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847" r:id="rId3"/>
  </p:sldMasterIdLst>
  <p:notesMasterIdLst>
    <p:notesMasterId r:id="rId27"/>
  </p:notesMasterIdLst>
  <p:sldIdLst>
    <p:sldId id="276" r:id="rId4"/>
    <p:sldId id="257" r:id="rId5"/>
    <p:sldId id="277" r:id="rId6"/>
    <p:sldId id="259" r:id="rId7"/>
    <p:sldId id="262" r:id="rId8"/>
    <p:sldId id="263" r:id="rId9"/>
    <p:sldId id="269" r:id="rId10"/>
    <p:sldId id="258" r:id="rId11"/>
    <p:sldId id="260" r:id="rId12"/>
    <p:sldId id="278" r:id="rId13"/>
    <p:sldId id="279" r:id="rId14"/>
    <p:sldId id="280" r:id="rId15"/>
    <p:sldId id="292" r:id="rId16"/>
    <p:sldId id="274" r:id="rId17"/>
    <p:sldId id="275" r:id="rId18"/>
    <p:sldId id="266" r:id="rId19"/>
    <p:sldId id="267" r:id="rId20"/>
    <p:sldId id="264" r:id="rId21"/>
    <p:sldId id="293" r:id="rId22"/>
    <p:sldId id="294" r:id="rId23"/>
    <p:sldId id="295" r:id="rId24"/>
    <p:sldId id="287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4B541-86D5-49F6-A9D3-47AF927B472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71AB9-EA89-45AC-9435-DB698D25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1AB9-EA89-45AC-9435-DB698D25DD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93387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1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62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0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96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8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45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9236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8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1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51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76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1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80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9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46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9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3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93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92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16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59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77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98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98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53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06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92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1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18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5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71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99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028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50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5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97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14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5395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56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2675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5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21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90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2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8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6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9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2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3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7FA5-A370-4EF5-B176-9F1E31A1CFAD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4BA56F-BF07-4098-92BF-9D5921E7C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0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5C2EAD-D1C9-405C-8B99-F0480F80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PSIKOLOGI KEBIDANAN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850BFF-35AE-4B4B-B51D-5A7D1B140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E1CC42-E29A-4AC2-B23D-F7835D60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DISKRIPSI MATA KULIAH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8FB227-9C9B-4340-B4FC-280831D6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676400"/>
            <a:ext cx="7704667" cy="4323416"/>
          </a:xfrm>
        </p:spPr>
        <p:txBody>
          <a:bodyPr/>
          <a:lstStyle/>
          <a:p>
            <a:r>
              <a:rPr lang="en-US" dirty="0" smtClean="0"/>
              <a:t>Mata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: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, </a:t>
            </a:r>
            <a:r>
              <a:rPr lang="en-US" dirty="0" err="1"/>
              <a:t>kesehatan</a:t>
            </a:r>
            <a:r>
              <a:rPr lang="en-US" dirty="0"/>
              <a:t> mental pada perinatal dan </a:t>
            </a:r>
            <a:r>
              <a:rPr lang="en-US" dirty="0" err="1"/>
              <a:t>pencegahan</a:t>
            </a:r>
            <a:r>
              <a:rPr lang="en-US" dirty="0"/>
              <a:t> dan </a:t>
            </a:r>
            <a:r>
              <a:rPr lang="en-US" dirty="0" err="1"/>
              <a:t>penanganan</a:t>
            </a:r>
            <a:r>
              <a:rPr lang="en-US" dirty="0"/>
              <a:t> trauma.</a:t>
            </a:r>
          </a:p>
        </p:txBody>
      </p:sp>
    </p:spTree>
    <p:extLst>
      <p:ext uri="{BB962C8B-B14F-4D97-AF65-F5344CB8AC3E}">
        <p14:creationId xmlns:p14="http://schemas.microsoft.com/office/powerpoint/2010/main" val="26946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17CD1-C952-4760-B5E8-4B4E47BF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 MATA KULIAH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6E8330-2B22-4001-90E6-BEA38B55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2" y="1981200"/>
            <a:ext cx="7704667" cy="33328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Menjelaskan psikologi dalam praktik kebidanan 2</a:t>
            </a:r>
            <a:endParaRPr lang="id-ID" dirty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Memahami kesehatan mental pada perinatal </a:t>
            </a:r>
            <a:endParaRPr lang="id-ID" dirty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Menjelaskan pencegahan dan penanganan trauma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76483-C7E4-46A6-ACA4-FF5E3477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94C960-DECD-44AB-92B3-6FD510827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xmlns="" id="{6107F0C8-04F2-429E-80D8-FB7661723D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803932"/>
              </p:ext>
            </p:extLst>
          </p:nvPr>
        </p:nvGraphicFramePr>
        <p:xfrm>
          <a:off x="381000" y="794766"/>
          <a:ext cx="8458201" cy="524156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61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0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95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Minggu</a:t>
                      </a:r>
                      <a:r>
                        <a:rPr lang="en-US" sz="1600" dirty="0"/>
                        <a:t> </a:t>
                      </a:r>
                      <a:r>
                        <a:rPr lang="id-ID" sz="1600" dirty="0"/>
                        <a:t>Ke- </a:t>
                      </a:r>
                      <a:endParaRPr lang="en-US" sz="1400" dirty="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Times New Roman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Sub-CPMK </a:t>
                      </a:r>
                      <a:endParaRPr lang="en-US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(Kemampuan akhir yang direncanakan) </a:t>
                      </a:r>
                      <a:endParaRPr lang="en-US" sz="1100" dirty="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Times New Roman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Bahan Kajian </a:t>
                      </a:r>
                      <a:endParaRPr lang="en-US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(Materi Pembelajaran) </a:t>
                      </a:r>
                      <a:endParaRPr lang="en-US" sz="1100" dirty="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Times New Roman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7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</a:t>
                      </a:r>
                      <a:endParaRPr lang="en-US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Mahasiswa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mampu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memahami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kontrak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perkualiahan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jadwal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pembelajaran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penilaian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teknik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penyusunan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laporan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materi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pokok</a:t>
                      </a:r>
                      <a:r>
                        <a:rPr lang="en-US" sz="1600" dirty="0"/>
                        <a:t> </a:t>
                      </a:r>
                      <a:r>
                        <a:rPr lang="en-GB" sz="1600" dirty="0" err="1"/>
                        <a:t>Dokumentasi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Kebidanan</a:t>
                      </a:r>
                      <a:endParaRPr lang="en-US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 err="1"/>
                        <a:t>Pengantar</a:t>
                      </a:r>
                      <a:r>
                        <a:rPr lang="en-US" sz="1600" dirty="0"/>
                        <a:t> Mata </a:t>
                      </a:r>
                      <a:r>
                        <a:rPr lang="en-US" sz="1600" dirty="0" err="1"/>
                        <a:t>Kuliah</a:t>
                      </a:r>
                      <a:r>
                        <a:rPr lang="en-US" sz="1600" dirty="0"/>
                        <a:t>:</a:t>
                      </a:r>
                      <a:endParaRPr lang="en-US" sz="14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600" dirty="0" err="1"/>
                        <a:t>Orientasi</a:t>
                      </a:r>
                      <a:r>
                        <a:rPr lang="en-US" sz="1600" dirty="0"/>
                        <a:t> Mata </a:t>
                      </a:r>
                      <a:r>
                        <a:rPr lang="en-US" sz="1600" dirty="0" err="1"/>
                        <a:t>Kuliah</a:t>
                      </a:r>
                      <a:r>
                        <a:rPr lang="en-GB" sz="1600" dirty="0"/>
                        <a:t> p</a:t>
                      </a:r>
                      <a:r>
                        <a:rPr lang="id-ID" sz="1600" dirty="0"/>
                        <a:t>sikologi kebidanan</a:t>
                      </a:r>
                      <a:endParaRPr lang="en-US" sz="14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600" dirty="0" err="1"/>
                        <a:t>Visi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Misi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Kompetensi</a:t>
                      </a:r>
                      <a:r>
                        <a:rPr lang="en-US" sz="1600" dirty="0"/>
                        <a:t> Mata </a:t>
                      </a:r>
                      <a:r>
                        <a:rPr lang="en-US" sz="1600" dirty="0" err="1"/>
                        <a:t>kuliah</a:t>
                      </a:r>
                      <a:r>
                        <a:rPr lang="en-US" sz="1600" dirty="0"/>
                        <a:t> </a:t>
                      </a:r>
                      <a:r>
                        <a:rPr lang="en-GB" sz="1600" dirty="0"/>
                        <a:t>p</a:t>
                      </a:r>
                      <a:r>
                        <a:rPr lang="id-ID" sz="1600" dirty="0"/>
                        <a:t>sikologi kebidnaan</a:t>
                      </a:r>
                      <a:endParaRPr lang="en-US" sz="14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600" dirty="0" err="1"/>
                        <a:t>Materi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Pokok</a:t>
                      </a:r>
                      <a:r>
                        <a:rPr lang="en-GB" sz="1600" dirty="0"/>
                        <a:t> </a:t>
                      </a:r>
                      <a:r>
                        <a:rPr lang="id-ID" sz="1600" dirty="0"/>
                        <a:t>psikologi kebidanan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2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2</a:t>
                      </a:r>
                      <a:endParaRPr lang="en-US" sz="16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/>
                        <a:t>Mampu me</a:t>
                      </a:r>
                      <a:r>
                        <a:rPr lang="en-US" sz="1600" b="1" dirty="0" err="1"/>
                        <a:t>mahami</a:t>
                      </a:r>
                      <a:r>
                        <a:rPr lang="en-US" sz="1600" b="1" dirty="0"/>
                        <a:t> </a:t>
                      </a:r>
                      <a:r>
                        <a:rPr lang="id-ID" sz="1600" b="1" dirty="0"/>
                        <a:t>psikologi kebidanan dalam praktik kebidanan</a:t>
                      </a:r>
                      <a:endParaRPr lang="en-US" sz="16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b="1" dirty="0" smtClean="0"/>
                        <a:t>Psikologi pada masa reproduksi </a:t>
                      </a:r>
                      <a:endParaRPr lang="id-ID" sz="1600" b="1" dirty="0" smtClean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b="1" dirty="0" smtClean="0"/>
                        <a:t>Psikologi dan komunikasi ibu dan bayi </a:t>
                      </a:r>
                      <a:endParaRPr lang="id-ID" sz="1600" b="1" dirty="0" smtClean="0"/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3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</a:t>
                      </a:r>
                      <a:endParaRPr lang="en-US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Mampu me</a:t>
                      </a:r>
                      <a:r>
                        <a:rPr lang="en-US" sz="1600" dirty="0" err="1"/>
                        <a:t>mahami</a:t>
                      </a:r>
                      <a:r>
                        <a:rPr lang="en-US" sz="1600" dirty="0"/>
                        <a:t> </a:t>
                      </a:r>
                      <a:r>
                        <a:rPr lang="id-ID" sz="1600" dirty="0"/>
                        <a:t>psikologi kebidanan dalam praktik kebidanan</a:t>
                      </a:r>
                      <a:endParaRPr lang="en-US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357188" lvl="1" indent="-3571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Adaptasi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menjadi</a:t>
                      </a:r>
                      <a:r>
                        <a:rPr lang="en-US" dirty="0" smtClean="0"/>
                        <a:t> orang </a:t>
                      </a:r>
                      <a:r>
                        <a:rPr lang="en-US" dirty="0" err="1" smtClean="0"/>
                        <a:t>tua</a:t>
                      </a:r>
                      <a:r>
                        <a:rPr lang="en-US" dirty="0" smtClean="0"/>
                        <a:t> </a:t>
                      </a:r>
                      <a:endParaRPr lang="id-ID" dirty="0" smtClean="0"/>
                    </a:p>
                    <a:p>
                      <a:pPr marL="357188" lvl="1" indent="-3571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dirty="0" smtClean="0"/>
                        <a:t>Bonding Attachment and Bonding </a:t>
                      </a:r>
                      <a:r>
                        <a:rPr lang="en-US" dirty="0" err="1" smtClean="0"/>
                        <a:t>Attunemen</a:t>
                      </a:r>
                      <a:endParaRPr lang="en-US" dirty="0" smtClean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id-ID" sz="1600" b="1" dirty="0"/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3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794786"/>
              </p:ext>
            </p:extLst>
          </p:nvPr>
        </p:nvGraphicFramePr>
        <p:xfrm>
          <a:off x="609600" y="194301"/>
          <a:ext cx="8229600" cy="61132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4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/>
                        <a:t>Minggu</a:t>
                      </a:r>
                      <a:r>
                        <a:rPr lang="en-US" sz="1800" dirty="0"/>
                        <a:t> </a:t>
                      </a:r>
                      <a:r>
                        <a:rPr lang="id-ID" sz="1800" dirty="0"/>
                        <a:t>Ke- </a:t>
                      </a:r>
                      <a:endParaRPr lang="en-US" sz="1600" dirty="0">
                        <a:solidFill>
                          <a:schemeClr val="tx1"/>
                        </a:solidFill>
                        <a:latin typeface="Helvetica"/>
                        <a:ea typeface="Helvetica"/>
                        <a:cs typeface="Times New Roman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/>
                        <a:t>Sub-CPMK </a:t>
                      </a:r>
                      <a:endParaRPr lang="en-US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/>
                        <a:t>(Kemampuan akhir yang direncanakan) </a:t>
                      </a:r>
                      <a:endParaRPr lang="en-US" sz="1200" dirty="0">
                        <a:solidFill>
                          <a:schemeClr val="tx1"/>
                        </a:solidFill>
                        <a:latin typeface="Helvetica"/>
                        <a:ea typeface="Helvetica"/>
                        <a:cs typeface="Times New Roman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/>
                        <a:t>Bahan Kajian </a:t>
                      </a:r>
                      <a:endParaRPr lang="en-US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/>
                        <a:t>(Materi Pembelajaran) </a:t>
                      </a:r>
                      <a:endParaRPr lang="en-US" sz="1200" dirty="0">
                        <a:solidFill>
                          <a:schemeClr val="tx1"/>
                        </a:solidFill>
                        <a:latin typeface="Helvetica"/>
                        <a:ea typeface="Helvetica"/>
                        <a:cs typeface="Times New Roman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5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/>
                        <a:t>Mampu memahami kesehatan mental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n-US" sz="1600" b="1" dirty="0" err="1" smtClean="0"/>
                        <a:t>Definisi</a:t>
                      </a:r>
                      <a:r>
                        <a:rPr lang="id-ID" sz="1600" b="1" baseline="0" dirty="0" smtClean="0"/>
                        <a:t> emosi</a:t>
                      </a:r>
                      <a:endParaRPr lang="id-ID" sz="1600" b="1" dirty="0" smtClean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s-ES" sz="1600" b="1" dirty="0" err="1" smtClean="0"/>
                        <a:t>Perubahan</a:t>
                      </a:r>
                      <a:r>
                        <a:rPr lang="es-ES" sz="1600" b="1" dirty="0" smtClean="0"/>
                        <a:t> normal </a:t>
                      </a:r>
                      <a:r>
                        <a:rPr lang="es-ES" sz="1600" b="1" dirty="0" err="1" smtClean="0"/>
                        <a:t>emosi</a:t>
                      </a:r>
                      <a:r>
                        <a:rPr lang="es-ES" sz="1600" b="1" dirty="0" smtClean="0"/>
                        <a:t> </a:t>
                      </a:r>
                      <a:r>
                        <a:rPr lang="es-ES" sz="1600" b="1" dirty="0" err="1" smtClean="0"/>
                        <a:t>selama</a:t>
                      </a:r>
                      <a:r>
                        <a:rPr lang="es-ES" sz="1600" b="1" dirty="0" smtClean="0"/>
                        <a:t> </a:t>
                      </a:r>
                      <a:r>
                        <a:rPr lang="id-ID" sz="1600" b="1" dirty="0" smtClean="0"/>
                        <a:t>kehamilan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1600" b="1" dirty="0" smtClean="0"/>
                        <a:t>Definisi m</a:t>
                      </a:r>
                      <a:r>
                        <a:rPr lang="en-US" sz="1600" b="1" dirty="0" err="1" smtClean="0"/>
                        <a:t>asalah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kesehatan</a:t>
                      </a:r>
                      <a:r>
                        <a:rPr lang="en-US" sz="1600" b="1" dirty="0" smtClean="0"/>
                        <a:t> maternal</a:t>
                      </a:r>
                      <a:endParaRPr lang="id-ID" sz="1600" b="1" dirty="0" smtClean="0"/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7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latin typeface="Times New Roman"/>
                          <a:ea typeface="Arial Unicode MS"/>
                          <a:cs typeface="Times New Roman"/>
                        </a:rPr>
                        <a:t>5-6</a:t>
                      </a:r>
                      <a:endParaRPr lang="en-US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v-SE" sz="1600" b="1" dirty="0" smtClean="0"/>
                        <a:t>Faktor yang mempengaruhi perubahan emosi selama k</a:t>
                      </a:r>
                      <a:r>
                        <a:rPr lang="id-ID" sz="1600" b="1" dirty="0" smtClean="0"/>
                        <a:t>ehamilan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1600" b="0" dirty="0" smtClean="0"/>
                        <a:t>Tantangan</a:t>
                      </a:r>
                      <a:r>
                        <a:rPr lang="id-ID" sz="1600" b="0" baseline="0" dirty="0" smtClean="0"/>
                        <a:t> kesehatan mental dalam periode kehamilan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1600" b="0" dirty="0" smtClean="0"/>
                        <a:t>K</a:t>
                      </a:r>
                      <a:r>
                        <a:rPr lang="en-US" sz="1600" b="0" dirty="0" err="1" smtClean="0"/>
                        <a:t>ekerasan</a:t>
                      </a:r>
                      <a:r>
                        <a:rPr lang="id-ID" sz="1600" b="0" dirty="0" smtClean="0"/>
                        <a:t>, pengawasan, penyalahgunaan obat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terhadap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perempuan</a:t>
                      </a:r>
                      <a:endParaRPr lang="id-ID" sz="1600" b="0" dirty="0" smtClean="0"/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7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n-US" sz="1600" b="1" dirty="0" err="1" smtClean="0"/>
                        <a:t>Komunikasi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/>
                        <a:t>dengan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perempuan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dengan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disabilitas</a:t>
                      </a:r>
                      <a:r>
                        <a:rPr lang="en-US" sz="1600" b="1" dirty="0"/>
                        <a:t> (</a:t>
                      </a:r>
                      <a:r>
                        <a:rPr lang="en-US" sz="1600" b="1" dirty="0" err="1"/>
                        <a:t>fisik</a:t>
                      </a:r>
                      <a:r>
                        <a:rPr lang="en-US" sz="1600" b="1" dirty="0"/>
                        <a:t> dan mental) </a:t>
                      </a:r>
                      <a:endParaRPr lang="id-ID" sz="1600" b="1" dirty="0"/>
                    </a:p>
                  </a:txBody>
                  <a:tcPr marL="50800" marR="50800" marT="50800" marB="50800"/>
                </a:tc>
              </a:tr>
              <a:tr h="667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/>
                        <a:t>UTS (UJIAN TENGAH SEMESTER)</a:t>
                      </a:r>
                      <a:endParaRPr lang="en-US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5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597954"/>
              </p:ext>
            </p:extLst>
          </p:nvPr>
        </p:nvGraphicFramePr>
        <p:xfrm>
          <a:off x="533400" y="1524000"/>
          <a:ext cx="8229600" cy="43708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Minggu</a:t>
                      </a:r>
                      <a:r>
                        <a:rPr lang="en-US" sz="1600" dirty="0"/>
                        <a:t> </a:t>
                      </a:r>
                      <a:r>
                        <a:rPr lang="id-ID" sz="1600" dirty="0"/>
                        <a:t>Ke- </a:t>
                      </a:r>
                      <a:endParaRPr lang="en-US" sz="1400" dirty="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Times New Roman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Sub-CPMK </a:t>
                      </a:r>
                      <a:endParaRPr lang="en-US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(Kemampuan akhir yang direncanakan) </a:t>
                      </a:r>
                      <a:endParaRPr lang="en-US" sz="1100" dirty="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Times New Roman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Bahan Kajian </a:t>
                      </a:r>
                      <a:endParaRPr lang="en-US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(Materi Pembelajaran) </a:t>
                      </a:r>
                      <a:endParaRPr lang="en-US" sz="1100" dirty="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Times New Roman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latin typeface="Times New Roman"/>
                          <a:ea typeface="Arial Unicode MS"/>
                          <a:cs typeface="Times New Roman"/>
                        </a:rPr>
                        <a:t>9-10</a:t>
                      </a:r>
                      <a:endParaRPr lang="en-US" sz="16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n-US" sz="1800" b="1" dirty="0" err="1" smtClean="0"/>
                        <a:t>Kesehatan</a:t>
                      </a:r>
                      <a:r>
                        <a:rPr lang="en-US" sz="1800" b="1" dirty="0" smtClean="0"/>
                        <a:t> mental perinatal</a:t>
                      </a:r>
                      <a:endParaRPr lang="id-ID" sz="1800" b="1" dirty="0" smtClean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n-US" sz="1600" b="1" dirty="0" err="1" smtClean="0"/>
                        <a:t>Depresi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dan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kecemasan</a:t>
                      </a:r>
                      <a:r>
                        <a:rPr lang="en-US" sz="1600" b="1" dirty="0" smtClean="0"/>
                        <a:t> perinatal </a:t>
                      </a:r>
                      <a:endParaRPr lang="id-ID" sz="1600" b="1" dirty="0" smtClean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n-US" sz="1600" b="1" dirty="0" smtClean="0"/>
                        <a:t>Clinical resources for professional </a:t>
                      </a:r>
                      <a:endParaRPr lang="id-ID" sz="1600" b="1" dirty="0" smtClean="0"/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</a:t>
                      </a:r>
                      <a:r>
                        <a:rPr lang="id-ID" sz="1600" dirty="0" smtClean="0"/>
                        <a:t>1-12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Menjelaskan pencegahan dan penanganan trauma</a:t>
                      </a:r>
                      <a:endParaRPr lang="en-US" sz="16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 smtClean="0"/>
                        <a:t>Trauma </a:t>
                      </a:r>
                      <a:r>
                        <a:rPr lang="en-US" sz="1400" dirty="0" err="1" smtClean="0"/>
                        <a:t>selama</a:t>
                      </a:r>
                      <a:r>
                        <a:rPr lang="en-US" sz="1400" dirty="0" smtClean="0"/>
                        <a:t> proses </a:t>
                      </a:r>
                      <a:r>
                        <a:rPr lang="en-US" sz="1400" dirty="0" err="1" smtClean="0"/>
                        <a:t>kehamilan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sampai</a:t>
                      </a:r>
                      <a:r>
                        <a:rPr lang="en-US" sz="1400" dirty="0" smtClean="0"/>
                        <a:t> post partum</a:t>
                      </a:r>
                      <a:endParaRPr lang="id-ID" sz="1400" dirty="0" smtClean="0"/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-FI" sz="1400" dirty="0" smtClean="0"/>
                        <a:t>Menejemen pada risiko bunuh diri dan kekerasan oleh pasanga</a:t>
                      </a:r>
                      <a:r>
                        <a:rPr lang="id-ID" sz="1400" dirty="0" smtClean="0"/>
                        <a:t>n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330271"/>
              </p:ext>
            </p:extLst>
          </p:nvPr>
        </p:nvGraphicFramePr>
        <p:xfrm>
          <a:off x="533400" y="1066800"/>
          <a:ext cx="8229600" cy="4975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Minggu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Ke- </a:t>
                      </a:r>
                      <a:endParaRPr lang="en-US" sz="1400" dirty="0">
                        <a:solidFill>
                          <a:schemeClr val="tx1"/>
                        </a:solidFill>
                        <a:latin typeface="Helvetica"/>
                        <a:ea typeface="Helvetica"/>
                        <a:cs typeface="Times New Roman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Sub-CPMK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(Kemampuan akhir yang direncanakan) 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"/>
                        <a:ea typeface="Helvetica"/>
                        <a:cs typeface="Times New Roman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Bahan Kajian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</a:rPr>
                        <a:t>(Materi Pembelajaran) 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"/>
                        <a:ea typeface="Helvetica"/>
                        <a:cs typeface="Times New Roman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r>
                        <a:rPr lang="id-ID" sz="1400" dirty="0" smtClean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-15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sz="1400" dirty="0"/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n-US" sz="1400" dirty="0" err="1"/>
                        <a:t>Pencegahan</a:t>
                      </a:r>
                      <a:r>
                        <a:rPr lang="en-US" sz="1400" dirty="0"/>
                        <a:t> trauma </a:t>
                      </a:r>
                      <a:endParaRPr lang="id-ID" sz="1400" dirty="0" smtClean="0"/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 err="1" smtClean="0"/>
                        <a:t>Peran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bidan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dalam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mempromosikan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kesehatan</a:t>
                      </a:r>
                      <a:r>
                        <a:rPr lang="en-US" sz="1400" dirty="0" smtClean="0"/>
                        <a:t> mental yang </a:t>
                      </a:r>
                      <a:r>
                        <a:rPr lang="en-US" sz="1400" dirty="0" err="1" smtClean="0"/>
                        <a:t>baik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positif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pada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perempuan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dalam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masa</a:t>
                      </a:r>
                      <a:r>
                        <a:rPr lang="en-US" sz="1400" dirty="0" smtClean="0"/>
                        <a:t> </a:t>
                      </a:r>
                      <a:r>
                        <a:rPr lang="id-ID" sz="1400" dirty="0" smtClean="0"/>
                        <a:t>kehamilan, perinatal dan postpartum</a:t>
                      </a:r>
                      <a:r>
                        <a:rPr lang="en-US" sz="1400" dirty="0" smtClean="0"/>
                        <a:t> </a:t>
                      </a:r>
                      <a:endParaRPr lang="id-ID" sz="1400" dirty="0" smtClean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n-US" sz="1400" b="1" dirty="0" err="1" smtClean="0"/>
                        <a:t>Penyembuhan</a:t>
                      </a:r>
                      <a:r>
                        <a:rPr lang="en-US" sz="1400" b="1" dirty="0" smtClean="0"/>
                        <a:t> trauma</a:t>
                      </a:r>
                      <a:endParaRPr lang="id-ID" sz="1400" b="1" dirty="0" smtClean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n-US" sz="1400" dirty="0" err="1" smtClean="0"/>
                        <a:t>Kebijakan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asuhan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pada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perempuan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dengan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gangguan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kesehatan</a:t>
                      </a:r>
                      <a:r>
                        <a:rPr lang="en-US" sz="1400" dirty="0" smtClean="0"/>
                        <a:t> mental </a:t>
                      </a:r>
                      <a:r>
                        <a:rPr lang="en-US" sz="1400" dirty="0" err="1" smtClean="0"/>
                        <a:t>baik</a:t>
                      </a:r>
                      <a:r>
                        <a:rPr lang="en-US" sz="1400" dirty="0" smtClean="0"/>
                        <a:t> local, </a:t>
                      </a:r>
                      <a:r>
                        <a:rPr lang="en-US" sz="1400" dirty="0" err="1" smtClean="0"/>
                        <a:t>nasional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internasiona</a:t>
                      </a:r>
                      <a:r>
                        <a:rPr lang="id-ID" sz="1400" dirty="0" smtClean="0"/>
                        <a:t>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latin typeface="Times New Roman"/>
                          <a:ea typeface="Arial Unicode MS"/>
                          <a:cs typeface="Times New Roman"/>
                        </a:rPr>
                        <a:t>16</a:t>
                      </a:r>
                      <a:endParaRPr lang="en-US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UAS (UJIAN AKHIR SEMESTER) </a:t>
                      </a:r>
                      <a:endParaRPr lang="en-US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/>
              <a:t>Gunakan</a:t>
            </a:r>
            <a:r>
              <a:rPr lang="en-US" b="1" dirty="0"/>
              <a:t> </a:t>
            </a:r>
            <a:r>
              <a:rPr lang="en-US" b="1" dirty="0" err="1"/>
              <a:t>Mandeley</a:t>
            </a:r>
            <a:endParaRPr lang="en-US" b="1" dirty="0"/>
          </a:p>
        </p:txBody>
      </p:sp>
      <p:pic>
        <p:nvPicPr>
          <p:cNvPr id="3074" name="Picture 2" descr="D:\HAMDIYAH\MATA KULIAH AJAR\DOKUMENTASI 2020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362200"/>
            <a:ext cx="2519363" cy="251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/ </a:t>
            </a:r>
            <a:r>
              <a:rPr lang="en-US" dirty="0" err="1"/>
              <a:t>jurnal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http://www.who.int/</a:t>
            </a:r>
            <a:endParaRPr lang="en-US" dirty="0"/>
          </a:p>
          <a:p>
            <a:r>
              <a:rPr lang="en-US" dirty="0" err="1"/>
              <a:t>Pubmed</a:t>
            </a:r>
            <a:endParaRPr lang="en-US" dirty="0"/>
          </a:p>
          <a:p>
            <a:r>
              <a:rPr lang="en-US" dirty="0"/>
              <a:t>Portal </a:t>
            </a:r>
            <a:r>
              <a:rPr lang="en-US" dirty="0" err="1"/>
              <a:t>garuda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Blogspot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wordpress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 NO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 / </a:t>
            </a:r>
            <a:r>
              <a:rPr lang="en-US" dirty="0" err="1"/>
              <a:t>tambahan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b="1" dirty="0" smtClean="0"/>
              <a:t>Tugas bu husnul: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201" y="2133600"/>
            <a:ext cx="6589200" cy="3777622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 </a:t>
            </a:r>
            <a:r>
              <a:rPr lang="sv-SE" b="1" dirty="0"/>
              <a:t>Faktor yang mempengaruhi perubahan emosi selama k</a:t>
            </a:r>
            <a:r>
              <a:rPr lang="id-ID" b="1" dirty="0" smtClean="0"/>
              <a:t>ehamilan(presentasi pertemuan ke 5)</a:t>
            </a:r>
            <a:endParaRPr lang="id-ID" b="1" dirty="0" smtClean="0"/>
          </a:p>
          <a:p>
            <a:r>
              <a:rPr lang="en-US" b="1" dirty="0" err="1"/>
              <a:t>Komunikasi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perempuan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disabilitas</a:t>
            </a:r>
            <a:r>
              <a:rPr lang="en-US" b="1" dirty="0"/>
              <a:t> </a:t>
            </a:r>
            <a:r>
              <a:rPr lang="en-US" b="1" dirty="0" smtClean="0"/>
              <a:t>s</a:t>
            </a:r>
            <a:r>
              <a:rPr lang="id-ID" b="1" dirty="0" smtClean="0"/>
              <a:t>ecara </a:t>
            </a:r>
            <a:r>
              <a:rPr lang="id-ID" b="1" dirty="0"/>
              <a:t>fisik (presentasi pertemuan ke 7</a:t>
            </a:r>
            <a:r>
              <a:rPr lang="id-ID" b="1" dirty="0" smtClean="0"/>
              <a:t>)</a:t>
            </a:r>
            <a:endParaRPr lang="id-ID" b="1" dirty="0"/>
          </a:p>
          <a:p>
            <a:r>
              <a:rPr lang="en-US" b="1" dirty="0" err="1"/>
              <a:t>Komunikasi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perempuan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disabilitas</a:t>
            </a:r>
            <a:r>
              <a:rPr lang="en-US" b="1" dirty="0"/>
              <a:t> </a:t>
            </a:r>
            <a:r>
              <a:rPr lang="en-US" b="1" dirty="0" smtClean="0"/>
              <a:t>mental</a:t>
            </a:r>
            <a:r>
              <a:rPr lang="id-ID" b="1" dirty="0"/>
              <a:t> (presentasi pertemuan ke </a:t>
            </a:r>
            <a:r>
              <a:rPr lang="id-ID" b="1" dirty="0" smtClean="0"/>
              <a:t>7)</a:t>
            </a:r>
            <a:endParaRPr lang="id-ID" b="1" dirty="0"/>
          </a:p>
          <a:p>
            <a:pPr lvl="0"/>
            <a:r>
              <a:rPr lang="en-US" b="1" i="1" dirty="0"/>
              <a:t>Clinical resources for professional </a:t>
            </a:r>
            <a:r>
              <a:rPr lang="id-ID" b="1" dirty="0"/>
              <a:t/>
            </a:r>
            <a:br>
              <a:rPr lang="id-ID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134533" y="190500"/>
            <a:ext cx="7704667" cy="1257300"/>
          </a:xfrm>
        </p:spPr>
        <p:txBody>
          <a:bodyPr/>
          <a:lstStyle/>
          <a:p>
            <a:pPr algn="ctr" eaLnBrk="1" hangingPunct="1"/>
            <a:r>
              <a:rPr lang="en-US" dirty="0" err="1"/>
              <a:t>Profil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Nama</a:t>
            </a:r>
            <a:r>
              <a:rPr lang="en-US" dirty="0"/>
              <a:t>	: </a:t>
            </a:r>
            <a:r>
              <a:rPr lang="en-US" dirty="0" err="1"/>
              <a:t>Hamdiyah</a:t>
            </a:r>
            <a:r>
              <a:rPr lang="en-US" dirty="0"/>
              <a:t>, S.ST., </a:t>
            </a:r>
            <a:r>
              <a:rPr lang="en-US" dirty="0" err="1"/>
              <a:t>M.Keb</a:t>
            </a:r>
            <a:endParaRPr lang="en-US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Tetala</a:t>
            </a:r>
            <a:r>
              <a:rPr lang="en-US" dirty="0"/>
              <a:t>	: </a:t>
            </a:r>
            <a:r>
              <a:rPr lang="en-US" dirty="0" err="1"/>
              <a:t>Pinrang</a:t>
            </a:r>
            <a:r>
              <a:rPr lang="en-US" dirty="0"/>
              <a:t>, 5 April 1990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Alamat</a:t>
            </a:r>
            <a:r>
              <a:rPr lang="en-US" dirty="0"/>
              <a:t>	: BTN </a:t>
            </a:r>
            <a:r>
              <a:rPr lang="en-US" dirty="0" err="1"/>
              <a:t>Pepabri</a:t>
            </a:r>
            <a:r>
              <a:rPr lang="en-US" dirty="0"/>
              <a:t>,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Sidrap</a:t>
            </a:r>
            <a:endParaRPr lang="en-US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No.HP</a:t>
            </a:r>
            <a:r>
              <a:rPr lang="en-US" dirty="0"/>
              <a:t>	: 	 </a:t>
            </a:r>
            <a:r>
              <a:rPr lang="id-ID" dirty="0"/>
              <a:t>           </a:t>
            </a:r>
            <a:r>
              <a:rPr lang="en-US" dirty="0"/>
              <a:t> +62 853-4362-2867</a:t>
            </a:r>
            <a:endParaRPr lang="id-ID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Email 	: hamdiyahliyaaa@gmail.com</a:t>
            </a:r>
            <a:endParaRPr lang="en-US" u="sng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pendikan</a:t>
            </a:r>
            <a:r>
              <a:rPr lang="en-US" dirty="0"/>
              <a:t> :</a:t>
            </a:r>
          </a:p>
          <a:p>
            <a:pPr lvl="8">
              <a:defRPr/>
            </a:pPr>
            <a:r>
              <a:rPr lang="en-US" sz="2400" dirty="0"/>
              <a:t>DIII </a:t>
            </a:r>
            <a:r>
              <a:rPr lang="en-US" sz="2400" dirty="0" err="1"/>
              <a:t>Akademi</a:t>
            </a:r>
            <a:r>
              <a:rPr lang="en-US" sz="2400" dirty="0"/>
              <a:t> </a:t>
            </a:r>
            <a:r>
              <a:rPr lang="en-US" sz="2400" dirty="0" err="1"/>
              <a:t>Kebidanan</a:t>
            </a:r>
            <a:r>
              <a:rPr lang="en-US" sz="2400" dirty="0"/>
              <a:t> </a:t>
            </a:r>
            <a:r>
              <a:rPr lang="en-US" sz="2400" dirty="0" err="1"/>
              <a:t>Muhammadiyah</a:t>
            </a:r>
            <a:r>
              <a:rPr lang="en-US" sz="2400" dirty="0"/>
              <a:t> </a:t>
            </a:r>
            <a:r>
              <a:rPr lang="en-US" sz="2400" dirty="0" err="1"/>
              <a:t>Palopo</a:t>
            </a:r>
            <a:endParaRPr lang="en-US" sz="2400" dirty="0"/>
          </a:p>
          <a:p>
            <a:pPr lvl="8">
              <a:defRPr/>
            </a:pPr>
            <a:r>
              <a:rPr lang="en-US" sz="2400" dirty="0"/>
              <a:t>DIV </a:t>
            </a:r>
            <a:r>
              <a:rPr lang="en-US" sz="2400" dirty="0" err="1"/>
              <a:t>Bidan</a:t>
            </a:r>
            <a:r>
              <a:rPr lang="en-US" sz="2400" dirty="0"/>
              <a:t> </a:t>
            </a:r>
            <a:r>
              <a:rPr lang="en-US" sz="2400" dirty="0" err="1"/>
              <a:t>Pendidik</a:t>
            </a:r>
            <a:r>
              <a:rPr lang="en-US" sz="2400" dirty="0"/>
              <a:t> </a:t>
            </a:r>
            <a:r>
              <a:rPr lang="en-US" sz="2400" dirty="0" err="1"/>
              <a:t>Poltekkes</a:t>
            </a:r>
            <a:r>
              <a:rPr lang="en-US" sz="2400" dirty="0"/>
              <a:t> Surakarta</a:t>
            </a:r>
          </a:p>
          <a:p>
            <a:pPr lvl="8">
              <a:defRPr/>
            </a:pPr>
            <a:r>
              <a:rPr lang="en-US" sz="2400" dirty="0"/>
              <a:t>S2 </a:t>
            </a:r>
            <a:r>
              <a:rPr lang="en-US" sz="2400" dirty="0" err="1"/>
              <a:t>Kebidanan</a:t>
            </a:r>
            <a:r>
              <a:rPr lang="en-US" sz="2400" dirty="0"/>
              <a:t> </a:t>
            </a:r>
            <a:r>
              <a:rPr lang="en-US" sz="2400" dirty="0" err="1"/>
              <a:t>Universitas</a:t>
            </a:r>
            <a:r>
              <a:rPr lang="en-US" sz="2400" dirty="0"/>
              <a:t> </a:t>
            </a:r>
            <a:r>
              <a:rPr lang="en-US" sz="2400" dirty="0" err="1"/>
              <a:t>Hasanuddin</a:t>
            </a:r>
            <a:endParaRPr lang="en-US" sz="24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050" name="Picture 2" descr="D:\HAMDIYAH\MATA KULIAH AJAR\DOKUMENTASI 2020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28850"/>
            <a:ext cx="884464" cy="49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 bu hamdiyah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209800"/>
            <a:ext cx="7704667" cy="3790016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Menejemen pada risiko bunuh diri </a:t>
            </a:r>
            <a:r>
              <a:rPr lang="id-ID"/>
              <a:t>(pertemuan </a:t>
            </a:r>
            <a:r>
              <a:rPr lang="id-ID"/>
              <a:t>ke </a:t>
            </a:r>
            <a:r>
              <a:rPr lang="id-ID" smtClean="0"/>
              <a:t>12)</a:t>
            </a:r>
            <a:endParaRPr lang="id-ID" dirty="0" smtClean="0"/>
          </a:p>
          <a:p>
            <a:r>
              <a:rPr lang="fi-FI" dirty="0"/>
              <a:t>Menejemen pada risiko kekerasan </a:t>
            </a:r>
            <a:r>
              <a:rPr lang="fi-FI" dirty="0"/>
              <a:t>oleh pasanga</a:t>
            </a:r>
            <a:r>
              <a:rPr lang="id-ID" dirty="0"/>
              <a:t>n(pertemuan ke </a:t>
            </a:r>
            <a:r>
              <a:rPr lang="id-ID" dirty="0" smtClean="0"/>
              <a:t>12)</a:t>
            </a:r>
            <a:endParaRPr lang="id-ID" dirty="0" smtClean="0"/>
          </a:p>
          <a:p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mempromosikan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mental yang </a:t>
            </a:r>
            <a:r>
              <a:rPr lang="en-US" dirty="0" err="1"/>
              <a:t>baik</a:t>
            </a:r>
            <a:r>
              <a:rPr lang="en-US" dirty="0"/>
              <a:t>/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id-ID" dirty="0"/>
              <a:t>kehamilan (pertemuan ke 14</a:t>
            </a:r>
            <a:r>
              <a:rPr lang="id-ID" dirty="0" smtClean="0"/>
              <a:t>)</a:t>
            </a:r>
            <a:endParaRPr lang="id-ID" dirty="0" smtClean="0"/>
          </a:p>
          <a:p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mempromosikan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mental yang </a:t>
            </a:r>
            <a:r>
              <a:rPr lang="en-US" dirty="0" err="1"/>
              <a:t>baik</a:t>
            </a:r>
            <a:r>
              <a:rPr lang="en-US" dirty="0"/>
              <a:t>/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id-ID" dirty="0" smtClean="0"/>
              <a:t>kehamilan perinatal </a:t>
            </a:r>
            <a:r>
              <a:rPr lang="id-ID" dirty="0"/>
              <a:t>dan postpartum</a:t>
            </a:r>
            <a:r>
              <a:rPr lang="en-US" dirty="0"/>
              <a:t> </a:t>
            </a:r>
            <a:r>
              <a:rPr lang="id-ID" dirty="0" smtClean="0"/>
              <a:t>(pertemuan ke 14)</a:t>
            </a:r>
            <a:endParaRPr lang="id-ID" dirty="0" smtClean="0"/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  <a:latin typeface="Times New Roman"/>
              <a:ea typeface="Arial Unicode MS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SYARAT UAS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ABSENSI</a:t>
            </a:r>
          </a:p>
          <a:p>
            <a:r>
              <a:rPr lang="id-ID" dirty="0" smtClean="0"/>
              <a:t>MENGUMPULKAN TUGAS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90C01-3642-49A9-9BA3-627D4D39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 UAS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84BBDE-E48A-4486-ACA7-BC36FA836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>
                <a:latin typeface="Times New Roman"/>
                <a:ea typeface="Arial Unicode MS"/>
                <a:cs typeface="Times New Roman"/>
              </a:rPr>
              <a:t>Persiapan laktasi pada antenatal </a:t>
            </a:r>
            <a:r>
              <a:rPr lang="id-ID" dirty="0" smtClean="0">
                <a:latin typeface="Times New Roman"/>
                <a:ea typeface="Arial Unicode MS"/>
                <a:cs typeface="Times New Roman"/>
              </a:rPr>
              <a:t>terhadap penyesuaian diri</a:t>
            </a:r>
            <a:endParaRPr lang="id-ID" dirty="0">
              <a:latin typeface="Times New Roman"/>
              <a:ea typeface="Arial Unicode MS"/>
              <a:cs typeface="Times New Roman"/>
            </a:endParaRPr>
          </a:p>
          <a:p>
            <a:r>
              <a:rPr lang="id-ID" dirty="0">
                <a:latin typeface="Times New Roman"/>
                <a:ea typeface="Arial Unicode MS"/>
                <a:cs typeface="Times New Roman"/>
              </a:rPr>
              <a:t>Peran komunikasi </a:t>
            </a:r>
            <a:r>
              <a:rPr lang="id-ID" dirty="0" smtClean="0">
                <a:latin typeface="Times New Roman"/>
                <a:ea typeface="Arial Unicode MS"/>
                <a:cs typeface="Times New Roman"/>
              </a:rPr>
              <a:t>interpersonal terhadap penyesuaian diri ibu hamil</a:t>
            </a:r>
            <a:endParaRPr lang="id-ID" dirty="0">
              <a:latin typeface="Times New Roman"/>
              <a:ea typeface="Arial Unicode MS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DIMENSI LEGALITAS DAN KEUTUHAN KELURGA</a:t>
            </a:r>
          </a:p>
          <a:p>
            <a:r>
              <a:rPr lang="id-ID" dirty="0" smtClean="0"/>
              <a:t>KETAHANAN FISIK</a:t>
            </a:r>
          </a:p>
          <a:p>
            <a:r>
              <a:rPr lang="id-ID" dirty="0" smtClean="0"/>
              <a:t>KETAHANAN EKONOMI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0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F2A0A2-9ACC-4771-B299-92DA3099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14399"/>
          </a:xfrm>
        </p:spPr>
        <p:txBody>
          <a:bodyPr/>
          <a:lstStyle/>
          <a:p>
            <a:r>
              <a:rPr lang="id-ID" dirty="0"/>
              <a:t>PROFIL TIM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3FB2E2-B8B2-47AF-983D-EFCC1BE3D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371600"/>
            <a:ext cx="7704667" cy="462821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Perkuliahan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menelaah</a:t>
            </a:r>
            <a:r>
              <a:rPr lang="en-US" sz="2400" dirty="0"/>
              <a:t> </a:t>
            </a:r>
            <a:r>
              <a:rPr lang="en-US" sz="2400" dirty="0" err="1"/>
              <a:t>buku-buku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menambah</a:t>
            </a:r>
            <a:r>
              <a:rPr lang="en-US" sz="2400" dirty="0"/>
              <a:t> </a:t>
            </a:r>
            <a:r>
              <a:rPr lang="en-US" sz="2400" dirty="0" err="1"/>
              <a:t>wawasannya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mengerjakan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mengumpulkan</a:t>
            </a:r>
            <a:r>
              <a:rPr lang="en-US" sz="2400" dirty="0"/>
              <a:t> </a:t>
            </a:r>
            <a:r>
              <a:rPr lang="en-US" sz="2400" dirty="0" err="1"/>
              <a:t>tugas-tugas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dosen</a:t>
            </a:r>
            <a:r>
              <a:rPr lang="en-US" sz="2400" dirty="0"/>
              <a:t>.</a:t>
            </a:r>
          </a:p>
          <a:p>
            <a:r>
              <a:rPr lang="en-ID" sz="2400" dirty="0" err="1"/>
              <a:t>Melaksanakan</a:t>
            </a:r>
            <a:r>
              <a:rPr lang="en-ID" sz="2400" dirty="0"/>
              <a:t> mid-semester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ujian</a:t>
            </a:r>
            <a:r>
              <a:rPr lang="en-ID" sz="2400" dirty="0"/>
              <a:t> </a:t>
            </a:r>
            <a:r>
              <a:rPr lang="en-ID" sz="2400" dirty="0" err="1"/>
              <a:t>akhir</a:t>
            </a:r>
            <a:r>
              <a:rPr lang="en-ID" sz="2400" dirty="0"/>
              <a:t> semester</a:t>
            </a:r>
          </a:p>
          <a:p>
            <a:r>
              <a:rPr lang="en-ID" sz="2400" dirty="0" err="1"/>
              <a:t>Mahasiswa</a:t>
            </a:r>
            <a:r>
              <a:rPr lang="en-ID" sz="2400" dirty="0"/>
              <a:t> </a:t>
            </a:r>
            <a:r>
              <a:rPr lang="en-ID" sz="2400" dirty="0" err="1"/>
              <a:t>diharapkan</a:t>
            </a:r>
            <a:r>
              <a:rPr lang="en-ID" sz="2400" dirty="0"/>
              <a:t> </a:t>
            </a:r>
            <a:r>
              <a:rPr lang="en-ID" sz="2400" dirty="0" err="1"/>
              <a:t>menelaah</a:t>
            </a:r>
            <a:r>
              <a:rPr lang="en-ID" sz="2400" dirty="0"/>
              <a:t> </a:t>
            </a:r>
            <a:r>
              <a:rPr lang="en-ID" sz="2400" dirty="0" err="1"/>
              <a:t>materi</a:t>
            </a:r>
            <a:r>
              <a:rPr lang="en-ID" sz="2400" dirty="0"/>
              <a:t>/ </a:t>
            </a:r>
            <a:r>
              <a:rPr lang="en-ID" sz="2400" dirty="0" err="1"/>
              <a:t>bahan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masuk</a:t>
            </a:r>
            <a:r>
              <a:rPr lang="en-ID" sz="2400" dirty="0"/>
              <a:t>  </a:t>
            </a:r>
            <a:r>
              <a:rPr lang="en-ID" sz="2400" dirty="0" err="1"/>
              <a:t>perkuliahan</a:t>
            </a:r>
            <a:endParaRPr lang="id-ID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04667" cy="761999"/>
          </a:xfrm>
        </p:spPr>
        <p:txBody>
          <a:bodyPr/>
          <a:lstStyle/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 err="1"/>
              <a:t>Disiplin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:</a:t>
            </a:r>
            <a:r>
              <a:rPr lang="id-ID" sz="2400" dirty="0"/>
              <a:t> JOIN DAN TUGAS</a:t>
            </a:r>
            <a:endParaRPr lang="en-US" sz="2400" dirty="0"/>
          </a:p>
          <a:p>
            <a:pPr lvl="0" algn="just"/>
            <a:r>
              <a:rPr lang="en-US" sz="2400" dirty="0" err="1">
                <a:solidFill>
                  <a:srgbClr val="FF0000"/>
                </a:solidFill>
              </a:rPr>
              <a:t>Berpakaian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rapi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id-ID" sz="2400" b="1" dirty="0">
              <a:solidFill>
                <a:srgbClr val="FF0000"/>
              </a:solidFill>
            </a:endParaRPr>
          </a:p>
          <a:p>
            <a:pPr lvl="0" algn="just"/>
            <a:r>
              <a:rPr lang="id-ID" sz="2400" b="1" dirty="0">
                <a:solidFill>
                  <a:srgbClr val="FF0000"/>
                </a:solidFill>
              </a:rPr>
              <a:t>Mengaktifkan video</a:t>
            </a:r>
          </a:p>
          <a:p>
            <a:pPr lvl="0" algn="just"/>
            <a:r>
              <a:rPr lang="id-ID" sz="2400" b="1" dirty="0">
                <a:solidFill>
                  <a:srgbClr val="FF0000"/>
                </a:solidFill>
              </a:rPr>
              <a:t>Men unmute volume zoom kecuali saat sesi tanya jawab</a:t>
            </a:r>
          </a:p>
          <a:p>
            <a:pPr lvl="0" algn="just"/>
            <a:r>
              <a:rPr lang="en-US" sz="2400" dirty="0" err="1"/>
              <a:t>Pengumpulan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FF0000"/>
                </a:solidFill>
              </a:rPr>
              <a:t>jika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tidak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id-ID" sz="2400" dirty="0" smtClean="0"/>
              <a:t>TIUGAS DITAMBAH </a:t>
            </a:r>
            <a:r>
              <a:rPr lang="en-US" sz="2400" dirty="0" err="1" smtClean="0"/>
              <a:t>mengumpulkan</a:t>
            </a:r>
            <a:r>
              <a:rPr lang="en-US" sz="2400" dirty="0" smtClean="0"/>
              <a:t> </a:t>
            </a:r>
            <a:r>
              <a:rPr lang="en-US" sz="2400" dirty="0" err="1"/>
              <a:t>tugas</a:t>
            </a:r>
            <a:endParaRPr lang="en-US" sz="2400" dirty="0"/>
          </a:p>
          <a:p>
            <a:pPr lvl="1"/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704667" cy="4028608"/>
          </a:xfrm>
        </p:spPr>
        <p:txBody>
          <a:bodyPr/>
          <a:lstStyle/>
          <a:p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endParaRPr lang="id-ID" sz="2400" dirty="0"/>
          </a:p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pemberitahuan</a:t>
            </a:r>
            <a:endParaRPr lang="en-US" sz="2400" dirty="0"/>
          </a:p>
          <a:p>
            <a:pPr lvl="0"/>
            <a:r>
              <a:rPr lang="en-US" sz="2400" dirty="0" err="1"/>
              <a:t>Menilai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menyeluruh</a:t>
            </a:r>
            <a:r>
              <a:rPr lang="en-US" sz="2400" dirty="0"/>
              <a:t> dan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Berpakaian</a:t>
            </a:r>
            <a:r>
              <a:rPr lang="en-US" sz="2400" dirty="0"/>
              <a:t> </a:t>
            </a:r>
            <a:r>
              <a:rPr lang="en-US" sz="2400" dirty="0" err="1"/>
              <a:t>rapi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mengajar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828800"/>
            <a:ext cx="7704667" cy="41710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endParaRPr lang="en-US" sz="2400" dirty="0"/>
          </a:p>
          <a:p>
            <a:pPr lvl="0"/>
            <a:r>
              <a:rPr lang="en-US" sz="2400" dirty="0" err="1"/>
              <a:t>Absensi</a:t>
            </a:r>
            <a:r>
              <a:rPr lang="en-US" sz="2400" dirty="0"/>
              <a:t> (5 </a:t>
            </a:r>
            <a:r>
              <a:rPr lang="en-US" sz="2400" dirty="0" err="1"/>
              <a:t>menit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dikelas</a:t>
            </a:r>
            <a:r>
              <a:rPr lang="en-US" sz="2400" dirty="0"/>
              <a:t>)</a:t>
            </a:r>
            <a:r>
              <a:rPr lang="en-US" sz="2400" dirty="0">
                <a:sym typeface="Wingdings"/>
              </a:rPr>
              <a:t></a:t>
            </a:r>
            <a:r>
              <a:rPr lang="en-US" sz="2400" dirty="0"/>
              <a:t> </a:t>
            </a:r>
            <a:r>
              <a:rPr lang="en-US" sz="2400" dirty="0" err="1"/>
              <a:t>absen</a:t>
            </a:r>
            <a:r>
              <a:rPr lang="en-US" sz="2400" dirty="0"/>
              <a:t> </a:t>
            </a:r>
            <a:r>
              <a:rPr lang="en-US" sz="2400" dirty="0" err="1"/>
              <a:t>pribadi</a:t>
            </a:r>
            <a:r>
              <a:rPr lang="en-US" sz="2400" dirty="0"/>
              <a:t> </a:t>
            </a:r>
            <a:r>
              <a:rPr lang="en-US" sz="2400" dirty="0" err="1"/>
              <a:t>dosen</a:t>
            </a:r>
            <a:endParaRPr lang="en-US" sz="2400" dirty="0"/>
          </a:p>
          <a:p>
            <a:r>
              <a:rPr lang="en-US" sz="2400" dirty="0" err="1"/>
              <a:t>Ket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Alfa (A)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datang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absensi</a:t>
            </a:r>
            <a:endParaRPr lang="en-US" sz="2400" dirty="0"/>
          </a:p>
          <a:p>
            <a:pPr lvl="1"/>
            <a:r>
              <a:rPr lang="en-US" sz="2400" dirty="0" err="1"/>
              <a:t>Izin</a:t>
            </a:r>
            <a:r>
              <a:rPr lang="en-US" sz="2400" dirty="0"/>
              <a:t> (I)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izin</a:t>
            </a:r>
            <a:endParaRPr lang="en-US" sz="2400" dirty="0"/>
          </a:p>
          <a:p>
            <a:pPr lvl="1"/>
            <a:r>
              <a:rPr lang="en-US" sz="2400" dirty="0" err="1"/>
              <a:t>Cheklis</a:t>
            </a:r>
            <a:r>
              <a:rPr lang="en-US" sz="2400" dirty="0"/>
              <a:t> (√)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hadir</a:t>
            </a:r>
            <a:endParaRPr lang="en-US" sz="2400" dirty="0"/>
          </a:p>
          <a:p>
            <a:pPr lvl="0"/>
            <a:r>
              <a:rPr lang="en-US" sz="2400" dirty="0" err="1"/>
              <a:t>Apersepsi</a:t>
            </a:r>
            <a:r>
              <a:rPr lang="en-US" sz="2400" dirty="0"/>
              <a:t> / </a:t>
            </a:r>
            <a:r>
              <a:rPr lang="en-US" sz="2400" dirty="0" err="1"/>
              <a:t>kuis</a:t>
            </a:r>
            <a:endParaRPr lang="en-US" sz="2400" dirty="0"/>
          </a:p>
          <a:p>
            <a:pPr lvl="0"/>
            <a:r>
              <a:rPr lang="en-US" sz="2400" dirty="0" err="1"/>
              <a:t>Materi</a:t>
            </a:r>
            <a:endParaRPr lang="en-US" sz="2400" dirty="0"/>
          </a:p>
          <a:p>
            <a:r>
              <a:rPr lang="en-ID" sz="2400" dirty="0" err="1"/>
              <a:t>Penutup</a:t>
            </a:r>
            <a:r>
              <a:rPr lang="en-ID" sz="2400" dirty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 err="1"/>
              <a:t>Penilaian</a:t>
            </a:r>
            <a:r>
              <a:rPr lang="en-ID" b="1" dirty="0"/>
              <a:t> </a:t>
            </a:r>
            <a:r>
              <a:rPr lang="en-ID" b="1" dirty="0" err="1"/>
              <a:t>dan</a:t>
            </a:r>
            <a:r>
              <a:rPr lang="en-ID" b="1" dirty="0"/>
              <a:t> </a:t>
            </a:r>
            <a:r>
              <a:rPr lang="en-ID" b="1" dirty="0" err="1"/>
              <a:t>Kriteria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b="1" dirty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042378"/>
              </p:ext>
            </p:extLst>
          </p:nvPr>
        </p:nvGraphicFramePr>
        <p:xfrm>
          <a:off x="1371600" y="2514601"/>
          <a:ext cx="6324599" cy="1828800"/>
        </p:xfrm>
        <a:graphic>
          <a:graphicData uri="http://schemas.openxmlformats.org/drawingml/2006/table">
            <a:tbl>
              <a:tblPr/>
              <a:tblGrid>
                <a:gridCol w="33738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47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5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5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</a:rPr>
                        <a:t>Presensi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: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30%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Tugas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: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30 %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UTS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: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20 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%</a:t>
                      </a:r>
                      <a:r>
                        <a:rPr lang="id-ID" sz="2000" b="1" dirty="0" smtClean="0">
                          <a:latin typeface="Times New Roman"/>
                          <a:ea typeface="Times New Roman"/>
                        </a:rPr>
                        <a:t>(SOAL</a:t>
                      </a:r>
                      <a:r>
                        <a:rPr lang="id-ID" sz="2000" b="1" baseline="0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UAS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: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20 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%</a:t>
                      </a:r>
                      <a:r>
                        <a:rPr lang="id-ID" sz="2000" b="1" dirty="0" smtClean="0">
                          <a:latin typeface="Times New Roman"/>
                          <a:ea typeface="Times New Roman"/>
                        </a:rPr>
                        <a:t> (JURNAL)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7704667" cy="2666999"/>
          </a:xfrm>
        </p:spPr>
        <p:txBody>
          <a:bodyPr/>
          <a:lstStyle/>
          <a:p>
            <a:r>
              <a:rPr lang="en-US" sz="3200" dirty="0"/>
              <a:t>MATA KULIAH </a:t>
            </a:r>
            <a:r>
              <a:rPr lang="id-ID" sz="3200" dirty="0"/>
              <a:t>		</a:t>
            </a:r>
            <a:r>
              <a:rPr lang="en-US" sz="3200" dirty="0"/>
              <a:t>: </a:t>
            </a:r>
            <a:r>
              <a:rPr lang="en-US" sz="3200" dirty="0" err="1"/>
              <a:t>Psikologi</a:t>
            </a:r>
            <a:r>
              <a:rPr lang="en-US" sz="3200" dirty="0"/>
              <a:t> </a:t>
            </a:r>
            <a:r>
              <a:rPr lang="en-US" sz="3200" dirty="0" err="1"/>
              <a:t>Kebidanan</a:t>
            </a:r>
            <a:r>
              <a:rPr lang="en-US" sz="3200" dirty="0"/>
              <a:t> 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en-US" sz="3200" dirty="0"/>
              <a:t>KODE MATA KULIAH </a:t>
            </a:r>
            <a:r>
              <a:rPr lang="id-ID" sz="3200" dirty="0"/>
              <a:t>	</a:t>
            </a:r>
            <a:r>
              <a:rPr lang="en-US" sz="3200" dirty="0"/>
              <a:t>: SBWP0503 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en-US" sz="3200" dirty="0"/>
              <a:t>BEBAN STUDI</a:t>
            </a:r>
            <a:r>
              <a:rPr lang="id-ID" sz="3200" dirty="0"/>
              <a:t>		</a:t>
            </a:r>
            <a:r>
              <a:rPr lang="en-US" sz="3200" dirty="0"/>
              <a:t> : 2 SKS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2545</TotalTime>
  <Words>664</Words>
  <Application>Microsoft Office PowerPoint</Application>
  <PresentationFormat>On-screen Show (4:3)</PresentationFormat>
  <Paragraphs>147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 Unicode MS</vt:lpstr>
      <vt:lpstr>Arial</vt:lpstr>
      <vt:lpstr>Calibri</vt:lpstr>
      <vt:lpstr>Century Gothic</vt:lpstr>
      <vt:lpstr>Corbel</vt:lpstr>
      <vt:lpstr>Helvetica</vt:lpstr>
      <vt:lpstr>Impact</vt:lpstr>
      <vt:lpstr>Times New Roman</vt:lpstr>
      <vt:lpstr>Wingdings</vt:lpstr>
      <vt:lpstr>Wingdings 2</vt:lpstr>
      <vt:lpstr>Wingdings 3</vt:lpstr>
      <vt:lpstr>Parallax</vt:lpstr>
      <vt:lpstr>Main Event</vt:lpstr>
      <vt:lpstr>Wisp</vt:lpstr>
      <vt:lpstr>PSIKOLOGI KEBIDANAN</vt:lpstr>
      <vt:lpstr>Profil </vt:lpstr>
      <vt:lpstr>PROFIL TIM 2</vt:lpstr>
      <vt:lpstr>Kontrak Perkuliahan</vt:lpstr>
      <vt:lpstr>Bagi Mahasiswa</vt:lpstr>
      <vt:lpstr>Bagi dosen</vt:lpstr>
      <vt:lpstr>Kegiatan rutin sebelum mengajar</vt:lpstr>
      <vt:lpstr>Penilaian dan Kriteria Pembelajaran </vt:lpstr>
      <vt:lpstr>MATA KULIAH   : Psikologi Kebidanan  KODE MATA KULIAH  : SBWP0503  BEBAN STUDI   : 2 SKS </vt:lpstr>
      <vt:lpstr>DISKRIPSI MATA KULIAH</vt:lpstr>
      <vt:lpstr>TUJUAN MATA KULIAH</vt:lpstr>
      <vt:lpstr>PowerPoint Presentation</vt:lpstr>
      <vt:lpstr>PowerPoint Presentation</vt:lpstr>
      <vt:lpstr>PowerPoint Presentation</vt:lpstr>
      <vt:lpstr>PowerPoint Presentation</vt:lpstr>
      <vt:lpstr>Referensi </vt:lpstr>
      <vt:lpstr>Contoh artikel / jurnal</vt:lpstr>
      <vt:lpstr>? / tambahan</vt:lpstr>
      <vt:lpstr>Tugas bu husnul:</vt:lpstr>
      <vt:lpstr>Tugas bu hamdiyah</vt:lpstr>
      <vt:lpstr>SYARAT UAS</vt:lpstr>
      <vt:lpstr>Tugas UAS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WINDOOWS 10</cp:lastModifiedBy>
  <cp:revision>106</cp:revision>
  <dcterms:created xsi:type="dcterms:W3CDTF">2016-09-05T14:23:59Z</dcterms:created>
  <dcterms:modified xsi:type="dcterms:W3CDTF">2022-10-01T22:00:05Z</dcterms:modified>
</cp:coreProperties>
</file>