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74" r:id="rId5"/>
    <p:sldId id="273" r:id="rId6"/>
    <p:sldId id="258" r:id="rId7"/>
    <p:sldId id="264" r:id="rId8"/>
    <p:sldId id="271" r:id="rId9"/>
    <p:sldId id="272" r:id="rId10"/>
    <p:sldId id="270" r:id="rId11"/>
    <p:sldId id="276" r:id="rId12"/>
    <p:sldId id="278" r:id="rId13"/>
    <p:sldId id="277" r:id="rId14"/>
    <p:sldId id="27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8" autoAdjust="0"/>
    <p:restoredTop sz="94660"/>
  </p:normalViewPr>
  <p:slideViewPr>
    <p:cSldViewPr>
      <p:cViewPr varScale="1">
        <p:scale>
          <a:sx n="104" d="100"/>
          <a:sy n="104" d="100"/>
        </p:scale>
        <p:origin x="17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74EB-8E12-4E70-BC45-9322D43A7903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A39E-190E-4FE5-A76C-957DAC0E56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74EB-8E12-4E70-BC45-9322D43A7903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A39E-190E-4FE5-A76C-957DAC0E5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74EB-8E12-4E70-BC45-9322D43A7903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A39E-190E-4FE5-A76C-957DAC0E5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74EB-8E12-4E70-BC45-9322D43A7903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A39E-190E-4FE5-A76C-957DAC0E5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74EB-8E12-4E70-BC45-9322D43A7903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A39E-190E-4FE5-A76C-957DAC0E5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74EB-8E12-4E70-BC45-9322D43A7903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A39E-190E-4FE5-A76C-957DAC0E5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74EB-8E12-4E70-BC45-9322D43A7903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A39E-190E-4FE5-A76C-957DAC0E5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74EB-8E12-4E70-BC45-9322D43A7903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A39E-190E-4FE5-A76C-957DAC0E5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74EB-8E12-4E70-BC45-9322D43A7903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A39E-190E-4FE5-A76C-957DAC0E5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74EB-8E12-4E70-BC45-9322D43A7903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A39E-190E-4FE5-A76C-957DAC0E56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E5574EB-8E12-4E70-BC45-9322D43A7903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203A39E-190E-4FE5-A76C-957DAC0E5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E5574EB-8E12-4E70-BC45-9322D43A7903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203A39E-190E-4FE5-A76C-957DAC0E5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1447800"/>
            <a:ext cx="5715000" cy="1752600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rgbClr val="00B0F0"/>
                </a:solidFill>
              </a:rPr>
              <a:t>KEBUTUHAN KHUSUS PADA PERMASALAHAN SOCIAL</a:t>
            </a:r>
            <a:br>
              <a:rPr lang="en-US" sz="3200" dirty="0">
                <a:solidFill>
                  <a:srgbClr val="00B0F0"/>
                </a:solidFill>
              </a:rPr>
            </a:br>
            <a:r>
              <a:rPr lang="en-US" sz="3200" dirty="0">
                <a:solidFill>
                  <a:srgbClr val="00B0F0"/>
                </a:solidFill>
              </a:rPr>
              <a:t>	</a:t>
            </a:r>
            <a:r>
              <a:rPr lang="en-US" sz="3100" dirty="0"/>
              <a:t>-</a:t>
            </a:r>
            <a:r>
              <a:rPr lang="en-US" sz="3100" i="1" dirty="0" err="1"/>
              <a:t>Kehamilan</a:t>
            </a:r>
            <a:r>
              <a:rPr lang="en-US" sz="3100" i="1" dirty="0"/>
              <a:t> </a:t>
            </a:r>
            <a:r>
              <a:rPr lang="en-US" sz="3100" i="1" dirty="0" err="1"/>
              <a:t>dalam</a:t>
            </a:r>
            <a:r>
              <a:rPr lang="en-US" sz="3100" i="1" dirty="0"/>
              <a:t> </a:t>
            </a:r>
            <a:r>
              <a:rPr lang="en-US" sz="3100" i="1" dirty="0" err="1"/>
              <a:t>penjara</a:t>
            </a:r>
            <a:br>
              <a:rPr lang="en-US" sz="3100" i="1" dirty="0"/>
            </a:br>
            <a:r>
              <a:rPr lang="en-US" sz="3100" i="1" dirty="0"/>
              <a:t>	-Single parent </a:t>
            </a:r>
            <a:endParaRPr lang="en-US" sz="3100" i="1" dirty="0">
              <a:solidFill>
                <a:srgbClr val="00B0F0"/>
              </a:solidFill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3124199"/>
            <a:ext cx="1447800" cy="1524001"/>
          </a:xfrm>
          <a:prstGeom prst="rect">
            <a:avLst/>
          </a:prstGeom>
        </p:spPr>
      </p:pic>
      <p:pic>
        <p:nvPicPr>
          <p:cNvPr id="5" name="Picture 4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1447800"/>
            <a:ext cx="1447800" cy="1524000"/>
          </a:xfrm>
          <a:prstGeom prst="rect">
            <a:avLst/>
          </a:prstGeom>
        </p:spPr>
      </p:pic>
      <p:pic>
        <p:nvPicPr>
          <p:cNvPr id="6" name="Picture 5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67000" y="3200400"/>
            <a:ext cx="1447800" cy="13716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1066800"/>
            <a:ext cx="7010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b="1" dirty="0">
                <a:solidFill>
                  <a:schemeClr val="accent1"/>
                </a:solidFill>
              </a:rPr>
              <a:t>Hal-</a:t>
            </a:r>
            <a:r>
              <a:rPr lang="en-US" altLang="zh-CN" sz="2800" b="1" dirty="0" err="1">
                <a:solidFill>
                  <a:schemeClr val="accent1"/>
                </a:solidFill>
              </a:rPr>
              <a:t>hal</a:t>
            </a:r>
            <a:r>
              <a:rPr lang="en-US" altLang="zh-CN" sz="2800" b="1" dirty="0">
                <a:solidFill>
                  <a:schemeClr val="accent1"/>
                </a:solidFill>
              </a:rPr>
              <a:t> yang </a:t>
            </a:r>
            <a:r>
              <a:rPr lang="en-US" altLang="zh-CN" sz="2800" b="1" dirty="0" err="1">
                <a:solidFill>
                  <a:schemeClr val="accent1"/>
                </a:solidFill>
              </a:rPr>
              <a:t>perlu</a:t>
            </a:r>
            <a:r>
              <a:rPr lang="en-US" altLang="zh-CN" sz="2800" b="1" dirty="0">
                <a:solidFill>
                  <a:schemeClr val="accent1"/>
                </a:solidFill>
              </a:rPr>
              <a:t> </a:t>
            </a:r>
            <a:r>
              <a:rPr lang="en-US" altLang="zh-CN" sz="2800" b="1" dirty="0" err="1">
                <a:solidFill>
                  <a:schemeClr val="accent1"/>
                </a:solidFill>
              </a:rPr>
              <a:t>dilakukan</a:t>
            </a:r>
            <a:r>
              <a:rPr lang="en-US" altLang="zh-CN" sz="2800" b="1" dirty="0">
                <a:solidFill>
                  <a:schemeClr val="accent1"/>
                </a:solidFill>
              </a:rPr>
              <a:t> oleh single parent</a:t>
            </a:r>
          </a:p>
          <a:p>
            <a:pPr lvl="0"/>
            <a:endParaRPr lang="en-US" altLang="zh-CN" sz="2800" b="1" dirty="0">
              <a:solidFill>
                <a:schemeClr val="accent1"/>
              </a:solidFill>
            </a:endParaRPr>
          </a:p>
          <a:p>
            <a:pPr lvl="0"/>
            <a:endParaRPr lang="en-US" altLang="zh-CN" sz="2800" b="1" dirty="0">
              <a:solidFill>
                <a:schemeClr val="accent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altLang="zh-CN" sz="2800" b="1" dirty="0" err="1">
                <a:solidFill>
                  <a:srgbClr val="00B0F0"/>
                </a:solidFill>
              </a:rPr>
              <a:t>Keterbukaan</a:t>
            </a:r>
            <a:r>
              <a:rPr lang="en-US" altLang="zh-CN" sz="2800" b="1" dirty="0">
                <a:solidFill>
                  <a:srgbClr val="00B0F0"/>
                </a:solidFill>
              </a:rPr>
              <a:t>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altLang="zh-CN" sz="2800" b="1" dirty="0" err="1">
                <a:solidFill>
                  <a:srgbClr val="00B0F0"/>
                </a:solidFill>
              </a:rPr>
              <a:t>Mengisi</a:t>
            </a:r>
            <a:r>
              <a:rPr lang="en-US" altLang="zh-CN" sz="2800" b="1" dirty="0">
                <a:solidFill>
                  <a:srgbClr val="00B0F0"/>
                </a:solidFill>
              </a:rPr>
              <a:t> </a:t>
            </a:r>
            <a:r>
              <a:rPr lang="en-US" altLang="zh-CN" sz="2800" b="1" dirty="0" err="1">
                <a:solidFill>
                  <a:srgbClr val="00B0F0"/>
                </a:solidFill>
              </a:rPr>
              <a:t>waktu</a:t>
            </a:r>
            <a:endParaRPr lang="en-US" altLang="zh-CN" sz="2800" b="1" dirty="0">
              <a:solidFill>
                <a:srgbClr val="00B0F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altLang="zh-CN" sz="2800" b="1" dirty="0" err="1">
                <a:solidFill>
                  <a:srgbClr val="00B0F0"/>
                </a:solidFill>
              </a:rPr>
              <a:t>Membuka</a:t>
            </a:r>
            <a:r>
              <a:rPr lang="en-US" altLang="zh-CN" sz="2800" b="1" dirty="0">
                <a:solidFill>
                  <a:srgbClr val="00B0F0"/>
                </a:solidFill>
              </a:rPr>
              <a:t> </a:t>
            </a:r>
            <a:r>
              <a:rPr lang="en-US" altLang="zh-CN" sz="2800" b="1" dirty="0" err="1">
                <a:solidFill>
                  <a:srgbClr val="00B0F0"/>
                </a:solidFill>
              </a:rPr>
              <a:t>diri</a:t>
            </a:r>
            <a:r>
              <a:rPr lang="en-US" altLang="zh-CN" sz="2800" b="1" dirty="0">
                <a:solidFill>
                  <a:srgbClr val="00B0F0"/>
                </a:solidFill>
              </a:rPr>
              <a:t> </a:t>
            </a:r>
            <a:r>
              <a:rPr lang="en-US" altLang="zh-CN" sz="2800" b="1" dirty="0" err="1">
                <a:solidFill>
                  <a:srgbClr val="00B0F0"/>
                </a:solidFill>
              </a:rPr>
              <a:t>untuk</a:t>
            </a:r>
            <a:r>
              <a:rPr lang="en-US" altLang="zh-CN" sz="2800" b="1" dirty="0">
                <a:solidFill>
                  <a:srgbClr val="00B0F0"/>
                </a:solidFill>
              </a:rPr>
              <a:t> masa </a:t>
            </a:r>
            <a:r>
              <a:rPr lang="en-US" altLang="zh-CN" sz="2800" b="1" dirty="0" err="1">
                <a:solidFill>
                  <a:srgbClr val="00B0F0"/>
                </a:solidFill>
              </a:rPr>
              <a:t>depan</a:t>
            </a:r>
            <a:endParaRPr lang="en-US" altLang="zh-CN" sz="2800" b="1" dirty="0">
              <a:solidFill>
                <a:srgbClr val="00B0F0"/>
              </a:solidFill>
            </a:endParaRPr>
          </a:p>
          <a:p>
            <a:pPr lvl="0"/>
            <a:endParaRPr lang="en-US" altLang="zh-CN" sz="2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685800"/>
            <a:ext cx="59817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b="1" dirty="0" err="1">
                <a:solidFill>
                  <a:schemeClr val="accent1"/>
                </a:solidFill>
              </a:rPr>
              <a:t>Dampak</a:t>
            </a:r>
            <a:r>
              <a:rPr lang="en-US" altLang="zh-CN" sz="2800" b="1" dirty="0">
                <a:solidFill>
                  <a:schemeClr val="accent1"/>
                </a:solidFill>
              </a:rPr>
              <a:t> Single parent</a:t>
            </a:r>
          </a:p>
          <a:p>
            <a:pPr lvl="0"/>
            <a:r>
              <a:rPr lang="en-US" altLang="zh-CN" sz="2800" b="1" i="1" dirty="0" err="1">
                <a:solidFill>
                  <a:schemeClr val="accent1"/>
                </a:solidFill>
              </a:rPr>
              <a:t>Dampak</a:t>
            </a:r>
            <a:r>
              <a:rPr lang="en-US" altLang="zh-CN" sz="2800" b="1" i="1" dirty="0">
                <a:solidFill>
                  <a:schemeClr val="accent1"/>
                </a:solidFill>
              </a:rPr>
              <a:t> </a:t>
            </a:r>
            <a:r>
              <a:rPr lang="en-US" altLang="zh-CN" sz="2800" b="1" i="1" dirty="0" err="1">
                <a:solidFill>
                  <a:schemeClr val="accent1"/>
                </a:solidFill>
              </a:rPr>
              <a:t>Negatif</a:t>
            </a:r>
            <a:endParaRPr lang="en-US" altLang="zh-CN" sz="2800" b="1" i="1" dirty="0">
              <a:solidFill>
                <a:schemeClr val="lt1"/>
              </a:solidFill>
            </a:endParaRPr>
          </a:p>
          <a:p>
            <a:pPr marL="514350" lvl="0" indent="-514350">
              <a:buFont typeface="+mj-lt"/>
              <a:buAutoNum type="alphaLcPeriod"/>
            </a:pPr>
            <a:r>
              <a:rPr lang="en-US" altLang="zh-CN" sz="2800" b="1" dirty="0" err="1">
                <a:solidFill>
                  <a:srgbClr val="00B0F0"/>
                </a:solidFill>
              </a:rPr>
              <a:t>Perubahan</a:t>
            </a:r>
            <a:r>
              <a:rPr lang="en-US" altLang="zh-CN" sz="2800" b="1" dirty="0">
                <a:solidFill>
                  <a:srgbClr val="00B0F0"/>
                </a:solidFill>
              </a:rPr>
              <a:t> </a:t>
            </a:r>
            <a:r>
              <a:rPr lang="en-US" altLang="zh-CN" sz="2800" b="1" dirty="0" err="1">
                <a:solidFill>
                  <a:srgbClr val="00B0F0"/>
                </a:solidFill>
              </a:rPr>
              <a:t>Perilaku</a:t>
            </a:r>
            <a:r>
              <a:rPr lang="en-US" altLang="zh-CN" sz="2800" b="1" dirty="0">
                <a:solidFill>
                  <a:srgbClr val="00B0F0"/>
                </a:solidFill>
              </a:rPr>
              <a:t> </a:t>
            </a:r>
            <a:r>
              <a:rPr lang="en-US" altLang="zh-CN" sz="2800" b="1" dirty="0" err="1">
                <a:solidFill>
                  <a:srgbClr val="00B0F0"/>
                </a:solidFill>
              </a:rPr>
              <a:t>anak</a:t>
            </a:r>
            <a:endParaRPr lang="en-US" altLang="zh-CN" sz="2800" b="1" dirty="0">
              <a:solidFill>
                <a:srgbClr val="00B0F0"/>
              </a:solidFill>
            </a:endParaRPr>
          </a:p>
          <a:p>
            <a:pPr marL="514350" lvl="0" indent="-514350">
              <a:buFont typeface="+mj-lt"/>
              <a:buAutoNum type="alphaLcPeriod"/>
            </a:pPr>
            <a:r>
              <a:rPr lang="en-US" altLang="zh-CN" sz="2800" b="1" dirty="0">
                <a:solidFill>
                  <a:srgbClr val="00B0F0"/>
                </a:solidFill>
              </a:rPr>
              <a:t>Perempuan </a:t>
            </a:r>
            <a:r>
              <a:rPr lang="en-US" altLang="zh-CN" sz="2800" b="1" dirty="0" err="1">
                <a:solidFill>
                  <a:srgbClr val="00B0F0"/>
                </a:solidFill>
              </a:rPr>
              <a:t>Merasa</a:t>
            </a:r>
            <a:r>
              <a:rPr lang="en-US" altLang="zh-CN" sz="2800" b="1" dirty="0">
                <a:solidFill>
                  <a:srgbClr val="00B0F0"/>
                </a:solidFill>
              </a:rPr>
              <a:t> </a:t>
            </a:r>
            <a:r>
              <a:rPr lang="en-US" altLang="zh-CN" sz="2800" b="1" dirty="0" err="1">
                <a:solidFill>
                  <a:srgbClr val="00B0F0"/>
                </a:solidFill>
              </a:rPr>
              <a:t>terkucil</a:t>
            </a:r>
            <a:endParaRPr lang="en-US" altLang="zh-CN" sz="2800" b="1" dirty="0">
              <a:solidFill>
                <a:srgbClr val="00B0F0"/>
              </a:solidFill>
            </a:endParaRPr>
          </a:p>
          <a:p>
            <a:pPr lvl="0"/>
            <a:endParaRPr lang="en-US" altLang="zh-CN" sz="2800" b="1" dirty="0">
              <a:solidFill>
                <a:schemeClr val="lt1"/>
              </a:solidFill>
            </a:endParaRPr>
          </a:p>
          <a:p>
            <a:pPr lvl="0"/>
            <a:r>
              <a:rPr lang="en-US" altLang="zh-CN" sz="2800" b="1" i="1" dirty="0" err="1">
                <a:solidFill>
                  <a:schemeClr val="accent1"/>
                </a:solidFill>
              </a:rPr>
              <a:t>Dampak</a:t>
            </a:r>
            <a:r>
              <a:rPr lang="en-US" altLang="zh-CN" sz="2800" b="1" i="1" dirty="0">
                <a:solidFill>
                  <a:schemeClr val="accent1"/>
                </a:solidFill>
              </a:rPr>
              <a:t> </a:t>
            </a:r>
            <a:r>
              <a:rPr lang="en-US" altLang="zh-CN" sz="2800" b="1" i="1" dirty="0" err="1">
                <a:solidFill>
                  <a:schemeClr val="accent1"/>
                </a:solidFill>
              </a:rPr>
              <a:t>Positif</a:t>
            </a:r>
            <a:endParaRPr lang="en-US" altLang="zh-CN" sz="2800" b="1" i="1" dirty="0">
              <a:solidFill>
                <a:schemeClr val="accent1"/>
              </a:solidFill>
            </a:endParaRPr>
          </a:p>
          <a:p>
            <a:pPr marL="514350" lvl="0" indent="-514350">
              <a:buFont typeface="+mj-lt"/>
              <a:buAutoNum type="alphaLcPeriod"/>
            </a:pPr>
            <a:r>
              <a:rPr lang="en-US" altLang="zh-CN" sz="2800" b="1" dirty="0">
                <a:solidFill>
                  <a:srgbClr val="00B0F0"/>
                </a:solidFill>
              </a:rPr>
              <a:t>Anak </a:t>
            </a:r>
            <a:r>
              <a:rPr lang="en-US" altLang="zh-CN" sz="2800" b="1" dirty="0" err="1">
                <a:solidFill>
                  <a:srgbClr val="00B0F0"/>
                </a:solidFill>
              </a:rPr>
              <a:t>lebih</a:t>
            </a:r>
            <a:r>
              <a:rPr lang="en-US" altLang="zh-CN" sz="2800" b="1" dirty="0">
                <a:solidFill>
                  <a:srgbClr val="00B0F0"/>
                </a:solidFill>
              </a:rPr>
              <a:t> </a:t>
            </a:r>
            <a:r>
              <a:rPr lang="en-US" altLang="zh-CN" sz="2800" b="1" dirty="0" err="1">
                <a:solidFill>
                  <a:srgbClr val="00B0F0"/>
                </a:solidFill>
              </a:rPr>
              <a:t>mandiri</a:t>
            </a:r>
            <a:endParaRPr lang="en-US" altLang="zh-CN" sz="2800" b="1" dirty="0">
              <a:solidFill>
                <a:srgbClr val="00B0F0"/>
              </a:solidFill>
            </a:endParaRPr>
          </a:p>
          <a:p>
            <a:pPr marL="514350" lvl="0" indent="-514350">
              <a:buFont typeface="+mj-lt"/>
              <a:buAutoNum type="alphaLcPeriod"/>
            </a:pPr>
            <a:r>
              <a:rPr lang="en-US" altLang="zh-CN" sz="2800" b="1" dirty="0">
                <a:solidFill>
                  <a:srgbClr val="00B0F0"/>
                </a:solidFill>
              </a:rPr>
              <a:t>Ibu </a:t>
            </a:r>
            <a:r>
              <a:rPr lang="en-US" altLang="zh-CN" sz="2800" b="1" dirty="0" err="1">
                <a:solidFill>
                  <a:srgbClr val="00B0F0"/>
                </a:solidFill>
              </a:rPr>
              <a:t>berperan</a:t>
            </a:r>
            <a:r>
              <a:rPr lang="en-US" altLang="zh-CN" sz="2800" b="1" dirty="0">
                <a:solidFill>
                  <a:srgbClr val="00B0F0"/>
                </a:solidFill>
              </a:rPr>
              <a:t> </a:t>
            </a:r>
            <a:r>
              <a:rPr lang="en-US" altLang="zh-CN" sz="2800" b="1" dirty="0" err="1">
                <a:solidFill>
                  <a:srgbClr val="00B0F0"/>
                </a:solidFill>
              </a:rPr>
              <a:t>penuh</a:t>
            </a:r>
            <a:endParaRPr lang="en-US" altLang="zh-CN" sz="2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294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52600" y="990600"/>
            <a:ext cx="5715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b="1" dirty="0" err="1">
                <a:solidFill>
                  <a:schemeClr val="accent1"/>
                </a:solidFill>
              </a:rPr>
              <a:t>Penanganan</a:t>
            </a:r>
            <a:r>
              <a:rPr lang="en-US" altLang="zh-CN" sz="2800" b="1" dirty="0">
                <a:solidFill>
                  <a:schemeClr val="accent1"/>
                </a:solidFill>
              </a:rPr>
              <a:t> Single Parent</a:t>
            </a:r>
          </a:p>
          <a:p>
            <a:pPr lvl="0"/>
            <a:endParaRPr lang="en-US" altLang="zh-CN" sz="2800" b="1" dirty="0">
              <a:solidFill>
                <a:schemeClr val="lt1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altLang="zh-CN" sz="2800" b="1" dirty="0" err="1">
                <a:solidFill>
                  <a:srgbClr val="00B0F0"/>
                </a:solidFill>
              </a:rPr>
              <a:t>Memberikan</a:t>
            </a:r>
            <a:r>
              <a:rPr lang="en-US" altLang="zh-CN" sz="2800" b="1" dirty="0">
                <a:solidFill>
                  <a:srgbClr val="00B0F0"/>
                </a:solidFill>
              </a:rPr>
              <a:t> </a:t>
            </a:r>
            <a:r>
              <a:rPr lang="en-US" altLang="zh-CN" sz="2800" b="1" dirty="0" err="1">
                <a:solidFill>
                  <a:srgbClr val="00B0F0"/>
                </a:solidFill>
              </a:rPr>
              <a:t>kegiatan</a:t>
            </a:r>
            <a:r>
              <a:rPr lang="en-US" altLang="zh-CN" sz="2800" b="1" dirty="0">
                <a:solidFill>
                  <a:srgbClr val="00B0F0"/>
                </a:solidFill>
              </a:rPr>
              <a:t> </a:t>
            </a:r>
            <a:r>
              <a:rPr lang="en-US" altLang="zh-CN" sz="2800" b="1" dirty="0" err="1">
                <a:solidFill>
                  <a:srgbClr val="00B0F0"/>
                </a:solidFill>
              </a:rPr>
              <a:t>positif</a:t>
            </a:r>
            <a:endParaRPr lang="en-US" altLang="zh-CN" sz="2800" b="1" dirty="0">
              <a:solidFill>
                <a:srgbClr val="00B0F0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altLang="zh-CN" sz="2800" b="1" dirty="0" err="1">
                <a:solidFill>
                  <a:srgbClr val="00B0F0"/>
                </a:solidFill>
              </a:rPr>
              <a:t>Memberikan</a:t>
            </a:r>
            <a:r>
              <a:rPr lang="en-US" altLang="zh-CN" sz="2800" b="1" dirty="0">
                <a:solidFill>
                  <a:srgbClr val="00B0F0"/>
                </a:solidFill>
              </a:rPr>
              <a:t> </a:t>
            </a:r>
            <a:r>
              <a:rPr lang="en-US" altLang="zh-CN" sz="2800" b="1" dirty="0" err="1">
                <a:solidFill>
                  <a:srgbClr val="00B0F0"/>
                </a:solidFill>
              </a:rPr>
              <a:t>peluang</a:t>
            </a:r>
            <a:r>
              <a:rPr lang="en-US" altLang="zh-CN" sz="2800" b="1" dirty="0">
                <a:solidFill>
                  <a:srgbClr val="00B0F0"/>
                </a:solidFill>
              </a:rPr>
              <a:t> </a:t>
            </a:r>
            <a:r>
              <a:rPr lang="en-US" altLang="zh-CN" sz="2800" b="1" dirty="0" err="1">
                <a:solidFill>
                  <a:srgbClr val="00B0F0"/>
                </a:solidFill>
              </a:rPr>
              <a:t>anak</a:t>
            </a:r>
            <a:r>
              <a:rPr lang="en-US" altLang="zh-CN" sz="2800" b="1" dirty="0">
                <a:solidFill>
                  <a:srgbClr val="00B0F0"/>
                </a:solidFill>
              </a:rPr>
              <a:t> </a:t>
            </a:r>
            <a:r>
              <a:rPr lang="en-US" altLang="zh-CN" sz="2800" b="1" dirty="0" err="1">
                <a:solidFill>
                  <a:srgbClr val="00B0F0"/>
                </a:solidFill>
              </a:rPr>
              <a:t>belajar</a:t>
            </a:r>
            <a:r>
              <a:rPr lang="en-US" altLang="zh-CN" sz="2800" b="1" dirty="0">
                <a:solidFill>
                  <a:srgbClr val="00B0F0"/>
                </a:solidFill>
              </a:rPr>
              <a:t> </a:t>
            </a:r>
            <a:r>
              <a:rPr lang="en-US" altLang="zh-CN" sz="2800" b="1" dirty="0" err="1">
                <a:solidFill>
                  <a:srgbClr val="00B0F0"/>
                </a:solidFill>
              </a:rPr>
              <a:t>berperilaku</a:t>
            </a:r>
            <a:r>
              <a:rPr lang="en-US" altLang="zh-CN" sz="2800" b="1" dirty="0">
                <a:solidFill>
                  <a:srgbClr val="00B0F0"/>
                </a:solidFill>
              </a:rPr>
              <a:t> </a:t>
            </a:r>
            <a:r>
              <a:rPr lang="en-US" altLang="zh-CN" sz="2800" b="1" dirty="0" err="1">
                <a:solidFill>
                  <a:srgbClr val="00B0F0"/>
                </a:solidFill>
              </a:rPr>
              <a:t>baik</a:t>
            </a:r>
            <a:endParaRPr lang="en-US" altLang="zh-CN" sz="2800" b="1" dirty="0">
              <a:solidFill>
                <a:srgbClr val="00B0F0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altLang="zh-CN" sz="2800" b="1" dirty="0" err="1">
                <a:solidFill>
                  <a:srgbClr val="00B0F0"/>
                </a:solidFill>
              </a:rPr>
              <a:t>Dukungan</a:t>
            </a:r>
            <a:r>
              <a:rPr lang="en-US" altLang="zh-CN" sz="2800" b="1" dirty="0">
                <a:solidFill>
                  <a:srgbClr val="00B0F0"/>
                </a:solidFill>
              </a:rPr>
              <a:t> </a:t>
            </a:r>
            <a:r>
              <a:rPr lang="en-US" altLang="zh-CN" sz="2800" b="1" dirty="0" err="1">
                <a:solidFill>
                  <a:srgbClr val="00B0F0"/>
                </a:solidFill>
              </a:rPr>
              <a:t>komunitas</a:t>
            </a:r>
            <a:endParaRPr lang="en-US" altLang="zh-CN" sz="2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887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66800" y="609600"/>
            <a:ext cx="6400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400" b="1" dirty="0" err="1">
                <a:solidFill>
                  <a:schemeClr val="accent1"/>
                </a:solidFill>
              </a:rPr>
              <a:t>Upaya</a:t>
            </a:r>
            <a:r>
              <a:rPr lang="en-US" altLang="zh-CN" sz="2400" b="1" dirty="0">
                <a:solidFill>
                  <a:schemeClr val="accent1"/>
                </a:solidFill>
              </a:rPr>
              <a:t> </a:t>
            </a:r>
            <a:r>
              <a:rPr lang="en-US" altLang="zh-CN" sz="2400" b="1" dirty="0" err="1">
                <a:solidFill>
                  <a:schemeClr val="accent1"/>
                </a:solidFill>
              </a:rPr>
              <a:t>pencengahan</a:t>
            </a:r>
            <a:r>
              <a:rPr lang="en-US" altLang="zh-CN" sz="2400" b="1" dirty="0">
                <a:solidFill>
                  <a:schemeClr val="accent1"/>
                </a:solidFill>
              </a:rPr>
              <a:t> Single Parent</a:t>
            </a:r>
          </a:p>
          <a:p>
            <a:pPr lvl="0"/>
            <a:endParaRPr lang="en-US" altLang="zh-CN" sz="2400" b="1" dirty="0">
              <a:solidFill>
                <a:schemeClr val="accent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altLang="zh-CN" sz="2400" b="1" dirty="0" err="1">
                <a:solidFill>
                  <a:srgbClr val="00B0F0"/>
                </a:solidFill>
              </a:rPr>
              <a:t>Pencegahan</a:t>
            </a:r>
            <a:r>
              <a:rPr lang="en-US" altLang="zh-CN" sz="2400" b="1" dirty="0">
                <a:solidFill>
                  <a:srgbClr val="00B0F0"/>
                </a:solidFill>
              </a:rPr>
              <a:t> </a:t>
            </a:r>
            <a:r>
              <a:rPr lang="en-US" altLang="zh-CN" sz="2400" b="1" dirty="0" err="1">
                <a:solidFill>
                  <a:srgbClr val="00B0F0"/>
                </a:solidFill>
              </a:rPr>
              <a:t>perceraian</a:t>
            </a:r>
            <a:r>
              <a:rPr lang="en-US" altLang="zh-CN" sz="2400" b="1" dirty="0">
                <a:solidFill>
                  <a:srgbClr val="00B0F0"/>
                </a:solidFill>
              </a:rPr>
              <a:t> </a:t>
            </a:r>
            <a:r>
              <a:rPr lang="en-US" altLang="zh-CN" sz="2400" b="1" dirty="0" err="1">
                <a:solidFill>
                  <a:srgbClr val="00B0F0"/>
                </a:solidFill>
              </a:rPr>
              <a:t>dengan</a:t>
            </a:r>
            <a:r>
              <a:rPr lang="en-US" altLang="zh-CN" sz="2400" b="1" dirty="0">
                <a:solidFill>
                  <a:srgbClr val="00B0F0"/>
                </a:solidFill>
              </a:rPr>
              <a:t> </a:t>
            </a:r>
            <a:r>
              <a:rPr lang="en-US" altLang="zh-CN" sz="2400" b="1" dirty="0" err="1">
                <a:solidFill>
                  <a:srgbClr val="00B0F0"/>
                </a:solidFill>
              </a:rPr>
              <a:t>mempersiapkan</a:t>
            </a:r>
            <a:r>
              <a:rPr lang="en-US" altLang="zh-CN" sz="2400" b="1" dirty="0">
                <a:solidFill>
                  <a:srgbClr val="00B0F0"/>
                </a:solidFill>
              </a:rPr>
              <a:t> </a:t>
            </a:r>
            <a:r>
              <a:rPr lang="en-US" altLang="zh-CN" sz="2400" b="1" dirty="0" err="1">
                <a:solidFill>
                  <a:srgbClr val="00B0F0"/>
                </a:solidFill>
              </a:rPr>
              <a:t>perkawinan</a:t>
            </a:r>
            <a:r>
              <a:rPr lang="en-US" altLang="zh-CN" sz="2400" b="1" dirty="0">
                <a:solidFill>
                  <a:srgbClr val="00B0F0"/>
                </a:solidFill>
              </a:rPr>
              <a:t> </a:t>
            </a:r>
            <a:r>
              <a:rPr lang="en-US" altLang="zh-CN" sz="2400" b="1" dirty="0" err="1">
                <a:solidFill>
                  <a:srgbClr val="00B0F0"/>
                </a:solidFill>
              </a:rPr>
              <a:t>dgn</a:t>
            </a:r>
            <a:r>
              <a:rPr lang="en-US" altLang="zh-CN" sz="2400" b="1" dirty="0">
                <a:solidFill>
                  <a:srgbClr val="00B0F0"/>
                </a:solidFill>
              </a:rPr>
              <a:t> </a:t>
            </a:r>
            <a:r>
              <a:rPr lang="en-US" altLang="zh-CN" sz="2400" b="1" dirty="0" err="1">
                <a:solidFill>
                  <a:srgbClr val="00B0F0"/>
                </a:solidFill>
              </a:rPr>
              <a:t>baik</a:t>
            </a:r>
            <a:endParaRPr lang="en-US" altLang="zh-CN" sz="2400" b="1" dirty="0">
              <a:solidFill>
                <a:srgbClr val="00B0F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altLang="zh-CN" sz="2400" b="1" dirty="0" err="1">
                <a:solidFill>
                  <a:srgbClr val="00B0F0"/>
                </a:solidFill>
              </a:rPr>
              <a:t>Pencegahan</a:t>
            </a:r>
            <a:r>
              <a:rPr lang="en-US" altLang="zh-CN" sz="2400" b="1" dirty="0">
                <a:solidFill>
                  <a:srgbClr val="00B0F0"/>
                </a:solidFill>
              </a:rPr>
              <a:t> </a:t>
            </a:r>
            <a:r>
              <a:rPr lang="en-US" altLang="zh-CN" sz="2400" b="1" dirty="0" err="1">
                <a:solidFill>
                  <a:srgbClr val="00B0F0"/>
                </a:solidFill>
              </a:rPr>
              <a:t>terjadinya</a:t>
            </a:r>
            <a:r>
              <a:rPr lang="en-US" altLang="zh-CN" sz="2400" b="1" dirty="0">
                <a:solidFill>
                  <a:srgbClr val="00B0F0"/>
                </a:solidFill>
              </a:rPr>
              <a:t> </a:t>
            </a:r>
            <a:r>
              <a:rPr lang="en-US" altLang="zh-CN" sz="2400" b="1" dirty="0" err="1">
                <a:solidFill>
                  <a:srgbClr val="00B0F0"/>
                </a:solidFill>
              </a:rPr>
              <a:t>kehamilan</a:t>
            </a:r>
            <a:r>
              <a:rPr lang="en-US" altLang="zh-CN" sz="2400" b="1" dirty="0">
                <a:solidFill>
                  <a:srgbClr val="00B0F0"/>
                </a:solidFill>
              </a:rPr>
              <a:t> </a:t>
            </a:r>
            <a:r>
              <a:rPr lang="en-US" altLang="zh-CN" sz="2400" b="1" dirty="0" err="1">
                <a:solidFill>
                  <a:srgbClr val="00B0F0"/>
                </a:solidFill>
              </a:rPr>
              <a:t>diluar</a:t>
            </a:r>
            <a:r>
              <a:rPr lang="en-US" altLang="zh-CN" sz="2400" b="1" dirty="0">
                <a:solidFill>
                  <a:srgbClr val="00B0F0"/>
                </a:solidFill>
              </a:rPr>
              <a:t> nikah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altLang="zh-CN" sz="2400" b="1" dirty="0" err="1">
                <a:solidFill>
                  <a:srgbClr val="00B0F0"/>
                </a:solidFill>
              </a:rPr>
              <a:t>Menjaga</a:t>
            </a:r>
            <a:r>
              <a:rPr lang="en-US" altLang="zh-CN" sz="2400" b="1" dirty="0">
                <a:solidFill>
                  <a:srgbClr val="00B0F0"/>
                </a:solidFill>
              </a:rPr>
              <a:t> </a:t>
            </a:r>
            <a:r>
              <a:rPr lang="en-US" altLang="zh-CN" sz="2400" b="1" dirty="0" err="1">
                <a:solidFill>
                  <a:srgbClr val="00B0F0"/>
                </a:solidFill>
              </a:rPr>
              <a:t>komunikasi</a:t>
            </a:r>
            <a:r>
              <a:rPr lang="en-US" altLang="zh-CN" sz="2400" b="1" dirty="0">
                <a:solidFill>
                  <a:srgbClr val="00B0F0"/>
                </a:solidFill>
              </a:rPr>
              <a:t> </a:t>
            </a:r>
            <a:r>
              <a:rPr lang="en-US" altLang="zh-CN" sz="2400" b="1" dirty="0" err="1">
                <a:solidFill>
                  <a:srgbClr val="00B0F0"/>
                </a:solidFill>
              </a:rPr>
              <a:t>dengan</a:t>
            </a:r>
            <a:r>
              <a:rPr lang="en-US" altLang="zh-CN" sz="2400" b="1" dirty="0">
                <a:solidFill>
                  <a:srgbClr val="00B0F0"/>
                </a:solidFill>
              </a:rPr>
              <a:t> </a:t>
            </a:r>
            <a:r>
              <a:rPr lang="en-US" altLang="zh-CN" sz="2400" b="1" dirty="0" err="1">
                <a:solidFill>
                  <a:srgbClr val="00B0F0"/>
                </a:solidFill>
              </a:rPr>
              <a:t>berbagai</a:t>
            </a:r>
            <a:r>
              <a:rPr lang="en-US" altLang="zh-CN" sz="2400" b="1" dirty="0">
                <a:solidFill>
                  <a:srgbClr val="00B0F0"/>
                </a:solidFill>
              </a:rPr>
              <a:t> </a:t>
            </a:r>
            <a:r>
              <a:rPr lang="en-US" altLang="zh-CN" sz="2400" b="1" dirty="0" err="1">
                <a:solidFill>
                  <a:srgbClr val="00B0F0"/>
                </a:solidFill>
              </a:rPr>
              <a:t>sarana</a:t>
            </a:r>
            <a:r>
              <a:rPr lang="en-US" altLang="zh-CN" sz="2400" b="1" dirty="0">
                <a:solidFill>
                  <a:srgbClr val="00B0F0"/>
                </a:solidFill>
              </a:rPr>
              <a:t> </a:t>
            </a:r>
            <a:r>
              <a:rPr lang="en-US" altLang="zh-CN" sz="2400" b="1" dirty="0" err="1">
                <a:solidFill>
                  <a:srgbClr val="00B0F0"/>
                </a:solidFill>
              </a:rPr>
              <a:t>teknologi</a:t>
            </a:r>
            <a:r>
              <a:rPr lang="en-US" altLang="zh-CN" sz="2400" b="1" dirty="0">
                <a:solidFill>
                  <a:srgbClr val="00B0F0"/>
                </a:solidFill>
              </a:rPr>
              <a:t> </a:t>
            </a:r>
            <a:r>
              <a:rPr lang="en-US" altLang="zh-CN" sz="2400" b="1" dirty="0" err="1">
                <a:solidFill>
                  <a:srgbClr val="00B0F0"/>
                </a:solidFill>
              </a:rPr>
              <a:t>informasi</a:t>
            </a:r>
            <a:endParaRPr lang="en-US" altLang="zh-CN" sz="2400" b="1" dirty="0">
              <a:solidFill>
                <a:srgbClr val="00B0F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altLang="zh-CN" sz="2400" b="1" dirty="0" err="1">
                <a:solidFill>
                  <a:srgbClr val="00B0F0"/>
                </a:solidFill>
              </a:rPr>
              <a:t>Menciptakan</a:t>
            </a:r>
            <a:r>
              <a:rPr lang="en-US" altLang="zh-CN" sz="2400" b="1" dirty="0">
                <a:solidFill>
                  <a:srgbClr val="00B0F0"/>
                </a:solidFill>
              </a:rPr>
              <a:t> </a:t>
            </a:r>
            <a:r>
              <a:rPr lang="en-US" altLang="zh-CN" sz="2400" b="1" dirty="0" err="1">
                <a:solidFill>
                  <a:srgbClr val="00B0F0"/>
                </a:solidFill>
              </a:rPr>
              <a:t>kebersamaan</a:t>
            </a:r>
            <a:r>
              <a:rPr lang="en-US" altLang="zh-CN" sz="2400" b="1" dirty="0">
                <a:solidFill>
                  <a:srgbClr val="00B0F0"/>
                </a:solidFill>
              </a:rPr>
              <a:t> </a:t>
            </a:r>
            <a:r>
              <a:rPr lang="en-US" altLang="zh-CN" sz="2400" b="1" dirty="0" err="1">
                <a:solidFill>
                  <a:srgbClr val="00B0F0"/>
                </a:solidFill>
              </a:rPr>
              <a:t>antar</a:t>
            </a:r>
            <a:r>
              <a:rPr lang="en-US" altLang="zh-CN" sz="2400" b="1" dirty="0">
                <a:solidFill>
                  <a:srgbClr val="00B0F0"/>
                </a:solidFill>
              </a:rPr>
              <a:t> </a:t>
            </a:r>
            <a:r>
              <a:rPr lang="en-US" altLang="zh-CN" sz="2400" b="1" dirty="0" err="1">
                <a:solidFill>
                  <a:srgbClr val="00B0F0"/>
                </a:solidFill>
              </a:rPr>
              <a:t>anggota</a:t>
            </a:r>
            <a:r>
              <a:rPr lang="en-US" altLang="zh-CN" sz="2400" b="1" dirty="0">
                <a:solidFill>
                  <a:srgbClr val="00B0F0"/>
                </a:solidFill>
              </a:rPr>
              <a:t> </a:t>
            </a:r>
            <a:r>
              <a:rPr lang="en-US" altLang="zh-CN" sz="2400" b="1" dirty="0" err="1">
                <a:solidFill>
                  <a:srgbClr val="00B0F0"/>
                </a:solidFill>
              </a:rPr>
              <a:t>keluarga</a:t>
            </a:r>
            <a:endParaRPr lang="en-US" altLang="zh-CN" sz="2400" b="1" dirty="0">
              <a:solidFill>
                <a:srgbClr val="00B0F0"/>
              </a:solidFill>
            </a:endParaRPr>
          </a:p>
          <a:p>
            <a:pPr lvl="0"/>
            <a:endParaRPr lang="en-US" altLang="zh-CN" sz="2400" b="1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064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990600"/>
            <a:ext cx="5715000" cy="838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4800" b="1" dirty="0">
                <a:solidFill>
                  <a:srgbClr val="00B0F0"/>
                </a:solidFill>
              </a:rPr>
              <a:t>TERIMAKASIH</a:t>
            </a:r>
          </a:p>
        </p:txBody>
      </p:sp>
    </p:spTree>
    <p:extLst>
      <p:ext uri="{BB962C8B-B14F-4D97-AF65-F5344CB8AC3E}">
        <p14:creationId xmlns:p14="http://schemas.microsoft.com/office/powerpoint/2010/main" val="4102445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图文框 2"/>
          <p:cNvSpPr/>
          <p:nvPr/>
        </p:nvSpPr>
        <p:spPr>
          <a:xfrm>
            <a:off x="990600" y="1573213"/>
            <a:ext cx="1690687" cy="1017587"/>
          </a:xfrm>
          <a:custGeom>
            <a:avLst/>
            <a:gdLst/>
            <a:ahLst/>
            <a:cxnLst/>
            <a:rect l="0" t="0" r="r" b="b"/>
            <a:pathLst>
              <a:path w="1690687" h="1017587">
                <a:moveTo>
                  <a:pt x="0" y="0"/>
                </a:moveTo>
                <a:lnTo>
                  <a:pt x="1690687" y="0"/>
                </a:lnTo>
                <a:lnTo>
                  <a:pt x="1690687" y="1017587"/>
                </a:lnTo>
                <a:lnTo>
                  <a:pt x="0" y="1017587"/>
                </a:lnTo>
                <a:lnTo>
                  <a:pt x="0" y="0"/>
                </a:lnTo>
                <a:close/>
                <a:moveTo>
                  <a:pt x="107549" y="107549"/>
                </a:moveTo>
                <a:lnTo>
                  <a:pt x="107549" y="910038"/>
                </a:lnTo>
                <a:lnTo>
                  <a:pt x="1583138" y="910038"/>
                </a:lnTo>
                <a:lnTo>
                  <a:pt x="1583138" y="107549"/>
                </a:lnTo>
                <a:lnTo>
                  <a:pt x="107549" y="107549"/>
                </a:lnTo>
              </a:path>
            </a:pathLst>
          </a:custGeom>
          <a:solidFill>
            <a:srgbClr val="01ACEF"/>
          </a:solidFill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en-US" altLang="zh-CN"/>
          </a:p>
        </p:txBody>
      </p:sp>
      <p:sp>
        <p:nvSpPr>
          <p:cNvPr id="5" name="图文框 15"/>
          <p:cNvSpPr/>
          <p:nvPr/>
        </p:nvSpPr>
        <p:spPr>
          <a:xfrm>
            <a:off x="1585913" y="1066800"/>
            <a:ext cx="1690687" cy="1017587"/>
          </a:xfrm>
          <a:custGeom>
            <a:avLst/>
            <a:gdLst/>
            <a:ahLst/>
            <a:cxnLst/>
            <a:rect l="0" t="0" r="r" b="b"/>
            <a:pathLst>
              <a:path w="1690687" h="1017588">
                <a:moveTo>
                  <a:pt x="0" y="0"/>
                </a:moveTo>
                <a:lnTo>
                  <a:pt x="1690687" y="0"/>
                </a:lnTo>
                <a:lnTo>
                  <a:pt x="1690687" y="1017588"/>
                </a:lnTo>
                <a:lnTo>
                  <a:pt x="0" y="1017588"/>
                </a:lnTo>
                <a:lnTo>
                  <a:pt x="0" y="0"/>
                </a:lnTo>
                <a:close/>
                <a:moveTo>
                  <a:pt x="107549" y="107549"/>
                </a:moveTo>
                <a:lnTo>
                  <a:pt x="107549" y="910039"/>
                </a:lnTo>
                <a:lnTo>
                  <a:pt x="1583138" y="910039"/>
                </a:lnTo>
                <a:lnTo>
                  <a:pt x="1583138" y="107549"/>
                </a:lnTo>
                <a:lnTo>
                  <a:pt x="107549" y="107549"/>
                </a:lnTo>
              </a:path>
            </a:pathLst>
          </a:custGeom>
          <a:solidFill>
            <a:srgbClr val="01ACEF"/>
          </a:solidFill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en-US" altLang="zh-CN" dirty="0"/>
          </a:p>
        </p:txBody>
      </p:sp>
      <p:sp>
        <p:nvSpPr>
          <p:cNvPr id="6" name="Rectangle 5"/>
          <p:cNvSpPr/>
          <p:nvPr/>
        </p:nvSpPr>
        <p:spPr>
          <a:xfrm>
            <a:off x="2819400" y="2133600"/>
            <a:ext cx="4038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3600" b="1" u="sng" dirty="0" err="1">
                <a:solidFill>
                  <a:schemeClr val="accent1"/>
                </a:solidFill>
              </a:rPr>
              <a:t>Kelompok</a:t>
            </a:r>
            <a:r>
              <a:rPr lang="en-US" altLang="zh-CN" sz="3600" b="1" u="sng" dirty="0">
                <a:solidFill>
                  <a:schemeClr val="accent1"/>
                </a:solidFill>
              </a:rPr>
              <a:t> VI</a:t>
            </a:r>
          </a:p>
          <a:p>
            <a:pPr lvl="0"/>
            <a:r>
              <a:rPr lang="en-US" altLang="zh-CN" sz="2400" b="1" dirty="0">
                <a:solidFill>
                  <a:schemeClr val="lt1"/>
                </a:solidFill>
              </a:rPr>
              <a:t>   1.Mayasari </a:t>
            </a:r>
            <a:r>
              <a:rPr lang="en-US" altLang="zh-CN" sz="2400" b="1" dirty="0" err="1">
                <a:solidFill>
                  <a:schemeClr val="lt1"/>
                </a:solidFill>
              </a:rPr>
              <a:t>Syamsi</a:t>
            </a:r>
            <a:endParaRPr lang="en-US" altLang="zh-CN" sz="2400" b="1" dirty="0">
              <a:solidFill>
                <a:schemeClr val="lt1"/>
              </a:solidFill>
            </a:endParaRPr>
          </a:p>
          <a:p>
            <a:pPr lvl="0"/>
            <a:r>
              <a:rPr lang="en-US" altLang="zh-CN" sz="2400" b="1" dirty="0">
                <a:solidFill>
                  <a:schemeClr val="lt1"/>
                </a:solidFill>
              </a:rPr>
              <a:t>   2.Masita</a:t>
            </a:r>
          </a:p>
          <a:p>
            <a:pPr lvl="0"/>
            <a:r>
              <a:rPr lang="en-US" altLang="zh-CN" sz="2400" b="1" dirty="0">
                <a:solidFill>
                  <a:schemeClr val="lt1"/>
                </a:solidFill>
              </a:rPr>
              <a:t>   3.Andi </a:t>
            </a:r>
            <a:r>
              <a:rPr lang="en-US" altLang="zh-CN" sz="2400" b="1" dirty="0" err="1">
                <a:solidFill>
                  <a:schemeClr val="lt1"/>
                </a:solidFill>
              </a:rPr>
              <a:t>Fitrianingsih</a:t>
            </a:r>
            <a:endParaRPr lang="en-US" altLang="zh-CN" sz="2400" b="1" dirty="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09600"/>
            <a:ext cx="70866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altLang="zh-CN" sz="4800" dirty="0">
                <a:solidFill>
                  <a:srgbClr val="00B0F0"/>
                </a:solidFill>
              </a:rPr>
              <a:t>KEHAMILAN DALAM PENJARA</a:t>
            </a:r>
            <a:br>
              <a:rPr lang="zh-CN" altLang="en-US" sz="4800" dirty="0">
                <a:solidFill>
                  <a:srgbClr val="00B0F0"/>
                </a:solidFill>
              </a:rPr>
            </a:b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286000"/>
            <a:ext cx="7848600" cy="2057400"/>
          </a:xfrm>
        </p:spPr>
        <p:txBody>
          <a:bodyPr>
            <a:normAutofit fontScale="92500"/>
          </a:bodyPr>
          <a:lstStyle/>
          <a:p>
            <a:r>
              <a:rPr lang="en-US" sz="2400" b="1" dirty="0" err="1">
                <a:solidFill>
                  <a:schemeClr val="accent1"/>
                </a:solidFill>
              </a:rPr>
              <a:t>Pelaku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pidana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wanita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hamil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dalam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konsep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hukum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harus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mempertanggung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jawabkan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perbuatanya</a:t>
            </a:r>
            <a:r>
              <a:rPr lang="en-US" sz="2400" b="1" dirty="0">
                <a:solidFill>
                  <a:schemeClr val="accent1"/>
                </a:solidFill>
              </a:rPr>
              <a:t>. </a:t>
            </a:r>
          </a:p>
          <a:p>
            <a:r>
              <a:rPr lang="en-US" sz="2400" b="1" dirty="0" err="1">
                <a:solidFill>
                  <a:schemeClr val="accent1"/>
                </a:solidFill>
              </a:rPr>
              <a:t>Pemidanaan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bagi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wanita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hamil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dilembaga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pemasyarakatan</a:t>
            </a:r>
            <a:r>
              <a:rPr lang="en-US" sz="2400" b="1" dirty="0">
                <a:solidFill>
                  <a:schemeClr val="accent1"/>
                </a:solidFill>
              </a:rPr>
              <a:t> di Indonesia </a:t>
            </a:r>
            <a:r>
              <a:rPr lang="en-US" sz="2400" b="1" dirty="0" err="1">
                <a:solidFill>
                  <a:schemeClr val="accent1"/>
                </a:solidFill>
              </a:rPr>
              <a:t>adalah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setelah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keluar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putusan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pengadilan</a:t>
            </a:r>
            <a:r>
              <a:rPr lang="en-US" sz="2400" b="1" dirty="0">
                <a:solidFill>
                  <a:schemeClr val="accent1"/>
                </a:solidFill>
              </a:rPr>
              <a:t> yang </a:t>
            </a:r>
            <a:r>
              <a:rPr lang="en-US" sz="2400" b="1" dirty="0" err="1">
                <a:solidFill>
                  <a:schemeClr val="accent1"/>
                </a:solidFill>
              </a:rPr>
              <a:t>menyatakan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bahwa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wanita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hamil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tersebut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bisa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langsung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diproses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sesuai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dengan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putusan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tersebut</a:t>
            </a:r>
            <a:r>
              <a:rPr lang="en-US" sz="2400" b="1" dirty="0">
                <a:solidFill>
                  <a:schemeClr val="accent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H="1">
            <a:off x="0" y="609600"/>
            <a:ext cx="2895600" cy="457200"/>
          </a:xfrm>
        </p:spPr>
        <p:txBody>
          <a:bodyPr>
            <a:noAutofit/>
          </a:bodyPr>
          <a:lstStyle/>
          <a:p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76400"/>
            <a:ext cx="8077200" cy="2209800"/>
          </a:xfrm>
        </p:spPr>
        <p:txBody>
          <a:bodyPr>
            <a:normAutofit/>
          </a:bodyPr>
          <a:lstStyle/>
          <a:p>
            <a:r>
              <a:rPr lang="en-US" sz="2400" b="1" dirty="0" err="1">
                <a:solidFill>
                  <a:schemeClr val="accent1"/>
                </a:solidFill>
              </a:rPr>
              <a:t>Jaminan</a:t>
            </a:r>
            <a:r>
              <a:rPr lang="en-US" sz="2400" b="1" dirty="0">
                <a:solidFill>
                  <a:schemeClr val="accent1"/>
                </a:solidFill>
              </a:rPr>
              <a:t> Kesehatan </a:t>
            </a:r>
            <a:r>
              <a:rPr lang="en-US" sz="2400" b="1" dirty="0" err="1">
                <a:solidFill>
                  <a:schemeClr val="accent1"/>
                </a:solidFill>
              </a:rPr>
              <a:t>bagi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narapidana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wanita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hamil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dari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lembaga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permasyarakatan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bentuknya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adalah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Pemeriksaan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rutin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dari</a:t>
            </a:r>
            <a:r>
              <a:rPr lang="en-US" sz="2400" b="1" dirty="0">
                <a:solidFill>
                  <a:schemeClr val="accent1"/>
                </a:solidFill>
              </a:rPr>
              <a:t> poli Kesehatan </a:t>
            </a:r>
            <a:r>
              <a:rPr lang="en-US" sz="2400" b="1" dirty="0" err="1">
                <a:solidFill>
                  <a:schemeClr val="accent1"/>
                </a:solidFill>
              </a:rPr>
              <a:t>dilembaga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permasyarakatan</a:t>
            </a:r>
            <a:r>
              <a:rPr lang="en-US" sz="2400" b="1" dirty="0">
                <a:solidFill>
                  <a:schemeClr val="accent1"/>
                </a:solidFill>
              </a:rPr>
              <a:t>. </a:t>
            </a:r>
            <a:r>
              <a:rPr lang="en-US" sz="2400" b="1" dirty="0" err="1">
                <a:solidFill>
                  <a:schemeClr val="accent1"/>
                </a:solidFill>
              </a:rPr>
              <a:t>Bahkan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pemriksaan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kesehatan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rutin</a:t>
            </a:r>
            <a:r>
              <a:rPr lang="en-US" sz="2400" b="1" dirty="0">
                <a:solidFill>
                  <a:schemeClr val="accent1"/>
                </a:solidFill>
              </a:rPr>
              <a:t> juga </a:t>
            </a:r>
            <a:r>
              <a:rPr lang="en-US" sz="2400" b="1" dirty="0" err="1">
                <a:solidFill>
                  <a:schemeClr val="accent1"/>
                </a:solidFill>
              </a:rPr>
              <a:t>berlaku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bagi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bayi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atau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anak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dari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narapidana</a:t>
            </a:r>
            <a:r>
              <a:rPr lang="en-US" sz="2400" b="1" dirty="0">
                <a:solidFill>
                  <a:schemeClr val="accent1"/>
                </a:solidFill>
              </a:rPr>
              <a:t> Wanita </a:t>
            </a:r>
            <a:r>
              <a:rPr lang="en-US" sz="2400" b="1" dirty="0" err="1">
                <a:solidFill>
                  <a:schemeClr val="accent1"/>
                </a:solidFill>
              </a:rPr>
              <a:t>hamil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tersebut</a:t>
            </a:r>
            <a:r>
              <a:rPr lang="en-US" sz="2400" b="1" dirty="0">
                <a:solidFill>
                  <a:srgbClr val="00B0F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994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457200"/>
            <a:ext cx="7239000" cy="914400"/>
          </a:xfrm>
        </p:spPr>
        <p:txBody>
          <a:bodyPr>
            <a:noAutofit/>
          </a:bodyPr>
          <a:lstStyle/>
          <a:p>
            <a:pPr lvl="0"/>
            <a:r>
              <a:rPr lang="en-US" sz="2800" dirty="0" err="1">
                <a:solidFill>
                  <a:srgbClr val="00B0F0"/>
                </a:solidFill>
              </a:rPr>
              <a:t>Hak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narapidana</a:t>
            </a:r>
            <a:r>
              <a:rPr lang="en-US" sz="2800" dirty="0">
                <a:solidFill>
                  <a:srgbClr val="00B0F0"/>
                </a:solidFill>
              </a:rPr>
              <a:t> Wanita </a:t>
            </a:r>
            <a:r>
              <a:rPr lang="en-US" sz="2800" dirty="0" err="1">
                <a:solidFill>
                  <a:srgbClr val="00B0F0"/>
                </a:solidFill>
              </a:rPr>
              <a:t>Hamil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dalam</a:t>
            </a:r>
            <a:r>
              <a:rPr lang="en-US" sz="2800" dirty="0">
                <a:solidFill>
                  <a:srgbClr val="00B0F0"/>
                </a:solidFill>
              </a:rPr>
              <a:t> Lembaga </a:t>
            </a:r>
            <a:r>
              <a:rPr lang="en-US" sz="2800" dirty="0" err="1">
                <a:solidFill>
                  <a:srgbClr val="00B0F0"/>
                </a:solidFill>
              </a:rPr>
              <a:t>Permasyarakatan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600200"/>
            <a:ext cx="7772400" cy="2895600"/>
          </a:xfrm>
        </p:spPr>
        <p:txBody>
          <a:bodyPr>
            <a:noAutofit/>
          </a:bodyPr>
          <a:lstStyle/>
          <a:p>
            <a:endParaRPr lang="en-US" sz="2400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>
                <a:solidFill>
                  <a:schemeClr val="accent1"/>
                </a:solidFill>
              </a:rPr>
              <a:t>Melakukan</a:t>
            </a:r>
            <a:r>
              <a:rPr lang="en-US" sz="2400" dirty="0">
                <a:solidFill>
                  <a:schemeClr val="accent1"/>
                </a:solidFill>
              </a:rPr>
              <a:t> ibadah </a:t>
            </a:r>
            <a:r>
              <a:rPr lang="en-US" sz="2400" dirty="0" err="1">
                <a:solidFill>
                  <a:schemeClr val="accent1"/>
                </a:solidFill>
              </a:rPr>
              <a:t>sesuai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dengan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kepercayaan</a:t>
            </a:r>
            <a:r>
              <a:rPr lang="en-US" sz="2400" dirty="0">
                <a:solidFill>
                  <a:schemeClr val="accent1"/>
                </a:solidFill>
              </a:rPr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>
                <a:solidFill>
                  <a:schemeClr val="accent1"/>
                </a:solidFill>
              </a:rPr>
              <a:t>Mendapatkan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Pelayanan</a:t>
            </a:r>
            <a:r>
              <a:rPr lang="en-US" sz="2400" dirty="0">
                <a:solidFill>
                  <a:schemeClr val="accent1"/>
                </a:solidFill>
              </a:rPr>
              <a:t> Kesehatan dan </a:t>
            </a:r>
            <a:r>
              <a:rPr lang="en-US" sz="2400" dirty="0" err="1">
                <a:solidFill>
                  <a:schemeClr val="accent1"/>
                </a:solidFill>
              </a:rPr>
              <a:t>makanan</a:t>
            </a:r>
            <a:r>
              <a:rPr lang="en-US" sz="2400" dirty="0">
                <a:solidFill>
                  <a:schemeClr val="accent1"/>
                </a:solidFill>
              </a:rPr>
              <a:t> yang </a:t>
            </a:r>
            <a:r>
              <a:rPr lang="en-US" sz="2400" dirty="0" err="1">
                <a:solidFill>
                  <a:schemeClr val="accent1"/>
                </a:solidFill>
              </a:rPr>
              <a:t>layak</a:t>
            </a:r>
            <a:r>
              <a:rPr lang="en-US" sz="2400" dirty="0">
                <a:solidFill>
                  <a:schemeClr val="accent1"/>
                </a:solidFill>
              </a:rPr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>
                <a:solidFill>
                  <a:schemeClr val="accent1"/>
                </a:solidFill>
              </a:rPr>
              <a:t>Menyampaikan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keluhan</a:t>
            </a:r>
            <a:r>
              <a:rPr lang="en-US" sz="2400" dirty="0">
                <a:solidFill>
                  <a:schemeClr val="accent1"/>
                </a:solidFill>
              </a:rPr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>
                <a:solidFill>
                  <a:schemeClr val="accent1"/>
                </a:solidFill>
              </a:rPr>
              <a:t>Mendapatkan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pengurangan</a:t>
            </a:r>
            <a:r>
              <a:rPr lang="en-US" sz="2400" dirty="0">
                <a:solidFill>
                  <a:schemeClr val="accent1"/>
                </a:solidFill>
              </a:rPr>
              <a:t> masa </a:t>
            </a:r>
            <a:r>
              <a:rPr lang="en-US" sz="2400" dirty="0" err="1">
                <a:solidFill>
                  <a:schemeClr val="accent1"/>
                </a:solidFill>
              </a:rPr>
              <a:t>tahanan</a:t>
            </a:r>
            <a:r>
              <a:rPr lang="en-US" sz="2400" dirty="0">
                <a:solidFill>
                  <a:schemeClr val="accent1"/>
                </a:solidFill>
              </a:rPr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>
                <a:solidFill>
                  <a:schemeClr val="accent1"/>
                </a:solidFill>
              </a:rPr>
              <a:t>Mendapatkan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pembebasan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bersyarat</a:t>
            </a:r>
            <a:r>
              <a:rPr lang="en-US" sz="2400" dirty="0">
                <a:solidFill>
                  <a:schemeClr val="accent1"/>
                </a:solidFill>
              </a:rPr>
              <a:t>.</a:t>
            </a:r>
          </a:p>
          <a:p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30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57200"/>
            <a:ext cx="6172200" cy="457200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 err="1">
                <a:solidFill>
                  <a:srgbClr val="00B0F0"/>
                </a:solidFill>
              </a:rPr>
              <a:t>Hak-Hak</a:t>
            </a:r>
            <a:r>
              <a:rPr lang="en-US" sz="3200" dirty="0">
                <a:solidFill>
                  <a:srgbClr val="00B0F0"/>
                </a:solidFill>
              </a:rPr>
              <a:t> Lain</a:t>
            </a:r>
            <a:br>
              <a:rPr lang="en-US" sz="2400" dirty="0">
                <a:solidFill>
                  <a:srgbClr val="00B0F0"/>
                </a:solidFill>
              </a:rPr>
            </a:br>
            <a:br>
              <a:rPr lang="en-US" sz="2400" dirty="0">
                <a:solidFill>
                  <a:schemeClr val="accent1"/>
                </a:solidFill>
              </a:rPr>
            </a:br>
            <a:r>
              <a:rPr lang="en-US" sz="2400" dirty="0">
                <a:solidFill>
                  <a:schemeClr val="accent1"/>
                </a:solidFill>
              </a:rPr>
              <a:t>- </a:t>
            </a:r>
            <a:r>
              <a:rPr lang="en-US" sz="2400" dirty="0" err="1">
                <a:solidFill>
                  <a:schemeClr val="accent1"/>
                </a:solidFill>
              </a:rPr>
              <a:t>Memberikan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dispensasi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untuk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tidak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mengikuti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kegiatan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olahraga</a:t>
            </a:r>
            <a:br>
              <a:rPr lang="en-US" sz="2400" dirty="0">
                <a:solidFill>
                  <a:schemeClr val="accent1"/>
                </a:solidFill>
              </a:rPr>
            </a:br>
            <a:r>
              <a:rPr lang="en-US" sz="2400" dirty="0">
                <a:solidFill>
                  <a:schemeClr val="accent1"/>
                </a:solidFill>
              </a:rPr>
              <a:t>- </a:t>
            </a:r>
            <a:r>
              <a:rPr lang="en-US" sz="2400" dirty="0" err="1">
                <a:solidFill>
                  <a:schemeClr val="accent1"/>
                </a:solidFill>
              </a:rPr>
              <a:t>Memberikan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dispensasi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untuk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tidak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ikut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kegiatan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kerja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bakti</a:t>
            </a:r>
            <a:br>
              <a:rPr lang="en-US" sz="2400" dirty="0">
                <a:solidFill>
                  <a:schemeClr val="accent1"/>
                </a:solidFill>
              </a:rPr>
            </a:br>
            <a:r>
              <a:rPr lang="en-US" sz="2400" dirty="0">
                <a:solidFill>
                  <a:schemeClr val="accent1"/>
                </a:solidFill>
              </a:rPr>
              <a:t>- </a:t>
            </a:r>
            <a:r>
              <a:rPr lang="en-US" sz="2400" dirty="0" err="1">
                <a:solidFill>
                  <a:schemeClr val="accent1"/>
                </a:solidFill>
              </a:rPr>
              <a:t>Memberikan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dispensasi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terhadap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kegiatan-kegiatan</a:t>
            </a:r>
            <a:r>
              <a:rPr lang="en-US" sz="2400" dirty="0">
                <a:solidFill>
                  <a:schemeClr val="accent1"/>
                </a:solidFill>
              </a:rPr>
              <a:t> yang </a:t>
            </a:r>
            <a:r>
              <a:rPr lang="en-US" sz="2400" dirty="0" err="1">
                <a:solidFill>
                  <a:schemeClr val="accent1"/>
                </a:solidFill>
              </a:rPr>
              <a:t>membahayakankesehatan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si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ibu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maupun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kandungannya</a:t>
            </a:r>
            <a:r>
              <a:rPr lang="en-US" sz="2400" dirty="0">
                <a:solidFill>
                  <a:schemeClr val="accent1"/>
                </a:solidFill>
              </a:rPr>
              <a:t>.</a:t>
            </a:r>
            <a:br>
              <a:rPr lang="en-US" sz="2400" dirty="0">
                <a:solidFill>
                  <a:schemeClr val="accent1"/>
                </a:solidFill>
              </a:rPr>
            </a:br>
            <a:br>
              <a:rPr lang="en-US" sz="2400" dirty="0">
                <a:solidFill>
                  <a:schemeClr val="accent1"/>
                </a:solidFill>
              </a:rPr>
            </a:br>
            <a:br>
              <a:rPr lang="en-US" sz="2400" dirty="0">
                <a:solidFill>
                  <a:schemeClr val="accent1"/>
                </a:solidFill>
              </a:rPr>
            </a:b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57200"/>
            <a:ext cx="2362200" cy="45719"/>
          </a:xfrm>
        </p:spPr>
        <p:txBody>
          <a:bodyPr>
            <a:normAutofit fontScale="25000" lnSpcReduction="20000"/>
          </a:bodyPr>
          <a:lstStyle/>
          <a:p>
            <a:endParaRPr lang="en-US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28600"/>
            <a:ext cx="8077200" cy="1063752"/>
          </a:xfrm>
        </p:spPr>
        <p:txBody>
          <a:bodyPr>
            <a:noAutofit/>
          </a:bodyPr>
          <a:lstStyle/>
          <a:p>
            <a:pPr lvl="0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8077200" cy="2438400"/>
          </a:xfrm>
        </p:spPr>
        <p:txBody>
          <a:bodyPr>
            <a:noAutofit/>
          </a:bodyPr>
          <a:lstStyle/>
          <a:p>
            <a:r>
              <a:rPr lang="en-US" sz="2800" dirty="0" err="1">
                <a:solidFill>
                  <a:schemeClr val="accent1"/>
                </a:solidFill>
              </a:rPr>
              <a:t>Pelaksanaan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</a:rPr>
              <a:t>hukuman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</a:rPr>
              <a:t>bagi</a:t>
            </a:r>
            <a:r>
              <a:rPr lang="en-US" sz="2800" dirty="0">
                <a:solidFill>
                  <a:schemeClr val="accent1"/>
                </a:solidFill>
              </a:rPr>
              <a:t> Wanita </a:t>
            </a:r>
            <a:r>
              <a:rPr lang="en-US" sz="2800" dirty="0" err="1">
                <a:solidFill>
                  <a:schemeClr val="accent1"/>
                </a:solidFill>
              </a:rPr>
              <a:t>hamil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</a:rPr>
              <a:t>menurut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</a:rPr>
              <a:t>sudut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</a:rPr>
              <a:t>pandang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</a:rPr>
              <a:t>islam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</a:rPr>
              <a:t>adalah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</a:rPr>
              <a:t>dilakukan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</a:rPr>
              <a:t>penundaan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</a:rPr>
              <a:t>hukuman</a:t>
            </a:r>
            <a:r>
              <a:rPr lang="en-US" sz="2800" dirty="0">
                <a:solidFill>
                  <a:schemeClr val="accent1"/>
                </a:solidFill>
              </a:rPr>
              <a:t>  </a:t>
            </a:r>
            <a:r>
              <a:rPr lang="en-US" sz="2800" dirty="0" err="1">
                <a:solidFill>
                  <a:schemeClr val="accent1"/>
                </a:solidFill>
              </a:rPr>
              <a:t>jadi</a:t>
            </a:r>
            <a:r>
              <a:rPr lang="en-US" sz="2800" dirty="0">
                <a:solidFill>
                  <a:schemeClr val="accent1"/>
                </a:solidFill>
              </a:rPr>
              <a:t> Wanita </a:t>
            </a:r>
            <a:r>
              <a:rPr lang="en-US" sz="2800" dirty="0" err="1">
                <a:solidFill>
                  <a:schemeClr val="accent1"/>
                </a:solidFill>
              </a:rPr>
              <a:t>hamil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</a:rPr>
              <a:t>yamg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</a:rPr>
              <a:t>melakukan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</a:rPr>
              <a:t>tindak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</a:rPr>
              <a:t>pidana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</a:rPr>
              <a:t>tidak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</a:rPr>
              <a:t>bisa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</a:rPr>
              <a:t>langsung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</a:rPr>
              <a:t>dihukum</a:t>
            </a:r>
            <a:r>
              <a:rPr lang="en-US" sz="2800" dirty="0">
                <a:solidFill>
                  <a:schemeClr val="accent1"/>
                </a:solidFill>
              </a:rPr>
              <a:t>.,</a:t>
            </a:r>
            <a:r>
              <a:rPr lang="en-US" sz="2800" dirty="0" err="1">
                <a:solidFill>
                  <a:schemeClr val="accent1"/>
                </a:solidFill>
              </a:rPr>
              <a:t>Hukumannya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</a:rPr>
              <a:t>diberikan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</a:rPr>
              <a:t>kepada</a:t>
            </a:r>
            <a:r>
              <a:rPr lang="en-US" sz="2800" dirty="0">
                <a:solidFill>
                  <a:schemeClr val="accent1"/>
                </a:solidFill>
              </a:rPr>
              <a:t> Wanita </a:t>
            </a:r>
            <a:r>
              <a:rPr lang="en-US" sz="2800" dirty="0" err="1">
                <a:solidFill>
                  <a:schemeClr val="accent1"/>
                </a:solidFill>
              </a:rPr>
              <a:t>tersebut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</a:rPr>
              <a:t>setelah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</a:rPr>
              <a:t>melahirkan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</a:rPr>
              <a:t>anaknya</a:t>
            </a:r>
            <a:r>
              <a:rPr lang="en-US" sz="2800" dirty="0">
                <a:solidFill>
                  <a:schemeClr val="accent1"/>
                </a:solidFill>
              </a:rPr>
              <a:t>.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371600"/>
            <a:ext cx="7696200" cy="2057400"/>
          </a:xfrm>
        </p:spPr>
        <p:txBody>
          <a:bodyPr>
            <a:noAutofit/>
          </a:bodyPr>
          <a:lstStyle/>
          <a:p>
            <a:endParaRPr lang="en-US" sz="2800" b="1" dirty="0">
              <a:solidFill>
                <a:srgbClr val="00B0F0"/>
              </a:solidFill>
            </a:endParaRPr>
          </a:p>
          <a:p>
            <a:endParaRPr lang="en-US" sz="2800" b="1" dirty="0">
              <a:solidFill>
                <a:srgbClr val="00B0F0"/>
              </a:solidFill>
            </a:endParaRPr>
          </a:p>
          <a:p>
            <a:endParaRPr lang="en-US" sz="2800" b="1" dirty="0">
              <a:solidFill>
                <a:srgbClr val="00B0F0"/>
              </a:solidFill>
            </a:endParaRPr>
          </a:p>
          <a:p>
            <a:endParaRPr lang="en-US" sz="2800" b="1" dirty="0">
              <a:solidFill>
                <a:srgbClr val="00B0F0"/>
              </a:solidFill>
            </a:endParaRPr>
          </a:p>
          <a:p>
            <a:endParaRPr lang="en-US" sz="2800" b="1" dirty="0">
              <a:solidFill>
                <a:srgbClr val="00B0F0"/>
              </a:solidFill>
            </a:endParaRPr>
          </a:p>
          <a:p>
            <a:endParaRPr lang="en-US" sz="2800" b="1" dirty="0">
              <a:solidFill>
                <a:srgbClr val="00B0F0"/>
              </a:solidFill>
            </a:endParaRPr>
          </a:p>
          <a:p>
            <a:endParaRPr lang="en-US" sz="2800" b="1" dirty="0">
              <a:solidFill>
                <a:srgbClr val="00B0F0"/>
              </a:solidFill>
            </a:endParaRPr>
          </a:p>
          <a:p>
            <a:endParaRPr lang="en-US" sz="2800" b="1" dirty="0">
              <a:solidFill>
                <a:srgbClr val="00B0F0"/>
              </a:solidFill>
            </a:endParaRPr>
          </a:p>
          <a:p>
            <a:endParaRPr lang="en-US" sz="2800" b="1" dirty="0">
              <a:solidFill>
                <a:srgbClr val="00B0F0"/>
              </a:solidFill>
            </a:endParaRPr>
          </a:p>
          <a:p>
            <a:r>
              <a:rPr lang="en-US" sz="2800" b="1" dirty="0">
                <a:solidFill>
                  <a:srgbClr val="00B0F0"/>
                </a:solidFill>
              </a:rPr>
              <a:t>Single parent </a:t>
            </a:r>
            <a:r>
              <a:rPr lang="en-US" sz="2800" b="1" dirty="0" err="1">
                <a:solidFill>
                  <a:srgbClr val="00B0F0"/>
                </a:solidFill>
              </a:rPr>
              <a:t>adalah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keluarga</a:t>
            </a:r>
            <a:r>
              <a:rPr lang="en-US" sz="2800" b="1" dirty="0">
                <a:solidFill>
                  <a:srgbClr val="00B0F0"/>
                </a:solidFill>
              </a:rPr>
              <a:t> yang mana </a:t>
            </a:r>
            <a:r>
              <a:rPr lang="en-US" sz="2800" b="1" dirty="0" err="1">
                <a:solidFill>
                  <a:srgbClr val="00B0F0"/>
                </a:solidFill>
              </a:rPr>
              <a:t>hanya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ada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satu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orangtua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tunggal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hanya</a:t>
            </a:r>
            <a:r>
              <a:rPr lang="en-US" sz="2800" b="1" dirty="0">
                <a:solidFill>
                  <a:srgbClr val="00B0F0"/>
                </a:solidFill>
              </a:rPr>
              <a:t> ayah </a:t>
            </a:r>
            <a:r>
              <a:rPr lang="en-US" sz="2800" b="1" dirty="0" err="1">
                <a:solidFill>
                  <a:srgbClr val="00B0F0"/>
                </a:solidFill>
              </a:rPr>
              <a:t>atau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ibu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yamg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memikul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tugasnya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sendiri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sebagai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kepala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keluarga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sekaligus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ibu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rumah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tangga</a:t>
            </a:r>
            <a:r>
              <a:rPr lang="en-US" sz="2800" b="1" dirty="0">
                <a:solidFill>
                  <a:srgbClr val="00B0F0"/>
                </a:solidFill>
              </a:rPr>
              <a:t>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9F8EA4B-CC56-C7DD-DF66-DAA5CF23B2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685800"/>
            <a:ext cx="5867400" cy="914400"/>
          </a:xfrm>
        </p:spPr>
        <p:txBody>
          <a:bodyPr>
            <a:normAutofit/>
          </a:bodyPr>
          <a:lstStyle/>
          <a:p>
            <a:r>
              <a:rPr lang="en-US" sz="4000" dirty="0"/>
              <a:t>SINGLE PARENT</a:t>
            </a:r>
            <a:endParaRPr lang="en-ID" sz="4000" dirty="0"/>
          </a:p>
        </p:txBody>
      </p:sp>
    </p:spTree>
    <p:extLst>
      <p:ext uri="{BB962C8B-B14F-4D97-AF65-F5344CB8AC3E}">
        <p14:creationId xmlns:p14="http://schemas.microsoft.com/office/powerpoint/2010/main" val="1967854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295400"/>
            <a:ext cx="5867400" cy="3581400"/>
          </a:xfrm>
        </p:spPr>
        <p:txBody>
          <a:bodyPr>
            <a:noAutofit/>
          </a:bodyPr>
          <a:lstStyle/>
          <a:p>
            <a:endParaRPr lang="en-US" sz="3200" b="1" dirty="0">
              <a:solidFill>
                <a:srgbClr val="00B0F0"/>
              </a:solidFill>
            </a:endParaRPr>
          </a:p>
          <a:p>
            <a:endParaRPr lang="en-US" sz="3200" b="1" dirty="0">
              <a:solidFill>
                <a:srgbClr val="00B0F0"/>
              </a:solidFill>
            </a:endParaRPr>
          </a:p>
          <a:p>
            <a:endParaRPr lang="en-US" sz="3200" b="1" dirty="0">
              <a:solidFill>
                <a:srgbClr val="00B0F0"/>
              </a:solidFill>
            </a:endParaRPr>
          </a:p>
          <a:p>
            <a:endParaRPr lang="en-US" sz="3200" b="1" dirty="0">
              <a:solidFill>
                <a:srgbClr val="00B0F0"/>
              </a:solidFill>
            </a:endParaRPr>
          </a:p>
          <a:p>
            <a:endParaRPr lang="en-US" sz="3200" b="1" dirty="0">
              <a:solidFill>
                <a:srgbClr val="00B0F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rgbClr val="00B0F0"/>
                </a:solidFill>
              </a:rPr>
              <a:t>Perceraian</a:t>
            </a:r>
            <a:endParaRPr lang="en-US" sz="2400" b="1" dirty="0">
              <a:solidFill>
                <a:srgbClr val="00B0F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rgbClr val="00B0F0"/>
                </a:solidFill>
              </a:rPr>
              <a:t>Kematian</a:t>
            </a:r>
            <a:endParaRPr lang="en-US" sz="2400" b="1" dirty="0">
              <a:solidFill>
                <a:srgbClr val="00B0F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rgbClr val="00B0F0"/>
                </a:solidFill>
              </a:rPr>
              <a:t>Kehamilan</a:t>
            </a:r>
            <a:r>
              <a:rPr lang="en-US" sz="2400" b="1" dirty="0">
                <a:solidFill>
                  <a:srgbClr val="00B0F0"/>
                </a:solidFill>
              </a:rPr>
              <a:t> </a:t>
            </a:r>
            <a:r>
              <a:rPr lang="en-US" sz="2400" b="1" dirty="0" err="1">
                <a:solidFill>
                  <a:srgbClr val="00B0F0"/>
                </a:solidFill>
              </a:rPr>
              <a:t>diluar</a:t>
            </a:r>
            <a:r>
              <a:rPr lang="en-US" sz="2400" b="1" dirty="0">
                <a:solidFill>
                  <a:srgbClr val="00B0F0"/>
                </a:solidFill>
              </a:rPr>
              <a:t> nikah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rgbClr val="00B0F0"/>
                </a:solidFill>
              </a:rPr>
              <a:t>Bagi</a:t>
            </a:r>
            <a:r>
              <a:rPr lang="en-US" sz="2400" b="1" dirty="0">
                <a:solidFill>
                  <a:srgbClr val="00B0F0"/>
                </a:solidFill>
              </a:rPr>
              <a:t> </a:t>
            </a:r>
            <a:r>
              <a:rPr lang="en-US" sz="2400" b="1" dirty="0" err="1">
                <a:solidFill>
                  <a:srgbClr val="00B0F0"/>
                </a:solidFill>
              </a:rPr>
              <a:t>seorang</a:t>
            </a:r>
            <a:r>
              <a:rPr lang="en-US" sz="2400" b="1" dirty="0">
                <a:solidFill>
                  <a:srgbClr val="00B0F0"/>
                </a:solidFill>
              </a:rPr>
              <a:t> </a:t>
            </a:r>
            <a:r>
              <a:rPr lang="en-US" sz="2400" b="1" dirty="0" err="1">
                <a:solidFill>
                  <a:srgbClr val="00B0F0"/>
                </a:solidFill>
              </a:rPr>
              <a:t>laki-laki</a:t>
            </a:r>
            <a:r>
              <a:rPr lang="en-US" sz="2400" b="1" dirty="0">
                <a:solidFill>
                  <a:srgbClr val="00B0F0"/>
                </a:solidFill>
              </a:rPr>
              <a:t> yang </a:t>
            </a:r>
            <a:r>
              <a:rPr lang="en-US" sz="2400" b="1" dirty="0" err="1">
                <a:solidFill>
                  <a:srgbClr val="00B0F0"/>
                </a:solidFill>
              </a:rPr>
              <a:t>tidak</a:t>
            </a:r>
            <a:r>
              <a:rPr lang="en-US" sz="2400" b="1" dirty="0">
                <a:solidFill>
                  <a:srgbClr val="00B0F0"/>
                </a:solidFill>
              </a:rPr>
              <a:t> </a:t>
            </a:r>
            <a:r>
              <a:rPr lang="en-US" sz="2400" b="1" dirty="0" err="1">
                <a:solidFill>
                  <a:srgbClr val="00B0F0"/>
                </a:solidFill>
              </a:rPr>
              <a:t>mau</a:t>
            </a:r>
            <a:r>
              <a:rPr lang="en-US" sz="2400" b="1" dirty="0">
                <a:solidFill>
                  <a:srgbClr val="00B0F0"/>
                </a:solidFill>
              </a:rPr>
              <a:t> </a:t>
            </a:r>
            <a:r>
              <a:rPr lang="en-US" sz="2400" b="1" dirty="0" err="1">
                <a:solidFill>
                  <a:srgbClr val="00B0F0"/>
                </a:solidFill>
              </a:rPr>
              <a:t>menikah</a:t>
            </a:r>
            <a:r>
              <a:rPr lang="en-US" sz="2400" b="1" dirty="0">
                <a:solidFill>
                  <a:srgbClr val="00B0F0"/>
                </a:solidFill>
              </a:rPr>
              <a:t> </a:t>
            </a:r>
            <a:r>
              <a:rPr lang="en-US" sz="2400" b="1" dirty="0" err="1">
                <a:solidFill>
                  <a:srgbClr val="00B0F0"/>
                </a:solidFill>
              </a:rPr>
              <a:t>kemudian</a:t>
            </a:r>
            <a:r>
              <a:rPr lang="en-US" sz="2400" b="1" dirty="0">
                <a:solidFill>
                  <a:srgbClr val="00B0F0"/>
                </a:solidFill>
              </a:rPr>
              <a:t> </a:t>
            </a:r>
            <a:r>
              <a:rPr lang="en-US" sz="2400" b="1" dirty="0" err="1">
                <a:solidFill>
                  <a:srgbClr val="00B0F0"/>
                </a:solidFill>
              </a:rPr>
              <a:t>mengadopsi</a:t>
            </a:r>
            <a:r>
              <a:rPr lang="en-US" sz="2400" b="1" dirty="0">
                <a:solidFill>
                  <a:srgbClr val="00B0F0"/>
                </a:solidFill>
              </a:rPr>
              <a:t> </a:t>
            </a:r>
            <a:r>
              <a:rPr lang="en-US" sz="2400" b="1" dirty="0" err="1">
                <a:solidFill>
                  <a:srgbClr val="00B0F0"/>
                </a:solidFill>
              </a:rPr>
              <a:t>anak</a:t>
            </a:r>
            <a:r>
              <a:rPr lang="en-US" sz="2400" b="1" dirty="0">
                <a:solidFill>
                  <a:srgbClr val="00B0F0"/>
                </a:solidFill>
              </a:rPr>
              <a:t> orang lain</a:t>
            </a:r>
          </a:p>
          <a:p>
            <a:endParaRPr lang="en-US" sz="2400" b="1" dirty="0">
              <a:solidFill>
                <a:srgbClr val="00B0F0"/>
              </a:solidFill>
            </a:endParaRPr>
          </a:p>
          <a:p>
            <a:endParaRPr lang="en-US" sz="3200" b="1" dirty="0">
              <a:solidFill>
                <a:srgbClr val="00B0F0"/>
              </a:solidFill>
            </a:endParaRPr>
          </a:p>
          <a:p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9F8EA4B-CC56-C7DD-DF66-DAA5CF23B2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6200"/>
            <a:ext cx="5486400" cy="457200"/>
          </a:xfrm>
        </p:spPr>
        <p:txBody>
          <a:bodyPr>
            <a:normAutofit fontScale="90000"/>
          </a:bodyPr>
          <a:lstStyle/>
          <a:p>
            <a:r>
              <a:rPr lang="en-US" sz="4000" dirty="0" err="1"/>
              <a:t>Penyebab</a:t>
            </a:r>
            <a:r>
              <a:rPr lang="en-US" sz="4000" dirty="0"/>
              <a:t> Single Parent</a:t>
            </a:r>
            <a:endParaRPr lang="en-ID" sz="4000" dirty="0"/>
          </a:p>
        </p:txBody>
      </p:sp>
    </p:spTree>
    <p:extLst>
      <p:ext uri="{BB962C8B-B14F-4D97-AF65-F5344CB8AC3E}">
        <p14:creationId xmlns:p14="http://schemas.microsoft.com/office/powerpoint/2010/main" val="279154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337</TotalTime>
  <Words>343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KEBUTUHAN KHUSUS PADA PERMASALAHAN SOCIAL  -Kehamilan dalam penjara  -Single parent </vt:lpstr>
      <vt:lpstr>PowerPoint Presentation</vt:lpstr>
      <vt:lpstr>KEHAMILAN DALAM PENJARA </vt:lpstr>
      <vt:lpstr>PowerPoint Presentation</vt:lpstr>
      <vt:lpstr>Hak narapidana Wanita Hamil dalam Lembaga Permasyarakatan</vt:lpstr>
      <vt:lpstr>Hak-Hak Lain  - Memberikan dispensasi untuk tidak mengikuti kegiatan olahraga - Memberikan dispensasi untuk tidak ikut kegiatan kerja bakti - Memberikan dispensasi terhadap kegiatan-kegiatan yang membahayakankesehatan si ibu maupun kandungannya.   </vt:lpstr>
      <vt:lpstr>PowerPoint Presentation</vt:lpstr>
      <vt:lpstr>SINGLE PARENT</vt:lpstr>
      <vt:lpstr>Penyebab Single Parent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PSIKOLOGI KEBIDANAN</dc:title>
  <dc:creator>acer</dc:creator>
  <cp:lastModifiedBy>Dinas Kesehatan Turikale</cp:lastModifiedBy>
  <cp:revision>34</cp:revision>
  <dcterms:created xsi:type="dcterms:W3CDTF">2022-05-29T08:17:30Z</dcterms:created>
  <dcterms:modified xsi:type="dcterms:W3CDTF">2022-10-27T08:02:15Z</dcterms:modified>
</cp:coreProperties>
</file>