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3" r:id="rId14"/>
    <p:sldId id="274" r:id="rId15"/>
    <p:sldId id="275" r:id="rId16"/>
    <p:sldId id="266" r:id="rId17"/>
    <p:sldId id="267" r:id="rId18"/>
    <p:sldId id="268" r:id="rId19"/>
    <p:sldId id="269" r:id="rId20"/>
    <p:sldId id="270" r:id="rId21"/>
    <p:sldId id="276" r:id="rId22"/>
    <p:sldId id="277" r:id="rId23"/>
    <p:sldId id="278" r:id="rId24"/>
    <p:sldId id="279" r:id="rId25"/>
    <p:sldId id="280" r:id="rId26"/>
    <p:sldId id="281" r:id="rId27"/>
    <p:sldId id="288" r:id="rId28"/>
    <p:sldId id="282" r:id="rId29"/>
    <p:sldId id="283" r:id="rId30"/>
    <p:sldId id="284" r:id="rId31"/>
    <p:sldId id="285" r:id="rId32"/>
    <p:sldId id="286" r:id="rId33"/>
    <p:sldId id="289" r:id="rId34"/>
    <p:sldId id="290" r:id="rId35"/>
    <p:sldId id="291" r:id="rId36"/>
    <p:sldId id="287"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766F0F-B2A3-471B-9F29-46EFE55C184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66F0F-B2A3-471B-9F29-46EFE55C184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66F0F-B2A3-471B-9F29-46EFE55C184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66F0F-B2A3-471B-9F29-46EFE55C184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6F0F-B2A3-471B-9F29-46EFE55C184B}"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66F0F-B2A3-471B-9F29-46EFE55C184B}"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766F0F-B2A3-471B-9F29-46EFE55C184B}"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66F0F-B2A3-471B-9F29-46EFE55C184B}"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6F0F-B2A3-471B-9F29-46EFE55C184B}"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6F0F-B2A3-471B-9F29-46EFE55C184B}"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6F0F-B2A3-471B-9F29-46EFE55C184B}"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C0AAD-8FDA-4EBB-8CC5-6AD296127A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66F0F-B2A3-471B-9F29-46EFE55C184B}" type="datetimeFigureOut">
              <a:rPr lang="en-US" smtClean="0"/>
              <a:t>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C0AAD-8FDA-4EBB-8CC5-6AD296127A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743199"/>
          </a:xfrm>
        </p:spPr>
        <p:txBody>
          <a:bodyPr>
            <a:noAutofit/>
          </a:bodyPr>
          <a:lstStyle/>
          <a:p>
            <a:r>
              <a:rPr lang="en-US" sz="6000" b="1" dirty="0">
                <a:latin typeface="Aharoni" pitchFamily="2" charset="-79"/>
                <a:cs typeface="Aharoni" pitchFamily="2" charset="-79"/>
              </a:rPr>
              <a:t>PERDA TARIF RUMAH SAKIT DAN PUSKESMAS</a:t>
            </a:r>
          </a:p>
        </p:txBody>
      </p:sp>
      <p:sp>
        <p:nvSpPr>
          <p:cNvPr id="4" name="TextBox 3"/>
          <p:cNvSpPr txBox="1"/>
          <p:nvPr/>
        </p:nvSpPr>
        <p:spPr>
          <a:xfrm>
            <a:off x="304800" y="228600"/>
            <a:ext cx="3276600" cy="461665"/>
          </a:xfrm>
          <a:prstGeom prst="rect">
            <a:avLst/>
          </a:prstGeom>
          <a:noFill/>
        </p:spPr>
        <p:txBody>
          <a:bodyPr wrap="square" rtlCol="0">
            <a:spAutoFit/>
          </a:bodyPr>
          <a:lstStyle/>
          <a:p>
            <a:r>
              <a:rPr lang="en-US" sz="2400" b="1" dirty="0"/>
              <a:t>EKONOMI  KESEHATAN</a:t>
            </a: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7"/>
            <a:ext cx="8229600" cy="5745163"/>
          </a:xfrm>
        </p:spPr>
        <p:txBody>
          <a:bodyPr>
            <a:normAutofit fontScale="62500" lnSpcReduction="20000"/>
          </a:bodyPr>
          <a:lstStyle/>
          <a:p>
            <a:pPr marL="514350" lvl="0" indent="-514350">
              <a:buFont typeface="+mj-lt"/>
              <a:buAutoNum type="arabicPeriod" startAt="49"/>
            </a:pPr>
            <a:r>
              <a:rPr lang="id-ID" dirty="0"/>
              <a:t>Wajib Retribusi adalah orang pribadi atau badan yang menurut peraturan dan perundang-undangan diwajibkan untuk melakukan pembayaran retribusi;</a:t>
            </a:r>
            <a:endParaRPr lang="en-US" dirty="0"/>
          </a:p>
          <a:p>
            <a:pPr marL="514350" lvl="0" indent="-514350">
              <a:buFont typeface="+mj-lt"/>
              <a:buAutoNum type="arabicPeriod" startAt="49"/>
            </a:pPr>
            <a:r>
              <a:rPr lang="id-ID" dirty="0"/>
              <a:t>Surat Pendaftaran Obyek Retribusi Daerah, yang selanjutnya dapat disingkat SPdORD, adalah surat yang digunakan oleh Wajib Retribusi untuk melaporkan data obyek retribusi dan Wajib Retribusi sebagai dasar penghitungan dan pembayaran retribusi yang terutang menurut perundang- undangan retribusi Daerah;</a:t>
            </a:r>
            <a:endParaRPr lang="en-US" dirty="0"/>
          </a:p>
          <a:p>
            <a:pPr marL="514350" lvl="0" indent="-514350">
              <a:buFont typeface="+mj-lt"/>
              <a:buAutoNum type="arabicPeriod" startAt="49"/>
            </a:pPr>
            <a:r>
              <a:rPr lang="id-ID" dirty="0"/>
              <a:t>Surat Ketetapan Retribusi Daerah yang selanjutnya dapat disingkat SKRD adalah surat keputusan yang menentukan besarnya jumlah retribusi yang terutang;</a:t>
            </a:r>
            <a:endParaRPr lang="en-US" dirty="0"/>
          </a:p>
          <a:p>
            <a:pPr marL="514350" lvl="0" indent="-514350">
              <a:buFont typeface="+mj-lt"/>
              <a:buAutoNum type="arabicPeriod" startAt="49"/>
            </a:pPr>
            <a:r>
              <a:rPr lang="id-ID" dirty="0"/>
              <a:t>Surat Ketetapan Retribusi Daerah Kurang Bayar Tambahan, yang selanjutnya dapat disingkat SKRDKBT, adalah keputusan yang menentukan tambahan atas jumlah retribusi yang telah ditetapkan;</a:t>
            </a:r>
            <a:endParaRPr lang="en-US" dirty="0"/>
          </a:p>
          <a:p>
            <a:pPr marL="514350" lvl="0" indent="-514350">
              <a:buFont typeface="+mj-lt"/>
              <a:buAutoNum type="arabicPeriod" startAt="49"/>
            </a:pPr>
            <a:r>
              <a:rPr lang="id-ID" dirty="0"/>
              <a:t>Surat Ketetapan Retribusi Daerah Wajib Bayar, yang selanjutnya dapat disingkat SKRDLB, adalah surat keputusan yang menentukan jumlah. kelebihan pembayaran retribusi karena jumlah kredit retribusi lebih besar daripada retribusi yang terutang atau tidak seharusnya terutang;</a:t>
            </a:r>
            <a:endParaRPr lang="en-US" dirty="0"/>
          </a:p>
          <a:p>
            <a:pPr marL="514350" indent="-514350">
              <a:buFont typeface="+mj-lt"/>
              <a:buAutoNum type="arabicPeriod" startAt="49"/>
            </a:pPr>
            <a:r>
              <a:rPr lang="id-ID" dirty="0"/>
              <a:t>Surat Tagihan Retribusi Daerah, yang selanjutnya dapat disingkat STRD, adalah surat untuk melakukan tagihan retribusi dan atau sanksi administrasi berupa bunga dan atau denda;</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077200" cy="5287963"/>
          </a:xfrm>
        </p:spPr>
        <p:txBody>
          <a:bodyPr>
            <a:normAutofit fontScale="70000" lnSpcReduction="20000"/>
          </a:bodyPr>
          <a:lstStyle/>
          <a:p>
            <a:pPr marL="514350" lvl="0" indent="-514350">
              <a:buFont typeface="+mj-lt"/>
              <a:buAutoNum type="arabicPeriod" startAt="55"/>
            </a:pPr>
            <a:r>
              <a:rPr lang="id-ID" dirty="0"/>
              <a:t>Surat Pernyataan Keberatan adalah surat atas keberatan terhadap SKRD, SKRDKBT dan SKRDLB yang diajukan oleh Wajib Retribusi;</a:t>
            </a:r>
            <a:endParaRPr lang="en-US" dirty="0"/>
          </a:p>
          <a:p>
            <a:pPr marL="514350" lvl="0" indent="-514350">
              <a:buFont typeface="+mj-lt"/>
              <a:buAutoNum type="arabicPeriod" startAt="55"/>
            </a:pPr>
            <a:r>
              <a:rPr lang="id-ID" dirty="0"/>
              <a:t>Pemeriksaan adalah serangkaian kegiatan untuk mencari mengumpulkan dan mengolah data dan atau keterangan lainnya, dalam rangka pengawasan kepada pemenuhan kewajiban terhadap peraturan perundang-undangan yang berlaku;</a:t>
            </a:r>
            <a:endParaRPr lang="en-US" dirty="0"/>
          </a:p>
          <a:p>
            <a:pPr marL="514350" lvl="0" indent="-514350">
              <a:buFont typeface="+mj-lt"/>
              <a:buAutoNum type="arabicPeriod" startAt="55"/>
            </a:pPr>
            <a:r>
              <a:rPr lang="id-ID" dirty="0"/>
              <a:t>Penyidik adalah Pejabat Polisi Negara Republik Indonesia atau Pejabat Pegawai Negeri Sipil tertentu yang diberi wewenang khusus oleh Undang-Undang untuk melaksanakan Penyidikan;</a:t>
            </a:r>
            <a:endParaRPr lang="en-US" dirty="0"/>
          </a:p>
          <a:p>
            <a:pPr marL="514350" lvl="0" indent="-514350">
              <a:buFont typeface="+mj-lt"/>
              <a:buAutoNum type="arabicPeriod" startAt="55"/>
            </a:pPr>
            <a:r>
              <a:rPr lang="id-ID" dirty="0"/>
              <a:t>Penyidikan adalah serangkaian tindakan Penyidik dalam hal dan menurut cara yang diatur dalam Undang-Undang untuk mencari serta mengumpulkan bukti yang dengan bukti itu membuat keterangan tindak pidana yang terjadi dan guna menemukan tersangkanya; </a:t>
            </a:r>
            <a:endParaRPr lang="en-US" dirty="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Autofit/>
          </a:bodyPr>
          <a:lstStyle/>
          <a:p>
            <a:pPr lvl="0"/>
            <a:r>
              <a:rPr lang="en-US" sz="3600" b="1" dirty="0"/>
              <a:t>2. </a:t>
            </a:r>
            <a:r>
              <a:rPr lang="id-ID" sz="3600" b="1" dirty="0"/>
              <a:t>BAB II Nama Obyek dan Subyek Retribusi</a:t>
            </a:r>
            <a:br>
              <a:rPr lang="en-US" sz="3600" dirty="0"/>
            </a:br>
            <a:endParaRPr lang="en-US" sz="3600" dirty="0"/>
          </a:p>
        </p:txBody>
      </p:sp>
      <p:sp>
        <p:nvSpPr>
          <p:cNvPr id="3" name="Content Placeholder 2"/>
          <p:cNvSpPr>
            <a:spLocks noGrp="1"/>
          </p:cNvSpPr>
          <p:nvPr>
            <p:ph idx="1"/>
          </p:nvPr>
        </p:nvSpPr>
        <p:spPr>
          <a:xfrm>
            <a:off x="457200" y="1600200"/>
            <a:ext cx="8229600" cy="4525963"/>
          </a:xfrm>
        </p:spPr>
        <p:txBody>
          <a:bodyPr/>
          <a:lstStyle/>
          <a:p>
            <a:pPr lvl="0" algn="ctr">
              <a:buNone/>
            </a:pPr>
            <a:r>
              <a:rPr lang="en-US" b="1" dirty="0">
                <a:latin typeface="Times New Roman" pitchFamily="18" charset="0"/>
                <a:cs typeface="Times New Roman" pitchFamily="18" charset="0"/>
              </a:rPr>
              <a:t>A. </a:t>
            </a:r>
            <a:r>
              <a:rPr lang="id-ID" b="1" dirty="0">
                <a:latin typeface="Times New Roman" pitchFamily="18" charset="0"/>
                <a:cs typeface="Times New Roman" pitchFamily="18" charset="0"/>
              </a:rPr>
              <a:t>Pasal 2</a:t>
            </a:r>
            <a:endParaRPr lang="en-US" dirty="0">
              <a:latin typeface="Times New Roman" pitchFamily="18" charset="0"/>
              <a:cs typeface="Times New Roman" pitchFamily="18" charset="0"/>
            </a:endParaRPr>
          </a:p>
          <a:p>
            <a:pPr marL="514350" indent="-514350">
              <a:buNone/>
            </a:pPr>
            <a:r>
              <a:rPr lang="en-US" dirty="0"/>
              <a:t>	</a:t>
            </a:r>
            <a:r>
              <a:rPr lang="id-ID" dirty="0"/>
              <a:t>Dengan nama Retribusi Pelayanan Kesehatan Rumah Sakit Umum Daerah </a:t>
            </a:r>
            <a:r>
              <a:rPr lang="en-US" dirty="0"/>
              <a:t>…………</a:t>
            </a:r>
            <a:r>
              <a:rPr lang="id-ID" dirty="0"/>
              <a:t> dipungut retribusi sebagai pembayaran atas pelayanan kesehatan di RSUD.</a:t>
            </a:r>
            <a:r>
              <a:rPr lang="id-ID" b="1" dirty="0"/>
              <a:t> </a:t>
            </a:r>
            <a:endParaRPr lang="en-US" dirty="0"/>
          </a:p>
          <a:p>
            <a:endParaRPr lang="en-US"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2438400" cy="639762"/>
          </a:xfrm>
        </p:spPr>
        <p:style>
          <a:lnRef idx="3">
            <a:schemeClr val="lt1"/>
          </a:lnRef>
          <a:fillRef idx="1">
            <a:schemeClr val="accent2"/>
          </a:fillRef>
          <a:effectRef idx="1">
            <a:schemeClr val="accent2"/>
          </a:effectRef>
          <a:fontRef idx="minor">
            <a:schemeClr val="lt1"/>
          </a:fontRef>
        </p:style>
        <p:txBody>
          <a:bodyPr>
            <a:normAutofit/>
          </a:bodyPr>
          <a:lstStyle/>
          <a:p>
            <a:r>
              <a:rPr lang="en-US" sz="3200" dirty="0">
                <a:latin typeface="Times New Roman" pitchFamily="18" charset="0"/>
                <a:cs typeface="Times New Roman" pitchFamily="18" charset="0"/>
              </a:rPr>
              <a:t>B. Pasal 3</a:t>
            </a:r>
          </a:p>
        </p:txBody>
      </p:sp>
      <p:sp>
        <p:nvSpPr>
          <p:cNvPr id="4" name="Rectangle 3"/>
          <p:cNvSpPr/>
          <p:nvPr/>
        </p:nvSpPr>
        <p:spPr>
          <a:xfrm>
            <a:off x="685800" y="1752600"/>
            <a:ext cx="3352800" cy="350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b="1" dirty="0"/>
              <a:t>1) </a:t>
            </a:r>
            <a:r>
              <a:rPr lang="id-ID" b="1" dirty="0"/>
              <a:t>Obyek retribusi adalah pelayanan </a:t>
            </a:r>
            <a:r>
              <a:rPr lang="en-US" b="1" dirty="0"/>
              <a:t> </a:t>
            </a:r>
            <a:r>
              <a:rPr lang="id-ID" b="1" dirty="0"/>
              <a:t>kesehatan di RSUD, meliputi:</a:t>
            </a:r>
            <a:endParaRPr lang="en-US" b="1" dirty="0"/>
          </a:p>
          <a:p>
            <a:pPr lvl="0"/>
            <a:r>
              <a:rPr lang="en-US" dirty="0"/>
              <a:t>&gt;&gt;</a:t>
            </a:r>
            <a:r>
              <a:rPr lang="id-ID" dirty="0"/>
              <a:t>Rawat jalan;</a:t>
            </a:r>
            <a:endParaRPr lang="en-US" dirty="0"/>
          </a:p>
          <a:p>
            <a:pPr lvl="0"/>
            <a:r>
              <a:rPr lang="en-US" dirty="0"/>
              <a:t>&gt;&gt;</a:t>
            </a:r>
            <a:r>
              <a:rPr lang="id-ID" dirty="0"/>
              <a:t>Rawat darurat;</a:t>
            </a:r>
            <a:endParaRPr lang="en-US" dirty="0"/>
          </a:p>
          <a:p>
            <a:pPr lvl="0"/>
            <a:r>
              <a:rPr lang="en-US" dirty="0"/>
              <a:t>&gt;&gt;</a:t>
            </a:r>
            <a:r>
              <a:rPr lang="id-ID" dirty="0"/>
              <a:t>Rawat inap;</a:t>
            </a:r>
            <a:endParaRPr lang="en-US" dirty="0"/>
          </a:p>
          <a:p>
            <a:pPr lvl="0"/>
            <a:r>
              <a:rPr lang="en-US" dirty="0"/>
              <a:t>&gt;&gt;</a:t>
            </a:r>
            <a:r>
              <a:rPr lang="id-ID" dirty="0"/>
              <a:t>Rawat khusus;</a:t>
            </a:r>
            <a:endParaRPr lang="en-US" dirty="0"/>
          </a:p>
          <a:p>
            <a:pPr lvl="0"/>
            <a:r>
              <a:rPr lang="en-US" dirty="0"/>
              <a:t>&gt;&gt;</a:t>
            </a:r>
            <a:r>
              <a:rPr lang="id-ID" dirty="0"/>
              <a:t>Rawat siang ( </a:t>
            </a:r>
            <a:r>
              <a:rPr lang="id-ID" i="1" dirty="0"/>
              <a:t>Day</a:t>
            </a:r>
            <a:r>
              <a:rPr lang="id-ID" dirty="0"/>
              <a:t> </a:t>
            </a:r>
            <a:r>
              <a:rPr lang="id-ID" i="1" dirty="0"/>
              <a:t>Care</a:t>
            </a:r>
            <a:r>
              <a:rPr lang="id-ID" dirty="0"/>
              <a:t>);</a:t>
            </a:r>
            <a:endParaRPr lang="en-US" dirty="0"/>
          </a:p>
          <a:p>
            <a:pPr lvl="0"/>
            <a:r>
              <a:rPr lang="en-US" dirty="0"/>
              <a:t>&gt;&gt;</a:t>
            </a:r>
            <a:r>
              <a:rPr lang="id-ID" dirty="0"/>
              <a:t>Rawat sehari ( </a:t>
            </a:r>
            <a:r>
              <a:rPr lang="id-ID" i="1" dirty="0"/>
              <a:t>One</a:t>
            </a:r>
            <a:r>
              <a:rPr lang="id-ID" dirty="0"/>
              <a:t> </a:t>
            </a:r>
            <a:r>
              <a:rPr lang="id-ID" i="1" dirty="0"/>
              <a:t>Day</a:t>
            </a:r>
            <a:r>
              <a:rPr lang="id-ID" dirty="0"/>
              <a:t> </a:t>
            </a:r>
            <a:r>
              <a:rPr lang="id-ID" i="1" dirty="0"/>
              <a:t>Care</a:t>
            </a:r>
            <a:r>
              <a:rPr lang="id-ID" dirty="0"/>
              <a:t>);</a:t>
            </a:r>
            <a:endParaRPr lang="en-US" dirty="0"/>
          </a:p>
          <a:p>
            <a:pPr lvl="0"/>
            <a:r>
              <a:rPr lang="en-US" dirty="0"/>
              <a:t>&gt;&gt;</a:t>
            </a:r>
            <a:r>
              <a:rPr lang="id-ID" dirty="0"/>
              <a:t>Rawat rumah ( </a:t>
            </a:r>
            <a:r>
              <a:rPr lang="id-ID" i="1" dirty="0"/>
              <a:t>Home</a:t>
            </a:r>
            <a:r>
              <a:rPr lang="id-ID" dirty="0"/>
              <a:t> </a:t>
            </a:r>
            <a:r>
              <a:rPr lang="id-ID" i="1" dirty="0"/>
              <a:t>Care</a:t>
            </a:r>
            <a:r>
              <a:rPr lang="id-ID" dirty="0"/>
              <a:t>).</a:t>
            </a:r>
            <a:endParaRPr lang="en-US" dirty="0"/>
          </a:p>
          <a:p>
            <a:pPr algn="ctr"/>
            <a:endParaRPr lang="en-US" dirty="0"/>
          </a:p>
        </p:txBody>
      </p:sp>
      <p:sp>
        <p:nvSpPr>
          <p:cNvPr id="5" name="Rectangle 4"/>
          <p:cNvSpPr/>
          <p:nvPr/>
        </p:nvSpPr>
        <p:spPr>
          <a:xfrm>
            <a:off x="4648200" y="1371600"/>
            <a:ext cx="3886200" cy="457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b="1" dirty="0"/>
              <a:t>2) </a:t>
            </a:r>
            <a:r>
              <a:rPr lang="id-ID" b="1" dirty="0"/>
              <a:t>Pelayanan sebagaimana yang dimaksud pada ayat (1), terdiri dari:</a:t>
            </a:r>
            <a:endParaRPr lang="en-US" b="1" dirty="0"/>
          </a:p>
          <a:p>
            <a:pPr lvl="0"/>
            <a:r>
              <a:rPr lang="en-US" dirty="0"/>
              <a:t>&gt;&gt;</a:t>
            </a:r>
            <a:r>
              <a:rPr lang="id-ID" dirty="0"/>
              <a:t>Pelayanan medik;</a:t>
            </a:r>
            <a:endParaRPr lang="en-US" dirty="0"/>
          </a:p>
          <a:p>
            <a:pPr lvl="0"/>
            <a:r>
              <a:rPr lang="en-US" dirty="0"/>
              <a:t>&gt;&gt;</a:t>
            </a:r>
            <a:r>
              <a:rPr lang="id-ID" dirty="0"/>
              <a:t>Pelayanan menunjang medik;</a:t>
            </a:r>
            <a:endParaRPr lang="en-US" dirty="0"/>
          </a:p>
          <a:p>
            <a:pPr lvl="0"/>
            <a:r>
              <a:rPr lang="en-US" dirty="0"/>
              <a:t>&gt;&gt;</a:t>
            </a:r>
            <a:r>
              <a:rPr lang="id-ID" dirty="0"/>
              <a:t>Pelayanan persalinan;</a:t>
            </a:r>
            <a:endParaRPr lang="en-US" dirty="0"/>
          </a:p>
          <a:p>
            <a:pPr lvl="0"/>
            <a:r>
              <a:rPr lang="en-US" dirty="0"/>
              <a:t>&gt;&gt;</a:t>
            </a:r>
            <a:r>
              <a:rPr lang="id-ID" dirty="0"/>
              <a:t>Pelayanan Rehabilitasi Medik dan</a:t>
            </a:r>
            <a:r>
              <a:rPr lang="en-US" dirty="0"/>
              <a:t> </a:t>
            </a:r>
            <a:r>
              <a:rPr lang="id-ID" dirty="0"/>
              <a:t>Mental;</a:t>
            </a:r>
            <a:endParaRPr lang="en-US" dirty="0"/>
          </a:p>
          <a:p>
            <a:pPr lvl="0"/>
            <a:r>
              <a:rPr lang="en-US" dirty="0"/>
              <a:t>&gt;&gt;</a:t>
            </a:r>
            <a:r>
              <a:rPr lang="id-ID" dirty="0"/>
              <a:t>Pelayanan Konsultasi dan Tindakan Khusus;</a:t>
            </a:r>
            <a:endParaRPr lang="en-US" dirty="0"/>
          </a:p>
          <a:p>
            <a:pPr lvl="0"/>
            <a:r>
              <a:rPr lang="en-US" dirty="0"/>
              <a:t>&gt;&gt;</a:t>
            </a:r>
            <a:r>
              <a:rPr lang="id-ID" dirty="0"/>
              <a:t>Pelayanan medico Legal;</a:t>
            </a:r>
            <a:endParaRPr lang="en-US" dirty="0"/>
          </a:p>
          <a:p>
            <a:pPr lvl="0"/>
            <a:r>
              <a:rPr lang="en-US" dirty="0"/>
              <a:t>&gt;&gt;</a:t>
            </a:r>
            <a:r>
              <a:rPr lang="id-ID" dirty="0"/>
              <a:t>Pelayanan General Check-Up;</a:t>
            </a:r>
            <a:endParaRPr lang="en-US" dirty="0"/>
          </a:p>
          <a:p>
            <a:pPr lvl="0"/>
            <a:r>
              <a:rPr lang="en-US" dirty="0"/>
              <a:t>&gt;&gt;</a:t>
            </a:r>
            <a:r>
              <a:rPr lang="id-ID" dirty="0"/>
              <a:t>Pemulasaraan Jenazah;</a:t>
            </a:r>
            <a:endParaRPr lang="en-US" dirty="0"/>
          </a:p>
          <a:p>
            <a:pPr lvl="0"/>
            <a:r>
              <a:rPr lang="en-US" dirty="0"/>
              <a:t>&gt;&gt;</a:t>
            </a:r>
            <a:r>
              <a:rPr lang="id-ID" dirty="0"/>
              <a:t>Pelayanan Penunjang Non Medik;</a:t>
            </a:r>
            <a:endParaRPr lang="en-US" dirty="0"/>
          </a:p>
          <a:p>
            <a:pPr lvl="0"/>
            <a:r>
              <a:rPr lang="en-US" dirty="0"/>
              <a:t>&gt;&gt;</a:t>
            </a:r>
            <a:r>
              <a:rPr lang="id-ID" dirty="0"/>
              <a:t>Pelayanan Lainnya.</a:t>
            </a:r>
            <a:endParaRPr lang="en-US" dirty="0"/>
          </a:p>
          <a:p>
            <a:pPr algn="ct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Oval 3"/>
          <p:cNvSpPr/>
          <p:nvPr/>
        </p:nvSpPr>
        <p:spPr>
          <a:xfrm>
            <a:off x="1371600" y="1676400"/>
            <a:ext cx="6629400" cy="1600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endParaRPr lang="en-US" dirty="0"/>
          </a:p>
          <a:p>
            <a:pPr marL="342900" lvl="0" indent="-342900" algn="ctr">
              <a:buAutoNum type="arabicPeriod"/>
            </a:pPr>
            <a:r>
              <a:rPr lang="id-ID" dirty="0"/>
              <a:t>Subjek retribusi adalah orang pribadi atau badan yang mendapatkan pelayanan </a:t>
            </a:r>
            <a:endParaRPr lang="en-US" dirty="0"/>
          </a:p>
          <a:p>
            <a:pPr marL="342900" lvl="0" indent="-342900" algn="ctr"/>
            <a:r>
              <a:rPr lang="id-ID" dirty="0"/>
              <a:t>kesehatan dari RSUD.</a:t>
            </a:r>
            <a:endParaRPr lang="en-US" dirty="0"/>
          </a:p>
          <a:p>
            <a:pPr algn="ctr"/>
            <a:endParaRPr lang="en-US" dirty="0"/>
          </a:p>
        </p:txBody>
      </p:sp>
      <p:sp>
        <p:nvSpPr>
          <p:cNvPr id="5" name="Oval 4"/>
          <p:cNvSpPr/>
          <p:nvPr/>
        </p:nvSpPr>
        <p:spPr>
          <a:xfrm>
            <a:off x="1447800" y="3657600"/>
            <a:ext cx="66294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en-US" dirty="0"/>
          </a:p>
          <a:p>
            <a:pPr lvl="0" algn="ctr"/>
            <a:r>
              <a:rPr lang="en-US" dirty="0"/>
              <a:t>2. </a:t>
            </a:r>
            <a:r>
              <a:rPr lang="id-ID" dirty="0"/>
              <a:t>Subyek retribusi sebagaimana dimaksud pada ayat (1) merupakan Wajib Retribusi , </a:t>
            </a:r>
            <a:endParaRPr lang="en-US" dirty="0"/>
          </a:p>
          <a:p>
            <a:pPr lvl="0" algn="ctr"/>
            <a:r>
              <a:rPr lang="id-ID" dirty="0"/>
              <a:t>termasuk pemungut atau </a:t>
            </a:r>
            <a:endParaRPr lang="en-US" dirty="0"/>
          </a:p>
          <a:p>
            <a:pPr lvl="0" algn="ctr"/>
            <a:r>
              <a:rPr lang="id-ID" dirty="0"/>
              <a:t>pemotong retribusi.</a:t>
            </a:r>
            <a:endParaRPr lang="en-US" dirty="0"/>
          </a:p>
          <a:p>
            <a:pPr algn="ctr"/>
            <a:endParaRPr lang="en-US" dirty="0"/>
          </a:p>
        </p:txBody>
      </p:sp>
      <p:sp>
        <p:nvSpPr>
          <p:cNvPr id="6" name="Down Arrow 5"/>
          <p:cNvSpPr/>
          <p:nvPr/>
        </p:nvSpPr>
        <p:spPr>
          <a:xfrm>
            <a:off x="2944368" y="304800"/>
            <a:ext cx="3380232" cy="978408"/>
          </a:xfrm>
          <a:prstGeom prst="downArrow">
            <a:avLst>
              <a:gd name="adj1" fmla="val 50000"/>
              <a:gd name="adj2" fmla="val 4292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latin typeface="Times New Roman" pitchFamily="18" charset="0"/>
                <a:cs typeface="Times New Roman" pitchFamily="18" charset="0"/>
              </a:rPr>
              <a:t>C. Pasal 4</a:t>
            </a:r>
            <a:endParaRPr lang="en-US"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2133600"/>
          </a:xfrm>
        </p:spPr>
        <p:style>
          <a:lnRef idx="2">
            <a:schemeClr val="accent2"/>
          </a:lnRef>
          <a:fillRef idx="1">
            <a:schemeClr val="lt1"/>
          </a:fillRef>
          <a:effectRef idx="0">
            <a:schemeClr val="accent2"/>
          </a:effectRef>
          <a:fontRef idx="minor">
            <a:schemeClr val="dk1"/>
          </a:fontRef>
        </p:style>
        <p:txBody>
          <a:bodyPr>
            <a:noAutofit/>
          </a:bodyPr>
          <a:lstStyle/>
          <a:p>
            <a:pPr lvl="0"/>
            <a:br>
              <a:rPr lang="en-US" sz="3200" b="1" dirty="0"/>
            </a:br>
            <a:br>
              <a:rPr lang="en-US" sz="3200" b="1" dirty="0"/>
            </a:br>
            <a:r>
              <a:rPr lang="id-ID" sz="3200" b="1" dirty="0"/>
              <a:t>BAB III Golongan Retribusi</a:t>
            </a:r>
            <a:br>
              <a:rPr lang="en-US" sz="3200" b="1" dirty="0"/>
            </a:br>
            <a:r>
              <a:rPr lang="en-US" sz="3200" b="1" dirty="0"/>
              <a:t>A. </a:t>
            </a:r>
            <a:r>
              <a:rPr lang="id-ID" sz="3200" b="1" dirty="0">
                <a:latin typeface="Times New Roman" pitchFamily="18" charset="0"/>
                <a:cs typeface="Times New Roman" pitchFamily="18" charset="0"/>
              </a:rPr>
              <a:t>Pasal 5</a:t>
            </a:r>
            <a:br>
              <a:rPr lang="en-US" sz="3200" dirty="0"/>
            </a:br>
            <a:r>
              <a:rPr lang="id-ID" sz="2800" dirty="0"/>
              <a:t>Retribusi pelayanan kesehatan digolongkan sebagai retribusi Jasa Umum.</a:t>
            </a:r>
            <a:br>
              <a:rPr lang="en-US" sz="3200" dirty="0"/>
            </a:br>
            <a:br>
              <a:rPr lang="en-US" sz="3200" dirty="0"/>
            </a:br>
            <a:endParaRPr lang="en-US" sz="3200" b="1" dirty="0"/>
          </a:p>
        </p:txBody>
      </p:sp>
      <p:sp>
        <p:nvSpPr>
          <p:cNvPr id="3" name="Content Placeholder 2"/>
          <p:cNvSpPr>
            <a:spLocks noGrp="1"/>
          </p:cNvSpPr>
          <p:nvPr>
            <p:ph idx="1"/>
          </p:nvPr>
        </p:nvSpPr>
        <p:spPr>
          <a:xfrm>
            <a:off x="457200" y="2941637"/>
            <a:ext cx="8229600" cy="3459163"/>
          </a:xfrm>
        </p:spPr>
        <p:style>
          <a:lnRef idx="2">
            <a:schemeClr val="dk1"/>
          </a:lnRef>
          <a:fillRef idx="1">
            <a:schemeClr val="lt1"/>
          </a:fillRef>
          <a:effectRef idx="0">
            <a:schemeClr val="dk1"/>
          </a:effectRef>
          <a:fontRef idx="minor">
            <a:schemeClr val="dk1"/>
          </a:fontRef>
        </p:style>
        <p:txBody>
          <a:bodyPr>
            <a:normAutofit fontScale="92500"/>
          </a:bodyPr>
          <a:lstStyle/>
          <a:p>
            <a:pPr lvl="0" algn="ctr">
              <a:buNone/>
            </a:pPr>
            <a:r>
              <a:rPr lang="id-ID" b="1" dirty="0"/>
              <a:t>BAB IV Cara Mengukur Tingkat Penggunaan Jasa</a:t>
            </a:r>
            <a:endParaRPr lang="en-US" dirty="0"/>
          </a:p>
          <a:p>
            <a:pPr lvl="0" algn="ctr">
              <a:buNone/>
            </a:pPr>
            <a:r>
              <a:rPr lang="en-US" b="1" dirty="0">
                <a:latin typeface="Times New Roman" pitchFamily="18" charset="0"/>
                <a:cs typeface="Times New Roman" pitchFamily="18" charset="0"/>
              </a:rPr>
              <a:t>A. </a:t>
            </a:r>
            <a:r>
              <a:rPr lang="id-ID" b="1" dirty="0">
                <a:latin typeface="Times New Roman" pitchFamily="18" charset="0"/>
                <a:cs typeface="Times New Roman" pitchFamily="18" charset="0"/>
              </a:rPr>
              <a:t>Pasal 6</a:t>
            </a:r>
            <a:endParaRPr lang="en-US" dirty="0">
              <a:latin typeface="Times New Roman" pitchFamily="18" charset="0"/>
              <a:cs typeface="Times New Roman" pitchFamily="18" charset="0"/>
            </a:endParaRPr>
          </a:p>
          <a:p>
            <a:pPr>
              <a:buNone/>
            </a:pPr>
            <a:r>
              <a:rPr lang="en-US" dirty="0"/>
              <a:t>	</a:t>
            </a:r>
            <a:r>
              <a:rPr lang="id-ID" sz="2600" dirty="0"/>
              <a:t>Tingkat penggunaan jasa diukur berdasarkan frekwensi pelayanan, jenis pelayanan kesehatan, fasilitas pelayanan dan pemakaian fasilitas kesehatan dalam jangka waktu tertentu, serta sarana dan prasarana yang digunakan dalam pemberian layanan</a:t>
            </a:r>
            <a:r>
              <a:rPr lang="id-ID" dirty="0"/>
              <a:t>.</a:t>
            </a:r>
            <a:endParaRPr lang="en-US" dirty="0"/>
          </a:p>
          <a:p>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ounded Rectangle 3"/>
          <p:cNvSpPr/>
          <p:nvPr/>
        </p:nvSpPr>
        <p:spPr>
          <a:xfrm>
            <a:off x="1752600" y="381000"/>
            <a:ext cx="55626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200" b="1" dirty="0"/>
          </a:p>
          <a:p>
            <a:pPr algn="ctr"/>
            <a:r>
              <a:rPr lang="id-ID" sz="3200" b="1" dirty="0"/>
              <a:t>BAB V Kebijaksanaan Tari</a:t>
            </a:r>
            <a:r>
              <a:rPr lang="en-US" sz="3200" b="1" dirty="0"/>
              <a:t>p</a:t>
            </a:r>
            <a:br>
              <a:rPr lang="en-US" sz="3200" dirty="0"/>
            </a:br>
            <a:r>
              <a:rPr lang="en-US" sz="3200" dirty="0"/>
              <a:t>P</a:t>
            </a:r>
          </a:p>
        </p:txBody>
      </p:sp>
      <p:sp>
        <p:nvSpPr>
          <p:cNvPr id="5" name="Down Arrow 4"/>
          <p:cNvSpPr/>
          <p:nvPr/>
        </p:nvSpPr>
        <p:spPr>
          <a:xfrm>
            <a:off x="2895600" y="1295400"/>
            <a:ext cx="2895600" cy="838200"/>
          </a:xfrm>
          <a:prstGeom prst="downArrow">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lvl="0" algn="ctr"/>
            <a:endParaRPr lang="en-US" sz="2000" b="1" dirty="0">
              <a:latin typeface="Times New Roman" pitchFamily="18" charset="0"/>
              <a:cs typeface="Times New Roman" pitchFamily="18" charset="0"/>
            </a:endParaRPr>
          </a:p>
          <a:p>
            <a:pPr lvl="0" algn="ctr"/>
            <a:r>
              <a:rPr lang="en-US" sz="2000" b="1" dirty="0">
                <a:latin typeface="Times New Roman" pitchFamily="18" charset="0"/>
                <a:cs typeface="Times New Roman" pitchFamily="18" charset="0"/>
              </a:rPr>
              <a:t>A. </a:t>
            </a:r>
            <a:r>
              <a:rPr lang="id-ID" sz="2000" b="1" dirty="0">
                <a:latin typeface="Times New Roman" pitchFamily="18" charset="0"/>
                <a:cs typeface="Times New Roman" pitchFamily="18" charset="0"/>
              </a:rPr>
              <a:t>Pasal 7</a:t>
            </a:r>
            <a:endParaRPr lang="en-US" sz="2000" dirty="0">
              <a:latin typeface="Times New Roman" pitchFamily="18" charset="0"/>
              <a:cs typeface="Times New Roman" pitchFamily="18" charset="0"/>
            </a:endParaRPr>
          </a:p>
          <a:p>
            <a:pPr algn="ctr"/>
            <a:endParaRPr lang="en-US" sz="2000" dirty="0"/>
          </a:p>
        </p:txBody>
      </p:sp>
      <p:sp>
        <p:nvSpPr>
          <p:cNvPr id="6" name="Rounded Rectangle 5"/>
          <p:cNvSpPr/>
          <p:nvPr/>
        </p:nvSpPr>
        <p:spPr>
          <a:xfrm>
            <a:off x="990600" y="2438400"/>
            <a:ext cx="67818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1. </a:t>
            </a:r>
            <a:r>
              <a:rPr lang="id-ID" dirty="0"/>
              <a:t>Prinsip yang dianut dalam menetapkan struktur dan besarnya tarif Retribusi dengan memperhatikan biaya penyediaan jasa  yang bersangkutan, kemampuan masyarakat, aspek keadilan, dan efektivitas pengendalian atas pelayanan tersebut.</a:t>
            </a:r>
            <a:endParaRPr lang="en-US" dirty="0"/>
          </a:p>
        </p:txBody>
      </p:sp>
      <p:sp>
        <p:nvSpPr>
          <p:cNvPr id="7" name="Rounded Rectangle 6"/>
          <p:cNvSpPr/>
          <p:nvPr/>
        </p:nvSpPr>
        <p:spPr>
          <a:xfrm>
            <a:off x="1828800" y="4343400"/>
            <a:ext cx="5486400" cy="1524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buNone/>
            </a:pPr>
            <a:endParaRPr lang="en-US" dirty="0"/>
          </a:p>
          <a:p>
            <a:pPr lvl="0">
              <a:buNone/>
            </a:pPr>
            <a:endParaRPr lang="en-US" dirty="0"/>
          </a:p>
          <a:p>
            <a:pPr lvl="0">
              <a:buNone/>
            </a:pPr>
            <a:r>
              <a:rPr lang="en-US" dirty="0"/>
              <a:t>2. </a:t>
            </a:r>
            <a:r>
              <a:rPr lang="id-ID" dirty="0"/>
              <a:t>Biaya sebagaimana dimaksud pada ayat (1) antara lain meliputi biaya jasa medik, biaya penyediaan obat-obatan dan biaya penyediaan sarana dan prasarana tempat pelayanan.</a:t>
            </a:r>
            <a:endParaRPr lang="en-US" dirty="0"/>
          </a:p>
          <a:p>
            <a:endParaRPr lang="en-US" dirty="0"/>
          </a:p>
          <a:p>
            <a:pPr algn="ct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pPr lvl="0"/>
            <a:r>
              <a:rPr lang="id-ID" b="1" dirty="0"/>
              <a:t>BAB VI Struktur dan Besaran Tarif</a:t>
            </a:r>
            <a:endParaRPr lang="en-US" dirty="0"/>
          </a:p>
        </p:txBody>
      </p:sp>
      <p:sp>
        <p:nvSpPr>
          <p:cNvPr id="4" name="Folded Corner 3"/>
          <p:cNvSpPr/>
          <p:nvPr/>
        </p:nvSpPr>
        <p:spPr>
          <a:xfrm>
            <a:off x="990600" y="1447800"/>
            <a:ext cx="7239000" cy="2133600"/>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lvl="0"/>
            <a:endParaRPr lang="en-US" b="1" dirty="0"/>
          </a:p>
          <a:p>
            <a:pPr lvl="0"/>
            <a:endParaRPr lang="en-US" b="1" dirty="0"/>
          </a:p>
          <a:p>
            <a:pPr lvl="0" algn="ctr"/>
            <a:r>
              <a:rPr lang="en-US" b="1" dirty="0"/>
              <a:t>A. </a:t>
            </a:r>
            <a:r>
              <a:rPr lang="id-ID" b="1" dirty="0"/>
              <a:t>Pasal 8</a:t>
            </a:r>
            <a:endParaRPr lang="en-US" dirty="0"/>
          </a:p>
          <a:p>
            <a:pPr lvl="0">
              <a:buNone/>
            </a:pPr>
            <a:r>
              <a:rPr lang="en-US" dirty="0"/>
              <a:t>1. </a:t>
            </a:r>
            <a:r>
              <a:rPr lang="id-ID" dirty="0"/>
              <a:t>Struktur tarif pelayanan kesehatan di RSUD menggunakan tarif progresif sesuai dengan kelas perawatan;</a:t>
            </a:r>
            <a:endParaRPr lang="en-US" dirty="0"/>
          </a:p>
          <a:p>
            <a:pPr lvl="0">
              <a:buNone/>
            </a:pPr>
            <a:r>
              <a:rPr lang="en-US" dirty="0"/>
              <a:t>2. </a:t>
            </a:r>
            <a:r>
              <a:rPr lang="id-ID" dirty="0"/>
              <a:t>Struktur dan besaran retribusi pelayanan kesehatan di RSUD tercantum dalam lampiran yang merupakan bagian tak terpisahkan dari Peraturan Daerah ini.</a:t>
            </a:r>
            <a:endParaRPr lang="en-US" dirty="0"/>
          </a:p>
        </p:txBody>
      </p:sp>
      <p:sp>
        <p:nvSpPr>
          <p:cNvPr id="5" name="Folded Corner 4"/>
          <p:cNvSpPr/>
          <p:nvPr/>
        </p:nvSpPr>
        <p:spPr>
          <a:xfrm>
            <a:off x="838200" y="3886200"/>
            <a:ext cx="7696200" cy="2514600"/>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lvl="0"/>
            <a:endParaRPr lang="en-US" b="1" dirty="0"/>
          </a:p>
          <a:p>
            <a:pPr lvl="0"/>
            <a:endParaRPr lang="en-US" b="1" dirty="0"/>
          </a:p>
          <a:p>
            <a:pPr lvl="0" algn="ctr"/>
            <a:r>
              <a:rPr lang="en-US" b="1" dirty="0"/>
              <a:t>B. </a:t>
            </a:r>
            <a:r>
              <a:rPr lang="id-ID" b="1" dirty="0"/>
              <a:t>Pasal 9</a:t>
            </a:r>
            <a:endParaRPr lang="en-US" dirty="0"/>
          </a:p>
          <a:p>
            <a:pPr lvl="0">
              <a:buNone/>
            </a:pPr>
            <a:r>
              <a:rPr lang="en-US" dirty="0"/>
              <a:t>1. </a:t>
            </a:r>
            <a:r>
              <a:rPr lang="id-ID" dirty="0"/>
              <a:t>Tarif retribusi dapat ditinjau kembali paling lama 3 (tiga) tahun sekali.</a:t>
            </a:r>
            <a:endParaRPr lang="en-US" dirty="0"/>
          </a:p>
          <a:p>
            <a:pPr lvl="0">
              <a:buNone/>
            </a:pPr>
            <a:r>
              <a:rPr lang="en-US" dirty="0"/>
              <a:t>2. </a:t>
            </a:r>
            <a:r>
              <a:rPr lang="id-ID" dirty="0"/>
              <a:t>Peninjauan tarif retribusi sebagaimana dimaksud pada ayat  dilakukan dengan memperhatikan indeks harga dan perkembangan perekonomian.</a:t>
            </a:r>
            <a:endParaRPr lang="en-US" dirty="0"/>
          </a:p>
          <a:p>
            <a:pPr lvl="0">
              <a:buNone/>
            </a:pPr>
            <a:r>
              <a:rPr lang="en-US" dirty="0"/>
              <a:t>3. </a:t>
            </a:r>
            <a:r>
              <a:rPr lang="id-ID" dirty="0"/>
              <a:t>Perubahan tarif Retribusi sebagai akibat peninjauan tarif sebagaimana dimaksud pada ayat (1) ditetapkan dengan Peraturan Bupati, yang terlebih dahulu dikoordinasikan dengan DPRD.</a:t>
            </a:r>
            <a:endParaRPr lang="en-US" dirty="0"/>
          </a:p>
          <a:p>
            <a:pPr algn="ct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lvl="0"/>
            <a:r>
              <a:rPr lang="id-ID" b="1" dirty="0"/>
              <a:t>BAB VII Komponen Penerimaan</a:t>
            </a:r>
            <a:endParaRPr lang="en-US" dirty="0"/>
          </a:p>
        </p:txBody>
      </p:sp>
      <p:sp>
        <p:nvSpPr>
          <p:cNvPr id="3" name="Content Placeholder 2"/>
          <p:cNvSpPr>
            <a:spLocks noGrp="1"/>
          </p:cNvSpPr>
          <p:nvPr>
            <p:ph idx="1"/>
          </p:nvPr>
        </p:nvSpPr>
        <p:spPr>
          <a:xfrm>
            <a:off x="457200" y="1066800"/>
            <a:ext cx="8229600" cy="5638800"/>
          </a:xfrm>
        </p:spPr>
        <p:txBody>
          <a:bodyPr>
            <a:noAutofit/>
          </a:bodyPr>
          <a:lstStyle/>
          <a:p>
            <a:pPr lvl="0" algn="ctr">
              <a:buNone/>
            </a:pPr>
            <a:r>
              <a:rPr lang="en-US" sz="2400" b="1" dirty="0"/>
              <a:t>A. </a:t>
            </a:r>
            <a:r>
              <a:rPr lang="id-ID" sz="2400" b="1" dirty="0"/>
              <a:t>Pasal 10</a:t>
            </a:r>
            <a:endParaRPr lang="en-US" sz="2400" dirty="0"/>
          </a:p>
          <a:p>
            <a:pPr lvl="0">
              <a:buNone/>
            </a:pPr>
            <a:r>
              <a:rPr lang="en-US" sz="1800" dirty="0"/>
              <a:t>1. </a:t>
            </a:r>
            <a:r>
              <a:rPr lang="id-ID" sz="1800" dirty="0"/>
              <a:t>Seluruh penerimaan RSUD adalah penerimaan daerah yang harus disetorkan ke kas daerah kecuali ditentukan lain oleh peraturan perundang-undangan yang berlaku; </a:t>
            </a:r>
            <a:endParaRPr lang="en-US" sz="1800" dirty="0"/>
          </a:p>
          <a:p>
            <a:pPr lvl="0">
              <a:buNone/>
            </a:pPr>
            <a:r>
              <a:rPr lang="en-US" sz="1800" dirty="0"/>
              <a:t>2. </a:t>
            </a:r>
            <a:r>
              <a:rPr lang="id-ID" sz="1800" dirty="0"/>
              <a:t>Tarif pelayanan kesehatan terdiri dari komponen jasa sarana/prasarana dan komponen jasa pelayanan;</a:t>
            </a:r>
            <a:endParaRPr lang="en-US" sz="1800" dirty="0"/>
          </a:p>
          <a:p>
            <a:pPr lvl="0">
              <a:buNone/>
            </a:pPr>
            <a:r>
              <a:rPr lang="en-US" sz="1800" dirty="0"/>
              <a:t>3. </a:t>
            </a:r>
            <a:r>
              <a:rPr lang="id-ID" sz="1800" dirty="0"/>
              <a:t>Komponen jasa pelayanan sebagaimana tercantum dalam lampiran Peraturan Daerah ini seluruhnya dikembalikan kepada RSUD.</a:t>
            </a:r>
            <a:endParaRPr lang="en-US" sz="1800" dirty="0"/>
          </a:p>
          <a:p>
            <a:pPr lvl="0">
              <a:buNone/>
            </a:pPr>
            <a:r>
              <a:rPr lang="en-US" sz="1800" dirty="0"/>
              <a:t>4. </a:t>
            </a:r>
            <a:r>
              <a:rPr lang="id-ID" sz="1800" dirty="0"/>
              <a:t>Komponen jasa sarana/prasarana sebagaimana yang dimaksud pada ayat (2) termasuk bahan sesuai keperluan;</a:t>
            </a:r>
            <a:endParaRPr lang="en-US" sz="1800" dirty="0"/>
          </a:p>
          <a:p>
            <a:pPr lvl="0">
              <a:buNone/>
            </a:pPr>
            <a:r>
              <a:rPr lang="en-US" sz="1800" dirty="0"/>
              <a:t>5. </a:t>
            </a:r>
            <a:r>
              <a:rPr lang="id-ID" sz="1800" dirty="0"/>
              <a:t>Macam dan jenis bahan sebagaimana yang dimaksud pada ayat (4) ditetapkan dengan keputusan direktur;</a:t>
            </a:r>
            <a:endParaRPr lang="en-US" sz="1800" dirty="0"/>
          </a:p>
          <a:p>
            <a:pPr lvl="0">
              <a:buNone/>
            </a:pPr>
            <a:r>
              <a:rPr lang="en-US" sz="1800" dirty="0"/>
              <a:t>6. </a:t>
            </a:r>
            <a:r>
              <a:rPr lang="id-ID" sz="1800" dirty="0"/>
              <a:t>Pembagian jasa pelayanan sebagaimana yang dimaksud pada pada ayat (3) dengan Keputusan Bupati atas usul Direktur  RSUD dengan melalui sistem remunerasi RSUD;</a:t>
            </a:r>
            <a:endParaRPr lang="en-US" sz="1800" dirty="0"/>
          </a:p>
          <a:p>
            <a:pPr lvl="0">
              <a:buNone/>
            </a:pPr>
            <a:r>
              <a:rPr lang="en-US" sz="1800" dirty="0"/>
              <a:t>7. </a:t>
            </a:r>
            <a:r>
              <a:rPr lang="id-ID" sz="1800" dirty="0"/>
              <a:t>Sistem remunerasi RSUD sebagaimana dimaksud pada ayat (6) dihitung dengan mempertimbangkan azas pemerataan, azas kebersamaan, tanggung jawab sosial, pembinaan sumber daya manusia, pangkat/golongan, kompetensi, lama kerja, tanggung jawab, kinerja/prestasi, kompensasi, risiko, posisi, emergensi, sikap kerja.</a:t>
            </a:r>
            <a:endParaRPr lang="en-US" sz="1800" dirty="0"/>
          </a:p>
          <a:p>
            <a:endParaRPr lang="en-US" sz="1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Oval 3"/>
          <p:cNvSpPr/>
          <p:nvPr/>
        </p:nvSpPr>
        <p:spPr>
          <a:xfrm>
            <a:off x="1752600" y="228600"/>
            <a:ext cx="6324600" cy="1219200"/>
          </a:xfrm>
          <a:prstGeom prst="ellipse">
            <a:avLst/>
          </a:prstGeom>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US" b="1" dirty="0"/>
          </a:p>
          <a:p>
            <a:pPr lvl="0" algn="ctr"/>
            <a:r>
              <a:rPr lang="id-ID" b="1" dirty="0"/>
              <a:t>BAB VIII Jenis Pelayanan Kesehatan dan Pelayanan Non Kesehatan yang Dikenakan Retribusi</a:t>
            </a:r>
            <a:endParaRPr lang="en-US" dirty="0"/>
          </a:p>
          <a:p>
            <a:pPr algn="ctr"/>
            <a:endParaRPr lang="en-US" dirty="0"/>
          </a:p>
        </p:txBody>
      </p:sp>
      <p:sp>
        <p:nvSpPr>
          <p:cNvPr id="5" name="Flowchart: Alternate Process 4"/>
          <p:cNvSpPr/>
          <p:nvPr/>
        </p:nvSpPr>
        <p:spPr>
          <a:xfrm>
            <a:off x="457200" y="2590800"/>
            <a:ext cx="3505200" cy="29718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a:endParaRPr lang="en-US" dirty="0"/>
          </a:p>
          <a:p>
            <a:pPr lvl="0"/>
            <a:r>
              <a:rPr lang="en-US" dirty="0"/>
              <a:t>1.</a:t>
            </a:r>
            <a:r>
              <a:rPr lang="id-ID" dirty="0"/>
              <a:t>Pelayanan yang dikenakan retribusi;</a:t>
            </a:r>
            <a:endParaRPr lang="en-US" dirty="0"/>
          </a:p>
          <a:p>
            <a:pPr lvl="0"/>
            <a:r>
              <a:rPr lang="en-US" dirty="0"/>
              <a:t># </a:t>
            </a:r>
            <a:r>
              <a:rPr lang="id-ID" dirty="0"/>
              <a:t>Rawat jalan;</a:t>
            </a:r>
            <a:endParaRPr lang="en-US" dirty="0"/>
          </a:p>
          <a:p>
            <a:pPr lvl="0"/>
            <a:r>
              <a:rPr lang="en-US" dirty="0"/>
              <a:t># </a:t>
            </a:r>
            <a:r>
              <a:rPr lang="id-ID" dirty="0"/>
              <a:t>Rawat darurat;</a:t>
            </a:r>
            <a:endParaRPr lang="en-US" dirty="0"/>
          </a:p>
          <a:p>
            <a:pPr lvl="0"/>
            <a:r>
              <a:rPr lang="en-US" dirty="0"/>
              <a:t># </a:t>
            </a:r>
            <a:r>
              <a:rPr lang="id-ID" dirty="0"/>
              <a:t>Rawat inap;</a:t>
            </a:r>
            <a:endParaRPr lang="en-US" dirty="0"/>
          </a:p>
          <a:p>
            <a:pPr lvl="0"/>
            <a:r>
              <a:rPr lang="en-US" dirty="0"/>
              <a:t># </a:t>
            </a:r>
            <a:r>
              <a:rPr lang="id-ID" dirty="0"/>
              <a:t>Rawat khusus;</a:t>
            </a:r>
            <a:endParaRPr lang="en-US" dirty="0"/>
          </a:p>
          <a:p>
            <a:pPr lvl="0"/>
            <a:r>
              <a:rPr lang="en-US" dirty="0"/>
              <a:t># </a:t>
            </a:r>
            <a:r>
              <a:rPr lang="id-ID" dirty="0"/>
              <a:t>Rawat siang ( </a:t>
            </a:r>
            <a:r>
              <a:rPr lang="id-ID" i="1" dirty="0"/>
              <a:t>Day Care)</a:t>
            </a:r>
            <a:endParaRPr lang="en-US" dirty="0"/>
          </a:p>
          <a:p>
            <a:pPr lvl="0"/>
            <a:r>
              <a:rPr lang="en-US" dirty="0"/>
              <a:t># </a:t>
            </a:r>
            <a:r>
              <a:rPr lang="id-ID" dirty="0"/>
              <a:t>Rawat sehari ( </a:t>
            </a:r>
            <a:r>
              <a:rPr lang="id-ID" i="1" dirty="0"/>
              <a:t>One Day Care)</a:t>
            </a:r>
            <a:endParaRPr lang="en-US" dirty="0"/>
          </a:p>
          <a:p>
            <a:pPr lvl="0"/>
            <a:r>
              <a:rPr lang="en-US" dirty="0"/>
              <a:t># </a:t>
            </a:r>
            <a:r>
              <a:rPr lang="id-ID" dirty="0"/>
              <a:t>Rawat rumah ( </a:t>
            </a:r>
            <a:r>
              <a:rPr lang="id-ID" i="1" dirty="0"/>
              <a:t>Home</a:t>
            </a:r>
            <a:r>
              <a:rPr lang="id-ID" dirty="0"/>
              <a:t> </a:t>
            </a:r>
            <a:r>
              <a:rPr lang="id-ID" i="1" dirty="0"/>
              <a:t>Care</a:t>
            </a:r>
            <a:r>
              <a:rPr lang="id-ID" dirty="0"/>
              <a:t>)</a:t>
            </a:r>
            <a:endParaRPr lang="en-US" dirty="0"/>
          </a:p>
        </p:txBody>
      </p:sp>
      <p:sp>
        <p:nvSpPr>
          <p:cNvPr id="6" name="Flowchart: Alternate Process 5"/>
          <p:cNvSpPr/>
          <p:nvPr/>
        </p:nvSpPr>
        <p:spPr>
          <a:xfrm>
            <a:off x="4343400" y="2590800"/>
            <a:ext cx="4572000" cy="4038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lvl="0"/>
            <a:endParaRPr lang="en-US" dirty="0"/>
          </a:p>
          <a:p>
            <a:pPr lvl="0"/>
            <a:r>
              <a:rPr lang="en-US" dirty="0"/>
              <a:t>2. </a:t>
            </a:r>
            <a:r>
              <a:rPr lang="id-ID" dirty="0"/>
              <a:t>Pelayanan sebagaimana yang dimaksud pada ayat (1) terdiri dari:</a:t>
            </a:r>
            <a:endParaRPr lang="en-US" dirty="0"/>
          </a:p>
          <a:p>
            <a:pPr lvl="0"/>
            <a:r>
              <a:rPr lang="en-US" dirty="0"/>
              <a:t># </a:t>
            </a:r>
            <a:r>
              <a:rPr lang="id-ID" dirty="0"/>
              <a:t>Pelayanan medik;</a:t>
            </a:r>
            <a:endParaRPr lang="en-US" dirty="0"/>
          </a:p>
          <a:p>
            <a:pPr lvl="0"/>
            <a:r>
              <a:rPr lang="en-US" dirty="0"/>
              <a:t># </a:t>
            </a:r>
            <a:r>
              <a:rPr lang="id-ID" dirty="0"/>
              <a:t>Pelayanan penunjang medikk;</a:t>
            </a:r>
            <a:endParaRPr lang="en-US" dirty="0"/>
          </a:p>
          <a:p>
            <a:pPr lvl="0"/>
            <a:r>
              <a:rPr lang="en-US" dirty="0"/>
              <a:t># </a:t>
            </a:r>
            <a:r>
              <a:rPr lang="id-ID" dirty="0"/>
              <a:t>Pelayanan persalinan;</a:t>
            </a:r>
            <a:endParaRPr lang="en-US" dirty="0"/>
          </a:p>
          <a:p>
            <a:pPr lvl="0"/>
            <a:r>
              <a:rPr lang="en-US" dirty="0"/>
              <a:t># </a:t>
            </a:r>
            <a:r>
              <a:rPr lang="id-ID" dirty="0"/>
              <a:t>Pelayanan rehabilitasi medik </a:t>
            </a:r>
            <a:r>
              <a:rPr lang="en-US" dirty="0"/>
              <a:t>&amp; </a:t>
            </a:r>
            <a:r>
              <a:rPr lang="id-ID" dirty="0"/>
              <a:t>mental;</a:t>
            </a:r>
            <a:endParaRPr lang="en-US" dirty="0"/>
          </a:p>
          <a:p>
            <a:pPr lvl="0"/>
            <a:r>
              <a:rPr lang="en-US" dirty="0"/>
              <a:t># </a:t>
            </a:r>
            <a:r>
              <a:rPr lang="id-ID" dirty="0"/>
              <a:t>Pelayanan konsultasi </a:t>
            </a:r>
            <a:r>
              <a:rPr lang="en-US" dirty="0"/>
              <a:t>&amp; </a:t>
            </a:r>
            <a:r>
              <a:rPr lang="id-ID" dirty="0"/>
              <a:t>tindakan khusus;</a:t>
            </a:r>
            <a:endParaRPr lang="en-US" dirty="0"/>
          </a:p>
          <a:p>
            <a:pPr lvl="0"/>
            <a:r>
              <a:rPr lang="en-US" dirty="0"/>
              <a:t># </a:t>
            </a:r>
            <a:r>
              <a:rPr lang="id-ID" dirty="0"/>
              <a:t>Pelayanan medico legal;</a:t>
            </a:r>
            <a:endParaRPr lang="en-US" dirty="0"/>
          </a:p>
          <a:p>
            <a:pPr lvl="0"/>
            <a:r>
              <a:rPr lang="en-US" dirty="0"/>
              <a:t># </a:t>
            </a:r>
            <a:r>
              <a:rPr lang="id-ID" dirty="0"/>
              <a:t>Pelayanan General Check-Up;</a:t>
            </a:r>
            <a:endParaRPr lang="en-US" dirty="0"/>
          </a:p>
          <a:p>
            <a:pPr lvl="0"/>
            <a:r>
              <a:rPr lang="en-US" dirty="0"/>
              <a:t># </a:t>
            </a:r>
            <a:r>
              <a:rPr lang="id-ID" dirty="0"/>
              <a:t>Pemulasaraan jenazah;</a:t>
            </a:r>
            <a:endParaRPr lang="en-US" dirty="0"/>
          </a:p>
          <a:p>
            <a:pPr lvl="0"/>
            <a:r>
              <a:rPr lang="en-US" dirty="0"/>
              <a:t># </a:t>
            </a:r>
            <a:r>
              <a:rPr lang="id-ID" dirty="0"/>
              <a:t>Pelayanan penunjang non medik;</a:t>
            </a:r>
            <a:endParaRPr lang="en-US" dirty="0"/>
          </a:p>
          <a:p>
            <a:pPr lvl="0"/>
            <a:r>
              <a:rPr lang="en-US" dirty="0"/>
              <a:t># </a:t>
            </a:r>
            <a:r>
              <a:rPr lang="id-ID" dirty="0"/>
              <a:t>Pelayanan lainnya.</a:t>
            </a:r>
            <a:endParaRPr lang="en-US" dirty="0"/>
          </a:p>
          <a:p>
            <a:pPr algn="ctr"/>
            <a:endParaRPr lang="en-US" dirty="0"/>
          </a:p>
        </p:txBody>
      </p:sp>
      <p:sp>
        <p:nvSpPr>
          <p:cNvPr id="7" name="Oval 6"/>
          <p:cNvSpPr/>
          <p:nvPr/>
        </p:nvSpPr>
        <p:spPr>
          <a:xfrm>
            <a:off x="609600" y="1600200"/>
            <a:ext cx="2438400" cy="762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lvl="0" algn="ctr"/>
            <a:endParaRPr lang="en-US" sz="2400" b="1" dirty="0"/>
          </a:p>
          <a:p>
            <a:pPr lvl="0" algn="ctr"/>
            <a:r>
              <a:rPr lang="en-US" sz="2400" b="1" dirty="0"/>
              <a:t>A. </a:t>
            </a:r>
            <a:r>
              <a:rPr lang="id-ID" sz="2400" b="1" dirty="0"/>
              <a:t>Pasal 11</a:t>
            </a:r>
            <a:endParaRPr lang="en-US" sz="2400" b="1" dirty="0"/>
          </a:p>
          <a:p>
            <a:pPr algn="ctr"/>
            <a:endParaRPr lang="en-US" sz="24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lvl="0" algn="l"/>
            <a:r>
              <a:rPr lang="en-US" sz="1800" b="1" dirty="0">
                <a:latin typeface="Times New Roman" pitchFamily="18" charset="0"/>
                <a:cs typeface="Times New Roman" pitchFamily="18" charset="0"/>
              </a:rPr>
              <a:t>A. </a:t>
            </a:r>
            <a:r>
              <a:rPr lang="id-ID" sz="1800" b="1" dirty="0">
                <a:latin typeface="Times New Roman" pitchFamily="18" charset="0"/>
                <a:cs typeface="Times New Roman" pitchFamily="18" charset="0"/>
              </a:rPr>
              <a:t>PERATURAN DAERAH KABUPATEN </a:t>
            </a:r>
            <a:r>
              <a:rPr lang="en-US" sz="1800" b="1" dirty="0">
                <a:latin typeface="Times New Roman" pitchFamily="18" charset="0"/>
                <a:cs typeface="Times New Roman" pitchFamily="18" charset="0"/>
              </a:rPr>
              <a:t>…………………..</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pPr marL="514350" lvl="0" indent="-514350" algn="ctr">
              <a:buNone/>
            </a:pPr>
            <a:r>
              <a:rPr lang="en-US" sz="2600" b="1" dirty="0"/>
              <a:t>1. </a:t>
            </a:r>
            <a:r>
              <a:rPr lang="id-ID" sz="2600" b="1" dirty="0"/>
              <a:t>BAB I Ketentuan Umum</a:t>
            </a:r>
            <a:endParaRPr lang="en-US" sz="2600" dirty="0"/>
          </a:p>
          <a:p>
            <a:pPr marL="514350" indent="-514350" algn="ctr">
              <a:buNone/>
            </a:pPr>
            <a:r>
              <a:rPr lang="en-US" sz="2600" b="1" dirty="0">
                <a:latin typeface="Times New Roman" pitchFamily="18" charset="0"/>
                <a:cs typeface="Times New Roman" pitchFamily="18" charset="0"/>
              </a:rPr>
              <a:t>A. Pasal 1</a:t>
            </a:r>
          </a:p>
          <a:p>
            <a:pPr marL="457200" indent="-457200">
              <a:buNone/>
            </a:pPr>
            <a:r>
              <a:rPr lang="en-US" sz="2200" dirty="0"/>
              <a:t>	</a:t>
            </a:r>
            <a:r>
              <a:rPr lang="id-ID" sz="2400" dirty="0"/>
              <a:t>Dalam peraturan daerah ini yang dimaksud dengan ;</a:t>
            </a:r>
            <a:endParaRPr lang="en-US" sz="2400" dirty="0"/>
          </a:p>
          <a:p>
            <a:pPr marL="457200" indent="-457200">
              <a:buFont typeface="+mj-lt"/>
              <a:buAutoNum type="arabicPeriod"/>
            </a:pPr>
            <a:r>
              <a:rPr lang="id-ID" sz="2400" dirty="0"/>
              <a:t>Daerah adalah Kabupaten </a:t>
            </a:r>
            <a:r>
              <a:rPr lang="en-US" sz="2400" dirty="0"/>
              <a:t>………………</a:t>
            </a:r>
            <a:r>
              <a:rPr lang="id-ID" sz="2400" dirty="0"/>
              <a:t>;</a:t>
            </a:r>
            <a:endParaRPr lang="en-US" sz="2400" dirty="0"/>
          </a:p>
          <a:p>
            <a:pPr marL="457200" indent="-457200">
              <a:buFont typeface="+mj-lt"/>
              <a:buAutoNum type="arabicPeriod"/>
            </a:pPr>
            <a:r>
              <a:rPr lang="id-ID" sz="2400" dirty="0"/>
              <a:t>Pemerintahan Daerah adalah penyelenggaraan urusan pemerintahan oleh Pemerintah Daerah dan Dewan Perwakilan Rakyat Daerah menurut asas otonomi daerah dan Tugas Pembantuan dengan prinsip otonomi seluas-luasnya dengan sistem dan prinsip Negara Kesatuan Republik Indonesia sebagaimana dimaksud dalam Undang-Undang Dasar Negara Republik Indonesia Tahun 1945;</a:t>
            </a:r>
            <a:endParaRPr lang="en-US" sz="2400" dirty="0"/>
          </a:p>
          <a:p>
            <a:pPr marL="457200" indent="-457200">
              <a:buFont typeface="+mj-lt"/>
              <a:buAutoNum type="arabicPeriod"/>
            </a:pPr>
            <a:r>
              <a:rPr lang="id-ID" sz="2400" dirty="0"/>
              <a:t>Pemerintah Daerah adalah Bupati dan Perangkat Daerah sebagai unsur penyelenggara pemerintahan daerah;</a:t>
            </a:r>
            <a:endParaRPr lang="en-US" sz="2400" dirty="0"/>
          </a:p>
          <a:p>
            <a:pPr marL="514350" indent="-514350">
              <a:buNone/>
            </a:pPr>
            <a:endParaRPr lang="en-US" dirty="0">
              <a:latin typeface="Times New Roman" pitchFamily="18" charset="0"/>
              <a:cs typeface="Times New Roman" pitchFamily="18" charset="0"/>
            </a:endParaRPr>
          </a:p>
          <a:p>
            <a:pPr marL="514350" indent="-514350">
              <a:buNone/>
            </a:pPr>
            <a:endParaRPr lang="en-US"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371600" y="609600"/>
            <a:ext cx="64008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lang="en-US" dirty="0"/>
          </a:p>
          <a:p>
            <a:pPr lvl="0" algn="ctr"/>
            <a:r>
              <a:rPr lang="en-US" dirty="0"/>
              <a:t>3. </a:t>
            </a:r>
            <a:r>
              <a:rPr lang="id-ID" dirty="0"/>
              <a:t>Jenis-jenis pelayanan kesehatan beserta tarif masing-masing sebagaimana yang dimaksud pada ayat (2) seperti tercantum dalam lampiran peraturan daerah ini yang merupakan bagian yang tidak terpisahkan;</a:t>
            </a:r>
            <a:endParaRPr lang="en-US" dirty="0"/>
          </a:p>
          <a:p>
            <a:pPr algn="ctr"/>
            <a:endParaRPr lang="en-US" dirty="0"/>
          </a:p>
        </p:txBody>
      </p:sp>
      <p:sp>
        <p:nvSpPr>
          <p:cNvPr id="5" name="Rectangle 4"/>
          <p:cNvSpPr/>
          <p:nvPr/>
        </p:nvSpPr>
        <p:spPr>
          <a:xfrm>
            <a:off x="1600200" y="2209800"/>
            <a:ext cx="60198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4. </a:t>
            </a:r>
            <a:r>
              <a:rPr lang="id-ID" dirty="0"/>
              <a:t>Jenis pelayanan kesehatan dapat dikembangkan menurut kebutuhan masyarakat dan kemampuan RSUD</a:t>
            </a:r>
            <a:r>
              <a:rPr lang="en-US" dirty="0"/>
              <a:t>;</a:t>
            </a:r>
          </a:p>
        </p:txBody>
      </p:sp>
      <p:sp>
        <p:nvSpPr>
          <p:cNvPr id="6" name="Rectangle 5"/>
          <p:cNvSpPr/>
          <p:nvPr/>
        </p:nvSpPr>
        <p:spPr>
          <a:xfrm>
            <a:off x="1219200" y="3810000"/>
            <a:ext cx="6705600" cy="990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US" dirty="0"/>
          </a:p>
          <a:p>
            <a:pPr lvl="0" algn="ctr"/>
            <a:r>
              <a:rPr lang="en-US" dirty="0"/>
              <a:t>5. </a:t>
            </a:r>
            <a:r>
              <a:rPr lang="id-ID" dirty="0"/>
              <a:t>Retribusi pelayanan kesehatan sebagaimana dimaksud pada ayat (4) ditetapkan dengan peraturan bupati;</a:t>
            </a:r>
            <a:r>
              <a:rPr lang="en-US" dirty="0"/>
              <a:t> </a:t>
            </a:r>
          </a:p>
          <a:p>
            <a:pPr algn="ctr"/>
            <a:endParaRPr lang="en-US" dirty="0"/>
          </a:p>
        </p:txBody>
      </p:sp>
      <p:sp>
        <p:nvSpPr>
          <p:cNvPr id="7" name="Rectangle 6"/>
          <p:cNvSpPr/>
          <p:nvPr/>
        </p:nvSpPr>
        <p:spPr>
          <a:xfrm>
            <a:off x="990600" y="5181600"/>
            <a:ext cx="71628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buNone/>
            </a:pPr>
            <a:endParaRPr lang="en-US" dirty="0"/>
          </a:p>
          <a:p>
            <a:pPr lvl="0">
              <a:buNone/>
            </a:pPr>
            <a:endParaRPr lang="en-US" dirty="0"/>
          </a:p>
          <a:p>
            <a:pPr lvl="0">
              <a:buNone/>
            </a:pPr>
            <a:r>
              <a:rPr lang="en-US" dirty="0"/>
              <a:t>6. P</a:t>
            </a:r>
            <a:r>
              <a:rPr lang="id-ID" dirty="0"/>
              <a:t>asien Peserta Askes Sosial yang dirawat sesuai kelas yang menjadi haknya dikenai urun biaya (</a:t>
            </a:r>
            <a:r>
              <a:rPr lang="id-ID" i="1" dirty="0"/>
              <a:t>Cost Sharing</a:t>
            </a:r>
            <a:r>
              <a:rPr lang="id-ID" dirty="0"/>
              <a:t>) kecuali ditentukan lain oleh peraturan perundang-undangan yang berlaku.</a:t>
            </a:r>
            <a:endParaRPr lang="en-US" dirty="0"/>
          </a:p>
          <a:p>
            <a:endParaRPr lang="en-US" dirty="0"/>
          </a:p>
          <a:p>
            <a:pPr algn="ctr"/>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3"/>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514350" lvl="0" indent="-514350" algn="ctr">
              <a:buNone/>
            </a:pPr>
            <a:endParaRPr lang="en-US" dirty="0"/>
          </a:p>
          <a:p>
            <a:pPr marL="514350" lvl="0" indent="-514350">
              <a:buAutoNum type="arabicPeriod"/>
            </a:pPr>
            <a:r>
              <a:rPr lang="id-ID" dirty="0"/>
              <a:t>Tarif Rawat Jalan di RSUD dinyatakan dalam bentuk nota pembayaran yang berlaku untuk 1 (satu) rangkaian pelayanan konsultasi pada 1 (satu) bidang keahlian;</a:t>
            </a:r>
            <a:endParaRPr lang="en-US" dirty="0"/>
          </a:p>
          <a:p>
            <a:pPr marL="514350" lvl="0" indent="-514350">
              <a:buNone/>
            </a:pPr>
            <a:endParaRPr lang="en-US" dirty="0"/>
          </a:p>
          <a:p>
            <a:pPr lvl="0">
              <a:buNone/>
            </a:pPr>
            <a:r>
              <a:rPr lang="en-US" dirty="0"/>
              <a:t>2. </a:t>
            </a:r>
            <a:r>
              <a:rPr lang="id-ID" dirty="0"/>
              <a:t>Nota pembayaran rawat jalan terdiri dari nota pembayaran klinik KIA/KB, klinik umum, klinik gigi, klinik psikologi, klinik gizi, klinik general check up, klinik spesialis, dan klinik eksekutif serta klinik lain yang diadakan kemudian sesuai perkembangan RSUD.</a:t>
            </a:r>
            <a:endParaRPr lang="en-US" dirty="0"/>
          </a:p>
          <a:p>
            <a:endParaRPr lang="en-US" dirty="0"/>
          </a:p>
        </p:txBody>
      </p:sp>
      <p:sp>
        <p:nvSpPr>
          <p:cNvPr id="4" name="Flowchart: Alternate Process 3"/>
          <p:cNvSpPr/>
          <p:nvPr/>
        </p:nvSpPr>
        <p:spPr>
          <a:xfrm>
            <a:off x="1524000" y="457200"/>
            <a:ext cx="54102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dirty="0"/>
            </a:br>
            <a:r>
              <a:rPr lang="id-ID" sz="3200" b="1" dirty="0"/>
              <a:t>BAB IX Pelayanan Rawat Jalan</a:t>
            </a:r>
            <a:br>
              <a:rPr lang="en-US" sz="3200" dirty="0"/>
            </a:br>
            <a:endParaRPr lang="en-US" sz="3200" dirty="0"/>
          </a:p>
        </p:txBody>
      </p:sp>
      <p:sp>
        <p:nvSpPr>
          <p:cNvPr id="5" name="Down Arrow 4"/>
          <p:cNvSpPr/>
          <p:nvPr/>
        </p:nvSpPr>
        <p:spPr>
          <a:xfrm>
            <a:off x="2971800" y="1447800"/>
            <a:ext cx="25908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dirty="0"/>
          </a:p>
          <a:p>
            <a:pPr lvl="0" algn="ctr"/>
            <a:r>
              <a:rPr lang="id-ID" sz="2400" b="1" dirty="0"/>
              <a:t>Pasal 12</a:t>
            </a:r>
            <a:endParaRPr lang="en-US" sz="2400" b="1" dirty="0"/>
          </a:p>
          <a:p>
            <a:pPr algn="ctr"/>
            <a:endParaRPr lang="en-US"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9342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lvl="0"/>
            <a:br>
              <a:rPr lang="en-US" b="1" dirty="0"/>
            </a:br>
            <a:r>
              <a:rPr lang="id-ID" b="1" dirty="0"/>
              <a:t>BAB X Pelayanan Rawat Darurat</a:t>
            </a:r>
            <a:br>
              <a:rPr lang="en-US" dirty="0"/>
            </a:br>
            <a:endParaRPr lang="en-US" dirty="0"/>
          </a:p>
        </p:txBody>
      </p:sp>
      <p:sp>
        <p:nvSpPr>
          <p:cNvPr id="3" name="Content Placeholder 2"/>
          <p:cNvSpPr>
            <a:spLocks noGrp="1"/>
          </p:cNvSpPr>
          <p:nvPr>
            <p:ph idx="1"/>
          </p:nvPr>
        </p:nvSpPr>
        <p:spPr/>
        <p:txBody>
          <a:bodyPr>
            <a:normAutofit/>
          </a:bodyPr>
          <a:lstStyle/>
          <a:p>
            <a:pPr marL="514350" lvl="0" indent="-514350">
              <a:buNone/>
            </a:pPr>
            <a:endParaRPr lang="en-US" dirty="0"/>
          </a:p>
          <a:p>
            <a:endParaRPr lang="en-US" dirty="0"/>
          </a:p>
        </p:txBody>
      </p:sp>
      <p:sp>
        <p:nvSpPr>
          <p:cNvPr id="4" name="Flowchart: Document 3"/>
          <p:cNvSpPr/>
          <p:nvPr/>
        </p:nvSpPr>
        <p:spPr>
          <a:xfrm>
            <a:off x="762000" y="2286000"/>
            <a:ext cx="7620000" cy="4038600"/>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buAutoNum type="arabicPeriod"/>
            </a:pPr>
            <a:endParaRPr lang="en-US" sz="2400" dirty="0"/>
          </a:p>
          <a:p>
            <a:pPr marL="342900" lvl="0" indent="-342900">
              <a:buAutoNum type="arabicPeriod"/>
            </a:pPr>
            <a:r>
              <a:rPr lang="id-ID" sz="2400" dirty="0"/>
              <a:t>Sebagai langkah penyelamatan jiwa (</a:t>
            </a:r>
            <a:r>
              <a:rPr lang="id-ID" sz="2400" i="1" dirty="0"/>
              <a:t>life saving</a:t>
            </a:r>
            <a:r>
              <a:rPr lang="id-ID" sz="2400" dirty="0"/>
              <a:t>) pasien kegawatdaruratan dapat dilayani tanpa mempertimbangkan persyaratan administrasinya;</a:t>
            </a:r>
            <a:endParaRPr lang="en-US" sz="2400" dirty="0"/>
          </a:p>
          <a:p>
            <a:pPr marL="342900" lvl="0" indent="-342900">
              <a:buAutoNum type="arabicPeriod"/>
            </a:pPr>
            <a:r>
              <a:rPr lang="id-ID" sz="2400" dirty="0"/>
              <a:t>Pasien sebagaimana yang dimaksud pada ayat (1) diwajibkan melengkapi persyaratan administrasi seperti jaminan perawatan dari pihak penjamin/Surat Keterangan Tidak Mampu (SKTM)/surat keterangan lain yang sejenis selambatlambatnya 3 x 24 jam (tidak termasuk hari libur).</a:t>
            </a:r>
            <a:endParaRPr lang="en-US" sz="2400" dirty="0"/>
          </a:p>
        </p:txBody>
      </p:sp>
      <p:sp>
        <p:nvSpPr>
          <p:cNvPr id="5" name="Flowchart: Alternate Process 4"/>
          <p:cNvSpPr/>
          <p:nvPr/>
        </p:nvSpPr>
        <p:spPr>
          <a:xfrm>
            <a:off x="3276600" y="1520952"/>
            <a:ext cx="2362200" cy="61264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2800" b="1" dirty="0"/>
          </a:p>
          <a:p>
            <a:pPr lvl="0" algn="ctr"/>
            <a:r>
              <a:rPr lang="en-US" sz="2800" b="1" dirty="0"/>
              <a:t>A. </a:t>
            </a:r>
            <a:r>
              <a:rPr lang="id-ID" sz="2800" b="1" dirty="0"/>
              <a:t>Pasal 13</a:t>
            </a:r>
            <a:endParaRPr lang="en-US" sz="2800" b="1" dirty="0"/>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b="1" dirty="0"/>
            </a:br>
            <a:r>
              <a:rPr lang="id-ID" b="1" dirty="0"/>
              <a:t>BAB XI Pelayanan Rawat Inap</a:t>
            </a:r>
            <a:br>
              <a:rPr lang="en-US" dirty="0"/>
            </a:br>
            <a:endParaRPr lang="en-US" dirty="0"/>
          </a:p>
        </p:txBody>
      </p:sp>
      <p:sp>
        <p:nvSpPr>
          <p:cNvPr id="3" name="Content Placeholder 2"/>
          <p:cNvSpPr>
            <a:spLocks noGrp="1"/>
          </p:cNvSpPr>
          <p:nvPr>
            <p:ph idx="1"/>
          </p:nvPr>
        </p:nvSpPr>
        <p:spPr/>
        <p:txBody>
          <a:bodyPr>
            <a:noAutofit/>
          </a:bodyPr>
          <a:lstStyle/>
          <a:p>
            <a:pPr lvl="0">
              <a:buNone/>
            </a:pPr>
            <a:r>
              <a:rPr lang="en-US" sz="2800" b="1" dirty="0"/>
              <a:t>A. </a:t>
            </a:r>
            <a:r>
              <a:rPr lang="id-ID" sz="2800" b="1" dirty="0"/>
              <a:t>Pasal 14</a:t>
            </a:r>
            <a:endParaRPr lang="en-US" sz="2800" dirty="0"/>
          </a:p>
          <a:p>
            <a:pPr lvl="0">
              <a:buNone/>
            </a:pPr>
            <a:r>
              <a:rPr lang="en-US" sz="2800" dirty="0"/>
              <a:t>1.) </a:t>
            </a:r>
            <a:r>
              <a:rPr lang="id-ID" sz="2800" dirty="0"/>
              <a:t>Kelas perawatan di RSUD ditetapkan sebagaiberikut:</a:t>
            </a:r>
            <a:endParaRPr lang="en-US" sz="2800" dirty="0"/>
          </a:p>
          <a:p>
            <a:pPr lvl="0">
              <a:buNone/>
            </a:pPr>
            <a:r>
              <a:rPr lang="en-US" sz="2800" dirty="0"/>
              <a:t>	a. </a:t>
            </a:r>
            <a:r>
              <a:rPr lang="id-ID" sz="2800" dirty="0"/>
              <a:t>Kelas </a:t>
            </a:r>
            <a:r>
              <a:rPr lang="id-ID" sz="2800" i="1" dirty="0"/>
              <a:t>Very Important Person </a:t>
            </a:r>
            <a:r>
              <a:rPr lang="id-ID" sz="2800" dirty="0"/>
              <a:t>(VIP);</a:t>
            </a:r>
            <a:endParaRPr lang="en-US" sz="2800" dirty="0"/>
          </a:p>
          <a:p>
            <a:pPr lvl="0">
              <a:buNone/>
            </a:pPr>
            <a:r>
              <a:rPr lang="en-US" sz="2800" dirty="0"/>
              <a:t>	b. </a:t>
            </a:r>
            <a:r>
              <a:rPr lang="id-ID" sz="2800" dirty="0"/>
              <a:t>Kelas Utama Paviliun;</a:t>
            </a:r>
            <a:endParaRPr lang="en-US" sz="2800" dirty="0"/>
          </a:p>
          <a:p>
            <a:pPr lvl="0">
              <a:buNone/>
            </a:pPr>
            <a:r>
              <a:rPr lang="en-US" sz="2800" dirty="0"/>
              <a:t>	c. </a:t>
            </a:r>
            <a:r>
              <a:rPr lang="id-ID" sz="2800" dirty="0"/>
              <a:t>Kelas Utama Ruangan;</a:t>
            </a:r>
            <a:endParaRPr lang="en-US" sz="2800" dirty="0"/>
          </a:p>
          <a:p>
            <a:pPr lvl="0">
              <a:buNone/>
            </a:pPr>
            <a:r>
              <a:rPr lang="en-US" sz="2800" dirty="0"/>
              <a:t>	d. </a:t>
            </a:r>
            <a:r>
              <a:rPr lang="id-ID" sz="2800" dirty="0"/>
              <a:t>Kelas I;</a:t>
            </a:r>
            <a:endParaRPr lang="en-US" sz="2800" dirty="0"/>
          </a:p>
          <a:p>
            <a:pPr lvl="0">
              <a:buNone/>
            </a:pPr>
            <a:r>
              <a:rPr lang="en-US" sz="2800" dirty="0"/>
              <a:t>	e. </a:t>
            </a:r>
            <a:r>
              <a:rPr lang="id-ID" sz="2800" dirty="0"/>
              <a:t>Kelas II;</a:t>
            </a:r>
            <a:endParaRPr lang="en-US" sz="2800" dirty="0"/>
          </a:p>
          <a:p>
            <a:pPr lvl="0">
              <a:buNone/>
            </a:pPr>
            <a:r>
              <a:rPr lang="en-US" sz="2800" dirty="0"/>
              <a:t>	f. </a:t>
            </a:r>
            <a:r>
              <a:rPr lang="id-ID" sz="2800" dirty="0"/>
              <a:t>Kelas III;</a:t>
            </a:r>
            <a:endParaRPr lang="en-US" sz="2800" dirty="0"/>
          </a:p>
          <a:p>
            <a:pPr lvl="0">
              <a:buNone/>
            </a:pPr>
            <a:r>
              <a:rPr lang="en-US" sz="2800" dirty="0"/>
              <a:t>	g. </a:t>
            </a:r>
            <a:r>
              <a:rPr lang="id-ID" sz="2800" dirty="0"/>
              <a:t>Ruang Perawatan Khusus;</a:t>
            </a:r>
            <a:endParaRPr lang="en-US" sz="2800" dirty="0"/>
          </a:p>
          <a:p>
            <a:endParaRPr lang="en-US" sz="28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lvl="0">
              <a:buNone/>
            </a:pPr>
            <a:r>
              <a:rPr lang="en-US" sz="2000" dirty="0">
                <a:solidFill>
                  <a:schemeClr val="bg1"/>
                </a:solidFill>
              </a:rPr>
              <a:t>2.) </a:t>
            </a:r>
            <a:r>
              <a:rPr lang="id-ID" sz="2000" dirty="0">
                <a:solidFill>
                  <a:schemeClr val="bg1"/>
                </a:solidFill>
              </a:rPr>
              <a:t>Direktur diberikan kewenangan untuk menetapkan fasilitas  dan jumlah tempat tidur di RSUD untuk tiap kelas perawatan;</a:t>
            </a:r>
            <a:endParaRPr lang="en-US" sz="2000" dirty="0">
              <a:solidFill>
                <a:schemeClr val="bg1"/>
              </a:solidFill>
            </a:endParaRPr>
          </a:p>
          <a:p>
            <a:pPr lvl="0">
              <a:buNone/>
            </a:pPr>
            <a:r>
              <a:rPr lang="en-US" sz="2000" dirty="0">
                <a:solidFill>
                  <a:schemeClr val="bg1"/>
                </a:solidFill>
              </a:rPr>
              <a:t>3.) </a:t>
            </a:r>
            <a:r>
              <a:rPr lang="id-ID" sz="2000" dirty="0">
                <a:solidFill>
                  <a:schemeClr val="bg1"/>
                </a:solidFill>
              </a:rPr>
              <a:t>Jumlah tempat tidur di kelas III disesuaikan dengan kebutuhan dan sekurang-kurangnya 25% dari jumlah tempat tidur yang tersedia.</a:t>
            </a:r>
            <a:endParaRPr lang="en-US" sz="2000" dirty="0">
              <a:solidFill>
                <a:schemeClr val="bg1"/>
              </a:solidFill>
            </a:endParaRPr>
          </a:p>
          <a:p>
            <a:pPr lvl="0">
              <a:buNone/>
            </a:pPr>
            <a:r>
              <a:rPr lang="en-US" sz="2000" dirty="0">
                <a:solidFill>
                  <a:schemeClr val="bg1"/>
                </a:solidFill>
              </a:rPr>
              <a:t>4.) </a:t>
            </a:r>
            <a:r>
              <a:rPr lang="id-ID" sz="2000" dirty="0">
                <a:solidFill>
                  <a:schemeClr val="bg1"/>
                </a:solidFill>
              </a:rPr>
              <a:t>Bayi yang rawat gabung dengan ibunya dikenakan tarif pelayanan rawat inap sebagai berikut:</a:t>
            </a:r>
            <a:endParaRPr lang="en-US" sz="2000" dirty="0">
              <a:solidFill>
                <a:schemeClr val="bg1"/>
              </a:solidFill>
            </a:endParaRPr>
          </a:p>
          <a:p>
            <a:pPr lvl="0">
              <a:buNone/>
            </a:pPr>
            <a:r>
              <a:rPr lang="en-US" sz="2000" dirty="0">
                <a:solidFill>
                  <a:schemeClr val="bg1"/>
                </a:solidFill>
              </a:rPr>
              <a:t>	a. </a:t>
            </a:r>
            <a:r>
              <a:rPr lang="id-ID" sz="2000" dirty="0">
                <a:solidFill>
                  <a:schemeClr val="bg1"/>
                </a:solidFill>
              </a:rPr>
              <a:t>Jasa Sarana 50% (lima puluh per seratus) dari tarif pelayanan rawat inap kelas </a:t>
            </a:r>
            <a:r>
              <a:rPr lang="en-US" sz="2000" dirty="0">
                <a:solidFill>
                  <a:schemeClr val="bg1"/>
                </a:solidFill>
              </a:rPr>
              <a:t>	</a:t>
            </a:r>
            <a:r>
              <a:rPr lang="id-ID" sz="2000" dirty="0">
                <a:solidFill>
                  <a:schemeClr val="bg1"/>
                </a:solidFill>
              </a:rPr>
              <a:t>yang ditempati ibunya;</a:t>
            </a:r>
            <a:endParaRPr lang="en-US" sz="2000" dirty="0">
              <a:solidFill>
                <a:schemeClr val="bg1"/>
              </a:solidFill>
            </a:endParaRPr>
          </a:p>
          <a:p>
            <a:pPr lvl="0">
              <a:buNone/>
            </a:pPr>
            <a:r>
              <a:rPr lang="en-US" sz="2000" dirty="0">
                <a:solidFill>
                  <a:schemeClr val="bg1"/>
                </a:solidFill>
              </a:rPr>
              <a:t>	b. </a:t>
            </a:r>
            <a:r>
              <a:rPr lang="id-ID" sz="2000" dirty="0">
                <a:solidFill>
                  <a:schemeClr val="bg1"/>
                </a:solidFill>
              </a:rPr>
              <a:t>Jasa Pelayanan 100% (seratus per seratus) dari tarif pelayanan rawat inap kelas </a:t>
            </a:r>
            <a:r>
              <a:rPr lang="en-US" sz="2000" dirty="0">
                <a:solidFill>
                  <a:schemeClr val="bg1"/>
                </a:solidFill>
              </a:rPr>
              <a:t>	</a:t>
            </a:r>
            <a:r>
              <a:rPr lang="id-ID" sz="2000" dirty="0">
                <a:solidFill>
                  <a:schemeClr val="bg1"/>
                </a:solidFill>
              </a:rPr>
              <a:t>yang ditempati ibunya;</a:t>
            </a:r>
            <a:endParaRPr lang="en-US" sz="2000" dirty="0">
              <a:solidFill>
                <a:schemeClr val="bg1"/>
              </a:solidFill>
            </a:endParaRPr>
          </a:p>
          <a:p>
            <a:pPr lvl="0">
              <a:buNone/>
            </a:pPr>
            <a:r>
              <a:rPr lang="en-US" sz="2000" dirty="0">
                <a:solidFill>
                  <a:schemeClr val="bg1"/>
                </a:solidFill>
              </a:rPr>
              <a:t>5.) </a:t>
            </a:r>
            <a:r>
              <a:rPr lang="id-ID" sz="2000" dirty="0">
                <a:solidFill>
                  <a:schemeClr val="bg1"/>
                </a:solidFill>
              </a:rPr>
              <a:t>Kelas VIP dan Kelas Utama hanya boleh diisi satu tempat tidur, namun dengan pertimbangan tertentu direktur dapat memberikan dispensasi maksimal 2 tempat tidur, pasien kedua dikenakan tarif pelayanan sebagai berikut:</a:t>
            </a:r>
            <a:endParaRPr lang="en-US" sz="2000" dirty="0">
              <a:solidFill>
                <a:schemeClr val="bg1"/>
              </a:solidFill>
            </a:endParaRPr>
          </a:p>
          <a:p>
            <a:pPr lvl="0">
              <a:buNone/>
            </a:pPr>
            <a:r>
              <a:rPr lang="en-US" sz="2000" dirty="0">
                <a:solidFill>
                  <a:schemeClr val="bg1"/>
                </a:solidFill>
              </a:rPr>
              <a:t>	a. </a:t>
            </a:r>
            <a:r>
              <a:rPr lang="id-ID" sz="2000" dirty="0">
                <a:solidFill>
                  <a:schemeClr val="bg1"/>
                </a:solidFill>
              </a:rPr>
              <a:t>Jasa Sarana 70% (tujuh puluh per seratus) dari tarif pelayanan rawat inap kelas </a:t>
            </a:r>
            <a:r>
              <a:rPr lang="en-US" sz="2000" dirty="0">
                <a:solidFill>
                  <a:schemeClr val="bg1"/>
                </a:solidFill>
              </a:rPr>
              <a:t>	</a:t>
            </a:r>
            <a:r>
              <a:rPr lang="id-ID" sz="2000" dirty="0">
                <a:solidFill>
                  <a:schemeClr val="bg1"/>
                </a:solidFill>
              </a:rPr>
              <a:t>yang ditempatinya; </a:t>
            </a:r>
            <a:endParaRPr lang="en-US" sz="2000" dirty="0">
              <a:solidFill>
                <a:schemeClr val="bg1"/>
              </a:solidFill>
            </a:endParaRPr>
          </a:p>
          <a:p>
            <a:pPr lvl="0">
              <a:buNone/>
            </a:pPr>
            <a:r>
              <a:rPr lang="en-US" sz="2000" dirty="0">
                <a:solidFill>
                  <a:schemeClr val="bg1"/>
                </a:solidFill>
              </a:rPr>
              <a:t>	b. </a:t>
            </a:r>
            <a:r>
              <a:rPr lang="id-ID" sz="2000" dirty="0">
                <a:solidFill>
                  <a:schemeClr val="bg1"/>
                </a:solidFill>
              </a:rPr>
              <a:t>Jasa Pelayanan 100% (seratus per seratus) dari tarif pelayanan rawat inap kelas </a:t>
            </a:r>
            <a:r>
              <a:rPr lang="en-US" sz="2000" dirty="0">
                <a:solidFill>
                  <a:schemeClr val="bg1"/>
                </a:solidFill>
              </a:rPr>
              <a:t>	</a:t>
            </a:r>
            <a:r>
              <a:rPr lang="id-ID" sz="2000" dirty="0">
                <a:solidFill>
                  <a:schemeClr val="bg1"/>
                </a:solidFill>
              </a:rPr>
              <a:t>yang ditempatinya;</a:t>
            </a:r>
            <a:endParaRPr lang="en-US" sz="2000" dirty="0">
              <a:solidFill>
                <a:schemeClr val="bg1"/>
              </a:solidFill>
            </a:endParaRPr>
          </a:p>
          <a:p>
            <a:pPr lvl="1"/>
            <a:endParaRPr lang="en-US" sz="16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B. </a:t>
            </a:r>
            <a:r>
              <a:rPr lang="id-ID" b="1" u="sng" dirty="0"/>
              <a:t>Pasal 15</a:t>
            </a:r>
            <a:br>
              <a:rPr lang="en-US" dirty="0"/>
            </a:br>
            <a:endParaRPr lang="en-US" dirty="0"/>
          </a:p>
        </p:txBody>
      </p:sp>
      <p:sp>
        <p:nvSpPr>
          <p:cNvPr id="4" name="Flowchart: Alternate Process 3"/>
          <p:cNvSpPr/>
          <p:nvPr/>
        </p:nvSpPr>
        <p:spPr>
          <a:xfrm>
            <a:off x="228600" y="914400"/>
            <a:ext cx="5791200" cy="8382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dirty="0"/>
              <a:t>	</a:t>
            </a:r>
          </a:p>
          <a:p>
            <a:pPr lvl="0" algn="ctr"/>
            <a:r>
              <a:rPr lang="en-US" dirty="0"/>
              <a:t>1. </a:t>
            </a:r>
            <a:r>
              <a:rPr lang="id-ID" dirty="0"/>
              <a:t>Seorang pasien perlu atau tidaknya dirawatinapkan di RSUD ditetapkan oleh dokter;</a:t>
            </a:r>
            <a:endParaRPr lang="en-US" dirty="0"/>
          </a:p>
          <a:p>
            <a:pPr algn="ctr"/>
            <a:endParaRPr lang="en-US" dirty="0"/>
          </a:p>
        </p:txBody>
      </p:sp>
      <p:sp>
        <p:nvSpPr>
          <p:cNvPr id="5" name="Flowchart: Alternate Process 4"/>
          <p:cNvSpPr/>
          <p:nvPr/>
        </p:nvSpPr>
        <p:spPr>
          <a:xfrm>
            <a:off x="2057400" y="1905000"/>
            <a:ext cx="6781800" cy="1146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endParaRPr lang="en-US" dirty="0"/>
          </a:p>
          <a:p>
            <a:pPr lvl="0" algn="ctr"/>
            <a:r>
              <a:rPr lang="en-US" dirty="0"/>
              <a:t>2. </a:t>
            </a:r>
            <a:r>
              <a:rPr lang="id-ID" dirty="0"/>
              <a:t>Setiap pasien atau keluarganya dapat mengajukan permintaan perawatan di kelas yang diinginkannya sesuai dengan  kemampuan keuangannya dan ketersediaan ruangan di RSUD;</a:t>
            </a:r>
            <a:endParaRPr lang="en-US" dirty="0"/>
          </a:p>
          <a:p>
            <a:pPr algn="ctr"/>
            <a:endParaRPr lang="en-US" dirty="0"/>
          </a:p>
        </p:txBody>
      </p:sp>
      <p:sp>
        <p:nvSpPr>
          <p:cNvPr id="6" name="Flowchart: Alternate Process 5"/>
          <p:cNvSpPr/>
          <p:nvPr/>
        </p:nvSpPr>
        <p:spPr>
          <a:xfrm>
            <a:off x="304800" y="3200400"/>
            <a:ext cx="7239000" cy="10668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lvl="0"/>
            <a:endParaRPr lang="en-US" dirty="0"/>
          </a:p>
          <a:p>
            <a:pPr lvl="0"/>
            <a:endParaRPr lang="en-US" dirty="0"/>
          </a:p>
          <a:p>
            <a:pPr lvl="0"/>
            <a:r>
              <a:rPr lang="en-US" dirty="0"/>
              <a:t>3. </a:t>
            </a:r>
            <a:r>
              <a:rPr lang="id-ID" dirty="0"/>
              <a:t>Pasien yang menurut pendapat dokter yang memeriksa menderita penyakit menular tertentu dan/atau pertimbangan medis lainnya, tempat perawatannya ditetapkan di ruang isolasi;</a:t>
            </a:r>
            <a:endParaRPr lang="en-US" dirty="0"/>
          </a:p>
          <a:p>
            <a:endParaRPr lang="en-US" dirty="0"/>
          </a:p>
          <a:p>
            <a:pPr algn="ctr"/>
            <a:endParaRPr lang="en-US" dirty="0"/>
          </a:p>
        </p:txBody>
      </p:sp>
      <p:sp>
        <p:nvSpPr>
          <p:cNvPr id="7" name="Flowchart: Alternate Process 6"/>
          <p:cNvSpPr/>
          <p:nvPr/>
        </p:nvSpPr>
        <p:spPr>
          <a:xfrm>
            <a:off x="1066800" y="4419600"/>
            <a:ext cx="7848600" cy="12954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endParaRPr lang="en-US" dirty="0"/>
          </a:p>
          <a:p>
            <a:pPr lvl="0" algn="ctr"/>
            <a:r>
              <a:rPr lang="en-US" dirty="0"/>
              <a:t>4. </a:t>
            </a:r>
            <a:r>
              <a:rPr lang="id-ID" dirty="0"/>
              <a:t>Pasien yang berstatus tahanan atau narapidana diharuskan membawa surat keterangan yang berwajib, dikenakan tarif penuh dan dibebankan ke pasien yang bersangkutan atau instansi pengirimnya kecuali ditentukan lain oleh peraturan perundang-undangan yang berlaku;</a:t>
            </a:r>
            <a:endParaRPr lang="en-US" dirty="0"/>
          </a:p>
          <a:p>
            <a:pPr algn="ctr"/>
            <a:endParaRPr lang="en-US" dirty="0"/>
          </a:p>
        </p:txBody>
      </p:sp>
      <p:sp>
        <p:nvSpPr>
          <p:cNvPr id="8" name="Flowchart: Alternate Process 7"/>
          <p:cNvSpPr/>
          <p:nvPr/>
        </p:nvSpPr>
        <p:spPr>
          <a:xfrm>
            <a:off x="304800" y="5867400"/>
            <a:ext cx="6019800" cy="8382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en-US" dirty="0"/>
          </a:p>
          <a:p>
            <a:pPr lvl="0" algn="ctr"/>
            <a:r>
              <a:rPr lang="en-US" dirty="0"/>
              <a:t>5. </a:t>
            </a:r>
            <a:r>
              <a:rPr lang="id-ID" dirty="0"/>
              <a:t>RSUD tidak bertanggung jawab atas keamanan pasien yang dimaksud pada ayat (4).</a:t>
            </a:r>
            <a:endParaRPr lang="en-US" dirty="0"/>
          </a:p>
          <a:p>
            <a:pPr algn="ct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514350" lvl="0" indent="-514350">
              <a:buFont typeface="+mj-lt"/>
              <a:buAutoNum type="arabicPeriod"/>
            </a:pPr>
            <a:r>
              <a:rPr lang="id-ID" dirty="0"/>
              <a:t>Peserta PT </a:t>
            </a:r>
            <a:r>
              <a:rPr lang="en-US" dirty="0"/>
              <a:t>BPJS</a:t>
            </a:r>
            <a:r>
              <a:rPr lang="id-ID" dirty="0"/>
              <a:t> (Persero) beserta anggota keluarganya dirawat di kelas yang menjadi hak perawatannya sesuai peraturan dan perundang-undangan yang berlaku;</a:t>
            </a:r>
            <a:endParaRPr lang="en-US" dirty="0"/>
          </a:p>
          <a:p>
            <a:pPr marL="514350" lvl="0" indent="-514350">
              <a:buFont typeface="+mj-lt"/>
              <a:buAutoNum type="arabicPeriod"/>
            </a:pPr>
            <a:endParaRPr lang="en-US" dirty="0"/>
          </a:p>
          <a:p>
            <a:pPr marL="514350" lvl="0" indent="-514350">
              <a:buFont typeface="+mj-lt"/>
              <a:buAutoNum type="arabicPeriod"/>
            </a:pPr>
            <a:r>
              <a:rPr lang="id-ID" dirty="0"/>
              <a:t>Pasien Peserta</a:t>
            </a:r>
            <a:r>
              <a:rPr lang="en-US" dirty="0"/>
              <a:t> BPJS </a:t>
            </a:r>
            <a:r>
              <a:rPr lang="id-ID" dirty="0"/>
              <a:t>Sosial yang menghendaki dirawat pada kelas yang lebih tinggi dari yang menjadi haknya, dapat dirawat inapkan pada kelas yang dikehendakinya dengan membayar selisih tarif perawatan dan kepadanya tidak lagi dikenakan urun biaya (</a:t>
            </a:r>
            <a:r>
              <a:rPr lang="id-ID" i="1" dirty="0"/>
              <a:t>Cost Sharing</a:t>
            </a:r>
            <a:r>
              <a:rPr lang="id-ID" dirty="0"/>
              <a:t>);</a:t>
            </a:r>
            <a:endParaRPr lang="en-US" dirty="0"/>
          </a:p>
          <a:p>
            <a:pPr marL="514350" lvl="0" indent="-514350">
              <a:buFont typeface="+mj-lt"/>
              <a:buAutoNum type="arabicPeriod"/>
            </a:pPr>
            <a:endParaRPr lang="en-US" dirty="0"/>
          </a:p>
          <a:p>
            <a:pPr marL="514350" lvl="0" indent="-514350">
              <a:buFont typeface="+mj-lt"/>
              <a:buAutoNum type="arabicPeriod"/>
            </a:pPr>
            <a:r>
              <a:rPr lang="id-ID" dirty="0"/>
              <a:t>Apabila kelas sebagaimana yang dimaksud pada ayat (1) tidak ada atau di kelas tersebut tidak ada tempat, maka pasien dirawatinapkan sementara di kelas yang lebih rendah;</a:t>
            </a:r>
            <a:endParaRPr lang="en-US" dirty="0"/>
          </a:p>
          <a:p>
            <a:pPr marL="514350" lvl="0" indent="-514350">
              <a:buFont typeface="+mj-lt"/>
              <a:buAutoNum type="arabicPeriod"/>
            </a:pPr>
            <a:endParaRPr lang="en-US" dirty="0"/>
          </a:p>
          <a:p>
            <a:pPr marL="514350" lvl="0" indent="-514350">
              <a:buFont typeface="+mj-lt"/>
              <a:buAutoNum type="arabicPeriod"/>
            </a:pPr>
            <a:r>
              <a:rPr lang="id-ID" dirty="0"/>
              <a:t>Bagi pasien yang membawa surat pengantar dari perusahaan dirawatinapkan pada kelas yang diminta kecuali Kelas III.</a:t>
            </a:r>
            <a:endParaRPr lang="en-US" dirty="0"/>
          </a:p>
          <a:p>
            <a:endParaRPr lang="en-US" dirty="0"/>
          </a:p>
        </p:txBody>
      </p:sp>
      <p:sp>
        <p:nvSpPr>
          <p:cNvPr id="4" name="Oval 3"/>
          <p:cNvSpPr/>
          <p:nvPr/>
        </p:nvSpPr>
        <p:spPr>
          <a:xfrm>
            <a:off x="2514600" y="304800"/>
            <a:ext cx="3048000" cy="9906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en-US" sz="2800" b="1" dirty="0"/>
          </a:p>
          <a:p>
            <a:pPr lvl="0" algn="ctr"/>
            <a:r>
              <a:rPr lang="en-US" sz="2800" b="1" dirty="0"/>
              <a:t>C. </a:t>
            </a:r>
            <a:r>
              <a:rPr lang="id-ID" sz="2800" b="1" dirty="0"/>
              <a:t>Pasal 16</a:t>
            </a:r>
            <a:endParaRPr lang="en-US" sz="2800" dirty="0"/>
          </a:p>
          <a:p>
            <a:pPr algn="ct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lowchart: Multidocument 3"/>
          <p:cNvSpPr/>
          <p:nvPr/>
        </p:nvSpPr>
        <p:spPr>
          <a:xfrm>
            <a:off x="762000" y="1524000"/>
            <a:ext cx="7620000" cy="5105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lvl="0" indent="-342900">
              <a:buFont typeface="+mj-lt"/>
              <a:buAutoNum type="arabicParenR"/>
            </a:pPr>
            <a:endParaRPr lang="en-US" sz="2000" dirty="0"/>
          </a:p>
          <a:p>
            <a:pPr marL="342900" lvl="0" indent="-342900">
              <a:buFont typeface="+mj-lt"/>
              <a:buAutoNum type="arabicParenR"/>
            </a:pPr>
            <a:r>
              <a:rPr lang="id-ID" sz="2000" dirty="0"/>
              <a:t>Pasien penyakit wabah/kejadian luar biasa yang dinyatakan secara resmi oleh pihak yang berwenang dirawatinapkan di ruang Isolasi khusus dengan tarif pelayanan kesehatan ditanggung oleh pemerintah daerah;</a:t>
            </a:r>
            <a:endParaRPr lang="en-US" sz="2000" dirty="0"/>
          </a:p>
          <a:p>
            <a:pPr marL="342900" lvl="0" indent="-342900">
              <a:buFont typeface="+mj-lt"/>
              <a:buAutoNum type="arabicParenR"/>
            </a:pPr>
            <a:r>
              <a:rPr lang="id-ID" sz="2000" dirty="0"/>
              <a:t>Apabila pasien sebagaimana yang dimaksud pada ayat (1) oleh  dokter dipandang tidak membahayakan pasien lainnya,pasien  yang bersangkutan dapat menempati kelas yang diinginkan;</a:t>
            </a:r>
            <a:endParaRPr lang="en-US" sz="2000" dirty="0"/>
          </a:p>
          <a:p>
            <a:pPr marL="342900" lvl="0" indent="-342900">
              <a:buFont typeface="+mj-lt"/>
              <a:buAutoNum type="arabicParenR"/>
            </a:pPr>
            <a:r>
              <a:rPr lang="id-ID" sz="2000" dirty="0"/>
              <a:t>Pasien sebagaimana yang dimaksud pada ayat (2) diharuskan membayar tarif sesuai tarif yang berlaku kecualinditentukan lain oleh peraturan dan perundang-undangan yang berlaku.</a:t>
            </a:r>
            <a:endParaRPr lang="en-US" sz="2000" dirty="0"/>
          </a:p>
          <a:p>
            <a:r>
              <a:rPr lang="id-ID" sz="2000" dirty="0"/>
              <a:t> </a:t>
            </a:r>
            <a:endParaRPr lang="en-US" sz="2000" dirty="0"/>
          </a:p>
          <a:p>
            <a:pPr algn="ctr"/>
            <a:endParaRPr lang="en-US" sz="2000" dirty="0"/>
          </a:p>
        </p:txBody>
      </p:sp>
      <p:sp>
        <p:nvSpPr>
          <p:cNvPr id="5" name="Oval Callout 4"/>
          <p:cNvSpPr/>
          <p:nvPr/>
        </p:nvSpPr>
        <p:spPr>
          <a:xfrm>
            <a:off x="5105400" y="381000"/>
            <a:ext cx="2895600" cy="762000"/>
          </a:xfrm>
          <a:prstGeom prst="wedgeEllipseCallout">
            <a:avLst/>
          </a:prstGeom>
        </p:spPr>
        <p:style>
          <a:lnRef idx="3">
            <a:schemeClr val="lt1"/>
          </a:lnRef>
          <a:fillRef idx="1">
            <a:schemeClr val="dk1"/>
          </a:fillRef>
          <a:effectRef idx="1">
            <a:schemeClr val="dk1"/>
          </a:effectRef>
          <a:fontRef idx="minor">
            <a:schemeClr val="lt1"/>
          </a:fontRef>
        </p:style>
        <p:txBody>
          <a:bodyPr rtlCol="0" anchor="ctr"/>
          <a:lstStyle/>
          <a:p>
            <a:pPr lvl="0" algn="ctr"/>
            <a:endParaRPr lang="en-US" sz="2800" b="1" dirty="0"/>
          </a:p>
          <a:p>
            <a:pPr lvl="0" algn="ctr"/>
            <a:r>
              <a:rPr lang="en-US" sz="2800" b="1" dirty="0"/>
              <a:t>D. </a:t>
            </a:r>
            <a:r>
              <a:rPr lang="id-ID" sz="2800" b="1" dirty="0"/>
              <a:t>Pasal 17</a:t>
            </a:r>
            <a:endParaRPr lang="en-US" sz="2800" dirty="0"/>
          </a:p>
          <a:p>
            <a:pPr algn="ctr"/>
            <a:endParaRPr lang="en-US" sz="2800"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pPr lvl="0"/>
            <a:r>
              <a:rPr lang="id-ID" b="1" dirty="0"/>
              <a:t>BAB XII Pelayanan Rawat Khusus</a:t>
            </a:r>
            <a:br>
              <a:rPr lang="en-US" dirty="0"/>
            </a:br>
            <a:endParaRPr lang="en-US" dirty="0"/>
          </a:p>
        </p:txBody>
      </p:sp>
      <p:sp>
        <p:nvSpPr>
          <p:cNvPr id="4" name="Folded Corner 3"/>
          <p:cNvSpPr/>
          <p:nvPr/>
        </p:nvSpPr>
        <p:spPr>
          <a:xfrm>
            <a:off x="990600" y="990600"/>
            <a:ext cx="1752600" cy="609600"/>
          </a:xfrm>
          <a:prstGeom prst="foldedCorner">
            <a:avLst>
              <a:gd name="adj" fmla="val 28788"/>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en-US" sz="2400" b="1" dirty="0"/>
          </a:p>
          <a:p>
            <a:pPr lvl="0" algn="ctr"/>
            <a:r>
              <a:rPr lang="en-US" sz="2400" b="1" dirty="0"/>
              <a:t>A. </a:t>
            </a:r>
            <a:r>
              <a:rPr lang="id-ID" sz="2400" b="1" dirty="0"/>
              <a:t>Pasal 18</a:t>
            </a:r>
            <a:endParaRPr lang="en-US" sz="2400" dirty="0"/>
          </a:p>
          <a:p>
            <a:pPr algn="ctr"/>
            <a:endParaRPr lang="en-US" sz="2400" dirty="0"/>
          </a:p>
        </p:txBody>
      </p:sp>
      <p:sp>
        <p:nvSpPr>
          <p:cNvPr id="5" name="Rounded Rectangle 4"/>
          <p:cNvSpPr/>
          <p:nvPr/>
        </p:nvSpPr>
        <p:spPr>
          <a:xfrm>
            <a:off x="228600" y="1752600"/>
            <a:ext cx="4038600" cy="449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lvl="0" indent="-342900" algn="ctr">
              <a:buAutoNum type="arabicParenR"/>
            </a:pPr>
            <a:endParaRPr lang="en-US" dirty="0">
              <a:solidFill>
                <a:schemeClr val="tx1"/>
              </a:solidFill>
              <a:latin typeface="Times New Roman" pitchFamily="18" charset="0"/>
              <a:ea typeface="Calibri" pitchFamily="34" charset="0"/>
              <a:cs typeface="Times New Roman" pitchFamily="18" charset="0"/>
            </a:endParaRPr>
          </a:p>
          <a:p>
            <a:pPr marL="342900" lvl="0" indent="-342900" algn="ctr">
              <a:buAutoNum type="arabicParenR"/>
            </a:pP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lvl="0" indent="-342900" algn="ctr">
              <a:buAutoNum type="arabicParenR"/>
            </a:pP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lvl="0" indent="-342900" algn="ctr">
              <a:buAutoNum type="arabicParenR"/>
            </a:pP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Pelayanan rawat khusus adalah perawatan pasien di ruang;</a:t>
            </a: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lvl="0" indent="-342900">
              <a:buFont typeface="+mj-lt"/>
              <a:buAutoNum type="alphaLcPeriod"/>
            </a:pPr>
            <a:r>
              <a:rPr lang="id-ID" i="1" dirty="0"/>
              <a:t>Intensive Care Unit </a:t>
            </a:r>
            <a:r>
              <a:rPr lang="id-ID" dirty="0"/>
              <a:t>(ICU), </a:t>
            </a:r>
            <a:r>
              <a:rPr lang="id-ID" i="1" dirty="0"/>
              <a:t>Intensive Cardic Care Unit </a:t>
            </a:r>
            <a:r>
              <a:rPr lang="id-ID" dirty="0"/>
              <a:t>(ICCU), </a:t>
            </a:r>
            <a:r>
              <a:rPr lang="id-ID" i="1" dirty="0"/>
              <a:t>Neonatal Intensive Care Unit </a:t>
            </a:r>
            <a:r>
              <a:rPr lang="id-ID" dirty="0"/>
              <a:t>(NICU), </a:t>
            </a:r>
            <a:r>
              <a:rPr lang="id-ID" i="1" dirty="0"/>
              <a:t>Perinatal Intensive Care Unit </a:t>
            </a:r>
            <a:r>
              <a:rPr lang="id-ID" dirty="0"/>
              <a:t>(PICU) atau ruangang lain yang sejenis;</a:t>
            </a:r>
            <a:endParaRPr lang="en-US" dirty="0"/>
          </a:p>
          <a:p>
            <a:pPr marL="342900" lvl="0" indent="-342900">
              <a:buFont typeface="+mj-lt"/>
              <a:buAutoNum type="alphaLcPeriod"/>
            </a:pPr>
            <a:r>
              <a:rPr lang="id-ID" i="1" dirty="0"/>
              <a:t>High Care Unit </a:t>
            </a:r>
            <a:r>
              <a:rPr lang="id-ID" dirty="0"/>
              <a:t>(HCU), Ruang Perawatan Perinatologi atau ruangan lain yang sejenis;</a:t>
            </a:r>
            <a:endParaRPr lang="en-US" dirty="0"/>
          </a:p>
          <a:p>
            <a:pPr marL="342900" lvl="0" indent="-342900">
              <a:buFont typeface="+mj-lt"/>
              <a:buAutoNum type="alphaLcPeriod"/>
            </a:pPr>
            <a:r>
              <a:rPr lang="id-ID" dirty="0"/>
              <a:t>Ruang Isolasi atau ruangan lain yang sejenis;</a:t>
            </a:r>
            <a:endParaRPr lang="en-US" dirty="0"/>
          </a:p>
          <a:p>
            <a:pPr marL="342900" lvl="0" indent="-342900">
              <a:buFont typeface="+mj-lt"/>
              <a:buAutoNum type="alphaLcPeriod"/>
            </a:pPr>
            <a:r>
              <a:rPr lang="id-ID" dirty="0"/>
              <a:t>Ruang Pemulihan atau ruangan lain yang sejenis.</a:t>
            </a:r>
            <a:endParaRPr lang="en-US" dirty="0"/>
          </a:p>
          <a:p>
            <a:pPr marL="342900" lvl="0" indent="-342900" algn="ct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514350" lvl="0" indent="-514350" algn="ctr"/>
            <a:endParaRPr kumimoji="0" lang="id-ID" sz="2800" b="0" i="0" u="none" strike="noStrike" cap="none" normalizeH="0" baseline="0" dirty="0">
              <a:ln>
                <a:noFill/>
              </a:ln>
              <a:solidFill>
                <a:schemeClr val="tx1"/>
              </a:solidFill>
              <a:effectLst/>
              <a:latin typeface="Arial" pitchFamily="34" charset="0"/>
              <a:cs typeface="Arial" pitchFamily="34" charset="0"/>
            </a:endParaRPr>
          </a:p>
          <a:p>
            <a:pPr algn="ctr"/>
            <a:endParaRPr lang="en-US" dirty="0"/>
          </a:p>
        </p:txBody>
      </p:sp>
      <p:sp>
        <p:nvSpPr>
          <p:cNvPr id="7" name="Rounded Rectangle 6"/>
          <p:cNvSpPr/>
          <p:nvPr/>
        </p:nvSpPr>
        <p:spPr>
          <a:xfrm>
            <a:off x="4495800" y="1295400"/>
            <a:ext cx="4419600" cy="5410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US" dirty="0"/>
          </a:p>
          <a:p>
            <a:pPr lvl="0" algn="ctr"/>
            <a:endParaRPr lang="en-US" dirty="0"/>
          </a:p>
          <a:p>
            <a:pPr lvl="0" algn="ctr"/>
            <a:endParaRPr lang="en-US" dirty="0"/>
          </a:p>
          <a:p>
            <a:pPr lvl="0" algn="ctr"/>
            <a:r>
              <a:rPr lang="en-US" dirty="0"/>
              <a:t>2) </a:t>
            </a:r>
            <a:r>
              <a:rPr lang="id-ID" dirty="0"/>
              <a:t>Tarif pelayanan kesehatan pada ruang perawatan khusus ditetapkan sebagai berikut:</a:t>
            </a:r>
            <a:endParaRPr lang="en-US" dirty="0"/>
          </a:p>
          <a:p>
            <a:pPr marL="342900" lvl="0" indent="-342900">
              <a:buFont typeface="+mj-lt"/>
              <a:buAutoNum type="alphaLcPeriod"/>
            </a:pPr>
            <a:r>
              <a:rPr lang="id-ID" i="1" dirty="0"/>
              <a:t>Intensive Care Unit </a:t>
            </a:r>
            <a:r>
              <a:rPr lang="id-ID" dirty="0"/>
              <a:t>(ICU), </a:t>
            </a:r>
            <a:r>
              <a:rPr lang="id-ID" i="1" dirty="0"/>
              <a:t>Intensive Cardic Care Unit </a:t>
            </a:r>
            <a:r>
              <a:rPr lang="id-ID" dirty="0"/>
              <a:t>(ICCU), </a:t>
            </a:r>
            <a:r>
              <a:rPr lang="id-ID" i="1" dirty="0"/>
              <a:t>Neonatal Intensive Care Unit </a:t>
            </a:r>
            <a:r>
              <a:rPr lang="id-ID" dirty="0"/>
              <a:t>(NICU), </a:t>
            </a:r>
            <a:r>
              <a:rPr lang="id-ID" i="1" dirty="0"/>
              <a:t>Perinatal Intensive Care Unit </a:t>
            </a:r>
            <a:r>
              <a:rPr lang="id-ID" dirty="0"/>
              <a:t>(PICU) atau ruangan lain yang sejenis ditetapkan sama dengan tarif pelayanan rawat inap kelas utama ruangan;</a:t>
            </a:r>
            <a:endParaRPr lang="en-US" dirty="0"/>
          </a:p>
          <a:p>
            <a:pPr marL="342900" lvl="0" indent="-342900">
              <a:buFont typeface="+mj-lt"/>
              <a:buAutoNum type="alphaLcPeriod"/>
            </a:pPr>
            <a:r>
              <a:rPr lang="id-ID" i="1" dirty="0"/>
              <a:t>High Care Unit </a:t>
            </a:r>
            <a:r>
              <a:rPr lang="id-ID" dirty="0"/>
              <a:t>(HCU), Ruang Perawatan Perinatologi atau ruangan lain yang sejenis ditetapkan sama dengan tarif pelayanan rawat inap kelas I;</a:t>
            </a:r>
            <a:endParaRPr lang="en-US" dirty="0"/>
          </a:p>
          <a:p>
            <a:pPr marL="342900" lvl="0" indent="-342900">
              <a:buFont typeface="+mj-lt"/>
              <a:buAutoNum type="alphaLcPeriod"/>
            </a:pPr>
            <a:r>
              <a:rPr lang="id-ID" dirty="0"/>
              <a:t>Ruang Isolasi, Ruang Pemulihan atau ruangan lain yang sejenis ditetapkan sama dengan tarif pelayanan rawat inap kelas II.</a:t>
            </a:r>
            <a:endParaRPr lang="en-US" dirty="0"/>
          </a:p>
          <a:p>
            <a:pPr lvl="0" algn="ctr"/>
            <a:endParaRPr lang="en-US" dirty="0"/>
          </a:p>
          <a:p>
            <a:pPr lvl="0" algn="ctr"/>
            <a:endParaRPr lang="en-US" dirty="0"/>
          </a:p>
          <a:p>
            <a:pPr algn="ctr"/>
            <a:endParaRPr lang="en-US" dirty="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562600" cy="1036638"/>
          </a:xfrm>
        </p:spPr>
        <p:style>
          <a:lnRef idx="2">
            <a:schemeClr val="dk1"/>
          </a:lnRef>
          <a:fillRef idx="1">
            <a:schemeClr val="lt1"/>
          </a:fillRef>
          <a:effectRef idx="0">
            <a:schemeClr val="dk1"/>
          </a:effectRef>
          <a:fontRef idx="minor">
            <a:schemeClr val="dk1"/>
          </a:fontRef>
        </p:style>
        <p:txBody>
          <a:bodyPr>
            <a:noAutofit/>
          </a:bodyPr>
          <a:lstStyle/>
          <a:p>
            <a:pPr lvl="0"/>
            <a:br>
              <a:rPr lang="en-US" sz="2800" b="1" dirty="0"/>
            </a:br>
            <a:r>
              <a:rPr lang="id-ID" sz="2800" b="1" dirty="0"/>
              <a:t>BAB XIII Pelayanan Rawat Siang, </a:t>
            </a:r>
            <a:br>
              <a:rPr lang="en-US" sz="2800" b="1" dirty="0"/>
            </a:br>
            <a:r>
              <a:rPr lang="id-ID" sz="2800" b="1" dirty="0"/>
              <a:t>Rawat Sehari, dan Rawat Rumah</a:t>
            </a:r>
            <a:br>
              <a:rPr lang="en-US" sz="2800" dirty="0"/>
            </a:br>
            <a:endParaRPr lang="en-US" sz="2800" dirty="0"/>
          </a:p>
        </p:txBody>
      </p:sp>
      <p:sp>
        <p:nvSpPr>
          <p:cNvPr id="4" name="Rectangle 3"/>
          <p:cNvSpPr/>
          <p:nvPr/>
        </p:nvSpPr>
        <p:spPr>
          <a:xfrm>
            <a:off x="609600" y="1295400"/>
            <a:ext cx="80010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t>A. </a:t>
            </a:r>
            <a:r>
              <a:rPr lang="id-ID" b="1" dirty="0"/>
              <a:t>pasal 19</a:t>
            </a:r>
            <a:endParaRPr lang="en-US" dirty="0"/>
          </a:p>
          <a:p>
            <a:pPr marL="342900" indent="-342900"/>
            <a:r>
              <a:rPr lang="en-US" dirty="0"/>
              <a:t>	</a:t>
            </a:r>
            <a:r>
              <a:rPr lang="id-ID" dirty="0"/>
              <a:t>Tarif pelayanan Rawat Siang dan Rawat Sehari ditetapkan sebagai berikut:</a:t>
            </a:r>
            <a:endParaRPr lang="en-US" dirty="0"/>
          </a:p>
          <a:p>
            <a:pPr marL="342900" lvl="0" indent="-342900">
              <a:buFont typeface="+mj-lt"/>
              <a:buAutoNum type="arabicPeriod"/>
            </a:pPr>
            <a:r>
              <a:rPr lang="id-ID" dirty="0"/>
              <a:t>Rawat Siang ditetapkan sama dengan tarif perawatan kelas II;</a:t>
            </a:r>
            <a:endParaRPr lang="en-US" dirty="0"/>
          </a:p>
          <a:p>
            <a:pPr marL="342900" lvl="0" indent="-342900">
              <a:buFont typeface="+mj-lt"/>
              <a:buAutoNum type="arabicPeriod"/>
            </a:pPr>
            <a:r>
              <a:rPr lang="id-ID" dirty="0"/>
              <a:t>Rawat Sehari ditetapkan sama dengan tarif rawat inap kelasI;</a:t>
            </a:r>
            <a:endParaRPr lang="en-US" dirty="0"/>
          </a:p>
          <a:p>
            <a:pPr algn="ctr"/>
            <a:endParaRPr lang="en-US" dirty="0"/>
          </a:p>
        </p:txBody>
      </p:sp>
      <p:sp>
        <p:nvSpPr>
          <p:cNvPr id="5" name="Rectangle 4"/>
          <p:cNvSpPr/>
          <p:nvPr/>
        </p:nvSpPr>
        <p:spPr>
          <a:xfrm>
            <a:off x="609600" y="3048000"/>
            <a:ext cx="8001000" cy="3657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endParaRPr lang="en-US" b="1" dirty="0"/>
          </a:p>
          <a:p>
            <a:pPr lvl="0" algn="ctr"/>
            <a:r>
              <a:rPr lang="en-US" b="1" dirty="0"/>
              <a:t>B. </a:t>
            </a:r>
            <a:r>
              <a:rPr lang="id-ID" b="1" dirty="0"/>
              <a:t>Pasal 20</a:t>
            </a:r>
            <a:endParaRPr lang="en-US" dirty="0"/>
          </a:p>
          <a:p>
            <a:pPr marL="342900" lvl="0" indent="-342900">
              <a:buFont typeface="+mj-lt"/>
              <a:buAutoNum type="arabicPeriod"/>
            </a:pPr>
            <a:r>
              <a:rPr lang="id-ID" dirty="0"/>
              <a:t>Rawat rumah hanya dapat diberikan bagi pasien yang telah  diperbolehkan untuk pulang dan menjalani perawatan di  kediamannya oleh dokter di RSUD;</a:t>
            </a:r>
            <a:endParaRPr lang="en-US" dirty="0"/>
          </a:p>
          <a:p>
            <a:pPr marL="342900" lvl="0" indent="-342900">
              <a:buFont typeface="+mj-lt"/>
              <a:buAutoNum type="arabicPeriod"/>
            </a:pPr>
            <a:r>
              <a:rPr lang="id-ID" dirty="0"/>
              <a:t>Rawat rumah dapat dilaksanakan sepanjang tersedia petugas yang memungkinkan dan terbatas dalam wilayah kota Pangkalan Bun;</a:t>
            </a:r>
            <a:endParaRPr lang="en-US" dirty="0"/>
          </a:p>
          <a:p>
            <a:pPr marL="342900" lvl="0" indent="-342900">
              <a:buFont typeface="+mj-lt"/>
              <a:buAutoNum type="arabicPeriod"/>
            </a:pPr>
            <a:r>
              <a:rPr lang="id-ID" dirty="0"/>
              <a:t>Tarif pelayanan rawat rumah ditetapkan sama dengan dengan tarif perawatan kelas Utama Ruangan;</a:t>
            </a:r>
            <a:endParaRPr lang="en-US" dirty="0"/>
          </a:p>
          <a:p>
            <a:pPr marL="342900" lvl="0" indent="-342900">
              <a:buFont typeface="+mj-lt"/>
              <a:buAutoNum type="arabicPeriod"/>
            </a:pPr>
            <a:r>
              <a:rPr lang="id-ID" dirty="0"/>
              <a:t>Tarif pelayanan rawat rumah sebagaimana yang dimaksud pada ayat (3) tidak termasuk biaya transportasi petugas. </a:t>
            </a:r>
            <a:endParaRPr lang="en-US" dirty="0"/>
          </a:p>
          <a:p>
            <a:pPr marL="342900" lvl="0" indent="-342900">
              <a:buFont typeface="+mj-lt"/>
              <a:buAutoNum type="arabicPeriod"/>
            </a:pPr>
            <a:r>
              <a:rPr lang="id-ID" dirty="0"/>
              <a:t>Biaya  transportasi petugas ditetapkan sama dengan biaya ambulance ditambah jasa konsultasi medis dan jasa tindakan medis yang apabila diperlukan dibayar tersendiri oleh pasien.</a:t>
            </a:r>
            <a:endParaRPr lang="en-US" dirty="0"/>
          </a:p>
          <a:p>
            <a:pPr algn="ct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Autofit/>
          </a:bodyPr>
          <a:lstStyle/>
          <a:p>
            <a:pPr marL="514350" lvl="0" indent="-514350">
              <a:buFont typeface="+mj-lt"/>
              <a:buAutoNum type="arabicPeriod" startAt="4"/>
            </a:pPr>
            <a:r>
              <a:rPr lang="id-ID" sz="2000" dirty="0"/>
              <a:t>Bupati adalah </a:t>
            </a:r>
            <a:r>
              <a:rPr lang="en-US" sz="2000" dirty="0"/>
              <a:t>………………………………</a:t>
            </a:r>
            <a:r>
              <a:rPr lang="id-ID" sz="2000" dirty="0"/>
              <a:t>;</a:t>
            </a:r>
            <a:endParaRPr lang="en-US" sz="2000" dirty="0"/>
          </a:p>
          <a:p>
            <a:pPr marL="514350" lvl="0" indent="-514350">
              <a:buFont typeface="+mj-lt"/>
              <a:buAutoNum type="arabicPeriod" startAt="4"/>
            </a:pPr>
            <a:r>
              <a:rPr lang="id-ID" sz="2000" dirty="0"/>
              <a:t>Dewan Perwakilan Rakyat Daerah , yang selanjutnya disebut DPRD adalah Lembaga Perwakilan Rakyat Daerah sebagai unsur penyelenggara Pemerintahan Daerah;</a:t>
            </a:r>
            <a:endParaRPr lang="en-US" sz="2000" dirty="0"/>
          </a:p>
          <a:p>
            <a:pPr marL="514350" lvl="0" indent="-514350">
              <a:buFont typeface="+mj-lt"/>
              <a:buAutoNum type="arabicPeriod" startAt="4"/>
            </a:pPr>
            <a:r>
              <a:rPr lang="id-ID" sz="2000" dirty="0"/>
              <a:t>Rumah Sakit Umum Daerah yang selanjutnya disingkat RSUD adalah Rumah Sakit Umum Daerah </a:t>
            </a:r>
            <a:r>
              <a:rPr lang="en-US" sz="2000" dirty="0"/>
              <a:t>………………………………….</a:t>
            </a:r>
            <a:r>
              <a:rPr lang="id-ID" sz="2000" dirty="0"/>
              <a:t>;</a:t>
            </a:r>
            <a:endParaRPr lang="en-US" sz="2000" dirty="0"/>
          </a:p>
          <a:p>
            <a:pPr marL="514350" lvl="0" indent="-514350">
              <a:buFont typeface="+mj-lt"/>
              <a:buAutoNum type="arabicPeriod" startAt="4"/>
            </a:pPr>
            <a:r>
              <a:rPr lang="id-ID" sz="2000" dirty="0"/>
              <a:t>Direktur adalah Direktur Rumah Sakit Umum Daerah</a:t>
            </a:r>
            <a:r>
              <a:rPr lang="en-US" sz="2000" dirty="0"/>
              <a:t>………………………………..</a:t>
            </a:r>
            <a:r>
              <a:rPr lang="id-ID" sz="2000" dirty="0"/>
              <a:t>;</a:t>
            </a:r>
            <a:endParaRPr lang="en-US" sz="2000" dirty="0"/>
          </a:p>
          <a:p>
            <a:pPr marL="514350" lvl="0" indent="-514350">
              <a:buFont typeface="+mj-lt"/>
              <a:buAutoNum type="arabicPeriod" startAt="4"/>
            </a:pPr>
            <a:r>
              <a:rPr lang="id-ID" sz="2000" dirty="0"/>
              <a:t>Tarif adalah sebagian atau seluruh biaya penyelenggaraan kegiatan pelayanan medik atau non medik yang dibebankan kepada pasien sebagai imbalan atas jasa pelayanan yang diterimanya;</a:t>
            </a:r>
            <a:endParaRPr lang="en-US" sz="2000" dirty="0"/>
          </a:p>
          <a:p>
            <a:pPr marL="514350" lvl="0" indent="-514350">
              <a:buFont typeface="+mj-lt"/>
              <a:buAutoNum type="arabicPeriod" startAt="4"/>
            </a:pPr>
            <a:r>
              <a:rPr lang="id-ID" sz="2000" dirty="0"/>
              <a:t>Pelayanan kesehatan adalah semua bentuk penyelenggaraan kegiatan dan jasa yang diberikan kepada orang pribadi dalam rangka observasi, penegakan diagnosis, pengobatan,pencegahan, pemulihan dan peningkatan status kesehatan;</a:t>
            </a:r>
            <a:endParaRPr lang="en-US" sz="2000" dirty="0"/>
          </a:p>
          <a:p>
            <a:pPr marL="514350" indent="-514350">
              <a:buFont typeface="+mj-lt"/>
              <a:buAutoNum type="arabicPeriod" startAt="4"/>
            </a:pPr>
            <a:r>
              <a:rPr lang="id-ID" sz="2000" dirty="0"/>
              <a:t>Pelayanan Medik adalah pelayanan yang bersifat individu yang diberikan oleh tenaga medis berupa pemeriksaan, konsultasi dan tindakan medik;</a:t>
            </a:r>
            <a:endParaRPr lang="en-US" sz="2000" dirty="0"/>
          </a:p>
          <a:p>
            <a:pPr marL="514350" lvl="0" indent="-514350">
              <a:buFont typeface="+mj-lt"/>
              <a:buAutoNum type="arabicPeriod" startAt="4"/>
            </a:pPr>
            <a:endParaRPr lang="en-US" sz="2000" dirty="0"/>
          </a:p>
          <a:p>
            <a:pPr marL="514350" indent="-514350">
              <a:buFont typeface="+mj-lt"/>
              <a:buAutoNum type="arabicPeriod" startAt="4"/>
            </a:pPr>
            <a:endParaRPr lang="en-US"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Flowchart: Alternate Process 4"/>
          <p:cNvSpPr/>
          <p:nvPr/>
        </p:nvSpPr>
        <p:spPr>
          <a:xfrm>
            <a:off x="2057400" y="304800"/>
            <a:ext cx="5105400" cy="917448"/>
          </a:xfrm>
          <a:prstGeom prst="flowChartAlternateProcess">
            <a:avLst/>
          </a:prstGeom>
          <a:effectLst>
            <a:outerShdw blurRad="152400" dist="317500" dir="5400000" sx="90000" sy="-19000" rotWithShape="0">
              <a:prstClr val="black">
                <a:alpha val="15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3200" b="1" dirty="0"/>
          </a:p>
          <a:p>
            <a:pPr algn="ctr"/>
            <a:r>
              <a:rPr lang="id-ID" sz="3200" b="1" dirty="0"/>
              <a:t>BAB XIV Pelayanan Medik</a:t>
            </a:r>
            <a:br>
              <a:rPr lang="en-US" sz="3200" dirty="0"/>
            </a:br>
            <a:endParaRPr lang="en-US" sz="3200" dirty="0"/>
          </a:p>
        </p:txBody>
      </p:sp>
      <p:sp>
        <p:nvSpPr>
          <p:cNvPr id="6" name="Oval Callout 5"/>
          <p:cNvSpPr/>
          <p:nvPr/>
        </p:nvSpPr>
        <p:spPr>
          <a:xfrm>
            <a:off x="838200" y="1600200"/>
            <a:ext cx="2514600" cy="838200"/>
          </a:xfrm>
          <a:prstGeom prst="wedgeEllipseCallout">
            <a:avLst>
              <a:gd name="adj1" fmla="val 19939"/>
              <a:gd name="adj2" fmla="val 68450"/>
            </a:avLst>
          </a:prstGeom>
        </p:spPr>
        <p:style>
          <a:lnRef idx="3">
            <a:schemeClr val="lt1"/>
          </a:lnRef>
          <a:fillRef idx="1">
            <a:schemeClr val="dk1"/>
          </a:fillRef>
          <a:effectRef idx="1">
            <a:schemeClr val="dk1"/>
          </a:effectRef>
          <a:fontRef idx="minor">
            <a:schemeClr val="lt1"/>
          </a:fontRef>
        </p:style>
        <p:txBody>
          <a:bodyPr rtlCol="0" anchor="ctr"/>
          <a:lstStyle/>
          <a:p>
            <a:pPr lvl="0" algn="ctr"/>
            <a:endParaRPr lang="en-US" sz="2400" b="1" dirty="0"/>
          </a:p>
          <a:p>
            <a:pPr lvl="0" algn="ctr"/>
            <a:r>
              <a:rPr lang="en-US" sz="2400" b="1" dirty="0"/>
              <a:t>A. </a:t>
            </a:r>
            <a:r>
              <a:rPr lang="id-ID" sz="2400" b="1" dirty="0"/>
              <a:t>Pasal 21</a:t>
            </a:r>
            <a:endParaRPr lang="en-US" sz="2400" dirty="0"/>
          </a:p>
          <a:p>
            <a:pPr algn="ctr"/>
            <a:endParaRPr lang="en-US" sz="2400" dirty="0"/>
          </a:p>
        </p:txBody>
      </p:sp>
      <p:sp>
        <p:nvSpPr>
          <p:cNvPr id="7" name="Round Diagonal Corner Rectangle 6"/>
          <p:cNvSpPr/>
          <p:nvPr/>
        </p:nvSpPr>
        <p:spPr>
          <a:xfrm>
            <a:off x="2514600" y="2971800"/>
            <a:ext cx="5410200" cy="2819400"/>
          </a:xfrm>
          <a:prstGeom prst="round2DiagRect">
            <a:avLst/>
          </a:prstGeom>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rtlCol="0" anchor="ctr"/>
          <a:lstStyle/>
          <a:p>
            <a:pPr marL="514350" indent="-514350">
              <a:buFont typeface="+mj-lt"/>
              <a:buAutoNum type="alphaLcPeriod"/>
            </a:pPr>
            <a:endParaRPr lang="en-US" sz="2800" dirty="0"/>
          </a:p>
          <a:p>
            <a:pPr marL="514350" indent="-514350">
              <a:buFont typeface="+mj-lt"/>
              <a:buAutoNum type="alphaLcPeriod"/>
            </a:pPr>
            <a:endParaRPr lang="en-US" sz="2800" dirty="0"/>
          </a:p>
          <a:p>
            <a:pPr marL="514350" indent="-514350">
              <a:buFont typeface="+mj-lt"/>
              <a:buAutoNum type="alphaLcPeriod"/>
            </a:pPr>
            <a:r>
              <a:rPr lang="id-ID" sz="2800" dirty="0"/>
              <a:t>Pelayanan medik </a:t>
            </a:r>
            <a:endParaRPr lang="en-US" sz="2800" dirty="0"/>
          </a:p>
          <a:p>
            <a:pPr marL="514350" indent="-514350">
              <a:buFont typeface="+mj-lt"/>
              <a:buAutoNum type="alphaLcPeriod"/>
            </a:pPr>
            <a:r>
              <a:rPr lang="id-ID" sz="2800" dirty="0"/>
              <a:t>Jenis tindakan medik </a:t>
            </a:r>
            <a:endParaRPr lang="en-US" sz="2800" dirty="0"/>
          </a:p>
          <a:p>
            <a:pPr marL="514350" indent="-514350">
              <a:buFont typeface="+mj-lt"/>
              <a:buAutoNum type="alphaLcPeriod"/>
            </a:pPr>
            <a:r>
              <a:rPr lang="id-ID" sz="2800" dirty="0"/>
              <a:t>Tindakan medik operatif</a:t>
            </a:r>
            <a:endParaRPr lang="en-US" sz="2800" dirty="0"/>
          </a:p>
          <a:p>
            <a:pPr marL="514350" indent="-514350">
              <a:buFont typeface="+mj-lt"/>
              <a:buAutoNum type="alphaLcPeriod"/>
            </a:pPr>
            <a:r>
              <a:rPr lang="id-ID" sz="2800" dirty="0"/>
              <a:t>Tindakan medik NonOperatif </a:t>
            </a:r>
            <a:endParaRPr lang="en-US" sz="2800" dirty="0"/>
          </a:p>
          <a:p>
            <a:pPr marL="514350" indent="-514350">
              <a:buFont typeface="+mj-lt"/>
              <a:buAutoNum type="alphaLcPeriod"/>
            </a:pPr>
            <a:r>
              <a:rPr lang="id-ID" sz="2800" dirty="0"/>
              <a:t>Tindakan medik terapi </a:t>
            </a:r>
            <a:endParaRPr lang="en-US" sz="2800" dirty="0"/>
          </a:p>
          <a:p>
            <a:pPr>
              <a:buNone/>
            </a:pPr>
            <a:endParaRPr lang="en-US" sz="2800" dirty="0"/>
          </a:p>
          <a:p>
            <a:pPr algn="ctr"/>
            <a:endParaRPr lang="en-US" sz="28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Oval Callout 3"/>
          <p:cNvSpPr/>
          <p:nvPr/>
        </p:nvSpPr>
        <p:spPr>
          <a:xfrm>
            <a:off x="685800" y="533400"/>
            <a:ext cx="2514600" cy="762000"/>
          </a:xfrm>
          <a:prstGeom prst="wedgeEllipseCallout">
            <a:avLst>
              <a:gd name="adj1" fmla="val 16633"/>
              <a:gd name="adj2" fmla="val 75227"/>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endParaRPr lang="en-US" sz="2800" b="1" dirty="0"/>
          </a:p>
          <a:p>
            <a:pPr lvl="0" algn="ctr"/>
            <a:r>
              <a:rPr lang="en-US" sz="2800" b="1" dirty="0"/>
              <a:t>B. </a:t>
            </a:r>
            <a:r>
              <a:rPr lang="id-ID" sz="2800" b="1" dirty="0"/>
              <a:t>Pasal 22</a:t>
            </a:r>
            <a:endParaRPr lang="en-US" sz="2800" dirty="0"/>
          </a:p>
          <a:p>
            <a:pPr algn="ctr"/>
            <a:endParaRPr lang="en-US" sz="2800" dirty="0"/>
          </a:p>
        </p:txBody>
      </p:sp>
      <p:sp>
        <p:nvSpPr>
          <p:cNvPr id="5" name="Round Diagonal Corner Rectangle 4"/>
          <p:cNvSpPr/>
          <p:nvPr/>
        </p:nvSpPr>
        <p:spPr>
          <a:xfrm>
            <a:off x="1524000" y="1752600"/>
            <a:ext cx="7086600" cy="44958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marL="514350" lvl="0" indent="-514350">
              <a:buFont typeface="+mj-lt"/>
              <a:buAutoNum type="arabicPeriod"/>
            </a:pPr>
            <a:endParaRPr lang="en-US" sz="2000" dirty="0"/>
          </a:p>
          <a:p>
            <a:pPr marL="514350" lvl="0" indent="-514350">
              <a:buFont typeface="+mj-lt"/>
              <a:buAutoNum type="arabicPeriod"/>
            </a:pPr>
            <a:endParaRPr lang="en-US" sz="2000" dirty="0"/>
          </a:p>
          <a:p>
            <a:pPr marL="514350" lvl="0" indent="-514350">
              <a:buFont typeface="+mj-lt"/>
              <a:buAutoNum type="arabicPeriod"/>
            </a:pPr>
            <a:r>
              <a:rPr lang="id-ID" sz="2000" dirty="0"/>
              <a:t>Konsultasi dan atau tindakan medik anestesi yang apabila diperlukan dibayar secara tersendiri oleh pasien;</a:t>
            </a:r>
            <a:endParaRPr lang="en-US" sz="2000" dirty="0"/>
          </a:p>
          <a:p>
            <a:pPr marL="514350" lvl="0" indent="-514350">
              <a:buFont typeface="+mj-lt"/>
              <a:buAutoNum type="arabicPeriod"/>
            </a:pPr>
            <a:r>
              <a:rPr lang="id-ID" sz="2000" dirty="0"/>
              <a:t>Konsultasi/tindakan diatas meja operasi oleh dokter spesialis lain pada saat pelaksanaan operasi apabila diperlukan ditambah sesuai jenis tindakan yang dilakukan oleh dokter konsultan; </a:t>
            </a:r>
            <a:endParaRPr lang="en-US" sz="2000" dirty="0"/>
          </a:p>
          <a:p>
            <a:pPr marL="514350" lvl="0" indent="-514350">
              <a:buFont typeface="+mj-lt"/>
              <a:buAutoNum type="arabicPeriod"/>
            </a:pPr>
            <a:r>
              <a:rPr lang="id-ID" sz="2000" dirty="0"/>
              <a:t>Jasa pelayanan konsultasi medik dan tindakan medik operatif yang berdasarkan indikasi medik bersifat </a:t>
            </a:r>
            <a:r>
              <a:rPr lang="id-ID" sz="2000" i="1" dirty="0"/>
              <a:t>cito</a:t>
            </a:r>
            <a:r>
              <a:rPr lang="id-ID" sz="2000" dirty="0"/>
              <a:t>, dikenakan tambahan tarif </a:t>
            </a:r>
            <a:r>
              <a:rPr lang="id-ID" sz="2000" i="1" dirty="0"/>
              <a:t>cito </a:t>
            </a:r>
            <a:r>
              <a:rPr lang="id-ID" sz="2000" dirty="0"/>
              <a:t>sebesar 20% (dua puluh perseratus);</a:t>
            </a:r>
            <a:endParaRPr lang="en-US" sz="2000" dirty="0"/>
          </a:p>
          <a:p>
            <a:pPr marL="514350" lvl="0" indent="-514350">
              <a:buFont typeface="+mj-lt"/>
              <a:buAutoNum type="arabicPeriod"/>
            </a:pPr>
            <a:r>
              <a:rPr lang="id-ID" sz="2000" dirty="0"/>
              <a:t>Jasa pelayanan konsultasi medik yang bersifat </a:t>
            </a:r>
            <a:r>
              <a:rPr lang="id-ID" sz="2000" i="1" dirty="0"/>
              <a:t>cito </a:t>
            </a:r>
            <a:r>
              <a:rPr lang="id-ID" sz="2000" dirty="0"/>
              <a:t>yang dibayar oleh pasien maksimal 2 kali per hari untuk 1 bidang keahlian.</a:t>
            </a:r>
            <a:endParaRPr lang="en-US" sz="2000" dirty="0"/>
          </a:p>
          <a:p>
            <a:endParaRPr lang="en-US" sz="2000" dirty="0"/>
          </a:p>
          <a:p>
            <a:pPr algn="ctr"/>
            <a:endParaRPr lang="en-US" sz="20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Explosion 1 3"/>
          <p:cNvSpPr/>
          <p:nvPr/>
        </p:nvSpPr>
        <p:spPr>
          <a:xfrm>
            <a:off x="1143000" y="533400"/>
            <a:ext cx="3200400" cy="1447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t>Pasal 23</a:t>
            </a:r>
            <a:endParaRPr lang="en-US" sz="3200" dirty="0"/>
          </a:p>
        </p:txBody>
      </p:sp>
      <p:sp>
        <p:nvSpPr>
          <p:cNvPr id="5" name="Flowchart: Document 4"/>
          <p:cNvSpPr/>
          <p:nvPr/>
        </p:nvSpPr>
        <p:spPr>
          <a:xfrm>
            <a:off x="533400" y="2438400"/>
            <a:ext cx="3352800" cy="24384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buFont typeface="+mj-lt"/>
              <a:buAutoNum type="arabicPeriod"/>
            </a:pPr>
            <a:endParaRPr lang="en-US" sz="2000" dirty="0"/>
          </a:p>
          <a:p>
            <a:pPr marL="342900" indent="-342900"/>
            <a:endParaRPr lang="en-US" sz="2000" dirty="0"/>
          </a:p>
          <a:p>
            <a:pPr marL="342900" indent="-342900">
              <a:buFont typeface="+mj-lt"/>
              <a:buAutoNum type="arabicPeriod"/>
            </a:pPr>
            <a:r>
              <a:rPr lang="id-ID" sz="2000" dirty="0"/>
              <a:t>Tarif pelayanan medik pasien rawat jalan, rawat darurat, rawat khusus, rawat siang hari, rawat sehari dan rawat rumah</a:t>
            </a:r>
            <a:r>
              <a:rPr lang="en-US" sz="2000" dirty="0"/>
              <a:t>,</a:t>
            </a:r>
          </a:p>
          <a:p>
            <a:endParaRPr lang="en-US" sz="2000" dirty="0"/>
          </a:p>
          <a:p>
            <a:pPr algn="ctr"/>
            <a:endParaRPr lang="en-US" sz="2000" dirty="0"/>
          </a:p>
        </p:txBody>
      </p:sp>
      <p:sp>
        <p:nvSpPr>
          <p:cNvPr id="6" name="Flowchart: Document 5"/>
          <p:cNvSpPr/>
          <p:nvPr/>
        </p:nvSpPr>
        <p:spPr>
          <a:xfrm>
            <a:off x="4191000" y="2209800"/>
            <a:ext cx="3200400" cy="3429000"/>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mj-lt"/>
              <a:buAutoNum type="arabicPeriod" startAt="2"/>
            </a:pPr>
            <a:endParaRPr lang="en-US" sz="2000" dirty="0"/>
          </a:p>
          <a:p>
            <a:pPr marL="342900" indent="-342900">
              <a:buFont typeface="+mj-lt"/>
              <a:buAutoNum type="arabicPeriod" startAt="2"/>
            </a:pPr>
            <a:endParaRPr lang="en-US" sz="2000" dirty="0"/>
          </a:p>
          <a:p>
            <a:pPr marL="342900" indent="-342900">
              <a:buFont typeface="+mj-lt"/>
              <a:buAutoNum type="arabicPeriod" startAt="2"/>
            </a:pPr>
            <a:r>
              <a:rPr lang="id-ID" sz="2000" dirty="0"/>
              <a:t>Tarif pelayanan medik bagi pasien rujukan sarana/fasilitas kesehatan swasta yang tidak dirawat inap di RSUD ditetapkan sama dengan tarif sejenis pasien rawat inap kelas utama paviliun;</a:t>
            </a:r>
            <a:endParaRPr lang="en-US" sz="2000" dirty="0"/>
          </a:p>
          <a:p>
            <a:pPr algn="ctr"/>
            <a:endParaRPr lang="en-US" sz="2000"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normAutofit fontScale="90000"/>
          </a:bodyPr>
          <a:lstStyle/>
          <a:p>
            <a:pPr lvl="0"/>
            <a:r>
              <a:rPr lang="id-ID" b="1" u="sng" dirty="0"/>
              <a:t>BAB XV Pelayanan Penunjang Medik</a:t>
            </a:r>
            <a:br>
              <a:rPr lang="en-US" u="sng" dirty="0"/>
            </a:br>
            <a:endParaRPr lang="en-US" u="sng" dirty="0"/>
          </a:p>
        </p:txBody>
      </p:sp>
      <p:sp>
        <p:nvSpPr>
          <p:cNvPr id="4" name="Cloud Callout 3"/>
          <p:cNvSpPr/>
          <p:nvPr/>
        </p:nvSpPr>
        <p:spPr>
          <a:xfrm>
            <a:off x="5791200" y="987552"/>
            <a:ext cx="2667000" cy="765048"/>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endParaRPr lang="en-US" sz="2400" b="1" dirty="0"/>
          </a:p>
          <a:p>
            <a:pPr lvl="0" algn="ctr"/>
            <a:r>
              <a:rPr lang="en-US" sz="2400" b="1" dirty="0"/>
              <a:t>A. </a:t>
            </a:r>
            <a:r>
              <a:rPr lang="id-ID" sz="2400" b="1" dirty="0"/>
              <a:t>Pasal 24</a:t>
            </a:r>
            <a:endParaRPr lang="en-US" sz="2400" dirty="0"/>
          </a:p>
          <a:p>
            <a:pPr algn="ctr"/>
            <a:endParaRPr lang="en-US" sz="2400" dirty="0"/>
          </a:p>
        </p:txBody>
      </p:sp>
      <p:sp>
        <p:nvSpPr>
          <p:cNvPr id="5" name="Oval 4"/>
          <p:cNvSpPr/>
          <p:nvPr/>
        </p:nvSpPr>
        <p:spPr>
          <a:xfrm>
            <a:off x="228600" y="1600200"/>
            <a:ext cx="7848600" cy="4800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1. </a:t>
            </a:r>
            <a:r>
              <a:rPr lang="id-ID" sz="2000" dirty="0"/>
              <a:t>Pelayanan penunjang medik </a:t>
            </a:r>
            <a:endParaRPr lang="en-US" sz="2000" dirty="0"/>
          </a:p>
          <a:p>
            <a:pPr lvl="0" algn="ctr"/>
            <a:r>
              <a:rPr lang="en-US" sz="2000" dirty="0"/>
              <a:t>2. </a:t>
            </a:r>
            <a:r>
              <a:rPr lang="id-ID" sz="2000" dirty="0"/>
              <a:t>Jasa pelayanan konsultasi dan atau tindakan medik anestesi yang apabila diperlukan dibayar secara tersendiri oleh pasien;</a:t>
            </a:r>
            <a:endParaRPr lang="en-US" sz="2000" dirty="0"/>
          </a:p>
          <a:p>
            <a:pPr lvl="0" algn="ctr"/>
            <a:r>
              <a:rPr lang="en-US" sz="2000" dirty="0"/>
              <a:t>3. </a:t>
            </a:r>
            <a:r>
              <a:rPr lang="id-ID" sz="2000" dirty="0"/>
              <a:t>Jasa pelayanan penunjang medik atas indikasi medik bersifat </a:t>
            </a:r>
            <a:r>
              <a:rPr lang="id-ID" sz="2000" i="1" dirty="0"/>
              <a:t>cito </a:t>
            </a:r>
            <a:r>
              <a:rPr lang="id-ID" sz="2000" dirty="0"/>
              <a:t>dikenakan tambahan tarif </a:t>
            </a:r>
            <a:r>
              <a:rPr lang="id-ID" sz="2000" i="1" dirty="0"/>
              <a:t>cito </a:t>
            </a:r>
            <a:r>
              <a:rPr lang="id-ID" sz="2000" dirty="0"/>
              <a:t>sebesar 20% (dua puluh  perseratus).</a:t>
            </a:r>
            <a:endParaRPr lang="en-US" sz="2000" dirty="0"/>
          </a:p>
          <a:p>
            <a:pPr lvl="0" algn="ctr"/>
            <a:r>
              <a:rPr lang="en-US" sz="2000" dirty="0"/>
              <a:t>4. </a:t>
            </a:r>
            <a:r>
              <a:rPr lang="id-ID" sz="2000" dirty="0"/>
              <a:t>Direktur diberikan kewenangan untuk menentukan paket pelayanan penunjang medik.</a:t>
            </a:r>
            <a:endParaRPr lang="en-US" sz="2000" dirty="0"/>
          </a:p>
          <a:p>
            <a:pPr lvl="0" algn="ctr"/>
            <a:r>
              <a:rPr lang="en-US" sz="2000" dirty="0"/>
              <a:t>5. </a:t>
            </a:r>
            <a:r>
              <a:rPr lang="id-ID" sz="2000" dirty="0"/>
              <a:t>Tarif paket pelayanan sebagaimana dimaksud ayat (4) besarnya tidak boleh lebih besar dari jumlah tarif masingmasing jenis pemeriksaan yang terdapat dalam paket tersebut.</a:t>
            </a:r>
            <a:endParaRPr lang="en-US" sz="2000" dirty="0"/>
          </a:p>
          <a:p>
            <a:pPr algn="ct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Cloud Callout 3"/>
          <p:cNvSpPr/>
          <p:nvPr/>
        </p:nvSpPr>
        <p:spPr>
          <a:xfrm rot="1009524">
            <a:off x="4577839" y="990600"/>
            <a:ext cx="2895600" cy="914400"/>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endParaRPr lang="en-US" sz="2400" b="1" dirty="0"/>
          </a:p>
          <a:p>
            <a:pPr lvl="0" algn="ctr"/>
            <a:r>
              <a:rPr lang="en-US" sz="2400" b="1" dirty="0"/>
              <a:t>B. </a:t>
            </a:r>
            <a:r>
              <a:rPr lang="id-ID" sz="2400" b="1" dirty="0"/>
              <a:t>Pasal 25</a:t>
            </a:r>
            <a:endParaRPr lang="en-US" sz="2400" dirty="0"/>
          </a:p>
          <a:p>
            <a:pPr algn="ctr"/>
            <a:endParaRPr lang="en-US" sz="2400" dirty="0"/>
          </a:p>
        </p:txBody>
      </p:sp>
      <p:sp>
        <p:nvSpPr>
          <p:cNvPr id="5" name="Flowchart: Multidocument 4"/>
          <p:cNvSpPr/>
          <p:nvPr/>
        </p:nvSpPr>
        <p:spPr>
          <a:xfrm>
            <a:off x="990600" y="1981200"/>
            <a:ext cx="3352800" cy="3124200"/>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r>
              <a:rPr lang="id-ID" sz="2000" dirty="0"/>
              <a:t>Tarif pelayanan penunjang medik untuk pasien rawat jalan, rawat darurat dan pasien rawat inap di ruang rawat khusus </a:t>
            </a:r>
            <a:endParaRPr lang="en-US" sz="2000" dirty="0"/>
          </a:p>
          <a:p>
            <a:pPr algn="ctr"/>
            <a:endParaRPr lang="en-US" sz="2000" dirty="0"/>
          </a:p>
        </p:txBody>
      </p:sp>
      <p:sp>
        <p:nvSpPr>
          <p:cNvPr id="6" name="Flowchart: Multidocument 5"/>
          <p:cNvSpPr/>
          <p:nvPr/>
        </p:nvSpPr>
        <p:spPr>
          <a:xfrm>
            <a:off x="4953000" y="2743200"/>
            <a:ext cx="3505200" cy="32766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id-ID" sz="2000" dirty="0"/>
              <a:t>Tarif pelayanan penunjang medik bagi pasien rujukan sarana/fasilitas kesehatan swasta ditetapkan sama dengan tarif sejenis pasien rawat inap kelas utama paviliun.</a:t>
            </a:r>
            <a:endParaRPr lang="en-US" sz="2000" dirty="0"/>
          </a:p>
          <a:p>
            <a:endParaRPr lang="en-US" sz="20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350838"/>
            <a:ext cx="6553200" cy="868362"/>
          </a:xfrm>
        </p:spPr>
        <p:style>
          <a:lnRef idx="3">
            <a:schemeClr val="lt1"/>
          </a:lnRef>
          <a:fillRef idx="1">
            <a:schemeClr val="dk1"/>
          </a:fillRef>
          <a:effectRef idx="1">
            <a:schemeClr val="dk1"/>
          </a:effectRef>
          <a:fontRef idx="minor">
            <a:schemeClr val="lt1"/>
          </a:fontRef>
        </p:style>
        <p:txBody>
          <a:bodyPr>
            <a:normAutofit fontScale="90000"/>
          </a:bodyPr>
          <a:lstStyle/>
          <a:p>
            <a:pPr lvl="0"/>
            <a:br>
              <a:rPr lang="en-US" b="1" dirty="0"/>
            </a:br>
            <a:r>
              <a:rPr lang="id-ID" b="1" dirty="0"/>
              <a:t>BAB XVI Pelayanan Persalinan</a:t>
            </a:r>
            <a:br>
              <a:rPr lang="en-US" dirty="0"/>
            </a:br>
            <a:endParaRPr lang="en-US" dirty="0"/>
          </a:p>
        </p:txBody>
      </p:sp>
      <p:sp>
        <p:nvSpPr>
          <p:cNvPr id="3" name="Content Placeholder 2"/>
          <p:cNvSpPr>
            <a:spLocks noGrp="1"/>
          </p:cNvSpPr>
          <p:nvPr>
            <p:ph idx="1"/>
          </p:nvPr>
        </p:nvSpPr>
        <p:spPr>
          <a:xfrm>
            <a:off x="457200" y="2590801"/>
            <a:ext cx="7848600" cy="3581399"/>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Font typeface="Wingdings" pitchFamily="2" charset="2"/>
              <a:buChar char="q"/>
            </a:pPr>
            <a:r>
              <a:rPr lang="en-US" dirty="0"/>
              <a:t> </a:t>
            </a:r>
            <a:r>
              <a:rPr lang="id-ID" dirty="0"/>
              <a:t>Jenis pelayanan persalinan</a:t>
            </a:r>
            <a:r>
              <a:rPr lang="en-US" dirty="0"/>
              <a:t>;</a:t>
            </a:r>
          </a:p>
          <a:p>
            <a:pPr>
              <a:buFont typeface="Wingdings" pitchFamily="2" charset="2"/>
              <a:buChar char="q"/>
            </a:pPr>
            <a:r>
              <a:rPr lang="en-US" dirty="0"/>
              <a:t> </a:t>
            </a:r>
            <a:r>
              <a:rPr lang="id-ID" dirty="0"/>
              <a:t>Jasa pelayanan konsultasi dan atau tindakan medik anestesi yang apabila diperlukan dibayar secara tersendiri oleh pasien;</a:t>
            </a:r>
            <a:endParaRPr lang="en-US" dirty="0"/>
          </a:p>
          <a:p>
            <a:pPr>
              <a:buFont typeface="Wingdings" pitchFamily="2" charset="2"/>
              <a:buChar char="q"/>
            </a:pPr>
            <a:r>
              <a:rPr lang="en-US" dirty="0"/>
              <a:t> </a:t>
            </a:r>
            <a:r>
              <a:rPr lang="id-ID" dirty="0"/>
              <a:t>Tarif pelayanan persalinan bagi pasien rujukan sarana/fasilitas kesehatan swasta ditetapkan sama dengan tarif sejenis pasien rawat inap kelas utama paviliun;</a:t>
            </a:r>
            <a:endParaRPr lang="en-US" dirty="0"/>
          </a:p>
          <a:p>
            <a:pPr>
              <a:buNone/>
            </a:pPr>
            <a:endParaRPr lang="en-US" dirty="0"/>
          </a:p>
        </p:txBody>
      </p:sp>
      <p:sp>
        <p:nvSpPr>
          <p:cNvPr id="4" name="Rectangle 3"/>
          <p:cNvSpPr/>
          <p:nvPr/>
        </p:nvSpPr>
        <p:spPr>
          <a:xfrm>
            <a:off x="3886200" y="1447800"/>
            <a:ext cx="16764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lvl="0" algn="ctr"/>
            <a:endParaRPr lang="en-US" sz="2400" b="1" dirty="0"/>
          </a:p>
          <a:p>
            <a:pPr lvl="0" algn="ctr"/>
            <a:r>
              <a:rPr lang="en-US" sz="2400" b="1" dirty="0"/>
              <a:t>A. </a:t>
            </a:r>
            <a:r>
              <a:rPr lang="id-ID" sz="2400" b="1" dirty="0"/>
              <a:t>Pasal 26 </a:t>
            </a:r>
            <a:endParaRPr lang="en-US" sz="2400" dirty="0"/>
          </a:p>
          <a:p>
            <a:pPr algn="ctr"/>
            <a:endParaRPr lang="en-US" sz="2400" dirty="0"/>
          </a:p>
        </p:txBody>
      </p:sp>
      <p:cxnSp>
        <p:nvCxnSpPr>
          <p:cNvPr id="6" name="Straight Arrow Connector 5"/>
          <p:cNvCxnSpPr/>
          <p:nvPr/>
        </p:nvCxnSpPr>
        <p:spPr>
          <a:xfrm rot="5400000">
            <a:off x="4458495" y="2324100"/>
            <a:ext cx="532607" cy="7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fade">
                                      <p:cBhvr>
                                        <p:cTn id="28" dur="1000"/>
                                        <p:tgtEl>
                                          <p:spTgt spid="3">
                                            <p:bg/>
                                          </p:spTgt>
                                        </p:tgtEl>
                                      </p:cBhvr>
                                    </p:animEffect>
                                    <p:anim calcmode="lin" valueType="num">
                                      <p:cBhvr>
                                        <p:cTn id="29" dur="1000" fill="hold"/>
                                        <p:tgtEl>
                                          <p:spTgt spid="3">
                                            <p:bg/>
                                          </p:spTgt>
                                        </p:tgtEl>
                                        <p:attrNameLst>
                                          <p:attrName>ppt_x</p:attrName>
                                        </p:attrNameLst>
                                      </p:cBhvr>
                                      <p:tavLst>
                                        <p:tav tm="0">
                                          <p:val>
                                            <p:strVal val="#ppt_x"/>
                                          </p:val>
                                        </p:tav>
                                        <p:tav tm="100000">
                                          <p:val>
                                            <p:strVal val="#ppt_x"/>
                                          </p:val>
                                        </p:tav>
                                      </p:tavLst>
                                    </p:anim>
                                    <p:anim calcmode="lin" valueType="num">
                                      <p:cBhvr>
                                        <p:cTn id="30"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r>
              <a:rPr lang="en-US" sz="3600" b="1" dirty="0"/>
            </a:br>
            <a:r>
              <a:rPr lang="id-ID" sz="3600" b="1" dirty="0"/>
              <a:t>BAB XVII Pelayanan Konsultasi Khusus dan Tindakan Khusus</a:t>
            </a:r>
            <a:br>
              <a:rPr lang="en-US" sz="3600" dirty="0"/>
            </a:br>
            <a:endParaRPr lang="en-US" sz="3600" dirty="0"/>
          </a:p>
        </p:txBody>
      </p:sp>
      <p:sp>
        <p:nvSpPr>
          <p:cNvPr id="4" name="Round Diagonal Corner Rectangle 3"/>
          <p:cNvSpPr/>
          <p:nvPr/>
        </p:nvSpPr>
        <p:spPr>
          <a:xfrm>
            <a:off x="762000" y="2971800"/>
            <a:ext cx="4419600" cy="990600"/>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a:p>
            <a:pPr marL="457200" indent="-457200" algn="ctr"/>
            <a:r>
              <a:rPr lang="en-US" sz="2000" dirty="0"/>
              <a:t>1. </a:t>
            </a:r>
            <a:r>
              <a:rPr lang="id-ID" sz="2000" dirty="0"/>
              <a:t>Jenis pelayanan konsultasi khusus dan tindakan khusus </a:t>
            </a:r>
            <a:endParaRPr lang="en-US" sz="2000" dirty="0"/>
          </a:p>
          <a:p>
            <a:pPr algn="ctr"/>
            <a:endParaRPr lang="en-US" sz="2000" dirty="0"/>
          </a:p>
        </p:txBody>
      </p:sp>
      <p:sp>
        <p:nvSpPr>
          <p:cNvPr id="5" name="Round Diagonal Corner Rectangle 4"/>
          <p:cNvSpPr/>
          <p:nvPr/>
        </p:nvSpPr>
        <p:spPr>
          <a:xfrm>
            <a:off x="3581400" y="4343400"/>
            <a:ext cx="4724400" cy="1828800"/>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lvl="0"/>
            <a:endParaRPr lang="en-US" sz="2000" dirty="0"/>
          </a:p>
          <a:p>
            <a:pPr lvl="0"/>
            <a:endParaRPr lang="en-US" sz="2000" dirty="0"/>
          </a:p>
          <a:p>
            <a:pPr marL="457200" lvl="0" indent="-457200">
              <a:buFont typeface="+mj-lt"/>
              <a:buAutoNum type="arabicPeriod" startAt="2"/>
            </a:pPr>
            <a:r>
              <a:rPr lang="id-ID" sz="2000" dirty="0"/>
              <a:t>Tarif pelayanan konsultasi khusus bagi pasien rujukan sarana/fasilitas kesehatan swasta ditetapkan sama dengan tarif sejenis pasien rawat inap kelas utama paviliun.</a:t>
            </a:r>
            <a:endParaRPr lang="en-US" sz="2000" dirty="0"/>
          </a:p>
          <a:p>
            <a:endParaRPr lang="en-US" sz="2000" b="1" dirty="0"/>
          </a:p>
          <a:p>
            <a:pPr algn="ctr"/>
            <a:endParaRPr lang="en-US" sz="2000" dirty="0"/>
          </a:p>
        </p:txBody>
      </p:sp>
      <p:sp>
        <p:nvSpPr>
          <p:cNvPr id="6" name="Rounded Rectangular Callout 5"/>
          <p:cNvSpPr/>
          <p:nvPr/>
        </p:nvSpPr>
        <p:spPr>
          <a:xfrm>
            <a:off x="3581400" y="1676400"/>
            <a:ext cx="1905000" cy="685800"/>
          </a:xfrm>
          <a:prstGeom prst="wedgeRoundRectCallout">
            <a:avLst>
              <a:gd name="adj1" fmla="val -30288"/>
              <a:gd name="adj2" fmla="val 100944"/>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lvl="0" algn="ctr"/>
            <a:endParaRPr lang="en-US" sz="2400" b="1" dirty="0"/>
          </a:p>
          <a:p>
            <a:pPr lvl="0" algn="ctr"/>
            <a:r>
              <a:rPr lang="en-US" sz="2400" b="1" dirty="0"/>
              <a:t>A. </a:t>
            </a:r>
            <a:r>
              <a:rPr lang="id-ID" sz="2400" b="1" dirty="0"/>
              <a:t>Pasal 27</a:t>
            </a:r>
            <a:endParaRPr lang="en-US" sz="2400" dirty="0"/>
          </a:p>
          <a:p>
            <a:pPr algn="ctr"/>
            <a:endParaRPr lang="en-US" sz="24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lvl="0"/>
            <a:br>
              <a:rPr lang="en-US" b="1" u="sng" dirty="0"/>
            </a:br>
            <a:r>
              <a:rPr lang="id-ID" b="1" u="sng" dirty="0"/>
              <a:t>BAB XVIII Pelayanan Medico Legal</a:t>
            </a:r>
            <a:br>
              <a:rPr lang="en-US" u="sng" dirty="0"/>
            </a:br>
            <a:endParaRPr lang="en-US" u="sng" dirty="0"/>
          </a:p>
        </p:txBody>
      </p:sp>
      <p:sp>
        <p:nvSpPr>
          <p:cNvPr id="6" name="Rounded Rectangle 5"/>
          <p:cNvSpPr/>
          <p:nvPr/>
        </p:nvSpPr>
        <p:spPr>
          <a:xfrm>
            <a:off x="3276600" y="1295400"/>
            <a:ext cx="5638800" cy="533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en-US" b="1" dirty="0"/>
          </a:p>
          <a:p>
            <a:pPr lvl="0"/>
            <a:r>
              <a:rPr lang="en-US" b="1" dirty="0"/>
              <a:t>B. </a:t>
            </a:r>
            <a:r>
              <a:rPr lang="id-ID" b="1" dirty="0"/>
              <a:t>Pasal 29</a:t>
            </a:r>
            <a:endParaRPr lang="en-US" dirty="0"/>
          </a:p>
          <a:p>
            <a:pPr marL="342900" lvl="0" indent="-342900">
              <a:buFont typeface="+mj-lt"/>
              <a:buAutoNum type="arabicPeriod"/>
            </a:pPr>
            <a:r>
              <a:rPr lang="id-ID" dirty="0"/>
              <a:t>Permintaan pelayanan </a:t>
            </a:r>
            <a:r>
              <a:rPr lang="id-ID" i="1" dirty="0"/>
              <a:t>visum et repertum </a:t>
            </a:r>
            <a:r>
              <a:rPr lang="id-ID" dirty="0"/>
              <a:t>dari pasien hidup/jenazah dan otopsi jenazah hanya dapat diberikan atas permintaan tertulis dari penyidik kepolisian atau instansi yang berwenang lainnya sesuai dengan peraturan perundang-undangan yang berlaku; </a:t>
            </a:r>
            <a:endParaRPr lang="en-US" dirty="0"/>
          </a:p>
          <a:p>
            <a:pPr marL="342900" lvl="0" indent="-342900">
              <a:buFont typeface="+mj-lt"/>
              <a:buAutoNum type="arabicPeriod"/>
            </a:pPr>
            <a:r>
              <a:rPr lang="id-ID" dirty="0"/>
              <a:t>Biaya pelayanan </a:t>
            </a:r>
            <a:r>
              <a:rPr lang="id-ID" i="1" dirty="0"/>
              <a:t>visum et repertum </a:t>
            </a:r>
            <a:r>
              <a:rPr lang="id-ID" dirty="0"/>
              <a:t>dan otopsi jenazah dibebankan kepada pasien, keluarga, penjamin atau instansi pengirimnya;</a:t>
            </a:r>
            <a:endParaRPr lang="en-US" dirty="0"/>
          </a:p>
          <a:p>
            <a:pPr marL="342900" lvl="0" indent="-342900">
              <a:buFont typeface="+mj-lt"/>
              <a:buAutoNum type="arabicPeriod"/>
            </a:pPr>
            <a:r>
              <a:rPr lang="id-ID" dirty="0"/>
              <a:t>Jenazah yang dibawa ke RSUD oleh Kepolisian dan atau oleh pihak lain guna kepentingan pemeriksaan dan pembuatan  v</a:t>
            </a:r>
            <a:r>
              <a:rPr lang="id-ID" i="1" dirty="0"/>
              <a:t>isum et refertum </a:t>
            </a:r>
            <a:r>
              <a:rPr lang="id-ID" dirty="0"/>
              <a:t>disimpan untuk sementara waktu selama-lamanya 3 x 24 jam dengan ketentuan untuk jenazah yang tidak jelas penanggung jawabnya, maka biaya pengelolaannya ditanggung oleh pemerintah daerah.</a:t>
            </a:r>
            <a:endParaRPr lang="en-US" dirty="0"/>
          </a:p>
          <a:p>
            <a:pPr algn="ctr"/>
            <a:endParaRPr lang="en-US" dirty="0"/>
          </a:p>
        </p:txBody>
      </p:sp>
      <p:sp>
        <p:nvSpPr>
          <p:cNvPr id="7" name="Rounded Rectangle 6"/>
          <p:cNvSpPr/>
          <p:nvPr/>
        </p:nvSpPr>
        <p:spPr>
          <a:xfrm>
            <a:off x="304800" y="1905000"/>
            <a:ext cx="2667000" cy="419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lvl="0" indent="-342900" fontAlgn="base">
              <a:spcBef>
                <a:spcPct val="0"/>
              </a:spcBef>
              <a:spcAft>
                <a:spcPct val="0"/>
              </a:spcAft>
              <a:buFont typeface="+mj-lt"/>
              <a:buAutoNum type="arabicPeriod"/>
            </a:pP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lvl="0" indent="-342900" fontAlgn="base">
              <a:spcBef>
                <a:spcPct val="0"/>
              </a:spcBef>
              <a:spcAft>
                <a:spcPct val="0"/>
              </a:spcAft>
              <a:buFont typeface="+mj-lt"/>
              <a:buAutoNum type="arabicPeriod"/>
            </a:pPr>
            <a:endParaRPr lang="en-US" dirty="0">
              <a:solidFill>
                <a:schemeClr val="tx1"/>
              </a:solidFill>
              <a:latin typeface="Times New Roman" pitchFamily="18" charset="0"/>
              <a:ea typeface="Calibri" pitchFamily="34" charset="0"/>
              <a:cs typeface="Times New Roman" pitchFamily="18" charset="0"/>
            </a:endParaRPr>
          </a:p>
          <a:p>
            <a:pPr marL="342900" lvl="0" indent="-342900" fontAlgn="base">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Pasal</a:t>
            </a:r>
            <a:r>
              <a:rPr kumimoji="0" lang="en-US" b="0" i="0" u="none" strike="noStrike" cap="none" normalizeH="0" dirty="0">
                <a:ln>
                  <a:noFill/>
                </a:ln>
                <a:solidFill>
                  <a:schemeClr val="tx1"/>
                </a:solidFill>
                <a:effectLst/>
                <a:latin typeface="Times New Roman" pitchFamily="18" charset="0"/>
                <a:ea typeface="Calibri" pitchFamily="34" charset="0"/>
                <a:cs typeface="Times New Roman" pitchFamily="18" charset="0"/>
              </a:rPr>
              <a:t> 28</a:t>
            </a:r>
            <a:endPar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lvl="0" indent="-342900" fontAlgn="base">
              <a:spcBef>
                <a:spcPct val="0"/>
              </a:spcBef>
              <a:spcAft>
                <a:spcPct val="0"/>
              </a:spcAft>
              <a:buFont typeface="+mj-lt"/>
              <a:buAutoNum type="arabicPeriod"/>
            </a:pP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Jenis pelayanan </a:t>
            </a:r>
            <a:r>
              <a:rPr kumimoji="0" lang="id-ID"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medico legal </a:t>
            </a:r>
            <a:endParaRPr lang="en-US" sz="1050" dirty="0">
              <a:solidFill>
                <a:schemeClr val="tx1"/>
              </a:solidFill>
              <a:latin typeface="Arial" pitchFamily="34" charset="0"/>
              <a:ea typeface="Calibri" pitchFamily="34" charset="0"/>
              <a:cs typeface="Arial" pitchFamily="34" charset="0"/>
            </a:endParaRPr>
          </a:p>
          <a:p>
            <a:pPr marL="342900" lvl="0" indent="-342900" fontAlgn="base">
              <a:spcBef>
                <a:spcPct val="0"/>
              </a:spcBef>
              <a:spcAft>
                <a:spcPct val="0"/>
              </a:spcAft>
              <a:buFont typeface="+mj-lt"/>
              <a:buAutoNum type="arabicPeriod"/>
            </a:pP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Jasa</a:t>
            </a:r>
            <a:r>
              <a:rPr kumimoji="0" lang="en-US"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pelayanan </a:t>
            </a:r>
            <a:r>
              <a:rPr kumimoji="0" lang="id-ID"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medico legal </a:t>
            </a: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yang dikerjakan di luar jam kerja atas permintaan pasien dan</a:t>
            </a: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en-US" dirty="0">
                <a:solidFill>
                  <a:schemeClr val="tx1"/>
                </a:solidFill>
                <a:latin typeface="Times New Roman" pitchFamily="18" charset="0"/>
                <a:ea typeface="Calibri" pitchFamily="34" charset="0"/>
                <a:cs typeface="Times New Roman" pitchFamily="18" charset="0"/>
              </a:rPr>
              <a:t>/ </a:t>
            </a: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atau keluarganya dikenakan tambahan tarif </a:t>
            </a:r>
            <a:r>
              <a:rPr kumimoji="0" lang="id-ID"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cito </a:t>
            </a: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sebesar 20% (dua puluh perseratus).</a:t>
            </a:r>
            <a:endParaRPr kumimoji="0" lang="id-ID" sz="2800" b="0" i="0" u="none" strike="noStrike" cap="none" normalizeH="0" baseline="0" dirty="0">
              <a:ln>
                <a:noFill/>
              </a:ln>
              <a:solidFill>
                <a:schemeClr val="tx1"/>
              </a:solidFill>
              <a:effectLst/>
              <a:latin typeface="Arial" pitchFamily="34" charset="0"/>
              <a:cs typeface="Arial" pitchFamily="34" charset="0"/>
            </a:endParaRPr>
          </a:p>
          <a:p>
            <a:endParaRPr lang="en-US" dirty="0"/>
          </a:p>
          <a:p>
            <a:endParaRPr lang="en-US"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2.5"/>
                                          </p:val>
                                        </p:tav>
                                        <p:tav tm="100000">
                                          <p:val>
                                            <p:strVal val="#ppt_w"/>
                                          </p:val>
                                        </p:tav>
                                      </p:tavLst>
                                    </p:anim>
                                    <p:anim calcmode="lin" valueType="num">
                                      <p:cBhvr>
                                        <p:cTn id="16" dur="500" fill="hold"/>
                                        <p:tgtEl>
                                          <p:spTgt spid="7"/>
                                        </p:tgtEl>
                                        <p:attrNameLst>
                                          <p:attrName>ppt_h</p:attrName>
                                        </p:attrNameLst>
                                      </p:cBhvr>
                                      <p:tavLst>
                                        <p:tav tm="0">
                                          <p:val>
                                            <p:strVal val="#ppt_h*0.01"/>
                                          </p:val>
                                        </p:tav>
                                        <p:tav tm="100000">
                                          <p:val>
                                            <p:strVal val="#ppt_h"/>
                                          </p:val>
                                        </p:tav>
                                      </p:tavLst>
                                    </p:anim>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h+1"/>
                                          </p:val>
                                        </p:tav>
                                        <p:tav tm="100000">
                                          <p:val>
                                            <p:strVal val="#ppt_y"/>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2.5"/>
                                          </p:val>
                                        </p:tav>
                                        <p:tav tm="100000">
                                          <p:val>
                                            <p:strVal val="#ppt_w"/>
                                          </p:val>
                                        </p:tav>
                                      </p:tavLst>
                                    </p:anim>
                                    <p:anim calcmode="lin" valueType="num">
                                      <p:cBhvr>
                                        <p:cTn id="25" dur="500" fill="hold"/>
                                        <p:tgtEl>
                                          <p:spTgt spid="6"/>
                                        </p:tgtEl>
                                        <p:attrNameLst>
                                          <p:attrName>ppt_h</p:attrName>
                                        </p:attrNameLst>
                                      </p:cBhvr>
                                      <p:tavLst>
                                        <p:tav tm="0">
                                          <p:val>
                                            <p:strVal val="#ppt_h*0.01"/>
                                          </p:val>
                                        </p:tav>
                                        <p:tav tm="100000">
                                          <p:val>
                                            <p:strVal val="#ppt_h"/>
                                          </p:val>
                                        </p:tav>
                                      </p:tavLst>
                                    </p:anim>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h+1"/>
                                          </p:val>
                                        </p:tav>
                                        <p:tav tm="100000">
                                          <p:val>
                                            <p:strVal val="#ppt_y"/>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5791200" cy="884238"/>
          </a:xfrm>
        </p:spPr>
        <p:style>
          <a:lnRef idx="2">
            <a:schemeClr val="accent1"/>
          </a:lnRef>
          <a:fillRef idx="1">
            <a:schemeClr val="lt1"/>
          </a:fillRef>
          <a:effectRef idx="0">
            <a:schemeClr val="accent1"/>
          </a:effectRef>
          <a:fontRef idx="minor">
            <a:schemeClr val="dk1"/>
          </a:fontRef>
        </p:style>
        <p:txBody>
          <a:bodyPr>
            <a:normAutofit fontScale="90000"/>
          </a:bodyPr>
          <a:lstStyle/>
          <a:p>
            <a:pPr lvl="0"/>
            <a:br>
              <a:rPr lang="en-US" b="1" dirty="0"/>
            </a:br>
            <a:r>
              <a:rPr lang="id-ID" b="1" dirty="0"/>
              <a:t>BAB  XIX General Chek-Up</a:t>
            </a:r>
            <a:br>
              <a:rPr lang="en-US" dirty="0"/>
            </a:br>
            <a:endParaRPr lang="en-US" dirty="0"/>
          </a:p>
        </p:txBody>
      </p:sp>
      <p:sp>
        <p:nvSpPr>
          <p:cNvPr id="3" name="Content Placeholder 2"/>
          <p:cNvSpPr>
            <a:spLocks noGrp="1"/>
          </p:cNvSpPr>
          <p:nvPr>
            <p:ph idx="1"/>
          </p:nvPr>
        </p:nvSpPr>
        <p:spPr>
          <a:xfrm>
            <a:off x="838200" y="2362200"/>
            <a:ext cx="7543800" cy="3962400"/>
          </a:xfrm>
        </p:spPr>
        <p:txBody>
          <a:bodyPr>
            <a:normAutofit fontScale="70000" lnSpcReduction="20000"/>
          </a:bodyPr>
          <a:lstStyle/>
          <a:p>
            <a:pPr lvl="0" algn="ctr">
              <a:buNone/>
            </a:pPr>
            <a:endParaRPr lang="en-US" dirty="0"/>
          </a:p>
          <a:p>
            <a:pPr>
              <a:buFont typeface="Wingdings" pitchFamily="2" charset="2"/>
              <a:buChar char="Ø"/>
            </a:pPr>
            <a:r>
              <a:rPr lang="id-ID" dirty="0"/>
              <a:t>Medical chek-up </a:t>
            </a:r>
            <a:endParaRPr lang="en-US" dirty="0"/>
          </a:p>
          <a:p>
            <a:pPr>
              <a:buFont typeface="Wingdings" pitchFamily="2" charset="2"/>
              <a:buChar char="Ø"/>
            </a:pPr>
            <a:r>
              <a:rPr lang="id-ID" dirty="0"/>
              <a:t>Direktur diberikan kewenangan untuk menentukan paket pelayanan </a:t>
            </a:r>
            <a:r>
              <a:rPr lang="id-ID" i="1" dirty="0"/>
              <a:t>Medical Check Up</a:t>
            </a:r>
            <a:r>
              <a:rPr lang="id-ID" dirty="0"/>
              <a:t>;</a:t>
            </a:r>
            <a:endParaRPr lang="en-US" dirty="0"/>
          </a:p>
          <a:p>
            <a:pPr>
              <a:buFont typeface="Wingdings" pitchFamily="2" charset="2"/>
              <a:buChar char="Ø"/>
            </a:pPr>
            <a:r>
              <a:rPr lang="id-ID" dirty="0"/>
              <a:t>Tarif paket pelayanan general check up sebagaimana yang dimaksud pada dalam ayat (2) ditetapkan oleh direktur dengan ketentuan besarnya tarif paket tidak boleh lebih besar dari jumlah tarif masing-masing jenis pelayanan yang terdapat dalam paket tersebut.</a:t>
            </a:r>
            <a:endParaRPr lang="en-US" dirty="0"/>
          </a:p>
          <a:p>
            <a:pPr>
              <a:buFont typeface="Wingdings" pitchFamily="2" charset="2"/>
              <a:buChar char="Ø"/>
            </a:pPr>
            <a:r>
              <a:rPr lang="id-ID" dirty="0"/>
              <a:t>Jasa pelayanan medical check up di luar jam kerja yang dilakukan atas permintaan pasien dan/atau keluarganya, dikenakan tambahan tarif </a:t>
            </a:r>
            <a:r>
              <a:rPr lang="id-ID" i="1" dirty="0"/>
              <a:t>cito </a:t>
            </a:r>
            <a:r>
              <a:rPr lang="id-ID" dirty="0"/>
              <a:t>sebesar 20% (dua puluh perseratus).</a:t>
            </a:r>
            <a:endParaRPr lang="en-US" dirty="0"/>
          </a:p>
          <a:p>
            <a:endParaRPr lang="en-US" dirty="0"/>
          </a:p>
        </p:txBody>
      </p:sp>
      <p:sp>
        <p:nvSpPr>
          <p:cNvPr id="4" name="Rounded Rectangular Callout 3"/>
          <p:cNvSpPr/>
          <p:nvPr/>
        </p:nvSpPr>
        <p:spPr>
          <a:xfrm>
            <a:off x="3276600" y="1676400"/>
            <a:ext cx="2133600" cy="685800"/>
          </a:xfrm>
          <a:prstGeom prst="wedgeRoundRectCallout">
            <a:avLst>
              <a:gd name="adj1" fmla="val -42262"/>
              <a:gd name="adj2" fmla="val 86742"/>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A. PASAL 30</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8" presetClass="entr" presetSubtype="0" accel="10000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Oval Callout 3"/>
          <p:cNvSpPr/>
          <p:nvPr/>
        </p:nvSpPr>
        <p:spPr>
          <a:xfrm>
            <a:off x="152400" y="152400"/>
            <a:ext cx="4876800" cy="1143000"/>
          </a:xfrm>
          <a:prstGeom prst="wedgeEllipseCallout">
            <a:avLst>
              <a:gd name="adj1" fmla="val -4356"/>
              <a:gd name="adj2" fmla="val 81894"/>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endParaRPr lang="en-US" sz="2800" b="1" dirty="0"/>
          </a:p>
          <a:p>
            <a:pPr lvl="0" algn="ctr"/>
            <a:r>
              <a:rPr lang="id-ID" sz="2800" b="1" dirty="0"/>
              <a:t>BAB XX Pemulasaraan Jenazah</a:t>
            </a:r>
            <a:endParaRPr lang="en-US" sz="2800" dirty="0"/>
          </a:p>
          <a:p>
            <a:pPr algn="ctr"/>
            <a:endParaRPr lang="en-US" sz="2800" dirty="0"/>
          </a:p>
        </p:txBody>
      </p:sp>
      <p:sp>
        <p:nvSpPr>
          <p:cNvPr id="5" name="Folded Corner 4"/>
          <p:cNvSpPr/>
          <p:nvPr/>
        </p:nvSpPr>
        <p:spPr>
          <a:xfrm>
            <a:off x="381000" y="2133600"/>
            <a:ext cx="3429000" cy="34290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lvl="0"/>
            <a:endParaRPr lang="en-US" b="1" dirty="0"/>
          </a:p>
          <a:p>
            <a:pPr lvl="0"/>
            <a:endParaRPr lang="en-US" b="1" dirty="0"/>
          </a:p>
          <a:p>
            <a:pPr lvl="0"/>
            <a:endParaRPr lang="en-US" b="1" dirty="0"/>
          </a:p>
          <a:p>
            <a:pPr lvl="0"/>
            <a:r>
              <a:rPr lang="en-US" b="1" dirty="0"/>
              <a:t>A. </a:t>
            </a:r>
            <a:r>
              <a:rPr lang="id-ID" b="1" dirty="0"/>
              <a:t>Pasal  31</a:t>
            </a:r>
            <a:endParaRPr lang="en-US" dirty="0"/>
          </a:p>
          <a:p>
            <a:pPr>
              <a:buFont typeface="Wingdings" pitchFamily="2" charset="2"/>
              <a:buChar char="v"/>
            </a:pPr>
            <a:r>
              <a:rPr lang="en-US" dirty="0"/>
              <a:t> </a:t>
            </a:r>
            <a:r>
              <a:rPr lang="id-ID" dirty="0"/>
              <a:t>Pelayanan pemulasaran </a:t>
            </a:r>
            <a:endParaRPr lang="en-US" dirty="0"/>
          </a:p>
          <a:p>
            <a:pPr>
              <a:buFont typeface="Wingdings" pitchFamily="2" charset="2"/>
              <a:buChar char="v"/>
            </a:pPr>
            <a:r>
              <a:rPr lang="en-US" dirty="0"/>
              <a:t> </a:t>
            </a:r>
            <a:r>
              <a:rPr lang="id-ID" dirty="0"/>
              <a:t>Tarif pemularasaan jenazah ditetapkan sama untuk semua kelas perawatan;</a:t>
            </a:r>
            <a:endParaRPr lang="en-US" dirty="0"/>
          </a:p>
          <a:p>
            <a:pPr>
              <a:buFont typeface="Wingdings" pitchFamily="2" charset="2"/>
              <a:buChar char="v"/>
            </a:pPr>
            <a:r>
              <a:rPr lang="en-US" dirty="0"/>
              <a:t> </a:t>
            </a:r>
            <a:r>
              <a:rPr lang="id-ID" dirty="0"/>
              <a:t>Jasa pelayanan pemulasaran jenazah kecuali transportasi jenazah di luar jam kerja atas permintaan keluarganya dikenakan tambahan tarif </a:t>
            </a:r>
            <a:r>
              <a:rPr lang="id-ID" i="1" dirty="0"/>
              <a:t>cito </a:t>
            </a:r>
            <a:r>
              <a:rPr lang="id-ID" dirty="0"/>
              <a:t>sebesar 20% (dua puluh perseratus).</a:t>
            </a:r>
            <a:endParaRPr lang="en-US" dirty="0"/>
          </a:p>
          <a:p>
            <a:pPr algn="ctr"/>
            <a:endParaRPr lang="en-US" dirty="0"/>
          </a:p>
        </p:txBody>
      </p:sp>
      <p:sp>
        <p:nvSpPr>
          <p:cNvPr id="6" name="Folded Corner 5"/>
          <p:cNvSpPr/>
          <p:nvPr/>
        </p:nvSpPr>
        <p:spPr>
          <a:xfrm>
            <a:off x="4038600" y="1600200"/>
            <a:ext cx="4876800" cy="49530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lvl="0"/>
            <a:endParaRPr lang="en-US" b="1" dirty="0"/>
          </a:p>
          <a:p>
            <a:pPr lvl="0"/>
            <a:endParaRPr lang="en-US" b="1" dirty="0"/>
          </a:p>
          <a:p>
            <a:pPr lvl="0"/>
            <a:endParaRPr lang="en-US" b="1" dirty="0"/>
          </a:p>
          <a:p>
            <a:pPr lvl="0"/>
            <a:r>
              <a:rPr lang="en-US" b="1" dirty="0"/>
              <a:t>B. </a:t>
            </a:r>
            <a:r>
              <a:rPr lang="id-ID" b="1" dirty="0"/>
              <a:t>Pasal  32</a:t>
            </a:r>
            <a:endParaRPr lang="en-US" dirty="0"/>
          </a:p>
          <a:p>
            <a:pPr lvl="0">
              <a:buFont typeface="Wingdings" pitchFamily="2" charset="2"/>
              <a:buChar char="v"/>
            </a:pPr>
            <a:r>
              <a:rPr lang="id-ID" dirty="0"/>
              <a:t>Setiap jenazah yang berasal dari luar rumah sakit yang akan menggunakan fasilitas rumah sakit, harus dilaporkan secara tertulis kepada direktur dengan melampirkan surat keterangan resmi dari instansi yang berwenang;</a:t>
            </a:r>
            <a:endParaRPr lang="en-US" dirty="0"/>
          </a:p>
          <a:p>
            <a:pPr lvl="0">
              <a:buFont typeface="Wingdings" pitchFamily="2" charset="2"/>
              <a:buChar char="v"/>
            </a:pPr>
            <a:r>
              <a:rPr lang="id-ID" dirty="0"/>
              <a:t>Setiap jenazah yang akan dibawa keluar dari rumah sakit harus mendapat izin secara tertulis dari direktur atau petugas lain yang ditunjuk oleh direktur;</a:t>
            </a:r>
            <a:endParaRPr lang="en-US" dirty="0"/>
          </a:p>
          <a:p>
            <a:pPr lvl="0">
              <a:buFont typeface="Wingdings" pitchFamily="2" charset="2"/>
              <a:buChar char="v"/>
            </a:pPr>
            <a:r>
              <a:rPr lang="id-ID" dirty="0"/>
              <a:t>Jenazah dalam kasus kepolisian yang disimpan dikamar jenazah keamanannya menjadi tanggung jawab pihak kepolisian;</a:t>
            </a:r>
            <a:endParaRPr lang="en-US" dirty="0"/>
          </a:p>
          <a:p>
            <a:pPr lvl="0">
              <a:buFont typeface="Wingdings" pitchFamily="2" charset="2"/>
              <a:buChar char="v"/>
            </a:pPr>
            <a:r>
              <a:rPr lang="id-ID" dirty="0"/>
              <a:t>Jenazah dalam kasus kepolisian yang akan dibawa keluar dari rumah sakit harus dengan surat permintaan resmi dari pihak kepolisian.</a:t>
            </a:r>
            <a:endParaRPr lang="en-US" dirty="0"/>
          </a:p>
          <a:p>
            <a:pPr algn="ctr"/>
            <a:endParaRPr lang="en-US" dirty="0"/>
          </a:p>
        </p:txBody>
      </p:sp>
      <p:sp>
        <p:nvSpPr>
          <p:cNvPr id="7" name="Flowchart: Alternate Process 6"/>
          <p:cNvSpPr/>
          <p:nvPr/>
        </p:nvSpPr>
        <p:spPr>
          <a:xfrm>
            <a:off x="1752600" y="2133600"/>
            <a:ext cx="4495800" cy="3429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lvl="0"/>
            <a:endParaRPr lang="en-US" b="1" dirty="0"/>
          </a:p>
          <a:p>
            <a:pPr lvl="0"/>
            <a:endParaRPr lang="en-US" b="1" dirty="0"/>
          </a:p>
          <a:p>
            <a:pPr lvl="0"/>
            <a:r>
              <a:rPr lang="en-US" b="1" dirty="0"/>
              <a:t>C. </a:t>
            </a:r>
            <a:r>
              <a:rPr lang="id-ID" b="1" dirty="0"/>
              <a:t>Pasal 33</a:t>
            </a:r>
            <a:endParaRPr lang="en-US" dirty="0"/>
          </a:p>
          <a:p>
            <a:pPr lvl="0">
              <a:buFont typeface="Wingdings" pitchFamily="2" charset="2"/>
              <a:buChar char="v"/>
            </a:pPr>
            <a:r>
              <a:rPr lang="en-US" dirty="0"/>
              <a:t> </a:t>
            </a:r>
            <a:r>
              <a:rPr lang="id-ID" dirty="0"/>
              <a:t>Mobil jenazah RSUD hanya diperuntukkan untuk mengangkut jenazah dari RSUD ke rumah duka atau tempat lainnya dalam wilayah Kabupaten Kotawaringin Barat;</a:t>
            </a:r>
            <a:endParaRPr lang="en-US" dirty="0"/>
          </a:p>
          <a:p>
            <a:pPr lvl="0">
              <a:buFont typeface="Wingdings" pitchFamily="2" charset="2"/>
              <a:buChar char="v"/>
            </a:pPr>
            <a:r>
              <a:rPr lang="id-ID" dirty="0"/>
              <a:t>Penggunaan diluar ketentuan sebagaimana yang dimaksud pada ayat (1) harus mendapat izin dari direktur dengan tetap mengutamakan kepentingan pelayanan di RSUD;</a:t>
            </a:r>
            <a:endParaRPr lang="en-US" dirty="0"/>
          </a:p>
          <a:p>
            <a:r>
              <a:rPr lang="id-ID" dirty="0"/>
              <a:t> </a:t>
            </a:r>
            <a:endParaRPr lang="en-US" dirty="0"/>
          </a:p>
          <a:p>
            <a:pPr algn="ct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70" decel="100000"/>
                                        <p:tgtEl>
                                          <p:spTgt spid="7"/>
                                        </p:tgtEl>
                                      </p:cBhvr>
                                    </p:animEffect>
                                    <p:animScale>
                                      <p:cBhvr>
                                        <p:cTn id="36" dur="770" decel="100000"/>
                                        <p:tgtEl>
                                          <p:spTgt spid="7"/>
                                        </p:tgtEl>
                                      </p:cBhvr>
                                      <p:from x="10000" y="10000"/>
                                      <p:to x="200000" y="450000"/>
                                    </p:animScale>
                                    <p:animScale>
                                      <p:cBhvr>
                                        <p:cTn id="37" dur="1230" accel="100000" fill="hold">
                                          <p:stCondLst>
                                            <p:cond delay="770"/>
                                          </p:stCondLst>
                                        </p:cTn>
                                        <p:tgtEl>
                                          <p:spTgt spid="7"/>
                                        </p:tgtEl>
                                      </p:cBhvr>
                                      <p:from x="200000" y="450000"/>
                                      <p:to x="100000" y="100000"/>
                                    </p:animScale>
                                    <p:set>
                                      <p:cBhvr>
                                        <p:cTn id="38" dur="770" fill="hold"/>
                                        <p:tgtEl>
                                          <p:spTgt spid="7"/>
                                        </p:tgtEl>
                                        <p:attrNameLst>
                                          <p:attrName>ppt_x</p:attrName>
                                        </p:attrNameLst>
                                      </p:cBhvr>
                                      <p:to>
                                        <p:strVal val="(0.5)"/>
                                      </p:to>
                                    </p:set>
                                    <p:anim from="(0.5)" to="(#ppt_x)" calcmode="lin" valueType="num">
                                      <p:cBhvr>
                                        <p:cTn id="39" dur="1230" accel="100000" fill="hold">
                                          <p:stCondLst>
                                            <p:cond delay="770"/>
                                          </p:stCondLst>
                                        </p:cTn>
                                        <p:tgtEl>
                                          <p:spTgt spid="7"/>
                                        </p:tgtEl>
                                        <p:attrNameLst>
                                          <p:attrName>ppt_x</p:attrName>
                                        </p:attrNameLst>
                                      </p:cBhvr>
                                    </p:anim>
                                    <p:set>
                                      <p:cBhvr>
                                        <p:cTn id="40" dur="770" fill="hold"/>
                                        <p:tgtEl>
                                          <p:spTgt spid="7"/>
                                        </p:tgtEl>
                                        <p:attrNameLst>
                                          <p:attrName>ppt_y</p:attrName>
                                        </p:attrNameLst>
                                      </p:cBhvr>
                                      <p:to>
                                        <p:strVal val="(#ppt_y+0.4)"/>
                                      </p:to>
                                    </p:set>
                                    <p:anim from="(#ppt_y+0.4)" to="(#ppt_y)" calcmode="lin" valueType="num">
                                      <p:cBhvr>
                                        <p:cTn id="41"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848600" cy="5516563"/>
          </a:xfrm>
        </p:spPr>
        <p:txBody>
          <a:bodyPr>
            <a:normAutofit fontScale="62500" lnSpcReduction="20000"/>
          </a:bodyPr>
          <a:lstStyle/>
          <a:p>
            <a:pPr marL="514350" lvl="0" indent="-514350">
              <a:buFont typeface="+mj-lt"/>
              <a:buAutoNum type="arabicPeriod" startAt="11"/>
            </a:pPr>
            <a:r>
              <a:rPr lang="id-ID" dirty="0"/>
              <a:t>Pelayanan Rawat Jalan adalah pelayanan pasien untuk observasi, diagnosis, pengobatan, rehabilitasi medik dan atau pelayanan kesehatan lainnya tanpa menginap di rumah sakit;</a:t>
            </a:r>
            <a:endParaRPr lang="en-US" dirty="0"/>
          </a:p>
          <a:p>
            <a:pPr marL="514350" lvl="0" indent="-514350">
              <a:buFont typeface="+mj-lt"/>
              <a:buAutoNum type="arabicPeriod" startAt="11"/>
            </a:pPr>
            <a:r>
              <a:rPr lang="id-ID" dirty="0"/>
              <a:t>Pelayanan Rawat Jalan eksekutif adalah pelayanan rawat jalan di klinik khusus, waktu khusus dan ditangani oleh dokter yang khusus berdasarkan pilihan pasien sepanjang dokter tersebut sedang bertugas;</a:t>
            </a:r>
            <a:endParaRPr lang="en-US" dirty="0"/>
          </a:p>
          <a:p>
            <a:pPr marL="514350" lvl="0" indent="-514350">
              <a:buFont typeface="+mj-lt"/>
              <a:buAutoNum type="arabicPeriod" startAt="11"/>
            </a:pPr>
            <a:r>
              <a:rPr lang="id-ID" dirty="0"/>
              <a:t>Pelayanan Rawat Darurat adalah pelayanan kedaruratan medik yang harus diberikan secepatnya untuk mencegah/menanggulangi risiko kematian atau cacat;</a:t>
            </a:r>
            <a:endParaRPr lang="en-US" dirty="0"/>
          </a:p>
          <a:p>
            <a:pPr marL="514350" lvl="0" indent="-514350">
              <a:buFont typeface="+mj-lt"/>
              <a:buAutoNum type="arabicPeriod" startAt="11"/>
            </a:pPr>
            <a:r>
              <a:rPr lang="id-ID" dirty="0"/>
              <a:t>Pelayanan Rawat Inap adalah pelayanan pasien untuk observasi, diagnosis, pengobatan, rehabilitasi medik dan atau pelayanan kesehatan lainnya dengan menginap di rumah sakit;</a:t>
            </a:r>
            <a:endParaRPr lang="en-US" dirty="0"/>
          </a:p>
          <a:p>
            <a:pPr marL="514350" lvl="0" indent="-514350">
              <a:buFont typeface="+mj-lt"/>
              <a:buAutoNum type="arabicPeriod" startAt="11"/>
            </a:pPr>
            <a:r>
              <a:rPr lang="id-ID" dirty="0"/>
              <a:t>Pelayanan Rawat Sehari (</a:t>
            </a:r>
            <a:r>
              <a:rPr lang="id-ID" i="1" dirty="0"/>
              <a:t>One Day Care</a:t>
            </a:r>
            <a:r>
              <a:rPr lang="id-ID" dirty="0"/>
              <a:t>) adalah pelayanan pasien untuk observasi, diagnosis, pengobatan, rehabilitasi medik dan atau pelayanan kesehatan lainnya dan menempati tempat tidur lebih dari 12 (dua belas) jam tapi kurang dari 24 (dua puluh empat) jam;</a:t>
            </a:r>
            <a:endParaRPr lang="en-US" dirty="0"/>
          </a:p>
          <a:p>
            <a:pPr marL="514350" indent="-514350">
              <a:buFont typeface="+mj-lt"/>
              <a:buAutoNum type="arabicPeriod" startAt="11"/>
            </a:pPr>
            <a:r>
              <a:rPr lang="id-ID" dirty="0"/>
              <a:t>Pelayanan Rawat Siang Hari (</a:t>
            </a:r>
            <a:r>
              <a:rPr lang="id-ID" i="1" dirty="0"/>
              <a:t>Day Care</a:t>
            </a:r>
            <a:r>
              <a:rPr lang="id-ID" dirty="0"/>
              <a:t>) adalah pelayanan pasien untuk observasi, diagnosis, pengobatan, rehabilitasi medik dan atau pelayanan kesehatan lainnya maksimal 12 (dua belas) jam;</a:t>
            </a:r>
            <a:endParaRPr lang="en-US" dirty="0"/>
          </a:p>
          <a:p>
            <a:pPr marL="514350" lvl="0" indent="-514350">
              <a:buNone/>
            </a:pPr>
            <a:endParaRPr lang="en-US" dirty="0"/>
          </a:p>
          <a:p>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1066800" y="454152"/>
            <a:ext cx="4648200" cy="114604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r>
              <a:rPr lang="en-US" sz="2400" b="1" dirty="0"/>
            </a:br>
            <a:r>
              <a:rPr lang="id-ID" sz="2400" b="1" dirty="0"/>
              <a:t>BAB XXI Pelayanan Penunjang NonMedik</a:t>
            </a:r>
            <a:br>
              <a:rPr lang="en-US" sz="2400" dirty="0"/>
            </a:br>
            <a:endParaRPr lang="en-US" sz="2400" dirty="0"/>
          </a:p>
        </p:txBody>
      </p:sp>
      <p:sp>
        <p:nvSpPr>
          <p:cNvPr id="5" name="Rectangle 4"/>
          <p:cNvSpPr/>
          <p:nvPr/>
        </p:nvSpPr>
        <p:spPr>
          <a:xfrm>
            <a:off x="381000" y="2438400"/>
            <a:ext cx="533400" cy="2286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endParaRPr lang="en-US" sz="2000" b="1" dirty="0"/>
          </a:p>
          <a:p>
            <a:pPr lvl="0" algn="ctr"/>
            <a:r>
              <a:rPr lang="id-ID" sz="2000" b="1" dirty="0"/>
              <a:t>P</a:t>
            </a:r>
            <a:endParaRPr lang="en-US" sz="2000" b="1" dirty="0"/>
          </a:p>
          <a:p>
            <a:pPr lvl="0" algn="ctr"/>
            <a:r>
              <a:rPr lang="id-ID" sz="2000" b="1" dirty="0"/>
              <a:t>A</a:t>
            </a:r>
            <a:endParaRPr lang="en-US" sz="2000" b="1" dirty="0"/>
          </a:p>
          <a:p>
            <a:pPr lvl="0" algn="ctr"/>
            <a:r>
              <a:rPr lang="id-ID" sz="2000" b="1" dirty="0"/>
              <a:t>S</a:t>
            </a:r>
            <a:endParaRPr lang="en-US" sz="2000" b="1" dirty="0"/>
          </a:p>
          <a:p>
            <a:pPr lvl="0" algn="ctr"/>
            <a:r>
              <a:rPr lang="id-ID" sz="2000" b="1" dirty="0"/>
              <a:t>A</a:t>
            </a:r>
            <a:endParaRPr lang="en-US" sz="2000" b="1" dirty="0"/>
          </a:p>
          <a:p>
            <a:pPr lvl="0" algn="ctr"/>
            <a:r>
              <a:rPr lang="en-US" sz="2000" b="1" dirty="0"/>
              <a:t>L</a:t>
            </a:r>
            <a:r>
              <a:rPr lang="id-ID" sz="2000" b="1" dirty="0"/>
              <a:t> </a:t>
            </a:r>
            <a:endParaRPr lang="en-US" sz="2000" b="1" dirty="0"/>
          </a:p>
          <a:p>
            <a:pPr lvl="0" algn="ctr"/>
            <a:r>
              <a:rPr lang="id-ID" sz="2000" b="1" dirty="0"/>
              <a:t>34 </a:t>
            </a:r>
            <a:endParaRPr lang="en-US" sz="2000" dirty="0"/>
          </a:p>
          <a:p>
            <a:pPr algn="ctr"/>
            <a:endParaRPr lang="en-US" sz="2000" dirty="0"/>
          </a:p>
        </p:txBody>
      </p:sp>
      <p:sp>
        <p:nvSpPr>
          <p:cNvPr id="6" name="Flowchart: Alternate Process 5"/>
          <p:cNvSpPr/>
          <p:nvPr/>
        </p:nvSpPr>
        <p:spPr>
          <a:xfrm>
            <a:off x="1143000" y="2057400"/>
            <a:ext cx="4572000" cy="28194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lvl="0">
              <a:buNone/>
            </a:pPr>
            <a:r>
              <a:rPr lang="en-US" dirty="0"/>
              <a:t>1. </a:t>
            </a:r>
            <a:r>
              <a:rPr lang="id-ID" dirty="0"/>
              <a:t>Pelayanan penunjang medik meliputi:</a:t>
            </a:r>
            <a:endParaRPr lang="en-US" dirty="0"/>
          </a:p>
          <a:p>
            <a:pPr lvl="0">
              <a:buFont typeface="Courier New" pitchFamily="49" charset="0"/>
              <a:buChar char="o"/>
            </a:pPr>
            <a:r>
              <a:rPr lang="id-ID" dirty="0"/>
              <a:t>Transportasi Medis (ambulance);</a:t>
            </a:r>
            <a:endParaRPr lang="en-US" dirty="0"/>
          </a:p>
          <a:p>
            <a:pPr lvl="0">
              <a:buFont typeface="Courier New" pitchFamily="49" charset="0"/>
              <a:buChar char="o"/>
            </a:pPr>
            <a:r>
              <a:rPr lang="id-ID" dirty="0"/>
              <a:t>Pelayanan Darah;</a:t>
            </a:r>
            <a:endParaRPr lang="en-US" dirty="0"/>
          </a:p>
          <a:p>
            <a:pPr lvl="0">
              <a:buFont typeface="Courier New" pitchFamily="49" charset="0"/>
              <a:buChar char="o"/>
            </a:pPr>
            <a:r>
              <a:rPr lang="id-ID" dirty="0"/>
              <a:t>Gas Medis;</a:t>
            </a:r>
            <a:endParaRPr lang="en-US" dirty="0"/>
          </a:p>
          <a:p>
            <a:pPr lvl="0">
              <a:buFont typeface="Courier New" pitchFamily="49" charset="0"/>
              <a:buChar char="o"/>
            </a:pPr>
            <a:r>
              <a:rPr lang="id-ID" dirty="0"/>
              <a:t>Farmasi;</a:t>
            </a:r>
            <a:endParaRPr lang="en-US" dirty="0"/>
          </a:p>
          <a:p>
            <a:pPr lvl="0">
              <a:buFont typeface="Courier New" pitchFamily="49" charset="0"/>
              <a:buChar char="o"/>
            </a:pPr>
            <a:r>
              <a:rPr lang="id-ID" dirty="0"/>
              <a:t>Pelayanan lain yang mungkin diadakan dikemudian hari sesuai perkembangan RSUD;</a:t>
            </a:r>
            <a:endParaRPr lang="en-US" dirty="0"/>
          </a:p>
          <a:p>
            <a:pPr algn="ctr"/>
            <a:endParaRPr lang="en-US" dirty="0"/>
          </a:p>
        </p:txBody>
      </p:sp>
      <p:sp>
        <p:nvSpPr>
          <p:cNvPr id="7" name="Flowchart: Alternate Process 6"/>
          <p:cNvSpPr/>
          <p:nvPr/>
        </p:nvSpPr>
        <p:spPr>
          <a:xfrm>
            <a:off x="5867400" y="2743200"/>
            <a:ext cx="3124200" cy="15240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lvl="0">
              <a:buNone/>
            </a:pPr>
            <a:endParaRPr lang="en-US" dirty="0"/>
          </a:p>
          <a:p>
            <a:pPr lvl="0">
              <a:buNone/>
            </a:pPr>
            <a:endParaRPr lang="en-US" dirty="0"/>
          </a:p>
          <a:p>
            <a:pPr lvl="0">
              <a:buNone/>
            </a:pPr>
            <a:r>
              <a:rPr lang="en-US" dirty="0"/>
              <a:t>2. </a:t>
            </a:r>
            <a:r>
              <a:rPr lang="id-ID" dirty="0"/>
              <a:t>Tarif pelayanan penunjang non medik ditetapkan sama untuk semua kelas perawatan.</a:t>
            </a:r>
            <a:endParaRPr lang="en-US" dirty="0"/>
          </a:p>
          <a:p>
            <a:endParaRPr lang="en-US" dirty="0"/>
          </a:p>
          <a:p>
            <a:pPr algn="ct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Scale>
                                      <p:cBhvr>
                                        <p:cTn id="3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7"/>
                                        </p:tgtEl>
                                        <p:attrNameLst>
                                          <p:attrName>ppt_x</p:attrName>
                                          <p:attrName>ppt_y</p:attrName>
                                        </p:attrNameLst>
                                      </p:cBhvr>
                                    </p:animMotion>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marL="514350" lvl="0" indent="-514350">
              <a:buFont typeface="+mj-lt"/>
              <a:buAutoNum type="arabicPeriod" startAt="17"/>
            </a:pPr>
            <a:r>
              <a:rPr lang="id-ID" sz="2000" dirty="0"/>
              <a:t>Pelayanan Rawat Khusus adalah pelayanan pasien untuk observasi, diagnosis, pengobatan, rehabilitasi medik dan atau pelayanan kesehatan lainnya karena pertimbangan medis memerlukan ruang perawatan khusus;</a:t>
            </a:r>
            <a:endParaRPr lang="en-US" sz="2000" dirty="0"/>
          </a:p>
          <a:p>
            <a:pPr marL="514350" lvl="0" indent="-514350">
              <a:buFont typeface="+mj-lt"/>
              <a:buAutoNum type="arabicPeriod" startAt="17"/>
            </a:pPr>
            <a:r>
              <a:rPr lang="id-ID" sz="2000" dirty="0"/>
              <a:t>Rawat Rumah adalah pelayanan pasien di rumah untuk observasi, pengobatan dan rehabilitasi medik pasca rawat inap;</a:t>
            </a:r>
            <a:endParaRPr lang="en-US" sz="2000" dirty="0"/>
          </a:p>
          <a:p>
            <a:pPr marL="514350" lvl="0" indent="-514350">
              <a:buFont typeface="+mj-lt"/>
              <a:buAutoNum type="arabicPeriod" startAt="17"/>
            </a:pPr>
            <a:r>
              <a:rPr lang="id-ID" sz="2000" dirty="0"/>
              <a:t>Tindakan Medik Operatif adalah tindakan pembedahan kepada pasien yang menggunakan pembiusan umum, lokal atau tanpa pembiusan; </a:t>
            </a:r>
            <a:endParaRPr lang="en-US" sz="2000" dirty="0"/>
          </a:p>
          <a:p>
            <a:pPr marL="514350" lvl="0" indent="-514350">
              <a:buFont typeface="+mj-lt"/>
              <a:buAutoNum type="arabicPeriod" startAt="17"/>
            </a:pPr>
            <a:r>
              <a:rPr lang="id-ID" sz="2000" dirty="0"/>
              <a:t>Tindakan Medik Non Operatif adalah tindakan yang diberikan kepada pasien tanpa pembedahan untuk menegakkan diagnosis atau pengobatan;</a:t>
            </a:r>
            <a:endParaRPr lang="en-US" sz="2000" dirty="0"/>
          </a:p>
          <a:p>
            <a:pPr marL="514350" lvl="0" indent="-514350">
              <a:buFont typeface="+mj-lt"/>
              <a:buAutoNum type="arabicPeriod" startAt="17"/>
            </a:pPr>
            <a:r>
              <a:rPr lang="id-ID" sz="2000" dirty="0"/>
              <a:t>Tindakan Medik Terapi adalah tindakan terapi yang diberikan kepada pasien untuk kepentingan pengobatan;</a:t>
            </a:r>
            <a:endParaRPr lang="en-US" sz="2000" dirty="0"/>
          </a:p>
          <a:p>
            <a:pPr marL="514350" lvl="0" indent="-514350">
              <a:buFont typeface="+mj-lt"/>
              <a:buAutoNum type="arabicPeriod" startAt="17"/>
            </a:pPr>
            <a:r>
              <a:rPr lang="id-ID" sz="2000" dirty="0"/>
              <a:t>Pelayanan Penunjang Medik adalah pelayanan kepada </a:t>
            </a:r>
            <a:endParaRPr lang="en-US" sz="2000" dirty="0"/>
          </a:p>
          <a:p>
            <a:pPr marL="514350" lvl="0" indent="-514350">
              <a:buNone/>
            </a:pPr>
            <a:r>
              <a:rPr lang="en-US" sz="2000" dirty="0"/>
              <a:t>	</a:t>
            </a:r>
            <a:r>
              <a:rPr lang="id-ID" sz="2000" dirty="0"/>
              <a:t>pasien untuk membantu penegakan diagnosis dan terapi;</a:t>
            </a:r>
            <a:endParaRPr lang="en-US" sz="20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001000" cy="5364163"/>
          </a:xfrm>
        </p:spPr>
        <p:txBody>
          <a:bodyPr>
            <a:normAutofit fontScale="62500" lnSpcReduction="20000"/>
          </a:bodyPr>
          <a:lstStyle/>
          <a:p>
            <a:pPr marL="514350" indent="-514350">
              <a:buFont typeface="+mj-lt"/>
              <a:buAutoNum type="arabicPeriod" startAt="23"/>
            </a:pPr>
            <a:r>
              <a:rPr lang="id-ID" dirty="0"/>
              <a:t>Pelayanan Penunjang Non Medik adalah pelayanan yang diberikan kepada seseorang di rumah sakit yang secara tidak langsung berkaitan dengan pelayanan medik antara lain hostel, administrasi, laundri dan atau pelayan penunjang non medik lainnya; </a:t>
            </a:r>
            <a:endParaRPr lang="en-US" dirty="0"/>
          </a:p>
          <a:p>
            <a:pPr marL="514350" indent="-514350">
              <a:buFont typeface="+mj-lt"/>
              <a:buAutoNum type="arabicPeriod" startAt="23"/>
            </a:pPr>
            <a:r>
              <a:rPr lang="id-ID" dirty="0"/>
              <a:t>Pelayanan Konsultasi Khusus dan Tindakan Khusus adalah</a:t>
            </a:r>
            <a:r>
              <a:rPr lang="en-US" dirty="0"/>
              <a:t>; </a:t>
            </a:r>
            <a:r>
              <a:rPr lang="id-ID" dirty="0"/>
              <a:t>pelayanan yang diberikan dalam bentuk konsultasi/tindakan psikologi, gizi, psikiatri dan konsultasi khusus lainnya;</a:t>
            </a:r>
            <a:endParaRPr lang="en-US" dirty="0"/>
          </a:p>
          <a:p>
            <a:pPr marL="514350" indent="-514350">
              <a:buFont typeface="+mj-lt"/>
              <a:buAutoNum type="arabicPeriod" startAt="23"/>
            </a:pPr>
            <a:r>
              <a:rPr lang="id-ID" dirty="0"/>
              <a:t>Pelayanan Medico legal adalah pelayanan kesehatan yang berkaitan dengan kepentingan penegakan hukum dan atau status kesehatan seseorang;</a:t>
            </a:r>
            <a:endParaRPr lang="en-US" dirty="0"/>
          </a:p>
          <a:p>
            <a:pPr marL="514350" indent="-514350">
              <a:buFont typeface="+mj-lt"/>
              <a:buAutoNum type="arabicPeriod" startAt="23"/>
            </a:pPr>
            <a:r>
              <a:rPr lang="id-ID" dirty="0"/>
              <a:t>Pemulasaraaan Jenazah adalah kegiatan yang meliputi perawatan jenazah, konservasi bedah mayat yang dilakukan untuk kepentingan pelayanan kesehatan, pemakaman dan kepentingan proses pengadilan;</a:t>
            </a:r>
            <a:endParaRPr lang="en-US" dirty="0"/>
          </a:p>
          <a:p>
            <a:pPr marL="514350" indent="-514350">
              <a:buFont typeface="+mj-lt"/>
              <a:buAutoNum type="arabicPeriod" startAt="23"/>
            </a:pPr>
            <a:r>
              <a:rPr lang="id-ID" dirty="0"/>
              <a:t>Jasa pelayanan adalah imbalan yang diterima oleh pelaksanaan pelayanan atas jasa yang diberikan kepada pasien;</a:t>
            </a:r>
            <a:endParaRPr lang="en-US" dirty="0"/>
          </a:p>
          <a:p>
            <a:pPr marL="514350" lvl="0" indent="-514350">
              <a:buFont typeface="+mj-lt"/>
              <a:buAutoNum type="arabicPeriod" startAt="23"/>
            </a:pPr>
            <a:r>
              <a:rPr lang="id-ID" dirty="0"/>
              <a:t>Jasa sarana/prasarana adalah imbalan yang diterima oleh rumah sakit atas pemakaian sarana/prasarana, fasilitas dan bahan;</a:t>
            </a:r>
            <a:endParaRPr lang="en-US" dirty="0"/>
          </a:p>
          <a:p>
            <a:pPr marL="514350" indent="-514350">
              <a:buFont typeface="+mj-lt"/>
              <a:buAutoNum type="arabicPeriod" startAt="17"/>
            </a:pPr>
            <a:endParaRPr lang="en-US" dirty="0"/>
          </a:p>
          <a:p>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514350" lvl="0" indent="-514350">
              <a:buFont typeface="+mj-lt"/>
              <a:buAutoNum type="arabicPeriod" startAt="29"/>
            </a:pPr>
            <a:r>
              <a:rPr lang="id-ID" dirty="0"/>
              <a:t>Bahan adalah makanan, bahan kimia, alat kesehatan habis pakai dan bahan medis habis pakai yang digunakan secara langsung dalam rangka pencegahan, observasi, pengobatan, konsultasi, rehabilitasi medik dan atau pelayanan kesehatan lainnya;</a:t>
            </a:r>
            <a:endParaRPr lang="en-US" dirty="0"/>
          </a:p>
          <a:p>
            <a:pPr marL="514350" lvl="0" indent="-514350">
              <a:buFont typeface="+mj-lt"/>
              <a:buAutoNum type="arabicPeriod" startAt="29"/>
            </a:pPr>
            <a:r>
              <a:rPr lang="id-ID" dirty="0"/>
              <a:t>Akomodasi adalah penggunaan fasilitas ruang rawat inap dengan atau tanpa makan di rumah sakit; </a:t>
            </a:r>
            <a:endParaRPr lang="en-US" dirty="0"/>
          </a:p>
          <a:p>
            <a:pPr marL="514350" lvl="0" indent="-514350">
              <a:buFont typeface="+mj-lt"/>
              <a:buAutoNum type="arabicPeriod" startAt="29"/>
            </a:pPr>
            <a:r>
              <a:rPr lang="id-ID" dirty="0"/>
              <a:t>Tempat tidur rumah sakit adalah tempat tidur yang tercatat dan tersedia di ruang rawat inap; </a:t>
            </a:r>
            <a:endParaRPr lang="en-US" dirty="0"/>
          </a:p>
          <a:p>
            <a:pPr marL="514350" lvl="0" indent="-514350">
              <a:buFont typeface="+mj-lt"/>
              <a:buAutoNum type="arabicPeriod" startAt="29"/>
            </a:pPr>
            <a:r>
              <a:rPr lang="id-ID" i="1" dirty="0"/>
              <a:t>General Check Up </a:t>
            </a:r>
            <a:r>
              <a:rPr lang="id-ID" dirty="0"/>
              <a:t>adalah pemeriksaan fisik dan penunjang medis secara lengkap yang diberikan kepada seseorang atas permintaan sendiri atau pihak yang berkepentingan;</a:t>
            </a:r>
            <a:endParaRPr lang="en-US" dirty="0"/>
          </a:p>
          <a:p>
            <a:pPr marL="514350" lvl="0" indent="-514350">
              <a:buFont typeface="+mj-lt"/>
              <a:buAutoNum type="arabicPeriod" startAt="29"/>
            </a:pPr>
            <a:r>
              <a:rPr lang="id-ID" i="1" dirty="0"/>
              <a:t>Visum Et Repertum </a:t>
            </a:r>
            <a:r>
              <a:rPr lang="id-ID" dirty="0"/>
              <a:t>adalah suatu keterangan tertulis yang dibuat dokter berdasarkan sumpah pada saat menerima jabatan dokter dan mempunyai daya bukti yang sah dipengadilan;</a:t>
            </a:r>
            <a:endParaRPr lang="en-US" dirty="0"/>
          </a:p>
          <a:p>
            <a:pPr marL="514350" lvl="0" indent="-514350">
              <a:buFont typeface="+mj-lt"/>
              <a:buAutoNum type="arabicPeriod" startAt="29"/>
            </a:pPr>
            <a:r>
              <a:rPr lang="id-ID" dirty="0"/>
              <a:t>Rujukan Swasta adalah pasien yang dikirim oleh perusahaan swasta, rumah bersalin, praktik dokter swasta dan balai pengobatan  swasta lainnya untuk mendapatkan pelayanan kesehatan, baik rawat jalan, rawat inap maupun penunjang diagnosis;</a:t>
            </a:r>
            <a:endParaRPr lang="en-US" dirty="0"/>
          </a:p>
          <a:p>
            <a:pPr marL="514350" indent="-514350">
              <a:buFont typeface="+mj-lt"/>
              <a:buAutoNum type="arabicPeriod" startAt="29"/>
            </a:pPr>
            <a:r>
              <a:rPr lang="id-ID" dirty="0"/>
              <a:t>Orang Tidak Mampu adalah mereka yang tidak dapat membayar tarif perawatan atau pengobatan;</a:t>
            </a:r>
            <a:endParaRPr lang="en-US" dirty="0"/>
          </a:p>
          <a:p>
            <a:pPr marL="514350" lvl="0" indent="-514350">
              <a:buFont typeface="+mj-lt"/>
              <a:buAutoNum type="arabicPeriod" startAt="29"/>
            </a:pPr>
            <a:endParaRPr lang="en-US" dirty="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marL="514350" lvl="0" indent="-514350">
              <a:buFont typeface="+mj-lt"/>
              <a:buAutoNum type="arabicPeriod" startAt="36"/>
            </a:pPr>
            <a:r>
              <a:rPr lang="id-ID" dirty="0"/>
              <a:t>Peserta Askes (Asuransi Kesehatan) adalah orang yang telah mendapat Surat Jaminan Pelayanan Kesehatan oleh </a:t>
            </a:r>
            <a:r>
              <a:rPr lang="en-US" dirty="0"/>
              <a:t>BPJS</a:t>
            </a:r>
            <a:r>
              <a:rPr lang="id-ID" dirty="0"/>
              <a:t> (Persero);</a:t>
            </a:r>
            <a:endParaRPr lang="en-US" dirty="0"/>
          </a:p>
          <a:p>
            <a:pPr marL="514350" lvl="0" indent="-514350">
              <a:buFont typeface="+mj-lt"/>
              <a:buAutoNum type="arabicPeriod" startAt="36"/>
            </a:pPr>
            <a:r>
              <a:rPr lang="id-ID" dirty="0"/>
              <a:t>Urun biaya (</a:t>
            </a:r>
            <a:r>
              <a:rPr lang="id-ID" i="1" dirty="0"/>
              <a:t>cost sharing</a:t>
            </a:r>
            <a:r>
              <a:rPr lang="id-ID" dirty="0"/>
              <a:t>) adalah pembebanan sebagian tarif pelayanan kesehatan kepada peserta askes sosial dan atau anggota keluarganya.</a:t>
            </a:r>
            <a:endParaRPr lang="en-US" dirty="0"/>
          </a:p>
          <a:p>
            <a:pPr marL="514350" lvl="0" indent="-514350">
              <a:buFont typeface="+mj-lt"/>
              <a:buAutoNum type="arabicPeriod" startAt="36"/>
            </a:pPr>
            <a:r>
              <a:rPr lang="id-ID" i="1" dirty="0"/>
              <a:t>Unit Cost </a:t>
            </a:r>
            <a:r>
              <a:rPr lang="id-ID" dirty="0"/>
              <a:t>adalah perhitungan biaya riil yang dikeluarkan untuk melaksanakan satu unit/satu jenis pelayanan kesehatan tertentu yang terdiri dari biaya langsung maupun biaya tidak langsung.</a:t>
            </a:r>
            <a:endParaRPr lang="en-US" dirty="0"/>
          </a:p>
          <a:p>
            <a:pPr marL="514350" lvl="0" indent="-514350">
              <a:buFont typeface="+mj-lt"/>
              <a:buAutoNum type="arabicPeriod" startAt="36"/>
            </a:pPr>
            <a:r>
              <a:rPr lang="id-ID" i="1" dirty="0"/>
              <a:t>Cost Handling </a:t>
            </a:r>
            <a:r>
              <a:rPr lang="id-ID" dirty="0"/>
              <a:t>adalah biaya penyimpanan dan pengelolaan. </a:t>
            </a:r>
            <a:endParaRPr lang="en-US" dirty="0"/>
          </a:p>
          <a:p>
            <a:pPr marL="514350" lvl="0" indent="-514350">
              <a:buFont typeface="+mj-lt"/>
              <a:buAutoNum type="arabicPeriod" startAt="36"/>
            </a:pPr>
            <a:r>
              <a:rPr lang="id-ID" i="1" dirty="0"/>
              <a:t>Cito </a:t>
            </a:r>
            <a:r>
              <a:rPr lang="id-ID" dirty="0"/>
              <a:t>adalah keadaan yang memerlukan pelayanan dan atau tindakan segera atas pertimbangan medis yang tidak dapat ditunda dan harus didahulukan.</a:t>
            </a:r>
            <a:endParaRPr lang="en-US" dirty="0"/>
          </a:p>
          <a:p>
            <a:pPr marL="514350" lvl="0" indent="-514350">
              <a:buFont typeface="+mj-lt"/>
              <a:buAutoNum type="arabicPeriod" startAt="36"/>
            </a:pPr>
            <a:r>
              <a:rPr lang="id-ID" dirty="0"/>
              <a:t>PT </a:t>
            </a:r>
            <a:r>
              <a:rPr lang="en-US" dirty="0"/>
              <a:t>BPJS</a:t>
            </a:r>
            <a:r>
              <a:rPr lang="id-ID" dirty="0"/>
              <a:t>(Persero) adalah Badan Hukum yang menyelenggarakan jaminan pemeliharaan kesehatan.</a:t>
            </a:r>
            <a:endParaRPr lang="en-US" dirty="0"/>
          </a:p>
          <a:p>
            <a:pPr marL="514350" lvl="0" indent="-514350">
              <a:buFont typeface="+mj-lt"/>
              <a:buAutoNum type="arabicPeriod" startAt="36"/>
            </a:pPr>
            <a:r>
              <a:rPr lang="id-ID" dirty="0"/>
              <a:t>Peserta </a:t>
            </a:r>
            <a:r>
              <a:rPr lang="en-US" dirty="0"/>
              <a:t>BPJS</a:t>
            </a:r>
            <a:r>
              <a:rPr lang="id-ID" dirty="0"/>
              <a:t> Sosial adalah Pegawai Negeri Sipil, Pensiunan Pegawai Negeri Sipil, Pensiunan TNI/ Polri, Veteran yang keanggotaannya dibuktikan dengan kartu tanda peserta. </a:t>
            </a:r>
            <a:endParaRPr lang="en-US" dirty="0"/>
          </a:p>
          <a:p>
            <a:pPr marL="514350" lvl="0" indent="-514350">
              <a:buFont typeface="+mj-lt"/>
              <a:buAutoNum type="arabicPeriod" startAt="36"/>
            </a:pPr>
            <a:endParaRPr lang="en-US" dirty="0"/>
          </a:p>
          <a:p>
            <a:pPr marL="514350" indent="-514350">
              <a:buFont typeface="+mj-lt"/>
              <a:buAutoNum type="arabicPeriod" startAt="36"/>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marL="514350" lvl="0" indent="-514350">
              <a:buFont typeface="+mj-lt"/>
              <a:buAutoNum type="arabicPeriod" startAt="43"/>
            </a:pPr>
            <a:r>
              <a:rPr lang="id-ID" dirty="0"/>
              <a:t>Pasien Kehakiman adalah orang-orang yang dihukum dalam lembaga pemasyarakatan atau di dalam tahanan atau tahanan sementara;</a:t>
            </a:r>
            <a:endParaRPr lang="en-US" dirty="0"/>
          </a:p>
          <a:p>
            <a:pPr marL="514350" lvl="0" indent="-514350">
              <a:buFont typeface="+mj-lt"/>
              <a:buAutoNum type="arabicPeriod" startAt="43"/>
            </a:pPr>
            <a:r>
              <a:rPr lang="id-ID" dirty="0"/>
              <a:t>Pasien Penyakit Wabah adalah orang yang menderita penyakit yang berdasarkan UU Nomor 4 Tahun 1984 tentang Wabah Penyakit Menular;</a:t>
            </a:r>
            <a:endParaRPr lang="en-US" dirty="0"/>
          </a:p>
          <a:p>
            <a:pPr marL="514350" lvl="0" indent="-514350">
              <a:buFont typeface="+mj-lt"/>
              <a:buAutoNum type="arabicPeriod" startAt="43"/>
            </a:pPr>
            <a:r>
              <a:rPr lang="id-ID" dirty="0"/>
              <a:t>Penjamin adalah pihak ketiga baik perorangan atau badan hukum sebagai penanggung tarif pelayanan kesehatan dan atau non kesehatan dari seseorang yang menjadi tanggungannya;</a:t>
            </a:r>
            <a:endParaRPr lang="en-US" dirty="0"/>
          </a:p>
          <a:p>
            <a:pPr marL="514350" lvl="0" indent="-514350">
              <a:buFont typeface="+mj-lt"/>
              <a:buAutoNum type="arabicPeriod" startAt="43"/>
            </a:pPr>
            <a:r>
              <a:rPr lang="id-ID" dirty="0"/>
              <a:t>Pejabat adalah pegawai yang diberi tugas tertentu di bidang retribusi daerah sesuai dengan peraturan perundang-undangan yang berlaku;</a:t>
            </a:r>
            <a:endParaRPr lang="en-US" dirty="0"/>
          </a:p>
          <a:p>
            <a:pPr marL="514350" lvl="0" indent="-514350">
              <a:buFont typeface="+mj-lt"/>
              <a:buAutoNum type="arabicPeriod" startAt="43"/>
            </a:pPr>
            <a:r>
              <a:rPr lang="id-ID" dirty="0"/>
              <a:t>Retribusi Jasa Umum adalah retribusi atas jasa yang disediakan atau diberikan oleh Pemerintah Daerah untuk tujuan kepentingan dan kemanfaatan umum serta dapat dinikmati oleh orang pribadi atau badan;</a:t>
            </a:r>
            <a:endParaRPr lang="en-US" dirty="0"/>
          </a:p>
          <a:p>
            <a:pPr marL="514350" lvl="0" indent="-514350">
              <a:buFont typeface="+mj-lt"/>
              <a:buAutoNum type="arabicPeriod" startAt="43"/>
            </a:pPr>
            <a:r>
              <a:rPr lang="id-ID" dirty="0"/>
              <a:t>Retribusi Pelayanan Kesehatan adalah nilai pembayaran sejumlah uang yang dikeluarkan oleh seseorang/instansi/badan sebagai imbalan atas Jasa pelayanan Kesehatan di RSUD;</a:t>
            </a:r>
            <a:endParaRPr lang="en-US" dirty="0"/>
          </a:p>
          <a:p>
            <a:pPr marL="514350" indent="-514350">
              <a:buFont typeface="+mj-lt"/>
              <a:buAutoNum type="arabicPeriod" startAt="43"/>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4198</Words>
  <Application>Microsoft Office PowerPoint</Application>
  <PresentationFormat>On-screen Show (4:3)</PresentationFormat>
  <Paragraphs>364</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Aharoni</vt:lpstr>
      <vt:lpstr>Arial</vt:lpstr>
      <vt:lpstr>Calibri</vt:lpstr>
      <vt:lpstr>Courier New</vt:lpstr>
      <vt:lpstr>Times New Roman</vt:lpstr>
      <vt:lpstr>Wingdings</vt:lpstr>
      <vt:lpstr>Office Theme</vt:lpstr>
      <vt:lpstr>PERDA TARIF RUMAH SAKIT DAN PUSKESMAS</vt:lpstr>
      <vt:lpstr>A. PERATURAN DAERAH KABUPATEN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BAB II Nama Obyek dan Subyek Retribusi </vt:lpstr>
      <vt:lpstr>B. Pasal 3</vt:lpstr>
      <vt:lpstr>PowerPoint Presentation</vt:lpstr>
      <vt:lpstr>  BAB III Golongan Retribusi A. Pasal 5 Retribusi pelayanan kesehatan digolongkan sebagai retribusi Jasa Umum.  </vt:lpstr>
      <vt:lpstr>PowerPoint Presentation</vt:lpstr>
      <vt:lpstr>BAB VI Struktur dan Besaran Tarif</vt:lpstr>
      <vt:lpstr>BAB VII Komponen Penerimaan</vt:lpstr>
      <vt:lpstr>PowerPoint Presentation</vt:lpstr>
      <vt:lpstr>PowerPoint Presentation</vt:lpstr>
      <vt:lpstr>PowerPoint Presentation</vt:lpstr>
      <vt:lpstr> BAB X Pelayanan Rawat Darurat </vt:lpstr>
      <vt:lpstr> BAB XI Pelayanan Rawat Inap </vt:lpstr>
      <vt:lpstr>PowerPoint Presentation</vt:lpstr>
      <vt:lpstr>B. Pasal 15 </vt:lpstr>
      <vt:lpstr>PowerPoint Presentation</vt:lpstr>
      <vt:lpstr>PowerPoint Presentation</vt:lpstr>
      <vt:lpstr>BAB XII Pelayanan Rawat Khusus </vt:lpstr>
      <vt:lpstr> BAB XIII Pelayanan Rawat Siang,  Rawat Sehari, dan Rawat Rumah </vt:lpstr>
      <vt:lpstr>PowerPoint Presentation</vt:lpstr>
      <vt:lpstr>PowerPoint Presentation</vt:lpstr>
      <vt:lpstr>PowerPoint Presentation</vt:lpstr>
      <vt:lpstr>BAB XV Pelayanan Penunjang Medik </vt:lpstr>
      <vt:lpstr>PowerPoint Presentation</vt:lpstr>
      <vt:lpstr> BAB XVI Pelayanan Persalinan </vt:lpstr>
      <vt:lpstr> BAB XVII Pelayanan Konsultasi Khusus dan Tindakan Khusus </vt:lpstr>
      <vt:lpstr> BAB XVIII Pelayanan Medico Legal </vt:lpstr>
      <vt:lpstr> BAB  XIX General Chek-Up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PERDA TARIF RUMAH SAKIT DAN PUSKESMAS</dc:title>
  <dc:creator>ni tha</dc:creator>
  <cp:lastModifiedBy>USER</cp:lastModifiedBy>
  <cp:revision>39</cp:revision>
  <dcterms:created xsi:type="dcterms:W3CDTF">2014-12-21T06:30:07Z</dcterms:created>
  <dcterms:modified xsi:type="dcterms:W3CDTF">2022-12-02T01:52:32Z</dcterms:modified>
</cp:coreProperties>
</file>