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01" r:id="rId4"/>
    <p:sldId id="30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6" r:id="rId23"/>
    <p:sldId id="279" r:id="rId24"/>
    <p:sldId id="278" r:id="rId25"/>
    <p:sldId id="275" r:id="rId26"/>
    <p:sldId id="280" r:id="rId27"/>
    <p:sldId id="282" r:id="rId28"/>
    <p:sldId id="281" r:id="rId29"/>
    <p:sldId id="284" r:id="rId30"/>
    <p:sldId id="283" r:id="rId31"/>
    <p:sldId id="285" r:id="rId32"/>
    <p:sldId id="286" r:id="rId33"/>
    <p:sldId id="287" r:id="rId34"/>
    <p:sldId id="288" r:id="rId35"/>
    <p:sldId id="289" r:id="rId36"/>
    <p:sldId id="290" r:id="rId37"/>
    <p:sldId id="291" r:id="rId38"/>
    <p:sldId id="292" r:id="rId39"/>
    <p:sldId id="293" r:id="rId40"/>
    <p:sldId id="295" r:id="rId41"/>
    <p:sldId id="294" r:id="rId42"/>
    <p:sldId id="297" r:id="rId43"/>
    <p:sldId id="298" r:id="rId44"/>
    <p:sldId id="296" r:id="rId45"/>
    <p:sldId id="304" r:id="rId46"/>
    <p:sldId id="302" r:id="rId47"/>
    <p:sldId id="303" r:id="rId48"/>
    <p:sldId id="305"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21" d="100"/>
          <a:sy n="21" d="100"/>
        </p:scale>
        <p:origin x="60" y="10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6/7/2022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1C64-3C4A-5078-5928-5BC41884075E}"/>
              </a:ext>
            </a:extLst>
          </p:cNvPr>
          <p:cNvSpPr>
            <a:spLocks noGrp="1"/>
          </p:cNvSpPr>
          <p:nvPr>
            <p:ph type="ctrTitle"/>
          </p:nvPr>
        </p:nvSpPr>
        <p:spPr/>
        <p:txBody>
          <a:bodyPr>
            <a:normAutofit fontScale="90000"/>
          </a:bodyPr>
          <a:lstStyle/>
          <a:p>
            <a:r>
              <a:rPr lang="id-ID" dirty="0"/>
              <a:t>PERENCANAAN DAN EVALUASI</a:t>
            </a:r>
            <a:br>
              <a:rPr lang="id-ID" dirty="0"/>
            </a:br>
            <a:r>
              <a:rPr lang="id-ID" dirty="0"/>
              <a:t>PERTEMUAN 2</a:t>
            </a:r>
          </a:p>
        </p:txBody>
      </p:sp>
      <p:sp>
        <p:nvSpPr>
          <p:cNvPr id="3" name="Subtitle 2">
            <a:extLst>
              <a:ext uri="{FF2B5EF4-FFF2-40B4-BE49-F238E27FC236}">
                <a16:creationId xmlns:a16="http://schemas.microsoft.com/office/drawing/2014/main" id="{F5724050-6FE4-0B68-5CBE-6968C58F7498}"/>
              </a:ext>
            </a:extLst>
          </p:cNvPr>
          <p:cNvSpPr>
            <a:spLocks noGrp="1"/>
          </p:cNvSpPr>
          <p:nvPr>
            <p:ph type="subTitle" idx="1"/>
          </p:nvPr>
        </p:nvSpPr>
        <p:spPr/>
        <p:txBody>
          <a:bodyPr/>
          <a:lstStyle/>
          <a:p>
            <a:r>
              <a:rPr lang="id-ID" dirty="0"/>
              <a:t>HJ.HASLIARY LUKMAN, SKM, M.KES</a:t>
            </a:r>
          </a:p>
        </p:txBody>
      </p:sp>
    </p:spTree>
    <p:extLst>
      <p:ext uri="{BB962C8B-B14F-4D97-AF65-F5344CB8AC3E}">
        <p14:creationId xmlns:p14="http://schemas.microsoft.com/office/powerpoint/2010/main" val="3170301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B4B19-A889-BD1E-85E6-D7DF962181CC}"/>
              </a:ext>
            </a:extLst>
          </p:cNvPr>
          <p:cNvSpPr>
            <a:spLocks noGrp="1"/>
          </p:cNvSpPr>
          <p:nvPr>
            <p:ph type="title"/>
          </p:nvPr>
        </p:nvSpPr>
        <p:spPr>
          <a:xfrm>
            <a:off x="1484310" y="567419"/>
            <a:ext cx="10018713" cy="621390"/>
          </a:xfrm>
        </p:spPr>
        <p:txBody>
          <a:bodyPr>
            <a:normAutofit fontScale="90000"/>
          </a:bodyPr>
          <a:lstStyle/>
          <a:p>
            <a:r>
              <a:rPr lang="id-ID" dirty="0"/>
              <a:t>DETERMINANTS OF HEALTH (HL.Blum 1981)</a:t>
            </a:r>
          </a:p>
        </p:txBody>
      </p:sp>
      <p:sp>
        <p:nvSpPr>
          <p:cNvPr id="3" name="Content Placeholder 2">
            <a:extLst>
              <a:ext uri="{FF2B5EF4-FFF2-40B4-BE49-F238E27FC236}">
                <a16:creationId xmlns:a16="http://schemas.microsoft.com/office/drawing/2014/main" id="{341BA318-9CB2-74E1-D1A3-AC39A81AE4AD}"/>
              </a:ext>
            </a:extLst>
          </p:cNvPr>
          <p:cNvSpPr>
            <a:spLocks noGrp="1"/>
          </p:cNvSpPr>
          <p:nvPr>
            <p:ph idx="1"/>
          </p:nvPr>
        </p:nvSpPr>
        <p:spPr>
          <a:xfrm>
            <a:off x="1364343" y="1470477"/>
            <a:ext cx="10138680" cy="5239657"/>
          </a:xfrm>
        </p:spPr>
        <p:txBody>
          <a:bodyPr/>
          <a:lstStyle/>
          <a:p>
            <a:endParaRPr lang="id-ID" dirty="0"/>
          </a:p>
        </p:txBody>
      </p:sp>
      <p:sp>
        <p:nvSpPr>
          <p:cNvPr id="4" name="Callout: Right Arrow 3">
            <a:extLst>
              <a:ext uri="{FF2B5EF4-FFF2-40B4-BE49-F238E27FC236}">
                <a16:creationId xmlns:a16="http://schemas.microsoft.com/office/drawing/2014/main" id="{44FB818A-D33A-CB46-B39F-BE7AA51364D0}"/>
              </a:ext>
            </a:extLst>
          </p:cNvPr>
          <p:cNvSpPr/>
          <p:nvPr/>
        </p:nvSpPr>
        <p:spPr>
          <a:xfrm>
            <a:off x="2487724" y="3406321"/>
            <a:ext cx="2189156" cy="1367971"/>
          </a:xfrm>
          <a:prstGeom prst="rightArrowCallout">
            <a:avLst>
              <a:gd name="adj1" fmla="val 32143"/>
              <a:gd name="adj2" fmla="val 25000"/>
              <a:gd name="adj3" fmla="val 25000"/>
              <a:gd name="adj4" fmla="val 6497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Enviroment</a:t>
            </a:r>
          </a:p>
        </p:txBody>
      </p:sp>
      <p:sp>
        <p:nvSpPr>
          <p:cNvPr id="5" name="Callout: Down Arrow 4">
            <a:extLst>
              <a:ext uri="{FF2B5EF4-FFF2-40B4-BE49-F238E27FC236}">
                <a16:creationId xmlns:a16="http://schemas.microsoft.com/office/drawing/2014/main" id="{06EE69F0-E5FE-3D27-B182-4CBD77C6ECF5}"/>
              </a:ext>
            </a:extLst>
          </p:cNvPr>
          <p:cNvSpPr/>
          <p:nvPr/>
        </p:nvSpPr>
        <p:spPr>
          <a:xfrm>
            <a:off x="5167085" y="1682297"/>
            <a:ext cx="1509486" cy="151674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HEREDITY</a:t>
            </a:r>
          </a:p>
        </p:txBody>
      </p:sp>
      <p:sp>
        <p:nvSpPr>
          <p:cNvPr id="6" name="Callout: Left Arrow 5">
            <a:extLst>
              <a:ext uri="{FF2B5EF4-FFF2-40B4-BE49-F238E27FC236}">
                <a16:creationId xmlns:a16="http://schemas.microsoft.com/office/drawing/2014/main" id="{D8D77229-05C7-EC40-8BDB-9824DE39C704}"/>
              </a:ext>
            </a:extLst>
          </p:cNvPr>
          <p:cNvSpPr/>
          <p:nvPr/>
        </p:nvSpPr>
        <p:spPr>
          <a:xfrm>
            <a:off x="7425534" y="3240313"/>
            <a:ext cx="2278742" cy="1516742"/>
          </a:xfrm>
          <a:prstGeom prst="left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a:t>Medical service</a:t>
            </a:r>
          </a:p>
        </p:txBody>
      </p:sp>
      <p:sp>
        <p:nvSpPr>
          <p:cNvPr id="7" name="Callout: Up Arrow 6">
            <a:extLst>
              <a:ext uri="{FF2B5EF4-FFF2-40B4-BE49-F238E27FC236}">
                <a16:creationId xmlns:a16="http://schemas.microsoft.com/office/drawing/2014/main" id="{DB0976DD-1B65-CF5B-CB98-090B5E83FDA7}"/>
              </a:ext>
            </a:extLst>
          </p:cNvPr>
          <p:cNvSpPr/>
          <p:nvPr/>
        </p:nvSpPr>
        <p:spPr>
          <a:xfrm>
            <a:off x="5268686" y="4911724"/>
            <a:ext cx="1712684" cy="1516742"/>
          </a:xfrm>
          <a:prstGeom prst="upArrow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d-ID" dirty="0"/>
              <a:t>Behavior</a:t>
            </a:r>
          </a:p>
        </p:txBody>
      </p:sp>
      <p:sp>
        <p:nvSpPr>
          <p:cNvPr id="10" name="Flowchart: Connector 9">
            <a:extLst>
              <a:ext uri="{FF2B5EF4-FFF2-40B4-BE49-F238E27FC236}">
                <a16:creationId xmlns:a16="http://schemas.microsoft.com/office/drawing/2014/main" id="{0E196ADA-4527-FE5E-CF09-53236B06EB89}"/>
              </a:ext>
            </a:extLst>
          </p:cNvPr>
          <p:cNvSpPr/>
          <p:nvPr/>
        </p:nvSpPr>
        <p:spPr>
          <a:xfrm>
            <a:off x="5268686" y="3605892"/>
            <a:ext cx="1407885" cy="105772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HEALTH</a:t>
            </a:r>
          </a:p>
          <a:p>
            <a:pPr algn="ctr"/>
            <a:r>
              <a:rPr lang="id-ID" dirty="0"/>
              <a:t>STATUS</a:t>
            </a:r>
          </a:p>
        </p:txBody>
      </p:sp>
    </p:spTree>
    <p:extLst>
      <p:ext uri="{BB962C8B-B14F-4D97-AF65-F5344CB8AC3E}">
        <p14:creationId xmlns:p14="http://schemas.microsoft.com/office/powerpoint/2010/main" val="1742672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AD22-7D62-626B-FE7F-239E6C98DDF4}"/>
              </a:ext>
            </a:extLst>
          </p:cNvPr>
          <p:cNvSpPr>
            <a:spLocks noGrp="1"/>
          </p:cNvSpPr>
          <p:nvPr>
            <p:ph type="title"/>
          </p:nvPr>
        </p:nvSpPr>
        <p:spPr/>
        <p:txBody>
          <a:bodyPr/>
          <a:lstStyle/>
          <a:p>
            <a:r>
              <a:rPr lang="id-ID" dirty="0"/>
              <a:t>Analisis situasi kesehatan</a:t>
            </a:r>
          </a:p>
        </p:txBody>
      </p:sp>
      <p:sp>
        <p:nvSpPr>
          <p:cNvPr id="3" name="Content Placeholder 2">
            <a:extLst>
              <a:ext uri="{FF2B5EF4-FFF2-40B4-BE49-F238E27FC236}">
                <a16:creationId xmlns:a16="http://schemas.microsoft.com/office/drawing/2014/main" id="{FDE9D28B-E0D5-5290-AED1-AFCDF4D74883}"/>
              </a:ext>
            </a:extLst>
          </p:cNvPr>
          <p:cNvSpPr>
            <a:spLocks noGrp="1"/>
          </p:cNvSpPr>
          <p:nvPr>
            <p:ph idx="1"/>
          </p:nvPr>
        </p:nvSpPr>
        <p:spPr>
          <a:xfrm>
            <a:off x="2418453" y="2110408"/>
            <a:ext cx="7355093" cy="3124201"/>
          </a:xfrm>
        </p:spPr>
        <p:txBody>
          <a:bodyPr/>
          <a:lstStyle/>
          <a:p>
            <a:r>
              <a:rPr lang="id-ID" dirty="0"/>
              <a:t>Analisis status kesehatan</a:t>
            </a:r>
          </a:p>
          <a:p>
            <a:r>
              <a:rPr lang="id-ID" dirty="0"/>
              <a:t>Analisa aspek kependudukan</a:t>
            </a:r>
          </a:p>
          <a:p>
            <a:r>
              <a:rPr lang="id-ID" dirty="0"/>
              <a:t>Analisa pelayanan/ upaya kesehatan</a:t>
            </a:r>
          </a:p>
          <a:p>
            <a:r>
              <a:rPr lang="id-ID" dirty="0"/>
              <a:t>Analisa perilaku kesehatan</a:t>
            </a:r>
          </a:p>
          <a:p>
            <a:r>
              <a:rPr lang="id-ID" dirty="0"/>
              <a:t>Analisa lingkungan</a:t>
            </a:r>
          </a:p>
        </p:txBody>
      </p:sp>
    </p:spTree>
    <p:extLst>
      <p:ext uri="{BB962C8B-B14F-4D97-AF65-F5344CB8AC3E}">
        <p14:creationId xmlns:p14="http://schemas.microsoft.com/office/powerpoint/2010/main" val="197353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1C90-507D-19BC-E1E5-FF0AE8B78BB3}"/>
              </a:ext>
            </a:extLst>
          </p:cNvPr>
          <p:cNvSpPr>
            <a:spLocks noGrp="1"/>
          </p:cNvSpPr>
          <p:nvPr>
            <p:ph type="title"/>
          </p:nvPr>
        </p:nvSpPr>
        <p:spPr/>
        <p:txBody>
          <a:bodyPr/>
          <a:lstStyle/>
          <a:p>
            <a:r>
              <a:rPr lang="id-ID" dirty="0"/>
              <a:t>Analisa status kesehatan</a:t>
            </a:r>
          </a:p>
        </p:txBody>
      </p:sp>
      <p:sp>
        <p:nvSpPr>
          <p:cNvPr id="3" name="Content Placeholder 2">
            <a:extLst>
              <a:ext uri="{FF2B5EF4-FFF2-40B4-BE49-F238E27FC236}">
                <a16:creationId xmlns:a16="http://schemas.microsoft.com/office/drawing/2014/main" id="{745B0496-21F3-F952-B2EE-1AD558C99A47}"/>
              </a:ext>
            </a:extLst>
          </p:cNvPr>
          <p:cNvSpPr>
            <a:spLocks noGrp="1"/>
          </p:cNvSpPr>
          <p:nvPr>
            <p:ph idx="1"/>
          </p:nvPr>
        </p:nvSpPr>
        <p:spPr>
          <a:xfrm>
            <a:off x="2279169" y="2039177"/>
            <a:ext cx="8428520" cy="3124201"/>
          </a:xfrm>
        </p:spPr>
        <p:txBody>
          <a:bodyPr/>
          <a:lstStyle/>
          <a:p>
            <a:r>
              <a:rPr lang="id-ID" dirty="0"/>
              <a:t>Analisa status kesehatan akan menjelaskan masalah kesehatan apa yang dihadapi</a:t>
            </a:r>
          </a:p>
          <a:p>
            <a:r>
              <a:rPr lang="id-ID" dirty="0"/>
              <a:t>Analisis ini akan menghasilkan ukuram-ukuran  status keehatan secara kuantititaf, penyebaran masalah menurut kelompok umur poenduduk, menurut tempat dan waktu</a:t>
            </a:r>
          </a:p>
        </p:txBody>
      </p:sp>
    </p:spTree>
    <p:extLst>
      <p:ext uri="{BB962C8B-B14F-4D97-AF65-F5344CB8AC3E}">
        <p14:creationId xmlns:p14="http://schemas.microsoft.com/office/powerpoint/2010/main" val="3613520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A0BF2-9286-B350-EC23-CA95F4A2CF27}"/>
              </a:ext>
            </a:extLst>
          </p:cNvPr>
          <p:cNvSpPr>
            <a:spLocks noGrp="1"/>
          </p:cNvSpPr>
          <p:nvPr>
            <p:ph type="title"/>
          </p:nvPr>
        </p:nvSpPr>
        <p:spPr/>
        <p:txBody>
          <a:bodyPr/>
          <a:lstStyle/>
          <a:p>
            <a:r>
              <a:rPr lang="id-ID" dirty="0"/>
              <a:t>Analisa status kesehatan</a:t>
            </a:r>
          </a:p>
        </p:txBody>
      </p:sp>
      <p:sp>
        <p:nvSpPr>
          <p:cNvPr id="3" name="Content Placeholder 2">
            <a:extLst>
              <a:ext uri="{FF2B5EF4-FFF2-40B4-BE49-F238E27FC236}">
                <a16:creationId xmlns:a16="http://schemas.microsoft.com/office/drawing/2014/main" id="{80238775-172D-B235-CBB0-2DD8C74C4F67}"/>
              </a:ext>
            </a:extLst>
          </p:cNvPr>
          <p:cNvSpPr>
            <a:spLocks noGrp="1"/>
          </p:cNvSpPr>
          <p:nvPr>
            <p:ph idx="1"/>
          </p:nvPr>
        </p:nvSpPr>
        <p:spPr>
          <a:xfrm>
            <a:off x="1484311" y="1866899"/>
            <a:ext cx="10018713" cy="3124201"/>
          </a:xfrm>
        </p:spPr>
        <p:txBody>
          <a:bodyPr/>
          <a:lstStyle/>
          <a:p>
            <a:r>
              <a:rPr lang="id-ID" dirty="0"/>
              <a:t>Pendekatan yang digunakan adalah pendekatan epidemologis</a:t>
            </a:r>
          </a:p>
          <a:p>
            <a:r>
              <a:rPr lang="id-ID" dirty="0"/>
              <a:t>Ukuran yang diguanakan adalah angka kematian (mortalitas dan angka kesakitan (morbiditas)</a:t>
            </a:r>
          </a:p>
        </p:txBody>
      </p:sp>
    </p:spTree>
    <p:extLst>
      <p:ext uri="{BB962C8B-B14F-4D97-AF65-F5344CB8AC3E}">
        <p14:creationId xmlns:p14="http://schemas.microsoft.com/office/powerpoint/2010/main" val="2885226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BBA19-CEF6-5EE0-A926-565E38435CE0}"/>
              </a:ext>
            </a:extLst>
          </p:cNvPr>
          <p:cNvSpPr>
            <a:spLocks noGrp="1"/>
          </p:cNvSpPr>
          <p:nvPr>
            <p:ph type="title"/>
          </p:nvPr>
        </p:nvSpPr>
        <p:spPr/>
        <p:txBody>
          <a:bodyPr/>
          <a:lstStyle/>
          <a:p>
            <a:r>
              <a:rPr lang="id-ID" dirty="0"/>
              <a:t>Analisis kependudukan</a:t>
            </a:r>
          </a:p>
        </p:txBody>
      </p:sp>
      <p:sp>
        <p:nvSpPr>
          <p:cNvPr id="3" name="Content Placeholder 2">
            <a:extLst>
              <a:ext uri="{FF2B5EF4-FFF2-40B4-BE49-F238E27FC236}">
                <a16:creationId xmlns:a16="http://schemas.microsoft.com/office/drawing/2014/main" id="{D10EEF77-89AC-8393-CE17-2E53D9AC32CE}"/>
              </a:ext>
            </a:extLst>
          </p:cNvPr>
          <p:cNvSpPr>
            <a:spLocks noGrp="1"/>
          </p:cNvSpPr>
          <p:nvPr>
            <p:ph idx="1"/>
          </p:nvPr>
        </p:nvSpPr>
        <p:spPr/>
        <p:txBody>
          <a:bodyPr/>
          <a:lstStyle/>
          <a:p>
            <a:r>
              <a:rPr lang="id-ID" dirty="0"/>
              <a:t>Jumlah penduduk</a:t>
            </a:r>
          </a:p>
          <a:p>
            <a:r>
              <a:rPr lang="id-ID" dirty="0"/>
              <a:t>Pertumbuhan penduduk</a:t>
            </a:r>
          </a:p>
          <a:p>
            <a:r>
              <a:rPr lang="id-ID" dirty="0"/>
              <a:t>Struktur umur</a:t>
            </a:r>
          </a:p>
          <a:p>
            <a:r>
              <a:rPr lang="id-ID" dirty="0"/>
              <a:t>Mobilitas penduduk</a:t>
            </a:r>
          </a:p>
          <a:p>
            <a:r>
              <a:rPr lang="id-ID" dirty="0"/>
              <a:t>Pekerjaan penduduk</a:t>
            </a:r>
          </a:p>
        </p:txBody>
      </p:sp>
    </p:spTree>
    <p:extLst>
      <p:ext uri="{BB962C8B-B14F-4D97-AF65-F5344CB8AC3E}">
        <p14:creationId xmlns:p14="http://schemas.microsoft.com/office/powerpoint/2010/main" val="154137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A8DF-811D-A9AC-818D-CF45B9C8A1FB}"/>
              </a:ext>
            </a:extLst>
          </p:cNvPr>
          <p:cNvSpPr>
            <a:spLocks noGrp="1"/>
          </p:cNvSpPr>
          <p:nvPr>
            <p:ph type="title"/>
          </p:nvPr>
        </p:nvSpPr>
        <p:spPr/>
        <p:txBody>
          <a:bodyPr/>
          <a:lstStyle/>
          <a:p>
            <a:r>
              <a:rPr lang="id-ID" dirty="0"/>
              <a:t>Manfaat ukuran demografis</a:t>
            </a:r>
          </a:p>
        </p:txBody>
      </p:sp>
      <p:sp>
        <p:nvSpPr>
          <p:cNvPr id="3" name="Content Placeholder 2">
            <a:extLst>
              <a:ext uri="{FF2B5EF4-FFF2-40B4-BE49-F238E27FC236}">
                <a16:creationId xmlns:a16="http://schemas.microsoft.com/office/drawing/2014/main" id="{9E6A4EBA-2609-A82B-4856-DE8BA26FF1FA}"/>
              </a:ext>
            </a:extLst>
          </p:cNvPr>
          <p:cNvSpPr>
            <a:spLocks noGrp="1"/>
          </p:cNvSpPr>
          <p:nvPr>
            <p:ph idx="1"/>
          </p:nvPr>
        </p:nvSpPr>
        <p:spPr>
          <a:xfrm>
            <a:off x="1709597" y="2083903"/>
            <a:ext cx="10018713" cy="3124201"/>
          </a:xfrm>
        </p:spPr>
        <p:txBody>
          <a:bodyPr/>
          <a:lstStyle/>
          <a:p>
            <a:r>
              <a:rPr lang="id-ID" dirty="0"/>
              <a:t>Sebagai denominator ukuran masalah kesehatan</a:t>
            </a:r>
          </a:p>
          <a:p>
            <a:r>
              <a:rPr lang="id-ID" dirty="0"/>
              <a:t>Sebagai prediksi beban upaya /program kesehatan</a:t>
            </a:r>
          </a:p>
          <a:p>
            <a:r>
              <a:rPr lang="id-ID" dirty="0"/>
              <a:t>Sebagai prediksi masalah ksehatan yang dihadapi</a:t>
            </a:r>
          </a:p>
        </p:txBody>
      </p:sp>
    </p:spTree>
    <p:extLst>
      <p:ext uri="{BB962C8B-B14F-4D97-AF65-F5344CB8AC3E}">
        <p14:creationId xmlns:p14="http://schemas.microsoft.com/office/powerpoint/2010/main" val="45592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1AEA9-F758-6A1F-EF8E-2137FF05DF77}"/>
              </a:ext>
            </a:extLst>
          </p:cNvPr>
          <p:cNvSpPr>
            <a:spLocks noGrp="1"/>
          </p:cNvSpPr>
          <p:nvPr>
            <p:ph type="title"/>
          </p:nvPr>
        </p:nvSpPr>
        <p:spPr/>
        <p:txBody>
          <a:bodyPr/>
          <a:lstStyle/>
          <a:p>
            <a:r>
              <a:rPr lang="id-ID" dirty="0"/>
              <a:t>Analisis pelayanan kesehtan</a:t>
            </a:r>
          </a:p>
        </p:txBody>
      </p:sp>
      <p:sp>
        <p:nvSpPr>
          <p:cNvPr id="3" name="Content Placeholder 2">
            <a:extLst>
              <a:ext uri="{FF2B5EF4-FFF2-40B4-BE49-F238E27FC236}">
                <a16:creationId xmlns:a16="http://schemas.microsoft.com/office/drawing/2014/main" id="{4A794A4B-0876-410D-9514-5423D405371F}"/>
              </a:ext>
            </a:extLst>
          </p:cNvPr>
          <p:cNvSpPr>
            <a:spLocks noGrp="1"/>
          </p:cNvSpPr>
          <p:nvPr>
            <p:ph idx="1"/>
          </p:nvPr>
        </p:nvSpPr>
        <p:spPr/>
        <p:txBody>
          <a:bodyPr/>
          <a:lstStyle/>
          <a:p>
            <a:r>
              <a:rPr lang="id-ID" dirty="0"/>
              <a:t>Pelayanan atau upaya kesehatan meliputi upaya promotif, preventif, kuratif dan rehabilitatif</a:t>
            </a:r>
          </a:p>
          <a:p>
            <a:r>
              <a:rPr lang="id-ID" dirty="0"/>
              <a:t>Analisis ini menghasilkan data atau informasi tentang input, proses , out put dan dampak dari pelayanan kesehatan</a:t>
            </a:r>
          </a:p>
        </p:txBody>
      </p:sp>
    </p:spTree>
    <p:extLst>
      <p:ext uri="{BB962C8B-B14F-4D97-AF65-F5344CB8AC3E}">
        <p14:creationId xmlns:p14="http://schemas.microsoft.com/office/powerpoint/2010/main" val="125253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542C-0E11-BFAD-B235-191DFA73EE90}"/>
              </a:ext>
            </a:extLst>
          </p:cNvPr>
          <p:cNvSpPr>
            <a:spLocks noGrp="1"/>
          </p:cNvSpPr>
          <p:nvPr>
            <p:ph type="title"/>
          </p:nvPr>
        </p:nvSpPr>
        <p:spPr>
          <a:xfrm>
            <a:off x="1484311" y="685800"/>
            <a:ext cx="10018713" cy="612913"/>
          </a:xfrm>
        </p:spPr>
        <p:txBody>
          <a:bodyPr>
            <a:normAutofit fontScale="90000"/>
          </a:bodyPr>
          <a:lstStyle/>
          <a:p>
            <a:r>
              <a:rPr lang="id-ID" dirty="0"/>
              <a:t>Tujuan </a:t>
            </a:r>
          </a:p>
        </p:txBody>
      </p:sp>
      <p:sp>
        <p:nvSpPr>
          <p:cNvPr id="3" name="Content Placeholder 2">
            <a:extLst>
              <a:ext uri="{FF2B5EF4-FFF2-40B4-BE49-F238E27FC236}">
                <a16:creationId xmlns:a16="http://schemas.microsoft.com/office/drawing/2014/main" id="{C2199873-76CC-8745-36E4-A6EEB7620464}"/>
              </a:ext>
            </a:extLst>
          </p:cNvPr>
          <p:cNvSpPr>
            <a:spLocks noGrp="1"/>
          </p:cNvSpPr>
          <p:nvPr>
            <p:ph idx="1"/>
          </p:nvPr>
        </p:nvSpPr>
        <p:spPr>
          <a:xfrm>
            <a:off x="1636574" y="1500808"/>
            <a:ext cx="9641026" cy="3856383"/>
          </a:xfrm>
        </p:spPr>
        <p:txBody>
          <a:bodyPr>
            <a:normAutofit fontScale="92500" lnSpcReduction="20000"/>
          </a:bodyPr>
          <a:lstStyle/>
          <a:p>
            <a:r>
              <a:rPr lang="id-ID" dirty="0"/>
              <a:t>Mengetahui akses dan pemanfaatan rumah tangga terhadap sarana yankes RS, Puskesmas, Pustu, Dokter Praktek, Bidan praktek dan yankes UKBM yaitu posyamndu, poskesdes, polindes/bidan di desa, POD/WOD yang meliputi :</a:t>
            </a:r>
          </a:p>
          <a:p>
            <a:r>
              <a:rPr lang="id-ID" dirty="0"/>
              <a:t>Jenis yankes yang dimanfaatkan </a:t>
            </a:r>
          </a:p>
          <a:p>
            <a:r>
              <a:rPr lang="id-ID" dirty="0"/>
              <a:t>Jarak tempuh ke sarana yankes</a:t>
            </a:r>
          </a:p>
          <a:p>
            <a:r>
              <a:rPr lang="id-ID" dirty="0"/>
              <a:t>Waktu tempuh ke sarana yankes</a:t>
            </a:r>
          </a:p>
          <a:p>
            <a:r>
              <a:rPr lang="id-ID" dirty="0"/>
              <a:t>Alasan memliki / tdk memilih yankes</a:t>
            </a:r>
          </a:p>
          <a:p>
            <a:r>
              <a:rPr lang="id-ID" dirty="0"/>
              <a:t>Ketersediaan angkutan umum</a:t>
            </a:r>
          </a:p>
          <a:p>
            <a:r>
              <a:rPr lang="id-ID" dirty="0"/>
              <a:t>Apsek yankes ‘’AKSES DAN PEMANFAATAN RUMAH TANGGA KE FALITIAS PELAYANAN KESEHATAN</a:t>
            </a:r>
          </a:p>
        </p:txBody>
      </p:sp>
    </p:spTree>
    <p:extLst>
      <p:ext uri="{BB962C8B-B14F-4D97-AF65-F5344CB8AC3E}">
        <p14:creationId xmlns:p14="http://schemas.microsoft.com/office/powerpoint/2010/main" val="3677011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5E972-6A62-C70F-6E06-89A08BF135B4}"/>
              </a:ext>
            </a:extLst>
          </p:cNvPr>
          <p:cNvSpPr>
            <a:spLocks noGrp="1"/>
          </p:cNvSpPr>
          <p:nvPr>
            <p:ph type="title"/>
          </p:nvPr>
        </p:nvSpPr>
        <p:spPr/>
        <p:txBody>
          <a:bodyPr/>
          <a:lstStyle/>
          <a:p>
            <a:r>
              <a:rPr lang="id-ID" dirty="0"/>
              <a:t>Analisis perilaku kesehatan</a:t>
            </a:r>
          </a:p>
        </p:txBody>
      </p:sp>
      <p:sp>
        <p:nvSpPr>
          <p:cNvPr id="3" name="Content Placeholder 2">
            <a:extLst>
              <a:ext uri="{FF2B5EF4-FFF2-40B4-BE49-F238E27FC236}">
                <a16:creationId xmlns:a16="http://schemas.microsoft.com/office/drawing/2014/main" id="{597030D3-8324-AC3F-219E-E97FB7421C1D}"/>
              </a:ext>
            </a:extLst>
          </p:cNvPr>
          <p:cNvSpPr>
            <a:spLocks noGrp="1"/>
          </p:cNvSpPr>
          <p:nvPr>
            <p:ph idx="1"/>
          </p:nvPr>
        </p:nvSpPr>
        <p:spPr/>
        <p:txBody>
          <a:bodyPr/>
          <a:lstStyle/>
          <a:p>
            <a:r>
              <a:rPr lang="id-ID" dirty="0"/>
              <a:t>Analisis ini memberikan gambaran tentang pengetahuan, sikap dan perilaku masyarakat sehubungan dengan kesehatan maupun upaya kesehatan</a:t>
            </a:r>
          </a:p>
          <a:p>
            <a:r>
              <a:rPr lang="id-ID" dirty="0"/>
              <a:t>Dapat menggunakan teori penegtahuan, sikapmpraktek, atau health bellef model atau teori lainnya.</a:t>
            </a:r>
          </a:p>
          <a:p>
            <a:pPr marL="0" indent="0">
              <a:buNone/>
            </a:pPr>
            <a:endParaRPr lang="id-ID" dirty="0"/>
          </a:p>
        </p:txBody>
      </p:sp>
    </p:spTree>
    <p:extLst>
      <p:ext uri="{BB962C8B-B14F-4D97-AF65-F5344CB8AC3E}">
        <p14:creationId xmlns:p14="http://schemas.microsoft.com/office/powerpoint/2010/main" val="2092968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CBA11-BD67-52DE-82E6-43B36B9F760B}"/>
              </a:ext>
            </a:extLst>
          </p:cNvPr>
          <p:cNvSpPr>
            <a:spLocks noGrp="1"/>
          </p:cNvSpPr>
          <p:nvPr>
            <p:ph type="title"/>
          </p:nvPr>
        </p:nvSpPr>
        <p:spPr/>
        <p:txBody>
          <a:bodyPr/>
          <a:lstStyle/>
          <a:p>
            <a:r>
              <a:rPr lang="id-ID" dirty="0"/>
              <a:t>Pertanyaan meliputi</a:t>
            </a:r>
          </a:p>
        </p:txBody>
      </p:sp>
      <p:sp>
        <p:nvSpPr>
          <p:cNvPr id="3" name="Content Placeholder 2">
            <a:extLst>
              <a:ext uri="{FF2B5EF4-FFF2-40B4-BE49-F238E27FC236}">
                <a16:creationId xmlns:a16="http://schemas.microsoft.com/office/drawing/2014/main" id="{2325EB03-0A7A-ADBB-594C-4C62618EC284}"/>
              </a:ext>
            </a:extLst>
          </p:cNvPr>
          <p:cNvSpPr>
            <a:spLocks noGrp="1"/>
          </p:cNvSpPr>
          <p:nvPr>
            <p:ph idx="1"/>
          </p:nvPr>
        </p:nvSpPr>
        <p:spPr>
          <a:xfrm>
            <a:off x="1484310" y="2150164"/>
            <a:ext cx="10018713" cy="3124201"/>
          </a:xfrm>
        </p:spPr>
        <p:txBody>
          <a:bodyPr>
            <a:normAutofit fontScale="92500" lnSpcReduction="10000"/>
          </a:bodyPr>
          <a:lstStyle/>
          <a:p>
            <a:r>
              <a:rPr lang="id-ID" dirty="0"/>
              <a:t>Penyakit flu burung</a:t>
            </a:r>
          </a:p>
          <a:p>
            <a:r>
              <a:rPr lang="id-ID" dirty="0"/>
              <a:t>Hiv/aids</a:t>
            </a:r>
          </a:p>
          <a:p>
            <a:r>
              <a:rPr lang="id-ID" dirty="0"/>
              <a:t>Perilaku higienis</a:t>
            </a:r>
          </a:p>
          <a:p>
            <a:r>
              <a:rPr lang="id-ID" dirty="0"/>
              <a:t>Faktor resiko PTM</a:t>
            </a:r>
          </a:p>
          <a:p>
            <a:r>
              <a:rPr lang="id-ID" dirty="0"/>
              <a:t>Penggunaan tembakau  (merokok)</a:t>
            </a:r>
          </a:p>
          <a:p>
            <a:r>
              <a:rPr lang="id-ID" dirty="0"/>
              <a:t>Alkohol</a:t>
            </a:r>
          </a:p>
          <a:p>
            <a:r>
              <a:rPr lang="id-ID" dirty="0"/>
              <a:t>Aktivitas fisik Perilaku komsumsi buah , sayur dan makan lainnya.</a:t>
            </a:r>
          </a:p>
        </p:txBody>
      </p:sp>
    </p:spTree>
    <p:extLst>
      <p:ext uri="{BB962C8B-B14F-4D97-AF65-F5344CB8AC3E}">
        <p14:creationId xmlns:p14="http://schemas.microsoft.com/office/powerpoint/2010/main" val="152307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F3C2-AE1E-F1A1-C9B4-349ACAD7DBFC}"/>
              </a:ext>
            </a:extLst>
          </p:cNvPr>
          <p:cNvSpPr>
            <a:spLocks noGrp="1"/>
          </p:cNvSpPr>
          <p:nvPr>
            <p:ph type="title"/>
          </p:nvPr>
        </p:nvSpPr>
        <p:spPr>
          <a:xfrm>
            <a:off x="1537320" y="2262809"/>
            <a:ext cx="10018713" cy="1752599"/>
          </a:xfrm>
        </p:spPr>
        <p:txBody>
          <a:bodyPr/>
          <a:lstStyle/>
          <a:p>
            <a:r>
              <a:rPr lang="id-ID" dirty="0"/>
              <a:t>PROBLEM SOLVING KESEHATAN MASYARAKAT</a:t>
            </a:r>
          </a:p>
        </p:txBody>
      </p:sp>
    </p:spTree>
    <p:extLst>
      <p:ext uri="{BB962C8B-B14F-4D97-AF65-F5344CB8AC3E}">
        <p14:creationId xmlns:p14="http://schemas.microsoft.com/office/powerpoint/2010/main" val="3325527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E9383-5D10-F7FE-96E5-0870FC0B5EDE}"/>
              </a:ext>
            </a:extLst>
          </p:cNvPr>
          <p:cNvSpPr>
            <a:spLocks noGrp="1"/>
          </p:cNvSpPr>
          <p:nvPr>
            <p:ph type="title"/>
          </p:nvPr>
        </p:nvSpPr>
        <p:spPr/>
        <p:txBody>
          <a:bodyPr/>
          <a:lstStyle/>
          <a:p>
            <a:r>
              <a:rPr lang="id-ID" dirty="0"/>
              <a:t>Analisis Lingkungan</a:t>
            </a:r>
          </a:p>
        </p:txBody>
      </p:sp>
      <p:sp>
        <p:nvSpPr>
          <p:cNvPr id="3" name="Content Placeholder 2">
            <a:extLst>
              <a:ext uri="{FF2B5EF4-FFF2-40B4-BE49-F238E27FC236}">
                <a16:creationId xmlns:a16="http://schemas.microsoft.com/office/drawing/2014/main" id="{C5E7FAF8-3668-DB7D-0424-8AF765B07E2A}"/>
              </a:ext>
            </a:extLst>
          </p:cNvPr>
          <p:cNvSpPr>
            <a:spLocks noGrp="1"/>
          </p:cNvSpPr>
          <p:nvPr>
            <p:ph idx="1"/>
          </p:nvPr>
        </p:nvSpPr>
        <p:spPr>
          <a:xfrm>
            <a:off x="3723928" y="2012673"/>
            <a:ext cx="6082682" cy="3124201"/>
          </a:xfrm>
        </p:spPr>
        <p:txBody>
          <a:bodyPr/>
          <a:lstStyle/>
          <a:p>
            <a:r>
              <a:rPr lang="id-ID" dirty="0"/>
              <a:t>Analisis lingkungan fisisk</a:t>
            </a:r>
          </a:p>
          <a:p>
            <a:r>
              <a:rPr lang="id-ID" dirty="0"/>
              <a:t>Analisis lingkungan biologis</a:t>
            </a:r>
          </a:p>
          <a:p>
            <a:r>
              <a:rPr lang="id-ID" dirty="0"/>
              <a:t>Analisis lingkungan sosial</a:t>
            </a:r>
          </a:p>
        </p:txBody>
      </p:sp>
    </p:spTree>
    <p:extLst>
      <p:ext uri="{BB962C8B-B14F-4D97-AF65-F5344CB8AC3E}">
        <p14:creationId xmlns:p14="http://schemas.microsoft.com/office/powerpoint/2010/main" val="3585568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C16-FAA4-2D89-5ED2-167CD8AE0291}"/>
              </a:ext>
            </a:extLst>
          </p:cNvPr>
          <p:cNvSpPr>
            <a:spLocks noGrp="1"/>
          </p:cNvSpPr>
          <p:nvPr>
            <p:ph type="title"/>
          </p:nvPr>
        </p:nvSpPr>
        <p:spPr/>
        <p:txBody>
          <a:bodyPr/>
          <a:lstStyle/>
          <a:p>
            <a:r>
              <a:rPr lang="id-ID" dirty="0"/>
              <a:t>Tujuan</a:t>
            </a:r>
          </a:p>
        </p:txBody>
      </p:sp>
      <p:sp>
        <p:nvSpPr>
          <p:cNvPr id="3" name="Content Placeholder 2">
            <a:extLst>
              <a:ext uri="{FF2B5EF4-FFF2-40B4-BE49-F238E27FC236}">
                <a16:creationId xmlns:a16="http://schemas.microsoft.com/office/drawing/2014/main" id="{B16697FC-D157-B9D0-EA83-14C9A1760C2D}"/>
              </a:ext>
            </a:extLst>
          </p:cNvPr>
          <p:cNvSpPr>
            <a:spLocks noGrp="1"/>
          </p:cNvSpPr>
          <p:nvPr>
            <p:ph idx="1"/>
          </p:nvPr>
        </p:nvSpPr>
        <p:spPr/>
        <p:txBody>
          <a:bodyPr/>
          <a:lstStyle/>
          <a:p>
            <a:r>
              <a:rPr lang="id-ID" dirty="0"/>
              <a:t>Memperoleh informasi tentang keadaan sanitasi lingkungan di rumah tangga</a:t>
            </a:r>
          </a:p>
          <a:p>
            <a:r>
              <a:rPr lang="id-ID" dirty="0"/>
              <a:t>Memperoleh informasi akses masyarakat terhadap air dan penyehatan lingkungan</a:t>
            </a:r>
          </a:p>
        </p:txBody>
      </p:sp>
    </p:spTree>
    <p:extLst>
      <p:ext uri="{BB962C8B-B14F-4D97-AF65-F5344CB8AC3E}">
        <p14:creationId xmlns:p14="http://schemas.microsoft.com/office/powerpoint/2010/main" val="199306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B7C45-9094-D55D-8647-88EDCD7A4667}"/>
              </a:ext>
            </a:extLst>
          </p:cNvPr>
          <p:cNvSpPr>
            <a:spLocks noGrp="1"/>
          </p:cNvSpPr>
          <p:nvPr>
            <p:ph type="title"/>
          </p:nvPr>
        </p:nvSpPr>
        <p:spPr/>
        <p:txBody>
          <a:bodyPr/>
          <a:lstStyle/>
          <a:p>
            <a:r>
              <a:rPr lang="id-ID" dirty="0"/>
              <a:t>Teknik pengumpulan data</a:t>
            </a:r>
          </a:p>
        </p:txBody>
      </p:sp>
      <p:sp>
        <p:nvSpPr>
          <p:cNvPr id="3" name="Content Placeholder 2">
            <a:extLst>
              <a:ext uri="{FF2B5EF4-FFF2-40B4-BE49-F238E27FC236}">
                <a16:creationId xmlns:a16="http://schemas.microsoft.com/office/drawing/2014/main" id="{CB6E082A-C6BF-953F-A205-D535AB2BA3FC}"/>
              </a:ext>
            </a:extLst>
          </p:cNvPr>
          <p:cNvSpPr>
            <a:spLocks noGrp="1"/>
          </p:cNvSpPr>
          <p:nvPr>
            <p:ph idx="1"/>
          </p:nvPr>
        </p:nvSpPr>
        <p:spPr/>
        <p:txBody>
          <a:bodyPr/>
          <a:lstStyle/>
          <a:p>
            <a:r>
              <a:rPr lang="id-ID" dirty="0"/>
              <a:t>Wawancaradengan kepala rumah tangga atau anggota rimah tangga lain</a:t>
            </a:r>
          </a:p>
          <a:p>
            <a:r>
              <a:rPr lang="id-ID" dirty="0"/>
              <a:t>Pengatan langsung/ observasi lingkungan</a:t>
            </a:r>
          </a:p>
        </p:txBody>
      </p:sp>
    </p:spTree>
    <p:extLst>
      <p:ext uri="{BB962C8B-B14F-4D97-AF65-F5344CB8AC3E}">
        <p14:creationId xmlns:p14="http://schemas.microsoft.com/office/powerpoint/2010/main" val="2041235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3B6C-AE6B-A51E-A15B-E166CAE9D920}"/>
              </a:ext>
            </a:extLst>
          </p:cNvPr>
          <p:cNvSpPr>
            <a:spLocks noGrp="1"/>
          </p:cNvSpPr>
          <p:nvPr>
            <p:ph type="title"/>
          </p:nvPr>
        </p:nvSpPr>
        <p:spPr/>
        <p:txBody>
          <a:bodyPr/>
          <a:lstStyle/>
          <a:p>
            <a:r>
              <a:rPr lang="id-ID" dirty="0"/>
              <a:t>Pengelohan dan penyajian data</a:t>
            </a:r>
          </a:p>
        </p:txBody>
      </p:sp>
      <p:sp>
        <p:nvSpPr>
          <p:cNvPr id="3" name="Content Placeholder 2">
            <a:extLst>
              <a:ext uri="{FF2B5EF4-FFF2-40B4-BE49-F238E27FC236}">
                <a16:creationId xmlns:a16="http://schemas.microsoft.com/office/drawing/2014/main" id="{C4446FEF-35F2-31CE-FBAB-FCD814D2393C}"/>
              </a:ext>
            </a:extLst>
          </p:cNvPr>
          <p:cNvSpPr>
            <a:spLocks noGrp="1"/>
          </p:cNvSpPr>
          <p:nvPr>
            <p:ph idx="1"/>
          </p:nvPr>
        </p:nvSpPr>
        <p:spPr/>
        <p:txBody>
          <a:bodyPr/>
          <a:lstStyle/>
          <a:p>
            <a:r>
              <a:rPr lang="id-ID" dirty="0"/>
              <a:t>Pengolahan dan penyajian data</a:t>
            </a:r>
          </a:p>
          <a:p>
            <a:r>
              <a:rPr lang="id-ID" dirty="0"/>
              <a:t>Pengolahan : secara manual, elektrikal</a:t>
            </a:r>
          </a:p>
          <a:p>
            <a:pPr marL="0" indent="0">
              <a:buNone/>
            </a:pPr>
            <a:r>
              <a:rPr lang="id-ID" dirty="0"/>
              <a:t>Pemyajian data:</a:t>
            </a:r>
          </a:p>
          <a:p>
            <a:pPr marL="0" indent="0">
              <a:buNone/>
            </a:pPr>
            <a:r>
              <a:rPr lang="id-ID" dirty="0"/>
              <a:t>Deskriptif , Narasi dengan kalimat yang tepat dan mencukupi</a:t>
            </a:r>
          </a:p>
          <a:p>
            <a:pPr marL="0" indent="0">
              <a:buNone/>
            </a:pPr>
            <a:r>
              <a:rPr lang="id-ID" dirty="0"/>
              <a:t>Alat bantu : tabel, Diagram, gambar model , ilustrasi</a:t>
            </a:r>
          </a:p>
        </p:txBody>
      </p:sp>
    </p:spTree>
    <p:extLst>
      <p:ext uri="{BB962C8B-B14F-4D97-AF65-F5344CB8AC3E}">
        <p14:creationId xmlns:p14="http://schemas.microsoft.com/office/powerpoint/2010/main" val="2447834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33C5D-C004-5C21-0152-43D8E5B374B8}"/>
              </a:ext>
            </a:extLst>
          </p:cNvPr>
          <p:cNvSpPr>
            <a:spLocks noGrp="1"/>
          </p:cNvSpPr>
          <p:nvPr>
            <p:ph type="title"/>
          </p:nvPr>
        </p:nvSpPr>
        <p:spPr/>
        <p:txBody>
          <a:bodyPr/>
          <a:lstStyle/>
          <a:p>
            <a:r>
              <a:rPr lang="id-ID" dirty="0"/>
              <a:t>SISTEM ATIKA LAPORAN HASIL ANALISIS  SITUASI</a:t>
            </a:r>
          </a:p>
        </p:txBody>
      </p:sp>
      <p:sp>
        <p:nvSpPr>
          <p:cNvPr id="3" name="Content Placeholder 2">
            <a:extLst>
              <a:ext uri="{FF2B5EF4-FFF2-40B4-BE49-F238E27FC236}">
                <a16:creationId xmlns:a16="http://schemas.microsoft.com/office/drawing/2014/main" id="{CC33531A-8236-F435-6D72-713FAB31E6D5}"/>
              </a:ext>
            </a:extLst>
          </p:cNvPr>
          <p:cNvSpPr>
            <a:spLocks noGrp="1"/>
          </p:cNvSpPr>
          <p:nvPr>
            <p:ph idx="1"/>
          </p:nvPr>
        </p:nvSpPr>
        <p:spPr/>
        <p:txBody>
          <a:bodyPr>
            <a:normAutofit fontScale="85000" lnSpcReduction="20000"/>
          </a:bodyPr>
          <a:lstStyle/>
          <a:p>
            <a:r>
              <a:rPr lang="id-ID" dirty="0"/>
              <a:t>Gambaran umum penyakit wilayah :Administrasi, batas wilayh, kondisi geografgis, tata guna lahan dll/</a:t>
            </a:r>
          </a:p>
          <a:p>
            <a:r>
              <a:rPr lang="id-ID" dirty="0"/>
              <a:t>Analisis derajat / Masalah Kesehatan :morbiditas dan mortalitas</a:t>
            </a:r>
          </a:p>
          <a:p>
            <a:r>
              <a:rPr lang="id-ID" dirty="0"/>
              <a:t>Analisi lingkungan kesehatan: fisik, sosial, kimia . Airbersih, sampah dll</a:t>
            </a:r>
          </a:p>
          <a:p>
            <a:r>
              <a:rPr lang="id-ID" dirty="0"/>
              <a:t>Analsisi perilku kesehatan : kepercayaan, perilaku dan kebiasaan. Dll</a:t>
            </a:r>
          </a:p>
          <a:p>
            <a:r>
              <a:rPr lang="id-ID" dirty="0"/>
              <a:t>Analsis faktor keturunanan : analisis kependudukan misalnya : jumlah, kepadatan, pertumbuhan, proporsi mudah/tua , dll</a:t>
            </a:r>
          </a:p>
          <a:p>
            <a:r>
              <a:rPr lang="id-ID" dirty="0"/>
              <a:t>Analsis program dan pelayanan kesehatan: sarana yankes cakupan program , dll</a:t>
            </a:r>
          </a:p>
          <a:p>
            <a:r>
              <a:rPr lang="id-ID" dirty="0"/>
              <a:t>Daftar masalah</a:t>
            </a:r>
          </a:p>
        </p:txBody>
      </p:sp>
    </p:spTree>
    <p:extLst>
      <p:ext uri="{BB962C8B-B14F-4D97-AF65-F5344CB8AC3E}">
        <p14:creationId xmlns:p14="http://schemas.microsoft.com/office/powerpoint/2010/main" val="2784471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A2795-8E7E-6C7E-EE01-FA4E2FF90E5C}"/>
              </a:ext>
            </a:extLst>
          </p:cNvPr>
          <p:cNvSpPr>
            <a:spLocks noGrp="1"/>
          </p:cNvSpPr>
          <p:nvPr>
            <p:ph type="title"/>
          </p:nvPr>
        </p:nvSpPr>
        <p:spPr/>
        <p:txBody>
          <a:bodyPr/>
          <a:lstStyle/>
          <a:p>
            <a:r>
              <a:rPr lang="id-ID" dirty="0"/>
              <a:t>Penentuan priorotas masalah</a:t>
            </a:r>
            <a:br>
              <a:rPr lang="id-ID" dirty="0"/>
            </a:br>
            <a:endParaRPr lang="id-ID" dirty="0"/>
          </a:p>
        </p:txBody>
      </p:sp>
      <p:sp>
        <p:nvSpPr>
          <p:cNvPr id="3" name="Content Placeholder 2">
            <a:extLst>
              <a:ext uri="{FF2B5EF4-FFF2-40B4-BE49-F238E27FC236}">
                <a16:creationId xmlns:a16="http://schemas.microsoft.com/office/drawing/2014/main" id="{3AF650E1-56D8-8B1E-0E28-C98B3DC6EC52}"/>
              </a:ext>
            </a:extLst>
          </p:cNvPr>
          <p:cNvSpPr>
            <a:spLocks noGrp="1"/>
          </p:cNvSpPr>
          <p:nvPr>
            <p:ph idx="1"/>
          </p:nvPr>
        </p:nvSpPr>
        <p:spPr>
          <a:xfrm>
            <a:off x="1484310" y="1977886"/>
            <a:ext cx="10018713" cy="3124201"/>
          </a:xfrm>
        </p:spPr>
        <p:txBody>
          <a:bodyPr/>
          <a:lstStyle/>
          <a:p>
            <a:r>
              <a:rPr lang="id-ID" dirty="0"/>
              <a:t>Penentuan prioritas masalah dilakukan seara kualitatif dan kuantitatif</a:t>
            </a:r>
          </a:p>
          <a:p>
            <a:r>
              <a:rPr lang="id-ID" dirty="0"/>
              <a:t>Penentuan prioritas masalah kesehatan adalah suatu proses yang dilakukan oleh sekelompok orang dengan menggunakan metode tertentu untuk menetukan urutan masalah dari yang paling penting sampai yang kurang penting.</a:t>
            </a:r>
          </a:p>
        </p:txBody>
      </p:sp>
    </p:spTree>
    <p:extLst>
      <p:ext uri="{BB962C8B-B14F-4D97-AF65-F5344CB8AC3E}">
        <p14:creationId xmlns:p14="http://schemas.microsoft.com/office/powerpoint/2010/main" val="755616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0302-1738-4C6D-A409-17E663507193}"/>
              </a:ext>
            </a:extLst>
          </p:cNvPr>
          <p:cNvSpPr>
            <a:spLocks noGrp="1"/>
          </p:cNvSpPr>
          <p:nvPr>
            <p:ph type="title"/>
          </p:nvPr>
        </p:nvSpPr>
        <p:spPr/>
        <p:txBody>
          <a:bodyPr/>
          <a:lstStyle/>
          <a:p>
            <a:r>
              <a:rPr lang="id-ID" dirty="0"/>
              <a:t>Penentuan prioritas masalah</a:t>
            </a:r>
          </a:p>
        </p:txBody>
      </p:sp>
      <p:sp>
        <p:nvSpPr>
          <p:cNvPr id="3" name="Content Placeholder 2">
            <a:extLst>
              <a:ext uri="{FF2B5EF4-FFF2-40B4-BE49-F238E27FC236}">
                <a16:creationId xmlns:a16="http://schemas.microsoft.com/office/drawing/2014/main" id="{0A0D31FF-8CE7-400A-E257-9280B8A86626}"/>
              </a:ext>
            </a:extLst>
          </p:cNvPr>
          <p:cNvSpPr>
            <a:spLocks noGrp="1"/>
          </p:cNvSpPr>
          <p:nvPr>
            <p:ph idx="1"/>
          </p:nvPr>
        </p:nvSpPr>
        <p:spPr/>
        <p:txBody>
          <a:bodyPr/>
          <a:lstStyle/>
          <a:p>
            <a:r>
              <a:rPr lang="id-ID" dirty="0"/>
              <a:t>Dalam menetapkan prioritas masalah ada beberapa pertimbangan yang jharus diperhatikan, yakni :</a:t>
            </a:r>
          </a:p>
          <a:p>
            <a:pPr marL="0" indent="0">
              <a:buNone/>
            </a:pPr>
            <a:r>
              <a:rPr lang="id-ID" dirty="0"/>
              <a:t>1. bsarnya masalah yg terjadi</a:t>
            </a:r>
          </a:p>
          <a:p>
            <a:pPr marL="0" indent="0">
              <a:buNone/>
            </a:pPr>
            <a:r>
              <a:rPr lang="id-ID" dirty="0"/>
              <a:t>2.Pertimbangan politik</a:t>
            </a:r>
          </a:p>
          <a:p>
            <a:pPr marL="0" indent="0">
              <a:buNone/>
            </a:pPr>
            <a:r>
              <a:rPr lang="id-ID" dirty="0"/>
              <a:t>3.Persepsi masyarakat</a:t>
            </a:r>
          </a:p>
          <a:p>
            <a:pPr marL="0" indent="0">
              <a:buNone/>
            </a:pPr>
            <a:r>
              <a:rPr lang="id-ID" dirty="0"/>
              <a:t>4. Bisa tidaknya masalah tersebut diselesaikan</a:t>
            </a:r>
          </a:p>
        </p:txBody>
      </p:sp>
    </p:spTree>
    <p:extLst>
      <p:ext uri="{BB962C8B-B14F-4D97-AF65-F5344CB8AC3E}">
        <p14:creationId xmlns:p14="http://schemas.microsoft.com/office/powerpoint/2010/main" val="1400939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22BDD-8733-F609-B8D7-993D44CA830F}"/>
              </a:ext>
            </a:extLst>
          </p:cNvPr>
          <p:cNvSpPr>
            <a:spLocks noGrp="1"/>
          </p:cNvSpPr>
          <p:nvPr>
            <p:ph type="title"/>
          </p:nvPr>
        </p:nvSpPr>
        <p:spPr/>
        <p:txBody>
          <a:bodyPr/>
          <a:lstStyle/>
          <a:p>
            <a:r>
              <a:rPr lang="id-ID" dirty="0"/>
              <a:t>Penentuan Prioritas Masalah</a:t>
            </a:r>
          </a:p>
        </p:txBody>
      </p:sp>
      <p:sp>
        <p:nvSpPr>
          <p:cNvPr id="3" name="Content Placeholder 2">
            <a:extLst>
              <a:ext uri="{FF2B5EF4-FFF2-40B4-BE49-F238E27FC236}">
                <a16:creationId xmlns:a16="http://schemas.microsoft.com/office/drawing/2014/main" id="{4475FF70-5406-0E04-4A61-53B232DB90F2}"/>
              </a:ext>
            </a:extLst>
          </p:cNvPr>
          <p:cNvSpPr>
            <a:spLocks noGrp="1"/>
          </p:cNvSpPr>
          <p:nvPr>
            <p:ph idx="1"/>
          </p:nvPr>
        </p:nvSpPr>
        <p:spPr/>
        <p:txBody>
          <a:bodyPr/>
          <a:lstStyle/>
          <a:p>
            <a:r>
              <a:rPr lang="id-ID" dirty="0"/>
              <a:t>Cara pemilihan prioritas masalah banyak macamnya. Secara sederhanna dapat dibedakan menjadi dua macam, yaitu :</a:t>
            </a:r>
          </a:p>
          <a:p>
            <a:pPr lvl="1">
              <a:buFont typeface="Wingdings" panose="05000000000000000000" pitchFamily="2" charset="2"/>
              <a:buChar char="Ø"/>
            </a:pPr>
            <a:r>
              <a:rPr lang="id-ID" sz="2200" dirty="0"/>
              <a:t>Scoring Technique (Metide Penskoran) Misalnya: metode delbeg.Metode hanlon,metodedelphi, metode USG, metode pembobotan dan metode dengan rumus</a:t>
            </a:r>
          </a:p>
          <a:p>
            <a:pPr lvl="1">
              <a:buFont typeface="Wingdings" panose="05000000000000000000" pitchFamily="2" charset="2"/>
              <a:buChar char="Ø"/>
            </a:pPr>
            <a:r>
              <a:rPr lang="id-ID" sz="2200" dirty="0"/>
              <a:t>Non scring Technique</a:t>
            </a:r>
          </a:p>
        </p:txBody>
      </p:sp>
    </p:spTree>
    <p:extLst>
      <p:ext uri="{BB962C8B-B14F-4D97-AF65-F5344CB8AC3E}">
        <p14:creationId xmlns:p14="http://schemas.microsoft.com/office/powerpoint/2010/main" val="2834022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06F26-DA17-D85F-A8AF-DF20676512C5}"/>
              </a:ext>
            </a:extLst>
          </p:cNvPr>
          <p:cNvSpPr>
            <a:spLocks noGrp="1"/>
          </p:cNvSpPr>
          <p:nvPr>
            <p:ph type="title"/>
          </p:nvPr>
        </p:nvSpPr>
        <p:spPr/>
        <p:txBody>
          <a:bodyPr/>
          <a:lstStyle/>
          <a:p>
            <a:r>
              <a:rPr lang="id-ID" dirty="0"/>
              <a:t>Scoring Technique</a:t>
            </a:r>
          </a:p>
        </p:txBody>
      </p:sp>
      <p:sp>
        <p:nvSpPr>
          <p:cNvPr id="3" name="Content Placeholder 2">
            <a:extLst>
              <a:ext uri="{FF2B5EF4-FFF2-40B4-BE49-F238E27FC236}">
                <a16:creationId xmlns:a16="http://schemas.microsoft.com/office/drawing/2014/main" id="{155E69E0-F591-CB6F-50D0-6BC2412899FB}"/>
              </a:ext>
            </a:extLst>
          </p:cNvPr>
          <p:cNvSpPr>
            <a:spLocks noGrp="1"/>
          </p:cNvSpPr>
          <p:nvPr>
            <p:ph idx="1"/>
          </p:nvPr>
        </p:nvSpPr>
        <p:spPr>
          <a:xfrm>
            <a:off x="2054087" y="2030895"/>
            <a:ext cx="9064487" cy="3124201"/>
          </a:xfrm>
        </p:spPr>
        <p:txBody>
          <a:bodyPr>
            <a:normAutofit fontScale="62500" lnSpcReduction="20000"/>
          </a:bodyPr>
          <a:lstStyle/>
          <a:p>
            <a:r>
              <a:rPr lang="id-ID" dirty="0"/>
              <a:t>Pemilihan prioritas dilakukan denagn memberikan score (nilai) untuk pelbagai parameter tertentu yang telah ditetapkan.</a:t>
            </a:r>
          </a:p>
          <a:p>
            <a:r>
              <a:rPr lang="id-ID" dirty="0"/>
              <a:t>Parameter yg dimaksud :</a:t>
            </a:r>
          </a:p>
          <a:p>
            <a:pPr>
              <a:buFont typeface="Wingdings" panose="05000000000000000000" pitchFamily="2" charset="2"/>
              <a:buChar char="ü"/>
            </a:pPr>
            <a:r>
              <a:rPr lang="id-ID" dirty="0"/>
              <a:t>Besarnya masalah</a:t>
            </a:r>
          </a:p>
          <a:p>
            <a:pPr>
              <a:buFont typeface="Wingdings" panose="05000000000000000000" pitchFamily="2" charset="2"/>
              <a:buChar char="ü"/>
            </a:pPr>
            <a:r>
              <a:rPr lang="id-ID" dirty="0"/>
              <a:t>Berat ringanya akibat yang ditimbulkan </a:t>
            </a:r>
          </a:p>
          <a:p>
            <a:pPr>
              <a:buFont typeface="Wingdings" panose="05000000000000000000" pitchFamily="2" charset="2"/>
              <a:buChar char="ü"/>
            </a:pPr>
            <a:r>
              <a:rPr lang="id-ID" dirty="0"/>
              <a:t>Kenaikan prevalensi masalah</a:t>
            </a:r>
          </a:p>
          <a:p>
            <a:pPr>
              <a:buFont typeface="Wingdings" panose="05000000000000000000" pitchFamily="2" charset="2"/>
              <a:buChar char="ü"/>
            </a:pPr>
            <a:r>
              <a:rPr lang="id-ID" dirty="0"/>
              <a:t>Keiginan masyarakat u/menyelesaikan maslah tersebut </a:t>
            </a:r>
          </a:p>
          <a:p>
            <a:pPr>
              <a:buFont typeface="Wingdings" panose="05000000000000000000" pitchFamily="2" charset="2"/>
              <a:buChar char="ü"/>
            </a:pPr>
            <a:r>
              <a:rPr lang="id-ID" dirty="0"/>
              <a:t>Leuntungn sosial yg dapat diperoleh jika masalah tersebut terselesaikan</a:t>
            </a:r>
          </a:p>
          <a:p>
            <a:pPr>
              <a:buFont typeface="Wingdings" panose="05000000000000000000" pitchFamily="2" charset="2"/>
              <a:buChar char="ü"/>
            </a:pPr>
            <a:r>
              <a:rPr lang="id-ID" dirty="0"/>
              <a:t>Rasa prihatin masyarakat terhadap masalah</a:t>
            </a:r>
          </a:p>
          <a:p>
            <a:pPr>
              <a:buFont typeface="Wingdings" panose="05000000000000000000" pitchFamily="2" charset="2"/>
              <a:buChar char="ü"/>
            </a:pPr>
            <a:r>
              <a:rPr lang="id-ID" dirty="0"/>
              <a:t>Sumeber daya yang tersedia yang dapat diperginakan untuk mengatasi masalah.</a:t>
            </a:r>
          </a:p>
        </p:txBody>
      </p:sp>
    </p:spTree>
    <p:extLst>
      <p:ext uri="{BB962C8B-B14F-4D97-AF65-F5344CB8AC3E}">
        <p14:creationId xmlns:p14="http://schemas.microsoft.com/office/powerpoint/2010/main" val="3142257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960F-F33F-5EA2-EABC-A0C511A93FC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B3A8E3D0-0521-EB08-591D-5D2A783210BB}"/>
              </a:ext>
            </a:extLst>
          </p:cNvPr>
          <p:cNvSpPr>
            <a:spLocks noGrp="1"/>
          </p:cNvSpPr>
          <p:nvPr>
            <p:ph idx="1"/>
          </p:nvPr>
        </p:nvSpPr>
        <p:spPr/>
        <p:txBody>
          <a:bodyPr>
            <a:normAutofit fontScale="92500"/>
          </a:bodyPr>
          <a:lstStyle/>
          <a:p>
            <a:r>
              <a:rPr lang="id-ID" dirty="0"/>
              <a:t>Cara Bryan : cara ini telah dipergunkan di beberapa negara yaitu di afrika dan Thailand. Cara ini menggunakan 4 macam kriteria:</a:t>
            </a:r>
          </a:p>
          <a:p>
            <a:r>
              <a:rPr lang="id-ID" dirty="0"/>
              <a:t>Community cocern, yakni sejauh mana masyarakat menganggap masalah tersebut penting</a:t>
            </a:r>
          </a:p>
          <a:p>
            <a:r>
              <a:rPr lang="id-ID" dirty="0"/>
              <a:t>Prevalensi , yakni berapa banyak penduduk yang terkena penyakit resebut</a:t>
            </a:r>
          </a:p>
          <a:p>
            <a:r>
              <a:rPr lang="id-ID" dirty="0"/>
              <a:t>Seriousness  :  yakni sejauh mana dampak yang ditimbulkan penyakit tersebut</a:t>
            </a:r>
          </a:p>
          <a:p>
            <a:r>
              <a:rPr lang="id-ID" dirty="0"/>
              <a:t>Manageability, yakni jauh mana kita memiliki kemampuan untuk mengatasinya.</a:t>
            </a:r>
          </a:p>
        </p:txBody>
      </p:sp>
    </p:spTree>
    <p:extLst>
      <p:ext uri="{BB962C8B-B14F-4D97-AF65-F5344CB8AC3E}">
        <p14:creationId xmlns:p14="http://schemas.microsoft.com/office/powerpoint/2010/main" val="73907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F257-1363-FE97-2FA9-094AC0677187}"/>
              </a:ext>
            </a:extLst>
          </p:cNvPr>
          <p:cNvSpPr>
            <a:spLocks noGrp="1"/>
          </p:cNvSpPr>
          <p:nvPr>
            <p:ph type="title"/>
          </p:nvPr>
        </p:nvSpPr>
        <p:spPr/>
        <p:txBody>
          <a:bodyPr/>
          <a:lstStyle/>
          <a:p>
            <a:r>
              <a:rPr lang="id-ID" dirty="0"/>
              <a:t>Problem Solving cycle</a:t>
            </a:r>
          </a:p>
        </p:txBody>
      </p:sp>
      <p:sp>
        <p:nvSpPr>
          <p:cNvPr id="3" name="Content Placeholder 2">
            <a:extLst>
              <a:ext uri="{FF2B5EF4-FFF2-40B4-BE49-F238E27FC236}">
                <a16:creationId xmlns:a16="http://schemas.microsoft.com/office/drawing/2014/main" id="{F966548C-8B40-90C3-066E-11895D669612}"/>
              </a:ext>
            </a:extLst>
          </p:cNvPr>
          <p:cNvSpPr>
            <a:spLocks noGrp="1"/>
          </p:cNvSpPr>
          <p:nvPr>
            <p:ph idx="1"/>
          </p:nvPr>
        </p:nvSpPr>
        <p:spPr/>
        <p:txBody>
          <a:bodyPr>
            <a:normAutofit lnSpcReduction="10000"/>
          </a:bodyPr>
          <a:lstStyle/>
          <a:p>
            <a:pPr algn="just"/>
            <a:r>
              <a:rPr lang="id-ID" dirty="0"/>
              <a:t>Problem solving cycle (siklus solusi masalah) adalah prose mental yang melibatkan penemuan masala, analisis dan pemecahan masalah, Tujuan utama dari pemecahan masalah adalah untuk mengatasi kendala dan mencari solusi yang terbaik dalam menyelesaikan masalah (reed 2000)</a:t>
            </a:r>
          </a:p>
          <a:p>
            <a:pPr algn="just"/>
            <a:r>
              <a:rPr lang="id-ID" dirty="0"/>
              <a:t>Problemsolving cycle adalah suatu metode pemecahan masalah dengan mengidentifikasi masalah yang paling dipioritaskan, kemudian mengidentifikasi solusi/ jalan keluar dari masalah tersebut, baru melakukan pelaksanaan terhadap pemecahan masalah tersebut.(Azwan,1996)</a:t>
            </a:r>
          </a:p>
        </p:txBody>
      </p:sp>
    </p:spTree>
    <p:extLst>
      <p:ext uri="{BB962C8B-B14F-4D97-AF65-F5344CB8AC3E}">
        <p14:creationId xmlns:p14="http://schemas.microsoft.com/office/powerpoint/2010/main" val="581845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58A2-2846-A103-51DB-A68BCE3F43F7}"/>
              </a:ext>
            </a:extLst>
          </p:cNvPr>
          <p:cNvSpPr>
            <a:spLocks noGrp="1"/>
          </p:cNvSpPr>
          <p:nvPr>
            <p:ph type="title"/>
          </p:nvPr>
        </p:nvSpPr>
        <p:spPr/>
        <p:txBody>
          <a:bodyPr/>
          <a:lstStyle/>
          <a:p>
            <a:r>
              <a:rPr lang="id-ID" dirty="0"/>
              <a:t>Cara Bryant</a:t>
            </a:r>
            <a:br>
              <a:rPr lang="id-ID" dirty="0"/>
            </a:br>
            <a:endParaRPr lang="id-ID" dirty="0"/>
          </a:p>
        </p:txBody>
      </p:sp>
      <p:sp>
        <p:nvSpPr>
          <p:cNvPr id="3" name="Content Placeholder 2">
            <a:extLst>
              <a:ext uri="{FF2B5EF4-FFF2-40B4-BE49-F238E27FC236}">
                <a16:creationId xmlns:a16="http://schemas.microsoft.com/office/drawing/2014/main" id="{005EEEFF-37F2-4C3C-7424-58FF5A967810}"/>
              </a:ext>
            </a:extLst>
          </p:cNvPr>
          <p:cNvSpPr>
            <a:spLocks noGrp="1"/>
          </p:cNvSpPr>
          <p:nvPr>
            <p:ph idx="1"/>
          </p:nvPr>
        </p:nvSpPr>
        <p:spPr/>
        <p:txBody>
          <a:bodyPr/>
          <a:lstStyle/>
          <a:p>
            <a:r>
              <a:rPr lang="id-ID" dirty="0"/>
              <a:t>Menurut cara ini masing-masing kriteria tersebut diberi scoring, kemudian masing-masing skor dikalikan. Hasil perkalian ini dibandingkan antara masalah-masalah dengan skor tertinggi. Akan mendapat prioritas yang tinggi pula.</a:t>
            </a:r>
          </a:p>
        </p:txBody>
      </p:sp>
    </p:spTree>
    <p:extLst>
      <p:ext uri="{BB962C8B-B14F-4D97-AF65-F5344CB8AC3E}">
        <p14:creationId xmlns:p14="http://schemas.microsoft.com/office/powerpoint/2010/main" val="1584837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D55B8-DEF8-C1E3-BE5B-5567B9B5D354}"/>
              </a:ext>
            </a:extLst>
          </p:cNvPr>
          <p:cNvSpPr>
            <a:spLocks noGrp="1"/>
          </p:cNvSpPr>
          <p:nvPr>
            <p:ph type="title"/>
          </p:nvPr>
        </p:nvSpPr>
        <p:spPr/>
        <p:txBody>
          <a:bodyPr/>
          <a:lstStyle/>
          <a:p>
            <a:r>
              <a:rPr lang="id-ID" dirty="0"/>
              <a:t>Cara Ekonometrik</a:t>
            </a:r>
          </a:p>
        </p:txBody>
      </p:sp>
      <p:sp>
        <p:nvSpPr>
          <p:cNvPr id="3" name="Content Placeholder 2">
            <a:extLst>
              <a:ext uri="{FF2B5EF4-FFF2-40B4-BE49-F238E27FC236}">
                <a16:creationId xmlns:a16="http://schemas.microsoft.com/office/drawing/2014/main" id="{28BB9658-93F1-7ADC-E78C-D216CE201B56}"/>
              </a:ext>
            </a:extLst>
          </p:cNvPr>
          <p:cNvSpPr>
            <a:spLocks noGrp="1"/>
          </p:cNvSpPr>
          <p:nvPr>
            <p:ph idx="1"/>
          </p:nvPr>
        </p:nvSpPr>
        <p:spPr/>
        <p:txBody>
          <a:bodyPr>
            <a:normAutofit fontScale="92500"/>
          </a:bodyPr>
          <a:lstStyle/>
          <a:p>
            <a:r>
              <a:rPr lang="id-ID" dirty="0"/>
              <a:t>Kriteria yang dipakai adalah:</a:t>
            </a:r>
          </a:p>
          <a:p>
            <a:r>
              <a:rPr lang="id-ID" dirty="0"/>
              <a:t>Magnitude (M) yakni kriteria yang menunjukkan besarnya masalah</a:t>
            </a:r>
          </a:p>
          <a:p>
            <a:r>
              <a:rPr lang="id-ID" dirty="0"/>
              <a:t>Imporance (I) yakni ditentukan oleh jenis kelompok penduduk yang terkena masalah</a:t>
            </a:r>
          </a:p>
          <a:p>
            <a:r>
              <a:rPr lang="id-ID" dirty="0"/>
              <a:t>Vulnerability, yaitu ada tidaknya metode atau cara penanggulangan yang efektif</a:t>
            </a:r>
          </a:p>
          <a:p>
            <a:r>
              <a:rPr lang="id-ID" dirty="0"/>
              <a:t>Cost (c), yaitu biaya yang diperlukan untuk penanggulangan masalah tersebut.</a:t>
            </a:r>
          </a:p>
        </p:txBody>
      </p:sp>
    </p:spTree>
    <p:extLst>
      <p:ext uri="{BB962C8B-B14F-4D97-AF65-F5344CB8AC3E}">
        <p14:creationId xmlns:p14="http://schemas.microsoft.com/office/powerpoint/2010/main" val="3572148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720D-8B87-BBD5-F79A-88D6BF62D030}"/>
              </a:ext>
            </a:extLst>
          </p:cNvPr>
          <p:cNvSpPr>
            <a:spLocks noGrp="1"/>
          </p:cNvSpPr>
          <p:nvPr>
            <p:ph type="title"/>
          </p:nvPr>
        </p:nvSpPr>
        <p:spPr/>
        <p:txBody>
          <a:bodyPr/>
          <a:lstStyle/>
          <a:p>
            <a:r>
              <a:rPr lang="id-ID" dirty="0"/>
              <a:t>Cara Ekonometrik</a:t>
            </a:r>
          </a:p>
        </p:txBody>
      </p:sp>
      <p:sp>
        <p:nvSpPr>
          <p:cNvPr id="3" name="Content Placeholder 2">
            <a:extLst>
              <a:ext uri="{FF2B5EF4-FFF2-40B4-BE49-F238E27FC236}">
                <a16:creationId xmlns:a16="http://schemas.microsoft.com/office/drawing/2014/main" id="{28FE2DF7-8227-3C95-8531-D260982E6486}"/>
              </a:ext>
            </a:extLst>
          </p:cNvPr>
          <p:cNvSpPr>
            <a:spLocks noGrp="1"/>
          </p:cNvSpPr>
          <p:nvPr>
            <p:ph idx="1"/>
          </p:nvPr>
        </p:nvSpPr>
        <p:spPr/>
        <p:txBody>
          <a:bodyPr/>
          <a:lstStyle/>
          <a:p>
            <a:r>
              <a:rPr lang="id-ID" dirty="0"/>
              <a:t>Hubungan keempat kriteria dalam menentukan prioritas masalah (p) adalah sebagai beriku :</a:t>
            </a:r>
          </a:p>
          <a:p>
            <a:r>
              <a:rPr lang="id-ID"/>
              <a:t>P=M.I.V.C</a:t>
            </a:r>
          </a:p>
        </p:txBody>
      </p:sp>
    </p:spTree>
    <p:extLst>
      <p:ext uri="{BB962C8B-B14F-4D97-AF65-F5344CB8AC3E}">
        <p14:creationId xmlns:p14="http://schemas.microsoft.com/office/powerpoint/2010/main" val="3014553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D036-8980-4276-66A8-3EE33FC39159}"/>
              </a:ext>
            </a:extLst>
          </p:cNvPr>
          <p:cNvSpPr>
            <a:spLocks noGrp="1"/>
          </p:cNvSpPr>
          <p:nvPr>
            <p:ph type="title"/>
          </p:nvPr>
        </p:nvSpPr>
        <p:spPr/>
        <p:txBody>
          <a:bodyPr/>
          <a:lstStyle/>
          <a:p>
            <a:r>
              <a:rPr lang="id-ID" dirty="0"/>
              <a:t>Metode besarnya hanlon</a:t>
            </a:r>
          </a:p>
        </p:txBody>
      </p:sp>
      <p:sp>
        <p:nvSpPr>
          <p:cNvPr id="3" name="Content Placeholder 2">
            <a:extLst>
              <a:ext uri="{FF2B5EF4-FFF2-40B4-BE49-F238E27FC236}">
                <a16:creationId xmlns:a16="http://schemas.microsoft.com/office/drawing/2014/main" id="{E20E610D-4DE6-CF3E-A5DB-91AAD1D94932}"/>
              </a:ext>
            </a:extLst>
          </p:cNvPr>
          <p:cNvSpPr>
            <a:spLocks noGrp="1"/>
          </p:cNvSpPr>
          <p:nvPr>
            <p:ph idx="1"/>
          </p:nvPr>
        </p:nvSpPr>
        <p:spPr/>
        <p:txBody>
          <a:bodyPr/>
          <a:lstStyle/>
          <a:p>
            <a:r>
              <a:rPr lang="id-ID" dirty="0"/>
              <a:t>Kriteria besarnya masalah</a:t>
            </a:r>
          </a:p>
          <a:p>
            <a:r>
              <a:rPr lang="id-ID" dirty="0"/>
              <a:t>Kriteria tingkat kegawatan masalah</a:t>
            </a:r>
          </a:p>
          <a:p>
            <a:r>
              <a:rPr lang="id-ID" dirty="0"/>
              <a:t>Kriteria penanggulangan masalah</a:t>
            </a:r>
          </a:p>
        </p:txBody>
      </p:sp>
    </p:spTree>
    <p:extLst>
      <p:ext uri="{BB962C8B-B14F-4D97-AF65-F5344CB8AC3E}">
        <p14:creationId xmlns:p14="http://schemas.microsoft.com/office/powerpoint/2010/main" val="2572583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A98C8-F41E-773C-F12E-4D6F26FE2D19}"/>
              </a:ext>
            </a:extLst>
          </p:cNvPr>
          <p:cNvSpPr>
            <a:spLocks noGrp="1"/>
          </p:cNvSpPr>
          <p:nvPr>
            <p:ph type="title"/>
          </p:nvPr>
        </p:nvSpPr>
        <p:spPr/>
        <p:txBody>
          <a:bodyPr/>
          <a:lstStyle/>
          <a:p>
            <a:r>
              <a:rPr lang="id-ID" dirty="0"/>
              <a:t>Menetapkan kriteria I besarnya masalah</a:t>
            </a:r>
            <a:br>
              <a:rPr lang="id-ID" dirty="0"/>
            </a:br>
            <a:endParaRPr lang="id-ID" dirty="0"/>
          </a:p>
        </p:txBody>
      </p:sp>
      <p:sp>
        <p:nvSpPr>
          <p:cNvPr id="3" name="Content Placeholder 2">
            <a:extLst>
              <a:ext uri="{FF2B5EF4-FFF2-40B4-BE49-F238E27FC236}">
                <a16:creationId xmlns:a16="http://schemas.microsoft.com/office/drawing/2014/main" id="{DEAD1196-CB58-010F-709A-E9E3C5F0CDCE}"/>
              </a:ext>
            </a:extLst>
          </p:cNvPr>
          <p:cNvSpPr>
            <a:spLocks noGrp="1"/>
          </p:cNvSpPr>
          <p:nvPr>
            <p:ph idx="1"/>
          </p:nvPr>
        </p:nvSpPr>
        <p:spPr/>
        <p:txBody>
          <a:bodyPr/>
          <a:lstStyle/>
          <a:p>
            <a:r>
              <a:rPr lang="id-ID" dirty="0"/>
              <a:t>Besarnya presentase penduduk yang menderita langsung karena penyakit tersebut</a:t>
            </a:r>
          </a:p>
          <a:p>
            <a:r>
              <a:rPr lang="id-ID" dirty="0"/>
              <a:t>Besarnya pengeluaran biaya yang diperlukan untuk mengatasi masalah tersebut</a:t>
            </a:r>
          </a:p>
          <a:p>
            <a:r>
              <a:rPr lang="id-ID" dirty="0"/>
              <a:t>Besarnya kerugian lain yang diderita.</a:t>
            </a:r>
          </a:p>
        </p:txBody>
      </p:sp>
    </p:spTree>
    <p:extLst>
      <p:ext uri="{BB962C8B-B14F-4D97-AF65-F5344CB8AC3E}">
        <p14:creationId xmlns:p14="http://schemas.microsoft.com/office/powerpoint/2010/main" val="1949708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F5BD9-3C2C-6CD4-3A28-EC87782E67CA}"/>
              </a:ext>
            </a:extLst>
          </p:cNvPr>
          <p:cNvSpPr>
            <a:spLocks noGrp="1"/>
          </p:cNvSpPr>
          <p:nvPr>
            <p:ph type="title"/>
          </p:nvPr>
        </p:nvSpPr>
        <p:spPr/>
        <p:txBody>
          <a:bodyPr/>
          <a:lstStyle/>
          <a:p>
            <a:r>
              <a:rPr lang="id-ID" dirty="0"/>
              <a:t>Menentukan kriteria II kegawatan masalah</a:t>
            </a:r>
          </a:p>
        </p:txBody>
      </p:sp>
      <p:sp>
        <p:nvSpPr>
          <p:cNvPr id="3" name="Content Placeholder 2">
            <a:extLst>
              <a:ext uri="{FF2B5EF4-FFF2-40B4-BE49-F238E27FC236}">
                <a16:creationId xmlns:a16="http://schemas.microsoft.com/office/drawing/2014/main" id="{1C577604-214F-36B9-9878-EFA74F909828}"/>
              </a:ext>
            </a:extLst>
          </p:cNvPr>
          <p:cNvSpPr>
            <a:spLocks noGrp="1"/>
          </p:cNvSpPr>
          <p:nvPr>
            <p:ph idx="1"/>
          </p:nvPr>
        </p:nvSpPr>
        <p:spPr>
          <a:xfrm>
            <a:off x="2431807" y="2189921"/>
            <a:ext cx="8123719" cy="3124201"/>
          </a:xfrm>
        </p:spPr>
        <p:txBody>
          <a:bodyPr/>
          <a:lstStyle/>
          <a:p>
            <a:r>
              <a:rPr lang="id-ID" dirty="0"/>
              <a:t>Tingkat urgensinya </a:t>
            </a:r>
          </a:p>
          <a:p>
            <a:r>
              <a:rPr lang="id-ID" dirty="0"/>
              <a:t>Kecenderungannya</a:t>
            </a:r>
          </a:p>
          <a:p>
            <a:r>
              <a:rPr lang="id-ID" dirty="0"/>
              <a:t>Tingkat keganasanya</a:t>
            </a:r>
          </a:p>
        </p:txBody>
      </p:sp>
    </p:spTree>
    <p:extLst>
      <p:ext uri="{BB962C8B-B14F-4D97-AF65-F5344CB8AC3E}">
        <p14:creationId xmlns:p14="http://schemas.microsoft.com/office/powerpoint/2010/main" val="647826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1995C-49AB-C900-B5B4-A88D31CFCA61}"/>
              </a:ext>
            </a:extLst>
          </p:cNvPr>
          <p:cNvSpPr>
            <a:spLocks noGrp="1"/>
          </p:cNvSpPr>
          <p:nvPr>
            <p:ph type="title"/>
          </p:nvPr>
        </p:nvSpPr>
        <p:spPr/>
        <p:txBody>
          <a:bodyPr/>
          <a:lstStyle/>
          <a:p>
            <a:r>
              <a:rPr lang="id-ID" dirty="0"/>
              <a:t>Menentukan kriteria III kemudahan penanggulangan</a:t>
            </a:r>
          </a:p>
        </p:txBody>
      </p:sp>
      <p:sp>
        <p:nvSpPr>
          <p:cNvPr id="3" name="Content Placeholder 2">
            <a:extLst>
              <a:ext uri="{FF2B5EF4-FFF2-40B4-BE49-F238E27FC236}">
                <a16:creationId xmlns:a16="http://schemas.microsoft.com/office/drawing/2014/main" id="{5B64D018-3384-4331-29E0-56413FD763CB}"/>
              </a:ext>
            </a:extLst>
          </p:cNvPr>
          <p:cNvSpPr>
            <a:spLocks noGrp="1"/>
          </p:cNvSpPr>
          <p:nvPr>
            <p:ph idx="1"/>
          </p:nvPr>
        </p:nvSpPr>
        <p:spPr/>
        <p:txBody>
          <a:bodyPr/>
          <a:lstStyle/>
          <a:p>
            <a:r>
              <a:rPr lang="id-ID" dirty="0"/>
              <a:t>Amat sulit (1)</a:t>
            </a:r>
          </a:p>
          <a:p>
            <a:r>
              <a:rPr lang="id-ID" dirty="0"/>
              <a:t>Sulit (2)</a:t>
            </a:r>
          </a:p>
          <a:p>
            <a:r>
              <a:rPr lang="id-ID" dirty="0"/>
              <a:t>Cukup sulit (3)</a:t>
            </a:r>
          </a:p>
          <a:p>
            <a:r>
              <a:rPr lang="id-ID" dirty="0"/>
              <a:t>Mudah(4)</a:t>
            </a:r>
          </a:p>
          <a:p>
            <a:r>
              <a:rPr lang="id-ID" dirty="0"/>
              <a:t>Sangat mudah (5)</a:t>
            </a:r>
          </a:p>
        </p:txBody>
      </p:sp>
    </p:spTree>
    <p:extLst>
      <p:ext uri="{BB962C8B-B14F-4D97-AF65-F5344CB8AC3E}">
        <p14:creationId xmlns:p14="http://schemas.microsoft.com/office/powerpoint/2010/main" val="772835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3359-B8B5-4A57-D1B8-6E12F98091DC}"/>
              </a:ext>
            </a:extLst>
          </p:cNvPr>
          <p:cNvSpPr>
            <a:spLocks noGrp="1"/>
          </p:cNvSpPr>
          <p:nvPr>
            <p:ph type="title"/>
          </p:nvPr>
        </p:nvSpPr>
        <p:spPr/>
        <p:txBody>
          <a:bodyPr/>
          <a:lstStyle/>
          <a:p>
            <a:r>
              <a:rPr lang="id-ID" dirty="0"/>
              <a:t>Menetapkan pembobotan</a:t>
            </a:r>
          </a:p>
        </p:txBody>
      </p:sp>
      <p:sp>
        <p:nvSpPr>
          <p:cNvPr id="3" name="Content Placeholder 2">
            <a:extLst>
              <a:ext uri="{FF2B5EF4-FFF2-40B4-BE49-F238E27FC236}">
                <a16:creationId xmlns:a16="http://schemas.microsoft.com/office/drawing/2014/main" id="{CD1F7E9F-E165-C7BE-ACF9-05BF427E58FB}"/>
              </a:ext>
            </a:extLst>
          </p:cNvPr>
          <p:cNvSpPr>
            <a:spLocks noGrp="1"/>
          </p:cNvSpPr>
          <p:nvPr>
            <p:ph idx="1"/>
          </p:nvPr>
        </p:nvSpPr>
        <p:spPr/>
        <p:txBody>
          <a:bodyPr/>
          <a:lstStyle/>
          <a:p>
            <a:r>
              <a:rPr lang="id-ID" dirty="0"/>
              <a:t>Kriteria yang sudah ditetapkandikaji sehingga validitas kriteria</a:t>
            </a:r>
          </a:p>
          <a:p>
            <a:r>
              <a:rPr lang="id-ID" dirty="0"/>
              <a:t>Masing-masing anggota memberi bobot pada kiteria (1-5)</a:t>
            </a:r>
          </a:p>
          <a:p>
            <a:r>
              <a:rPr lang="id-ID" dirty="0"/>
              <a:t>Bobot 5-1 : sangat penting –tidak penting</a:t>
            </a:r>
          </a:p>
        </p:txBody>
      </p:sp>
    </p:spTree>
    <p:extLst>
      <p:ext uri="{BB962C8B-B14F-4D97-AF65-F5344CB8AC3E}">
        <p14:creationId xmlns:p14="http://schemas.microsoft.com/office/powerpoint/2010/main" val="21750971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3359-B8B5-4A57-D1B8-6E12F98091DC}"/>
              </a:ext>
            </a:extLst>
          </p:cNvPr>
          <p:cNvSpPr>
            <a:spLocks noGrp="1"/>
          </p:cNvSpPr>
          <p:nvPr>
            <p:ph type="title"/>
          </p:nvPr>
        </p:nvSpPr>
        <p:spPr/>
        <p:txBody>
          <a:bodyPr/>
          <a:lstStyle/>
          <a:p>
            <a:r>
              <a:rPr lang="id-ID" dirty="0"/>
              <a:t>Menetapkan pembobotan</a:t>
            </a:r>
          </a:p>
        </p:txBody>
      </p:sp>
      <p:graphicFrame>
        <p:nvGraphicFramePr>
          <p:cNvPr id="4" name="Table 4">
            <a:extLst>
              <a:ext uri="{FF2B5EF4-FFF2-40B4-BE49-F238E27FC236}">
                <a16:creationId xmlns:a16="http://schemas.microsoft.com/office/drawing/2014/main" id="{0E56A8E5-F3AD-A490-5B20-7B79E65CCB04}"/>
              </a:ext>
            </a:extLst>
          </p:cNvPr>
          <p:cNvGraphicFramePr>
            <a:graphicFrameLocks noGrp="1"/>
          </p:cNvGraphicFramePr>
          <p:nvPr>
            <p:ph idx="1"/>
            <p:extLst>
              <p:ext uri="{D42A27DB-BD31-4B8C-83A1-F6EECF244321}">
                <p14:modId xmlns:p14="http://schemas.microsoft.com/office/powerpoint/2010/main" val="1872279342"/>
              </p:ext>
            </p:extLst>
          </p:nvPr>
        </p:nvGraphicFramePr>
        <p:xfrm>
          <a:off x="2729948" y="2189920"/>
          <a:ext cx="6732103" cy="1997764"/>
        </p:xfrm>
        <a:graphic>
          <a:graphicData uri="http://schemas.openxmlformats.org/drawingml/2006/table">
            <a:tbl>
              <a:tblPr firstRow="1" bandRow="1">
                <a:tableStyleId>{21E4AEA4-8DFA-4A89-87EB-49C32662AFE0}</a:tableStyleId>
              </a:tblPr>
              <a:tblGrid>
                <a:gridCol w="1205948">
                  <a:extLst>
                    <a:ext uri="{9D8B030D-6E8A-4147-A177-3AD203B41FA5}">
                      <a16:colId xmlns:a16="http://schemas.microsoft.com/office/drawing/2014/main" val="2568706619"/>
                    </a:ext>
                  </a:extLst>
                </a:gridCol>
                <a:gridCol w="1179443">
                  <a:extLst>
                    <a:ext uri="{9D8B030D-6E8A-4147-A177-3AD203B41FA5}">
                      <a16:colId xmlns:a16="http://schemas.microsoft.com/office/drawing/2014/main" val="3375509213"/>
                    </a:ext>
                  </a:extLst>
                </a:gridCol>
                <a:gridCol w="1348938">
                  <a:extLst>
                    <a:ext uri="{9D8B030D-6E8A-4147-A177-3AD203B41FA5}">
                      <a16:colId xmlns:a16="http://schemas.microsoft.com/office/drawing/2014/main" val="125766266"/>
                    </a:ext>
                  </a:extLst>
                </a:gridCol>
                <a:gridCol w="1498887">
                  <a:extLst>
                    <a:ext uri="{9D8B030D-6E8A-4147-A177-3AD203B41FA5}">
                      <a16:colId xmlns:a16="http://schemas.microsoft.com/office/drawing/2014/main" val="4201651246"/>
                    </a:ext>
                  </a:extLst>
                </a:gridCol>
                <a:gridCol w="1498887">
                  <a:extLst>
                    <a:ext uri="{9D8B030D-6E8A-4147-A177-3AD203B41FA5}">
                      <a16:colId xmlns:a16="http://schemas.microsoft.com/office/drawing/2014/main" val="4026651418"/>
                    </a:ext>
                  </a:extLst>
                </a:gridCol>
              </a:tblGrid>
              <a:tr h="499441">
                <a:tc>
                  <a:txBody>
                    <a:bodyPr/>
                    <a:lstStyle/>
                    <a:p>
                      <a:r>
                        <a:rPr lang="id-ID" dirty="0"/>
                        <a:t>Kiteria</a:t>
                      </a:r>
                    </a:p>
                  </a:txBody>
                  <a:tcPr/>
                </a:tc>
                <a:tc>
                  <a:txBody>
                    <a:bodyPr/>
                    <a:lstStyle/>
                    <a:p>
                      <a:r>
                        <a:rPr lang="id-ID" dirty="0"/>
                        <a:t>A</a:t>
                      </a:r>
                    </a:p>
                  </a:txBody>
                  <a:tcPr/>
                </a:tc>
                <a:tc>
                  <a:txBody>
                    <a:bodyPr/>
                    <a:lstStyle/>
                    <a:p>
                      <a:r>
                        <a:rPr lang="id-ID" dirty="0"/>
                        <a:t>B</a:t>
                      </a:r>
                    </a:p>
                  </a:txBody>
                  <a:tcPr/>
                </a:tc>
                <a:tc>
                  <a:txBody>
                    <a:bodyPr/>
                    <a:lstStyle/>
                    <a:p>
                      <a:r>
                        <a:rPr lang="id-ID" dirty="0"/>
                        <a:t>C</a:t>
                      </a:r>
                    </a:p>
                  </a:txBody>
                  <a:tcPr/>
                </a:tc>
                <a:tc>
                  <a:txBody>
                    <a:bodyPr/>
                    <a:lstStyle/>
                    <a:p>
                      <a:r>
                        <a:rPr lang="id-ID" dirty="0"/>
                        <a:t>D</a:t>
                      </a:r>
                    </a:p>
                  </a:txBody>
                  <a:tcPr/>
                </a:tc>
                <a:extLst>
                  <a:ext uri="{0D108BD9-81ED-4DB2-BD59-A6C34878D82A}">
                    <a16:rowId xmlns:a16="http://schemas.microsoft.com/office/drawing/2014/main" val="655487896"/>
                  </a:ext>
                </a:extLst>
              </a:tr>
              <a:tr h="499441">
                <a:tc>
                  <a:txBody>
                    <a:bodyPr/>
                    <a:lstStyle/>
                    <a:p>
                      <a:r>
                        <a:rPr lang="id-ID" dirty="0"/>
                        <a:t>I</a:t>
                      </a:r>
                    </a:p>
                  </a:txBody>
                  <a:tcPr/>
                </a:tc>
                <a:tc>
                  <a:txBody>
                    <a:bodyPr/>
                    <a:lstStyle/>
                    <a:p>
                      <a:r>
                        <a:rPr lang="id-ID" dirty="0"/>
                        <a:t>4</a:t>
                      </a:r>
                    </a:p>
                  </a:txBody>
                  <a:tcPr/>
                </a:tc>
                <a:tc>
                  <a:txBody>
                    <a:bodyPr/>
                    <a:lstStyle/>
                    <a:p>
                      <a:r>
                        <a:rPr lang="id-ID" dirty="0"/>
                        <a:t>4</a:t>
                      </a:r>
                    </a:p>
                  </a:txBody>
                  <a:tcPr/>
                </a:tc>
                <a:tc>
                  <a:txBody>
                    <a:bodyPr/>
                    <a:lstStyle/>
                    <a:p>
                      <a:r>
                        <a:rPr lang="id-ID" dirty="0"/>
                        <a:t>3</a:t>
                      </a:r>
                    </a:p>
                  </a:txBody>
                  <a:tcPr/>
                </a:tc>
                <a:tc>
                  <a:txBody>
                    <a:bodyPr/>
                    <a:lstStyle/>
                    <a:p>
                      <a:r>
                        <a:rPr lang="id-ID" dirty="0"/>
                        <a:t>11</a:t>
                      </a:r>
                    </a:p>
                  </a:txBody>
                  <a:tcPr/>
                </a:tc>
                <a:extLst>
                  <a:ext uri="{0D108BD9-81ED-4DB2-BD59-A6C34878D82A}">
                    <a16:rowId xmlns:a16="http://schemas.microsoft.com/office/drawing/2014/main" val="2327891829"/>
                  </a:ext>
                </a:extLst>
              </a:tr>
              <a:tr h="499441">
                <a:tc>
                  <a:txBody>
                    <a:bodyPr/>
                    <a:lstStyle/>
                    <a:p>
                      <a:r>
                        <a:rPr lang="id-ID" dirty="0"/>
                        <a:t>II</a:t>
                      </a:r>
                    </a:p>
                  </a:txBody>
                  <a:tcPr/>
                </a:tc>
                <a:tc>
                  <a:txBody>
                    <a:bodyPr/>
                    <a:lstStyle/>
                    <a:p>
                      <a:r>
                        <a:rPr lang="id-ID" dirty="0"/>
                        <a:t>4</a:t>
                      </a:r>
                    </a:p>
                  </a:txBody>
                  <a:tcPr/>
                </a:tc>
                <a:tc>
                  <a:txBody>
                    <a:bodyPr/>
                    <a:lstStyle/>
                    <a:p>
                      <a:r>
                        <a:rPr lang="id-ID" dirty="0"/>
                        <a:t>5</a:t>
                      </a:r>
                    </a:p>
                  </a:txBody>
                  <a:tcPr/>
                </a:tc>
                <a:tc>
                  <a:txBody>
                    <a:bodyPr/>
                    <a:lstStyle/>
                    <a:p>
                      <a:r>
                        <a:rPr lang="id-ID" dirty="0"/>
                        <a:t>3</a:t>
                      </a:r>
                    </a:p>
                  </a:txBody>
                  <a:tcPr/>
                </a:tc>
                <a:tc>
                  <a:txBody>
                    <a:bodyPr/>
                    <a:lstStyle/>
                    <a:p>
                      <a:r>
                        <a:rPr lang="id-ID" dirty="0"/>
                        <a:t>12</a:t>
                      </a:r>
                    </a:p>
                  </a:txBody>
                  <a:tcPr/>
                </a:tc>
                <a:extLst>
                  <a:ext uri="{0D108BD9-81ED-4DB2-BD59-A6C34878D82A}">
                    <a16:rowId xmlns:a16="http://schemas.microsoft.com/office/drawing/2014/main" val="1984922258"/>
                  </a:ext>
                </a:extLst>
              </a:tr>
              <a:tr h="499441">
                <a:tc>
                  <a:txBody>
                    <a:bodyPr/>
                    <a:lstStyle/>
                    <a:p>
                      <a:r>
                        <a:rPr lang="id-ID" dirty="0"/>
                        <a:t>II</a:t>
                      </a:r>
                    </a:p>
                  </a:txBody>
                  <a:tcPr/>
                </a:tc>
                <a:tc>
                  <a:txBody>
                    <a:bodyPr/>
                    <a:lstStyle/>
                    <a:p>
                      <a:r>
                        <a:rPr lang="id-ID" dirty="0"/>
                        <a:t>4</a:t>
                      </a:r>
                    </a:p>
                  </a:txBody>
                  <a:tcPr/>
                </a:tc>
                <a:tc>
                  <a:txBody>
                    <a:bodyPr/>
                    <a:lstStyle/>
                    <a:p>
                      <a:r>
                        <a:rPr lang="id-ID" dirty="0"/>
                        <a:t>5</a:t>
                      </a:r>
                    </a:p>
                  </a:txBody>
                  <a:tcPr/>
                </a:tc>
                <a:tc>
                  <a:txBody>
                    <a:bodyPr/>
                    <a:lstStyle/>
                    <a:p>
                      <a:r>
                        <a:rPr lang="id-ID" dirty="0"/>
                        <a:t>4</a:t>
                      </a:r>
                    </a:p>
                  </a:txBody>
                  <a:tcPr/>
                </a:tc>
                <a:tc>
                  <a:txBody>
                    <a:bodyPr/>
                    <a:lstStyle/>
                    <a:p>
                      <a:r>
                        <a:rPr lang="id-ID" dirty="0"/>
                        <a:t>15</a:t>
                      </a:r>
                    </a:p>
                  </a:txBody>
                  <a:tcPr/>
                </a:tc>
                <a:extLst>
                  <a:ext uri="{0D108BD9-81ED-4DB2-BD59-A6C34878D82A}">
                    <a16:rowId xmlns:a16="http://schemas.microsoft.com/office/drawing/2014/main" val="3260709062"/>
                  </a:ext>
                </a:extLst>
              </a:tr>
            </a:tbl>
          </a:graphicData>
        </a:graphic>
      </p:graphicFrame>
    </p:spTree>
    <p:extLst>
      <p:ext uri="{BB962C8B-B14F-4D97-AF65-F5344CB8AC3E}">
        <p14:creationId xmlns:p14="http://schemas.microsoft.com/office/powerpoint/2010/main" val="2560186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31449-462B-6501-7915-256C34F900CE}"/>
              </a:ext>
            </a:extLst>
          </p:cNvPr>
          <p:cNvSpPr>
            <a:spLocks noGrp="1"/>
          </p:cNvSpPr>
          <p:nvPr>
            <p:ph type="title"/>
          </p:nvPr>
        </p:nvSpPr>
        <p:spPr/>
        <p:txBody>
          <a:bodyPr/>
          <a:lstStyle/>
          <a:p>
            <a:r>
              <a:rPr lang="id-ID" dirty="0"/>
              <a:t>Menetapkan pembobotan</a:t>
            </a:r>
          </a:p>
        </p:txBody>
      </p:sp>
      <p:graphicFrame>
        <p:nvGraphicFramePr>
          <p:cNvPr id="4" name="Table 4">
            <a:extLst>
              <a:ext uri="{FF2B5EF4-FFF2-40B4-BE49-F238E27FC236}">
                <a16:creationId xmlns:a16="http://schemas.microsoft.com/office/drawing/2014/main" id="{0F61DC93-5D93-8A74-C5CA-D58DEB0EF551}"/>
              </a:ext>
            </a:extLst>
          </p:cNvPr>
          <p:cNvGraphicFramePr>
            <a:graphicFrameLocks noGrp="1"/>
          </p:cNvGraphicFramePr>
          <p:nvPr>
            <p:ph idx="1"/>
            <p:extLst>
              <p:ext uri="{D42A27DB-BD31-4B8C-83A1-F6EECF244321}">
                <p14:modId xmlns:p14="http://schemas.microsoft.com/office/powerpoint/2010/main" val="2819220002"/>
              </p:ext>
            </p:extLst>
          </p:nvPr>
        </p:nvGraphicFramePr>
        <p:xfrm>
          <a:off x="3233529" y="2687319"/>
          <a:ext cx="5367132" cy="1463040"/>
        </p:xfrm>
        <a:graphic>
          <a:graphicData uri="http://schemas.openxmlformats.org/drawingml/2006/table">
            <a:tbl>
              <a:tblPr firstRow="1" bandRow="1">
                <a:tableStyleId>{5C22544A-7EE6-4342-B048-85BDC9FD1C3A}</a:tableStyleId>
              </a:tblPr>
              <a:tblGrid>
                <a:gridCol w="1980960">
                  <a:extLst>
                    <a:ext uri="{9D8B030D-6E8A-4147-A177-3AD203B41FA5}">
                      <a16:colId xmlns:a16="http://schemas.microsoft.com/office/drawing/2014/main" val="1479673879"/>
                    </a:ext>
                  </a:extLst>
                </a:gridCol>
                <a:gridCol w="3386172">
                  <a:extLst>
                    <a:ext uri="{9D8B030D-6E8A-4147-A177-3AD203B41FA5}">
                      <a16:colId xmlns:a16="http://schemas.microsoft.com/office/drawing/2014/main" val="19601610"/>
                    </a:ext>
                  </a:extLst>
                </a:gridCol>
              </a:tblGrid>
              <a:tr h="328599">
                <a:tc>
                  <a:txBody>
                    <a:bodyPr/>
                    <a:lstStyle/>
                    <a:p>
                      <a:r>
                        <a:rPr lang="id-ID" dirty="0"/>
                        <a:t>Kriteria</a:t>
                      </a:r>
                    </a:p>
                  </a:txBody>
                  <a:tcPr/>
                </a:tc>
                <a:tc>
                  <a:txBody>
                    <a:bodyPr/>
                    <a:lstStyle/>
                    <a:p>
                      <a:r>
                        <a:rPr lang="id-ID" dirty="0"/>
                        <a:t>Bobo nilai rata-rata</a:t>
                      </a:r>
                    </a:p>
                  </a:txBody>
                  <a:tcPr/>
                </a:tc>
                <a:extLst>
                  <a:ext uri="{0D108BD9-81ED-4DB2-BD59-A6C34878D82A}">
                    <a16:rowId xmlns:a16="http://schemas.microsoft.com/office/drawing/2014/main" val="2922516366"/>
                  </a:ext>
                </a:extLst>
              </a:tr>
              <a:tr h="328599">
                <a:tc>
                  <a:txBody>
                    <a:bodyPr/>
                    <a:lstStyle/>
                    <a:p>
                      <a:r>
                        <a:rPr lang="id-ID" dirty="0"/>
                        <a:t>I</a:t>
                      </a:r>
                    </a:p>
                  </a:txBody>
                  <a:tcPr/>
                </a:tc>
                <a:tc>
                  <a:txBody>
                    <a:bodyPr/>
                    <a:lstStyle/>
                    <a:p>
                      <a:r>
                        <a:rPr lang="id-ID" dirty="0"/>
                        <a:t>3,6</a:t>
                      </a:r>
                    </a:p>
                  </a:txBody>
                  <a:tcPr/>
                </a:tc>
                <a:extLst>
                  <a:ext uri="{0D108BD9-81ED-4DB2-BD59-A6C34878D82A}">
                    <a16:rowId xmlns:a16="http://schemas.microsoft.com/office/drawing/2014/main" val="3700859744"/>
                  </a:ext>
                </a:extLst>
              </a:tr>
              <a:tr h="328599">
                <a:tc>
                  <a:txBody>
                    <a:bodyPr/>
                    <a:lstStyle/>
                    <a:p>
                      <a:r>
                        <a:rPr lang="id-ID" dirty="0"/>
                        <a:t>II</a:t>
                      </a:r>
                    </a:p>
                  </a:txBody>
                  <a:tcPr/>
                </a:tc>
                <a:tc>
                  <a:txBody>
                    <a:bodyPr/>
                    <a:lstStyle/>
                    <a:p>
                      <a:r>
                        <a:rPr lang="id-ID" dirty="0"/>
                        <a:t>4</a:t>
                      </a:r>
                    </a:p>
                  </a:txBody>
                  <a:tcPr/>
                </a:tc>
                <a:extLst>
                  <a:ext uri="{0D108BD9-81ED-4DB2-BD59-A6C34878D82A}">
                    <a16:rowId xmlns:a16="http://schemas.microsoft.com/office/drawing/2014/main" val="4029217824"/>
                  </a:ext>
                </a:extLst>
              </a:tr>
              <a:tr h="328599">
                <a:tc>
                  <a:txBody>
                    <a:bodyPr/>
                    <a:lstStyle/>
                    <a:p>
                      <a:r>
                        <a:rPr lang="id-ID" dirty="0"/>
                        <a:t>III</a:t>
                      </a:r>
                    </a:p>
                  </a:txBody>
                  <a:tcPr/>
                </a:tc>
                <a:tc>
                  <a:txBody>
                    <a:bodyPr/>
                    <a:lstStyle/>
                    <a:p>
                      <a:r>
                        <a:rPr lang="id-ID" dirty="0"/>
                        <a:t>4,5</a:t>
                      </a:r>
                    </a:p>
                  </a:txBody>
                  <a:tcPr/>
                </a:tc>
                <a:extLst>
                  <a:ext uri="{0D108BD9-81ED-4DB2-BD59-A6C34878D82A}">
                    <a16:rowId xmlns:a16="http://schemas.microsoft.com/office/drawing/2014/main" val="110861037"/>
                  </a:ext>
                </a:extLst>
              </a:tr>
            </a:tbl>
          </a:graphicData>
        </a:graphic>
      </p:graphicFrame>
    </p:spTree>
    <p:extLst>
      <p:ext uri="{BB962C8B-B14F-4D97-AF65-F5344CB8AC3E}">
        <p14:creationId xmlns:p14="http://schemas.microsoft.com/office/powerpoint/2010/main" val="129727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B89A5-0C92-F823-5F8D-DBCF17CE5700}"/>
              </a:ext>
            </a:extLst>
          </p:cNvPr>
          <p:cNvSpPr>
            <a:spLocks noGrp="1"/>
          </p:cNvSpPr>
          <p:nvPr>
            <p:ph type="title"/>
          </p:nvPr>
        </p:nvSpPr>
        <p:spPr>
          <a:xfrm>
            <a:off x="1484311" y="685801"/>
            <a:ext cx="10018713" cy="361950"/>
          </a:xfrm>
        </p:spPr>
        <p:txBody>
          <a:bodyPr>
            <a:normAutofit fontScale="90000"/>
          </a:bodyPr>
          <a:lstStyle/>
          <a:p>
            <a:r>
              <a:rPr lang="id-ID" dirty="0"/>
              <a:t>SIKLUS PEMECAHAN MASALAH</a:t>
            </a:r>
          </a:p>
        </p:txBody>
      </p:sp>
      <p:sp>
        <p:nvSpPr>
          <p:cNvPr id="3" name="Content Placeholder 2">
            <a:extLst>
              <a:ext uri="{FF2B5EF4-FFF2-40B4-BE49-F238E27FC236}">
                <a16:creationId xmlns:a16="http://schemas.microsoft.com/office/drawing/2014/main" id="{35E25ADF-6A53-F989-8232-F03DA3D3D2B0}"/>
              </a:ext>
            </a:extLst>
          </p:cNvPr>
          <p:cNvSpPr>
            <a:spLocks noGrp="1"/>
          </p:cNvSpPr>
          <p:nvPr>
            <p:ph idx="1"/>
          </p:nvPr>
        </p:nvSpPr>
        <p:spPr>
          <a:xfrm>
            <a:off x="1484310" y="1272209"/>
            <a:ext cx="10018713" cy="4518991"/>
          </a:xfrm>
        </p:spPr>
        <p:txBody>
          <a:bodyPr/>
          <a:lstStyle/>
          <a:p>
            <a:endParaRPr lang="id-ID" dirty="0"/>
          </a:p>
        </p:txBody>
      </p:sp>
      <p:sp>
        <p:nvSpPr>
          <p:cNvPr id="6" name="Flowchart: Connector 5">
            <a:extLst>
              <a:ext uri="{FF2B5EF4-FFF2-40B4-BE49-F238E27FC236}">
                <a16:creationId xmlns:a16="http://schemas.microsoft.com/office/drawing/2014/main" id="{3A681577-EE67-DB76-D9CE-70BC826FB433}"/>
              </a:ext>
            </a:extLst>
          </p:cNvPr>
          <p:cNvSpPr/>
          <p:nvPr/>
        </p:nvSpPr>
        <p:spPr>
          <a:xfrm>
            <a:off x="5314121" y="2769704"/>
            <a:ext cx="1802295" cy="109993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PROBLEM SOLVING cYCLE</a:t>
            </a:r>
          </a:p>
        </p:txBody>
      </p:sp>
      <p:sp>
        <p:nvSpPr>
          <p:cNvPr id="7" name="Rectangle 6">
            <a:extLst>
              <a:ext uri="{FF2B5EF4-FFF2-40B4-BE49-F238E27FC236}">
                <a16:creationId xmlns:a16="http://schemas.microsoft.com/office/drawing/2014/main" id="{8854F8DE-0979-0ACE-09F9-0EF9EF1EAE12}"/>
              </a:ext>
            </a:extLst>
          </p:cNvPr>
          <p:cNvSpPr/>
          <p:nvPr/>
        </p:nvSpPr>
        <p:spPr>
          <a:xfrm>
            <a:off x="5539408" y="1467678"/>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ANALISIS  SITUASI</a:t>
            </a:r>
          </a:p>
        </p:txBody>
      </p:sp>
      <p:sp>
        <p:nvSpPr>
          <p:cNvPr id="9" name="Rectangle 8">
            <a:extLst>
              <a:ext uri="{FF2B5EF4-FFF2-40B4-BE49-F238E27FC236}">
                <a16:creationId xmlns:a16="http://schemas.microsoft.com/office/drawing/2014/main" id="{94CAEE37-8C88-3FEE-41A2-3111B131DD9C}"/>
              </a:ext>
            </a:extLst>
          </p:cNvPr>
          <p:cNvSpPr/>
          <p:nvPr/>
        </p:nvSpPr>
        <p:spPr>
          <a:xfrm>
            <a:off x="3892826" y="1785730"/>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evaluasi</a:t>
            </a:r>
          </a:p>
        </p:txBody>
      </p:sp>
      <p:sp>
        <p:nvSpPr>
          <p:cNvPr id="11" name="Rectangle 10">
            <a:extLst>
              <a:ext uri="{FF2B5EF4-FFF2-40B4-BE49-F238E27FC236}">
                <a16:creationId xmlns:a16="http://schemas.microsoft.com/office/drawing/2014/main" id="{0D8ED543-8224-DD25-2649-0C5CF5A113D8}"/>
              </a:ext>
            </a:extLst>
          </p:cNvPr>
          <p:cNvSpPr/>
          <p:nvPr/>
        </p:nvSpPr>
        <p:spPr>
          <a:xfrm>
            <a:off x="8885515" y="3747052"/>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Tujuan</a:t>
            </a:r>
          </a:p>
        </p:txBody>
      </p:sp>
      <p:sp>
        <p:nvSpPr>
          <p:cNvPr id="13" name="Rectangle 12">
            <a:extLst>
              <a:ext uri="{FF2B5EF4-FFF2-40B4-BE49-F238E27FC236}">
                <a16:creationId xmlns:a16="http://schemas.microsoft.com/office/drawing/2014/main" id="{D62C1C9D-1305-6B76-3DE0-7052D4CB69E6}"/>
              </a:ext>
            </a:extLst>
          </p:cNvPr>
          <p:cNvSpPr/>
          <p:nvPr/>
        </p:nvSpPr>
        <p:spPr>
          <a:xfrm>
            <a:off x="8534332" y="2766391"/>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Prioritas Masalah</a:t>
            </a:r>
          </a:p>
        </p:txBody>
      </p:sp>
      <p:sp>
        <p:nvSpPr>
          <p:cNvPr id="15" name="Rectangle 14">
            <a:extLst>
              <a:ext uri="{FF2B5EF4-FFF2-40B4-BE49-F238E27FC236}">
                <a16:creationId xmlns:a16="http://schemas.microsoft.com/office/drawing/2014/main" id="{6AABDA43-4951-9C7A-BDB3-772217D5502C}"/>
              </a:ext>
            </a:extLst>
          </p:cNvPr>
          <p:cNvSpPr/>
          <p:nvPr/>
        </p:nvSpPr>
        <p:spPr>
          <a:xfrm>
            <a:off x="7421149" y="2024267"/>
            <a:ext cx="1113183" cy="479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a:t>IDENTIFIKASI MASALAh</a:t>
            </a:r>
          </a:p>
        </p:txBody>
      </p:sp>
      <p:sp>
        <p:nvSpPr>
          <p:cNvPr id="17" name="Rectangle 16">
            <a:extLst>
              <a:ext uri="{FF2B5EF4-FFF2-40B4-BE49-F238E27FC236}">
                <a16:creationId xmlns:a16="http://schemas.microsoft.com/office/drawing/2014/main" id="{C5195CC7-6EF9-B5C0-050F-CE195C821D51}"/>
              </a:ext>
            </a:extLst>
          </p:cNvPr>
          <p:cNvSpPr/>
          <p:nvPr/>
        </p:nvSpPr>
        <p:spPr>
          <a:xfrm>
            <a:off x="7712628" y="4764155"/>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a:t>Alternatif pemecahan masalah</a:t>
            </a:r>
          </a:p>
        </p:txBody>
      </p:sp>
      <p:sp>
        <p:nvSpPr>
          <p:cNvPr id="19" name="Rectangle 18">
            <a:extLst>
              <a:ext uri="{FF2B5EF4-FFF2-40B4-BE49-F238E27FC236}">
                <a16:creationId xmlns:a16="http://schemas.microsoft.com/office/drawing/2014/main" id="{5C44348E-AE31-6077-2756-8D6DF38A4E2B}"/>
              </a:ext>
            </a:extLst>
          </p:cNvPr>
          <p:cNvSpPr/>
          <p:nvPr/>
        </p:nvSpPr>
        <p:spPr>
          <a:xfrm>
            <a:off x="5539408" y="5082207"/>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a:t>Rencana Oprasional</a:t>
            </a:r>
          </a:p>
        </p:txBody>
      </p:sp>
      <p:sp>
        <p:nvSpPr>
          <p:cNvPr id="21" name="Rectangle 20">
            <a:extLst>
              <a:ext uri="{FF2B5EF4-FFF2-40B4-BE49-F238E27FC236}">
                <a16:creationId xmlns:a16="http://schemas.microsoft.com/office/drawing/2014/main" id="{8AD603E7-20B7-0AA7-5326-47F97EE20626}"/>
              </a:ext>
            </a:extLst>
          </p:cNvPr>
          <p:cNvSpPr/>
          <p:nvPr/>
        </p:nvSpPr>
        <p:spPr>
          <a:xfrm>
            <a:off x="3730486" y="4764155"/>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a:t>Pelaksanaan &amp; Penggerakan</a:t>
            </a:r>
          </a:p>
        </p:txBody>
      </p:sp>
      <p:sp>
        <p:nvSpPr>
          <p:cNvPr id="23" name="Rectangle 22">
            <a:extLst>
              <a:ext uri="{FF2B5EF4-FFF2-40B4-BE49-F238E27FC236}">
                <a16:creationId xmlns:a16="http://schemas.microsoft.com/office/drawing/2014/main" id="{32738709-0346-22D1-3502-EABF38111455}"/>
              </a:ext>
            </a:extLst>
          </p:cNvPr>
          <p:cNvSpPr/>
          <p:nvPr/>
        </p:nvSpPr>
        <p:spPr>
          <a:xfrm>
            <a:off x="2835966" y="3810002"/>
            <a:ext cx="1265648"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a:t>Pemantantauan</a:t>
            </a:r>
          </a:p>
        </p:txBody>
      </p:sp>
      <p:sp>
        <p:nvSpPr>
          <p:cNvPr id="25" name="Rectangle 24">
            <a:extLst>
              <a:ext uri="{FF2B5EF4-FFF2-40B4-BE49-F238E27FC236}">
                <a16:creationId xmlns:a16="http://schemas.microsoft.com/office/drawing/2014/main" id="{CEFA13D1-F522-6037-9B97-AC624176910C}"/>
              </a:ext>
            </a:extLst>
          </p:cNvPr>
          <p:cNvSpPr/>
          <p:nvPr/>
        </p:nvSpPr>
        <p:spPr>
          <a:xfrm>
            <a:off x="3336235" y="2725808"/>
            <a:ext cx="111318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a:t>Pengawasan &amp; Pengendalian</a:t>
            </a:r>
          </a:p>
        </p:txBody>
      </p:sp>
      <p:cxnSp>
        <p:nvCxnSpPr>
          <p:cNvPr id="29" name="Straight Arrow Connector 28">
            <a:extLst>
              <a:ext uri="{FF2B5EF4-FFF2-40B4-BE49-F238E27FC236}">
                <a16:creationId xmlns:a16="http://schemas.microsoft.com/office/drawing/2014/main" id="{6DA154E8-49C5-F882-4280-E4B0DAB678C1}"/>
              </a:ext>
            </a:extLst>
          </p:cNvPr>
          <p:cNvCxnSpPr>
            <a:cxnSpLocks/>
          </p:cNvCxnSpPr>
          <p:nvPr/>
        </p:nvCxnSpPr>
        <p:spPr>
          <a:xfrm>
            <a:off x="6652591" y="1683855"/>
            <a:ext cx="761934" cy="4795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5" name="Straight Arrow Connector 34">
            <a:extLst>
              <a:ext uri="{FF2B5EF4-FFF2-40B4-BE49-F238E27FC236}">
                <a16:creationId xmlns:a16="http://schemas.microsoft.com/office/drawing/2014/main" id="{2D4C589F-01DC-148F-5FEC-D1E654248C53}"/>
              </a:ext>
            </a:extLst>
          </p:cNvPr>
          <p:cNvCxnSpPr>
            <a:cxnSpLocks/>
            <a:endCxn id="19" idx="3"/>
          </p:cNvCxnSpPr>
          <p:nvPr/>
        </p:nvCxnSpPr>
        <p:spPr>
          <a:xfrm flipH="1">
            <a:off x="6652591" y="5009318"/>
            <a:ext cx="1060037" cy="3909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7" name="Straight Arrow Connector 36">
            <a:extLst>
              <a:ext uri="{FF2B5EF4-FFF2-40B4-BE49-F238E27FC236}">
                <a16:creationId xmlns:a16="http://schemas.microsoft.com/office/drawing/2014/main" id="{0C201820-B088-547B-F79C-CBCA89FEA42F}"/>
              </a:ext>
            </a:extLst>
          </p:cNvPr>
          <p:cNvCxnSpPr>
            <a:cxnSpLocks/>
          </p:cNvCxnSpPr>
          <p:nvPr/>
        </p:nvCxnSpPr>
        <p:spPr>
          <a:xfrm flipH="1">
            <a:off x="8885514" y="4446106"/>
            <a:ext cx="636037" cy="74170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9" name="Straight Arrow Connector 38">
            <a:extLst>
              <a:ext uri="{FF2B5EF4-FFF2-40B4-BE49-F238E27FC236}">
                <a16:creationId xmlns:a16="http://schemas.microsoft.com/office/drawing/2014/main" id="{0B4A0E20-6AEA-F3A2-6DC0-B4B54B8509F8}"/>
              </a:ext>
            </a:extLst>
          </p:cNvPr>
          <p:cNvCxnSpPr>
            <a:cxnSpLocks/>
            <a:endCxn id="11" idx="0"/>
          </p:cNvCxnSpPr>
          <p:nvPr/>
        </p:nvCxnSpPr>
        <p:spPr>
          <a:xfrm>
            <a:off x="9442106" y="3455506"/>
            <a:ext cx="1" cy="29154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1" name="Straight Arrow Connector 40">
            <a:extLst>
              <a:ext uri="{FF2B5EF4-FFF2-40B4-BE49-F238E27FC236}">
                <a16:creationId xmlns:a16="http://schemas.microsoft.com/office/drawing/2014/main" id="{0EB27548-9506-88A3-8A39-DC83EDB5280D}"/>
              </a:ext>
            </a:extLst>
          </p:cNvPr>
          <p:cNvCxnSpPr>
            <a:cxnSpLocks/>
          </p:cNvCxnSpPr>
          <p:nvPr/>
        </p:nvCxnSpPr>
        <p:spPr>
          <a:xfrm>
            <a:off x="8594136" y="2233406"/>
            <a:ext cx="761934" cy="4795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3" name="Straight Arrow Connector 52">
            <a:extLst>
              <a:ext uri="{FF2B5EF4-FFF2-40B4-BE49-F238E27FC236}">
                <a16:creationId xmlns:a16="http://schemas.microsoft.com/office/drawing/2014/main" id="{B130B745-A3CB-706C-22EE-ABAAEF4D1359}"/>
              </a:ext>
            </a:extLst>
          </p:cNvPr>
          <p:cNvCxnSpPr>
            <a:cxnSpLocks/>
            <a:stCxn id="21" idx="1"/>
          </p:cNvCxnSpPr>
          <p:nvPr/>
        </p:nvCxnSpPr>
        <p:spPr>
          <a:xfrm flipH="1" flipV="1">
            <a:off x="3336235" y="4446106"/>
            <a:ext cx="394251" cy="63610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5" name="Straight Arrow Connector 54">
            <a:extLst>
              <a:ext uri="{FF2B5EF4-FFF2-40B4-BE49-F238E27FC236}">
                <a16:creationId xmlns:a16="http://schemas.microsoft.com/office/drawing/2014/main" id="{E7A5165A-B662-71FE-BB3B-D4D366F8BBD0}"/>
              </a:ext>
            </a:extLst>
          </p:cNvPr>
          <p:cNvCxnSpPr>
            <a:cxnSpLocks/>
            <a:stCxn id="19" idx="1"/>
          </p:cNvCxnSpPr>
          <p:nvPr/>
        </p:nvCxnSpPr>
        <p:spPr>
          <a:xfrm flipH="1" flipV="1">
            <a:off x="4790660" y="5082207"/>
            <a:ext cx="748748" cy="31805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0" name="Straight Arrow Connector 59">
            <a:extLst>
              <a:ext uri="{FF2B5EF4-FFF2-40B4-BE49-F238E27FC236}">
                <a16:creationId xmlns:a16="http://schemas.microsoft.com/office/drawing/2014/main" id="{C0C7F08A-8120-160E-0C4F-CB322EAF57C2}"/>
              </a:ext>
            </a:extLst>
          </p:cNvPr>
          <p:cNvCxnSpPr>
            <a:cxnSpLocks/>
          </p:cNvCxnSpPr>
          <p:nvPr/>
        </p:nvCxnSpPr>
        <p:spPr>
          <a:xfrm flipV="1">
            <a:off x="3649317" y="3349487"/>
            <a:ext cx="0" cy="48536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2" name="Straight Arrow Connector 61">
            <a:extLst>
              <a:ext uri="{FF2B5EF4-FFF2-40B4-BE49-F238E27FC236}">
                <a16:creationId xmlns:a16="http://schemas.microsoft.com/office/drawing/2014/main" id="{E70ED7BC-BC79-93D3-DDC8-CDB9BBF2D41E}"/>
              </a:ext>
            </a:extLst>
          </p:cNvPr>
          <p:cNvCxnSpPr>
            <a:cxnSpLocks/>
            <a:endCxn id="9" idx="2"/>
          </p:cNvCxnSpPr>
          <p:nvPr/>
        </p:nvCxnSpPr>
        <p:spPr>
          <a:xfrm flipV="1">
            <a:off x="4287077" y="2421834"/>
            <a:ext cx="162341" cy="29113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7" name="Straight Arrow Connector 66">
            <a:extLst>
              <a:ext uri="{FF2B5EF4-FFF2-40B4-BE49-F238E27FC236}">
                <a16:creationId xmlns:a16="http://schemas.microsoft.com/office/drawing/2014/main" id="{C182157F-0016-CAFD-2F03-9676592DB83A}"/>
              </a:ext>
            </a:extLst>
          </p:cNvPr>
          <p:cNvCxnSpPr>
            <a:cxnSpLocks/>
          </p:cNvCxnSpPr>
          <p:nvPr/>
        </p:nvCxnSpPr>
        <p:spPr>
          <a:xfrm flipV="1">
            <a:off x="4634947" y="1590258"/>
            <a:ext cx="897837" cy="17518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97154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56C4-CE71-9160-CEC3-B23C2FE92566}"/>
              </a:ext>
            </a:extLst>
          </p:cNvPr>
          <p:cNvSpPr>
            <a:spLocks noGrp="1"/>
          </p:cNvSpPr>
          <p:nvPr>
            <p:ph type="title"/>
          </p:nvPr>
        </p:nvSpPr>
        <p:spPr/>
        <p:txBody>
          <a:bodyPr/>
          <a:lstStyle/>
          <a:p>
            <a:r>
              <a:rPr lang="id-ID" dirty="0"/>
              <a:t>Non Scoring Technique</a:t>
            </a:r>
          </a:p>
        </p:txBody>
      </p:sp>
      <p:sp>
        <p:nvSpPr>
          <p:cNvPr id="3" name="Content Placeholder 2">
            <a:extLst>
              <a:ext uri="{FF2B5EF4-FFF2-40B4-BE49-F238E27FC236}">
                <a16:creationId xmlns:a16="http://schemas.microsoft.com/office/drawing/2014/main" id="{C2711BD3-E2A5-A101-F22D-9836CF42361C}"/>
              </a:ext>
            </a:extLst>
          </p:cNvPr>
          <p:cNvSpPr>
            <a:spLocks noGrp="1"/>
          </p:cNvSpPr>
          <p:nvPr>
            <p:ph idx="1"/>
          </p:nvPr>
        </p:nvSpPr>
        <p:spPr>
          <a:xfrm>
            <a:off x="2140361" y="2110408"/>
            <a:ext cx="8706611" cy="3124201"/>
          </a:xfrm>
        </p:spPr>
        <p:txBody>
          <a:bodyPr/>
          <a:lstStyle/>
          <a:p>
            <a:r>
              <a:rPr lang="id-ID" dirty="0"/>
              <a:t>Memilih prioritas masalah dengan mempergunakan berbagai parameter, dilakukan bila tersedia data yang data yang lengkap</a:t>
            </a:r>
          </a:p>
          <a:p>
            <a:r>
              <a:rPr lang="id-ID" dirty="0"/>
              <a:t>Bila tidak tersedia, maka cara menetapkan prioritas masalah yang lazim digunakan adalah :</a:t>
            </a:r>
          </a:p>
          <a:p>
            <a:r>
              <a:rPr lang="id-ID" dirty="0"/>
              <a:t>- Delphin Technique</a:t>
            </a:r>
          </a:p>
          <a:p>
            <a:r>
              <a:rPr lang="id-ID" dirty="0"/>
              <a:t>-Delbech Technique</a:t>
            </a:r>
          </a:p>
        </p:txBody>
      </p:sp>
    </p:spTree>
    <p:extLst>
      <p:ext uri="{BB962C8B-B14F-4D97-AF65-F5344CB8AC3E}">
        <p14:creationId xmlns:p14="http://schemas.microsoft.com/office/powerpoint/2010/main" val="21085246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DDCF1-2EC0-4860-39B7-6E5915763364}"/>
              </a:ext>
            </a:extLst>
          </p:cNvPr>
          <p:cNvSpPr>
            <a:spLocks noGrp="1"/>
          </p:cNvSpPr>
          <p:nvPr>
            <p:ph type="title"/>
          </p:nvPr>
        </p:nvSpPr>
        <p:spPr/>
        <p:txBody>
          <a:bodyPr/>
          <a:lstStyle/>
          <a:p>
            <a:r>
              <a:rPr lang="id-ID" dirty="0"/>
              <a:t>Delphin Technique</a:t>
            </a:r>
          </a:p>
        </p:txBody>
      </p:sp>
      <p:sp>
        <p:nvSpPr>
          <p:cNvPr id="3" name="Content Placeholder 2">
            <a:extLst>
              <a:ext uri="{FF2B5EF4-FFF2-40B4-BE49-F238E27FC236}">
                <a16:creationId xmlns:a16="http://schemas.microsoft.com/office/drawing/2014/main" id="{1CC58432-3816-3322-BE05-DBAA1E5FDA46}"/>
              </a:ext>
            </a:extLst>
          </p:cNvPr>
          <p:cNvSpPr>
            <a:spLocks noGrp="1"/>
          </p:cNvSpPr>
          <p:nvPr>
            <p:ph idx="1"/>
          </p:nvPr>
        </p:nvSpPr>
        <p:spPr>
          <a:xfrm>
            <a:off x="2305945" y="2322443"/>
            <a:ext cx="8017499" cy="3124201"/>
          </a:xfrm>
        </p:spPr>
        <p:txBody>
          <a:bodyPr/>
          <a:lstStyle/>
          <a:p>
            <a:pPr algn="just"/>
            <a:r>
              <a:rPr lang="id-ID" dirty="0"/>
              <a:t>Penetapan prioritas masalah dilakukan melalui kesepakatan sekelompok orang yang sama keahliannya. Pemilihan prioritas masalah dilakukan melalui pertemuan khusus, Setiap peserta yang sama keahliannya di minta untuk mengemukakan beberapa masalah pokok, masalah yang paling banyak dikemukakan adalah prioritas masalah yang di cari.</a:t>
            </a:r>
          </a:p>
        </p:txBody>
      </p:sp>
    </p:spTree>
    <p:extLst>
      <p:ext uri="{BB962C8B-B14F-4D97-AF65-F5344CB8AC3E}">
        <p14:creationId xmlns:p14="http://schemas.microsoft.com/office/powerpoint/2010/main" val="1406489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C7A34-F015-B90C-78D7-3D7793837A45}"/>
              </a:ext>
            </a:extLst>
          </p:cNvPr>
          <p:cNvSpPr>
            <a:spLocks noGrp="1"/>
          </p:cNvSpPr>
          <p:nvPr>
            <p:ph type="title"/>
          </p:nvPr>
        </p:nvSpPr>
        <p:spPr>
          <a:xfrm>
            <a:off x="1484311" y="685801"/>
            <a:ext cx="10018713" cy="751114"/>
          </a:xfrm>
        </p:spPr>
        <p:txBody>
          <a:bodyPr/>
          <a:lstStyle/>
          <a:p>
            <a:r>
              <a:rPr lang="id-ID" dirty="0"/>
              <a:t>Delbech Technique</a:t>
            </a:r>
          </a:p>
        </p:txBody>
      </p:sp>
      <p:sp>
        <p:nvSpPr>
          <p:cNvPr id="3" name="Content Placeholder 2">
            <a:extLst>
              <a:ext uri="{FF2B5EF4-FFF2-40B4-BE49-F238E27FC236}">
                <a16:creationId xmlns:a16="http://schemas.microsoft.com/office/drawing/2014/main" id="{464EAA53-21A3-3365-EFB5-BD6757C273D1}"/>
              </a:ext>
            </a:extLst>
          </p:cNvPr>
          <p:cNvSpPr>
            <a:spLocks noGrp="1"/>
          </p:cNvSpPr>
          <p:nvPr>
            <p:ph idx="1"/>
          </p:nvPr>
        </p:nvSpPr>
        <p:spPr>
          <a:xfrm>
            <a:off x="2063931" y="1436915"/>
            <a:ext cx="8386356" cy="3124201"/>
          </a:xfrm>
        </p:spPr>
        <p:txBody>
          <a:bodyPr/>
          <a:lstStyle/>
          <a:p>
            <a:pPr algn="just"/>
            <a:r>
              <a:rPr lang="id-ID" dirty="0"/>
              <a:t>Penetapan prioritas masalah dilakukan melalui kesepatan sekelompok orang yang tidak sama keahliannya. Sehinnga diperlukan penjelasan terlebih dahulu untuk meningkatkan pengertian dan pemahaman peserta tanpa mempengaruhi peserta. Lalu diminta untuk mengemukakan beberapa masalah. Masalah yang banyak dikemukakan adalah prioritas.</a:t>
            </a:r>
          </a:p>
        </p:txBody>
      </p:sp>
    </p:spTree>
    <p:extLst>
      <p:ext uri="{BB962C8B-B14F-4D97-AF65-F5344CB8AC3E}">
        <p14:creationId xmlns:p14="http://schemas.microsoft.com/office/powerpoint/2010/main" val="267276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FE079-EBB2-6A63-ED09-3845C56EEB10}"/>
              </a:ext>
            </a:extLst>
          </p:cNvPr>
          <p:cNvSpPr>
            <a:spLocks noGrp="1"/>
          </p:cNvSpPr>
          <p:nvPr>
            <p:ph type="title"/>
          </p:nvPr>
        </p:nvSpPr>
        <p:spPr>
          <a:xfrm>
            <a:off x="1484311" y="685800"/>
            <a:ext cx="10018713" cy="1181099"/>
          </a:xfrm>
        </p:spPr>
        <p:txBody>
          <a:bodyPr/>
          <a:lstStyle/>
          <a:p>
            <a:r>
              <a:rPr lang="id-ID" dirty="0"/>
              <a:t>Alternatif Pemecahan masalah</a:t>
            </a:r>
          </a:p>
        </p:txBody>
      </p:sp>
      <p:sp>
        <p:nvSpPr>
          <p:cNvPr id="3" name="Content Placeholder 2">
            <a:extLst>
              <a:ext uri="{FF2B5EF4-FFF2-40B4-BE49-F238E27FC236}">
                <a16:creationId xmlns:a16="http://schemas.microsoft.com/office/drawing/2014/main" id="{BFEC92CD-EA4A-C193-70A8-6394D1F8144B}"/>
              </a:ext>
            </a:extLst>
          </p:cNvPr>
          <p:cNvSpPr>
            <a:spLocks noGrp="1"/>
          </p:cNvSpPr>
          <p:nvPr>
            <p:ph idx="1"/>
          </p:nvPr>
        </p:nvSpPr>
        <p:spPr>
          <a:xfrm>
            <a:off x="2142309" y="1866899"/>
            <a:ext cx="9360714" cy="3124201"/>
          </a:xfrm>
        </p:spPr>
        <p:txBody>
          <a:bodyPr/>
          <a:lstStyle/>
          <a:p>
            <a:pPr algn="just"/>
            <a:r>
              <a:rPr lang="id-ID" dirty="0"/>
              <a:t>Alternatif pemecahan masalah kesehatan : bisa berupa fisik ataupun non fisik</a:t>
            </a:r>
          </a:p>
          <a:p>
            <a:pPr algn="just"/>
            <a:r>
              <a:rPr lang="id-ID" dirty="0"/>
              <a:t>Poin alternatif pemecahan masalah untuk setiap masalah kesehatan di masyarakat baiknya dirapatkan/diskusikan di tingkat desa/kelurahan beserta masyarakat.</a:t>
            </a:r>
          </a:p>
        </p:txBody>
      </p:sp>
    </p:spTree>
    <p:extLst>
      <p:ext uri="{BB962C8B-B14F-4D97-AF65-F5344CB8AC3E}">
        <p14:creationId xmlns:p14="http://schemas.microsoft.com/office/powerpoint/2010/main" val="23149730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B5BFE-465E-1F6F-E3A3-8B1DDC41193B}"/>
              </a:ext>
            </a:extLst>
          </p:cNvPr>
          <p:cNvSpPr>
            <a:spLocks noGrp="1"/>
          </p:cNvSpPr>
          <p:nvPr>
            <p:ph type="title"/>
          </p:nvPr>
        </p:nvSpPr>
        <p:spPr>
          <a:xfrm>
            <a:off x="1484311" y="685800"/>
            <a:ext cx="10018713" cy="1195251"/>
          </a:xfrm>
        </p:spPr>
        <p:txBody>
          <a:bodyPr/>
          <a:lstStyle/>
          <a:p>
            <a:r>
              <a:rPr lang="id-ID" dirty="0"/>
              <a:t>PENYUSUNAN POA</a:t>
            </a:r>
          </a:p>
        </p:txBody>
      </p:sp>
      <p:sp>
        <p:nvSpPr>
          <p:cNvPr id="3" name="Content Placeholder 2">
            <a:extLst>
              <a:ext uri="{FF2B5EF4-FFF2-40B4-BE49-F238E27FC236}">
                <a16:creationId xmlns:a16="http://schemas.microsoft.com/office/drawing/2014/main" id="{4F798FA9-230D-6DC1-A3E7-65D7E482FB7B}"/>
              </a:ext>
            </a:extLst>
          </p:cNvPr>
          <p:cNvSpPr>
            <a:spLocks noGrp="1"/>
          </p:cNvSpPr>
          <p:nvPr>
            <p:ph idx="1"/>
          </p:nvPr>
        </p:nvSpPr>
        <p:spPr>
          <a:xfrm>
            <a:off x="2455818" y="1852749"/>
            <a:ext cx="9047206" cy="3124201"/>
          </a:xfrm>
        </p:spPr>
        <p:txBody>
          <a:bodyPr>
            <a:normAutofit fontScale="70000" lnSpcReduction="20000"/>
          </a:bodyPr>
          <a:lstStyle/>
          <a:p>
            <a:r>
              <a:rPr lang="id-ID" dirty="0"/>
              <a:t>PENDAHULUAN</a:t>
            </a:r>
          </a:p>
          <a:p>
            <a:r>
              <a:rPr lang="id-ID" dirty="0"/>
              <a:t>ANALISA SITUASI</a:t>
            </a:r>
          </a:p>
          <a:p>
            <a:r>
              <a:rPr lang="id-ID" dirty="0"/>
              <a:t>TUJUAN DAN MASALAH</a:t>
            </a:r>
          </a:p>
          <a:p>
            <a:r>
              <a:rPr lang="id-ID" dirty="0"/>
              <a:t>KEBIJAKSANAAN PELAKSANAAN DAN POKOK KEGIATAN</a:t>
            </a:r>
          </a:p>
          <a:p>
            <a:r>
              <a:rPr lang="id-ID" dirty="0"/>
              <a:t>ORGANISASI DAN PENGGERAKAN PELAKSANAAN</a:t>
            </a:r>
          </a:p>
          <a:p>
            <a:r>
              <a:rPr lang="id-ID" dirty="0"/>
              <a:t>SUMBER DAYA YANG DIMANFAATKAN</a:t>
            </a:r>
          </a:p>
          <a:p>
            <a:r>
              <a:rPr lang="id-ID" dirty="0"/>
              <a:t>PERKIRAAN FAKTOR PENUNJANG DAN FAKTOR PENGHAMBAT</a:t>
            </a:r>
          </a:p>
          <a:p>
            <a:r>
              <a:rPr lang="id-ID" dirty="0"/>
              <a:t>PENGAWASAN PENGENDALIAN DAN PENILAIN</a:t>
            </a:r>
          </a:p>
          <a:p>
            <a:r>
              <a:rPr lang="id-ID" dirty="0"/>
              <a:t>PENUTUP</a:t>
            </a:r>
          </a:p>
        </p:txBody>
      </p:sp>
    </p:spTree>
    <p:extLst>
      <p:ext uri="{BB962C8B-B14F-4D97-AF65-F5344CB8AC3E}">
        <p14:creationId xmlns:p14="http://schemas.microsoft.com/office/powerpoint/2010/main" val="17179854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DE62-9D5D-B460-C4B2-2BCE9E32A558}"/>
              </a:ext>
            </a:extLst>
          </p:cNvPr>
          <p:cNvSpPr>
            <a:spLocks noGrp="1"/>
          </p:cNvSpPr>
          <p:nvPr>
            <p:ph type="title"/>
          </p:nvPr>
        </p:nvSpPr>
        <p:spPr>
          <a:xfrm>
            <a:off x="1881051" y="685800"/>
            <a:ext cx="9621973" cy="1247503"/>
          </a:xfrm>
        </p:spPr>
        <p:txBody>
          <a:bodyPr/>
          <a:lstStyle/>
          <a:p>
            <a:r>
              <a:rPr lang="id-ID" dirty="0"/>
              <a:t>MONITORING DAN EVALUASI</a:t>
            </a:r>
          </a:p>
        </p:txBody>
      </p:sp>
      <p:sp>
        <p:nvSpPr>
          <p:cNvPr id="3" name="Content Placeholder 2">
            <a:extLst>
              <a:ext uri="{FF2B5EF4-FFF2-40B4-BE49-F238E27FC236}">
                <a16:creationId xmlns:a16="http://schemas.microsoft.com/office/drawing/2014/main" id="{1C8D716E-2007-7D58-5348-4C22AD91FF42}"/>
              </a:ext>
            </a:extLst>
          </p:cNvPr>
          <p:cNvSpPr>
            <a:spLocks noGrp="1"/>
          </p:cNvSpPr>
          <p:nvPr>
            <p:ph idx="1"/>
          </p:nvPr>
        </p:nvSpPr>
        <p:spPr>
          <a:xfrm>
            <a:off x="1484311" y="2438399"/>
            <a:ext cx="8706611" cy="3124201"/>
          </a:xfrm>
        </p:spPr>
        <p:txBody>
          <a:bodyPr>
            <a:normAutofit lnSpcReduction="10000"/>
          </a:bodyPr>
          <a:lstStyle/>
          <a:p>
            <a:pPr algn="just"/>
            <a:r>
              <a:rPr lang="id-ID" dirty="0"/>
              <a:t>MONITORING ADALAH KEGIATAN UNTUK MEMANTAU PROSES/JALANNYA SUATU PROGRAM/KEGIATAN</a:t>
            </a:r>
          </a:p>
          <a:p>
            <a:pPr algn="just"/>
            <a:r>
              <a:rPr lang="id-ID" dirty="0"/>
              <a:t>EVALUASI ADALAH KEGIATAN UNTUK MENILAI HASIL SUATU PROGRAM ATAU KEGIATAN</a:t>
            </a:r>
          </a:p>
          <a:p>
            <a:pPr algn="just"/>
            <a:r>
              <a:rPr lang="id-ID" dirty="0"/>
              <a:t>MONITORING DILAKUKAN SEJALAN DENGAN EVALUASI ; AGAR KEGIATAN-KEGIATAN YG DILAKUKAN DLM RANGKA MENCAPAI TUJUAN PROGRAM SESUAI PERENCANAAN BAIK WAKTUNYA MAUPUN JENIS KEGIATANNYA.</a:t>
            </a:r>
          </a:p>
        </p:txBody>
      </p:sp>
    </p:spTree>
    <p:extLst>
      <p:ext uri="{BB962C8B-B14F-4D97-AF65-F5344CB8AC3E}">
        <p14:creationId xmlns:p14="http://schemas.microsoft.com/office/powerpoint/2010/main" val="1511982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9251B-6F26-443F-33A3-8498D146BAA5}"/>
              </a:ext>
            </a:extLst>
          </p:cNvPr>
          <p:cNvSpPr>
            <a:spLocks noGrp="1"/>
          </p:cNvSpPr>
          <p:nvPr>
            <p:ph type="title"/>
          </p:nvPr>
        </p:nvSpPr>
        <p:spPr>
          <a:xfrm>
            <a:off x="1484311" y="685801"/>
            <a:ext cx="10018713" cy="777240"/>
          </a:xfrm>
        </p:spPr>
        <p:txBody>
          <a:bodyPr/>
          <a:lstStyle/>
          <a:p>
            <a:r>
              <a:rPr lang="id-ID" dirty="0"/>
              <a:t>JENIS EVALUASI</a:t>
            </a:r>
          </a:p>
        </p:txBody>
      </p:sp>
      <p:sp>
        <p:nvSpPr>
          <p:cNvPr id="3" name="Content Placeholder 2">
            <a:extLst>
              <a:ext uri="{FF2B5EF4-FFF2-40B4-BE49-F238E27FC236}">
                <a16:creationId xmlns:a16="http://schemas.microsoft.com/office/drawing/2014/main" id="{88E64297-3908-79C7-398E-A40E25A038B1}"/>
              </a:ext>
            </a:extLst>
          </p:cNvPr>
          <p:cNvSpPr>
            <a:spLocks noGrp="1"/>
          </p:cNvSpPr>
          <p:nvPr>
            <p:ph idx="1"/>
          </p:nvPr>
        </p:nvSpPr>
        <p:spPr>
          <a:xfrm>
            <a:off x="1484311" y="1866899"/>
            <a:ext cx="10018713" cy="3124201"/>
          </a:xfrm>
        </p:spPr>
        <p:txBody>
          <a:bodyPr/>
          <a:lstStyle/>
          <a:p>
            <a:r>
              <a:rPr lang="id-ID" dirty="0"/>
              <a:t>EVALUASI FORMATIF : DILAKUKAN PADA PROSES PROGRAM (PROGRAM MASIH BERJALAN)</a:t>
            </a:r>
          </a:p>
          <a:p>
            <a:r>
              <a:rPr lang="id-ID" dirty="0"/>
              <a:t>EVALUASI SUMATIF : DILAKUKKAN PADA WAKTU PROGRAM TELAH SELESAI</a:t>
            </a:r>
          </a:p>
        </p:txBody>
      </p:sp>
    </p:spTree>
    <p:extLst>
      <p:ext uri="{BB962C8B-B14F-4D97-AF65-F5344CB8AC3E}">
        <p14:creationId xmlns:p14="http://schemas.microsoft.com/office/powerpoint/2010/main" val="16314042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79E96-A63B-106C-BB20-3DD04EB791C1}"/>
              </a:ext>
            </a:extLst>
          </p:cNvPr>
          <p:cNvSpPr>
            <a:spLocks noGrp="1"/>
          </p:cNvSpPr>
          <p:nvPr>
            <p:ph type="title"/>
          </p:nvPr>
        </p:nvSpPr>
        <p:spPr>
          <a:xfrm>
            <a:off x="2429692" y="685800"/>
            <a:ext cx="7681718" cy="1195251"/>
          </a:xfrm>
        </p:spPr>
        <p:txBody>
          <a:bodyPr>
            <a:normAutofit fontScale="90000"/>
          </a:bodyPr>
          <a:lstStyle/>
          <a:p>
            <a:r>
              <a:rPr lang="id-ID" dirty="0"/>
              <a:t>LANGKAH-LANGKAH KEGIATAN EVALUASI</a:t>
            </a:r>
          </a:p>
        </p:txBody>
      </p:sp>
      <p:sp>
        <p:nvSpPr>
          <p:cNvPr id="3" name="Content Placeholder 2">
            <a:extLst>
              <a:ext uri="{FF2B5EF4-FFF2-40B4-BE49-F238E27FC236}">
                <a16:creationId xmlns:a16="http://schemas.microsoft.com/office/drawing/2014/main" id="{1D243B37-A4B2-98C1-DA23-8815A57D000F}"/>
              </a:ext>
            </a:extLst>
          </p:cNvPr>
          <p:cNvSpPr>
            <a:spLocks noGrp="1"/>
          </p:cNvSpPr>
          <p:nvPr>
            <p:ph idx="1"/>
          </p:nvPr>
        </p:nvSpPr>
        <p:spPr>
          <a:xfrm>
            <a:off x="1719442" y="2170610"/>
            <a:ext cx="10018713" cy="3124201"/>
          </a:xfrm>
        </p:spPr>
        <p:txBody>
          <a:bodyPr>
            <a:normAutofit fontScale="92500" lnSpcReduction="20000"/>
          </a:bodyPr>
          <a:lstStyle/>
          <a:p>
            <a:pPr marL="457200" indent="-457200" algn="just">
              <a:buAutoNum type="arabicPeriod"/>
            </a:pPr>
            <a:r>
              <a:rPr lang="id-ID" dirty="0"/>
              <a:t>MENETAPKAN TUJUAN EVALUASI</a:t>
            </a:r>
          </a:p>
          <a:p>
            <a:pPr marL="457200" indent="-457200" algn="just">
              <a:buAutoNum type="arabicPeriod"/>
            </a:pPr>
            <a:r>
              <a:rPr lang="id-ID" dirty="0"/>
              <a:t>MENETAPKAN KRITERIA YANG AKAN DIGUNAKAN</a:t>
            </a:r>
          </a:p>
          <a:p>
            <a:pPr marL="457200" indent="-457200" algn="just">
              <a:buAutoNum type="arabicPeriod"/>
            </a:pPr>
            <a:r>
              <a:rPr lang="id-ID" dirty="0"/>
              <a:t>MENETAPKAN CARA/METODE EVALUASI YANG AKAN DIGUNAKAN</a:t>
            </a:r>
          </a:p>
          <a:p>
            <a:pPr marL="457200" indent="-457200" algn="just">
              <a:buAutoNum type="arabicPeriod"/>
            </a:pPr>
            <a:r>
              <a:rPr lang="id-ID" dirty="0"/>
              <a:t>MELAKSANAKAN EVALUASI,MENGOLAH DAN MENGANALISIS DATA ATAU HASIL PELAKSANAAN EVALUASI TERSEBUT</a:t>
            </a:r>
          </a:p>
          <a:p>
            <a:pPr marL="457200" indent="-457200" algn="just">
              <a:buAutoNum type="arabicPeriod"/>
            </a:pPr>
            <a:r>
              <a:rPr lang="id-ID" dirty="0"/>
              <a:t>MENENTUKAN KEBERHASILAN PROGRAM YANG DIEVALUASI BERDASARKAN KRITERIAYANG TELAH DITETAPKAN</a:t>
            </a:r>
          </a:p>
          <a:p>
            <a:pPr marL="457200" indent="-457200" algn="just">
              <a:buAutoNum type="arabicPeriod"/>
            </a:pPr>
            <a:r>
              <a:rPr lang="id-ID" dirty="0"/>
              <a:t>MENYUSUN REKOMENDASI ATAU SARAN-SARAN.</a:t>
            </a:r>
          </a:p>
        </p:txBody>
      </p:sp>
    </p:spTree>
    <p:extLst>
      <p:ext uri="{BB962C8B-B14F-4D97-AF65-F5344CB8AC3E}">
        <p14:creationId xmlns:p14="http://schemas.microsoft.com/office/powerpoint/2010/main" val="532812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67E720-19F6-2F52-3105-91AB808D538B}"/>
              </a:ext>
            </a:extLst>
          </p:cNvPr>
          <p:cNvSpPr/>
          <p:nvPr/>
        </p:nvSpPr>
        <p:spPr>
          <a:xfrm>
            <a:off x="3729009" y="2967335"/>
            <a:ext cx="4733988" cy="923330"/>
          </a:xfrm>
          <a:prstGeom prst="rect">
            <a:avLst/>
          </a:prstGeom>
          <a:noFill/>
        </p:spPr>
        <p:txBody>
          <a:bodyPr wrap="none" lIns="91440" tIns="45720" rIns="91440" bIns="45720">
            <a:spAutoFit/>
          </a:bodyPr>
          <a:lstStyle/>
          <a:p>
            <a:pPr algn="ctr"/>
            <a:r>
              <a:rPr lang="id-ID"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TERIMA KASIH</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04408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5B13-B665-BA31-F075-CB1B8592F9D2}"/>
              </a:ext>
            </a:extLst>
          </p:cNvPr>
          <p:cNvSpPr>
            <a:spLocks noGrp="1"/>
          </p:cNvSpPr>
          <p:nvPr>
            <p:ph type="title"/>
          </p:nvPr>
        </p:nvSpPr>
        <p:spPr/>
        <p:txBody>
          <a:bodyPr/>
          <a:lstStyle/>
          <a:p>
            <a:r>
              <a:rPr lang="id-ID" dirty="0"/>
              <a:t>PROBLEM SOLVING CYCLE</a:t>
            </a:r>
          </a:p>
        </p:txBody>
      </p:sp>
      <p:sp>
        <p:nvSpPr>
          <p:cNvPr id="3" name="Content Placeholder 2">
            <a:extLst>
              <a:ext uri="{FF2B5EF4-FFF2-40B4-BE49-F238E27FC236}">
                <a16:creationId xmlns:a16="http://schemas.microsoft.com/office/drawing/2014/main" id="{A24A9C34-DD47-1A9B-D916-662469FF1B6C}"/>
              </a:ext>
            </a:extLst>
          </p:cNvPr>
          <p:cNvSpPr>
            <a:spLocks noGrp="1"/>
          </p:cNvSpPr>
          <p:nvPr>
            <p:ph idx="1"/>
          </p:nvPr>
        </p:nvSpPr>
        <p:spPr>
          <a:xfrm>
            <a:off x="1630018" y="2123660"/>
            <a:ext cx="9873006" cy="3124201"/>
          </a:xfrm>
        </p:spPr>
        <p:txBody>
          <a:bodyPr/>
          <a:lstStyle/>
          <a:p>
            <a:r>
              <a:rPr lang="id-ID" dirty="0"/>
              <a:t>PENDEKATAN  INTEGRAL DAN KOMPREHENSIF DALAM PENYUSUNAN RENCANA DAN PROGRAM</a:t>
            </a:r>
          </a:p>
          <a:p>
            <a:r>
              <a:rPr lang="id-ID" dirty="0"/>
              <a:t>MEMBANTU MEMBERIKAN PEMAHAMAN SITUASI DAN MASALAH YANG DIHADAPI</a:t>
            </a:r>
          </a:p>
          <a:p>
            <a:r>
              <a:rPr lang="id-ID" dirty="0"/>
              <a:t>TERDIRI ATAS BERBAGAI TEKNIK DAN  METODE KERJA</a:t>
            </a:r>
          </a:p>
          <a:p>
            <a:r>
              <a:rPr lang="id-ID" dirty="0"/>
              <a:t>ROAD-MAP PENGEMBANGAN PROGRAM</a:t>
            </a:r>
          </a:p>
        </p:txBody>
      </p:sp>
    </p:spTree>
    <p:extLst>
      <p:ext uri="{BB962C8B-B14F-4D97-AF65-F5344CB8AC3E}">
        <p14:creationId xmlns:p14="http://schemas.microsoft.com/office/powerpoint/2010/main" val="415920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9D17-E2E9-9DF8-2F0D-66F6B680CA48}"/>
              </a:ext>
            </a:extLst>
          </p:cNvPr>
          <p:cNvSpPr>
            <a:spLocks noGrp="1"/>
          </p:cNvSpPr>
          <p:nvPr>
            <p:ph type="title"/>
          </p:nvPr>
        </p:nvSpPr>
        <p:spPr/>
        <p:txBody>
          <a:bodyPr/>
          <a:lstStyle/>
          <a:p>
            <a:r>
              <a:rPr lang="id-ID" dirty="0"/>
              <a:t>Analisis Situasi</a:t>
            </a:r>
          </a:p>
        </p:txBody>
      </p:sp>
      <p:sp>
        <p:nvSpPr>
          <p:cNvPr id="3" name="Content Placeholder 2">
            <a:extLst>
              <a:ext uri="{FF2B5EF4-FFF2-40B4-BE49-F238E27FC236}">
                <a16:creationId xmlns:a16="http://schemas.microsoft.com/office/drawing/2014/main" id="{7856F5C8-7C43-B09C-EC70-8DB9AB18BA84}"/>
              </a:ext>
            </a:extLst>
          </p:cNvPr>
          <p:cNvSpPr>
            <a:spLocks noGrp="1"/>
          </p:cNvSpPr>
          <p:nvPr>
            <p:ph idx="1"/>
          </p:nvPr>
        </p:nvSpPr>
        <p:spPr>
          <a:xfrm>
            <a:off x="2425283" y="2266121"/>
            <a:ext cx="8136768" cy="1162879"/>
          </a:xfrm>
        </p:spPr>
        <p:txBody>
          <a:bodyPr/>
          <a:lstStyle/>
          <a:p>
            <a:r>
              <a:rPr lang="id-ID" dirty="0"/>
              <a:t>Kegiatan mengumpulkan dan memahami informasi tentang suatu yang berguna untuk menetapkan masalah.</a:t>
            </a:r>
          </a:p>
        </p:txBody>
      </p:sp>
    </p:spTree>
    <p:extLst>
      <p:ext uri="{BB962C8B-B14F-4D97-AF65-F5344CB8AC3E}">
        <p14:creationId xmlns:p14="http://schemas.microsoft.com/office/powerpoint/2010/main" val="299648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3CB2-C308-9271-2744-BFEEA26AEAAA}"/>
              </a:ext>
            </a:extLst>
          </p:cNvPr>
          <p:cNvSpPr>
            <a:spLocks noGrp="1"/>
          </p:cNvSpPr>
          <p:nvPr>
            <p:ph type="title"/>
          </p:nvPr>
        </p:nvSpPr>
        <p:spPr/>
        <p:txBody>
          <a:bodyPr/>
          <a:lstStyle/>
          <a:p>
            <a:r>
              <a:rPr lang="id-ID" dirty="0"/>
              <a:t>Tujuan analisis situasi</a:t>
            </a:r>
          </a:p>
        </p:txBody>
      </p:sp>
      <p:sp>
        <p:nvSpPr>
          <p:cNvPr id="3" name="Content Placeholder 2">
            <a:extLst>
              <a:ext uri="{FF2B5EF4-FFF2-40B4-BE49-F238E27FC236}">
                <a16:creationId xmlns:a16="http://schemas.microsoft.com/office/drawing/2014/main" id="{01EA7EB9-E99E-176B-DA32-98246C459080}"/>
              </a:ext>
            </a:extLst>
          </p:cNvPr>
          <p:cNvSpPr>
            <a:spLocks noGrp="1"/>
          </p:cNvSpPr>
          <p:nvPr>
            <p:ph idx="1"/>
          </p:nvPr>
        </p:nvSpPr>
        <p:spPr>
          <a:xfrm>
            <a:off x="2955235" y="2309191"/>
            <a:ext cx="7328452" cy="1507436"/>
          </a:xfrm>
        </p:spPr>
        <p:txBody>
          <a:bodyPr>
            <a:normAutofit fontScale="92500"/>
          </a:bodyPr>
          <a:lstStyle/>
          <a:p>
            <a:r>
              <a:rPr lang="id-ID" dirty="0"/>
              <a:t>Memahami masalah kesehatan secara jelas dan spesipik</a:t>
            </a:r>
          </a:p>
          <a:p>
            <a:r>
              <a:rPr lang="id-ID" dirty="0"/>
              <a:t>Mempermudah penentuan prioritas</a:t>
            </a:r>
          </a:p>
          <a:p>
            <a:r>
              <a:rPr lang="id-ID" dirty="0"/>
              <a:t>Mempermudah penentuan alternative pemecahan masalah</a:t>
            </a:r>
          </a:p>
        </p:txBody>
      </p:sp>
    </p:spTree>
    <p:extLst>
      <p:ext uri="{BB962C8B-B14F-4D97-AF65-F5344CB8AC3E}">
        <p14:creationId xmlns:p14="http://schemas.microsoft.com/office/powerpoint/2010/main" val="227034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287F6-C7DD-69F4-3D65-BB4F35614BBA}"/>
              </a:ext>
            </a:extLst>
          </p:cNvPr>
          <p:cNvSpPr>
            <a:spLocks noGrp="1"/>
          </p:cNvSpPr>
          <p:nvPr>
            <p:ph type="title"/>
          </p:nvPr>
        </p:nvSpPr>
        <p:spPr/>
        <p:txBody>
          <a:bodyPr/>
          <a:lstStyle/>
          <a:p>
            <a:r>
              <a:rPr lang="id-ID" dirty="0"/>
              <a:t>Kerangka konsep</a:t>
            </a:r>
          </a:p>
        </p:txBody>
      </p:sp>
      <p:sp>
        <p:nvSpPr>
          <p:cNvPr id="3" name="Content Placeholder 2">
            <a:extLst>
              <a:ext uri="{FF2B5EF4-FFF2-40B4-BE49-F238E27FC236}">
                <a16:creationId xmlns:a16="http://schemas.microsoft.com/office/drawing/2014/main" id="{E107A173-3D8B-2380-889A-B1E4CDAA39C4}"/>
              </a:ext>
            </a:extLst>
          </p:cNvPr>
          <p:cNvSpPr>
            <a:spLocks noGrp="1"/>
          </p:cNvSpPr>
          <p:nvPr>
            <p:ph idx="1"/>
          </p:nvPr>
        </p:nvSpPr>
        <p:spPr>
          <a:xfrm>
            <a:off x="1484310" y="1866899"/>
            <a:ext cx="10018713" cy="3124201"/>
          </a:xfrm>
        </p:spPr>
        <p:txBody>
          <a:bodyPr/>
          <a:lstStyle/>
          <a:p>
            <a:r>
              <a:rPr lang="id-ID" dirty="0"/>
              <a:t>Strategi pemecahan masalah kesehatan ada dua yaitu :</a:t>
            </a:r>
          </a:p>
          <a:p>
            <a:r>
              <a:rPr lang="id-ID" dirty="0"/>
              <a:t>Secara langsung dengan melalukan tindakan untuk mengurangi masalah tersebut</a:t>
            </a:r>
          </a:p>
          <a:p>
            <a:r>
              <a:rPr lang="id-ID" dirty="0"/>
              <a:t>Secara tidak langsung : dengan intervensi terhadap faktor2 yang diperkirakan mempengaruhi masalah tersebut </a:t>
            </a:r>
          </a:p>
        </p:txBody>
      </p:sp>
    </p:spTree>
    <p:extLst>
      <p:ext uri="{BB962C8B-B14F-4D97-AF65-F5344CB8AC3E}">
        <p14:creationId xmlns:p14="http://schemas.microsoft.com/office/powerpoint/2010/main" val="276917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482D4-2B9E-83C3-CE64-5CF76F29F732}"/>
              </a:ext>
            </a:extLst>
          </p:cNvPr>
          <p:cNvSpPr>
            <a:spLocks noGrp="1"/>
          </p:cNvSpPr>
          <p:nvPr>
            <p:ph type="title"/>
          </p:nvPr>
        </p:nvSpPr>
        <p:spPr/>
        <p:txBody>
          <a:bodyPr/>
          <a:lstStyle/>
          <a:p>
            <a:r>
              <a:rPr lang="id-ID" dirty="0"/>
              <a:t>Cara Analisis</a:t>
            </a:r>
            <a:br>
              <a:rPr lang="id-ID" dirty="0"/>
            </a:br>
            <a:endParaRPr lang="id-ID" dirty="0"/>
          </a:p>
        </p:txBody>
      </p:sp>
      <p:sp>
        <p:nvSpPr>
          <p:cNvPr id="3" name="Content Placeholder 2">
            <a:extLst>
              <a:ext uri="{FF2B5EF4-FFF2-40B4-BE49-F238E27FC236}">
                <a16:creationId xmlns:a16="http://schemas.microsoft.com/office/drawing/2014/main" id="{B3F17382-1468-C7EB-0EC7-72C97F90EA55}"/>
              </a:ext>
            </a:extLst>
          </p:cNvPr>
          <p:cNvSpPr>
            <a:spLocks noGrp="1"/>
          </p:cNvSpPr>
          <p:nvPr>
            <p:ph idx="1"/>
          </p:nvPr>
        </p:nvSpPr>
        <p:spPr>
          <a:xfrm>
            <a:off x="1749354" y="1562099"/>
            <a:ext cx="10018713" cy="3124201"/>
          </a:xfrm>
        </p:spPr>
        <p:txBody>
          <a:bodyPr>
            <a:normAutofit fontScale="92500" lnSpcReduction="10000"/>
          </a:bodyPr>
          <a:lstStyle/>
          <a:p>
            <a:r>
              <a:rPr lang="id-ID" dirty="0"/>
              <a:t>Menggunakan informasi dari sistem informasi yang sudah ada . Msalnya Laporan –laporan kegiatan dari program-program kesehatan yang ada, survailens epidemiologi atau pemantuan penyebaran penyakit</a:t>
            </a:r>
          </a:p>
          <a:p>
            <a:r>
              <a:rPr lang="id-ID" dirty="0"/>
              <a:t>Memanfaatkan data-datadiperkirakan sudah cukup representatif untuk suatu daerah</a:t>
            </a:r>
          </a:p>
          <a:p>
            <a:r>
              <a:rPr lang="id-ID" dirty="0"/>
              <a:t>Menggunakan berbagai pendekatan dan model : sitem , Supply-demam, Hl_Blum, Milton roemer. Dll</a:t>
            </a:r>
          </a:p>
          <a:p>
            <a:r>
              <a:rPr lang="id-ID" dirty="0"/>
              <a:t>Memperhatikan berbagai faktor yang mempengaruhi kesehatan </a:t>
            </a:r>
          </a:p>
        </p:txBody>
      </p:sp>
    </p:spTree>
    <p:extLst>
      <p:ext uri="{BB962C8B-B14F-4D97-AF65-F5344CB8AC3E}">
        <p14:creationId xmlns:p14="http://schemas.microsoft.com/office/powerpoint/2010/main" val="3577456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400</TotalTime>
  <Words>1585</Words>
  <Application>Microsoft Office PowerPoint</Application>
  <PresentationFormat>Widescreen</PresentationFormat>
  <Paragraphs>241</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Corbel</vt:lpstr>
      <vt:lpstr>Wingdings</vt:lpstr>
      <vt:lpstr>Parallax</vt:lpstr>
      <vt:lpstr>PERENCANAAN DAN EVALUASI PERTEMUAN 2</vt:lpstr>
      <vt:lpstr>PROBLEM SOLVING KESEHATAN MASYARAKAT</vt:lpstr>
      <vt:lpstr>Problem Solving cycle</vt:lpstr>
      <vt:lpstr>SIKLUS PEMECAHAN MASALAH</vt:lpstr>
      <vt:lpstr>PROBLEM SOLVING CYCLE</vt:lpstr>
      <vt:lpstr>Analisis Situasi</vt:lpstr>
      <vt:lpstr>Tujuan analisis situasi</vt:lpstr>
      <vt:lpstr>Kerangka konsep</vt:lpstr>
      <vt:lpstr>Cara Analisis </vt:lpstr>
      <vt:lpstr>DETERMINANTS OF HEALTH (HL.Blum 1981)</vt:lpstr>
      <vt:lpstr>Analisis situasi kesehatan</vt:lpstr>
      <vt:lpstr>Analisa status kesehatan</vt:lpstr>
      <vt:lpstr>Analisa status kesehatan</vt:lpstr>
      <vt:lpstr>Analisis kependudukan</vt:lpstr>
      <vt:lpstr>Manfaat ukuran demografis</vt:lpstr>
      <vt:lpstr>Analisis pelayanan kesehtan</vt:lpstr>
      <vt:lpstr>Tujuan </vt:lpstr>
      <vt:lpstr>Analisis perilaku kesehatan</vt:lpstr>
      <vt:lpstr>Pertanyaan meliputi</vt:lpstr>
      <vt:lpstr>Analisis Lingkungan</vt:lpstr>
      <vt:lpstr>Tujuan</vt:lpstr>
      <vt:lpstr>Teknik pengumpulan data</vt:lpstr>
      <vt:lpstr>Pengelohan dan penyajian data</vt:lpstr>
      <vt:lpstr>SISTEM ATIKA LAPORAN HASIL ANALISIS  SITUASI</vt:lpstr>
      <vt:lpstr>Penentuan priorotas masalah </vt:lpstr>
      <vt:lpstr>Penentuan prioritas masalah</vt:lpstr>
      <vt:lpstr>Penentuan Prioritas Masalah</vt:lpstr>
      <vt:lpstr>Scoring Technique</vt:lpstr>
      <vt:lpstr>PowerPoint Presentation</vt:lpstr>
      <vt:lpstr>Cara Bryant </vt:lpstr>
      <vt:lpstr>Cara Ekonometrik</vt:lpstr>
      <vt:lpstr>Cara Ekonometrik</vt:lpstr>
      <vt:lpstr>Metode besarnya hanlon</vt:lpstr>
      <vt:lpstr>Menetapkan kriteria I besarnya masalah </vt:lpstr>
      <vt:lpstr>Menentukan kriteria II kegawatan masalah</vt:lpstr>
      <vt:lpstr>Menentukan kriteria III kemudahan penanggulangan</vt:lpstr>
      <vt:lpstr>Menetapkan pembobotan</vt:lpstr>
      <vt:lpstr>Menetapkan pembobotan</vt:lpstr>
      <vt:lpstr>Menetapkan pembobotan</vt:lpstr>
      <vt:lpstr>Non Scoring Technique</vt:lpstr>
      <vt:lpstr>Delphin Technique</vt:lpstr>
      <vt:lpstr>Delbech Technique</vt:lpstr>
      <vt:lpstr>Alternatif Pemecahan masalah</vt:lpstr>
      <vt:lpstr>PENYUSUNAN POA</vt:lpstr>
      <vt:lpstr>MONITORING DAN EVALUASI</vt:lpstr>
      <vt:lpstr>JENIS EVALUASI</vt:lpstr>
      <vt:lpstr>LANGKAH-LANGKAH KEGIATAN EVALUASI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DAN EVALUASI PERTEMUAN 2</dc:title>
  <dc:creator>Windows User</dc:creator>
  <cp:lastModifiedBy>Windows User</cp:lastModifiedBy>
  <cp:revision>5</cp:revision>
  <dcterms:created xsi:type="dcterms:W3CDTF">2022-06-03T19:40:05Z</dcterms:created>
  <dcterms:modified xsi:type="dcterms:W3CDTF">2022-06-07T08:20:38Z</dcterms:modified>
</cp:coreProperties>
</file>