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1" r:id="rId6"/>
    <p:sldId id="264" r:id="rId7"/>
    <p:sldId id="267" r:id="rId8"/>
    <p:sldId id="268" r:id="rId9"/>
    <p:sldId id="269" r:id="rId10"/>
    <p:sldId id="278" r:id="rId11"/>
    <p:sldId id="270" r:id="rId12"/>
    <p:sldId id="279" r:id="rId13"/>
    <p:sldId id="271" r:id="rId14"/>
    <p:sldId id="272" r:id="rId15"/>
    <p:sldId id="273" r:id="rId16"/>
    <p:sldId id="274" r:id="rId17"/>
    <p:sldId id="275" r:id="rId18"/>
    <p:sldId id="276" r:id="rId19"/>
    <p:sldId id="277" r:id="rId20"/>
    <p:sldId id="280" r:id="rId21"/>
    <p:sldId id="28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ableStyles" Target="tableStyle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3-22T08:28:53.344"/>
    </inkml:context>
    <inkml:brush xml:id="br0">
      <inkml:brushProperty name="width" value="0.05" units="cm"/>
      <inkml:brushProperty name="height" value="0.05" units="cm"/>
    </inkml:brush>
  </inkml:definitions>
  <inkml:trace contextRef="#ctx0" brushRef="#br0">4978 1993,'0'0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Judul">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2850">
                <a:solidFill>
                  <a:srgbClr val="262626"/>
                </a:solidFill>
              </a:defRPr>
            </a:lvl1pPr>
          </a:lstStyle>
          <a:p>
            <a:r>
              <a:rPr lang="id-ID"/>
              <a:t>Klik untuk mengedit gaya judul Master</a:t>
            </a:r>
            <a:endParaRPr lang="en-US" dirty="0"/>
          </a:p>
        </p:txBody>
      </p:sp>
      <p:sp>
        <p:nvSpPr>
          <p:cNvPr id="3" name="Subtitle 2"/>
          <p:cNvSpPr>
            <a:spLocks noGrp="1"/>
          </p:cNvSpPr>
          <p:nvPr>
            <p:ph type="subTitle" idx="1"/>
          </p:nvPr>
        </p:nvSpPr>
        <p:spPr>
          <a:xfrm>
            <a:off x="2695195" y="4352544"/>
            <a:ext cx="6801612" cy="1239894"/>
          </a:xfrm>
          <a:noFill/>
        </p:spPr>
        <p:txBody>
          <a:bodyPr>
            <a:normAutofit/>
          </a:bodyPr>
          <a:lstStyle>
            <a:lvl1pPr marL="0" indent="0" algn="ctr">
              <a:buNone/>
              <a:defRPr sz="1500">
                <a:solidFill>
                  <a:schemeClr val="tx1">
                    <a:lumMod val="75000"/>
                    <a:lumOff val="2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d-ID"/>
              <a:t>Klik untuk mengedit gaya subjudul Master</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3/24/2022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Judul dan Teks Vertik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Klik untuk mengedit gaya judul Master</a:t>
            </a:r>
            <a:endParaRPr lang="en-US" dirty="0"/>
          </a:p>
        </p:txBody>
      </p:sp>
      <p:sp>
        <p:nvSpPr>
          <p:cNvPr id="3" name="Vertical Text Placeholder 2"/>
          <p:cNvSpPr>
            <a:spLocks noGrp="1"/>
          </p:cNvSpPr>
          <p:nvPr>
            <p:ph type="body" orient="vert" idx="1"/>
          </p:nvPr>
        </p:nvSpPr>
        <p:spPr/>
        <p:txBody>
          <a:bodyPr vert="eaVert"/>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3/24/2022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Judul Vertikal dan Tek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id-ID"/>
              <a:t>Klik untuk mengedit gaya judul Master</a:t>
            </a:r>
            <a:endParaRPr lang="en-US" dirty="0"/>
          </a:p>
        </p:txBody>
      </p:sp>
      <p:sp>
        <p:nvSpPr>
          <p:cNvPr id="3" name="Vertical Text Placeholder 2"/>
          <p:cNvSpPr>
            <a:spLocks noGrp="1"/>
          </p:cNvSpPr>
          <p:nvPr>
            <p:ph type="body" orient="vert" idx="1"/>
          </p:nvPr>
        </p:nvSpPr>
        <p:spPr>
          <a:xfrm>
            <a:off x="2231137" y="937260"/>
            <a:ext cx="6198489" cy="4983480"/>
          </a:xfrm>
        </p:spPr>
        <p:txBody>
          <a:bodyPr vert="eaVert"/>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3/24/2022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udul dan Kon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Klik untuk mengedit gaya judul Master</a:t>
            </a:r>
            <a:endParaRPr lang="en-US" dirty="0"/>
          </a:p>
        </p:txBody>
      </p:sp>
      <p:sp>
        <p:nvSpPr>
          <p:cNvPr id="3" name="Content Placeholder 2"/>
          <p:cNvSpPr>
            <a:spLocks noGrp="1"/>
          </p:cNvSpPr>
          <p:nvPr>
            <p:ph idx="1"/>
          </p:nvPr>
        </p:nvSpPr>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3/24/2022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eader Bagia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2850">
                <a:solidFill>
                  <a:srgbClr val="262626"/>
                </a:solidFill>
              </a:defRPr>
            </a:lvl1pPr>
          </a:lstStyle>
          <a:p>
            <a:r>
              <a:rPr lang="id-ID"/>
              <a:t>Klik untuk mengedit gaya judul Master</a:t>
            </a:r>
            <a:endParaRPr lang="en-US" dirty="0"/>
          </a:p>
        </p:txBody>
      </p:sp>
      <p:sp>
        <p:nvSpPr>
          <p:cNvPr id="3" name="Text Placeholder 2"/>
          <p:cNvSpPr>
            <a:spLocks noGrp="1"/>
          </p:cNvSpPr>
          <p:nvPr>
            <p:ph type="body" idx="1"/>
          </p:nvPr>
        </p:nvSpPr>
        <p:spPr>
          <a:xfrm>
            <a:off x="2695195" y="4352465"/>
            <a:ext cx="6801612" cy="1265082"/>
          </a:xfrm>
        </p:spPr>
        <p:txBody>
          <a:bodyPr anchor="t" anchorCtr="1">
            <a:normAutofit/>
          </a:bodyPr>
          <a:lstStyle>
            <a:lvl1pPr marL="0" indent="0">
              <a:buNone/>
              <a:defRPr sz="15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d-ID"/>
              <a:t>Klik untuk edit gaya teks Master</a:t>
            </a:r>
          </a:p>
        </p:txBody>
      </p:sp>
      <p:sp>
        <p:nvSpPr>
          <p:cNvPr id="7" name="Date Placeholder 6"/>
          <p:cNvSpPr>
            <a:spLocks noGrp="1"/>
          </p:cNvSpPr>
          <p:nvPr>
            <p:ph type="dt" sz="half" idx="10"/>
          </p:nvPr>
        </p:nvSpPr>
        <p:spPr/>
        <p:txBody>
          <a:bodyPr/>
          <a:lstStyle/>
          <a:p>
            <a:fld id="{1160EA64-D806-43AC-9DF2-F8C432F32B4C}" type="datetimeFigureOut">
              <a:rPr lang="en-US" dirty="0"/>
              <a:t>3/24/2022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 Kon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Klik untuk mengedit gaya judul Master</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Content Placeholder 3"/>
          <p:cNvSpPr>
            <a:spLocks noGrp="1"/>
          </p:cNvSpPr>
          <p:nvPr>
            <p:ph sz="half" idx="2"/>
          </p:nvPr>
        </p:nvSpPr>
        <p:spPr>
          <a:xfrm>
            <a:off x="6338317" y="2638044"/>
            <a:ext cx="4270247" cy="3101982"/>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3/24/2022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erbandinga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5"/>
            <a:ext cx="4270248" cy="704087"/>
          </a:xfrm>
        </p:spPr>
        <p:txBody>
          <a:bodyPr anchor="b" anchorCtr="1">
            <a:normAutofit/>
          </a:bodyPr>
          <a:lstStyle>
            <a:lvl1pPr marL="0" indent="0" algn="ctr">
              <a:buNone/>
              <a:defRPr sz="1425" b="0" cap="all" spc="75" baseline="0">
                <a:solidFill>
                  <a:schemeClr val="accent2">
                    <a:lumMod val="75000"/>
                  </a:schemeClr>
                </a:solidFill>
              </a:defRPr>
            </a:lvl1pPr>
            <a:lvl2pPr marL="342900" indent="0">
              <a:buNone/>
              <a:defRPr sz="1425"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d-ID"/>
              <a:t>Klik untuk edit gaya teks Master</a:t>
            </a:r>
          </a:p>
        </p:txBody>
      </p:sp>
      <p:sp>
        <p:nvSpPr>
          <p:cNvPr id="4" name="Content Placeholder 3"/>
          <p:cNvSpPr>
            <a:spLocks noGrp="1"/>
          </p:cNvSpPr>
          <p:nvPr>
            <p:ph sz="half" idx="2"/>
          </p:nvPr>
        </p:nvSpPr>
        <p:spPr>
          <a:xfrm>
            <a:off x="1583436" y="3143250"/>
            <a:ext cx="4270248" cy="2596776"/>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6" name="Content Placeholder 5"/>
          <p:cNvSpPr>
            <a:spLocks noGrp="1"/>
          </p:cNvSpPr>
          <p:nvPr>
            <p:ph sz="quarter" idx="4"/>
          </p:nvPr>
        </p:nvSpPr>
        <p:spPr>
          <a:xfrm>
            <a:off x="6338317" y="3143250"/>
            <a:ext cx="4253484" cy="2596776"/>
          </a:xfrm>
        </p:spPr>
        <p:txBody>
          <a:bodyPr/>
          <a:lstStyle>
            <a:lvl5pPr>
              <a:defRPr/>
            </a:lvl5p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11" name="Text Placeholder 4"/>
          <p:cNvSpPr>
            <a:spLocks noGrp="1"/>
          </p:cNvSpPr>
          <p:nvPr>
            <p:ph type="body" sz="quarter" idx="13"/>
          </p:nvPr>
        </p:nvSpPr>
        <p:spPr>
          <a:xfrm>
            <a:off x="6338316" y="2313435"/>
            <a:ext cx="4270248" cy="704087"/>
          </a:xfrm>
        </p:spPr>
        <p:txBody>
          <a:bodyPr anchor="b" anchorCtr="1">
            <a:normAutofit/>
          </a:bodyPr>
          <a:lstStyle>
            <a:lvl1pPr marL="0" indent="0" algn="ctr">
              <a:buNone/>
              <a:defRPr sz="1425" b="0" cap="all" spc="75" baseline="0">
                <a:solidFill>
                  <a:schemeClr val="accent2">
                    <a:lumMod val="75000"/>
                  </a:schemeClr>
                </a:solidFill>
              </a:defRPr>
            </a:lvl1pPr>
            <a:lvl2pPr marL="342900" indent="0">
              <a:buNone/>
              <a:defRPr sz="1425"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d-ID"/>
              <a:t>Klik untuk edit gaya teks Master</a:t>
            </a:r>
          </a:p>
        </p:txBody>
      </p:sp>
      <p:sp>
        <p:nvSpPr>
          <p:cNvPr id="7" name="Date Placeholder 6"/>
          <p:cNvSpPr>
            <a:spLocks noGrp="1"/>
          </p:cNvSpPr>
          <p:nvPr>
            <p:ph type="dt" sz="half" idx="10"/>
          </p:nvPr>
        </p:nvSpPr>
        <p:spPr/>
        <p:txBody>
          <a:bodyPr/>
          <a:lstStyle/>
          <a:p>
            <a:fld id="{4F7D4976-E339-4826-83B7-FBD03F55ECF8}" type="datetimeFigureOut">
              <a:rPr lang="en-US" dirty="0"/>
              <a:t>3/24/2022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id-ID"/>
              <a:t>Klik untuk mengedit gaya judul Master</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udul S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Klik untuk mengedit gaya judul Master</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3/24/2022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Koso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3/24/2022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onten dengan Keteranga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30"/>
            <a:ext cx="4486656" cy="1141497"/>
          </a:xfrm>
          <a:solidFill>
            <a:srgbClr val="FFFFFF"/>
          </a:solidFill>
          <a:ln>
            <a:solidFill>
              <a:srgbClr val="404040"/>
            </a:solidFill>
          </a:ln>
        </p:spPr>
        <p:txBody>
          <a:bodyPr anchor="ctr" anchorCtr="1">
            <a:normAutofit/>
          </a:bodyPr>
          <a:lstStyle>
            <a:lvl1pPr>
              <a:defRPr sz="1650">
                <a:solidFill>
                  <a:srgbClr val="262626"/>
                </a:solidFill>
              </a:defRPr>
            </a:lvl1pPr>
          </a:lstStyle>
          <a:p>
            <a:r>
              <a:rPr lang="id-ID"/>
              <a:t>Klik untuk mengedit gaya judul Master</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425">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125">
                <a:solidFill>
                  <a:srgbClr val="FFFF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d-ID"/>
              <a:t>Klik untuk edit gaya teks Master</a:t>
            </a:r>
          </a:p>
        </p:txBody>
      </p:sp>
      <p:sp>
        <p:nvSpPr>
          <p:cNvPr id="9" name="Date Placeholder 8"/>
          <p:cNvSpPr>
            <a:spLocks noGrp="1"/>
          </p:cNvSpPr>
          <p:nvPr>
            <p:ph type="dt" sz="half" idx="10"/>
          </p:nvPr>
        </p:nvSpPr>
        <p:spPr/>
        <p:txBody>
          <a:bodyPr/>
          <a:lstStyle/>
          <a:p>
            <a:fld id="{D1BE4249-C0D0-4B06-8692-E8BB871AF643}" type="datetimeFigureOut">
              <a:rPr lang="en-US" dirty="0"/>
              <a:t>3/24/2022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Gambar dengan Keterangan">
    <p:spTree>
      <p:nvGrpSpPr>
        <p:cNvPr id="1" name=""/>
        <p:cNvGrpSpPr/>
        <p:nvPr/>
      </p:nvGrpSpPr>
      <p:grpSpPr>
        <a:xfrm>
          <a:off x="0" y="0"/>
          <a:ext cx="0" cy="0"/>
          <a:chOff x="0" y="0"/>
          <a:chExt cx="0" cy="0"/>
        </a:xfrm>
      </p:grpSpPr>
      <p:sp>
        <p:nvSpPr>
          <p:cNvPr id="18" name="Rectangle 17"/>
          <p:cNvSpPr/>
          <p:nvPr/>
        </p:nvSpPr>
        <p:spPr>
          <a:xfrm>
            <a:off x="2"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9" cy="1134640"/>
          </a:xfrm>
          <a:solidFill>
            <a:srgbClr val="FFFFFF"/>
          </a:solidFill>
          <a:ln>
            <a:solidFill>
              <a:srgbClr val="404040"/>
            </a:solidFill>
          </a:ln>
        </p:spPr>
        <p:txBody>
          <a:bodyPr anchor="ctr" anchorCtr="1">
            <a:noAutofit/>
          </a:bodyPr>
          <a:lstStyle>
            <a:lvl1pPr>
              <a:defRPr sz="1650">
                <a:solidFill>
                  <a:srgbClr val="262626"/>
                </a:solidFill>
              </a:defRPr>
            </a:lvl1pPr>
          </a:lstStyle>
          <a:p>
            <a:r>
              <a:rPr lang="id-ID"/>
              <a:t>Klik untuk mengedit gaya judul Master</a:t>
            </a:r>
            <a:endParaRPr lang="en-US" dirty="0"/>
          </a:p>
        </p:txBody>
      </p:sp>
      <p:sp>
        <p:nvSpPr>
          <p:cNvPr id="3" name="Picture Placeholder 2"/>
          <p:cNvSpPr>
            <a:spLocks noGrp="1" noChangeAspect="1"/>
          </p:cNvSpPr>
          <p:nvPr>
            <p:ph type="pic" idx="1"/>
          </p:nvPr>
        </p:nvSpPr>
        <p:spPr>
          <a:xfrm>
            <a:off x="6096001" y="0"/>
            <a:ext cx="6102097" cy="6858000"/>
          </a:xfrm>
          <a:solidFill>
            <a:schemeClr val="bg1">
              <a:lumMod val="75000"/>
            </a:schemeClr>
          </a:solidFill>
        </p:spPr>
        <p:txBody>
          <a:bodyPr anchor="t"/>
          <a:lstStyle>
            <a:lvl1pPr marL="0" indent="0">
              <a:buNone/>
              <a:defRPr sz="2400">
                <a:solidFill>
                  <a:schemeClr val="bg1">
                    <a:lumMod val="85000"/>
                    <a:lumOff val="15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d-ID"/>
              <a:t>Klik ikon untuk menambahkan gambar</a:t>
            </a:r>
            <a:endParaRPr lang="en-US" dirty="0"/>
          </a:p>
        </p:txBody>
      </p:sp>
      <p:sp>
        <p:nvSpPr>
          <p:cNvPr id="4" name="Text Placeholder 3"/>
          <p:cNvSpPr>
            <a:spLocks noGrp="1"/>
          </p:cNvSpPr>
          <p:nvPr>
            <p:ph type="body" sz="half" idx="2"/>
          </p:nvPr>
        </p:nvSpPr>
        <p:spPr>
          <a:xfrm>
            <a:off x="1115568" y="3549920"/>
            <a:ext cx="3794760" cy="2194037"/>
          </a:xfrm>
        </p:spPr>
        <p:txBody>
          <a:bodyPr anchor="t" anchorCtr="1">
            <a:normAutofit/>
          </a:bodyPr>
          <a:lstStyle>
            <a:lvl1pPr marL="0" indent="0" algn="ctr">
              <a:buNone/>
              <a:defRPr sz="1125">
                <a:solidFill>
                  <a:srgbClr val="FFFF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d-ID"/>
              <a:t>Klik untuk edit gaya teks Master</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3/24/2022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id-ID"/>
              <a:t>Klik untuk mengedit gaya judul Master</a:t>
            </a:r>
            <a:endParaRPr lang="en-US" dirty="0"/>
          </a:p>
        </p:txBody>
      </p:sp>
      <p:sp>
        <p:nvSpPr>
          <p:cNvPr id="3" name="Text Placeholder 2"/>
          <p:cNvSpPr>
            <a:spLocks noGrp="1"/>
          </p:cNvSpPr>
          <p:nvPr>
            <p:ph type="body" idx="1"/>
          </p:nvPr>
        </p:nvSpPr>
        <p:spPr>
          <a:xfrm>
            <a:off x="2231136" y="2638046"/>
            <a:ext cx="7729728" cy="3101983"/>
          </a:xfrm>
          <a:prstGeom prst="rect">
            <a:avLst/>
          </a:prstGeom>
        </p:spPr>
        <p:txBody>
          <a:bodyPr vert="horz" lIns="91440" tIns="45720" rIns="91440" bIns="45720" rtlCol="0">
            <a:normAutofit/>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2"/>
          </p:nvPr>
        </p:nvSpPr>
        <p:spPr>
          <a:xfrm>
            <a:off x="7821429" y="6238816"/>
            <a:ext cx="2753747" cy="323968"/>
          </a:xfrm>
          <a:prstGeom prst="rect">
            <a:avLst/>
          </a:prstGeom>
        </p:spPr>
        <p:txBody>
          <a:bodyPr vert="horz" lIns="91440" tIns="45720" rIns="91440" bIns="45720" rtlCol="0" anchor="ctr"/>
          <a:lstStyle>
            <a:lvl1pPr algn="r">
              <a:defRPr sz="788">
                <a:solidFill>
                  <a:schemeClr val="tx1">
                    <a:alpha val="70000"/>
                  </a:schemeClr>
                </a:solidFill>
              </a:defRPr>
            </a:lvl1pPr>
          </a:lstStyle>
          <a:p>
            <a:fld id="{1160EA64-D806-43AC-9DF2-F8C432F32B4C}" type="datetimeFigureOut">
              <a:rPr lang="en-US" dirty="0"/>
              <a:t>3/24/2022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788">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3"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825"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customXml" Target="../ink/ink1.xml" /><Relationship Id="rId1" Type="http://schemas.openxmlformats.org/officeDocument/2006/relationships/slideLayout" Target="../slideLayouts/slideLayout2.xml" /><Relationship Id="rId4" Type="http://schemas.openxmlformats.org/officeDocument/2006/relationships/image" Target="../media/image1.jpeg"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29EA9A8F-3347-1E47-B458-864A066995BD}"/>
              </a:ext>
            </a:extLst>
          </p:cNvPr>
          <p:cNvSpPr>
            <a:spLocks noGrp="1"/>
          </p:cNvSpPr>
          <p:nvPr>
            <p:ph type="ctrTitle"/>
          </p:nvPr>
        </p:nvSpPr>
        <p:spPr>
          <a:xfrm>
            <a:off x="2166938" y="2474069"/>
            <a:ext cx="7733108" cy="1567505"/>
          </a:xfrm>
        </p:spPr>
        <p:txBody>
          <a:bodyPr/>
          <a:lstStyle/>
          <a:p>
            <a:r>
              <a:rPr lang="id-ID"/>
              <a:t>GANGGUAN PADA PAYUDARA</a:t>
            </a:r>
          </a:p>
        </p:txBody>
      </p:sp>
      <p:sp>
        <p:nvSpPr>
          <p:cNvPr id="3" name="Subjudul 2">
            <a:extLst>
              <a:ext uri="{FF2B5EF4-FFF2-40B4-BE49-F238E27FC236}">
                <a16:creationId xmlns:a16="http://schemas.microsoft.com/office/drawing/2014/main" id="{2BF303F8-96B5-9044-B3EC-F6CDAD7D557D}"/>
              </a:ext>
            </a:extLst>
          </p:cNvPr>
          <p:cNvSpPr>
            <a:spLocks noGrp="1"/>
          </p:cNvSpPr>
          <p:nvPr>
            <p:ph type="subTitle" idx="1"/>
          </p:nvPr>
        </p:nvSpPr>
        <p:spPr>
          <a:xfrm>
            <a:off x="1291828" y="4883561"/>
            <a:ext cx="2812852" cy="1432608"/>
          </a:xfrm>
        </p:spPr>
        <p:txBody>
          <a:bodyPr>
            <a:normAutofit/>
          </a:bodyPr>
          <a:lstStyle/>
          <a:p>
            <a:r>
              <a:rPr lang="id-ID">
                <a:solidFill>
                  <a:schemeClr val="bg1"/>
                </a:solidFill>
              </a:rPr>
              <a:t>Nama : Harfina</a:t>
            </a:r>
          </a:p>
          <a:p>
            <a:r>
              <a:rPr lang="id-ID">
                <a:solidFill>
                  <a:schemeClr val="bg1"/>
                </a:solidFill>
              </a:rPr>
              <a:t>Nim : 202009104</a:t>
            </a:r>
          </a:p>
          <a:p>
            <a:r>
              <a:rPr lang="id-ID">
                <a:solidFill>
                  <a:schemeClr val="bg1"/>
                </a:solidFill>
              </a:rPr>
              <a:t>Prodi : S1 Kebidanan</a:t>
            </a:r>
          </a:p>
        </p:txBody>
      </p:sp>
    </p:spTree>
    <p:extLst>
      <p:ext uri="{BB962C8B-B14F-4D97-AF65-F5344CB8AC3E}">
        <p14:creationId xmlns:p14="http://schemas.microsoft.com/office/powerpoint/2010/main" val="2309858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74905E59-B761-5F4F-82E0-682F0F7D6C92}"/>
              </a:ext>
            </a:extLst>
          </p:cNvPr>
          <p:cNvSpPr>
            <a:spLocks noGrp="1"/>
          </p:cNvSpPr>
          <p:nvPr>
            <p:ph idx="1"/>
          </p:nvPr>
        </p:nvSpPr>
        <p:spPr>
          <a:xfrm>
            <a:off x="1321594" y="899733"/>
            <a:ext cx="9810749" cy="5624892"/>
          </a:xfrm>
        </p:spPr>
        <p:txBody>
          <a:bodyPr>
            <a:normAutofit/>
          </a:bodyPr>
          <a:lstStyle/>
          <a:p>
            <a:r>
              <a:rPr lang="id-ID" sz="2800"/>
              <a:t>Ada rasa nyeri/ sakit pada payudara.
Perubahan ukuran payudara.
Timbul luka pada payudara yg tak kunjung sembuh.
Puting tertarik kedalam.
Kulit payudara berkerut seperti kulit jeruk.
Terkadang keluar cairan, darah merah, kehitam-hitaman, atau nanah dari puting.</a:t>
            </a:r>
          </a:p>
        </p:txBody>
      </p:sp>
    </p:spTree>
    <p:extLst>
      <p:ext uri="{BB962C8B-B14F-4D97-AF65-F5344CB8AC3E}">
        <p14:creationId xmlns:p14="http://schemas.microsoft.com/office/powerpoint/2010/main" val="2925853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1EC4EAE1-1532-9441-A5E1-E7EFA710AB9B}"/>
              </a:ext>
            </a:extLst>
          </p:cNvPr>
          <p:cNvSpPr>
            <a:spLocks noGrp="1"/>
          </p:cNvSpPr>
          <p:nvPr>
            <p:ph type="title"/>
          </p:nvPr>
        </p:nvSpPr>
        <p:spPr>
          <a:xfrm>
            <a:off x="130969" y="734514"/>
            <a:ext cx="5786437" cy="789486"/>
          </a:xfrm>
        </p:spPr>
        <p:txBody>
          <a:bodyPr>
            <a:normAutofit fontScale="90000"/>
          </a:bodyPr>
          <a:lstStyle/>
          <a:p>
            <a:r>
              <a:rPr lang="id-ID"/>
              <a:t>Efek samping berhenti Menyusui</a:t>
            </a:r>
          </a:p>
        </p:txBody>
      </p:sp>
      <p:sp>
        <p:nvSpPr>
          <p:cNvPr id="3" name="Tampungan Konten 2">
            <a:extLst>
              <a:ext uri="{FF2B5EF4-FFF2-40B4-BE49-F238E27FC236}">
                <a16:creationId xmlns:a16="http://schemas.microsoft.com/office/drawing/2014/main" id="{0561184B-E504-8A4A-B175-65560281A2DA}"/>
              </a:ext>
            </a:extLst>
          </p:cNvPr>
          <p:cNvSpPr>
            <a:spLocks noGrp="1"/>
          </p:cNvSpPr>
          <p:nvPr>
            <p:ph idx="1"/>
          </p:nvPr>
        </p:nvSpPr>
        <p:spPr>
          <a:xfrm>
            <a:off x="452437" y="2803254"/>
            <a:ext cx="10132219" cy="4495277"/>
          </a:xfrm>
        </p:spPr>
        <p:txBody>
          <a:bodyPr>
            <a:noAutofit/>
          </a:bodyPr>
          <a:lstStyle/>
          <a:p>
            <a:pPr marL="0" indent="0">
              <a:buNone/>
            </a:pPr>
            <a:r>
              <a:rPr lang="id-ID" sz="3200"/>
              <a:t>Terlepas dari alasannya, menyapih dapat menimbulkan efek samping bagi ibu dan bayinya . Para ibu bisa mengalami beberapa ketidaknyamanan ketika mereka berhenti menyusui terutama jika mendadak.</a:t>
            </a:r>
            <a:r>
              <a:rPr lang="id-ID" sz="2400"/>
              <a:t>
</a:t>
            </a:r>
          </a:p>
        </p:txBody>
      </p:sp>
    </p:spTree>
    <p:extLst>
      <p:ext uri="{BB962C8B-B14F-4D97-AF65-F5344CB8AC3E}">
        <p14:creationId xmlns:p14="http://schemas.microsoft.com/office/powerpoint/2010/main" val="4148056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1492D26B-EE30-7C44-8BD7-3C2DAFBA62C2}"/>
              </a:ext>
            </a:extLst>
          </p:cNvPr>
          <p:cNvSpPr>
            <a:spLocks noGrp="1"/>
          </p:cNvSpPr>
          <p:nvPr>
            <p:ph idx="1"/>
          </p:nvPr>
        </p:nvSpPr>
        <p:spPr>
          <a:xfrm>
            <a:off x="969072" y="1280733"/>
            <a:ext cx="9520333" cy="3660360"/>
          </a:xfrm>
        </p:spPr>
        <p:txBody>
          <a:bodyPr>
            <a:noAutofit/>
          </a:bodyPr>
          <a:lstStyle/>
          <a:p>
            <a:pPr marL="0" indent="0">
              <a:buNone/>
            </a:pPr>
            <a:r>
              <a:rPr lang="id-ID" sz="3200"/>
              <a:t>Dikatakan dokter kandungan dan ginekolog, Holly Ernst, PA-C beberapa wanita mungkin berhenti memproduksi ASI hanya dalam beberapa hari. Bagi yang lain, mungkin perlu beberapa minggu sampai ASI-nya mengering sepenuhnya. Bahkan ada juga yang mengalami sensasi let-down atau kebocoran ASI selama berbulan-bulan saat sudah dihentikan.</a:t>
            </a:r>
          </a:p>
        </p:txBody>
      </p:sp>
    </p:spTree>
    <p:extLst>
      <p:ext uri="{BB962C8B-B14F-4D97-AF65-F5344CB8AC3E}">
        <p14:creationId xmlns:p14="http://schemas.microsoft.com/office/powerpoint/2010/main" val="260500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4A9942FF-B5AB-7B43-8192-6273C650011E}"/>
              </a:ext>
            </a:extLst>
          </p:cNvPr>
          <p:cNvSpPr>
            <a:spLocks noGrp="1"/>
          </p:cNvSpPr>
          <p:nvPr>
            <p:ph type="title"/>
          </p:nvPr>
        </p:nvSpPr>
        <p:spPr>
          <a:xfrm>
            <a:off x="159449" y="356256"/>
            <a:ext cx="5412676" cy="1358243"/>
          </a:xfrm>
        </p:spPr>
        <p:txBody>
          <a:bodyPr/>
          <a:lstStyle/>
          <a:p>
            <a:r>
              <a:rPr lang="id-ID"/>
              <a:t>Saluran ASI tersumbat</a:t>
            </a:r>
          </a:p>
        </p:txBody>
      </p:sp>
      <p:sp>
        <p:nvSpPr>
          <p:cNvPr id="3" name="Tampungan Konten 2">
            <a:extLst>
              <a:ext uri="{FF2B5EF4-FFF2-40B4-BE49-F238E27FC236}">
                <a16:creationId xmlns:a16="http://schemas.microsoft.com/office/drawing/2014/main" id="{DCD20101-7394-4946-85C9-DE928755604C}"/>
              </a:ext>
            </a:extLst>
          </p:cNvPr>
          <p:cNvSpPr>
            <a:spLocks noGrp="1"/>
          </p:cNvSpPr>
          <p:nvPr>
            <p:ph idx="1"/>
          </p:nvPr>
        </p:nvSpPr>
        <p:spPr>
          <a:xfrm>
            <a:off x="992886" y="2292766"/>
            <a:ext cx="10020396" cy="4100890"/>
          </a:xfrm>
        </p:spPr>
        <p:txBody>
          <a:bodyPr>
            <a:noAutofit/>
          </a:bodyPr>
          <a:lstStyle/>
          <a:p>
            <a:pPr marL="0" indent="0">
              <a:buNone/>
            </a:pPr>
            <a:r>
              <a:rPr lang="id-ID" sz="3200"/>
              <a:t>Saluran yang tersumbat dapat menyebabkan gumpalan pada payudara. Jika tidak diobati, dapat menyebabkan mastitis, infeksi payudara yang menyebabkan rasa sakit, demam, dan kemerahan. Payudara menjadi lunak dan hangat saat disentuh. Mastitis dapat diobati dengan menggunakan bantalan pemanas, mengeluarkan ASI, dan antibiotik.</a:t>
            </a:r>
          </a:p>
        </p:txBody>
      </p:sp>
    </p:spTree>
    <p:extLst>
      <p:ext uri="{BB962C8B-B14F-4D97-AF65-F5344CB8AC3E}">
        <p14:creationId xmlns:p14="http://schemas.microsoft.com/office/powerpoint/2010/main" val="508496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3B5A6B55-8022-134C-BE69-E5C927523382}"/>
              </a:ext>
            </a:extLst>
          </p:cNvPr>
          <p:cNvSpPr>
            <a:spLocks noGrp="1"/>
          </p:cNvSpPr>
          <p:nvPr>
            <p:ph type="title"/>
          </p:nvPr>
        </p:nvSpPr>
        <p:spPr>
          <a:xfrm>
            <a:off x="385667" y="524161"/>
            <a:ext cx="5186458" cy="904589"/>
          </a:xfrm>
        </p:spPr>
        <p:txBody>
          <a:bodyPr/>
          <a:lstStyle/>
          <a:p>
            <a:r>
              <a:rPr lang="id-ID"/>
              <a:t>Payudara penuh</a:t>
            </a:r>
          </a:p>
        </p:txBody>
      </p:sp>
      <p:sp>
        <p:nvSpPr>
          <p:cNvPr id="3" name="Tampungan Konten 2">
            <a:extLst>
              <a:ext uri="{FF2B5EF4-FFF2-40B4-BE49-F238E27FC236}">
                <a16:creationId xmlns:a16="http://schemas.microsoft.com/office/drawing/2014/main" id="{AE1D6F70-7614-724D-A5C8-A830253942C5}"/>
              </a:ext>
            </a:extLst>
          </p:cNvPr>
          <p:cNvSpPr>
            <a:spLocks noGrp="1"/>
          </p:cNvSpPr>
          <p:nvPr>
            <p:ph idx="1"/>
          </p:nvPr>
        </p:nvSpPr>
        <p:spPr>
          <a:xfrm>
            <a:off x="1216771" y="2018921"/>
            <a:ext cx="8710708" cy="3469860"/>
          </a:xfrm>
        </p:spPr>
        <p:txBody>
          <a:bodyPr>
            <a:normAutofit/>
          </a:bodyPr>
          <a:lstStyle/>
          <a:p>
            <a:pPr marL="0" indent="0">
              <a:buNone/>
            </a:pPr>
            <a:r>
              <a:rPr lang="id-ID" sz="2800"/>
              <a:t>
Menyapih bisa menjadi penyebab payudara terasa penuh. Payudara menjadi menyakitkan dan berat karena penumpukan ASI yang tidak dikeluarkan. Untuk mengatasinya,bisa mengekspresikan ASI untuk mengurangi rasa penuh di payudara.</a:t>
            </a:r>
          </a:p>
        </p:txBody>
      </p:sp>
    </p:spTree>
    <p:extLst>
      <p:ext uri="{BB962C8B-B14F-4D97-AF65-F5344CB8AC3E}">
        <p14:creationId xmlns:p14="http://schemas.microsoft.com/office/powerpoint/2010/main" val="3763654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E5DE811C-4CF3-C749-8FA6-46E3EFAF7BA5}"/>
              </a:ext>
            </a:extLst>
          </p:cNvPr>
          <p:cNvSpPr>
            <a:spLocks noGrp="1"/>
          </p:cNvSpPr>
          <p:nvPr>
            <p:ph type="title"/>
          </p:nvPr>
        </p:nvSpPr>
        <p:spPr>
          <a:xfrm>
            <a:off x="152210" y="333660"/>
            <a:ext cx="4812696" cy="1083184"/>
          </a:xfrm>
        </p:spPr>
        <p:txBody>
          <a:bodyPr/>
          <a:lstStyle/>
          <a:p>
            <a:r>
              <a:rPr lang="id-ID"/>
              <a:t>Penyakit fisik</a:t>
            </a:r>
          </a:p>
        </p:txBody>
      </p:sp>
      <p:sp>
        <p:nvSpPr>
          <p:cNvPr id="3" name="Tampungan Konten 2">
            <a:extLst>
              <a:ext uri="{FF2B5EF4-FFF2-40B4-BE49-F238E27FC236}">
                <a16:creationId xmlns:a16="http://schemas.microsoft.com/office/drawing/2014/main" id="{85C7F1CF-3CA2-EF40-A6F0-E56F25C1B726}"/>
              </a:ext>
            </a:extLst>
          </p:cNvPr>
          <p:cNvSpPr>
            <a:spLocks noGrp="1"/>
          </p:cNvSpPr>
          <p:nvPr>
            <p:ph idx="1"/>
          </p:nvPr>
        </p:nvSpPr>
        <p:spPr>
          <a:xfrm>
            <a:off x="1076230" y="1842898"/>
            <a:ext cx="8734520" cy="3172204"/>
          </a:xfrm>
        </p:spPr>
        <p:txBody>
          <a:bodyPr>
            <a:noAutofit/>
          </a:bodyPr>
          <a:lstStyle/>
          <a:p>
            <a:pPr marL="0" indent="0">
              <a:buNone/>
            </a:pPr>
            <a:r>
              <a:rPr lang="id-ID" sz="3200"/>
              <a:t>Beberapa masalah yang muncul setelah berhenti menyusui termasuk sakit kepala, mual, dan perubahan suasana hati. Ini bisa menjadi efek dari perubahan hormon yang merupakan akibat dari berhenti menyusui. Terkadang masalah ini meniru gejala awal kehamilan. Jadi, konsultasikan dengan dokter sebelum memutuskan untuk menyapih.</a:t>
            </a:r>
          </a:p>
        </p:txBody>
      </p:sp>
    </p:spTree>
    <p:extLst>
      <p:ext uri="{BB962C8B-B14F-4D97-AF65-F5344CB8AC3E}">
        <p14:creationId xmlns:p14="http://schemas.microsoft.com/office/powerpoint/2010/main" val="1742785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64C7576C-03C3-B149-8114-9F2DC2AF6C1C}"/>
              </a:ext>
            </a:extLst>
          </p:cNvPr>
          <p:cNvSpPr>
            <a:spLocks noGrp="1"/>
          </p:cNvSpPr>
          <p:nvPr>
            <p:ph type="title"/>
          </p:nvPr>
        </p:nvSpPr>
        <p:spPr>
          <a:xfrm>
            <a:off x="314230" y="452437"/>
            <a:ext cx="6734270" cy="737902"/>
          </a:xfrm>
        </p:spPr>
        <p:txBody>
          <a:bodyPr>
            <a:normAutofit fontScale="90000"/>
          </a:bodyPr>
          <a:lstStyle/>
          <a:p>
            <a:r>
              <a:rPr lang="id-ID"/>
              <a:t>Depresi pasca penyampihan</a:t>
            </a:r>
          </a:p>
        </p:txBody>
      </p:sp>
      <p:sp>
        <p:nvSpPr>
          <p:cNvPr id="3" name="Tampungan Konten 2">
            <a:extLst>
              <a:ext uri="{FF2B5EF4-FFF2-40B4-BE49-F238E27FC236}">
                <a16:creationId xmlns:a16="http://schemas.microsoft.com/office/drawing/2014/main" id="{5C86C586-D15F-B044-9011-FBFA9163CC45}"/>
              </a:ext>
            </a:extLst>
          </p:cNvPr>
          <p:cNvSpPr>
            <a:spLocks noGrp="1"/>
          </p:cNvSpPr>
          <p:nvPr>
            <p:ph idx="1"/>
          </p:nvPr>
        </p:nvSpPr>
        <p:spPr>
          <a:xfrm>
            <a:off x="1540573" y="1375984"/>
            <a:ext cx="8984552" cy="3767517"/>
          </a:xfrm>
        </p:spPr>
        <p:txBody>
          <a:bodyPr>
            <a:noAutofit/>
          </a:bodyPr>
          <a:lstStyle/>
          <a:p>
            <a:pPr marL="0" indent="0">
              <a:buNone/>
            </a:pPr>
            <a:r>
              <a:rPr lang="id-ID" sz="2400"/>
              <a:t>
Efek samping menyapih pada ibu bisa menyebabkan depresi ringan hingga berat. Ini terkait dengan perubahan hormon dalam tubuh ketika bayi berhenti menyusu atau karena ASI tidak lagi dikeluarkan.
Selain itu, prolaktin hormon yang bertanggung jawab untuk laktasi yang juga dapat menciptakan perasaan tenang dan gembira bagi ibu akan berkurang.dengan berkurangnya kadar prolaktin, ibu mungkin mulai merasa sedih, dan dia dapat mengaitkan kesedihan ini dengan akhir ikatan antara dia dan bayinya. Namun, tidak setiap ibu mengalami depresi, ibu harus mencari bantuan dari seorang praktisi medis jika Bunda merasa tertekan.</a:t>
            </a:r>
          </a:p>
        </p:txBody>
      </p:sp>
    </p:spTree>
    <p:extLst>
      <p:ext uri="{BB962C8B-B14F-4D97-AF65-F5344CB8AC3E}">
        <p14:creationId xmlns:p14="http://schemas.microsoft.com/office/powerpoint/2010/main" val="3749779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386DBADA-B7CD-3941-84BE-1AEA068E8B0B}"/>
              </a:ext>
            </a:extLst>
          </p:cNvPr>
          <p:cNvSpPr>
            <a:spLocks noGrp="1"/>
          </p:cNvSpPr>
          <p:nvPr>
            <p:ph type="title"/>
          </p:nvPr>
        </p:nvSpPr>
        <p:spPr>
          <a:xfrm>
            <a:off x="314230" y="464629"/>
            <a:ext cx="5067395" cy="964121"/>
          </a:xfrm>
        </p:spPr>
        <p:txBody>
          <a:bodyPr/>
          <a:lstStyle/>
          <a:p>
            <a:r>
              <a:rPr lang="id-ID"/>
              <a:t>Perubahan kulit</a:t>
            </a:r>
          </a:p>
        </p:txBody>
      </p:sp>
      <p:sp>
        <p:nvSpPr>
          <p:cNvPr id="3" name="Tampungan Konten 2">
            <a:extLst>
              <a:ext uri="{FF2B5EF4-FFF2-40B4-BE49-F238E27FC236}">
                <a16:creationId xmlns:a16="http://schemas.microsoft.com/office/drawing/2014/main" id="{C0779527-12F4-5E48-B90E-D4285ADF06E0}"/>
              </a:ext>
            </a:extLst>
          </p:cNvPr>
          <p:cNvSpPr>
            <a:spLocks noGrp="1"/>
          </p:cNvSpPr>
          <p:nvPr>
            <p:ph idx="1"/>
          </p:nvPr>
        </p:nvSpPr>
        <p:spPr>
          <a:xfrm>
            <a:off x="1159574" y="2221327"/>
            <a:ext cx="7729728" cy="3101983"/>
          </a:xfrm>
        </p:spPr>
        <p:txBody>
          <a:bodyPr>
            <a:normAutofit/>
          </a:bodyPr>
          <a:lstStyle/>
          <a:p>
            <a:pPr marL="0" indent="0">
              <a:buNone/>
            </a:pPr>
            <a:r>
              <a:rPr lang="id-ID" sz="2400"/>
              <a:t>Menyapih bayi dapat membawa banyak perubahan pada kulit karena lonjakan hormon. Kekeringan, jerawat, stretch mark, dan berjerawat lainnya sering terjadi saat menyusui dihentikan.</a:t>
            </a:r>
          </a:p>
        </p:txBody>
      </p:sp>
    </p:spTree>
    <p:extLst>
      <p:ext uri="{BB962C8B-B14F-4D97-AF65-F5344CB8AC3E}">
        <p14:creationId xmlns:p14="http://schemas.microsoft.com/office/powerpoint/2010/main" val="21117058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764B1E4A-D77F-EA4F-8C66-19826B72AC57}"/>
              </a:ext>
            </a:extLst>
          </p:cNvPr>
          <p:cNvSpPr>
            <a:spLocks noGrp="1"/>
          </p:cNvSpPr>
          <p:nvPr>
            <p:ph type="title"/>
          </p:nvPr>
        </p:nvSpPr>
        <p:spPr>
          <a:xfrm>
            <a:off x="338042" y="536067"/>
            <a:ext cx="5186458" cy="952214"/>
          </a:xfrm>
        </p:spPr>
        <p:txBody>
          <a:bodyPr/>
          <a:lstStyle/>
          <a:p>
            <a:r>
              <a:rPr lang="id-ID"/>
              <a:t>Kelelahan ekstrem</a:t>
            </a:r>
          </a:p>
        </p:txBody>
      </p:sp>
      <p:sp>
        <p:nvSpPr>
          <p:cNvPr id="3" name="Tampungan Konten 2">
            <a:extLst>
              <a:ext uri="{FF2B5EF4-FFF2-40B4-BE49-F238E27FC236}">
                <a16:creationId xmlns:a16="http://schemas.microsoft.com/office/drawing/2014/main" id="{3D040E3D-D99F-3549-B10C-929DED2D22A2}"/>
              </a:ext>
            </a:extLst>
          </p:cNvPr>
          <p:cNvSpPr>
            <a:spLocks noGrp="1"/>
          </p:cNvSpPr>
          <p:nvPr>
            <p:ph idx="1"/>
          </p:nvPr>
        </p:nvSpPr>
        <p:spPr>
          <a:xfrm>
            <a:off x="1754886" y="2078452"/>
            <a:ext cx="7729728" cy="3101983"/>
          </a:xfrm>
        </p:spPr>
        <p:txBody>
          <a:bodyPr>
            <a:noAutofit/>
          </a:bodyPr>
          <a:lstStyle/>
          <a:p>
            <a:pPr marL="0" indent="0">
              <a:buNone/>
            </a:pPr>
            <a:r>
              <a:rPr lang="id-ID" sz="2800"/>
              <a:t>Setelah menyapih , tingkat progesteron dan estrogen dalam tubuh ibu mencoba menyeimbangkan kembali, dan ini menyebabkan kelelahan yang ekstrem. Berhenti menyusui juga kadang tidak dapat membalikkan pola tidur normal, yang pada akhirnya menyebabkan kelelahan lebih lanjut pada ibu.</a:t>
            </a:r>
          </a:p>
        </p:txBody>
      </p:sp>
    </p:spTree>
    <p:extLst>
      <p:ext uri="{BB962C8B-B14F-4D97-AF65-F5344CB8AC3E}">
        <p14:creationId xmlns:p14="http://schemas.microsoft.com/office/powerpoint/2010/main" val="2055902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271C6D59-AA2C-D249-805E-C3FE274A9AAD}"/>
              </a:ext>
            </a:extLst>
          </p:cNvPr>
          <p:cNvSpPr>
            <a:spLocks noGrp="1"/>
          </p:cNvSpPr>
          <p:nvPr>
            <p:ph type="title"/>
          </p:nvPr>
        </p:nvSpPr>
        <p:spPr>
          <a:xfrm>
            <a:off x="0" y="523611"/>
            <a:ext cx="6738938" cy="1059920"/>
          </a:xfrm>
        </p:spPr>
        <p:txBody>
          <a:bodyPr/>
          <a:lstStyle/>
          <a:p>
            <a:r>
              <a:rPr lang="id-ID"/>
              <a:t>Masalah kedekatan pada bayi</a:t>
            </a:r>
          </a:p>
        </p:txBody>
      </p:sp>
      <p:sp>
        <p:nvSpPr>
          <p:cNvPr id="3" name="Tampungan Konten 2">
            <a:extLst>
              <a:ext uri="{FF2B5EF4-FFF2-40B4-BE49-F238E27FC236}">
                <a16:creationId xmlns:a16="http://schemas.microsoft.com/office/drawing/2014/main" id="{4D4769B6-89B0-F844-85E1-1F1BF93DED78}"/>
              </a:ext>
            </a:extLst>
          </p:cNvPr>
          <p:cNvSpPr>
            <a:spLocks noGrp="1"/>
          </p:cNvSpPr>
          <p:nvPr>
            <p:ph idx="1"/>
          </p:nvPr>
        </p:nvSpPr>
        <p:spPr>
          <a:xfrm>
            <a:off x="1240345" y="2146974"/>
            <a:ext cx="8808529" cy="3960932"/>
          </a:xfrm>
        </p:spPr>
        <p:txBody>
          <a:bodyPr>
            <a:normAutofit/>
          </a:bodyPr>
          <a:lstStyle/>
          <a:p>
            <a:pPr marL="0" indent="0">
              <a:buNone/>
            </a:pPr>
            <a:r>
              <a:rPr lang="id-ID" sz="2800"/>
              <a:t>Mengurangi kadar oksitosin juga ikatan, membuat beberapa ibu merasakan sedikit terasing dari anak-anak mereka. Ibu juga mungkin merasa kurang cakap dalam menenangkan anak tanpa menyusui. Menemukan cara lain untuk tetap lekat, seperti bermain bersama, memeluk saat tidur, dan lainnya dapat membantu ibu dan bayinya lebih baik.</a:t>
            </a:r>
          </a:p>
        </p:txBody>
      </p:sp>
    </p:spTree>
    <p:extLst>
      <p:ext uri="{BB962C8B-B14F-4D97-AF65-F5344CB8AC3E}">
        <p14:creationId xmlns:p14="http://schemas.microsoft.com/office/powerpoint/2010/main" val="2706556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Judul 9">
            <a:extLst>
              <a:ext uri="{FF2B5EF4-FFF2-40B4-BE49-F238E27FC236}">
                <a16:creationId xmlns:a16="http://schemas.microsoft.com/office/drawing/2014/main" id="{E3501E9C-2E9B-4244-AE36-E97B9CDBB2E1}"/>
              </a:ext>
            </a:extLst>
          </p:cNvPr>
          <p:cNvSpPr>
            <a:spLocks noGrp="1"/>
          </p:cNvSpPr>
          <p:nvPr>
            <p:ph type="title"/>
          </p:nvPr>
        </p:nvSpPr>
        <p:spPr>
          <a:xfrm>
            <a:off x="1697167" y="1580770"/>
            <a:ext cx="2291429" cy="490919"/>
          </a:xfrm>
        </p:spPr>
        <p:txBody>
          <a:bodyPr>
            <a:normAutofit fontScale="90000"/>
          </a:bodyPr>
          <a:lstStyle/>
          <a:p>
            <a:r>
              <a:rPr lang="id-ID"/>
              <a:t>Definisi</a:t>
            </a:r>
          </a:p>
        </p:txBody>
      </p:sp>
      <p:sp>
        <p:nvSpPr>
          <p:cNvPr id="11" name="Tampungan Konten 10">
            <a:extLst>
              <a:ext uri="{FF2B5EF4-FFF2-40B4-BE49-F238E27FC236}">
                <a16:creationId xmlns:a16="http://schemas.microsoft.com/office/drawing/2014/main" id="{D760BE6A-652E-D249-8BEB-62BA47831BC6}"/>
              </a:ext>
            </a:extLst>
          </p:cNvPr>
          <p:cNvSpPr>
            <a:spLocks noGrp="1"/>
          </p:cNvSpPr>
          <p:nvPr>
            <p:ph idx="1"/>
          </p:nvPr>
        </p:nvSpPr>
        <p:spPr>
          <a:xfrm>
            <a:off x="1697165" y="2586077"/>
            <a:ext cx="6493202" cy="2619122"/>
          </a:xfrm>
        </p:spPr>
        <p:txBody>
          <a:bodyPr>
            <a:noAutofit/>
          </a:bodyPr>
          <a:lstStyle/>
          <a:p>
            <a:pPr marL="0" indent="0">
              <a:buNone/>
            </a:pPr>
            <a:r>
              <a:rPr lang="id-ID" sz="2100">
                <a:latin typeface="Aldhabi" panose="02000000000000000000" pitchFamily="2" charset="0"/>
                <a:ea typeface="Aldhabi" panose="02000000000000000000" pitchFamily="2" charset="0"/>
              </a:rPr>
              <a:t>Payudara adalah sebuah kelenjar sebasea yangtermodifikasi di jaringan superfisialis dinding dadavariabel jaringankelenjar penghasil susu, lemak, dan jaringan ikatanterior, yang terdiri dari campuranpendukung (ligamen Cooper).lemak yangterhadap produksi susu pada saat hamil dan setelahPayudara tersusun dari jaringanmengandung kelenjar-kelenjar yang bertanggungjawabbersalin.</a:t>
            </a:r>
          </a:p>
        </p:txBody>
      </p:sp>
      <mc:AlternateContent xmlns:mc="http://schemas.openxmlformats.org/markup-compatibility/2006" xmlns:p14="http://schemas.microsoft.com/office/powerpoint/2010/main">
        <mc:Choice Requires="p14">
          <p:contentPart p14:bwMode="auto" r:id="rId2">
            <p14:nvContentPartPr>
              <p14:cNvPr id="14" name="Tinta 14">
                <a:extLst>
                  <a:ext uri="{FF2B5EF4-FFF2-40B4-BE49-F238E27FC236}">
                    <a16:creationId xmlns:a16="http://schemas.microsoft.com/office/drawing/2014/main" id="{3B64684B-6A02-6348-B78B-601BA33BD814}"/>
                  </a:ext>
                </a:extLst>
              </p14:cNvPr>
              <p14:cNvContentPartPr/>
              <p14:nvPr/>
            </p14:nvContentPartPr>
            <p14:xfrm>
              <a:off x="9252469" y="4804121"/>
              <a:ext cx="270" cy="270"/>
            </p14:xfrm>
          </p:contentPart>
        </mc:Choice>
        <mc:Fallback xmlns="">
          <p:pic>
            <p:nvPicPr>
              <p:cNvPr id="14" name="Tinta 14">
                <a:extLst>
                  <a:ext uri="{FF2B5EF4-FFF2-40B4-BE49-F238E27FC236}">
                    <a16:creationId xmlns:a16="http://schemas.microsoft.com/office/drawing/2014/main" id="{3B64684B-6A02-6348-B78B-601BA33BD814}"/>
                  </a:ext>
                </a:extLst>
              </p:cNvPr>
              <p:cNvPicPr/>
              <p:nvPr/>
            </p:nvPicPr>
            <p:blipFill>
              <a:blip r:embed="rId3"/>
              <a:stretch>
                <a:fillRect/>
              </a:stretch>
            </p:blipFill>
            <p:spPr>
              <a:xfrm>
                <a:off x="9245719" y="4797371"/>
                <a:ext cx="13500" cy="13500"/>
              </a:xfrm>
              <a:prstGeom prst="rect">
                <a:avLst/>
              </a:prstGeom>
            </p:spPr>
          </p:pic>
        </mc:Fallback>
      </mc:AlternateContent>
      <p:pic>
        <p:nvPicPr>
          <p:cNvPr id="15" name="Gambar 15">
            <a:extLst>
              <a:ext uri="{FF2B5EF4-FFF2-40B4-BE49-F238E27FC236}">
                <a16:creationId xmlns:a16="http://schemas.microsoft.com/office/drawing/2014/main" id="{E1458E7D-5ACD-4F44-B988-FDD193954960}"/>
              </a:ext>
            </a:extLst>
          </p:cNvPr>
          <p:cNvPicPr>
            <a:picLocks noChangeAspect="1"/>
          </p:cNvPicPr>
          <p:nvPr/>
        </p:nvPicPr>
        <p:blipFill>
          <a:blip r:embed="rId4"/>
          <a:stretch>
            <a:fillRect/>
          </a:stretch>
        </p:blipFill>
        <p:spPr>
          <a:xfrm>
            <a:off x="8085356" y="2586078"/>
            <a:ext cx="2334227" cy="1918047"/>
          </a:xfrm>
          <a:prstGeom prst="rect">
            <a:avLst/>
          </a:prstGeom>
        </p:spPr>
      </p:pic>
    </p:spTree>
    <p:extLst>
      <p:ext uri="{BB962C8B-B14F-4D97-AF65-F5344CB8AC3E}">
        <p14:creationId xmlns:p14="http://schemas.microsoft.com/office/powerpoint/2010/main" val="3347021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140E5E3B-9264-5A4A-8165-8283062E65ED}"/>
              </a:ext>
            </a:extLst>
          </p:cNvPr>
          <p:cNvSpPr>
            <a:spLocks noGrp="1"/>
          </p:cNvSpPr>
          <p:nvPr>
            <p:ph type="title"/>
          </p:nvPr>
        </p:nvSpPr>
        <p:spPr>
          <a:xfrm>
            <a:off x="3100292" y="1238536"/>
            <a:ext cx="4150614" cy="654558"/>
          </a:xfrm>
        </p:spPr>
        <p:txBody>
          <a:bodyPr>
            <a:normAutofit fontScale="90000"/>
          </a:bodyPr>
          <a:lstStyle/>
          <a:p>
            <a:r>
              <a:rPr lang="id-ID"/>
              <a:t>Referensi</a:t>
            </a:r>
          </a:p>
        </p:txBody>
      </p:sp>
      <p:sp>
        <p:nvSpPr>
          <p:cNvPr id="3" name="Tampungan Konten 2">
            <a:extLst>
              <a:ext uri="{FF2B5EF4-FFF2-40B4-BE49-F238E27FC236}">
                <a16:creationId xmlns:a16="http://schemas.microsoft.com/office/drawing/2014/main" id="{300D17F2-E276-AC41-9A0D-4FFBBA26A5D3}"/>
              </a:ext>
            </a:extLst>
          </p:cNvPr>
          <p:cNvSpPr>
            <a:spLocks noGrp="1"/>
          </p:cNvSpPr>
          <p:nvPr>
            <p:ph idx="1"/>
          </p:nvPr>
        </p:nvSpPr>
        <p:spPr>
          <a:xfrm>
            <a:off x="2231136" y="2638046"/>
            <a:ext cx="7729728" cy="3101983"/>
          </a:xfrm>
        </p:spPr>
        <p:txBody>
          <a:bodyPr>
            <a:noAutofit/>
          </a:bodyPr>
          <a:lstStyle/>
          <a:p>
            <a:pPr marL="0" indent="0">
              <a:buNone/>
            </a:pPr>
            <a:r>
              <a:rPr lang="id-ID"/>
              <a:t>   Ajeng,Zuhrotunid Yunita.(2018). Efektivitas Media Video dan Media  Leaflet tentang SADARI (Pemeriksaan Payudara Sendiri) terhadap Perubahan Perilaku Remaja. 
   Jaya,Usman Rusman.(2020). Pengaruh Pendidikan Kesehatan tentang Pemeriksaan Payudara Sendiri (SADARI) sebagai Deteksi Dini Kanker Payudara pada Remaja</a:t>
            </a:r>
          </a:p>
        </p:txBody>
      </p:sp>
    </p:spTree>
    <p:extLst>
      <p:ext uri="{BB962C8B-B14F-4D97-AF65-F5344CB8AC3E}">
        <p14:creationId xmlns:p14="http://schemas.microsoft.com/office/powerpoint/2010/main" val="6468617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9B054E88-A609-CC4C-9A3C-6AAFD4F1F5DC}"/>
              </a:ext>
            </a:extLst>
          </p:cNvPr>
          <p:cNvSpPr>
            <a:spLocks noGrp="1"/>
          </p:cNvSpPr>
          <p:nvPr>
            <p:ph type="title"/>
          </p:nvPr>
        </p:nvSpPr>
        <p:spPr>
          <a:xfrm>
            <a:off x="1993011" y="2834640"/>
            <a:ext cx="7729728" cy="1188720"/>
          </a:xfrm>
        </p:spPr>
        <p:txBody>
          <a:bodyPr>
            <a:normAutofit/>
          </a:bodyPr>
          <a:lstStyle/>
          <a:p>
            <a:r>
              <a:rPr lang="id-ID" sz="4000"/>
              <a:t>Thank you</a:t>
            </a:r>
          </a:p>
        </p:txBody>
      </p:sp>
    </p:spTree>
    <p:extLst>
      <p:ext uri="{BB962C8B-B14F-4D97-AF65-F5344CB8AC3E}">
        <p14:creationId xmlns:p14="http://schemas.microsoft.com/office/powerpoint/2010/main" val="2580723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9ACD6D98-AF65-A743-9CF9-2361D7C8A977}"/>
              </a:ext>
            </a:extLst>
          </p:cNvPr>
          <p:cNvSpPr>
            <a:spLocks noGrp="1"/>
          </p:cNvSpPr>
          <p:nvPr>
            <p:ph type="title"/>
          </p:nvPr>
        </p:nvSpPr>
        <p:spPr>
          <a:xfrm>
            <a:off x="438080" y="718945"/>
            <a:ext cx="4845320" cy="830247"/>
          </a:xfrm>
        </p:spPr>
        <p:txBody>
          <a:bodyPr>
            <a:normAutofit fontScale="90000"/>
          </a:bodyPr>
          <a:lstStyle/>
          <a:p>
            <a:r>
              <a:rPr lang="id-ID"/>
              <a:t>Gangguan Pada payudara</a:t>
            </a:r>
          </a:p>
        </p:txBody>
      </p:sp>
      <p:sp>
        <p:nvSpPr>
          <p:cNvPr id="3" name="Tampungan Konten 2">
            <a:extLst>
              <a:ext uri="{FF2B5EF4-FFF2-40B4-BE49-F238E27FC236}">
                <a16:creationId xmlns:a16="http://schemas.microsoft.com/office/drawing/2014/main" id="{63522329-304F-DA46-8817-C082BE70AA6A}"/>
              </a:ext>
            </a:extLst>
          </p:cNvPr>
          <p:cNvSpPr>
            <a:spLocks noGrp="1"/>
          </p:cNvSpPr>
          <p:nvPr>
            <p:ph idx="1"/>
          </p:nvPr>
        </p:nvSpPr>
        <p:spPr>
          <a:xfrm>
            <a:off x="1917430" y="2210705"/>
            <a:ext cx="7500414" cy="4147233"/>
          </a:xfrm>
        </p:spPr>
        <p:txBody>
          <a:bodyPr>
            <a:normAutofit/>
          </a:bodyPr>
          <a:lstStyle/>
          <a:p>
            <a:pPr marL="0" indent="0">
              <a:buNone/>
            </a:pPr>
            <a:r>
              <a:rPr lang="id-ID" sz="2800"/>
              <a:t>Payudara dapat mengalami berbagai jenis gangguan, mulaidari yang ringan hingga yang gawat seperti kanker ganas.Namun tidak semua perubahan atau benjolan di jaringan payudara berarti kanker payudara. Bahkan, sebagian besarkondisi payudara tidak bersifat kanker.Berikut ini merupakan gangguan yang sering menyerangpayudara wanita.</a:t>
            </a:r>
          </a:p>
        </p:txBody>
      </p:sp>
    </p:spTree>
    <p:extLst>
      <p:ext uri="{BB962C8B-B14F-4D97-AF65-F5344CB8AC3E}">
        <p14:creationId xmlns:p14="http://schemas.microsoft.com/office/powerpoint/2010/main" val="2736731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8AE8DD2F-E41E-834A-9469-4E9235CAE3F9}"/>
              </a:ext>
            </a:extLst>
          </p:cNvPr>
          <p:cNvSpPr>
            <a:spLocks noGrp="1"/>
          </p:cNvSpPr>
          <p:nvPr>
            <p:ph type="title"/>
          </p:nvPr>
        </p:nvSpPr>
        <p:spPr>
          <a:xfrm>
            <a:off x="392907" y="643151"/>
            <a:ext cx="3416570" cy="758810"/>
          </a:xfrm>
        </p:spPr>
        <p:txBody>
          <a:bodyPr/>
          <a:lstStyle/>
          <a:p>
            <a:r>
              <a:rPr lang="id-ID" b="1">
                <a:solidFill>
                  <a:schemeClr val="tx1"/>
                </a:solidFill>
              </a:rPr>
              <a:t>Kista</a:t>
            </a:r>
          </a:p>
        </p:txBody>
      </p:sp>
      <p:sp>
        <p:nvSpPr>
          <p:cNvPr id="3" name="Tampungan Konten 2">
            <a:extLst>
              <a:ext uri="{FF2B5EF4-FFF2-40B4-BE49-F238E27FC236}">
                <a16:creationId xmlns:a16="http://schemas.microsoft.com/office/drawing/2014/main" id="{34F6368D-24F4-2044-A5BE-18C69B96DC6C}"/>
              </a:ext>
            </a:extLst>
          </p:cNvPr>
          <p:cNvSpPr>
            <a:spLocks noGrp="1"/>
          </p:cNvSpPr>
          <p:nvPr>
            <p:ph idx="1"/>
          </p:nvPr>
        </p:nvSpPr>
        <p:spPr>
          <a:xfrm>
            <a:off x="1038821" y="1565457"/>
            <a:ext cx="9343429" cy="4947261"/>
          </a:xfrm>
        </p:spPr>
        <p:txBody>
          <a:bodyPr anchor="ctr">
            <a:noAutofit/>
          </a:bodyPr>
          <a:lstStyle/>
          <a:p>
            <a:pPr marL="0" indent="0">
              <a:buNone/>
            </a:pPr>
            <a:r>
              <a:rPr lang="id-ID" sz="2400" b="1"/>
              <a:t>  DEFINISI</a:t>
            </a:r>
          </a:p>
          <a:p>
            <a:pPr marL="171450" lvl="1" indent="0">
              <a:buNone/>
            </a:pPr>
            <a:endParaRPr lang="id-ID" sz="2250"/>
          </a:p>
          <a:p>
            <a:pPr marL="171450" lvl="1" indent="0">
              <a:buNone/>
            </a:pPr>
            <a:r>
              <a:rPr lang="id-ID" sz="2250"/>
              <a:t>Kista payudara adalah benjolan berbentuk bulat atau lonjong yang berisi cairan dan tumbuh pada jaringan payudara. Kista ini tidakmengandung sel kanker, atau dengan kata lain kista ini bersifat jinak. Jika diraba, kista terasa lembek seperti balon berisi air atau terkadang bisa juga terasa seperti benda padat. Kista payudara juga dapat berukuran sangat kecil dan hampir tidak teraba. Atau bahkan sebaliknya, ukurannya sangat besar dengan diameter 2,5 sampai 5 sentimeterrasatidak nyaman atau nyeri. Kista bisa tumbuh pada salah satu payudara sajaatau pada keduanya.</a:t>
            </a:r>
          </a:p>
        </p:txBody>
      </p:sp>
    </p:spTree>
    <p:extLst>
      <p:ext uri="{BB962C8B-B14F-4D97-AF65-F5344CB8AC3E}">
        <p14:creationId xmlns:p14="http://schemas.microsoft.com/office/powerpoint/2010/main" val="586294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judul 4">
            <a:extLst>
              <a:ext uri="{FF2B5EF4-FFF2-40B4-BE49-F238E27FC236}">
                <a16:creationId xmlns:a16="http://schemas.microsoft.com/office/drawing/2014/main" id="{94D56726-36CB-014F-B2D2-0FC30727D5A9}"/>
              </a:ext>
            </a:extLst>
          </p:cNvPr>
          <p:cNvSpPr>
            <a:spLocks noGrp="1"/>
          </p:cNvSpPr>
          <p:nvPr>
            <p:ph idx="1"/>
          </p:nvPr>
        </p:nvSpPr>
        <p:spPr>
          <a:xfrm>
            <a:off x="333376" y="857252"/>
            <a:ext cx="11299030" cy="5524498"/>
          </a:xfrm>
        </p:spPr>
        <p:txBody>
          <a:bodyPr>
            <a:noAutofit/>
          </a:bodyPr>
          <a:lstStyle/>
          <a:p>
            <a:pPr marL="0" indent="0">
              <a:buNone/>
            </a:pPr>
            <a:r>
              <a:rPr lang="id-ID" sz="2400" b="1"/>
              <a:t>TANDA DAN GEJALA
</a:t>
            </a:r>
            <a:r>
              <a:rPr lang="id-ID" sz="2400"/>
              <a:t>Gejala yang dapat ditemukan pada penderita kista payudara adalah:</a:t>
            </a:r>
          </a:p>
          <a:p>
            <a:pPr marL="0" indent="0">
              <a:buNone/>
            </a:pPr>
            <a:endParaRPr lang="id-ID" sz="2400"/>
          </a:p>
          <a:p>
            <a:pPr marL="0" indent="0">
              <a:buNone/>
            </a:pPr>
            <a:r>
              <a:rPr lang="id-ID" sz="2400"/>
              <a:t>1.Payudara terasa nyeri dan area benjolan terasa lembek.
2.Menjelang menstruasi, benjolan akan semakin besar. Namun pasca
menstruasi, benjolan akan mengecil.
3.Benjolan mudah bergeser dengan batasan yang jelas.
Puting susu mengeluarkan cairan berwarna jernih, kuning, atau cokelat.</a:t>
            </a:r>
          </a:p>
        </p:txBody>
      </p:sp>
    </p:spTree>
    <p:extLst>
      <p:ext uri="{BB962C8B-B14F-4D97-AF65-F5344CB8AC3E}">
        <p14:creationId xmlns:p14="http://schemas.microsoft.com/office/powerpoint/2010/main" val="4185994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32B418D1-8A86-3147-A04E-C2C8B1C0BF88}"/>
              </a:ext>
            </a:extLst>
          </p:cNvPr>
          <p:cNvSpPr>
            <a:spLocks noGrp="1"/>
          </p:cNvSpPr>
          <p:nvPr>
            <p:ph type="title"/>
          </p:nvPr>
        </p:nvSpPr>
        <p:spPr>
          <a:xfrm>
            <a:off x="309563" y="619341"/>
            <a:ext cx="5429250" cy="883825"/>
          </a:xfrm>
        </p:spPr>
        <p:txBody>
          <a:bodyPr/>
          <a:lstStyle/>
          <a:p>
            <a:r>
              <a:rPr lang="id-ID"/>
              <a:t>Abses payudara</a:t>
            </a:r>
          </a:p>
        </p:txBody>
      </p:sp>
      <p:sp>
        <p:nvSpPr>
          <p:cNvPr id="3" name="Tampungan Konten 2">
            <a:extLst>
              <a:ext uri="{FF2B5EF4-FFF2-40B4-BE49-F238E27FC236}">
                <a16:creationId xmlns:a16="http://schemas.microsoft.com/office/drawing/2014/main" id="{2F2B6B12-AF27-7D44-8015-2D8DD857528E}"/>
              </a:ext>
            </a:extLst>
          </p:cNvPr>
          <p:cNvSpPr>
            <a:spLocks noGrp="1"/>
          </p:cNvSpPr>
          <p:nvPr>
            <p:ph idx="1"/>
          </p:nvPr>
        </p:nvSpPr>
        <p:spPr>
          <a:xfrm>
            <a:off x="1274492" y="2003820"/>
            <a:ext cx="8015360" cy="3199213"/>
          </a:xfrm>
        </p:spPr>
        <p:txBody>
          <a:bodyPr>
            <a:noAutofit/>
          </a:bodyPr>
          <a:lstStyle/>
          <a:p>
            <a:pPr marL="0" indent="0">
              <a:buNone/>
            </a:pPr>
            <a:r>
              <a:rPr lang="id-ID" sz="2400" b="1"/>
              <a:t>DEFINISI</a:t>
            </a:r>
          </a:p>
          <a:p>
            <a:pPr marL="0" indent="0">
              <a:buNone/>
            </a:pPr>
            <a:r>
              <a:rPr lang="id-ID" sz="2400"/>
              <a:t>Abses payudara adalah benjolan yang terbentuk di payudarakarena berkumpulnya nanah dan terasa nyeri.Kebanyakan abses muncul persis di bawah lapisan kulit.Abses payudara umumnya dialami oleh wanita berusia 18hingga 50 tahun, khususnya oleh ibu yang sedang dalam masamenyusui. Seringkali abses payudara juga dapat muncul sebagaikomplikasi dari mastitis.</a:t>
            </a:r>
          </a:p>
        </p:txBody>
      </p:sp>
    </p:spTree>
    <p:extLst>
      <p:ext uri="{BB962C8B-B14F-4D97-AF65-F5344CB8AC3E}">
        <p14:creationId xmlns:p14="http://schemas.microsoft.com/office/powerpoint/2010/main" val="1815321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1F36ABCB-7274-9845-8D59-169745D4FFAA}"/>
              </a:ext>
            </a:extLst>
          </p:cNvPr>
          <p:cNvSpPr>
            <a:spLocks noGrp="1"/>
          </p:cNvSpPr>
          <p:nvPr>
            <p:ph idx="1"/>
          </p:nvPr>
        </p:nvSpPr>
        <p:spPr>
          <a:xfrm>
            <a:off x="1415879" y="2402088"/>
            <a:ext cx="8854750" cy="1768077"/>
          </a:xfrm>
        </p:spPr>
        <p:txBody>
          <a:bodyPr anchor="ctr">
            <a:noAutofit/>
          </a:bodyPr>
          <a:lstStyle/>
          <a:p>
            <a:pPr marL="171450" lvl="1" indent="0" algn="just">
              <a:buNone/>
            </a:pPr>
            <a:r>
              <a:rPr lang="id-ID" sz="2250" b="1"/>
              <a:t>TANDA DAN GEJALA</a:t>
            </a:r>
            <a:r>
              <a:rPr lang="id-ID" sz="2250"/>
              <a:t>
Gejala dan tanda yang sering di timbulkan oleh abses payudara diantaranya:
1)Tanda-tanda pada payudara (merah mengkilap, panas jika disentuh, membengkak dan adanya nyeri tekan).
2)Demam tinggi, menggigil.
3)Nipple discharge (keluar cairan dari putting susu, bisa mengandung nanah)
4) Gatal- gatal</a:t>
            </a:r>
          </a:p>
        </p:txBody>
      </p:sp>
    </p:spTree>
    <p:extLst>
      <p:ext uri="{BB962C8B-B14F-4D97-AF65-F5344CB8AC3E}">
        <p14:creationId xmlns:p14="http://schemas.microsoft.com/office/powerpoint/2010/main" val="2424975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3717A4BA-36E4-8F4F-AFDE-99013F7A93EB}"/>
              </a:ext>
            </a:extLst>
          </p:cNvPr>
          <p:cNvSpPr>
            <a:spLocks noGrp="1"/>
          </p:cNvSpPr>
          <p:nvPr>
            <p:ph type="title"/>
          </p:nvPr>
        </p:nvSpPr>
        <p:spPr>
          <a:xfrm>
            <a:off x="607745" y="562786"/>
            <a:ext cx="3675531" cy="785599"/>
          </a:xfrm>
        </p:spPr>
        <p:txBody>
          <a:bodyPr>
            <a:normAutofit fontScale="90000"/>
          </a:bodyPr>
          <a:lstStyle/>
          <a:p>
            <a:r>
              <a:rPr lang="id-ID"/>
              <a:t>Kanker payudara</a:t>
            </a:r>
          </a:p>
        </p:txBody>
      </p:sp>
      <p:sp>
        <p:nvSpPr>
          <p:cNvPr id="3" name="Tampungan Konten 2">
            <a:extLst>
              <a:ext uri="{FF2B5EF4-FFF2-40B4-BE49-F238E27FC236}">
                <a16:creationId xmlns:a16="http://schemas.microsoft.com/office/drawing/2014/main" id="{9A3EAD2B-6931-2143-82B8-682C831B7505}"/>
              </a:ext>
            </a:extLst>
          </p:cNvPr>
          <p:cNvSpPr>
            <a:spLocks noGrp="1"/>
          </p:cNvSpPr>
          <p:nvPr>
            <p:ph idx="1"/>
          </p:nvPr>
        </p:nvSpPr>
        <p:spPr>
          <a:xfrm>
            <a:off x="1815965" y="2023183"/>
            <a:ext cx="8560070" cy="2326487"/>
          </a:xfrm>
        </p:spPr>
        <p:txBody>
          <a:bodyPr>
            <a:noAutofit/>
          </a:bodyPr>
          <a:lstStyle/>
          <a:p>
            <a:pPr marL="0" indent="0">
              <a:buNone/>
            </a:pPr>
            <a:r>
              <a:rPr lang="id-ID" sz="2400" b="1"/>
              <a:t>DEFINISI</a:t>
            </a:r>
          </a:p>
          <a:p>
            <a:pPr marL="0" indent="0">
              <a:buNone/>
            </a:pPr>
            <a:r>
              <a:rPr lang="id-ID" sz="2400"/>
              <a:t>Kanker payudara adalah sekelompok sel tidak normal pada payudarayang terus tumbuh berupa ganda. Pada akhirnya sel-sel ini menjadi bentukbejolan di payudara. Jika benjolan kanker itu tidak dibuang atau terkontrol,sel-sel kanker bisa menyebar (metastase) pada bagian-bagian tubuh lain.Metastase bisa terjadi pada kelenjar getah bening (limfe) ketiak ataupun diatas tulang belikat. Selain itu sel-sel kanker bisa bersarang di tulang, paruparu, hati, kulit, dan bawah kulit (Tapan, 2005).</a:t>
            </a:r>
          </a:p>
        </p:txBody>
      </p:sp>
    </p:spTree>
    <p:extLst>
      <p:ext uri="{BB962C8B-B14F-4D97-AF65-F5344CB8AC3E}">
        <p14:creationId xmlns:p14="http://schemas.microsoft.com/office/powerpoint/2010/main" val="839659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4921BCB5-D4B2-9D44-995F-B689FA7FA931}"/>
              </a:ext>
            </a:extLst>
          </p:cNvPr>
          <p:cNvSpPr>
            <a:spLocks noGrp="1"/>
          </p:cNvSpPr>
          <p:nvPr>
            <p:ph idx="1"/>
          </p:nvPr>
        </p:nvSpPr>
        <p:spPr>
          <a:xfrm>
            <a:off x="297656" y="1032868"/>
            <a:ext cx="10834687" cy="5122663"/>
          </a:xfrm>
        </p:spPr>
        <p:txBody>
          <a:bodyPr vert="horz" anchor="ctr">
            <a:noAutofit/>
          </a:bodyPr>
          <a:lstStyle/>
          <a:p>
            <a:pPr marL="171450" lvl="1" indent="0" algn="just">
              <a:buNone/>
            </a:pPr>
            <a:r>
              <a:rPr lang="id-ID" sz="2800" b="1"/>
              <a:t>TANDA DAN GEJALA</a:t>
            </a:r>
          </a:p>
          <a:p>
            <a:pPr lvl="1" algn="just"/>
            <a:endParaRPr lang="id-ID" sz="2800" b="1"/>
          </a:p>
          <a:p>
            <a:pPr lvl="1" algn="just"/>
            <a:r>
              <a:rPr lang="id-ID" sz="2800"/>
              <a:t>Perubahan rasa pada payudara atau puting susu.</a:t>
            </a:r>
          </a:p>
          <a:p>
            <a:pPr lvl="1" algn="just"/>
            <a:r>
              <a:rPr lang="id-ID" sz="2800"/>
              <a:t>Puting susu menjadi kaku</a:t>
            </a:r>
          </a:p>
          <a:p>
            <a:pPr lvl="1" algn="just"/>
            <a:r>
              <a:rPr lang="id-ID" sz="2800"/>
              <a:t>Perubahan warna kulit payudara, aerola payudara atau puting susu menjadi pucat, merah ataubengkak.</a:t>
            </a:r>
          </a:p>
          <a:p>
            <a:pPr lvl="1" algn="just"/>
            <a:r>
              <a:rPr lang="id-ID" sz="2800"/>
              <a:t>Benjolan yang tidak hilang, tidak sakit, terasa keras, dan akan semakin tumbuh.Benjolan yangtumbuh dapat berupa kubis dan mudah berdarah.</a:t>
            </a:r>
          </a:p>
        </p:txBody>
      </p:sp>
    </p:spTree>
    <p:extLst>
      <p:ext uri="{BB962C8B-B14F-4D97-AF65-F5344CB8AC3E}">
        <p14:creationId xmlns:p14="http://schemas.microsoft.com/office/powerpoint/2010/main" val="3235687004"/>
      </p:ext>
    </p:extLst>
  </p:cSld>
  <p:clrMapOvr>
    <a:masterClrMapping/>
  </p:clrMapOvr>
</p:sld>
</file>

<file path=ppt/theme/theme1.xml><?xml version="1.0" encoding="utf-8"?>
<a:theme xmlns:a="http://schemas.openxmlformats.org/drawingml/2006/main" name="Pars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Layar Lebar</PresentationFormat>
  <Slides>21</Slides>
  <Notes>0</Notes>
  <HiddenSlides>0</HiddenSlides>
  <ScaleCrop>false</ScaleCrop>
  <HeadingPairs>
    <vt:vector size="4" baseType="variant">
      <vt:variant>
        <vt:lpstr>Tema</vt:lpstr>
      </vt:variant>
      <vt:variant>
        <vt:i4>1</vt:i4>
      </vt:variant>
      <vt:variant>
        <vt:lpstr>Judul Slide</vt:lpstr>
      </vt:variant>
      <vt:variant>
        <vt:i4>21</vt:i4>
      </vt:variant>
    </vt:vector>
  </HeadingPairs>
  <TitlesOfParts>
    <vt:vector size="22" baseType="lpstr">
      <vt:lpstr>Parsel</vt:lpstr>
      <vt:lpstr>GANGGUAN PADA PAYUDARA</vt:lpstr>
      <vt:lpstr>Definisi</vt:lpstr>
      <vt:lpstr>Gangguan Pada payudara</vt:lpstr>
      <vt:lpstr>Kista</vt:lpstr>
      <vt:lpstr>Presentasi PowerPoint</vt:lpstr>
      <vt:lpstr>Abses payudara</vt:lpstr>
      <vt:lpstr>Presentasi PowerPoint</vt:lpstr>
      <vt:lpstr>Kanker payudara</vt:lpstr>
      <vt:lpstr>Presentasi PowerPoint</vt:lpstr>
      <vt:lpstr>Presentasi PowerPoint</vt:lpstr>
      <vt:lpstr>Efek samping berhenti Menyusui</vt:lpstr>
      <vt:lpstr>Presentasi PowerPoint</vt:lpstr>
      <vt:lpstr>Saluran ASI tersumbat</vt:lpstr>
      <vt:lpstr>Payudara penuh</vt:lpstr>
      <vt:lpstr>Penyakit fisik</vt:lpstr>
      <vt:lpstr>Depresi pasca penyampihan</vt:lpstr>
      <vt:lpstr>Perubahan kulit</vt:lpstr>
      <vt:lpstr>Kelelahan ekstrem</vt:lpstr>
      <vt:lpstr>Masalah kedekatan pada bayi</vt:lpstr>
      <vt:lpstr>Referensi</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GANGGUAN PADA PAYUDARA</dc:title>
  <dc:creator>fhinakitty@gmail.com</dc:creator>
  <cp:lastModifiedBy>fhinakitty@gmail.com</cp:lastModifiedBy>
  <cp:revision>6</cp:revision>
  <dcterms:created xsi:type="dcterms:W3CDTF">2022-03-22T08:22:47Z</dcterms:created>
  <dcterms:modified xsi:type="dcterms:W3CDTF">2022-03-24T09:44:06Z</dcterms:modified>
</cp:coreProperties>
</file>