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9" r:id="rId6"/>
    <p:sldId id="270" r:id="rId7"/>
    <p:sldId id="268" r:id="rId8"/>
    <p:sldId id="260" r:id="rId9"/>
    <p:sldId id="271" r:id="rId10"/>
    <p:sldId id="267" r:id="rId11"/>
    <p:sldId id="261" r:id="rId12"/>
    <p:sldId id="262" r:id="rId13"/>
    <p:sldId id="264" r:id="rId14"/>
    <p:sldId id="265" r:id="rId15"/>
    <p:sldId id="272" r:id="rId16"/>
    <p:sldId id="273" r:id="rId17"/>
    <p:sldId id="274" r:id="rId18"/>
    <p:sldId id="275" r:id="rId19"/>
    <p:sldId id="26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-28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EE23-7945-4084-A5AB-C4C3144597F2}" type="datetimeFigureOut">
              <a:rPr lang="en-ID" smtClean="0"/>
              <a:pPr/>
              <a:t>6/10/2022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721-5B94-444F-89A3-5BFDBE519898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301242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EE23-7945-4084-A5AB-C4C3144597F2}" type="datetimeFigureOut">
              <a:rPr lang="en-ID" smtClean="0"/>
              <a:pPr/>
              <a:t>6/10/2022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721-5B94-444F-89A3-5BFDBE519898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167883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EE23-7945-4084-A5AB-C4C3144597F2}" type="datetimeFigureOut">
              <a:rPr lang="en-ID" smtClean="0"/>
              <a:pPr/>
              <a:t>6/10/2022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721-5B94-444F-89A3-5BFDBE519898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2334423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EE23-7945-4084-A5AB-C4C3144597F2}" type="datetimeFigureOut">
              <a:rPr lang="en-ID" smtClean="0"/>
              <a:pPr/>
              <a:t>6/10/2022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721-5B94-444F-89A3-5BFDBE519898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2564165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EE23-7945-4084-A5AB-C4C3144597F2}" type="datetimeFigureOut">
              <a:rPr lang="en-ID" smtClean="0"/>
              <a:pPr/>
              <a:t>6/10/2022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721-5B94-444F-89A3-5BFDBE519898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792115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EE23-7945-4084-A5AB-C4C3144597F2}" type="datetimeFigureOut">
              <a:rPr lang="en-ID" smtClean="0"/>
              <a:pPr/>
              <a:t>6/10/2022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721-5B94-444F-89A3-5BFDBE519898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2594995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EE23-7945-4084-A5AB-C4C3144597F2}" type="datetimeFigureOut">
              <a:rPr lang="en-ID" smtClean="0"/>
              <a:pPr/>
              <a:t>6/10/2022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721-5B94-444F-89A3-5BFDBE519898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828995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EE23-7945-4084-A5AB-C4C3144597F2}" type="datetimeFigureOut">
              <a:rPr lang="en-ID" smtClean="0"/>
              <a:pPr/>
              <a:t>6/10/2022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721-5B94-444F-89A3-5BFDBE519898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3146575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EE23-7945-4084-A5AB-C4C3144597F2}" type="datetimeFigureOut">
              <a:rPr lang="en-ID" smtClean="0"/>
              <a:pPr/>
              <a:t>6/10/2022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721-5B94-444F-89A3-5BFDBE519898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1825481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EE23-7945-4084-A5AB-C4C3144597F2}" type="datetimeFigureOut">
              <a:rPr lang="en-ID" smtClean="0"/>
              <a:pPr/>
              <a:t>6/10/2022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0411721-5B94-444F-89A3-5BFDBE519898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308264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EE23-7945-4084-A5AB-C4C3144597F2}" type="datetimeFigureOut">
              <a:rPr lang="en-ID" smtClean="0"/>
              <a:pPr/>
              <a:t>6/10/2022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721-5B94-444F-89A3-5BFDBE519898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85016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EE23-7945-4084-A5AB-C4C3144597F2}" type="datetimeFigureOut">
              <a:rPr lang="en-ID" smtClean="0"/>
              <a:pPr/>
              <a:t>6/10/2022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721-5B94-444F-89A3-5BFDBE519898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418703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EE23-7945-4084-A5AB-C4C3144597F2}" type="datetimeFigureOut">
              <a:rPr lang="en-ID" smtClean="0"/>
              <a:pPr/>
              <a:t>6/10/2022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721-5B94-444F-89A3-5BFDBE519898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124380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EE23-7945-4084-A5AB-C4C3144597F2}" type="datetimeFigureOut">
              <a:rPr lang="en-ID" smtClean="0"/>
              <a:pPr/>
              <a:t>6/10/2022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721-5B94-444F-89A3-5BFDBE519898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3771959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EE23-7945-4084-A5AB-C4C3144597F2}" type="datetimeFigureOut">
              <a:rPr lang="en-ID" smtClean="0"/>
              <a:pPr/>
              <a:t>6/10/2022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721-5B94-444F-89A3-5BFDBE519898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272660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EE23-7945-4084-A5AB-C4C3144597F2}" type="datetimeFigureOut">
              <a:rPr lang="en-ID" smtClean="0"/>
              <a:pPr/>
              <a:t>6/10/2022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721-5B94-444F-89A3-5BFDBE519898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187223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EE23-7945-4084-A5AB-C4C3144597F2}" type="datetimeFigureOut">
              <a:rPr lang="en-ID" smtClean="0"/>
              <a:pPr/>
              <a:t>6/10/2022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721-5B94-444F-89A3-5BFDBE519898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26878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981EE23-7945-4084-A5AB-C4C3144597F2}" type="datetimeFigureOut">
              <a:rPr lang="en-ID" smtClean="0"/>
              <a:pPr/>
              <a:t>6/10/2022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0411721-5B94-444F-89A3-5BFDBE519898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67302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isiologi Klimakterium (Menopause) - Video Pembelajaran S1 Kebidanan Alih  Jenjang - YouTube">
            <a:extLst>
              <a:ext uri="{FF2B5EF4-FFF2-40B4-BE49-F238E27FC236}">
                <a16:creationId xmlns="" xmlns:a16="http://schemas.microsoft.com/office/drawing/2014/main" id="{83D1984F-29BF-4C42-BFDD-651DB7E8D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15" y="66854"/>
            <a:ext cx="8108830" cy="21856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rrow: Curved Up 5">
            <a:extLst>
              <a:ext uri="{FF2B5EF4-FFF2-40B4-BE49-F238E27FC236}">
                <a16:creationId xmlns="" xmlns:a16="http://schemas.microsoft.com/office/drawing/2014/main" id="{0E67DAD5-17D1-4408-9817-B420318B4222}"/>
              </a:ext>
            </a:extLst>
          </p:cNvPr>
          <p:cNvSpPr/>
          <p:nvPr/>
        </p:nvSpPr>
        <p:spPr>
          <a:xfrm>
            <a:off x="1515371" y="3230593"/>
            <a:ext cx="3197525" cy="82813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6189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Folded Corner 3">
            <a:extLst>
              <a:ext uri="{FF2B5EF4-FFF2-40B4-BE49-F238E27FC236}">
                <a16:creationId xmlns="" xmlns:a16="http://schemas.microsoft.com/office/drawing/2014/main" id="{61643DAF-514C-4DD8-A16F-7698B285E2C6}"/>
              </a:ext>
            </a:extLst>
          </p:cNvPr>
          <p:cNvSpPr/>
          <p:nvPr/>
        </p:nvSpPr>
        <p:spPr>
          <a:xfrm>
            <a:off x="3890513" y="370937"/>
            <a:ext cx="4891178" cy="465826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PERUBAHAN FISIOLOGIS SAAT MENOPAUSE </a:t>
            </a:r>
            <a:endParaRPr lang="en-ID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: Folded Corner 5">
            <a:extLst>
              <a:ext uri="{FF2B5EF4-FFF2-40B4-BE49-F238E27FC236}">
                <a16:creationId xmlns="" xmlns:a16="http://schemas.microsoft.com/office/drawing/2014/main" id="{7625A7CF-6DB9-4681-A89E-43309ACBA5D1}"/>
              </a:ext>
            </a:extLst>
          </p:cNvPr>
          <p:cNvSpPr/>
          <p:nvPr/>
        </p:nvSpPr>
        <p:spPr>
          <a:xfrm>
            <a:off x="3122762" y="1259456"/>
            <a:ext cx="7108166" cy="4684144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Pada menopause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terdapat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penurunan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produksi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estrogen dan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kenaikan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hormone gonadotropin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dimana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hormone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ini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tetap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tinggi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sampai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kira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kira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15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tahun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setelah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menopause,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kemudian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mulai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menurun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.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Peningkatan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kadfar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FSH dan LH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merangsang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pembentukan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stroma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dari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ovarium, yang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mengakibatkan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kadar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estron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dan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penurunan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kadar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estradiol,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tanpa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sumber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folikel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proporsi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hormone estrogen pada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pasca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menopause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dari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stroma ovarium dan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sekresi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adrenal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dari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androstenedione,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dimana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akan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diaromatisasi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disirkulasi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perifer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dan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akan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berhentinya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ovulasi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. </a:t>
            </a:r>
          </a:p>
          <a:p>
            <a:pPr algn="just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  <a:cs typeface="Aharoni" panose="02010803020104030203" pitchFamily="2" charset="-79"/>
            </a:endParaRPr>
          </a:p>
          <a:p>
            <a:pPr algn="just"/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Dengan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berhentinya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ovulasi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produksi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estrogen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akan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tetap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berlanjut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. Dan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kadar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estradiol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menurun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secara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signifikan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karena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penurunan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produksi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folikel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pada menopause. </a:t>
            </a:r>
            <a:endParaRPr lang="en-ID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5407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B14646F-F1DB-47A2-8D77-1C0948997826}"/>
              </a:ext>
            </a:extLst>
          </p:cNvPr>
          <p:cNvSpPr/>
          <p:nvPr/>
        </p:nvSpPr>
        <p:spPr>
          <a:xfrm>
            <a:off x="3856008" y="362309"/>
            <a:ext cx="1492369" cy="5607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JENIS-JENIS  </a:t>
            </a:r>
            <a:endParaRPr lang="en-ID" dirty="0"/>
          </a:p>
        </p:txBody>
      </p:sp>
      <p:sp>
        <p:nvSpPr>
          <p:cNvPr id="2" name="Rectangle: Folded Corner 1">
            <a:extLst>
              <a:ext uri="{FF2B5EF4-FFF2-40B4-BE49-F238E27FC236}">
                <a16:creationId xmlns="" xmlns:a16="http://schemas.microsoft.com/office/drawing/2014/main" id="{509EB2E4-1714-42F1-81E3-BD7B4E95541B}"/>
              </a:ext>
            </a:extLst>
          </p:cNvPr>
          <p:cNvSpPr/>
          <p:nvPr/>
        </p:nvSpPr>
        <p:spPr>
          <a:xfrm>
            <a:off x="2070339" y="1345722"/>
            <a:ext cx="8238226" cy="2562044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ID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Menopause Premature </a:t>
            </a:r>
            <a:r>
              <a:rPr lang="en-ID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terjadi</a:t>
            </a:r>
            <a:r>
              <a:rPr lang="en-ID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pada </a:t>
            </a:r>
            <a:r>
              <a:rPr lang="en-ID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usia</a:t>
            </a:r>
            <a:r>
              <a:rPr lang="en-ID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en-ID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dibawah</a:t>
            </a:r>
            <a:r>
              <a:rPr lang="en-ID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40 </a:t>
            </a:r>
            <a:r>
              <a:rPr lang="en-ID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tahun</a:t>
            </a:r>
            <a:endParaRPr lang="en-ID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ID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Menopause Normal Menopause yang </a:t>
            </a:r>
            <a:r>
              <a:rPr lang="en-ID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alami</a:t>
            </a:r>
            <a:r>
              <a:rPr lang="en-ID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dan </a:t>
            </a:r>
            <a:r>
              <a:rPr lang="en-ID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umumnya</a:t>
            </a:r>
            <a:r>
              <a:rPr lang="en-ID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en-ID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terjadi</a:t>
            </a:r>
            <a:r>
              <a:rPr lang="en-ID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pada </a:t>
            </a:r>
            <a:r>
              <a:rPr lang="en-ID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usia</a:t>
            </a:r>
            <a:r>
              <a:rPr lang="en-ID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en-ID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diakhir</a:t>
            </a:r>
            <a:r>
              <a:rPr lang="en-ID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40 </a:t>
            </a:r>
            <a:r>
              <a:rPr lang="en-ID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tahun</a:t>
            </a:r>
            <a:r>
              <a:rPr lang="en-ID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en-ID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atau</a:t>
            </a:r>
            <a:r>
              <a:rPr lang="en-ID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en-ID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diawal</a:t>
            </a:r>
            <a:r>
              <a:rPr lang="en-ID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50 </a:t>
            </a:r>
            <a:r>
              <a:rPr lang="en-ID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tahun</a:t>
            </a:r>
            <a:r>
              <a:rPr lang="en-ID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.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ID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Menopause </a:t>
            </a:r>
            <a:r>
              <a:rPr lang="en-ID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Terlambat</a:t>
            </a:r>
            <a:r>
              <a:rPr lang="en-ID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en-ID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Usia</a:t>
            </a:r>
            <a:r>
              <a:rPr lang="en-ID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menopause pada </a:t>
            </a:r>
            <a:r>
              <a:rPr lang="en-ID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umumnya</a:t>
            </a:r>
            <a:r>
              <a:rPr lang="en-ID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en-ID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adalah</a:t>
            </a:r>
            <a:r>
              <a:rPr lang="en-ID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52 </a:t>
            </a:r>
            <a:r>
              <a:rPr lang="en-ID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tahun</a:t>
            </a:r>
            <a:r>
              <a:rPr lang="en-ID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. </a:t>
            </a:r>
          </a:p>
        </p:txBody>
      </p:sp>
      <p:pic>
        <p:nvPicPr>
          <p:cNvPr id="1026" name="Picture 2" descr="7 Tanda-tanda Menopause pada Wanita Halaman all - Kompas.com">
            <a:extLst>
              <a:ext uri="{FF2B5EF4-FFF2-40B4-BE49-F238E27FC236}">
                <a16:creationId xmlns="" xmlns:a16="http://schemas.microsoft.com/office/drawing/2014/main" id="{0AE9A779-D9E7-4DA8-B842-F8FEDAB79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377" y="362308"/>
            <a:ext cx="3028950" cy="6556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65536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Folded Corner 3">
            <a:extLst>
              <a:ext uri="{FF2B5EF4-FFF2-40B4-BE49-F238E27FC236}">
                <a16:creationId xmlns="" xmlns:a16="http://schemas.microsoft.com/office/drawing/2014/main" id="{73B104EE-14FD-4C36-B056-44076DBC6FF1}"/>
              </a:ext>
            </a:extLst>
          </p:cNvPr>
          <p:cNvSpPr/>
          <p:nvPr/>
        </p:nvSpPr>
        <p:spPr>
          <a:xfrm>
            <a:off x="3424687" y="155276"/>
            <a:ext cx="4615132" cy="74187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TAHAP-TAHAP MENOPAUSE </a:t>
            </a:r>
            <a:endParaRPr lang="en-ID" dirty="0"/>
          </a:p>
        </p:txBody>
      </p:sp>
      <p:sp>
        <p:nvSpPr>
          <p:cNvPr id="5" name="Teardrop 4">
            <a:extLst>
              <a:ext uri="{FF2B5EF4-FFF2-40B4-BE49-F238E27FC236}">
                <a16:creationId xmlns="" xmlns:a16="http://schemas.microsoft.com/office/drawing/2014/main" id="{5C257D64-2D7E-46F5-8491-67A989822432}"/>
              </a:ext>
            </a:extLst>
          </p:cNvPr>
          <p:cNvSpPr/>
          <p:nvPr/>
        </p:nvSpPr>
        <p:spPr>
          <a:xfrm>
            <a:off x="1164565" y="2432649"/>
            <a:ext cx="2570672" cy="483079"/>
          </a:xfrm>
          <a:prstGeom prst="teardrop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dirty="0" err="1"/>
              <a:t>a.Pramenopause</a:t>
            </a:r>
            <a:endParaRPr lang="en-ID" dirty="0"/>
          </a:p>
        </p:txBody>
      </p:sp>
      <p:sp>
        <p:nvSpPr>
          <p:cNvPr id="6" name="Teardrop 5">
            <a:extLst>
              <a:ext uri="{FF2B5EF4-FFF2-40B4-BE49-F238E27FC236}">
                <a16:creationId xmlns="" xmlns:a16="http://schemas.microsoft.com/office/drawing/2014/main" id="{35FAE517-1045-4DFE-AB21-2DBEC1D1DFA6}"/>
              </a:ext>
            </a:extLst>
          </p:cNvPr>
          <p:cNvSpPr/>
          <p:nvPr/>
        </p:nvSpPr>
        <p:spPr>
          <a:xfrm>
            <a:off x="4258574" y="1613139"/>
            <a:ext cx="2651184" cy="483079"/>
          </a:xfrm>
          <a:prstGeom prst="teardrop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dirty="0" err="1"/>
              <a:t>b.Perimenopause</a:t>
            </a:r>
            <a:endParaRPr lang="en-ID" dirty="0"/>
          </a:p>
        </p:txBody>
      </p:sp>
      <p:sp>
        <p:nvSpPr>
          <p:cNvPr id="7" name="Teardrop 6">
            <a:extLst>
              <a:ext uri="{FF2B5EF4-FFF2-40B4-BE49-F238E27FC236}">
                <a16:creationId xmlns="" xmlns:a16="http://schemas.microsoft.com/office/drawing/2014/main" id="{3EF3D9C6-5BF3-4C50-8E93-EFDDF8803232}"/>
              </a:ext>
            </a:extLst>
          </p:cNvPr>
          <p:cNvSpPr/>
          <p:nvPr/>
        </p:nvSpPr>
        <p:spPr>
          <a:xfrm>
            <a:off x="7303698" y="2309003"/>
            <a:ext cx="2651184" cy="483079"/>
          </a:xfrm>
          <a:prstGeom prst="teardrop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dirty="0"/>
              <a:t>c. Menopause</a:t>
            </a:r>
          </a:p>
        </p:txBody>
      </p:sp>
      <p:sp>
        <p:nvSpPr>
          <p:cNvPr id="8" name="Teardrop 7">
            <a:extLst>
              <a:ext uri="{FF2B5EF4-FFF2-40B4-BE49-F238E27FC236}">
                <a16:creationId xmlns="" xmlns:a16="http://schemas.microsoft.com/office/drawing/2014/main" id="{CDB82828-3B3C-4149-A467-0B1040941E01}"/>
              </a:ext>
            </a:extLst>
          </p:cNvPr>
          <p:cNvSpPr/>
          <p:nvPr/>
        </p:nvSpPr>
        <p:spPr>
          <a:xfrm>
            <a:off x="4258573" y="3187460"/>
            <a:ext cx="2754701" cy="483079"/>
          </a:xfrm>
          <a:prstGeom prst="teardrop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dirty="0" err="1"/>
              <a:t>d.Postmenopause</a:t>
            </a:r>
            <a:endParaRPr lang="en-ID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04E75420-2E55-4688-994A-4F356FB2B40B}"/>
              </a:ext>
            </a:extLst>
          </p:cNvPr>
          <p:cNvCxnSpPr>
            <a:endCxn id="6" idx="3"/>
          </p:cNvCxnSpPr>
          <p:nvPr/>
        </p:nvCxnSpPr>
        <p:spPr>
          <a:xfrm flipV="1">
            <a:off x="3424687" y="2025473"/>
            <a:ext cx="1222144" cy="4071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="" xmlns:a16="http://schemas.microsoft.com/office/drawing/2014/main" id="{B91E58EF-6D5A-4932-8FBF-5F917D0DF3D7}"/>
              </a:ext>
            </a:extLst>
          </p:cNvPr>
          <p:cNvCxnSpPr>
            <a:cxnSpLocks/>
            <a:stCxn id="6" idx="0"/>
          </p:cNvCxnSpPr>
          <p:nvPr/>
        </p:nvCxnSpPr>
        <p:spPr>
          <a:xfrm>
            <a:off x="6909758" y="1854679"/>
            <a:ext cx="621102" cy="57796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or: Curved 13">
            <a:extLst>
              <a:ext uri="{FF2B5EF4-FFF2-40B4-BE49-F238E27FC236}">
                <a16:creationId xmlns="" xmlns:a16="http://schemas.microsoft.com/office/drawing/2014/main" id="{DD09DE62-5F43-4E55-B7BC-EE09206B42D2}"/>
              </a:ext>
            </a:extLst>
          </p:cNvPr>
          <p:cNvCxnSpPr>
            <a:stCxn id="7" idx="3"/>
            <a:endCxn id="8" idx="0"/>
          </p:cNvCxnSpPr>
          <p:nvPr/>
        </p:nvCxnSpPr>
        <p:spPr>
          <a:xfrm rot="5400000">
            <a:off x="6998784" y="2735828"/>
            <a:ext cx="707663" cy="678681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21821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B5A7F1-7823-4E4F-ACDD-6C5BEA5CF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410419"/>
          </a:xfrm>
        </p:spPr>
        <p:txBody>
          <a:bodyPr/>
          <a:lstStyle/>
          <a:p>
            <a:r>
              <a:rPr lang="en-US" dirty="0"/>
              <a:t>FAKTOR YANG MEMPENGARUHI MENOPAUSE </a:t>
            </a:r>
            <a:endParaRPr lang="en-ID" dirty="0"/>
          </a:p>
        </p:txBody>
      </p:sp>
      <p:sp>
        <p:nvSpPr>
          <p:cNvPr id="4" name="Rectangle: Folded Corner 3">
            <a:extLst>
              <a:ext uri="{FF2B5EF4-FFF2-40B4-BE49-F238E27FC236}">
                <a16:creationId xmlns="" xmlns:a16="http://schemas.microsoft.com/office/drawing/2014/main" id="{4D99DB5A-01BA-45A5-BF1E-D0F308952107}"/>
              </a:ext>
            </a:extLst>
          </p:cNvPr>
          <p:cNvSpPr/>
          <p:nvPr/>
        </p:nvSpPr>
        <p:spPr>
          <a:xfrm>
            <a:off x="4632385" y="2234241"/>
            <a:ext cx="3278038" cy="3338423"/>
          </a:xfrm>
          <a:prstGeom prst="foldedCorne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endParaRPr lang="en-ID" dirty="0"/>
          </a:p>
          <a:p>
            <a:pPr marL="342900" indent="-342900">
              <a:buAutoNum type="arabicPeriod"/>
            </a:pPr>
            <a:r>
              <a:rPr lang="en-ID" dirty="0"/>
              <a:t>Menarche</a:t>
            </a:r>
          </a:p>
          <a:p>
            <a:pPr marL="342900" indent="-342900">
              <a:buAutoNum type="arabicPeriod"/>
            </a:pP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Psikis</a:t>
            </a:r>
            <a:r>
              <a:rPr lang="en-ID" dirty="0"/>
              <a:t> </a:t>
            </a:r>
          </a:p>
          <a:p>
            <a:pPr marL="342900" indent="-342900">
              <a:buAutoNum type="arabicPeriod"/>
            </a:pPr>
            <a:r>
              <a:rPr lang="en-ID" dirty="0" err="1"/>
              <a:t>Jumlah</a:t>
            </a:r>
            <a:r>
              <a:rPr lang="en-ID" dirty="0"/>
              <a:t> Anak</a:t>
            </a:r>
          </a:p>
          <a:p>
            <a:pPr marL="342900" indent="-342900">
              <a:buAutoNum type="arabicPeriod"/>
            </a:pPr>
            <a:r>
              <a:rPr lang="en-ID" dirty="0" err="1"/>
              <a:t>Usia</a:t>
            </a:r>
            <a:r>
              <a:rPr lang="en-ID" dirty="0"/>
              <a:t> </a:t>
            </a:r>
            <a:r>
              <a:rPr lang="en-ID" dirty="0" err="1"/>
              <a:t>Melahirkan</a:t>
            </a:r>
            <a:r>
              <a:rPr lang="en-ID" dirty="0"/>
              <a:t> </a:t>
            </a:r>
          </a:p>
          <a:p>
            <a:pPr marL="342900" indent="-342900">
              <a:buAutoNum type="arabicPeriod"/>
            </a:pPr>
            <a:r>
              <a:rPr lang="en-ID" dirty="0" err="1"/>
              <a:t>Pemakaian</a:t>
            </a:r>
            <a:r>
              <a:rPr lang="en-ID" dirty="0"/>
              <a:t> </a:t>
            </a:r>
            <a:r>
              <a:rPr lang="en-ID" dirty="0" err="1"/>
              <a:t>Kontrasepsi</a:t>
            </a:r>
            <a:endParaRPr lang="en-ID" dirty="0"/>
          </a:p>
          <a:p>
            <a:pPr marL="342900" indent="-342900">
              <a:buAutoNum type="arabicPeriod"/>
            </a:pPr>
            <a:r>
              <a:rPr lang="en-ID" dirty="0" err="1"/>
              <a:t>Merokok</a:t>
            </a:r>
            <a:endParaRPr lang="en-ID" dirty="0"/>
          </a:p>
          <a:p>
            <a:pPr marL="342900" indent="-342900">
              <a:buAutoNum type="arabicPeriod"/>
            </a:pPr>
            <a:r>
              <a:rPr lang="en-ID" dirty="0"/>
              <a:t>Beban </a:t>
            </a:r>
            <a:r>
              <a:rPr lang="en-ID" dirty="0" err="1"/>
              <a:t>Kerja</a:t>
            </a:r>
            <a:endParaRPr lang="en-ID" dirty="0"/>
          </a:p>
          <a:p>
            <a:pPr marL="342900" indent="-342900">
              <a:buAutoNum type="arabicPeriod"/>
            </a:pPr>
            <a:r>
              <a:rPr lang="en-ID" dirty="0" err="1"/>
              <a:t>Cemas</a:t>
            </a:r>
            <a:endParaRPr lang="en-ID" dirty="0"/>
          </a:p>
          <a:p>
            <a:pPr marL="342900" indent="-342900">
              <a:buAutoNum type="arabicPeriod"/>
            </a:pPr>
            <a:r>
              <a:rPr lang="en-ID" dirty="0" err="1"/>
              <a:t>Budaya</a:t>
            </a:r>
            <a:r>
              <a:rPr lang="en-ID" dirty="0"/>
              <a:t> dan </a:t>
            </a:r>
            <a:r>
              <a:rPr lang="en-ID" dirty="0" err="1"/>
              <a:t>Lingkungan</a:t>
            </a:r>
            <a:endParaRPr lang="en-ID" dirty="0"/>
          </a:p>
          <a:p>
            <a:pPr marL="342900" indent="-342900">
              <a:buAutoNum type="arabicPeriod"/>
            </a:pPr>
            <a:r>
              <a:rPr lang="en-ID" dirty="0"/>
              <a:t>Diabetes</a:t>
            </a:r>
          </a:p>
          <a:p>
            <a:pPr marL="342900" indent="-342900">
              <a:buAutoNum type="arabicPeriod"/>
            </a:pPr>
            <a:r>
              <a:rPr lang="en-ID" dirty="0"/>
              <a:t>Status </a:t>
            </a:r>
            <a:r>
              <a:rPr lang="en-ID" dirty="0" err="1"/>
              <a:t>Gizi</a:t>
            </a:r>
            <a:endParaRPr lang="en-ID" dirty="0"/>
          </a:p>
        </p:txBody>
      </p:sp>
    </p:spTree>
    <p:extLst>
      <p:ext uri="{BB962C8B-B14F-4D97-AF65-F5344CB8AC3E}">
        <p14:creationId xmlns="" xmlns:p14="http://schemas.microsoft.com/office/powerpoint/2010/main" val="767702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Folded Corner 3">
            <a:extLst>
              <a:ext uri="{FF2B5EF4-FFF2-40B4-BE49-F238E27FC236}">
                <a16:creationId xmlns="" xmlns:a16="http://schemas.microsoft.com/office/drawing/2014/main" id="{82D0550D-C499-4B00-99DC-B672D31648A5}"/>
              </a:ext>
            </a:extLst>
          </p:cNvPr>
          <p:cNvSpPr/>
          <p:nvPr/>
        </p:nvSpPr>
        <p:spPr>
          <a:xfrm>
            <a:off x="3450565" y="720305"/>
            <a:ext cx="3795623" cy="914400"/>
          </a:xfrm>
          <a:prstGeom prst="foldedCorne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UPAYA MENGHADAPI MENOPAUSE </a:t>
            </a:r>
            <a:endParaRPr lang="en-ID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7000C78A-CE26-4BD2-B11E-24D7C74503D8}"/>
              </a:ext>
            </a:extLst>
          </p:cNvPr>
          <p:cNvSpPr/>
          <p:nvPr/>
        </p:nvSpPr>
        <p:spPr>
          <a:xfrm>
            <a:off x="2104845" y="1768416"/>
            <a:ext cx="7142671" cy="41579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ID" sz="1400" dirty="0" err="1"/>
              <a:t>Menjaga</a:t>
            </a:r>
            <a:r>
              <a:rPr lang="en-ID" sz="1400" dirty="0"/>
              <a:t> </a:t>
            </a:r>
            <a:r>
              <a:rPr lang="en-ID" sz="1400" dirty="0" err="1"/>
              <a:t>pola</a:t>
            </a:r>
            <a:r>
              <a:rPr lang="en-ID" sz="1400" dirty="0"/>
              <a:t> </a:t>
            </a:r>
            <a:r>
              <a:rPr lang="en-ID" sz="1400" dirty="0" err="1"/>
              <a:t>makan</a:t>
            </a:r>
            <a:r>
              <a:rPr lang="en-ID" sz="1400" dirty="0"/>
              <a:t> yang </a:t>
            </a:r>
            <a:r>
              <a:rPr lang="en-ID" sz="1400" dirty="0" err="1"/>
              <a:t>teratur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gizi</a:t>
            </a:r>
            <a:r>
              <a:rPr lang="en-ID" sz="1400" dirty="0"/>
              <a:t> yang </a:t>
            </a:r>
            <a:r>
              <a:rPr lang="en-ID" sz="1400" dirty="0" err="1"/>
              <a:t>seimbang</a:t>
            </a:r>
            <a:r>
              <a:rPr lang="en-ID" sz="1400" dirty="0"/>
              <a:t> </a:t>
            </a:r>
            <a:r>
              <a:rPr lang="en-ID" sz="1400" dirty="0" err="1"/>
              <a:t>Asupan</a:t>
            </a:r>
            <a:r>
              <a:rPr lang="en-ID" sz="1400" dirty="0"/>
              <a:t> vitamin dan mineral yang </a:t>
            </a:r>
            <a:r>
              <a:rPr lang="en-ID" sz="1400" dirty="0" err="1"/>
              <a:t>cukup</a:t>
            </a:r>
            <a:r>
              <a:rPr lang="en-ID" sz="1400" dirty="0"/>
              <a:t>, sangat </a:t>
            </a:r>
            <a:r>
              <a:rPr lang="en-ID" sz="1400" dirty="0" err="1"/>
              <a:t>baik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mencegah</a:t>
            </a:r>
            <a:r>
              <a:rPr lang="en-ID" sz="1400" dirty="0"/>
              <a:t> osteoporosis dan </a:t>
            </a:r>
            <a:r>
              <a:rPr lang="en-ID" sz="1400" dirty="0" err="1"/>
              <a:t>kulit</a:t>
            </a:r>
            <a:r>
              <a:rPr lang="en-ID" sz="1400" dirty="0"/>
              <a:t> </a:t>
            </a:r>
            <a:r>
              <a:rPr lang="en-ID" sz="1400" dirty="0" err="1"/>
              <a:t>keriput</a:t>
            </a:r>
            <a:r>
              <a:rPr lang="en-ID" sz="1400" dirty="0"/>
              <a:t> yang </a:t>
            </a:r>
            <a:r>
              <a:rPr lang="en-ID" sz="1400" dirty="0" err="1"/>
              <a:t>dapat</a:t>
            </a:r>
            <a:r>
              <a:rPr lang="en-ID" sz="1400" dirty="0"/>
              <a:t> </a:t>
            </a:r>
            <a:r>
              <a:rPr lang="en-ID" sz="1400" dirty="0" err="1"/>
              <a:t>mempengaruhi</a:t>
            </a:r>
            <a:r>
              <a:rPr lang="en-ID" sz="1400" dirty="0"/>
              <a:t> </a:t>
            </a:r>
            <a:r>
              <a:rPr lang="en-ID" sz="1400" dirty="0" err="1"/>
              <a:t>aktivitas</a:t>
            </a:r>
            <a:r>
              <a:rPr lang="en-ID" sz="1400" dirty="0"/>
              <a:t> </a:t>
            </a:r>
            <a:r>
              <a:rPr lang="en-ID" sz="1400" dirty="0" err="1"/>
              <a:t>sehari-hari</a:t>
            </a:r>
            <a:endParaRPr lang="en-ID" sz="1400" dirty="0"/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ID" sz="1400" dirty="0" err="1"/>
              <a:t>Olahraga</a:t>
            </a:r>
            <a:r>
              <a:rPr lang="en-ID" sz="1400" dirty="0"/>
              <a:t> </a:t>
            </a:r>
            <a:r>
              <a:rPr lang="en-ID" sz="1400" dirty="0" err="1"/>
              <a:t>teratur</a:t>
            </a:r>
            <a:r>
              <a:rPr lang="en-ID" sz="1400" dirty="0"/>
              <a:t> </a:t>
            </a:r>
            <a:r>
              <a:rPr lang="en-ID" sz="1400" dirty="0" err="1"/>
              <a:t>sesuai</a:t>
            </a:r>
            <a:r>
              <a:rPr lang="en-ID" sz="1400" dirty="0"/>
              <a:t> </a:t>
            </a:r>
            <a:r>
              <a:rPr lang="en-ID" sz="1400" dirty="0" err="1"/>
              <a:t>kemampuan</a:t>
            </a:r>
            <a:r>
              <a:rPr lang="en-ID" sz="1400" dirty="0"/>
              <a:t> </a:t>
            </a:r>
            <a:r>
              <a:rPr lang="en-ID" sz="1400" dirty="0" err="1"/>
              <a:t>fisik</a:t>
            </a:r>
            <a:r>
              <a:rPr lang="en-ID" sz="1400" dirty="0"/>
              <a:t>.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ID" sz="1400" dirty="0" err="1"/>
              <a:t>Menghentikan</a:t>
            </a:r>
            <a:r>
              <a:rPr lang="en-ID" sz="1400" dirty="0"/>
              <a:t> </a:t>
            </a:r>
            <a:r>
              <a:rPr lang="en-ID" sz="1400" dirty="0" err="1"/>
              <a:t>kebiasaan</a:t>
            </a:r>
            <a:r>
              <a:rPr lang="en-ID" sz="1400" dirty="0"/>
              <a:t> </a:t>
            </a:r>
            <a:r>
              <a:rPr lang="en-ID" sz="1400" dirty="0" err="1"/>
              <a:t>buruk</a:t>
            </a:r>
            <a:r>
              <a:rPr lang="en-ID" sz="1400" dirty="0"/>
              <a:t> </a:t>
            </a:r>
            <a:r>
              <a:rPr lang="en-ID" sz="1400" dirty="0" err="1"/>
              <a:t>seperti</a:t>
            </a:r>
            <a:r>
              <a:rPr lang="en-ID" sz="1400" dirty="0"/>
              <a:t> </a:t>
            </a:r>
            <a:r>
              <a:rPr lang="en-ID" sz="1400" dirty="0" err="1"/>
              <a:t>merokok</a:t>
            </a:r>
            <a:r>
              <a:rPr lang="en-ID" sz="1400" dirty="0"/>
              <a:t>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mengonsumsi</a:t>
            </a:r>
            <a:r>
              <a:rPr lang="en-ID" sz="1400" dirty="0"/>
              <a:t> alcohol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ID" sz="1400" dirty="0" err="1"/>
              <a:t>Pengendalian</a:t>
            </a:r>
            <a:r>
              <a:rPr lang="en-ID" sz="1400" dirty="0"/>
              <a:t> </a:t>
            </a:r>
            <a:r>
              <a:rPr lang="en-ID" sz="1400" dirty="0" err="1"/>
              <a:t>Emosi</a:t>
            </a:r>
            <a:endParaRPr lang="en-ID" sz="1400" dirty="0"/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ID" sz="1400" dirty="0" err="1"/>
              <a:t>Menghindari</a:t>
            </a:r>
            <a:r>
              <a:rPr lang="en-ID" sz="1400" dirty="0"/>
              <a:t> Stress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ID" sz="1400" dirty="0" err="1"/>
              <a:t>Dukungan</a:t>
            </a:r>
            <a:r>
              <a:rPr lang="en-ID" sz="1400" dirty="0"/>
              <a:t> </a:t>
            </a:r>
            <a:r>
              <a:rPr lang="en-ID" sz="1400" dirty="0" err="1"/>
              <a:t>keluarga</a:t>
            </a:r>
            <a:r>
              <a:rPr lang="en-ID" sz="1400" dirty="0"/>
              <a:t> dan </a:t>
            </a:r>
            <a:r>
              <a:rPr lang="en-ID" sz="1400" dirty="0" err="1"/>
              <a:t>pengetahuan</a:t>
            </a:r>
            <a:r>
              <a:rPr lang="en-ID" sz="1400" dirty="0"/>
              <a:t>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ID" sz="1400" dirty="0" err="1"/>
              <a:t>Berkonsultasi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dokter</a:t>
            </a:r>
            <a:r>
              <a:rPr lang="en-ID" sz="1400" dirty="0"/>
              <a:t> </a:t>
            </a:r>
            <a:r>
              <a:rPr lang="en-ID" sz="1400" dirty="0" err="1"/>
              <a:t>apabila</a:t>
            </a:r>
            <a:r>
              <a:rPr lang="en-ID" sz="1400" dirty="0"/>
              <a:t> </a:t>
            </a:r>
            <a:r>
              <a:rPr lang="en-ID" sz="1400" dirty="0" err="1"/>
              <a:t>menderita</a:t>
            </a:r>
            <a:r>
              <a:rPr lang="en-ID" sz="1400" dirty="0"/>
              <a:t> </a:t>
            </a:r>
            <a:r>
              <a:rPr lang="en-ID" sz="1400" dirty="0" err="1"/>
              <a:t>penyakit</a:t>
            </a:r>
            <a:r>
              <a:rPr lang="en-ID" sz="1400" dirty="0"/>
              <a:t> </a:t>
            </a:r>
            <a:r>
              <a:rPr lang="en-ID" sz="1400" dirty="0" err="1"/>
              <a:t>tertentu</a:t>
            </a:r>
            <a:r>
              <a:rPr lang="en-ID" sz="1400" dirty="0"/>
              <a:t> agar </a:t>
            </a:r>
            <a:r>
              <a:rPr lang="en-ID" sz="1400" dirty="0" err="1"/>
              <a:t>medapat</a:t>
            </a:r>
            <a:r>
              <a:rPr lang="en-ID" sz="1400" dirty="0"/>
              <a:t> </a:t>
            </a:r>
            <a:r>
              <a:rPr lang="en-ID" sz="1400" dirty="0" err="1"/>
              <a:t>pengobatan</a:t>
            </a:r>
            <a:r>
              <a:rPr lang="en-ID" sz="1400" dirty="0"/>
              <a:t> yang </a:t>
            </a:r>
            <a:r>
              <a:rPr lang="en-ID" sz="1400" dirty="0" err="1"/>
              <a:t>tepat</a:t>
            </a:r>
            <a:r>
              <a:rPr lang="en-ID" sz="1400" dirty="0"/>
              <a:t> dan </a:t>
            </a:r>
            <a:r>
              <a:rPr lang="en-ID" sz="1400" dirty="0" err="1"/>
              <a:t>aman</a:t>
            </a:r>
            <a:r>
              <a:rPr lang="en-ID" sz="14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545016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3">
            <a:extLst>
              <a:ext uri="{FF2B5EF4-FFF2-40B4-BE49-F238E27FC236}">
                <a16:creationId xmlns="" xmlns:a16="http://schemas.microsoft.com/office/drawing/2014/main" id="{1B332822-CE62-47F8-BFC3-5703EA0A2521}"/>
              </a:ext>
            </a:extLst>
          </p:cNvPr>
          <p:cNvSpPr/>
          <p:nvPr/>
        </p:nvSpPr>
        <p:spPr>
          <a:xfrm>
            <a:off x="4054415" y="431321"/>
            <a:ext cx="3286664" cy="1104181"/>
          </a:xfrm>
          <a:prstGeom prst="wedgeRect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PEMERIKSAAN RUTIN SEDERHANA </a:t>
            </a:r>
            <a:endParaRPr lang="en-ID" dirty="0"/>
          </a:p>
        </p:txBody>
      </p:sp>
      <p:sp>
        <p:nvSpPr>
          <p:cNvPr id="5" name="Rectangle: Folded Corner 4">
            <a:extLst>
              <a:ext uri="{FF2B5EF4-FFF2-40B4-BE49-F238E27FC236}">
                <a16:creationId xmlns="" xmlns:a16="http://schemas.microsoft.com/office/drawing/2014/main" id="{6699608C-5E3B-4BA0-A15C-74FD053CFE4E}"/>
              </a:ext>
            </a:extLst>
          </p:cNvPr>
          <p:cNvSpPr/>
          <p:nvPr/>
        </p:nvSpPr>
        <p:spPr>
          <a:xfrm>
            <a:off x="3322607" y="1889185"/>
            <a:ext cx="5546785" cy="2229928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endParaRPr lang="en-US" dirty="0"/>
          </a:p>
          <a:p>
            <a:pPr marL="342900" indent="-342900" algn="ctr">
              <a:buAutoNum type="arabicPeriod"/>
            </a:pPr>
            <a:endParaRPr lang="en-US" dirty="0"/>
          </a:p>
          <a:p>
            <a:pPr marL="342900" indent="-342900" algn="just">
              <a:buAutoNum type="arabicPeriod"/>
            </a:pPr>
            <a:r>
              <a:rPr lang="en-US" dirty="0"/>
              <a:t>KELUHAN YANG DIKEMUKAKAN </a:t>
            </a:r>
          </a:p>
          <a:p>
            <a:pPr marL="342900" indent="-342900" algn="just">
              <a:buAutoNum type="arabicPeriod"/>
            </a:pPr>
            <a:r>
              <a:rPr lang="en-US" dirty="0"/>
              <a:t>PEMERIKSAAN FISIK UMUM</a:t>
            </a:r>
          </a:p>
          <a:p>
            <a:pPr marL="342900" indent="-342900" algn="just">
              <a:buAutoNum type="arabicPeriod"/>
            </a:pPr>
            <a:r>
              <a:rPr lang="en-US" dirty="0"/>
              <a:t>PEMERIKSAAN UMUM KHUSUS/ALAT KELAMIN</a:t>
            </a:r>
          </a:p>
          <a:p>
            <a:pPr marL="342900" indent="-342900" algn="just">
              <a:buAutoNum type="arabicPeriod"/>
            </a:pPr>
            <a:r>
              <a:rPr lang="en-US" dirty="0"/>
              <a:t>PEMERIKSAAN LAB UMUM : DARAH LENGKAP, URINE LENGKAP, FUNGSI HATI DAN GINJAL, KOLESTEROL DAN GULAH DARAH </a:t>
            </a:r>
          </a:p>
          <a:p>
            <a:pPr marL="342900" indent="-342900" algn="just">
              <a:buAutoNum type="arabicPeriod"/>
            </a:pPr>
            <a:r>
              <a:rPr lang="en-US" dirty="0"/>
              <a:t>PEMERIKSAAN LAB KHUSUS: IVA, BIOPSI MULUT RAHIM </a:t>
            </a:r>
          </a:p>
          <a:p>
            <a:pPr marL="342900" indent="-342900" algn="ctr"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="" xmlns:p14="http://schemas.microsoft.com/office/powerpoint/2010/main" val="3916204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2ACBA5-8F59-4464-993A-3054F3DF4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CARA MENANGANI MENOPAUSE SECARA DINI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8D08E8C-3C0C-4AD0-8CDA-C11E0FBA4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OLAHRAGA SECARA TERATUR</a:t>
            </a:r>
          </a:p>
          <a:p>
            <a:r>
              <a:rPr lang="en-US" dirty="0"/>
              <a:t>MENGKOSUMSI MAKANAN BERGIZI</a:t>
            </a:r>
          </a:p>
          <a:p>
            <a:r>
              <a:rPr lang="en-US" dirty="0"/>
              <a:t>MENJAGA POLA TIDUR </a:t>
            </a:r>
          </a:p>
          <a:p>
            <a:r>
              <a:rPr lang="en-US" dirty="0"/>
              <a:t>MINUM SUPLEMEN KALSIUM DAN VITAMIN D</a:t>
            </a:r>
          </a:p>
          <a:p>
            <a:r>
              <a:rPr lang="en-US" dirty="0"/>
              <a:t>JANGAN MEROKOK ATAU BERHENTI MEROKOK. </a:t>
            </a:r>
            <a:endParaRPr lang="en-ID" dirty="0"/>
          </a:p>
        </p:txBody>
      </p:sp>
    </p:spTree>
    <p:extLst>
      <p:ext uri="{BB962C8B-B14F-4D97-AF65-F5344CB8AC3E}">
        <p14:creationId xmlns="" xmlns:p14="http://schemas.microsoft.com/office/powerpoint/2010/main" val="2280738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BCDD16-A2F0-41AF-ABD6-A893231F7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SOLUSI MASALAH SEKSUAL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0B2146B-93B5-4C76-9323-2EE668CB5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7000"/>
            <a:ext cx="10018713" cy="275039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defRPr/>
            </a:pP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psikis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olah</a:t>
            </a:r>
            <a:r>
              <a:rPr lang="en-US" dirty="0"/>
              <a:t> raga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.</a:t>
            </a:r>
          </a:p>
          <a:p>
            <a:pPr marL="609600" indent="-609600" algn="just" eaLnBrk="1" hangingPunct="1">
              <a:lnSpc>
                <a:spcPct val="90000"/>
              </a:lnSpc>
              <a:defRPr/>
            </a:pP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agar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harmonis</a:t>
            </a:r>
            <a:r>
              <a:rPr lang="en-US" dirty="0"/>
              <a:t>.</a:t>
            </a:r>
          </a:p>
          <a:p>
            <a:pPr marL="609600" indent="-609600" algn="just" eaLnBrk="1" hangingPunct="1">
              <a:lnSpc>
                <a:spcPct val="90000"/>
              </a:lnSpc>
              <a:defRPr/>
            </a:pPr>
            <a:r>
              <a:rPr lang="en-US" dirty="0" err="1"/>
              <a:t>Menyadari</a:t>
            </a:r>
            <a:r>
              <a:rPr lang="en-US" dirty="0"/>
              <a:t> dan </a:t>
            </a:r>
            <a:r>
              <a:rPr lang="en-US" dirty="0" err="1"/>
              <a:t>menerima</a:t>
            </a:r>
            <a:r>
              <a:rPr lang="en-US" dirty="0"/>
              <a:t> masa </a:t>
            </a:r>
            <a:r>
              <a:rPr lang="en-US" i="1" dirty="0"/>
              <a:t>menopause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perjalanan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="" xmlns:p14="http://schemas.microsoft.com/office/powerpoint/2010/main" val="2258679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ABA513-C524-462D-AC69-E9E5D519E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68083"/>
            <a:ext cx="10018713" cy="4523117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 err="1"/>
              <a:t>Jangan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kimia</a:t>
            </a:r>
            <a:r>
              <a:rPr lang="en-US" sz="2400" dirty="0"/>
              <a:t> yang </a:t>
            </a:r>
            <a:r>
              <a:rPr lang="en-US" sz="2400" dirty="0" err="1"/>
              <a:t>ditujukan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seksual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indikasi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 dan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petunjuk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ahli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dokter</a:t>
            </a:r>
            <a:r>
              <a:rPr lang="en-US" sz="2400" dirty="0"/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variasi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suasana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seksual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bosan</a:t>
            </a:r>
            <a:r>
              <a:rPr lang="en-US" sz="2400" dirty="0"/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memelihara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istri</a:t>
            </a:r>
            <a:r>
              <a:rPr lang="en-US" sz="2400" dirty="0"/>
              <a:t>,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seksual</a:t>
            </a:r>
            <a:r>
              <a:rPr lang="en-US" sz="2400" dirty="0"/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 err="1"/>
              <a:t>Segera</a:t>
            </a:r>
            <a:r>
              <a:rPr lang="en-US" sz="2400" dirty="0"/>
              <a:t> </a:t>
            </a:r>
            <a:r>
              <a:rPr lang="en-US" sz="2400" dirty="0" err="1"/>
              <a:t>konsultasi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ahli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seksual</a:t>
            </a:r>
            <a:r>
              <a:rPr lang="en-US" sz="2400" dirty="0"/>
              <a:t> agar </a:t>
            </a:r>
            <a:r>
              <a:rPr lang="en-US" sz="2400" dirty="0" err="1"/>
              <a:t>segera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penanganan</a:t>
            </a:r>
            <a:r>
              <a:rPr lang="en-US" sz="2400" dirty="0"/>
              <a:t> yang </a:t>
            </a:r>
            <a:r>
              <a:rPr lang="en-US" sz="2400" dirty="0" err="1"/>
              <a:t>tepat</a:t>
            </a:r>
            <a:r>
              <a:rPr lang="en-US" sz="2400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="" xmlns:p14="http://schemas.microsoft.com/office/powerpoint/2010/main" val="1962319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nilah 10 Bunga Tercantik di Dunia Halaman all - Kompas.com">
            <a:extLst>
              <a:ext uri="{FF2B5EF4-FFF2-40B4-BE49-F238E27FC236}">
                <a16:creationId xmlns="" xmlns:a16="http://schemas.microsoft.com/office/drawing/2014/main" id="{7A3D8F4E-6CC0-4667-9152-DA27AE6B9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717" y="599267"/>
            <a:ext cx="5572664" cy="20576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ENILAIAN OTENTIK DALAM EMBELAJARAN BAHASA Burhan Nurgiyantoro FBS">
            <a:extLst>
              <a:ext uri="{FF2B5EF4-FFF2-40B4-BE49-F238E27FC236}">
                <a16:creationId xmlns="" xmlns:a16="http://schemas.microsoft.com/office/drawing/2014/main" id="{4CF057CF-8D2C-411A-A62B-B48EFF89F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717" y="2656936"/>
            <a:ext cx="5572664" cy="30417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2398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67F3C40-EFB7-4713-9E78-27B260067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0340" y="1253330"/>
            <a:ext cx="8333118" cy="3448065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Selamah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bertahun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tahun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reproduksi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manusia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dewasa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antara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usia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sekitar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13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sampai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46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tahun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, 400-500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folikel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primordial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cukup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berkembang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untuk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melepaskan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satu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buah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ovum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setiap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bulan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(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menstruasi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)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sisanya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berdegenerasi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pPr algn="just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Pada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akhir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kemampuan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reproduksi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(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saat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menopause),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hanya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tersisa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sedikit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folikel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primordial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didalam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ovarium dan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bahkan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volikel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tersebut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kemudian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segera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bergenerasi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endParaRPr lang="en-ID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4100" name="Picture 4" descr="Course: Modul USAID Mitra Kunci, Topic: Pendahuluan">
            <a:extLst>
              <a:ext uri="{FF2B5EF4-FFF2-40B4-BE49-F238E27FC236}">
                <a16:creationId xmlns="" xmlns:a16="http://schemas.microsoft.com/office/drawing/2014/main" id="{DE90B74A-EBEF-499F-AFAB-89F071A8F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948" y="198407"/>
            <a:ext cx="5917720" cy="10549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0670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Folded Corner 3">
            <a:extLst>
              <a:ext uri="{FF2B5EF4-FFF2-40B4-BE49-F238E27FC236}">
                <a16:creationId xmlns="" xmlns:a16="http://schemas.microsoft.com/office/drawing/2014/main" id="{1C0E730F-2EEB-45C4-BDC3-76652F00F478}"/>
              </a:ext>
            </a:extLst>
          </p:cNvPr>
          <p:cNvSpPr/>
          <p:nvPr/>
        </p:nvSpPr>
        <p:spPr>
          <a:xfrm>
            <a:off x="3631721" y="207034"/>
            <a:ext cx="3709358" cy="595223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MEKANISME SIKLUS MENSTRUASI </a:t>
            </a:r>
            <a:endParaRPr lang="en-ID" sz="20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="" xmlns:a16="http://schemas.microsoft.com/office/drawing/2014/main" id="{228293FB-DC8B-4B3C-AB75-8602B5D8DCFD}"/>
              </a:ext>
            </a:extLst>
          </p:cNvPr>
          <p:cNvSpPr/>
          <p:nvPr/>
        </p:nvSpPr>
        <p:spPr>
          <a:xfrm>
            <a:off x="2179607" y="953217"/>
            <a:ext cx="7203057" cy="595223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Pada </a:t>
            </a:r>
            <a:r>
              <a:rPr lang="en-US" sz="1400" dirty="0" err="1"/>
              <a:t>setiap</a:t>
            </a:r>
            <a:r>
              <a:rPr lang="en-US" sz="1400" dirty="0"/>
              <a:t> </a:t>
            </a:r>
            <a:r>
              <a:rPr lang="en-US" sz="1400" dirty="0" err="1"/>
              <a:t>siklus</a:t>
            </a:r>
            <a:r>
              <a:rPr lang="en-US" sz="1400" dirty="0"/>
              <a:t> </a:t>
            </a:r>
            <a:r>
              <a:rPr lang="en-US" sz="1400" dirty="0" err="1"/>
              <a:t>haid</a:t>
            </a:r>
            <a:r>
              <a:rPr lang="en-US" sz="1400" dirty="0"/>
              <a:t> FSH </a:t>
            </a:r>
            <a:r>
              <a:rPr lang="en-US" sz="1400" dirty="0" err="1"/>
              <a:t>dikeluarkan</a:t>
            </a:r>
            <a:r>
              <a:rPr lang="en-US" sz="1400" dirty="0"/>
              <a:t> oleh </a:t>
            </a:r>
            <a:r>
              <a:rPr lang="en-US" sz="1400" dirty="0" err="1"/>
              <a:t>lobus</a:t>
            </a:r>
            <a:r>
              <a:rPr lang="en-US" sz="1400" dirty="0"/>
              <a:t> </a:t>
            </a:r>
            <a:r>
              <a:rPr lang="en-US" sz="1400" dirty="0" err="1"/>
              <a:t>lobus</a:t>
            </a:r>
            <a:r>
              <a:rPr lang="en-US" sz="1400" dirty="0"/>
              <a:t> anterior </a:t>
            </a:r>
            <a:r>
              <a:rPr lang="en-US" sz="1400" dirty="0" err="1"/>
              <a:t>hipofisis</a:t>
            </a:r>
            <a:r>
              <a:rPr lang="en-US" sz="1400" dirty="0"/>
              <a:t> yang </a:t>
            </a:r>
            <a:r>
              <a:rPr lang="en-US" sz="1400" dirty="0" err="1"/>
              <a:t>menyebabkan</a:t>
            </a:r>
            <a:r>
              <a:rPr lang="en-US" sz="1400" dirty="0"/>
              <a:t> </a:t>
            </a:r>
            <a:r>
              <a:rPr lang="en-US" sz="1400" dirty="0" err="1"/>
              <a:t>beberapa</a:t>
            </a:r>
            <a:r>
              <a:rPr lang="en-US" sz="1400" dirty="0"/>
              <a:t> </a:t>
            </a:r>
            <a:r>
              <a:rPr lang="en-US" sz="1400" dirty="0" err="1"/>
              <a:t>folikel</a:t>
            </a:r>
            <a:r>
              <a:rPr lang="en-US" sz="1400" dirty="0"/>
              <a:t> primer </a:t>
            </a:r>
            <a:r>
              <a:rPr lang="en-US" sz="1400" dirty="0" err="1"/>
              <a:t>berkembang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ovarium </a:t>
            </a:r>
            <a:endParaRPr lang="en-ID" sz="1400" dirty="0"/>
          </a:p>
        </p:txBody>
      </p:sp>
      <p:sp>
        <p:nvSpPr>
          <p:cNvPr id="6" name="Arrow: Down 5">
            <a:extLst>
              <a:ext uri="{FF2B5EF4-FFF2-40B4-BE49-F238E27FC236}">
                <a16:creationId xmlns="" xmlns:a16="http://schemas.microsoft.com/office/drawing/2014/main" id="{E34AD8DA-D0CA-42B1-989E-2EE65D99E50F}"/>
              </a:ext>
            </a:extLst>
          </p:cNvPr>
          <p:cNvSpPr/>
          <p:nvPr/>
        </p:nvSpPr>
        <p:spPr>
          <a:xfrm>
            <a:off x="5167222" y="802258"/>
            <a:ext cx="370935" cy="14664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Arrow: Down 6">
            <a:extLst>
              <a:ext uri="{FF2B5EF4-FFF2-40B4-BE49-F238E27FC236}">
                <a16:creationId xmlns="" xmlns:a16="http://schemas.microsoft.com/office/drawing/2014/main" id="{AF8C08D7-9E53-47FB-BB88-956B17AA1ED4}"/>
              </a:ext>
            </a:extLst>
          </p:cNvPr>
          <p:cNvSpPr/>
          <p:nvPr/>
        </p:nvSpPr>
        <p:spPr>
          <a:xfrm>
            <a:off x="8686800" y="1557067"/>
            <a:ext cx="388189" cy="142333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Rectangle: Single Corner Snipped 8">
            <a:extLst>
              <a:ext uri="{FF2B5EF4-FFF2-40B4-BE49-F238E27FC236}">
                <a16:creationId xmlns="" xmlns:a16="http://schemas.microsoft.com/office/drawing/2014/main" id="{3C554073-B3CA-48F3-9F5D-FCE503BB8CB7}"/>
              </a:ext>
            </a:extLst>
          </p:cNvPr>
          <p:cNvSpPr/>
          <p:nvPr/>
        </p:nvSpPr>
        <p:spPr>
          <a:xfrm>
            <a:off x="2179606" y="1684299"/>
            <a:ext cx="7203057" cy="595223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Folikel</a:t>
            </a:r>
            <a:r>
              <a:rPr lang="en-US" sz="1400" dirty="0"/>
              <a:t> primer </a:t>
            </a:r>
            <a:r>
              <a:rPr lang="en-US" sz="1400" dirty="0" err="1"/>
              <a:t>berkembang</a:t>
            </a:r>
            <a:r>
              <a:rPr lang="en-US" sz="1400" dirty="0"/>
              <a:t> </a:t>
            </a:r>
            <a:r>
              <a:rPr lang="en-US" sz="1400" dirty="0" err="1"/>
              <a:t>menjadi</a:t>
            </a:r>
            <a:r>
              <a:rPr lang="en-US" sz="1400" dirty="0"/>
              <a:t> </a:t>
            </a:r>
            <a:r>
              <a:rPr lang="en-US" sz="1400" dirty="0" err="1"/>
              <a:t>folikel</a:t>
            </a:r>
            <a:r>
              <a:rPr lang="en-US" sz="1400" dirty="0"/>
              <a:t> </a:t>
            </a:r>
            <a:r>
              <a:rPr lang="en-US" sz="1400" dirty="0" err="1"/>
              <a:t>degraaf</a:t>
            </a:r>
            <a:r>
              <a:rPr lang="en-US" sz="1400" dirty="0"/>
              <a:t> yang </a:t>
            </a:r>
            <a:r>
              <a:rPr lang="en-US" sz="1400" dirty="0" err="1"/>
              <a:t>membuat</a:t>
            </a:r>
            <a:r>
              <a:rPr lang="en-US" sz="1400" dirty="0"/>
              <a:t> estrogen </a:t>
            </a:r>
            <a:endParaRPr lang="en-ID" sz="1400" dirty="0"/>
          </a:p>
        </p:txBody>
      </p:sp>
      <p:sp>
        <p:nvSpPr>
          <p:cNvPr id="10" name="Rectangle: Single Corner Snipped 9">
            <a:extLst>
              <a:ext uri="{FF2B5EF4-FFF2-40B4-BE49-F238E27FC236}">
                <a16:creationId xmlns="" xmlns:a16="http://schemas.microsoft.com/office/drawing/2014/main" id="{23D9AAFD-8E64-4C79-A71F-DFF0E5D4237D}"/>
              </a:ext>
            </a:extLst>
          </p:cNvPr>
          <p:cNvSpPr/>
          <p:nvPr/>
        </p:nvSpPr>
        <p:spPr>
          <a:xfrm>
            <a:off x="2137910" y="2458529"/>
            <a:ext cx="7203057" cy="595223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Estrogen </a:t>
            </a:r>
            <a:r>
              <a:rPr lang="en-US" sz="1400" dirty="0" err="1"/>
              <a:t>menekan</a:t>
            </a:r>
            <a:r>
              <a:rPr lang="en-US" sz="1400" dirty="0"/>
              <a:t> FSH, </a:t>
            </a:r>
            <a:r>
              <a:rPr lang="en-US" sz="1400" dirty="0" err="1"/>
              <a:t>sehingga</a:t>
            </a:r>
            <a:r>
              <a:rPr lang="en-US" sz="1400" dirty="0"/>
              <a:t> </a:t>
            </a:r>
            <a:r>
              <a:rPr lang="en-US" sz="1400" dirty="0" err="1"/>
              <a:t>lobus</a:t>
            </a:r>
            <a:r>
              <a:rPr lang="en-US" sz="1400" dirty="0"/>
              <a:t> interior </a:t>
            </a:r>
            <a:r>
              <a:rPr lang="en-US" sz="1400" dirty="0" err="1"/>
              <a:t>hipofisis</a:t>
            </a:r>
            <a:r>
              <a:rPr lang="en-US" sz="1400" dirty="0"/>
              <a:t> </a:t>
            </a:r>
            <a:r>
              <a:rPr lang="en-US" sz="1400" dirty="0" err="1"/>
              <a:t>mengeluarkan</a:t>
            </a:r>
            <a:r>
              <a:rPr lang="en-US" sz="1400" dirty="0"/>
              <a:t> hormone gonadotropin yang </a:t>
            </a:r>
            <a:r>
              <a:rPr lang="en-US" sz="1400" dirty="0" err="1"/>
              <a:t>kedua</a:t>
            </a:r>
            <a:r>
              <a:rPr lang="en-US" sz="1400" dirty="0"/>
              <a:t> </a:t>
            </a:r>
            <a:r>
              <a:rPr lang="en-US" sz="1400" dirty="0" err="1"/>
              <a:t>yaitu</a:t>
            </a:r>
            <a:r>
              <a:rPr lang="en-US" sz="1400" dirty="0"/>
              <a:t> LH/luteinizing hormone</a:t>
            </a:r>
            <a:endParaRPr lang="en-ID" sz="1400" dirty="0"/>
          </a:p>
        </p:txBody>
      </p:sp>
      <p:sp>
        <p:nvSpPr>
          <p:cNvPr id="11" name="Arrow: Down 10">
            <a:extLst>
              <a:ext uri="{FF2B5EF4-FFF2-40B4-BE49-F238E27FC236}">
                <a16:creationId xmlns="" xmlns:a16="http://schemas.microsoft.com/office/drawing/2014/main" id="{FCDA4B37-FBAB-4754-8DB6-081C6B43E4AB}"/>
              </a:ext>
            </a:extLst>
          </p:cNvPr>
          <p:cNvSpPr/>
          <p:nvPr/>
        </p:nvSpPr>
        <p:spPr>
          <a:xfrm>
            <a:off x="8492705" y="2268749"/>
            <a:ext cx="388189" cy="219977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Rectangle: Single Corner Snipped 11">
            <a:extLst>
              <a:ext uri="{FF2B5EF4-FFF2-40B4-BE49-F238E27FC236}">
                <a16:creationId xmlns="" xmlns:a16="http://schemas.microsoft.com/office/drawing/2014/main" id="{DFCD5198-B06D-43D2-ACF0-DB224661F258}"/>
              </a:ext>
            </a:extLst>
          </p:cNvPr>
          <p:cNvSpPr/>
          <p:nvPr/>
        </p:nvSpPr>
        <p:spPr>
          <a:xfrm>
            <a:off x="2137909" y="3232759"/>
            <a:ext cx="7203057" cy="595223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Produksi</a:t>
            </a:r>
            <a:r>
              <a:rPr lang="en-US" sz="1400" dirty="0"/>
              <a:t> FSH dan LH </a:t>
            </a:r>
            <a:r>
              <a:rPr lang="en-US" sz="1400" dirty="0" err="1"/>
              <a:t>dipengaruhi</a:t>
            </a:r>
            <a:r>
              <a:rPr lang="en-US" sz="1400" dirty="0"/>
              <a:t> RH/ </a:t>
            </a:r>
            <a:r>
              <a:rPr lang="en-US" sz="1400" dirty="0" err="1"/>
              <a:t>relasing</a:t>
            </a:r>
            <a:r>
              <a:rPr lang="en-US" sz="1400" dirty="0"/>
              <a:t> hormone yang </a:t>
            </a:r>
            <a:r>
              <a:rPr lang="en-US" sz="1400" dirty="0" err="1"/>
              <a:t>disalurkan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hipotalamus</a:t>
            </a:r>
            <a:r>
              <a:rPr lang="en-US" sz="1400" dirty="0"/>
              <a:t> </a:t>
            </a:r>
            <a:r>
              <a:rPr lang="en-US" sz="1400" dirty="0" err="1"/>
              <a:t>kehipofisis</a:t>
            </a:r>
            <a:r>
              <a:rPr lang="en-US" sz="1400" dirty="0"/>
              <a:t> </a:t>
            </a:r>
            <a:endParaRPr lang="en-ID" sz="1400" dirty="0"/>
          </a:p>
        </p:txBody>
      </p:sp>
      <p:sp>
        <p:nvSpPr>
          <p:cNvPr id="13" name="Arrow: Down 12">
            <a:extLst>
              <a:ext uri="{FF2B5EF4-FFF2-40B4-BE49-F238E27FC236}">
                <a16:creationId xmlns="" xmlns:a16="http://schemas.microsoft.com/office/drawing/2014/main" id="{35C6EFE2-7760-4AF2-9DAB-9AEC885ECEA1}"/>
              </a:ext>
            </a:extLst>
          </p:cNvPr>
          <p:cNvSpPr/>
          <p:nvPr/>
        </p:nvSpPr>
        <p:spPr>
          <a:xfrm>
            <a:off x="7924799" y="3053752"/>
            <a:ext cx="388189" cy="24153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Rectangle: Single Corner Snipped 13">
            <a:extLst>
              <a:ext uri="{FF2B5EF4-FFF2-40B4-BE49-F238E27FC236}">
                <a16:creationId xmlns="" xmlns:a16="http://schemas.microsoft.com/office/drawing/2014/main" id="{2F0EA3E7-136B-4808-8728-B7AF55A1E846}"/>
              </a:ext>
            </a:extLst>
          </p:cNvPr>
          <p:cNvSpPr/>
          <p:nvPr/>
        </p:nvSpPr>
        <p:spPr>
          <a:xfrm>
            <a:off x="2179606" y="4006989"/>
            <a:ext cx="2116349" cy="595223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/>
              <a:t>Dibawah</a:t>
            </a:r>
            <a:r>
              <a:rPr lang="en-US" sz="1400" dirty="0"/>
              <a:t> </a:t>
            </a:r>
            <a:r>
              <a:rPr lang="en-US" sz="1400" dirty="0" err="1"/>
              <a:t>pengaruh</a:t>
            </a:r>
            <a:r>
              <a:rPr lang="en-US" sz="1400" dirty="0"/>
              <a:t> RH </a:t>
            </a:r>
            <a:r>
              <a:rPr lang="en-US" sz="1400" dirty="0" err="1"/>
              <a:t>folikel</a:t>
            </a:r>
            <a:r>
              <a:rPr lang="en-US" sz="1400" dirty="0"/>
              <a:t> de </a:t>
            </a:r>
            <a:r>
              <a:rPr lang="en-US" sz="1400" dirty="0" err="1"/>
              <a:t>graaf</a:t>
            </a:r>
            <a:endParaRPr lang="en-ID" sz="1400" dirty="0"/>
          </a:p>
        </p:txBody>
      </p:sp>
      <p:sp>
        <p:nvSpPr>
          <p:cNvPr id="8" name="Arrow: Right 7">
            <a:extLst>
              <a:ext uri="{FF2B5EF4-FFF2-40B4-BE49-F238E27FC236}">
                <a16:creationId xmlns="" xmlns:a16="http://schemas.microsoft.com/office/drawing/2014/main" id="{3D6E2E86-CA74-4865-849E-D8737F7E5052}"/>
              </a:ext>
            </a:extLst>
          </p:cNvPr>
          <p:cNvSpPr/>
          <p:nvPr/>
        </p:nvSpPr>
        <p:spPr>
          <a:xfrm>
            <a:off x="4295956" y="4226971"/>
            <a:ext cx="129396" cy="1293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Rectangle: Single Corner Snipped 15">
            <a:extLst>
              <a:ext uri="{FF2B5EF4-FFF2-40B4-BE49-F238E27FC236}">
                <a16:creationId xmlns="" xmlns:a16="http://schemas.microsoft.com/office/drawing/2014/main" id="{2A2AF2B9-72ED-4C37-906A-4B1392E6B234}"/>
              </a:ext>
            </a:extLst>
          </p:cNvPr>
          <p:cNvSpPr/>
          <p:nvPr/>
        </p:nvSpPr>
        <p:spPr>
          <a:xfrm>
            <a:off x="4431103" y="3970349"/>
            <a:ext cx="4871050" cy="711694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err="1"/>
              <a:t>Matang</a:t>
            </a:r>
            <a:r>
              <a:rPr lang="en-US" sz="1400" dirty="0"/>
              <a:t> dan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banyak</a:t>
            </a:r>
            <a:r>
              <a:rPr lang="en-US" sz="1400" dirty="0"/>
              <a:t> </a:t>
            </a:r>
            <a:r>
              <a:rPr lang="en-US" sz="1400" dirty="0" err="1"/>
              <a:t>mengeluarkan</a:t>
            </a:r>
            <a:r>
              <a:rPr lang="en-US" sz="1400" dirty="0"/>
              <a:t> </a:t>
            </a:r>
            <a:r>
              <a:rPr lang="en-US" sz="1400" dirty="0" err="1"/>
              <a:t>likuor</a:t>
            </a:r>
            <a:r>
              <a:rPr lang="en-US" sz="1400" dirty="0"/>
              <a:t> </a:t>
            </a:r>
            <a:r>
              <a:rPr lang="en-US" sz="1400" dirty="0" err="1"/>
              <a:t>folikuli</a:t>
            </a:r>
            <a:r>
              <a:rPr lang="en-US" sz="1400" dirty="0"/>
              <a:t> yang </a:t>
            </a:r>
            <a:r>
              <a:rPr lang="en-US" sz="1400" dirty="0" err="1"/>
              <a:t>mengandung</a:t>
            </a:r>
            <a:r>
              <a:rPr lang="en-US" sz="1400" dirty="0"/>
              <a:t> estrogen dan endometrium </a:t>
            </a:r>
            <a:r>
              <a:rPr lang="en-US" sz="1400" dirty="0" err="1"/>
              <a:t>tumbuh</a:t>
            </a:r>
            <a:r>
              <a:rPr lang="en-US" sz="1400" dirty="0"/>
              <a:t> </a:t>
            </a:r>
            <a:r>
              <a:rPr lang="en-US" sz="1400" dirty="0" err="1"/>
              <a:t>disebut</a:t>
            </a:r>
            <a:r>
              <a:rPr lang="en-US" sz="1400" dirty="0"/>
              <a:t> masa </a:t>
            </a:r>
            <a:r>
              <a:rPr lang="en-US" sz="1400" dirty="0" err="1"/>
              <a:t>proliferasi</a:t>
            </a:r>
            <a:r>
              <a:rPr lang="en-US" sz="1400" dirty="0"/>
              <a:t> </a:t>
            </a:r>
            <a:endParaRPr lang="en-ID" sz="1400" dirty="0"/>
          </a:p>
        </p:txBody>
      </p:sp>
      <p:sp>
        <p:nvSpPr>
          <p:cNvPr id="17" name="Rectangle: Single Corner Snipped 16">
            <a:extLst>
              <a:ext uri="{FF2B5EF4-FFF2-40B4-BE49-F238E27FC236}">
                <a16:creationId xmlns="" xmlns:a16="http://schemas.microsoft.com/office/drawing/2014/main" id="{B038E5EE-C021-410E-ADC7-6A78F02AE693}"/>
              </a:ext>
            </a:extLst>
          </p:cNvPr>
          <p:cNvSpPr/>
          <p:nvPr/>
        </p:nvSpPr>
        <p:spPr>
          <a:xfrm>
            <a:off x="2196859" y="4854542"/>
            <a:ext cx="7203057" cy="595223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Dibawah</a:t>
            </a:r>
            <a:r>
              <a:rPr lang="en-US" sz="1400" dirty="0"/>
              <a:t> </a:t>
            </a:r>
            <a:r>
              <a:rPr lang="en-US" sz="1400" dirty="0" err="1"/>
              <a:t>pengaruh</a:t>
            </a:r>
            <a:r>
              <a:rPr lang="en-US" sz="1400" dirty="0"/>
              <a:t> LH de </a:t>
            </a:r>
            <a:r>
              <a:rPr lang="en-US" sz="1400" dirty="0" err="1"/>
              <a:t>graaf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matang</a:t>
            </a:r>
            <a:r>
              <a:rPr lang="en-US" sz="1400" dirty="0"/>
              <a:t> dan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terjadi</a:t>
            </a:r>
            <a:r>
              <a:rPr lang="en-US" sz="1400" dirty="0"/>
              <a:t> </a:t>
            </a:r>
            <a:r>
              <a:rPr lang="en-US" sz="1400" dirty="0" err="1"/>
              <a:t>ovulasi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terbentuk</a:t>
            </a:r>
            <a:r>
              <a:rPr lang="en-US" sz="1400" dirty="0"/>
              <a:t> </a:t>
            </a:r>
            <a:r>
              <a:rPr lang="en-US" sz="1400" dirty="0" err="1"/>
              <a:t>korpus</a:t>
            </a:r>
            <a:r>
              <a:rPr lang="en-US" sz="1400" dirty="0"/>
              <a:t> luteum dan </a:t>
            </a:r>
            <a:r>
              <a:rPr lang="en-US" sz="1400" dirty="0" err="1"/>
              <a:t>menghasilkan</a:t>
            </a:r>
            <a:r>
              <a:rPr lang="en-US" sz="1400" dirty="0"/>
              <a:t> progesterone dan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terjadi</a:t>
            </a:r>
            <a:r>
              <a:rPr lang="en-US" sz="1400" dirty="0"/>
              <a:t> masa </a:t>
            </a:r>
            <a:r>
              <a:rPr lang="en-US" sz="1400" dirty="0" err="1"/>
              <a:t>sekresi</a:t>
            </a:r>
            <a:r>
              <a:rPr lang="en-US" sz="1400" dirty="0"/>
              <a:t> </a:t>
            </a:r>
            <a:endParaRPr lang="en-ID" sz="1400" dirty="0"/>
          </a:p>
        </p:txBody>
      </p:sp>
      <p:sp>
        <p:nvSpPr>
          <p:cNvPr id="18" name="Arrow: Down 17">
            <a:extLst>
              <a:ext uri="{FF2B5EF4-FFF2-40B4-BE49-F238E27FC236}">
                <a16:creationId xmlns="" xmlns:a16="http://schemas.microsoft.com/office/drawing/2014/main" id="{FEB58FCC-CC92-407D-A57E-C0016EC4F000}"/>
              </a:ext>
            </a:extLst>
          </p:cNvPr>
          <p:cNvSpPr/>
          <p:nvPr/>
        </p:nvSpPr>
        <p:spPr>
          <a:xfrm>
            <a:off x="7085161" y="4613006"/>
            <a:ext cx="388189" cy="24153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9" name="Rectangle: Single Corner Snipped 18">
            <a:extLst>
              <a:ext uri="{FF2B5EF4-FFF2-40B4-BE49-F238E27FC236}">
                <a16:creationId xmlns="" xmlns:a16="http://schemas.microsoft.com/office/drawing/2014/main" id="{51D2266E-37CC-47F8-90B8-207AD2D76730}"/>
              </a:ext>
            </a:extLst>
          </p:cNvPr>
          <p:cNvSpPr/>
          <p:nvPr/>
        </p:nvSpPr>
        <p:spPr>
          <a:xfrm>
            <a:off x="2247178" y="5607226"/>
            <a:ext cx="7203057" cy="595223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Jika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terjadi</a:t>
            </a:r>
            <a:r>
              <a:rPr lang="en-US" sz="1400" dirty="0"/>
              <a:t> </a:t>
            </a:r>
            <a:r>
              <a:rPr lang="en-US" sz="1400" dirty="0" err="1"/>
              <a:t>pembuahan</a:t>
            </a:r>
            <a:r>
              <a:rPr lang="en-US" sz="1400" dirty="0"/>
              <a:t>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dirty="0" err="1"/>
              <a:t>korpus</a:t>
            </a:r>
            <a:r>
              <a:rPr lang="en-US" sz="1400" dirty="0"/>
              <a:t> luteum </a:t>
            </a:r>
            <a:r>
              <a:rPr lang="en-US" sz="1400" dirty="0" err="1"/>
              <a:t>berdegenerasi</a:t>
            </a:r>
            <a:r>
              <a:rPr lang="en-US" sz="1400" dirty="0"/>
              <a:t> </a:t>
            </a:r>
            <a:r>
              <a:rPr lang="en-US" sz="1400" dirty="0" err="1"/>
              <a:t>serta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terjadi</a:t>
            </a:r>
            <a:r>
              <a:rPr lang="en-US" sz="1400" dirty="0"/>
              <a:t> </a:t>
            </a:r>
            <a:r>
              <a:rPr lang="en-US" sz="1400" dirty="0" err="1"/>
              <a:t>perdarahan</a:t>
            </a:r>
            <a:r>
              <a:rPr lang="en-US" sz="1400" dirty="0"/>
              <a:t> dan </a:t>
            </a:r>
            <a:r>
              <a:rPr lang="en-US" sz="1400" dirty="0" err="1"/>
              <a:t>pelepasan</a:t>
            </a:r>
            <a:r>
              <a:rPr lang="en-US" sz="1400" dirty="0"/>
              <a:t> endometrium yang </a:t>
            </a:r>
            <a:r>
              <a:rPr lang="en-US" sz="1400" dirty="0" err="1"/>
              <a:t>nekrotik</a:t>
            </a:r>
            <a:r>
              <a:rPr lang="en-US" sz="1400" dirty="0"/>
              <a:t> yang </a:t>
            </a:r>
            <a:r>
              <a:rPr lang="en-US" sz="1400" dirty="0" err="1"/>
              <a:t>disebut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menstruasi</a:t>
            </a:r>
            <a:r>
              <a:rPr lang="en-US" sz="1400" dirty="0"/>
              <a:t> </a:t>
            </a:r>
            <a:endParaRPr lang="en-ID" sz="1400" dirty="0"/>
          </a:p>
        </p:txBody>
      </p:sp>
      <p:sp>
        <p:nvSpPr>
          <p:cNvPr id="20" name="Arrow: Down 19">
            <a:extLst>
              <a:ext uri="{FF2B5EF4-FFF2-40B4-BE49-F238E27FC236}">
                <a16:creationId xmlns="" xmlns:a16="http://schemas.microsoft.com/office/drawing/2014/main" id="{77782960-E44E-4251-9716-3BBC02A85EF8}"/>
              </a:ext>
            </a:extLst>
          </p:cNvPr>
          <p:cNvSpPr/>
          <p:nvPr/>
        </p:nvSpPr>
        <p:spPr>
          <a:xfrm>
            <a:off x="6096000" y="5445468"/>
            <a:ext cx="388189" cy="14015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" name="Arrow: Down 20">
            <a:extLst>
              <a:ext uri="{FF2B5EF4-FFF2-40B4-BE49-F238E27FC236}">
                <a16:creationId xmlns="" xmlns:a16="http://schemas.microsoft.com/office/drawing/2014/main" id="{4F6CDB9D-CA4B-4634-85D5-DDDDC37B0ACD}"/>
              </a:ext>
            </a:extLst>
          </p:cNvPr>
          <p:cNvSpPr/>
          <p:nvPr/>
        </p:nvSpPr>
        <p:spPr>
          <a:xfrm>
            <a:off x="7341079" y="3728802"/>
            <a:ext cx="388189" cy="24153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</p:spTree>
    <p:extLst>
      <p:ext uri="{BB962C8B-B14F-4D97-AF65-F5344CB8AC3E}">
        <p14:creationId xmlns="" xmlns:p14="http://schemas.microsoft.com/office/powerpoint/2010/main" val="300365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t Flash, Rasa Panas yang Kerap Muncul Ketika Menopause Menghampiri Wanita  - Health Liputan6.com">
            <a:extLst>
              <a:ext uri="{FF2B5EF4-FFF2-40B4-BE49-F238E27FC236}">
                <a16:creationId xmlns="" xmlns:a16="http://schemas.microsoft.com/office/drawing/2014/main" id="{0A951594-E3C0-47B8-9FE6-00502E91E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99" y="193196"/>
            <a:ext cx="5426015" cy="12301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7C543D3-E808-48E7-901C-9534D3CD3E20}"/>
              </a:ext>
            </a:extLst>
          </p:cNvPr>
          <p:cNvSpPr/>
          <p:nvPr/>
        </p:nvSpPr>
        <p:spPr>
          <a:xfrm>
            <a:off x="2570672" y="193196"/>
            <a:ext cx="2458527" cy="12301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PENGERTIAN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="" xmlns:a16="http://schemas.microsoft.com/office/drawing/2014/main" id="{D770A093-827B-42FC-97B3-0BB2D7B62321}"/>
              </a:ext>
            </a:extLst>
          </p:cNvPr>
          <p:cNvSpPr/>
          <p:nvPr/>
        </p:nvSpPr>
        <p:spPr>
          <a:xfrm>
            <a:off x="2570671" y="1627517"/>
            <a:ext cx="8134709" cy="951781"/>
          </a:xfrm>
          <a:prstGeom prst="snip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D" dirty="0" err="1"/>
              <a:t>Pengertian</a:t>
            </a:r>
            <a:r>
              <a:rPr lang="en-ID" dirty="0"/>
              <a:t> menopause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kejadian</a:t>
            </a:r>
            <a:r>
              <a:rPr lang="en-ID" dirty="0"/>
              <a:t> </a:t>
            </a:r>
            <a:r>
              <a:rPr lang="en-ID" dirty="0" err="1"/>
              <a:t>biasa</a:t>
            </a:r>
            <a:r>
              <a:rPr lang="en-ID" dirty="0"/>
              <a:t> yang </a:t>
            </a:r>
            <a:r>
              <a:rPr lang="en-ID" dirty="0" err="1"/>
              <a:t>dihadapi</a:t>
            </a:r>
            <a:r>
              <a:rPr lang="en-ID" dirty="0"/>
              <a:t> </a:t>
            </a:r>
            <a:r>
              <a:rPr lang="en-ID" dirty="0" err="1"/>
              <a:t>wanita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tahun-tahun</a:t>
            </a:r>
            <a:r>
              <a:rPr lang="en-ID" dirty="0"/>
              <a:t> </a:t>
            </a:r>
            <a:r>
              <a:rPr lang="en-ID" dirty="0" err="1"/>
              <a:t>kesuburannya</a:t>
            </a:r>
            <a:r>
              <a:rPr lang="en-ID" dirty="0"/>
              <a:t> </a:t>
            </a:r>
            <a:r>
              <a:rPr lang="en-ID" dirty="0" err="1"/>
              <a:t>menurun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sebagian</a:t>
            </a:r>
            <a:r>
              <a:rPr lang="en-ID" dirty="0"/>
              <a:t> </a:t>
            </a:r>
            <a:r>
              <a:rPr lang="en-ID" dirty="0" err="1"/>
              <a:t>wanita</a:t>
            </a:r>
            <a:r>
              <a:rPr lang="en-ID" dirty="0"/>
              <a:t> </a:t>
            </a:r>
            <a:r>
              <a:rPr lang="en-ID" dirty="0" err="1"/>
              <a:t>menimbulkan</a:t>
            </a:r>
            <a:r>
              <a:rPr lang="en-ID" dirty="0"/>
              <a:t> rasa </a:t>
            </a:r>
            <a:r>
              <a:rPr lang="en-ID" dirty="0" err="1"/>
              <a:t>cemas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risau</a:t>
            </a:r>
            <a:r>
              <a:rPr lang="en-ID" dirty="0"/>
              <a:t>,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sebaigan</a:t>
            </a:r>
            <a:r>
              <a:rPr lang="en-ID" dirty="0"/>
              <a:t> </a:t>
            </a:r>
            <a:r>
              <a:rPr lang="en-ID" dirty="0" err="1"/>
              <a:t>mendatangkan</a:t>
            </a:r>
            <a:r>
              <a:rPr lang="en-ID" dirty="0"/>
              <a:t> rasa </a:t>
            </a:r>
            <a:r>
              <a:rPr lang="en-ID" dirty="0" err="1"/>
              <a:t>percaya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.</a:t>
            </a:r>
          </a:p>
        </p:txBody>
      </p:sp>
      <p:sp>
        <p:nvSpPr>
          <p:cNvPr id="8" name="Rectangle: Single Corner Snipped 7">
            <a:extLst>
              <a:ext uri="{FF2B5EF4-FFF2-40B4-BE49-F238E27FC236}">
                <a16:creationId xmlns="" xmlns:a16="http://schemas.microsoft.com/office/drawing/2014/main" id="{A0D88A94-BBB8-4D8D-B6C3-64923328DBA9}"/>
              </a:ext>
            </a:extLst>
          </p:cNvPr>
          <p:cNvSpPr/>
          <p:nvPr/>
        </p:nvSpPr>
        <p:spPr>
          <a:xfrm>
            <a:off x="2570671" y="2671315"/>
            <a:ext cx="8134709" cy="2314754"/>
          </a:xfrm>
          <a:prstGeom prst="snip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D" dirty="0" err="1"/>
              <a:t>Menurut</a:t>
            </a:r>
            <a:r>
              <a:rPr lang="en-ID" dirty="0"/>
              <a:t> WHO menopause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berhentinya</a:t>
            </a:r>
            <a:r>
              <a:rPr lang="en-ID" dirty="0"/>
              <a:t> </a:t>
            </a:r>
            <a:r>
              <a:rPr lang="en-ID" dirty="0" err="1"/>
              <a:t>menstruasi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permanen</a:t>
            </a:r>
            <a:r>
              <a:rPr lang="en-ID" dirty="0"/>
              <a:t>,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hilangnya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ovarium. Menopause </a:t>
            </a:r>
            <a:r>
              <a:rPr lang="en-ID" dirty="0" err="1"/>
              <a:t>alami</a:t>
            </a:r>
            <a:r>
              <a:rPr lang="en-ID" dirty="0"/>
              <a:t> </a:t>
            </a:r>
            <a:r>
              <a:rPr lang="en-ID" dirty="0" err="1"/>
              <a:t>dikenal</a:t>
            </a:r>
            <a:r>
              <a:rPr lang="en-ID" dirty="0"/>
              <a:t>,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amenore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12 </a:t>
            </a:r>
            <a:r>
              <a:rPr lang="en-ID" dirty="0" err="1"/>
              <a:t>bulan</a:t>
            </a:r>
            <a:r>
              <a:rPr lang="en-ID" dirty="0"/>
              <a:t> </a:t>
            </a:r>
            <a:r>
              <a:rPr lang="en-ID" dirty="0" err="1"/>
              <a:t>berturut-turut</a:t>
            </a:r>
            <a:r>
              <a:rPr lang="en-ID" dirty="0"/>
              <a:t>,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ditemukan</a:t>
            </a:r>
            <a:r>
              <a:rPr lang="en-ID" dirty="0"/>
              <a:t> </a:t>
            </a:r>
            <a:r>
              <a:rPr lang="en-ID" dirty="0" err="1"/>
              <a:t>penyebab</a:t>
            </a:r>
            <a:r>
              <a:rPr lang="en-ID" dirty="0"/>
              <a:t> </a:t>
            </a:r>
            <a:r>
              <a:rPr lang="en-ID" dirty="0" err="1"/>
              <a:t>patofisiologi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fisiologi</a:t>
            </a:r>
            <a:r>
              <a:rPr lang="en-ID" dirty="0"/>
              <a:t>. </a:t>
            </a:r>
          </a:p>
          <a:p>
            <a:pPr algn="just"/>
            <a:endParaRPr lang="en-ID" dirty="0"/>
          </a:p>
          <a:p>
            <a:pPr algn="just"/>
            <a:r>
              <a:rPr lang="en-ID" dirty="0"/>
              <a:t>Menopause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proses </a:t>
            </a:r>
            <a:r>
              <a:rPr lang="en-ID" dirty="0" err="1"/>
              <a:t>peralihan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masa </a:t>
            </a:r>
            <a:r>
              <a:rPr lang="en-ID" dirty="0" err="1"/>
              <a:t>produktif</a:t>
            </a:r>
            <a:r>
              <a:rPr lang="en-ID" dirty="0"/>
              <a:t> </a:t>
            </a:r>
            <a:r>
              <a:rPr lang="en-ID" dirty="0" err="1"/>
              <a:t>menuju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masa non </a:t>
            </a:r>
            <a:r>
              <a:rPr lang="en-ID" dirty="0" err="1"/>
              <a:t>produktif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perlahan</a:t>
            </a:r>
            <a:r>
              <a:rPr lang="en-ID" dirty="0"/>
              <a:t>, yang </a:t>
            </a:r>
            <a:r>
              <a:rPr lang="en-ID" dirty="0" err="1"/>
              <a:t>disebabkan</a:t>
            </a:r>
            <a:r>
              <a:rPr lang="en-ID" dirty="0"/>
              <a:t> </a:t>
            </a:r>
            <a:r>
              <a:rPr lang="en-ID" dirty="0" err="1"/>
              <a:t>kurangnya</a:t>
            </a:r>
            <a:r>
              <a:rPr lang="en-ID" dirty="0"/>
              <a:t> </a:t>
            </a:r>
            <a:r>
              <a:rPr lang="en-ID" dirty="0" err="1"/>
              <a:t>hormon</a:t>
            </a:r>
            <a:r>
              <a:rPr lang="en-ID" dirty="0"/>
              <a:t> </a:t>
            </a:r>
            <a:r>
              <a:rPr lang="en-ID" dirty="0" err="1"/>
              <a:t>esterogen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progesteron</a:t>
            </a:r>
            <a:r>
              <a:rPr lang="en-ID" dirty="0"/>
              <a:t>. (</a:t>
            </a:r>
            <a:r>
              <a:rPr lang="en-ID" dirty="0" err="1"/>
              <a:t>Suparmi</a:t>
            </a:r>
            <a:r>
              <a:rPr lang="en-ID" dirty="0"/>
              <a:t> &amp; </a:t>
            </a:r>
            <a:r>
              <a:rPr lang="en-ID" dirty="0" err="1"/>
              <a:t>Astutik</a:t>
            </a:r>
            <a:r>
              <a:rPr lang="en-ID" dirty="0"/>
              <a:t>, 2016)</a:t>
            </a:r>
          </a:p>
        </p:txBody>
      </p:sp>
    </p:spTree>
    <p:extLst>
      <p:ext uri="{BB962C8B-B14F-4D97-AF65-F5344CB8AC3E}">
        <p14:creationId xmlns="" xmlns:p14="http://schemas.microsoft.com/office/powerpoint/2010/main" val="859942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3">
            <a:extLst>
              <a:ext uri="{FF2B5EF4-FFF2-40B4-BE49-F238E27FC236}">
                <a16:creationId xmlns="" xmlns:a16="http://schemas.microsoft.com/office/drawing/2014/main" id="{A0E45B65-52C5-48DA-9BA1-10FDED01A1F5}"/>
              </a:ext>
            </a:extLst>
          </p:cNvPr>
          <p:cNvSpPr/>
          <p:nvPr/>
        </p:nvSpPr>
        <p:spPr>
          <a:xfrm>
            <a:off x="2639683" y="508958"/>
            <a:ext cx="3804249" cy="828136"/>
          </a:xfrm>
          <a:prstGeom prst="wedgeRect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KAPAN TERJADINYA MENOPAUSE ? </a:t>
            </a:r>
            <a:endParaRPr lang="en-ID" dirty="0"/>
          </a:p>
        </p:txBody>
      </p:sp>
      <p:pic>
        <p:nvPicPr>
          <p:cNvPr id="3074" name="Picture 2" descr="Tanda-tanda Menopause pada Wanita, Ketahui Gejalanya - telisik.id">
            <a:extLst>
              <a:ext uri="{FF2B5EF4-FFF2-40B4-BE49-F238E27FC236}">
                <a16:creationId xmlns="" xmlns:a16="http://schemas.microsoft.com/office/drawing/2014/main" id="{5ECF12DB-39F1-43BD-AC97-C85DA6598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932" y="508957"/>
            <a:ext cx="2619375" cy="8281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Folded Corner 4">
            <a:extLst>
              <a:ext uri="{FF2B5EF4-FFF2-40B4-BE49-F238E27FC236}">
                <a16:creationId xmlns="" xmlns:a16="http://schemas.microsoft.com/office/drawing/2014/main" id="{F1673671-46E6-4B27-9A83-648D4F2179F3}"/>
              </a:ext>
            </a:extLst>
          </p:cNvPr>
          <p:cNvSpPr/>
          <p:nvPr/>
        </p:nvSpPr>
        <p:spPr>
          <a:xfrm>
            <a:off x="2457000" y="1716657"/>
            <a:ext cx="5236234" cy="2191109"/>
          </a:xfrm>
          <a:prstGeom prst="foldedCorne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Menopause pada </a:t>
            </a:r>
            <a:r>
              <a:rPr lang="en-US" dirty="0" err="1"/>
              <a:t>umumya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pada Wanita </a:t>
            </a:r>
            <a:r>
              <a:rPr lang="en-US" dirty="0" err="1"/>
              <a:t>beruisa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45-55 </a:t>
            </a:r>
            <a:r>
              <a:rPr lang="en-US" dirty="0" err="1"/>
              <a:t>tahun</a:t>
            </a:r>
            <a:r>
              <a:rPr lang="en-US" dirty="0"/>
              <a:t>: DEPKES RI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Wanita </a:t>
            </a:r>
            <a:r>
              <a:rPr lang="en-US" dirty="0" err="1"/>
              <a:t>berusia</a:t>
            </a:r>
            <a:r>
              <a:rPr lang="en-US" dirty="0"/>
              <a:t> 40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haid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 dan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haid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pengeluarean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telur</a:t>
            </a:r>
            <a:r>
              <a:rPr lang="en-US" dirty="0"/>
              <a:t> /</a:t>
            </a:r>
            <a:r>
              <a:rPr lang="en-US" dirty="0" err="1"/>
              <a:t>ovulasi</a:t>
            </a:r>
            <a:r>
              <a:rPr lang="en-US" dirty="0"/>
              <a:t> : </a:t>
            </a:r>
            <a:r>
              <a:rPr lang="en-US" dirty="0" err="1"/>
              <a:t>kespro</a:t>
            </a:r>
            <a:r>
              <a:rPr lang="en-US" dirty="0"/>
              <a:t>- </a:t>
            </a:r>
            <a:r>
              <a:rPr lang="en-US" dirty="0" err="1"/>
              <a:t>depkes</a:t>
            </a:r>
            <a:endParaRPr lang="en-ID" dirty="0"/>
          </a:p>
        </p:txBody>
      </p:sp>
    </p:spTree>
    <p:extLst>
      <p:ext uri="{BB962C8B-B14F-4D97-AF65-F5344CB8AC3E}">
        <p14:creationId xmlns="" xmlns:p14="http://schemas.microsoft.com/office/powerpoint/2010/main" val="1082004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A170B7-82F3-4F04-AFE8-3DF51BFDC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8974" y="418381"/>
            <a:ext cx="4554747" cy="875581"/>
          </a:xfrm>
        </p:spPr>
        <p:txBody>
          <a:bodyPr>
            <a:normAutofit/>
          </a:bodyPr>
          <a:lstStyle/>
          <a:p>
            <a:r>
              <a:rPr lang="en-US" sz="2400" dirty="0"/>
              <a:t>APAKAH MENOPAUSE SUATU PENYAKIT ?</a:t>
            </a:r>
            <a:endParaRPr lang="en-ID" sz="2400" dirty="0"/>
          </a:p>
        </p:txBody>
      </p:sp>
      <p:sp>
        <p:nvSpPr>
          <p:cNvPr id="4" name="Rectangle: Folded Corner 3">
            <a:extLst>
              <a:ext uri="{FF2B5EF4-FFF2-40B4-BE49-F238E27FC236}">
                <a16:creationId xmlns="" xmlns:a16="http://schemas.microsoft.com/office/drawing/2014/main" id="{A4B0B1A7-2972-410A-82BE-63C1628D4E5D}"/>
              </a:ext>
            </a:extLst>
          </p:cNvPr>
          <p:cNvSpPr/>
          <p:nvPr/>
        </p:nvSpPr>
        <p:spPr>
          <a:xfrm>
            <a:off x="1802921" y="1988389"/>
            <a:ext cx="5943600" cy="1233577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Menopause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alami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</a:t>
            </a:r>
            <a:r>
              <a:rPr lang="en-US" dirty="0"/>
              <a:t> </a:t>
            </a:r>
            <a:r>
              <a:rPr lang="en-US" dirty="0" err="1"/>
              <a:t>dicegah</a:t>
            </a:r>
            <a:r>
              <a:rPr lang="en-US" dirty="0"/>
              <a:t> dan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pada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endParaRPr lang="en-ID" dirty="0"/>
          </a:p>
        </p:txBody>
      </p:sp>
      <p:pic>
        <p:nvPicPr>
          <p:cNvPr id="4098" name="Picture 2" descr="MENOPAUSE (Sebab, Gejala &amp; Pengobatan)">
            <a:extLst>
              <a:ext uri="{FF2B5EF4-FFF2-40B4-BE49-F238E27FC236}">
                <a16:creationId xmlns="" xmlns:a16="http://schemas.microsoft.com/office/drawing/2014/main" id="{20A081A0-E678-47FF-AD91-7E26D49F0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087" y="65560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49302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Folded Corner 3">
            <a:extLst>
              <a:ext uri="{FF2B5EF4-FFF2-40B4-BE49-F238E27FC236}">
                <a16:creationId xmlns="" xmlns:a16="http://schemas.microsoft.com/office/drawing/2014/main" id="{D48EEC2C-9582-4A56-8A16-88FD498CF02F}"/>
              </a:ext>
            </a:extLst>
          </p:cNvPr>
          <p:cNvSpPr/>
          <p:nvPr/>
        </p:nvSpPr>
        <p:spPr>
          <a:xfrm>
            <a:off x="3700731" y="301924"/>
            <a:ext cx="3674853" cy="491706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TANDA DAN GEJALA MENOPAUSE </a:t>
            </a:r>
            <a:endParaRPr lang="en-ID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="" xmlns:a16="http://schemas.microsoft.com/office/drawing/2014/main" id="{500637CA-0699-4FA7-9B1F-B6703C540A3B}"/>
              </a:ext>
            </a:extLst>
          </p:cNvPr>
          <p:cNvSpPr/>
          <p:nvPr/>
        </p:nvSpPr>
        <p:spPr>
          <a:xfrm>
            <a:off x="1155940" y="1449238"/>
            <a:ext cx="1923690" cy="733245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TANDA FISIK </a:t>
            </a:r>
            <a:endParaRPr lang="en-ID" dirty="0"/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0B09A05D-C028-4A54-AEAB-33DB0080B631}"/>
              </a:ext>
            </a:extLst>
          </p:cNvPr>
          <p:cNvSpPr/>
          <p:nvPr/>
        </p:nvSpPr>
        <p:spPr>
          <a:xfrm>
            <a:off x="-120770" y="2251494"/>
            <a:ext cx="4157932" cy="354545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609600" indent="-6096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GB" sz="1800" dirty="0" err="1"/>
              <a:t>Ketidakteraturan</a:t>
            </a:r>
            <a:r>
              <a:rPr lang="en-GB" sz="1800" dirty="0"/>
              <a:t> </a:t>
            </a:r>
            <a:r>
              <a:rPr lang="en-GB" sz="1800" dirty="0" err="1"/>
              <a:t>siklus</a:t>
            </a:r>
            <a:r>
              <a:rPr lang="en-GB" sz="1800" dirty="0"/>
              <a:t> </a:t>
            </a:r>
            <a:r>
              <a:rPr lang="en-GB" sz="1800" dirty="0" err="1"/>
              <a:t>haid</a:t>
            </a:r>
            <a:endParaRPr lang="en-GB" sz="1800" dirty="0"/>
          </a:p>
          <a:p>
            <a:pPr marL="609600" indent="-6096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GB" sz="1800" dirty="0" err="1"/>
              <a:t>Gejolak</a:t>
            </a:r>
            <a:r>
              <a:rPr lang="en-GB" sz="1800" dirty="0"/>
              <a:t> rasa </a:t>
            </a:r>
            <a:r>
              <a:rPr lang="en-GB" sz="1800" dirty="0" err="1"/>
              <a:t>panas</a:t>
            </a:r>
            <a:endParaRPr lang="en-GB" sz="1800" dirty="0"/>
          </a:p>
          <a:p>
            <a:pPr marL="609600" indent="-6096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GB" sz="1800" dirty="0" err="1"/>
              <a:t>Kekeringan</a:t>
            </a:r>
            <a:r>
              <a:rPr lang="en-GB" sz="1800" dirty="0"/>
              <a:t> vagina</a:t>
            </a:r>
          </a:p>
          <a:p>
            <a:pPr marL="609600" indent="-6096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GB" sz="1800" dirty="0" err="1"/>
              <a:t>Perubahan</a:t>
            </a:r>
            <a:r>
              <a:rPr lang="en-GB" sz="1800" dirty="0"/>
              <a:t> </a:t>
            </a:r>
            <a:r>
              <a:rPr lang="en-GB" sz="1800" dirty="0" err="1"/>
              <a:t>kulit</a:t>
            </a:r>
            <a:r>
              <a:rPr lang="en-GB" sz="1800" dirty="0"/>
              <a:t> </a:t>
            </a:r>
            <a:endParaRPr lang="sv-SE" sz="1800" dirty="0"/>
          </a:p>
          <a:p>
            <a:pPr marL="609600" indent="-6096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sv-SE" sz="1800" dirty="0"/>
              <a:t>Keringat di malam hari dan sulit tidur</a:t>
            </a:r>
            <a:endParaRPr lang="en-GB" sz="1800" dirty="0"/>
          </a:p>
          <a:p>
            <a:pPr marL="609600" indent="-6096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GB" sz="1800" dirty="0" err="1"/>
              <a:t>Perubahan</a:t>
            </a:r>
            <a:r>
              <a:rPr lang="en-GB" sz="1800" dirty="0"/>
              <a:t> pada </a:t>
            </a:r>
            <a:r>
              <a:rPr lang="en-GB" sz="1800" dirty="0" err="1"/>
              <a:t>mulut</a:t>
            </a:r>
            <a:endParaRPr lang="en-GB" sz="1800" dirty="0"/>
          </a:p>
          <a:p>
            <a:pPr marL="609600" indent="-6096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GB" sz="1800" dirty="0" err="1"/>
              <a:t>Kerapuhan</a:t>
            </a:r>
            <a:r>
              <a:rPr lang="en-GB" sz="1800" dirty="0"/>
              <a:t> </a:t>
            </a:r>
            <a:r>
              <a:rPr lang="en-GB" sz="1800" dirty="0" err="1"/>
              <a:t>tulang</a:t>
            </a:r>
            <a:r>
              <a:rPr lang="en-US" sz="1800" dirty="0"/>
              <a:t> </a:t>
            </a:r>
            <a:endParaRPr lang="en-GB" sz="1800" dirty="0"/>
          </a:p>
          <a:p>
            <a:pPr marL="609600" indent="-6096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GB" sz="1800" dirty="0"/>
              <a:t>Badan </a:t>
            </a:r>
            <a:r>
              <a:rPr lang="en-GB" sz="1800" dirty="0" err="1"/>
              <a:t>menjadi</a:t>
            </a:r>
            <a:r>
              <a:rPr lang="en-GB" sz="1800" dirty="0"/>
              <a:t> </a:t>
            </a:r>
            <a:r>
              <a:rPr lang="en-GB" sz="1800" dirty="0" err="1"/>
              <a:t>gemuk</a:t>
            </a:r>
            <a:r>
              <a:rPr lang="en-US" sz="1800" dirty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1800" dirty="0" err="1"/>
              <a:t>Penyakit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9" name="Speech Bubble: Rectangle 8">
            <a:extLst>
              <a:ext uri="{FF2B5EF4-FFF2-40B4-BE49-F238E27FC236}">
                <a16:creationId xmlns="" xmlns:a16="http://schemas.microsoft.com/office/drawing/2014/main" id="{B5725CC9-EF6C-454F-AD5A-6317F933205A}"/>
              </a:ext>
            </a:extLst>
          </p:cNvPr>
          <p:cNvSpPr/>
          <p:nvPr/>
        </p:nvSpPr>
        <p:spPr>
          <a:xfrm>
            <a:off x="8150526" y="1368725"/>
            <a:ext cx="2485843" cy="733245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TANDA PSIKOLOGI </a:t>
            </a:r>
            <a:endParaRPr lang="en-ID" dirty="0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C7E1E538-B8BE-4B6D-A0DB-4857C057AC6D}"/>
              </a:ext>
            </a:extLst>
          </p:cNvPr>
          <p:cNvSpPr/>
          <p:nvPr/>
        </p:nvSpPr>
        <p:spPr>
          <a:xfrm>
            <a:off x="7375584" y="2182483"/>
            <a:ext cx="4224068" cy="251028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609600" indent="-609600" eaLnBrk="1" hangingPunct="1">
              <a:buFont typeface="+mj-lt"/>
              <a:buAutoNum type="arabicPeriod"/>
              <a:defRPr/>
            </a:pPr>
            <a:r>
              <a:rPr lang="en-GB" dirty="0" err="1"/>
              <a:t>Ingatan</a:t>
            </a:r>
            <a:r>
              <a:rPr lang="en-GB" dirty="0"/>
              <a:t> </a:t>
            </a:r>
            <a:r>
              <a:rPr lang="en-GB" dirty="0" err="1"/>
              <a:t>menurun</a:t>
            </a:r>
            <a:r>
              <a:rPr lang="en-US" dirty="0"/>
              <a:t> </a:t>
            </a:r>
            <a:endParaRPr lang="en-GB" dirty="0"/>
          </a:p>
          <a:p>
            <a:pPr marL="609600" indent="-609600" eaLnBrk="1" hangingPunct="1">
              <a:buFont typeface="+mj-lt"/>
              <a:buAutoNum type="arabicPeriod"/>
              <a:defRPr/>
            </a:pPr>
            <a:r>
              <a:rPr lang="en-GB" dirty="0" err="1"/>
              <a:t>Kecemasan</a:t>
            </a:r>
            <a:r>
              <a:rPr lang="en-US" dirty="0"/>
              <a:t> </a:t>
            </a:r>
            <a:endParaRPr lang="en-GB" dirty="0"/>
          </a:p>
          <a:p>
            <a:pPr marL="609600" indent="-609600" eaLnBrk="1" hangingPunct="1">
              <a:buFont typeface="+mj-lt"/>
              <a:buAutoNum type="arabicPeriod"/>
              <a:defRPr/>
            </a:pPr>
            <a:r>
              <a:rPr lang="en-GB" dirty="0" err="1"/>
              <a:t>Mudah</a:t>
            </a:r>
            <a:r>
              <a:rPr lang="en-GB" dirty="0"/>
              <a:t> </a:t>
            </a:r>
            <a:r>
              <a:rPr lang="en-GB" dirty="0" err="1"/>
              <a:t>tersinggung</a:t>
            </a:r>
            <a:endParaRPr lang="en-GB" dirty="0"/>
          </a:p>
          <a:p>
            <a:pPr marL="609600" indent="-609600" eaLnBrk="1" hangingPunct="1">
              <a:buFont typeface="+mj-lt"/>
              <a:buAutoNum type="arabicPeriod"/>
              <a:defRPr/>
            </a:pPr>
            <a:r>
              <a:rPr lang="en-GB" dirty="0"/>
              <a:t>Stress</a:t>
            </a:r>
          </a:p>
          <a:p>
            <a:pPr marL="609600" indent="-609600" eaLnBrk="1" hangingPunct="1">
              <a:buFont typeface="+mj-lt"/>
              <a:buAutoNum type="arabicPeriod"/>
              <a:defRPr/>
            </a:pPr>
            <a:r>
              <a:rPr lang="en-GB" dirty="0" err="1"/>
              <a:t>Depresi</a:t>
            </a:r>
            <a:r>
              <a:rPr lang="en-US" dirty="0"/>
              <a:t> </a:t>
            </a:r>
            <a:endParaRPr lang="en-ID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7B2366B6-F502-49EE-BB3F-669A17B460CB}"/>
              </a:ext>
            </a:extLst>
          </p:cNvPr>
          <p:cNvCxnSpPr>
            <a:stCxn id="4" idx="1"/>
          </p:cNvCxnSpPr>
          <p:nvPr/>
        </p:nvCxnSpPr>
        <p:spPr>
          <a:xfrm flipH="1">
            <a:off x="2475781" y="547777"/>
            <a:ext cx="1224950" cy="90146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FD86568B-FE83-432B-8522-5FAB64D8E27F}"/>
              </a:ext>
            </a:extLst>
          </p:cNvPr>
          <p:cNvCxnSpPr>
            <a:stCxn id="4" idx="3"/>
          </p:cNvCxnSpPr>
          <p:nvPr/>
        </p:nvCxnSpPr>
        <p:spPr>
          <a:xfrm>
            <a:off x="7375584" y="547777"/>
            <a:ext cx="1751163" cy="8209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4" name="Picture 6" descr="Pengertian, Jenis dan Tanda Menopause - KajianPustaka.com">
            <a:extLst>
              <a:ext uri="{FF2B5EF4-FFF2-40B4-BE49-F238E27FC236}">
                <a16:creationId xmlns="" xmlns:a16="http://schemas.microsoft.com/office/drawing/2014/main" id="{5DD96BF5-9AF7-417C-A530-BEB2D5909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548" y="2101970"/>
            <a:ext cx="3157268" cy="34793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35049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Folded Corner 3">
            <a:extLst>
              <a:ext uri="{FF2B5EF4-FFF2-40B4-BE49-F238E27FC236}">
                <a16:creationId xmlns="" xmlns:a16="http://schemas.microsoft.com/office/drawing/2014/main" id="{A5030614-04C7-4B7B-836D-9597A3E99196}"/>
              </a:ext>
            </a:extLst>
          </p:cNvPr>
          <p:cNvSpPr/>
          <p:nvPr/>
        </p:nvSpPr>
        <p:spPr>
          <a:xfrm>
            <a:off x="3096883" y="422694"/>
            <a:ext cx="5434642" cy="569344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HORMON YANG MEMPENGARUHI MENOPAUSE </a:t>
            </a:r>
            <a:endParaRPr lang="en-ID" dirty="0"/>
          </a:p>
        </p:txBody>
      </p:sp>
      <p:sp>
        <p:nvSpPr>
          <p:cNvPr id="5" name="Rectangle: Folded Corner 4">
            <a:extLst>
              <a:ext uri="{FF2B5EF4-FFF2-40B4-BE49-F238E27FC236}">
                <a16:creationId xmlns="" xmlns:a16="http://schemas.microsoft.com/office/drawing/2014/main" id="{44AF9A8F-A9D3-4AE2-B84A-F918387DC42A}"/>
              </a:ext>
            </a:extLst>
          </p:cNvPr>
          <p:cNvSpPr/>
          <p:nvPr/>
        </p:nvSpPr>
        <p:spPr>
          <a:xfrm>
            <a:off x="3027872" y="1371601"/>
            <a:ext cx="5822830" cy="2165230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ID" sz="16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Algerian" panose="04020705040A02060702" pitchFamily="82" charset="0"/>
            </a:endParaRPr>
          </a:p>
          <a:p>
            <a:pPr algn="just"/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Menurut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Khofifah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dkk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(2017)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menstruasi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berhenti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karena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kedua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indung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telur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(ovarium)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tidak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memproduksi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hormon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estrogen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lagi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. Di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antara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ketiga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hormon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yang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diproduksi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kedua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indung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telur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(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estrogen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, progesterone, dan testosterone),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hormon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estrogenlah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yang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mempegaruhi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secara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langsung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perubahan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emosi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,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fisik</a:t>
            </a:r>
            <a:r>
              <a:rPr lang="en-ID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, dan organ </a:t>
            </a:r>
            <a:r>
              <a:rPr lang="en-ID" sz="1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reproduksi</a:t>
            </a:r>
            <a:endParaRPr lang="en-ID" sz="16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6279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DADCDB-BBA3-4674-8E2C-74038ADF7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9629" y="323492"/>
            <a:ext cx="6495691" cy="1073988"/>
          </a:xfrm>
        </p:spPr>
        <p:txBody>
          <a:bodyPr>
            <a:normAutofit/>
          </a:bodyPr>
          <a:lstStyle/>
          <a:p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menurun</a:t>
            </a:r>
            <a:r>
              <a:rPr lang="en-US" sz="2800" dirty="0"/>
              <a:t> dan </a:t>
            </a:r>
            <a:r>
              <a:rPr lang="en-US" sz="2800" dirty="0" err="1"/>
              <a:t>hilangnya</a:t>
            </a:r>
            <a:r>
              <a:rPr lang="en-US" sz="2800" dirty="0"/>
              <a:t> </a:t>
            </a:r>
            <a:r>
              <a:rPr lang="en-US" sz="2800" dirty="0" err="1"/>
              <a:t>hormun</a:t>
            </a:r>
            <a:r>
              <a:rPr lang="en-US" sz="2800" dirty="0"/>
              <a:t> estrogen pada Wanita ? </a:t>
            </a:r>
            <a:endParaRPr lang="en-ID" sz="2800" dirty="0"/>
          </a:p>
        </p:txBody>
      </p:sp>
      <p:sp>
        <p:nvSpPr>
          <p:cNvPr id="4" name="Rectangle: Folded Corner 3">
            <a:extLst>
              <a:ext uri="{FF2B5EF4-FFF2-40B4-BE49-F238E27FC236}">
                <a16:creationId xmlns="" xmlns:a16="http://schemas.microsoft.com/office/drawing/2014/main" id="{C9EC839D-01FE-46DD-B90F-4C5FB8481271}"/>
              </a:ext>
            </a:extLst>
          </p:cNvPr>
          <p:cNvSpPr/>
          <p:nvPr/>
        </p:nvSpPr>
        <p:spPr>
          <a:xfrm>
            <a:off x="4822166" y="1656272"/>
            <a:ext cx="2493034" cy="465826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MENOPAUSE</a:t>
            </a:r>
            <a:endParaRPr lang="en-ID" dirty="0"/>
          </a:p>
        </p:txBody>
      </p:sp>
      <p:sp>
        <p:nvSpPr>
          <p:cNvPr id="5" name="Arrow: Down 4">
            <a:extLst>
              <a:ext uri="{FF2B5EF4-FFF2-40B4-BE49-F238E27FC236}">
                <a16:creationId xmlns="" xmlns:a16="http://schemas.microsoft.com/office/drawing/2014/main" id="{8F9F1A88-984B-4962-80B4-73ECA7285E1D}"/>
              </a:ext>
            </a:extLst>
          </p:cNvPr>
          <p:cNvSpPr/>
          <p:nvPr/>
        </p:nvSpPr>
        <p:spPr>
          <a:xfrm>
            <a:off x="5986731" y="2122099"/>
            <a:ext cx="267419" cy="258792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Rectangle: Folded Corner 5">
            <a:extLst>
              <a:ext uri="{FF2B5EF4-FFF2-40B4-BE49-F238E27FC236}">
                <a16:creationId xmlns="" xmlns:a16="http://schemas.microsoft.com/office/drawing/2014/main" id="{440EEE16-9E5C-4DC7-AF95-9B6602BF2148}"/>
              </a:ext>
            </a:extLst>
          </p:cNvPr>
          <p:cNvSpPr/>
          <p:nvPr/>
        </p:nvSpPr>
        <p:spPr>
          <a:xfrm>
            <a:off x="4849483" y="2380890"/>
            <a:ext cx="2690004" cy="465826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MASALAH YANG TERJADI</a:t>
            </a:r>
            <a:endParaRPr lang="en-ID" dirty="0"/>
          </a:p>
        </p:txBody>
      </p:sp>
      <p:sp>
        <p:nvSpPr>
          <p:cNvPr id="10" name="Rectangle: Folded Corner 9">
            <a:extLst>
              <a:ext uri="{FF2B5EF4-FFF2-40B4-BE49-F238E27FC236}">
                <a16:creationId xmlns="" xmlns:a16="http://schemas.microsoft.com/office/drawing/2014/main" id="{C7CA11FB-731E-47FD-B3D0-066E2502A648}"/>
              </a:ext>
            </a:extLst>
          </p:cNvPr>
          <p:cNvSpPr/>
          <p:nvPr/>
        </p:nvSpPr>
        <p:spPr>
          <a:xfrm>
            <a:off x="4019909" y="3096883"/>
            <a:ext cx="4140680" cy="2173857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PENYAKIT JANTUNG KORONER</a:t>
            </a:r>
          </a:p>
          <a:p>
            <a:pPr algn="ctr"/>
            <a:r>
              <a:rPr lang="en-US" dirty="0"/>
              <a:t>OSTEOPOROSIS</a:t>
            </a:r>
          </a:p>
          <a:p>
            <a:pPr algn="ctr"/>
            <a:r>
              <a:rPr lang="en-US" dirty="0"/>
              <a:t>KANKER USUS BESAR</a:t>
            </a:r>
          </a:p>
          <a:p>
            <a:pPr algn="ctr"/>
            <a:r>
              <a:rPr lang="en-US" dirty="0"/>
              <a:t>PIKUN</a:t>
            </a:r>
          </a:p>
          <a:p>
            <a:pPr algn="ctr"/>
            <a:r>
              <a:rPr lang="en-US" dirty="0"/>
              <a:t>GANGGUAN HUBUNGAN SEKSUAL</a:t>
            </a:r>
          </a:p>
          <a:p>
            <a:pPr algn="ctr"/>
            <a:r>
              <a:rPr lang="en-US" dirty="0"/>
              <a:t>GEJALA VASOMOTOR</a:t>
            </a:r>
            <a:endParaRPr lang="en-ID" dirty="0"/>
          </a:p>
        </p:txBody>
      </p:sp>
      <p:sp>
        <p:nvSpPr>
          <p:cNvPr id="11" name="Arrow: Down 10">
            <a:extLst>
              <a:ext uri="{FF2B5EF4-FFF2-40B4-BE49-F238E27FC236}">
                <a16:creationId xmlns="" xmlns:a16="http://schemas.microsoft.com/office/drawing/2014/main" id="{C692B37F-EF59-46F6-8EF4-7D37A9C83ECB}"/>
              </a:ext>
            </a:extLst>
          </p:cNvPr>
          <p:cNvSpPr/>
          <p:nvPr/>
        </p:nvSpPr>
        <p:spPr>
          <a:xfrm>
            <a:off x="5986731" y="2846716"/>
            <a:ext cx="267419" cy="258792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3853202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187</TotalTime>
  <Words>883</Words>
  <Application>Microsoft Office PowerPoint</Application>
  <PresentationFormat>Custom</PresentationFormat>
  <Paragraphs>106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Parallax</vt:lpstr>
      <vt:lpstr>Slide 1</vt:lpstr>
      <vt:lpstr>Slide 2</vt:lpstr>
      <vt:lpstr>Slide 3</vt:lpstr>
      <vt:lpstr>Slide 4</vt:lpstr>
      <vt:lpstr>Slide 5</vt:lpstr>
      <vt:lpstr>APAKAH MENOPAUSE SUATU PENYAKIT ?</vt:lpstr>
      <vt:lpstr>Slide 7</vt:lpstr>
      <vt:lpstr>Slide 8</vt:lpstr>
      <vt:lpstr>Apa yang terjadi jika menurun dan hilangnya hormun estrogen pada Wanita ? </vt:lpstr>
      <vt:lpstr>Slide 10</vt:lpstr>
      <vt:lpstr>Slide 11</vt:lpstr>
      <vt:lpstr>Slide 12</vt:lpstr>
      <vt:lpstr>FAKTOR YANG MEMPENGARUHI MENOPAUSE </vt:lpstr>
      <vt:lpstr>Slide 14</vt:lpstr>
      <vt:lpstr>Slide 15</vt:lpstr>
      <vt:lpstr>CARA MENANGANI MENOPAUSE SECARA DINI </vt:lpstr>
      <vt:lpstr>SOLUSI MASALAH SEKSUAL 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45</cp:revision>
  <dcterms:created xsi:type="dcterms:W3CDTF">2022-03-15T03:38:13Z</dcterms:created>
  <dcterms:modified xsi:type="dcterms:W3CDTF">2022-06-10T03:50:17Z</dcterms:modified>
</cp:coreProperties>
</file>