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1"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id-ID"/>
          </a:p>
        </p:txBody>
      </p:sp>
      <p:sp>
        <p:nvSpPr>
          <p:cNvPr id="4" name="Date Placeholder 3"/>
          <p:cNvSpPr>
            <a:spLocks noGrp="1"/>
          </p:cNvSpPr>
          <p:nvPr>
            <p:ph type="dt" sz="half" idx="10"/>
          </p:nvPr>
        </p:nvSpPr>
        <p:spPr/>
        <p:txBody>
          <a:bodyPr/>
          <a:lstStyle/>
          <a:p>
            <a:fld id="{4D4820A3-C6B7-4C27-B597-3C5535129CF4}" type="datetimeFigureOut">
              <a:rPr lang="id-ID" smtClean="0"/>
              <a:pPr/>
              <a:t>17/10/2022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ACA8897-EBF8-49C6-B2BE-0A12F566BBBC}"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p:cNvSpPr>
            <a:spLocks noGrp="1"/>
          </p:cNvSpPr>
          <p:nvPr>
            <p:ph type="dt" sz="half" idx="10"/>
          </p:nvPr>
        </p:nvSpPr>
        <p:spPr/>
        <p:txBody>
          <a:bodyPr/>
          <a:lstStyle/>
          <a:p>
            <a:fld id="{4D4820A3-C6B7-4C27-B597-3C5535129CF4}" type="datetimeFigureOut">
              <a:rPr lang="id-ID" smtClean="0"/>
              <a:pPr/>
              <a:t>17/10/2022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ACA8897-EBF8-49C6-B2BE-0A12F566BBBC}"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p:cNvSpPr>
            <a:spLocks noGrp="1"/>
          </p:cNvSpPr>
          <p:nvPr>
            <p:ph type="dt" sz="half" idx="10"/>
          </p:nvPr>
        </p:nvSpPr>
        <p:spPr/>
        <p:txBody>
          <a:bodyPr/>
          <a:lstStyle/>
          <a:p>
            <a:fld id="{4D4820A3-C6B7-4C27-B597-3C5535129CF4}" type="datetimeFigureOut">
              <a:rPr lang="id-ID" smtClean="0"/>
              <a:pPr/>
              <a:t>17/10/2022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ACA8897-EBF8-49C6-B2BE-0A12F566BBBC}"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p:cNvSpPr>
            <a:spLocks noGrp="1"/>
          </p:cNvSpPr>
          <p:nvPr>
            <p:ph type="dt" sz="half" idx="10"/>
          </p:nvPr>
        </p:nvSpPr>
        <p:spPr/>
        <p:txBody>
          <a:bodyPr/>
          <a:lstStyle/>
          <a:p>
            <a:fld id="{4D4820A3-C6B7-4C27-B597-3C5535129CF4}" type="datetimeFigureOut">
              <a:rPr lang="id-ID" smtClean="0"/>
              <a:pPr/>
              <a:t>17/10/2022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ACA8897-EBF8-49C6-B2BE-0A12F566BBBC}"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D4820A3-C6B7-4C27-B597-3C5535129CF4}" type="datetimeFigureOut">
              <a:rPr lang="id-ID" smtClean="0"/>
              <a:pPr/>
              <a:t>17/10/2022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ACA8897-EBF8-49C6-B2BE-0A12F566BBBC}"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Date Placeholder 4"/>
          <p:cNvSpPr>
            <a:spLocks noGrp="1"/>
          </p:cNvSpPr>
          <p:nvPr>
            <p:ph type="dt" sz="half" idx="10"/>
          </p:nvPr>
        </p:nvSpPr>
        <p:spPr/>
        <p:txBody>
          <a:bodyPr/>
          <a:lstStyle/>
          <a:p>
            <a:fld id="{4D4820A3-C6B7-4C27-B597-3C5535129CF4}" type="datetimeFigureOut">
              <a:rPr lang="id-ID" smtClean="0"/>
              <a:pPr/>
              <a:t>17/10/2022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ACA8897-EBF8-49C6-B2BE-0A12F566BBBC}"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7" name="Date Placeholder 6"/>
          <p:cNvSpPr>
            <a:spLocks noGrp="1"/>
          </p:cNvSpPr>
          <p:nvPr>
            <p:ph type="dt" sz="half" idx="10"/>
          </p:nvPr>
        </p:nvSpPr>
        <p:spPr/>
        <p:txBody>
          <a:bodyPr/>
          <a:lstStyle/>
          <a:p>
            <a:fld id="{4D4820A3-C6B7-4C27-B597-3C5535129CF4}" type="datetimeFigureOut">
              <a:rPr lang="id-ID" smtClean="0"/>
              <a:pPr/>
              <a:t>17/10/2022</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3ACA8897-EBF8-49C6-B2BE-0A12F566BBBC}"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Date Placeholder 2"/>
          <p:cNvSpPr>
            <a:spLocks noGrp="1"/>
          </p:cNvSpPr>
          <p:nvPr>
            <p:ph type="dt" sz="half" idx="10"/>
          </p:nvPr>
        </p:nvSpPr>
        <p:spPr/>
        <p:txBody>
          <a:bodyPr/>
          <a:lstStyle/>
          <a:p>
            <a:fld id="{4D4820A3-C6B7-4C27-B597-3C5535129CF4}" type="datetimeFigureOut">
              <a:rPr lang="id-ID" smtClean="0"/>
              <a:pPr/>
              <a:t>17/10/2022</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3ACA8897-EBF8-49C6-B2BE-0A12F566BBBC}"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4820A3-C6B7-4C27-B597-3C5535129CF4}" type="datetimeFigureOut">
              <a:rPr lang="id-ID" smtClean="0"/>
              <a:pPr/>
              <a:t>17/10/2022</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3ACA8897-EBF8-49C6-B2BE-0A12F566BBBC}"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D4820A3-C6B7-4C27-B597-3C5535129CF4}" type="datetimeFigureOut">
              <a:rPr lang="id-ID" smtClean="0"/>
              <a:pPr/>
              <a:t>17/10/2022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ACA8897-EBF8-49C6-B2BE-0A12F566BBBC}"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D4820A3-C6B7-4C27-B597-3C5535129CF4}" type="datetimeFigureOut">
              <a:rPr lang="id-ID" smtClean="0"/>
              <a:pPr/>
              <a:t>17/10/2022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ACA8897-EBF8-49C6-B2BE-0A12F566BBBC}"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4820A3-C6B7-4C27-B597-3C5535129CF4}" type="datetimeFigureOut">
              <a:rPr lang="id-ID" smtClean="0"/>
              <a:pPr/>
              <a:t>17/10/2022</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CA8897-EBF8-49C6-B2BE-0A12F566BBBC}"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a:t>SISTEM REPRODUKSI</a:t>
            </a:r>
          </a:p>
        </p:txBody>
      </p:sp>
      <p:sp>
        <p:nvSpPr>
          <p:cNvPr id="3" name="Subtitle 2"/>
          <p:cNvSpPr>
            <a:spLocks noGrp="1"/>
          </p:cNvSpPr>
          <p:nvPr>
            <p:ph type="subTitle" idx="1"/>
          </p:nvPr>
        </p:nvSpPr>
        <p:spPr/>
        <p:txBody>
          <a:bodyPr/>
          <a:lstStyle/>
          <a:p>
            <a:r>
              <a:rPr lang="en-US" dirty="0" err="1"/>
              <a:t>DR.Muhammad</a:t>
            </a:r>
            <a:r>
              <a:rPr lang="en-US" dirty="0"/>
              <a:t> Tahir, SKM.,</a:t>
            </a:r>
            <a:r>
              <a:rPr lang="en-US" dirty="0" err="1"/>
              <a:t>M.Kes</a:t>
            </a:r>
            <a:endParaRPr lang="id-ID"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E:\MATERI AJAR ANATOMI\SAHARIAH\Kep\sistem reproduksi\19263.jpg"/>
          <p:cNvPicPr>
            <a:picLocks noChangeAspect="1" noChangeArrowheads="1"/>
          </p:cNvPicPr>
          <p:nvPr/>
        </p:nvPicPr>
        <p:blipFill>
          <a:blip r:embed="rId2"/>
          <a:srcRect/>
          <a:stretch>
            <a:fillRect/>
          </a:stretch>
        </p:blipFill>
        <p:spPr bwMode="auto">
          <a:xfrm>
            <a:off x="1428728" y="785794"/>
            <a:ext cx="6000792" cy="5000660"/>
          </a:xfrm>
          <a:prstGeom prst="rect">
            <a:avLst/>
          </a:prstGeom>
          <a:noFill/>
        </p:spPr>
      </p:pic>
      <p:sp>
        <p:nvSpPr>
          <p:cNvPr id="3" name="Rectangle 2"/>
          <p:cNvSpPr/>
          <p:nvPr/>
        </p:nvSpPr>
        <p:spPr>
          <a:xfrm>
            <a:off x="6215074" y="5429264"/>
            <a:ext cx="1428760" cy="50006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71546"/>
            <a:ext cx="8229600" cy="5054617"/>
          </a:xfrm>
        </p:spPr>
        <p:txBody>
          <a:bodyPr/>
          <a:lstStyle/>
          <a:p>
            <a:pPr marL="514350" indent="-514350">
              <a:buFont typeface="+mj-lt"/>
              <a:buAutoNum type="arabicPeriod" startAt="2"/>
            </a:pPr>
            <a:r>
              <a:rPr lang="id-ID" b="1" dirty="0"/>
              <a:t>Uterus</a:t>
            </a:r>
          </a:p>
          <a:p>
            <a:r>
              <a:rPr lang="en-US" dirty="0" err="1"/>
              <a:t>Orga</a:t>
            </a:r>
            <a:r>
              <a:rPr lang="id-ID" dirty="0"/>
              <a:t>n</a:t>
            </a:r>
            <a:r>
              <a:rPr lang="en-US" dirty="0"/>
              <a:t> </a:t>
            </a:r>
            <a:r>
              <a:rPr lang="en-US" dirty="0" err="1"/>
              <a:t>tebal</a:t>
            </a:r>
            <a:r>
              <a:rPr lang="en-US" dirty="0"/>
              <a:t>, </a:t>
            </a:r>
            <a:r>
              <a:rPr lang="en-US" dirty="0" err="1"/>
              <a:t>berotot</a:t>
            </a:r>
            <a:r>
              <a:rPr lang="en-US" dirty="0"/>
              <a:t>, </a:t>
            </a:r>
            <a:r>
              <a:rPr lang="en-US" dirty="0" err="1"/>
              <a:t>berbentuk</a:t>
            </a:r>
            <a:r>
              <a:rPr lang="en-US" dirty="0"/>
              <a:t> </a:t>
            </a:r>
            <a:r>
              <a:rPr lang="en-US" dirty="0" err="1"/>
              <a:t>buah</a:t>
            </a:r>
            <a:r>
              <a:rPr lang="en-US" dirty="0"/>
              <a:t> </a:t>
            </a:r>
            <a:r>
              <a:rPr lang="en-US" dirty="0" err="1"/>
              <a:t>pir</a:t>
            </a:r>
            <a:endParaRPr lang="en-US" dirty="0"/>
          </a:p>
          <a:p>
            <a:r>
              <a:rPr lang="en-US" dirty="0" err="1"/>
              <a:t>Terletak</a:t>
            </a:r>
            <a:r>
              <a:rPr lang="en-US" dirty="0"/>
              <a:t> </a:t>
            </a:r>
            <a:r>
              <a:rPr lang="en-US" dirty="0" err="1"/>
              <a:t>didalam</a:t>
            </a:r>
            <a:r>
              <a:rPr lang="en-US" dirty="0"/>
              <a:t> pelvis </a:t>
            </a:r>
            <a:r>
              <a:rPr lang="en-US" dirty="0" err="1"/>
              <a:t>antara</a:t>
            </a:r>
            <a:r>
              <a:rPr lang="en-US" dirty="0"/>
              <a:t> </a:t>
            </a:r>
            <a:r>
              <a:rPr lang="en-US" dirty="0" err="1"/>
              <a:t>rektum</a:t>
            </a:r>
            <a:r>
              <a:rPr lang="en-US" dirty="0"/>
              <a:t> </a:t>
            </a:r>
            <a:r>
              <a:rPr lang="en-US" dirty="0" err="1"/>
              <a:t>dengan</a:t>
            </a:r>
            <a:r>
              <a:rPr lang="en-US" dirty="0"/>
              <a:t> </a:t>
            </a:r>
            <a:r>
              <a:rPr lang="en-US" dirty="0" err="1"/>
              <a:t>kandung</a:t>
            </a:r>
            <a:r>
              <a:rPr lang="en-US" dirty="0"/>
              <a:t> </a:t>
            </a:r>
            <a:r>
              <a:rPr lang="en-US" dirty="0" err="1"/>
              <a:t>kemih</a:t>
            </a:r>
            <a:endParaRPr lang="en-US" dirty="0"/>
          </a:p>
          <a:p>
            <a:r>
              <a:rPr lang="en-US" dirty="0" err="1"/>
              <a:t>Panjang</a:t>
            </a:r>
            <a:r>
              <a:rPr lang="en-US" dirty="0"/>
              <a:t> uterus 7,5 cm </a:t>
            </a:r>
            <a:r>
              <a:rPr lang="en-US" dirty="0" err="1"/>
              <a:t>dan</a:t>
            </a:r>
            <a:r>
              <a:rPr lang="en-US" dirty="0"/>
              <a:t> </a:t>
            </a:r>
            <a:r>
              <a:rPr lang="en-US" dirty="0" err="1"/>
              <a:t>lebar</a:t>
            </a:r>
            <a:r>
              <a:rPr lang="en-US" dirty="0"/>
              <a:t> 5 cm</a:t>
            </a:r>
          </a:p>
          <a:p>
            <a:r>
              <a:rPr lang="en-US" dirty="0" err="1"/>
              <a:t>Tebal</a:t>
            </a:r>
            <a:r>
              <a:rPr lang="en-US" dirty="0"/>
              <a:t> 2,5 cm </a:t>
            </a:r>
            <a:r>
              <a:rPr lang="en-US" dirty="0" err="1"/>
              <a:t>dan</a:t>
            </a:r>
            <a:r>
              <a:rPr lang="en-US" dirty="0"/>
              <a:t> </a:t>
            </a:r>
            <a:r>
              <a:rPr lang="en-US" dirty="0" err="1"/>
              <a:t>berat</a:t>
            </a:r>
            <a:r>
              <a:rPr lang="en-US" dirty="0"/>
              <a:t> 50 gram</a:t>
            </a:r>
          </a:p>
          <a:p>
            <a:r>
              <a:rPr lang="en-US" dirty="0" err="1"/>
              <a:t>Bagian</a:t>
            </a:r>
            <a:r>
              <a:rPr lang="en-US" dirty="0"/>
              <a:t> Uterus : </a:t>
            </a:r>
            <a:r>
              <a:rPr lang="en-US" dirty="0" err="1"/>
              <a:t>Fundus</a:t>
            </a:r>
            <a:r>
              <a:rPr lang="en-US" dirty="0"/>
              <a:t> , </a:t>
            </a:r>
            <a:r>
              <a:rPr lang="en-US" dirty="0" err="1"/>
              <a:t>korpus</a:t>
            </a:r>
            <a:r>
              <a:rPr lang="en-US" dirty="0"/>
              <a:t> , </a:t>
            </a:r>
            <a:r>
              <a:rPr lang="en-US" dirty="0" err="1"/>
              <a:t>serviks</a:t>
            </a:r>
            <a:endParaRPr lang="en-US" dirty="0"/>
          </a:p>
          <a:p>
            <a:pPr>
              <a:buNone/>
            </a:pPr>
            <a:endParaRPr lang="id-ID" dirty="0"/>
          </a:p>
        </p:txBody>
      </p:sp>
      <p:sp>
        <p:nvSpPr>
          <p:cNvPr id="4" name="Title 1"/>
          <p:cNvSpPr>
            <a:spLocks noGrp="1"/>
          </p:cNvSpPr>
          <p:nvPr>
            <p:ph type="title"/>
          </p:nvPr>
        </p:nvSpPr>
        <p:spPr>
          <a:xfrm>
            <a:off x="457200" y="274638"/>
            <a:ext cx="8229600" cy="582594"/>
          </a:xfrm>
        </p:spPr>
        <p:txBody>
          <a:bodyPr>
            <a:normAutofit/>
          </a:bodyPr>
          <a:lstStyle/>
          <a:p>
            <a:r>
              <a:rPr lang="id-ID" sz="3200" dirty="0"/>
              <a:t>Alat Reproduksi Wanita Bagian Dalam</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32"/>
            <a:ext cx="8229600" cy="5268931"/>
          </a:xfrm>
        </p:spPr>
        <p:txBody>
          <a:bodyPr/>
          <a:lstStyle/>
          <a:p>
            <a:pPr>
              <a:buNone/>
            </a:pPr>
            <a:r>
              <a:rPr lang="en-US" sz="2000" dirty="0" err="1"/>
              <a:t>Dinding</a:t>
            </a:r>
            <a:r>
              <a:rPr lang="en-US" sz="2000" dirty="0"/>
              <a:t> Uterus </a:t>
            </a:r>
            <a:r>
              <a:rPr lang="en-US" sz="2000" dirty="0" err="1"/>
              <a:t>Terdiri</a:t>
            </a:r>
            <a:r>
              <a:rPr lang="en-US" sz="2000" dirty="0"/>
              <a:t> Dari :</a:t>
            </a:r>
          </a:p>
          <a:p>
            <a:r>
              <a:rPr lang="en-US" sz="2000" dirty="0" err="1"/>
              <a:t>Endometrium</a:t>
            </a:r>
            <a:r>
              <a:rPr lang="en-US" sz="2000" dirty="0"/>
              <a:t> = </a:t>
            </a:r>
            <a:r>
              <a:rPr lang="en-US" sz="2000" dirty="0" err="1"/>
              <a:t>lapisan</a:t>
            </a:r>
            <a:r>
              <a:rPr lang="en-US" sz="2000" dirty="0"/>
              <a:t> </a:t>
            </a:r>
            <a:r>
              <a:rPr lang="en-US" sz="2000" dirty="0" err="1"/>
              <a:t>dalam</a:t>
            </a:r>
            <a:r>
              <a:rPr lang="en-US" sz="2000" dirty="0"/>
              <a:t> </a:t>
            </a:r>
          </a:p>
          <a:p>
            <a:r>
              <a:rPr lang="en-US" sz="2000" dirty="0" err="1"/>
              <a:t>Miometrium</a:t>
            </a:r>
            <a:r>
              <a:rPr lang="en-US" sz="2000" dirty="0"/>
              <a:t> = </a:t>
            </a:r>
            <a:r>
              <a:rPr lang="en-US" sz="2000" dirty="0" err="1"/>
              <a:t>lapisan</a:t>
            </a:r>
            <a:r>
              <a:rPr lang="en-US" sz="2000" dirty="0"/>
              <a:t> </a:t>
            </a:r>
            <a:r>
              <a:rPr lang="en-US" sz="2000" dirty="0" err="1"/>
              <a:t>otot</a:t>
            </a:r>
            <a:r>
              <a:rPr lang="en-US" sz="2000" dirty="0"/>
              <a:t> </a:t>
            </a:r>
            <a:r>
              <a:rPr lang="en-US" sz="2000" dirty="0" err="1"/>
              <a:t>polos</a:t>
            </a:r>
            <a:endParaRPr lang="en-US" sz="2000" dirty="0"/>
          </a:p>
          <a:p>
            <a:r>
              <a:rPr lang="en-US" sz="2000" dirty="0"/>
              <a:t>Peritoneum  = </a:t>
            </a:r>
            <a:r>
              <a:rPr lang="en-US" sz="2000" dirty="0" err="1"/>
              <a:t>lapisan</a:t>
            </a:r>
            <a:r>
              <a:rPr lang="en-US" sz="2000" dirty="0"/>
              <a:t> </a:t>
            </a:r>
            <a:r>
              <a:rPr lang="en-US" sz="2000" dirty="0" err="1"/>
              <a:t>serosa</a:t>
            </a:r>
            <a:r>
              <a:rPr lang="en-US" sz="2000" dirty="0"/>
              <a:t> </a:t>
            </a:r>
            <a:r>
              <a:rPr lang="en-US" sz="2000" dirty="0" err="1"/>
              <a:t>terdiri</a:t>
            </a:r>
            <a:r>
              <a:rPr lang="en-US" sz="2000" dirty="0"/>
              <a:t> </a:t>
            </a:r>
            <a:r>
              <a:rPr lang="en-US" sz="2000" dirty="0" err="1"/>
              <a:t>dari</a:t>
            </a:r>
            <a:r>
              <a:rPr lang="en-US" sz="2000" dirty="0"/>
              <a:t> </a:t>
            </a:r>
            <a:r>
              <a:rPr lang="en-US" sz="2000" dirty="0" err="1"/>
              <a:t>beberapa</a:t>
            </a:r>
            <a:r>
              <a:rPr lang="en-US" sz="2000" dirty="0"/>
              <a:t> </a:t>
            </a:r>
            <a:r>
              <a:rPr lang="en-US" sz="2000" dirty="0" err="1"/>
              <a:t>ligamentum</a:t>
            </a:r>
            <a:endParaRPr lang="en-US" sz="2000" dirty="0"/>
          </a:p>
          <a:p>
            <a:endParaRPr lang="id-ID" dirty="0"/>
          </a:p>
        </p:txBody>
      </p:sp>
      <p:sp>
        <p:nvSpPr>
          <p:cNvPr id="4" name="Title 1"/>
          <p:cNvSpPr>
            <a:spLocks noGrp="1"/>
          </p:cNvSpPr>
          <p:nvPr>
            <p:ph type="title"/>
          </p:nvPr>
        </p:nvSpPr>
        <p:spPr>
          <a:xfrm>
            <a:off x="428596" y="214290"/>
            <a:ext cx="8229600" cy="511156"/>
          </a:xfrm>
        </p:spPr>
        <p:txBody>
          <a:bodyPr>
            <a:normAutofit fontScale="90000"/>
          </a:bodyPr>
          <a:lstStyle/>
          <a:p>
            <a:r>
              <a:rPr lang="id-ID" sz="3200" dirty="0"/>
              <a:t>Next..Alat Reproduksi Wanita Bagian Dalam</a:t>
            </a:r>
          </a:p>
        </p:txBody>
      </p:sp>
      <p:pic>
        <p:nvPicPr>
          <p:cNvPr id="6" name="Picture 2" descr="E:\MATERI AJAR ANATOMI\SAHARIAH\Kep\sistem reproduksi\images1.jpg"/>
          <p:cNvPicPr>
            <a:picLocks noChangeAspect="1" noChangeArrowheads="1"/>
          </p:cNvPicPr>
          <p:nvPr/>
        </p:nvPicPr>
        <p:blipFill>
          <a:blip r:embed="rId2"/>
          <a:srcRect/>
          <a:stretch>
            <a:fillRect/>
          </a:stretch>
        </p:blipFill>
        <p:spPr bwMode="auto">
          <a:xfrm>
            <a:off x="2357422" y="2357430"/>
            <a:ext cx="5286412" cy="450057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11156"/>
          </a:xfrm>
        </p:spPr>
        <p:txBody>
          <a:bodyPr>
            <a:noAutofit/>
          </a:bodyPr>
          <a:lstStyle/>
          <a:p>
            <a:r>
              <a:rPr lang="id-ID" sz="3200" dirty="0"/>
              <a:t>Next..Alat Reproduksi Wanita Bagian Dalam</a:t>
            </a:r>
          </a:p>
        </p:txBody>
      </p:sp>
      <p:sp>
        <p:nvSpPr>
          <p:cNvPr id="3" name="Content Placeholder 2"/>
          <p:cNvSpPr>
            <a:spLocks noGrp="1"/>
          </p:cNvSpPr>
          <p:nvPr>
            <p:ph idx="1"/>
          </p:nvPr>
        </p:nvSpPr>
        <p:spPr>
          <a:xfrm>
            <a:off x="457200" y="1285860"/>
            <a:ext cx="8229600" cy="4840303"/>
          </a:xfrm>
        </p:spPr>
        <p:txBody>
          <a:bodyPr>
            <a:normAutofit fontScale="77500" lnSpcReduction="20000"/>
          </a:bodyPr>
          <a:lstStyle/>
          <a:p>
            <a:pPr marL="514350" indent="-514350">
              <a:buFont typeface="+mj-lt"/>
              <a:buAutoNum type="arabicPeriod" startAt="3"/>
            </a:pPr>
            <a:r>
              <a:rPr lang="id-ID" dirty="0"/>
              <a:t>Ovarium</a:t>
            </a:r>
          </a:p>
          <a:p>
            <a:r>
              <a:rPr lang="en-US" dirty="0" err="1"/>
              <a:t>Merupakan</a:t>
            </a:r>
            <a:r>
              <a:rPr lang="en-US" dirty="0"/>
              <a:t> </a:t>
            </a:r>
            <a:r>
              <a:rPr lang="en-US" dirty="0" err="1"/>
              <a:t>kelenjar</a:t>
            </a:r>
            <a:r>
              <a:rPr lang="en-US" dirty="0"/>
              <a:t>  </a:t>
            </a:r>
          </a:p>
          <a:p>
            <a:r>
              <a:rPr lang="en-US" dirty="0" err="1"/>
              <a:t>Berbentuk</a:t>
            </a:r>
            <a:r>
              <a:rPr lang="en-US" dirty="0"/>
              <a:t> </a:t>
            </a:r>
            <a:r>
              <a:rPr lang="en-US" dirty="0" err="1"/>
              <a:t>buah</a:t>
            </a:r>
            <a:r>
              <a:rPr lang="en-US" dirty="0"/>
              <a:t> </a:t>
            </a:r>
            <a:r>
              <a:rPr lang="en-US" dirty="0" err="1"/>
              <a:t>kenari</a:t>
            </a:r>
            <a:endParaRPr lang="en-US" dirty="0"/>
          </a:p>
          <a:p>
            <a:r>
              <a:rPr lang="en-US" dirty="0" err="1"/>
              <a:t>Terletak</a:t>
            </a:r>
            <a:r>
              <a:rPr lang="en-US" dirty="0"/>
              <a:t> </a:t>
            </a:r>
            <a:r>
              <a:rPr lang="en-US" dirty="0" err="1"/>
              <a:t>kiri</a:t>
            </a:r>
            <a:r>
              <a:rPr lang="en-US" dirty="0"/>
              <a:t> </a:t>
            </a:r>
            <a:r>
              <a:rPr lang="en-US" dirty="0" err="1"/>
              <a:t>dan</a:t>
            </a:r>
            <a:r>
              <a:rPr lang="en-US" dirty="0"/>
              <a:t> </a:t>
            </a:r>
            <a:r>
              <a:rPr lang="en-US" dirty="0" err="1"/>
              <a:t>kanan</a:t>
            </a:r>
            <a:r>
              <a:rPr lang="en-US" dirty="0"/>
              <a:t> uterus</a:t>
            </a:r>
          </a:p>
          <a:p>
            <a:r>
              <a:rPr lang="en-US" dirty="0" err="1"/>
              <a:t>Setiap</a:t>
            </a:r>
            <a:r>
              <a:rPr lang="en-US" dirty="0"/>
              <a:t> </a:t>
            </a:r>
            <a:r>
              <a:rPr lang="en-US" dirty="0" err="1"/>
              <a:t>bulan</a:t>
            </a:r>
            <a:r>
              <a:rPr lang="en-US" dirty="0"/>
              <a:t> </a:t>
            </a:r>
            <a:r>
              <a:rPr lang="en-US" dirty="0" err="1"/>
              <a:t>sebuah</a:t>
            </a:r>
            <a:r>
              <a:rPr lang="en-US" dirty="0"/>
              <a:t> </a:t>
            </a:r>
            <a:r>
              <a:rPr lang="en-US" dirty="0" err="1"/>
              <a:t>ovu</a:t>
            </a:r>
            <a:r>
              <a:rPr lang="id-ID" dirty="0"/>
              <a:t>m</a:t>
            </a:r>
            <a:r>
              <a:rPr lang="en-US" dirty="0"/>
              <a:t> </a:t>
            </a:r>
            <a:r>
              <a:rPr lang="en-US" dirty="0" err="1"/>
              <a:t>dilepaskan</a:t>
            </a:r>
            <a:endParaRPr lang="en-US" dirty="0"/>
          </a:p>
          <a:p>
            <a:r>
              <a:rPr lang="en-US" dirty="0" err="1"/>
              <a:t>Ovulasi</a:t>
            </a:r>
            <a:r>
              <a:rPr lang="en-US" dirty="0"/>
              <a:t> </a:t>
            </a:r>
            <a:r>
              <a:rPr lang="en-US" dirty="0" err="1"/>
              <a:t>adalah</a:t>
            </a:r>
            <a:r>
              <a:rPr lang="en-US" dirty="0"/>
              <a:t> </a:t>
            </a:r>
            <a:r>
              <a:rPr lang="en-US" dirty="0" err="1"/>
              <a:t>pematangan</a:t>
            </a:r>
            <a:r>
              <a:rPr lang="en-US" dirty="0"/>
              <a:t> </a:t>
            </a:r>
            <a:r>
              <a:rPr lang="en-US" dirty="0" err="1"/>
              <a:t>folikel</a:t>
            </a:r>
            <a:r>
              <a:rPr lang="en-US" dirty="0"/>
              <a:t> </a:t>
            </a:r>
            <a:r>
              <a:rPr lang="en-US" dirty="0" err="1"/>
              <a:t>graaf</a:t>
            </a:r>
            <a:r>
              <a:rPr lang="en-US" dirty="0"/>
              <a:t> </a:t>
            </a:r>
            <a:r>
              <a:rPr lang="en-US" dirty="0" err="1"/>
              <a:t>dan</a:t>
            </a:r>
            <a:r>
              <a:rPr lang="en-US" dirty="0"/>
              <a:t> </a:t>
            </a:r>
            <a:r>
              <a:rPr lang="en-US" dirty="0" err="1"/>
              <a:t>mengeluarkan</a:t>
            </a:r>
            <a:r>
              <a:rPr lang="en-US" dirty="0"/>
              <a:t> </a:t>
            </a:r>
            <a:r>
              <a:rPr lang="en-US" dirty="0" err="1"/>
              <a:t>ovu</a:t>
            </a:r>
            <a:r>
              <a:rPr lang="id-ID" dirty="0"/>
              <a:t>m</a:t>
            </a:r>
            <a:r>
              <a:rPr lang="en-US" dirty="0"/>
              <a:t> </a:t>
            </a:r>
            <a:endParaRPr lang="id-ID" dirty="0"/>
          </a:p>
          <a:p>
            <a:pPr>
              <a:buNone/>
            </a:pPr>
            <a:endParaRPr lang="id-ID" dirty="0"/>
          </a:p>
          <a:p>
            <a:pPr>
              <a:buNone/>
            </a:pPr>
            <a:r>
              <a:rPr lang="en-US" dirty="0" err="1"/>
              <a:t>Ovarium</a:t>
            </a:r>
            <a:r>
              <a:rPr lang="en-US" dirty="0"/>
              <a:t> </a:t>
            </a:r>
            <a:r>
              <a:rPr lang="en-US" dirty="0" err="1"/>
              <a:t>berfungsi</a:t>
            </a:r>
            <a:r>
              <a:rPr lang="en-US" dirty="0"/>
              <a:t> :</a:t>
            </a:r>
          </a:p>
          <a:p>
            <a:pPr marL="514350" indent="-514350">
              <a:buFont typeface="+mj-lt"/>
              <a:buAutoNum type="alphaLcPeriod"/>
            </a:pPr>
            <a:r>
              <a:rPr lang="en-US" dirty="0" err="1"/>
              <a:t>Memproduksi</a:t>
            </a:r>
            <a:r>
              <a:rPr lang="en-US" dirty="0"/>
              <a:t> ovum</a:t>
            </a:r>
            <a:endParaRPr lang="id-ID" dirty="0"/>
          </a:p>
          <a:p>
            <a:pPr marL="514350" indent="-514350">
              <a:buFont typeface="+mj-lt"/>
              <a:buAutoNum type="alphaLcPeriod"/>
            </a:pPr>
            <a:r>
              <a:rPr lang="en-US" dirty="0" err="1"/>
              <a:t>Memproduksi</a:t>
            </a:r>
            <a:r>
              <a:rPr lang="en-US" dirty="0"/>
              <a:t> </a:t>
            </a:r>
            <a:r>
              <a:rPr lang="en-US" dirty="0" err="1"/>
              <a:t>hormon</a:t>
            </a:r>
            <a:r>
              <a:rPr lang="en-US" dirty="0"/>
              <a:t> estrogen</a:t>
            </a:r>
            <a:endParaRPr lang="id-ID" dirty="0"/>
          </a:p>
          <a:p>
            <a:pPr marL="514350" indent="-514350">
              <a:buFont typeface="+mj-lt"/>
              <a:buAutoNum type="alphaLcPeriod"/>
            </a:pPr>
            <a:r>
              <a:rPr lang="en-US" dirty="0" err="1"/>
              <a:t>Memproduksi</a:t>
            </a:r>
            <a:r>
              <a:rPr lang="en-US" dirty="0"/>
              <a:t> </a:t>
            </a:r>
            <a:r>
              <a:rPr lang="en-US" dirty="0" err="1"/>
              <a:t>progesteron</a:t>
            </a:r>
            <a:endParaRPr lang="en-US" dirty="0"/>
          </a:p>
          <a:p>
            <a:endParaRPr lang="en-US" dirty="0"/>
          </a:p>
          <a:p>
            <a:endParaRPr lang="id-ID"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11156"/>
          </a:xfrm>
        </p:spPr>
        <p:txBody>
          <a:bodyPr>
            <a:normAutofit fontScale="90000"/>
          </a:bodyPr>
          <a:lstStyle/>
          <a:p>
            <a:endParaRPr lang="id-ID" dirty="0"/>
          </a:p>
        </p:txBody>
      </p:sp>
      <p:sp>
        <p:nvSpPr>
          <p:cNvPr id="3" name="Content Placeholder 2"/>
          <p:cNvSpPr>
            <a:spLocks noGrp="1"/>
          </p:cNvSpPr>
          <p:nvPr>
            <p:ph idx="1"/>
          </p:nvPr>
        </p:nvSpPr>
        <p:spPr/>
        <p:txBody>
          <a:bodyPr>
            <a:normAutofit fontScale="92500"/>
          </a:bodyPr>
          <a:lstStyle/>
          <a:p>
            <a:pPr marL="514350" indent="-514350">
              <a:buFont typeface="+mj-lt"/>
              <a:buAutoNum type="arabicPeriod" startAt="4"/>
            </a:pPr>
            <a:r>
              <a:rPr lang="id-ID" dirty="0"/>
              <a:t>Tuba Fallopi</a:t>
            </a:r>
          </a:p>
          <a:p>
            <a:r>
              <a:rPr lang="id-ID" dirty="0"/>
              <a:t>Tuba fallopi merupakan saluran ovum yang terentang antara kornu uterine hingga suatu tempat dekat ovarium </a:t>
            </a:r>
          </a:p>
          <a:p>
            <a:r>
              <a:rPr lang="id-ID" dirty="0"/>
              <a:t>merupakan jalan ovum mencapai rongga uterus. </a:t>
            </a:r>
            <a:br>
              <a:rPr lang="id-ID" dirty="0"/>
            </a:br>
            <a:r>
              <a:rPr lang="id-ID" dirty="0"/>
              <a:t>Panjang tuba fallopi 12cm dan diameter 3-8cm. </a:t>
            </a:r>
          </a:p>
          <a:p>
            <a:r>
              <a:rPr lang="id-ID" dirty="0"/>
              <a:t>Dinding tuba terdiri dari tiga lapisan yaitu serosa, muskular, serta mukosa dengan epitel bersilia.</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20000"/>
          </a:bodyPr>
          <a:lstStyle/>
          <a:p>
            <a:pPr marL="514350" indent="-514350">
              <a:buNone/>
            </a:pPr>
            <a:r>
              <a:rPr lang="id-ID" dirty="0"/>
              <a:t>Tuba fallopi terdiri atas :</a:t>
            </a:r>
          </a:p>
          <a:p>
            <a:pPr marL="514350" indent="-514350">
              <a:buFont typeface="+mj-lt"/>
              <a:buAutoNum type="arabicParenR"/>
            </a:pPr>
            <a:r>
              <a:rPr lang="id-ID" dirty="0"/>
              <a:t>Pars interstitialis (intramularis) terletak di antara otot rahim mulai dari osteum internum tuba.</a:t>
            </a:r>
          </a:p>
          <a:p>
            <a:pPr marL="514350" indent="-514350">
              <a:buFont typeface="+mj-lt"/>
              <a:buAutoNum type="arabicParenR"/>
            </a:pPr>
            <a:r>
              <a:rPr lang="id-ID" dirty="0"/>
              <a:t>Pars istmika tubae, bagian tuba yang berada di luar uterus dan merupakan bagian yang paling sempit.</a:t>
            </a:r>
          </a:p>
          <a:p>
            <a:pPr marL="514350" indent="-514350">
              <a:buFont typeface="+mj-lt"/>
              <a:buAutoNum type="arabicParenR"/>
            </a:pPr>
            <a:r>
              <a:rPr lang="id-ID" dirty="0"/>
              <a:t>Pars ampuralis tubae, bagian tuba yang paling luas dan berbentuk “s”.</a:t>
            </a:r>
          </a:p>
          <a:p>
            <a:pPr marL="514350" indent="-514350">
              <a:buFont typeface="+mj-lt"/>
              <a:buAutoNum type="arabicParenR"/>
            </a:pPr>
            <a:r>
              <a:rPr lang="id-ID" dirty="0"/>
              <a:t>Pars infindibulo tubae, bagian akhir tubae yang memiliki lumbai yang disebut fimbriae tubae.</a:t>
            </a:r>
          </a:p>
          <a:p>
            <a:endParaRPr lang="id-ID"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85000" lnSpcReduction="10000"/>
          </a:bodyPr>
          <a:lstStyle/>
          <a:p>
            <a:pPr>
              <a:buNone/>
            </a:pPr>
            <a:r>
              <a:rPr lang="id-ID" dirty="0"/>
              <a:t>Fungsi tuba fallopi :</a:t>
            </a:r>
          </a:p>
          <a:p>
            <a:pPr marL="514350" indent="-514350">
              <a:buFont typeface="+mj-lt"/>
              <a:buAutoNum type="arabicParenR"/>
            </a:pPr>
            <a:r>
              <a:rPr lang="id-ID" dirty="0"/>
              <a:t>Sebagai jalan transportasi ovum dari ovarium sampai kavum uteri.</a:t>
            </a:r>
          </a:p>
          <a:p>
            <a:pPr marL="514350" indent="-514350">
              <a:buFont typeface="+mj-lt"/>
              <a:buAutoNum type="arabicParenR"/>
            </a:pPr>
            <a:r>
              <a:rPr lang="id-ID" dirty="0"/>
              <a:t>Untuk menangkap ovum yang dilepaskan saat ovulasi.</a:t>
            </a:r>
          </a:p>
          <a:p>
            <a:pPr marL="514350" indent="-514350">
              <a:buFont typeface="+mj-lt"/>
              <a:buAutoNum type="arabicParenR"/>
            </a:pPr>
            <a:r>
              <a:rPr lang="id-ID" dirty="0"/>
              <a:t>Sebagai saluran dari spermatozoa ovum dan hasil konsepsi.</a:t>
            </a:r>
          </a:p>
          <a:p>
            <a:pPr marL="514350" indent="-514350">
              <a:buFont typeface="+mj-lt"/>
              <a:buAutoNum type="arabicParenR"/>
            </a:pPr>
            <a:r>
              <a:rPr lang="id-ID" dirty="0"/>
              <a:t>Tempat terjadinya konsepsi.</a:t>
            </a:r>
          </a:p>
          <a:p>
            <a:pPr marL="514350" indent="-514350">
              <a:buFont typeface="+mj-lt"/>
              <a:buAutoNum type="arabicParenR"/>
            </a:pPr>
            <a:r>
              <a:rPr lang="id-ID" dirty="0"/>
              <a:t>Tempat pertumbuahn dan perkembangan hasil konsepsi sampai mencapai bentuk blastula yang siap mengadakan implantasi.</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2357430"/>
            <a:ext cx="8229600" cy="868346"/>
          </a:xfrm>
        </p:spPr>
        <p:txBody>
          <a:bodyPr/>
          <a:lstStyle/>
          <a:p>
            <a:r>
              <a:rPr lang="id-ID" dirty="0"/>
              <a:t>Alat Reproduksi Pria</a:t>
            </a:r>
          </a:p>
        </p:txBody>
      </p:sp>
      <p:sp>
        <p:nvSpPr>
          <p:cNvPr id="3" name="Content Placeholder 2"/>
          <p:cNvSpPr>
            <a:spLocks noGrp="1"/>
          </p:cNvSpPr>
          <p:nvPr>
            <p:ph idx="1"/>
          </p:nvPr>
        </p:nvSpPr>
        <p:spPr/>
        <p:txBody>
          <a:bodyPr/>
          <a:lstStyle/>
          <a:p>
            <a:endParaRPr lang="en-US" dirty="0"/>
          </a:p>
          <a:p>
            <a:endParaRPr lang="id-ID"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11156"/>
          </a:xfrm>
        </p:spPr>
        <p:txBody>
          <a:bodyPr>
            <a:normAutofit fontScale="90000"/>
          </a:bodyPr>
          <a:lstStyle/>
          <a:p>
            <a:r>
              <a:rPr lang="id-ID" sz="3600" dirty="0"/>
              <a:t>Alat Reproduksi Pria Bagian Luar</a:t>
            </a:r>
          </a:p>
        </p:txBody>
      </p:sp>
      <p:sp>
        <p:nvSpPr>
          <p:cNvPr id="3" name="Content Placeholder 2"/>
          <p:cNvSpPr>
            <a:spLocks noGrp="1"/>
          </p:cNvSpPr>
          <p:nvPr>
            <p:ph idx="1"/>
          </p:nvPr>
        </p:nvSpPr>
        <p:spPr/>
        <p:txBody>
          <a:bodyPr>
            <a:normAutofit/>
          </a:bodyPr>
          <a:lstStyle/>
          <a:p>
            <a:pPr marL="514350" indent="-514350">
              <a:buFont typeface="+mj-lt"/>
              <a:buAutoNum type="arabicPeriod"/>
            </a:pPr>
            <a:r>
              <a:rPr lang="id-ID" sz="2800" b="1" dirty="0"/>
              <a:t>Penis</a:t>
            </a:r>
            <a:r>
              <a:rPr lang="id-ID" sz="2800" dirty="0"/>
              <a:t> adalah organ yang berfungsi untuk kopulasi (memindahkan sperma ke saluran kelamin wanita) sekaligus sebagai saluran buang air kecil.</a:t>
            </a:r>
          </a:p>
          <a:p>
            <a:pPr marL="514350" indent="-514350">
              <a:buNone/>
            </a:pPr>
            <a:endParaRPr lang="id-ID" sz="2800" dirty="0"/>
          </a:p>
          <a:p>
            <a:pPr>
              <a:buNone/>
            </a:pPr>
            <a:r>
              <a:rPr lang="id-ID" sz="2800" dirty="0"/>
              <a:t> </a:t>
            </a:r>
            <a:r>
              <a:rPr lang="id-ID" sz="2800" i="1" dirty="0">
                <a:solidFill>
                  <a:srgbClr val="FF0000"/>
                </a:solidFill>
              </a:rPr>
              <a:t>Penis terdiri atas beberapa bagian yaitu : </a:t>
            </a:r>
          </a:p>
          <a:p>
            <a:pPr marL="514350" indent="-514350">
              <a:buFont typeface="+mj-lt"/>
              <a:buAutoNum type="alphaLcPeriod"/>
            </a:pPr>
            <a:r>
              <a:rPr lang="id-ID" sz="2800" dirty="0"/>
              <a:t>Glan Penis, bagian kepala yang apabila telah dikhitan tidak dilapisi kulit</a:t>
            </a:r>
          </a:p>
          <a:p>
            <a:pPr marL="514350" indent="-514350">
              <a:buFont typeface="+mj-lt"/>
              <a:buAutoNum type="alphaLcPeriod"/>
            </a:pPr>
            <a:r>
              <a:rPr lang="id-ID" sz="2800" dirty="0"/>
              <a:t>Batang (corpus) Penis</a:t>
            </a:r>
          </a:p>
          <a:p>
            <a:pPr marL="514350" indent="-514350">
              <a:buFont typeface="+mj-lt"/>
              <a:buAutoNum type="alphaLcPeriod"/>
            </a:pPr>
            <a:r>
              <a:rPr lang="id-ID" sz="2800" dirty="0"/>
              <a:t>Pangkal Penis</a:t>
            </a:r>
          </a:p>
          <a:p>
            <a:pPr marL="514350" indent="-514350">
              <a:buNone/>
            </a:pPr>
            <a:endParaRPr lang="id-ID" dirty="0"/>
          </a:p>
          <a:p>
            <a:endParaRPr lang="id-ID"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4032"/>
          </a:xfrm>
        </p:spPr>
        <p:txBody>
          <a:bodyPr>
            <a:normAutofit/>
          </a:bodyPr>
          <a:lstStyle/>
          <a:p>
            <a:r>
              <a:rPr lang="id-ID" sz="3600" dirty="0"/>
              <a:t>Next..Alat Reproduksi Pria Bagian Luar</a:t>
            </a:r>
          </a:p>
        </p:txBody>
      </p:sp>
      <p:sp>
        <p:nvSpPr>
          <p:cNvPr id="3" name="Content Placeholder 2"/>
          <p:cNvSpPr>
            <a:spLocks noGrp="1"/>
          </p:cNvSpPr>
          <p:nvPr>
            <p:ph idx="1"/>
          </p:nvPr>
        </p:nvSpPr>
        <p:spPr/>
        <p:txBody>
          <a:bodyPr/>
          <a:lstStyle/>
          <a:p>
            <a:pPr marL="514350" indent="-514350">
              <a:buFont typeface="+mj-lt"/>
              <a:buAutoNum type="arabicPeriod" startAt="2"/>
            </a:pPr>
            <a:r>
              <a:rPr lang="id-ID" sz="2800" b="1" dirty="0"/>
              <a:t>Skrotum</a:t>
            </a:r>
            <a:r>
              <a:rPr lang="id-ID" sz="2800" dirty="0"/>
              <a:t> adalah pelipatan dinding berupa kantung yang didalamnya berisi testis. Fungsinya adalah untuk menjaga suhu testis supaya tidak terlalu panas. Di skrotum terdapat otot polos yang disebut otot dartos. Otot inilah yang membuat testis dapat mengerut dan mengendur.</a:t>
            </a:r>
          </a:p>
          <a:p>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SISTEM REPRODUKSI</a:t>
            </a:r>
          </a:p>
        </p:txBody>
      </p:sp>
      <p:sp>
        <p:nvSpPr>
          <p:cNvPr id="3" name="Content Placeholder 2"/>
          <p:cNvSpPr>
            <a:spLocks noGrp="1"/>
          </p:cNvSpPr>
          <p:nvPr>
            <p:ph idx="1"/>
          </p:nvPr>
        </p:nvSpPr>
        <p:spPr/>
        <p:txBody>
          <a:bodyPr/>
          <a:lstStyle/>
          <a:p>
            <a:r>
              <a:rPr lang="id-ID" b="1" dirty="0"/>
              <a:t>Alat reproduksi wanita</a:t>
            </a:r>
          </a:p>
          <a:p>
            <a:r>
              <a:rPr lang="id-ID" b="1" dirty="0"/>
              <a:t>Alat reproduksi pria</a:t>
            </a:r>
            <a:endParaRPr lang="id-ID"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4032"/>
          </a:xfrm>
        </p:spPr>
        <p:txBody>
          <a:bodyPr>
            <a:normAutofit/>
          </a:bodyPr>
          <a:lstStyle/>
          <a:p>
            <a:r>
              <a:rPr lang="id-ID" sz="3600" dirty="0"/>
              <a:t>Alat Reproduksi Pria Bagian Dalam</a:t>
            </a:r>
          </a:p>
        </p:txBody>
      </p:sp>
      <p:pic>
        <p:nvPicPr>
          <p:cNvPr id="7170" name="Picture 2" descr="E:\MATERI AJAR ANATOMI\SAHARIAH\Kep\sistem reproduksi\Alat Reproduksi Pria.jpg"/>
          <p:cNvPicPr>
            <a:picLocks noGrp="1" noChangeAspect="1" noChangeArrowheads="1"/>
          </p:cNvPicPr>
          <p:nvPr>
            <p:ph idx="1"/>
          </p:nvPr>
        </p:nvPicPr>
        <p:blipFill>
          <a:blip r:embed="rId2"/>
          <a:srcRect/>
          <a:stretch>
            <a:fillRect/>
          </a:stretch>
        </p:blipFill>
        <p:spPr bwMode="auto">
          <a:xfrm>
            <a:off x="457200" y="1142984"/>
            <a:ext cx="8229600" cy="5429287"/>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5470"/>
          </a:xfrm>
        </p:spPr>
        <p:txBody>
          <a:bodyPr>
            <a:normAutofit/>
          </a:bodyPr>
          <a:lstStyle/>
          <a:p>
            <a:r>
              <a:rPr lang="id-ID" sz="3600" dirty="0"/>
              <a:t>Next..Alat Reproduksi Pria Bagian Dalam</a:t>
            </a:r>
          </a:p>
        </p:txBody>
      </p:sp>
      <p:sp>
        <p:nvSpPr>
          <p:cNvPr id="3" name="Content Placeholder 2"/>
          <p:cNvSpPr>
            <a:spLocks noGrp="1"/>
          </p:cNvSpPr>
          <p:nvPr>
            <p:ph idx="1"/>
          </p:nvPr>
        </p:nvSpPr>
        <p:spPr/>
        <p:txBody>
          <a:bodyPr>
            <a:normAutofit fontScale="85000" lnSpcReduction="20000"/>
          </a:bodyPr>
          <a:lstStyle/>
          <a:p>
            <a:pPr marL="514350" indent="-514350">
              <a:buFont typeface="+mj-lt"/>
              <a:buAutoNum type="arabicPeriod"/>
            </a:pPr>
            <a:r>
              <a:rPr lang="id-ID" b="1" dirty="0"/>
              <a:t>Testis</a:t>
            </a:r>
            <a:r>
              <a:rPr lang="id-ID" dirty="0"/>
              <a:t> </a:t>
            </a:r>
          </a:p>
          <a:p>
            <a:pPr marL="514350" indent="-514350"/>
            <a:r>
              <a:rPr lang="id-ID" dirty="0"/>
              <a:t>Wujudnya berbentuk oval, berjumlah sepasang, diameter sekitar 5 cm </a:t>
            </a:r>
          </a:p>
          <a:p>
            <a:pPr marL="514350" indent="-514350"/>
            <a:r>
              <a:rPr lang="id-ID" dirty="0"/>
              <a:t>ditutupi oleh skrotum</a:t>
            </a:r>
          </a:p>
          <a:p>
            <a:pPr marL="514350" indent="-514350"/>
            <a:r>
              <a:rPr lang="id-ID" dirty="0"/>
              <a:t>tersusun atas pembuluh-pembuluh halus yang disebut tubulus seminiferus. </a:t>
            </a:r>
          </a:p>
          <a:p>
            <a:pPr marL="514350" indent="-514350"/>
            <a:r>
              <a:rPr lang="id-ID" dirty="0"/>
              <a:t>Fungsi testis adalah sebagai tempat pembentukan sel kelamin jantan (spermatozoa) dan hormon kelamin (testosteron). </a:t>
            </a:r>
          </a:p>
          <a:p>
            <a:pPr marL="514350" indent="-514350"/>
            <a:r>
              <a:rPr lang="id-ID" dirty="0"/>
              <a:t>Pada testis juga terdapat sel sertoli yang menyediakan makanan bagi spermatozoa.</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marL="514350" indent="-514350">
              <a:buFont typeface="+mj-lt"/>
              <a:buAutoNum type="arabicPeriod" startAt="2"/>
            </a:pPr>
            <a:r>
              <a:rPr lang="id-ID" b="1" dirty="0"/>
              <a:t>Saluran reproduksi</a:t>
            </a:r>
            <a:r>
              <a:rPr lang="id-ID" dirty="0"/>
              <a:t> atau saluran pengeluaran terdiri dari:</a:t>
            </a:r>
          </a:p>
          <a:p>
            <a:pPr marL="514350" indent="-514350">
              <a:buNone/>
            </a:pPr>
            <a:endParaRPr lang="id-ID" dirty="0"/>
          </a:p>
          <a:p>
            <a:r>
              <a:rPr lang="id-ID" i="1" dirty="0"/>
              <a:t>Epididimis</a:t>
            </a:r>
            <a:r>
              <a:rPr lang="id-ID" dirty="0"/>
              <a:t> adalah saluran berkelok-kelok sepanjang kurang lebih 6 Cm di dalam skrotum yang keluar dari testis. Fungsinya adalah sebagai tempat penyimpanan sperma sementara dan mematangkannya.</a:t>
            </a:r>
          </a:p>
          <a:p>
            <a:r>
              <a:rPr lang="id-ID" i="1" dirty="0"/>
              <a:t>Vas deferens</a:t>
            </a:r>
            <a:r>
              <a:rPr lang="id-ID" dirty="0"/>
              <a:t> adalah saluran lurus yang mengarah ke atas. Saluran ini menghubungkan epididimis dan vesikula seminalis.</a:t>
            </a:r>
          </a:p>
          <a:p>
            <a:r>
              <a:rPr lang="id-ID" i="1" dirty="0"/>
              <a:t>Duktus ejakulatoris</a:t>
            </a:r>
            <a:r>
              <a:rPr lang="id-ID" dirty="0"/>
              <a:t> adalah saluran pendek penghubung kantung sperma dengan uretra. Saluran ini mampu menyemprotkan sperma dengan kecepatan tinggi keluar tubuh.</a:t>
            </a:r>
          </a:p>
          <a:p>
            <a:endParaRPr lang="id-ID" dirty="0"/>
          </a:p>
        </p:txBody>
      </p:sp>
      <p:sp>
        <p:nvSpPr>
          <p:cNvPr id="4" name="Title 1"/>
          <p:cNvSpPr>
            <a:spLocks noGrp="1"/>
          </p:cNvSpPr>
          <p:nvPr>
            <p:ph type="title"/>
          </p:nvPr>
        </p:nvSpPr>
        <p:spPr>
          <a:xfrm>
            <a:off x="457200" y="274638"/>
            <a:ext cx="8229600" cy="654032"/>
          </a:xfrm>
        </p:spPr>
        <p:txBody>
          <a:bodyPr>
            <a:normAutofit/>
          </a:bodyPr>
          <a:lstStyle/>
          <a:p>
            <a:r>
              <a:rPr lang="id-ID" sz="3600" dirty="0"/>
              <a:t>Next..Alat Reproduksi Pria Bagian Dalam</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E:\MATERI AJAR ANATOMI\SAHARIAH\Kep\sistem reproduksi\gen-pria-copy.jpg"/>
          <p:cNvPicPr>
            <a:picLocks noChangeAspect="1" noChangeArrowheads="1"/>
          </p:cNvPicPr>
          <p:nvPr/>
        </p:nvPicPr>
        <p:blipFill>
          <a:blip r:embed="rId2"/>
          <a:srcRect/>
          <a:stretch>
            <a:fillRect/>
          </a:stretch>
        </p:blipFill>
        <p:spPr bwMode="auto">
          <a:xfrm>
            <a:off x="-9525" y="-9525"/>
            <a:ext cx="9163050" cy="6877050"/>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514350" indent="-514350">
              <a:buFont typeface="+mj-lt"/>
              <a:buAutoNum type="arabicPeriod" startAt="3"/>
            </a:pPr>
            <a:r>
              <a:rPr lang="id-ID" sz="3000" b="1" dirty="0"/>
              <a:t>Kelenjar kelamin</a:t>
            </a:r>
            <a:r>
              <a:rPr lang="id-ID" sz="3000" dirty="0"/>
              <a:t> terdiri dari:</a:t>
            </a:r>
          </a:p>
          <a:p>
            <a:pPr marL="514350" indent="-514350">
              <a:buFont typeface="+mj-lt"/>
              <a:buAutoNum type="alphaLcPeriod"/>
            </a:pPr>
            <a:r>
              <a:rPr lang="id-ID" sz="3000" i="1" dirty="0"/>
              <a:t>Vesikula seminalis</a:t>
            </a:r>
            <a:r>
              <a:rPr lang="id-ID" sz="3000" dirty="0"/>
              <a:t> (kantung semen/mani) </a:t>
            </a:r>
          </a:p>
          <a:p>
            <a:pPr marL="514350" indent="-514350"/>
            <a:r>
              <a:rPr lang="id-ID" sz="3000" dirty="0"/>
              <a:t>kelenjar berlekuk-lekuk yang terletak di belakang kandung kemih. </a:t>
            </a:r>
          </a:p>
          <a:p>
            <a:pPr marL="514350" indent="-514350"/>
            <a:r>
              <a:rPr lang="id-ID" sz="3000" dirty="0"/>
              <a:t>Jumlahnya sepasang</a:t>
            </a:r>
          </a:p>
          <a:p>
            <a:pPr marL="514350" indent="-514350"/>
            <a:r>
              <a:rPr lang="id-ID" sz="3000" dirty="0"/>
              <a:t>Cairan yang dikeluarkan vesikula seminalis berwujud kental, kekuning-kuningan, dan bersifat basa serta mengandung mukus, gula fruktosa (sumber energi sperma), enzim pengkoagulasi, asam askorbat, dan prostaglandin.</a:t>
            </a:r>
          </a:p>
          <a:p>
            <a:endParaRPr lang="id-ID" dirty="0"/>
          </a:p>
        </p:txBody>
      </p:sp>
      <p:sp>
        <p:nvSpPr>
          <p:cNvPr id="4" name="Title 1"/>
          <p:cNvSpPr>
            <a:spLocks noGrp="1"/>
          </p:cNvSpPr>
          <p:nvPr>
            <p:ph type="title"/>
          </p:nvPr>
        </p:nvSpPr>
        <p:spPr>
          <a:xfrm>
            <a:off x="457200" y="274638"/>
            <a:ext cx="8229600" cy="654032"/>
          </a:xfrm>
        </p:spPr>
        <p:txBody>
          <a:bodyPr>
            <a:normAutofit/>
          </a:bodyPr>
          <a:lstStyle/>
          <a:p>
            <a:r>
              <a:rPr lang="id-ID" sz="3600" dirty="0"/>
              <a:t>Next..Alat Reproduksi Pria Bagian Dalam</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marL="514350" indent="-514350">
              <a:buFont typeface="+mj-lt"/>
              <a:buAutoNum type="alphaLcPeriod" startAt="2"/>
            </a:pPr>
            <a:r>
              <a:rPr lang="id-ID" i="1" dirty="0"/>
              <a:t>Kelenjar prostat</a:t>
            </a:r>
            <a:r>
              <a:rPr lang="id-ID" dirty="0"/>
              <a:t> adalah kelenjar yang melingkari bagian atas uretra. Letaknya berada dibawah kandung kemih. Cairan yang dikeluarkan kelenjar prosetat bersifat encer dan seperti susu serta mengandung enzim anti koagulan, sitrat, dan sedikit asam.</a:t>
            </a:r>
          </a:p>
          <a:p>
            <a:pPr marL="514350" indent="-514350">
              <a:buFont typeface="+mj-lt"/>
              <a:buAutoNum type="alphaLcPeriod" startAt="2"/>
            </a:pPr>
            <a:endParaRPr lang="id-ID" i="1" dirty="0"/>
          </a:p>
          <a:p>
            <a:pPr marL="514350" indent="-514350">
              <a:buFont typeface="+mj-lt"/>
              <a:buAutoNum type="alphaLcPeriod" startAt="2"/>
            </a:pPr>
            <a:r>
              <a:rPr lang="id-ID" i="1" dirty="0"/>
              <a:t>Kelenjar bulbouretralis</a:t>
            </a:r>
            <a:r>
              <a:rPr lang="id-ID" dirty="0"/>
              <a:t> atau kelenjar cowper adalah kelenjar berjumlah sepasang yang salurannya langsung menuju uretra dibawah prostat. Kelenjar ini menghasilkan mukus bening bersifat basa yang menetalkan urine asam yang masih tersisa di uretra.</a:t>
            </a:r>
          </a:p>
          <a:p>
            <a:endParaRPr lang="id-ID" dirty="0"/>
          </a:p>
        </p:txBody>
      </p:sp>
      <p:sp>
        <p:nvSpPr>
          <p:cNvPr id="4" name="Title 1"/>
          <p:cNvSpPr>
            <a:spLocks noGrp="1"/>
          </p:cNvSpPr>
          <p:nvPr>
            <p:ph type="title"/>
          </p:nvPr>
        </p:nvSpPr>
        <p:spPr>
          <a:xfrm>
            <a:off x="457200" y="274638"/>
            <a:ext cx="8229600" cy="725470"/>
          </a:xfrm>
        </p:spPr>
        <p:txBody>
          <a:bodyPr>
            <a:normAutofit/>
          </a:bodyPr>
          <a:lstStyle/>
          <a:p>
            <a:r>
              <a:rPr lang="id-ID" sz="3600" dirty="0"/>
              <a:t>Next..Alat Reproduksi Pria Bagian Dalam</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428868"/>
            <a:ext cx="8229600" cy="1143000"/>
          </a:xfrm>
        </p:spPr>
        <p:txBody>
          <a:bodyPr/>
          <a:lstStyle/>
          <a:p>
            <a:r>
              <a:rPr lang="id-ID" dirty="0"/>
              <a:t>THANK YOU</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4032"/>
          </a:xfrm>
        </p:spPr>
        <p:txBody>
          <a:bodyPr>
            <a:normAutofit fontScale="90000"/>
          </a:bodyPr>
          <a:lstStyle/>
          <a:p>
            <a:r>
              <a:rPr lang="id-ID" b="1" dirty="0"/>
              <a:t>Alat reproduksi wanita</a:t>
            </a:r>
            <a:endParaRPr lang="id-ID" dirty="0"/>
          </a:p>
        </p:txBody>
      </p:sp>
      <p:sp>
        <p:nvSpPr>
          <p:cNvPr id="3" name="Content Placeholder 2"/>
          <p:cNvSpPr>
            <a:spLocks noGrp="1"/>
          </p:cNvSpPr>
          <p:nvPr>
            <p:ph idx="1"/>
          </p:nvPr>
        </p:nvSpPr>
        <p:spPr>
          <a:xfrm>
            <a:off x="457200" y="1142984"/>
            <a:ext cx="8229600" cy="4983179"/>
          </a:xfrm>
        </p:spPr>
        <p:txBody>
          <a:bodyPr/>
          <a:lstStyle/>
          <a:p>
            <a:r>
              <a:rPr lang="id-ID" dirty="0"/>
              <a:t>Alat Reproduksi Wanita Bagian Luar (Vulva)</a:t>
            </a:r>
          </a:p>
          <a:p>
            <a:endParaRPr lang="id-ID" dirty="0"/>
          </a:p>
        </p:txBody>
      </p:sp>
      <p:pic>
        <p:nvPicPr>
          <p:cNvPr id="6" name="Picture 2" descr="E:\MATERI AJAR ANATOMI\SAHARIAH\Kep\sistem reproduksi\alat kelamin wanita bagian luar.JPG"/>
          <p:cNvPicPr>
            <a:picLocks noChangeAspect="1" noChangeArrowheads="1"/>
          </p:cNvPicPr>
          <p:nvPr/>
        </p:nvPicPr>
        <p:blipFill>
          <a:blip r:embed="rId2"/>
          <a:srcRect/>
          <a:stretch>
            <a:fillRect/>
          </a:stretch>
        </p:blipFill>
        <p:spPr bwMode="auto">
          <a:xfrm>
            <a:off x="1000100" y="1785926"/>
            <a:ext cx="6858048" cy="4714883"/>
          </a:xfrm>
          <a:prstGeom prst="rect">
            <a:avLst/>
          </a:prstGeom>
          <a:noFill/>
        </p:spPr>
      </p:pic>
      <p:sp>
        <p:nvSpPr>
          <p:cNvPr id="7" name="Rectangle 6"/>
          <p:cNvSpPr/>
          <p:nvPr/>
        </p:nvSpPr>
        <p:spPr>
          <a:xfrm>
            <a:off x="1142976" y="5786454"/>
            <a:ext cx="6286544" cy="85725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46"/>
          </a:xfrm>
        </p:spPr>
        <p:txBody>
          <a:bodyPr>
            <a:normAutofit fontScale="90000"/>
          </a:bodyPr>
          <a:lstStyle/>
          <a:p>
            <a:r>
              <a:rPr lang="id-ID" sz="3200" dirty="0"/>
              <a:t>Next...Alat Reproduksi Wanita Bagian Luar (Vulva)</a:t>
            </a:r>
          </a:p>
        </p:txBody>
      </p:sp>
      <p:sp>
        <p:nvSpPr>
          <p:cNvPr id="3" name="Content Placeholder 2"/>
          <p:cNvSpPr>
            <a:spLocks noGrp="1"/>
          </p:cNvSpPr>
          <p:nvPr>
            <p:ph idx="1"/>
          </p:nvPr>
        </p:nvSpPr>
        <p:spPr>
          <a:xfrm>
            <a:off x="457200" y="1600201"/>
            <a:ext cx="8229600" cy="3543312"/>
          </a:xfrm>
        </p:spPr>
        <p:txBody>
          <a:bodyPr>
            <a:normAutofit lnSpcReduction="10000"/>
          </a:bodyPr>
          <a:lstStyle/>
          <a:p>
            <a:pPr marL="514350" indent="-514350">
              <a:buFont typeface="+mj-lt"/>
              <a:buAutoNum type="arabicPeriod"/>
            </a:pPr>
            <a:r>
              <a:rPr lang="id-ID" sz="2800" b="1" dirty="0"/>
              <a:t>Mons veneris / Mons pubis</a:t>
            </a:r>
          </a:p>
          <a:p>
            <a:pPr marL="514350" indent="-514350">
              <a:buNone/>
            </a:pPr>
            <a:r>
              <a:rPr lang="id-ID" sz="2800" b="1" dirty="0"/>
              <a:t>	</a:t>
            </a:r>
            <a:r>
              <a:rPr lang="id-ID" sz="2800" dirty="0"/>
              <a:t>Disebut juga gunung venus merupakan bagian yang menonjol di bagian depan simfisis terdiri dari jaringan lemak dan sedikit jaringan ikat setelah dewasa tertutup oleh rambut yang bentuknya segitiga. Mons pubis mengandung banyak kelenjar sebasea (minyak) berfungsi sebagai bantal pada waktu melakukan hubungan seks.</a:t>
            </a:r>
          </a:p>
          <a:p>
            <a:pPr marL="514350" indent="-514350">
              <a:buNone/>
            </a:pPr>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marL="514350" indent="-514350">
              <a:buFont typeface="+mj-lt"/>
              <a:buAutoNum type="arabicPeriod" startAt="2"/>
            </a:pPr>
            <a:r>
              <a:rPr lang="id-ID" b="1" dirty="0"/>
              <a:t>Bibir besar (Labia mayora) </a:t>
            </a:r>
            <a:r>
              <a:rPr lang="id-ID" dirty="0"/>
              <a:t>Merupakan kelanjutan dari mons veneris berbentuk lonjong, panjang labia mayora 7-8 cm, lebar 2-3 cm dan agak meruncing pada ujung bawah. Kedua bibir ini dibagian bawah bertemu membentuk perineum, permukaan terdiri dari: </a:t>
            </a:r>
            <a:r>
              <a:rPr lang="id-ID" b="1" dirty="0"/>
              <a:t> </a:t>
            </a:r>
          </a:p>
          <a:p>
            <a:pPr marL="514350" indent="-514350">
              <a:buFont typeface="+mj-lt"/>
              <a:buAutoNum type="alphaLcPeriod"/>
            </a:pPr>
            <a:r>
              <a:rPr lang="id-ID" b="1" dirty="0"/>
              <a:t>Bagian luar</a:t>
            </a:r>
          </a:p>
          <a:p>
            <a:pPr marL="514350" indent="-514350">
              <a:buNone/>
            </a:pPr>
            <a:r>
              <a:rPr lang="id-ID" b="1" dirty="0"/>
              <a:t>	</a:t>
            </a:r>
            <a:r>
              <a:rPr lang="id-ID" dirty="0"/>
              <a:t>Tertutup oleh rambut yang merupakan kelanjutan dari rambut pada mons veneris.</a:t>
            </a:r>
            <a:r>
              <a:rPr lang="id-ID" b="1" dirty="0"/>
              <a:t> </a:t>
            </a:r>
          </a:p>
          <a:p>
            <a:pPr marL="514350" indent="-514350">
              <a:buFont typeface="+mj-lt"/>
              <a:buAutoNum type="alphaLcPeriod" startAt="2"/>
            </a:pPr>
            <a:r>
              <a:rPr lang="id-ID" b="1" dirty="0"/>
              <a:t>Bagian dalam</a:t>
            </a:r>
          </a:p>
          <a:p>
            <a:pPr marL="514350" indent="-514350">
              <a:buNone/>
            </a:pPr>
            <a:r>
              <a:rPr lang="id-ID" b="1" dirty="0"/>
              <a:t>	</a:t>
            </a:r>
            <a:r>
              <a:rPr lang="id-ID" dirty="0"/>
              <a:t>Tanpa rambut merupakan selaput yang mengandung kelenjar sebasea (lemak).</a:t>
            </a:r>
          </a:p>
          <a:p>
            <a:pPr>
              <a:buNone/>
            </a:pPr>
            <a:endParaRPr lang="id-ID" b="1" dirty="0"/>
          </a:p>
          <a:p>
            <a:endParaRPr lang="id-ID" dirty="0"/>
          </a:p>
        </p:txBody>
      </p:sp>
      <p:sp>
        <p:nvSpPr>
          <p:cNvPr id="4" name="Title 1"/>
          <p:cNvSpPr>
            <a:spLocks noGrp="1"/>
          </p:cNvSpPr>
          <p:nvPr>
            <p:ph type="title"/>
          </p:nvPr>
        </p:nvSpPr>
        <p:spPr>
          <a:xfrm>
            <a:off x="457200" y="274638"/>
            <a:ext cx="8229600" cy="582612"/>
          </a:xfrm>
        </p:spPr>
        <p:txBody>
          <a:bodyPr>
            <a:normAutofit fontScale="90000"/>
          </a:bodyPr>
          <a:lstStyle/>
          <a:p>
            <a:r>
              <a:rPr lang="id-ID" sz="3200" dirty="0"/>
              <a:t>Next...Alat Reproduksi Wanita Bagian Luar (Vulva)</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1357298"/>
            <a:ext cx="8229600" cy="4911741"/>
          </a:xfrm>
        </p:spPr>
        <p:txBody>
          <a:bodyPr>
            <a:normAutofit fontScale="92500" lnSpcReduction="10000"/>
          </a:bodyPr>
          <a:lstStyle/>
          <a:p>
            <a:pPr marL="514350" indent="-514350">
              <a:buFont typeface="+mj-lt"/>
              <a:buAutoNum type="arabicPeriod" startAt="3"/>
            </a:pPr>
            <a:r>
              <a:rPr lang="id-ID" sz="3100" b="1" dirty="0"/>
              <a:t>Bibir kecil (labia minora)</a:t>
            </a:r>
            <a:br>
              <a:rPr lang="id-ID" sz="3100" dirty="0"/>
            </a:br>
            <a:r>
              <a:rPr lang="id-ID" sz="3100" dirty="0"/>
              <a:t>Merupakan lipatan kulit yang panjang, sempit, terletak dibagian dalam bibir besar (labia mayora)</a:t>
            </a:r>
          </a:p>
          <a:p>
            <a:pPr marL="514350" indent="-514350">
              <a:buNone/>
            </a:pPr>
            <a:endParaRPr lang="id-ID" sz="3100" dirty="0"/>
          </a:p>
          <a:p>
            <a:pPr marL="514350" indent="-514350">
              <a:buFont typeface="+mj-lt"/>
              <a:buAutoNum type="arabicPeriod" startAt="4"/>
            </a:pPr>
            <a:r>
              <a:rPr lang="id-ID" sz="3100" b="1" dirty="0"/>
              <a:t>Klitoris</a:t>
            </a:r>
          </a:p>
          <a:p>
            <a:pPr marL="514350" indent="-514350">
              <a:buNone/>
            </a:pPr>
            <a:r>
              <a:rPr lang="id-ID" sz="3100" b="1" dirty="0"/>
              <a:t>	</a:t>
            </a:r>
            <a:r>
              <a:rPr lang="id-ID" sz="3100" dirty="0"/>
              <a:t>Merupakan bagian penting alat reproduksi luar yang letaknya dekat ujung superior vulva. Organ ini mengandung banyak pembuluh darah dan serat saraf sensoris. Fungsi utama klitoris adalah menstimulasi dan meningkatkan ketegangan seksual.</a:t>
            </a:r>
          </a:p>
          <a:p>
            <a:endParaRPr lang="id-ID" dirty="0"/>
          </a:p>
        </p:txBody>
      </p:sp>
      <p:sp>
        <p:nvSpPr>
          <p:cNvPr id="4" name="Title 1"/>
          <p:cNvSpPr>
            <a:spLocks noGrp="1"/>
          </p:cNvSpPr>
          <p:nvPr>
            <p:ph type="title"/>
          </p:nvPr>
        </p:nvSpPr>
        <p:spPr>
          <a:xfrm>
            <a:off x="457200" y="274638"/>
            <a:ext cx="8229600" cy="582594"/>
          </a:xfrm>
        </p:spPr>
        <p:txBody>
          <a:bodyPr>
            <a:normAutofit fontScale="90000"/>
          </a:bodyPr>
          <a:lstStyle/>
          <a:p>
            <a:r>
              <a:rPr lang="id-ID" sz="3200" dirty="0"/>
              <a:t>Next...Alat Reproduksi Wanita Bagian Luar (Vulva)</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00174"/>
            <a:ext cx="8229600" cy="4625989"/>
          </a:xfrm>
        </p:spPr>
        <p:txBody>
          <a:bodyPr>
            <a:normAutofit fontScale="92500" lnSpcReduction="20000"/>
          </a:bodyPr>
          <a:lstStyle/>
          <a:p>
            <a:pPr marL="514350" indent="-514350">
              <a:buFont typeface="+mj-lt"/>
              <a:buAutoNum type="arabicPeriod" startAt="5"/>
            </a:pPr>
            <a:r>
              <a:rPr lang="id-ID" sz="2800" b="1" dirty="0"/>
              <a:t>Vestibulum</a:t>
            </a:r>
          </a:p>
          <a:p>
            <a:pPr marL="514350" indent="-514350">
              <a:buNone/>
            </a:pPr>
            <a:r>
              <a:rPr lang="id-ID" sz="2800" dirty="0"/>
              <a:t>	Merupakan alat reproduksi bagian luar yang berbentuk seperti perahu atau lonjong, terletak di antara labia minora, klitoris dan fourchette. </a:t>
            </a:r>
          </a:p>
          <a:p>
            <a:pPr marL="514350" indent="-514350">
              <a:buFont typeface="+mj-lt"/>
              <a:buAutoNum type="arabicPeriod" startAt="6"/>
            </a:pPr>
            <a:r>
              <a:rPr lang="id-ID" sz="2800" b="1" dirty="0"/>
              <a:t>Perinium</a:t>
            </a:r>
          </a:p>
          <a:p>
            <a:pPr marL="514350" indent="-514350">
              <a:buNone/>
            </a:pPr>
            <a:r>
              <a:rPr lang="id-ID" sz="2800" b="1" dirty="0"/>
              <a:t>	</a:t>
            </a:r>
            <a:r>
              <a:rPr lang="id-ID" sz="2800" dirty="0"/>
              <a:t>Merupakan daerah muskular yang ditutupi kulit antara introitus vagina dan anus.</a:t>
            </a:r>
          </a:p>
          <a:p>
            <a:pPr marL="514350" indent="-514350">
              <a:buFont typeface="+mj-lt"/>
              <a:buAutoNum type="arabicPeriod" startAt="7"/>
            </a:pPr>
            <a:r>
              <a:rPr lang="id-ID" sz="2800" b="1" dirty="0"/>
              <a:t>Himen (Selaput dara)</a:t>
            </a:r>
            <a:br>
              <a:rPr lang="id-ID" sz="2800" dirty="0"/>
            </a:br>
            <a:r>
              <a:rPr lang="id-ID" sz="2800" dirty="0"/>
              <a:t>Merupakan jaringan yang menutupi lubang vagina, bersifat rapuh dan mudah robek, himen ini berlubang sehingga menjadi saluran dari lendir yang di keluarkan uterus dan darah saat menstruasi.</a:t>
            </a:r>
            <a:endParaRPr lang="id-ID" sz="2800" b="1" dirty="0"/>
          </a:p>
          <a:p>
            <a:pPr marL="514350" indent="-514350">
              <a:buNone/>
            </a:pPr>
            <a:endParaRPr lang="id-ID" sz="2800" dirty="0"/>
          </a:p>
        </p:txBody>
      </p:sp>
      <p:sp>
        <p:nvSpPr>
          <p:cNvPr id="4" name="Title 1"/>
          <p:cNvSpPr>
            <a:spLocks noGrp="1"/>
          </p:cNvSpPr>
          <p:nvPr>
            <p:ph type="title"/>
          </p:nvPr>
        </p:nvSpPr>
        <p:spPr>
          <a:xfrm>
            <a:off x="457200" y="274638"/>
            <a:ext cx="8229600" cy="582594"/>
          </a:xfrm>
        </p:spPr>
        <p:txBody>
          <a:bodyPr>
            <a:normAutofit/>
          </a:bodyPr>
          <a:lstStyle/>
          <a:p>
            <a:r>
              <a:rPr lang="id-ID" sz="3200" dirty="0"/>
              <a:t>Next...Alat Reproduksi Wanita Bagian Luar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E:\MATERI AJAR ANATOMI\SAHARIAH\Kep\sistem reproduksi\alat-reproduks-wanita-luar.png"/>
          <p:cNvPicPr>
            <a:picLocks noChangeAspect="1" noChangeArrowheads="1"/>
          </p:cNvPicPr>
          <p:nvPr/>
        </p:nvPicPr>
        <p:blipFill>
          <a:blip r:embed="rId2"/>
          <a:srcRect/>
          <a:stretch>
            <a:fillRect/>
          </a:stretch>
        </p:blipFill>
        <p:spPr bwMode="auto">
          <a:xfrm>
            <a:off x="285720" y="357166"/>
            <a:ext cx="8286808" cy="6000792"/>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4422"/>
            <a:ext cx="8229600" cy="5214974"/>
          </a:xfrm>
        </p:spPr>
        <p:txBody>
          <a:bodyPr>
            <a:normAutofit fontScale="70000" lnSpcReduction="20000"/>
          </a:bodyPr>
          <a:lstStyle/>
          <a:p>
            <a:pPr marL="514350" indent="-514350">
              <a:buFont typeface="+mj-lt"/>
              <a:buAutoNum type="arabicPeriod"/>
            </a:pPr>
            <a:r>
              <a:rPr lang="id-ID" b="1" dirty="0"/>
              <a:t>Vagina</a:t>
            </a:r>
          </a:p>
          <a:p>
            <a:endParaRPr lang="id-ID" b="1" dirty="0"/>
          </a:p>
          <a:p>
            <a:r>
              <a:rPr lang="en-US" dirty="0" err="1"/>
              <a:t>Banyak</a:t>
            </a:r>
            <a:r>
              <a:rPr lang="en-US" dirty="0"/>
              <a:t> </a:t>
            </a:r>
            <a:r>
              <a:rPr lang="en-US" dirty="0" err="1"/>
              <a:t>pembuluh</a:t>
            </a:r>
            <a:r>
              <a:rPr lang="en-US" dirty="0"/>
              <a:t> </a:t>
            </a:r>
            <a:r>
              <a:rPr lang="en-US" dirty="0" err="1"/>
              <a:t>darah</a:t>
            </a:r>
            <a:r>
              <a:rPr lang="en-US" dirty="0"/>
              <a:t>  </a:t>
            </a:r>
            <a:r>
              <a:rPr lang="en-US" dirty="0" err="1"/>
              <a:t>dan</a:t>
            </a:r>
            <a:r>
              <a:rPr lang="en-US" dirty="0"/>
              <a:t> </a:t>
            </a:r>
            <a:r>
              <a:rPr lang="en-US" dirty="0" err="1"/>
              <a:t>saraf</a:t>
            </a:r>
            <a:endParaRPr lang="en-US" dirty="0"/>
          </a:p>
          <a:p>
            <a:r>
              <a:rPr lang="en-US" dirty="0" err="1"/>
              <a:t>Panjangnya</a:t>
            </a:r>
            <a:r>
              <a:rPr lang="en-US" dirty="0"/>
              <a:t> </a:t>
            </a:r>
            <a:r>
              <a:rPr lang="en-US" dirty="0" err="1"/>
              <a:t>dari</a:t>
            </a:r>
            <a:r>
              <a:rPr lang="en-US" dirty="0"/>
              <a:t> </a:t>
            </a:r>
            <a:r>
              <a:rPr lang="en-US" dirty="0" err="1"/>
              <a:t>vestibulum</a:t>
            </a:r>
            <a:r>
              <a:rPr lang="en-US" dirty="0"/>
              <a:t> – uterus 7 ½ cm</a:t>
            </a:r>
          </a:p>
          <a:p>
            <a:r>
              <a:rPr lang="en-US" dirty="0" err="1"/>
              <a:t>Penghubung</a:t>
            </a:r>
            <a:r>
              <a:rPr lang="en-US" dirty="0"/>
              <a:t> </a:t>
            </a:r>
            <a:r>
              <a:rPr lang="en-US" dirty="0" err="1"/>
              <a:t>antara</a:t>
            </a:r>
            <a:r>
              <a:rPr lang="en-US" dirty="0"/>
              <a:t> </a:t>
            </a:r>
            <a:r>
              <a:rPr lang="en-US" dirty="0" err="1"/>
              <a:t>introitus</a:t>
            </a:r>
            <a:r>
              <a:rPr lang="en-US" dirty="0"/>
              <a:t> vagina </a:t>
            </a:r>
            <a:r>
              <a:rPr lang="en-US" dirty="0" err="1"/>
              <a:t>dan</a:t>
            </a:r>
            <a:r>
              <a:rPr lang="en-US" dirty="0"/>
              <a:t> uterus</a:t>
            </a:r>
          </a:p>
          <a:p>
            <a:r>
              <a:rPr lang="en-US" dirty="0" err="1"/>
              <a:t>Dinding</a:t>
            </a:r>
            <a:r>
              <a:rPr lang="en-US" dirty="0"/>
              <a:t> </a:t>
            </a:r>
            <a:r>
              <a:rPr lang="en-US" dirty="0" err="1"/>
              <a:t>depan</a:t>
            </a:r>
            <a:r>
              <a:rPr lang="en-US" dirty="0"/>
              <a:t> vagina / </a:t>
            </a:r>
            <a:r>
              <a:rPr lang="en-US" dirty="0" err="1"/>
              <a:t>liang</a:t>
            </a:r>
            <a:r>
              <a:rPr lang="en-US" dirty="0"/>
              <a:t> </a:t>
            </a:r>
            <a:r>
              <a:rPr lang="en-US" dirty="0" err="1"/>
              <a:t>senggama</a:t>
            </a:r>
            <a:r>
              <a:rPr lang="en-US" dirty="0"/>
              <a:t> 9 cm</a:t>
            </a:r>
          </a:p>
          <a:p>
            <a:r>
              <a:rPr lang="en-US" dirty="0" err="1"/>
              <a:t>Puncak</a:t>
            </a:r>
            <a:r>
              <a:rPr lang="en-US" dirty="0"/>
              <a:t> vagina </a:t>
            </a:r>
            <a:r>
              <a:rPr lang="en-US" dirty="0" err="1"/>
              <a:t>menonjol</a:t>
            </a:r>
            <a:r>
              <a:rPr lang="en-US" dirty="0"/>
              <a:t> </a:t>
            </a:r>
            <a:r>
              <a:rPr lang="en-US" dirty="0" err="1"/>
              <a:t>serviks</a:t>
            </a:r>
            <a:r>
              <a:rPr lang="en-US" dirty="0"/>
              <a:t> uteri </a:t>
            </a:r>
            <a:r>
              <a:rPr lang="en-US" dirty="0" err="1"/>
              <a:t>disebut</a:t>
            </a:r>
            <a:r>
              <a:rPr lang="en-US" dirty="0"/>
              <a:t> </a:t>
            </a:r>
            <a:r>
              <a:rPr lang="en-US" dirty="0" err="1"/>
              <a:t>porsio</a:t>
            </a:r>
            <a:endParaRPr lang="en-US" dirty="0"/>
          </a:p>
          <a:p>
            <a:r>
              <a:rPr lang="en-US" dirty="0" err="1"/>
              <a:t>Bentuk</a:t>
            </a:r>
            <a:r>
              <a:rPr lang="en-US" dirty="0"/>
              <a:t> vagina </a:t>
            </a:r>
            <a:r>
              <a:rPr lang="en-US" dirty="0" err="1"/>
              <a:t>bagian</a:t>
            </a:r>
            <a:r>
              <a:rPr lang="en-US" dirty="0"/>
              <a:t> </a:t>
            </a:r>
            <a:r>
              <a:rPr lang="en-US" dirty="0" err="1"/>
              <a:t>dalam</a:t>
            </a:r>
            <a:r>
              <a:rPr lang="en-US" dirty="0"/>
              <a:t> </a:t>
            </a:r>
            <a:r>
              <a:rPr lang="en-US" dirty="0" err="1"/>
              <a:t>berlipat-lipat</a:t>
            </a:r>
            <a:r>
              <a:rPr lang="en-US" dirty="0"/>
              <a:t> </a:t>
            </a:r>
            <a:r>
              <a:rPr lang="en-US" dirty="0" err="1"/>
              <a:t>disebut</a:t>
            </a:r>
            <a:r>
              <a:rPr lang="en-US" dirty="0"/>
              <a:t> </a:t>
            </a:r>
            <a:r>
              <a:rPr lang="en-US" dirty="0" err="1"/>
              <a:t>rugae</a:t>
            </a:r>
            <a:endParaRPr lang="en-US" dirty="0"/>
          </a:p>
          <a:p>
            <a:pPr>
              <a:buNone/>
            </a:pPr>
            <a:endParaRPr lang="en-US" dirty="0"/>
          </a:p>
          <a:p>
            <a:pPr marL="514350" indent="-514350">
              <a:buNone/>
            </a:pPr>
            <a:endParaRPr lang="id-ID" dirty="0"/>
          </a:p>
          <a:p>
            <a:pPr marL="514350" indent="-514350">
              <a:buNone/>
            </a:pPr>
            <a:r>
              <a:rPr lang="id-ID" dirty="0"/>
              <a:t>	Sel dinding vagina mengandung banyak glikogen yang menghasilkan asam susu dengan PH 4,5. Keasaman vagina memberikan proteksi terhadap infeksi. Fungsi utama vagina yaitu sebagai saluran untuk mengeluarkan lendir uterus dan darah menstruasi, alat hubungan seks dan jalan lahir pada waktu persalinan.</a:t>
            </a:r>
          </a:p>
          <a:p>
            <a:pPr marL="514350" indent="-514350">
              <a:buNone/>
            </a:pPr>
            <a:endParaRPr lang="id-ID" dirty="0"/>
          </a:p>
        </p:txBody>
      </p:sp>
      <p:sp>
        <p:nvSpPr>
          <p:cNvPr id="4" name="Title 1"/>
          <p:cNvSpPr>
            <a:spLocks noGrp="1"/>
          </p:cNvSpPr>
          <p:nvPr>
            <p:ph type="title"/>
          </p:nvPr>
        </p:nvSpPr>
        <p:spPr>
          <a:xfrm>
            <a:off x="457200" y="274638"/>
            <a:ext cx="8229600" cy="654032"/>
          </a:xfrm>
        </p:spPr>
        <p:txBody>
          <a:bodyPr>
            <a:normAutofit/>
          </a:bodyPr>
          <a:lstStyle/>
          <a:p>
            <a:r>
              <a:rPr lang="id-ID" sz="3200" dirty="0"/>
              <a:t>Alat Reproduksi Wanita Bagian Dalam</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398</TotalTime>
  <Words>1105</Words>
  <Application>Microsoft Office PowerPoint</Application>
  <PresentationFormat>On-screen Show (4:3)</PresentationFormat>
  <Paragraphs>113</Paragraphs>
  <Slides>26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26</vt:i4>
      </vt:variant>
    </vt:vector>
  </HeadingPairs>
  <TitlesOfParts>
    <vt:vector size="29" baseType="lpstr">
      <vt:lpstr>Arial</vt:lpstr>
      <vt:lpstr>Calibri</vt:lpstr>
      <vt:lpstr>Office Theme</vt:lpstr>
      <vt:lpstr>SISTEM REPRODUKSI</vt:lpstr>
      <vt:lpstr>SISTEM REPRODUKSI</vt:lpstr>
      <vt:lpstr>Alat reproduksi wanita</vt:lpstr>
      <vt:lpstr>Next...Alat Reproduksi Wanita Bagian Luar (Vulva)</vt:lpstr>
      <vt:lpstr>Next...Alat Reproduksi Wanita Bagian Luar (Vulva)</vt:lpstr>
      <vt:lpstr>Next...Alat Reproduksi Wanita Bagian Luar (Vulva)</vt:lpstr>
      <vt:lpstr>Next...Alat Reproduksi Wanita Bagian Luar</vt:lpstr>
      <vt:lpstr>PowerPoint Presentation</vt:lpstr>
      <vt:lpstr>Alat Reproduksi Wanita Bagian Dalam</vt:lpstr>
      <vt:lpstr>PowerPoint Presentation</vt:lpstr>
      <vt:lpstr>Alat Reproduksi Wanita Bagian Dalam</vt:lpstr>
      <vt:lpstr>Next..Alat Reproduksi Wanita Bagian Dalam</vt:lpstr>
      <vt:lpstr>Next..Alat Reproduksi Wanita Bagian Dalam</vt:lpstr>
      <vt:lpstr>PowerPoint Presentation</vt:lpstr>
      <vt:lpstr>PowerPoint Presentation</vt:lpstr>
      <vt:lpstr>PowerPoint Presentation</vt:lpstr>
      <vt:lpstr>Alat Reproduksi Pria</vt:lpstr>
      <vt:lpstr>Alat Reproduksi Pria Bagian Luar</vt:lpstr>
      <vt:lpstr>Next..Alat Reproduksi Pria Bagian Luar</vt:lpstr>
      <vt:lpstr>Alat Reproduksi Pria Bagian Dalam</vt:lpstr>
      <vt:lpstr>Next..Alat Reproduksi Pria Bagian Dalam</vt:lpstr>
      <vt:lpstr>Next..Alat Reproduksi Pria Bagian Dalam</vt:lpstr>
      <vt:lpstr>PowerPoint Presentation</vt:lpstr>
      <vt:lpstr>Next..Alat Reproduksi Pria Bagian Dalam</vt:lpstr>
      <vt:lpstr>Next..Alat Reproduksi Pria Bagian Dalam</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SISTEM REPRODUKSI</dc:title>
  <dc:creator>UTHE</dc:creator>
  <cp:lastModifiedBy>SAHARIAH</cp:lastModifiedBy>
  <cp:revision>42</cp:revision>
  <dcterms:created xsi:type="dcterms:W3CDTF">2017-10-25T08:54:22Z</dcterms:created>
  <dcterms:modified xsi:type="dcterms:W3CDTF">2022-10-17T09:20:33Z</dcterms:modified>
</cp:coreProperties>
</file>