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4" r:id="rId2"/>
    <p:sldId id="256" r:id="rId3"/>
    <p:sldId id="271" r:id="rId4"/>
    <p:sldId id="259" r:id="rId5"/>
    <p:sldId id="273" r:id="rId6"/>
    <p:sldId id="272" r:id="rId7"/>
    <p:sldId id="274" r:id="rId8"/>
    <p:sldId id="275" r:id="rId9"/>
    <p:sldId id="265" r:id="rId10"/>
  </p:sldIdLst>
  <p:sldSz cx="12192000" cy="6858000"/>
  <p:notesSz cx="6858000" cy="9144000"/>
  <p:embeddedFontLst>
    <p:embeddedFont>
      <p:font typeface="Arial Narrow" panose="020B0604020202020204" pitchFamily="34" charset="0"/>
      <p:regular r:id="rId11"/>
      <p:bold r:id="rId12"/>
      <p:italic r:id="rId13"/>
      <p:boldItalic r:id="rId14"/>
    </p:embeddedFont>
    <p:embeddedFont>
      <p:font typeface="Bernard MT Condensed" panose="02050806060905020404" pitchFamily="18" charset="77"/>
      <p:regular r:id="rId15"/>
    </p:embeddedFont>
    <p:embeddedFont>
      <p:font typeface="Bohemian Typewriter" panose="02000000000000000000" pitchFamily="2"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Gill Sans Ultra Bold" panose="020B0A02020104020203" pitchFamily="34" charset="77"/>
      <p:regular r:id="rId23"/>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6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113"/>
    <a:srgbClr val="CCAE9C"/>
    <a:srgbClr val="855D36"/>
    <a:srgbClr val="F0E8E6"/>
    <a:srgbClr val="E3D3CF"/>
    <a:srgbClr val="D8C0B2"/>
    <a:srgbClr val="D4BAB4"/>
    <a:srgbClr val="E6EBF1"/>
    <a:srgbClr val="EBE9EA"/>
    <a:srgbClr val="F8F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03" autoAdjust="0"/>
    <p:restoredTop sz="94660"/>
  </p:normalViewPr>
  <p:slideViewPr>
    <p:cSldViewPr snapToGrid="0" showGuides="1">
      <p:cViewPr varScale="1">
        <p:scale>
          <a:sx n="123" d="100"/>
          <a:sy n="123" d="100"/>
        </p:scale>
        <p:origin x="328" y="192"/>
      </p:cViewPr>
      <p:guideLst>
        <p:guide orient="horz" pos="2137"/>
        <p:guide pos="36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065DB7AA-9FA8-4F1D-915B-6B097B51594D}" type="datetimeFigureOut">
              <a:rPr lang="id-ID" smtClean="0"/>
              <a:pPr/>
              <a:t>15/12/22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2777215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65DB7AA-9FA8-4F1D-915B-6B097B51594D}" type="datetimeFigureOut">
              <a:rPr lang="id-ID" smtClean="0"/>
              <a:pPr/>
              <a:t>15/12/22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13041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65DB7AA-9FA8-4F1D-915B-6B097B51594D}" type="datetimeFigureOut">
              <a:rPr lang="id-ID" smtClean="0"/>
              <a:pPr/>
              <a:t>15/12/22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401773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65DB7AA-9FA8-4F1D-915B-6B097B51594D}" type="datetimeFigureOut">
              <a:rPr lang="id-ID" smtClean="0"/>
              <a:pPr/>
              <a:t>15/12/22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270629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5DB7AA-9FA8-4F1D-915B-6B097B51594D}" type="datetimeFigureOut">
              <a:rPr lang="id-ID" smtClean="0"/>
              <a:pPr/>
              <a:t>15/12/22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152469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065DB7AA-9FA8-4F1D-915B-6B097B51594D}" type="datetimeFigureOut">
              <a:rPr lang="id-ID" smtClean="0"/>
              <a:pPr/>
              <a:t>15/12/22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175681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065DB7AA-9FA8-4F1D-915B-6B097B51594D}" type="datetimeFigureOut">
              <a:rPr lang="id-ID" smtClean="0"/>
              <a:pPr/>
              <a:t>15/12/22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388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065DB7AA-9FA8-4F1D-915B-6B097B51594D}" type="datetimeFigureOut">
              <a:rPr lang="id-ID" smtClean="0"/>
              <a:pPr/>
              <a:t>15/12/22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337744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DB7AA-9FA8-4F1D-915B-6B097B51594D}" type="datetimeFigureOut">
              <a:rPr lang="id-ID" smtClean="0"/>
              <a:pPr/>
              <a:t>15/12/22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350457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5DB7AA-9FA8-4F1D-915B-6B097B51594D}" type="datetimeFigureOut">
              <a:rPr lang="id-ID" smtClean="0"/>
              <a:pPr/>
              <a:t>15/12/22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109861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5DB7AA-9FA8-4F1D-915B-6B097B51594D}" type="datetimeFigureOut">
              <a:rPr lang="id-ID" smtClean="0"/>
              <a:pPr/>
              <a:t>15/12/22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29FA4B6-9618-495E-B25A-9CBF2C3BB111}" type="slidenum">
              <a:rPr lang="id-ID" smtClean="0"/>
              <a:pPr/>
              <a:t>‹#›</a:t>
            </a:fld>
            <a:endParaRPr lang="id-ID"/>
          </a:p>
        </p:txBody>
      </p:sp>
    </p:spTree>
    <p:extLst>
      <p:ext uri="{BB962C8B-B14F-4D97-AF65-F5344CB8AC3E}">
        <p14:creationId xmlns:p14="http://schemas.microsoft.com/office/powerpoint/2010/main" val="158617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DB7AA-9FA8-4F1D-915B-6B097B51594D}" type="datetimeFigureOut">
              <a:rPr lang="id-ID" smtClean="0"/>
              <a:pPr/>
              <a:t>15/12/22</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FA4B6-9618-495E-B25A-9CBF2C3BB111}" type="slidenum">
              <a:rPr lang="id-ID" smtClean="0"/>
              <a:pPr/>
              <a:t>‹#›</a:t>
            </a:fld>
            <a:endParaRPr lang="id-ID"/>
          </a:p>
        </p:txBody>
      </p:sp>
    </p:spTree>
    <p:extLst>
      <p:ext uri="{BB962C8B-B14F-4D97-AF65-F5344CB8AC3E}">
        <p14:creationId xmlns:p14="http://schemas.microsoft.com/office/powerpoint/2010/main" val="2108363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microsoft.com/office/2007/relationships/hdphoto" Target="../media/hdphoto3.wdp"/><Relationship Id="rId9"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8"/>
          <p:cNvSpPr/>
          <p:nvPr/>
        </p:nvSpPr>
        <p:spPr>
          <a:xfrm rot="10284378">
            <a:off x="7288110" y="4524657"/>
            <a:ext cx="5746642" cy="3104046"/>
          </a:xfrm>
          <a:custGeom>
            <a:avLst/>
            <a:gdLst>
              <a:gd name="connsiteX0" fmla="*/ 268463 w 5746642"/>
              <a:gd name="connsiteY0" fmla="*/ 2872390 h 3104046"/>
              <a:gd name="connsiteX1" fmla="*/ 371494 w 5746642"/>
              <a:gd name="connsiteY1" fmla="*/ 2911026 h 3104046"/>
              <a:gd name="connsiteX2" fmla="*/ 1208621 w 5746642"/>
              <a:gd name="connsiteY2" fmla="*/ 2370114 h 3104046"/>
              <a:gd name="connsiteX3" fmla="*/ 2303325 w 5746642"/>
              <a:gd name="connsiteY3" fmla="*/ 2382993 h 3104046"/>
              <a:gd name="connsiteX4" fmla="*/ 2857117 w 5746642"/>
              <a:gd name="connsiteY4" fmla="*/ 1558745 h 3104046"/>
              <a:gd name="connsiteX5" fmla="*/ 3926063 w 5746642"/>
              <a:gd name="connsiteY5" fmla="*/ 1455714 h 3104046"/>
              <a:gd name="connsiteX6" fmla="*/ 4595765 w 5746642"/>
              <a:gd name="connsiteY6" fmla="*/ 901922 h 3104046"/>
              <a:gd name="connsiteX7" fmla="*/ 5316982 w 5746642"/>
              <a:gd name="connsiteY7" fmla="*/ 695860 h 3104046"/>
              <a:gd name="connsiteX8" fmla="*/ 5368497 w 5746642"/>
              <a:gd name="connsiteY8" fmla="*/ 206463 h 3104046"/>
              <a:gd name="connsiteX9" fmla="*/ 423010 w 5746642"/>
              <a:gd name="connsiteY9" fmla="*/ 219342 h 3104046"/>
              <a:gd name="connsiteX10" fmla="*/ 268463 w 5746642"/>
              <a:gd name="connsiteY10" fmla="*/ 2872390 h 310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6642" h="3104046">
                <a:moveTo>
                  <a:pt x="268463" y="2872390"/>
                </a:moveTo>
                <a:cubicBezTo>
                  <a:pt x="259877" y="3321004"/>
                  <a:pt x="214801" y="2994739"/>
                  <a:pt x="371494" y="2911026"/>
                </a:cubicBezTo>
                <a:cubicBezTo>
                  <a:pt x="528187" y="2827313"/>
                  <a:pt x="886649" y="2458120"/>
                  <a:pt x="1208621" y="2370114"/>
                </a:cubicBezTo>
                <a:cubicBezTo>
                  <a:pt x="1530593" y="2282108"/>
                  <a:pt x="2028576" y="2518221"/>
                  <a:pt x="2303325" y="2382993"/>
                </a:cubicBezTo>
                <a:cubicBezTo>
                  <a:pt x="2578074" y="2247765"/>
                  <a:pt x="2586661" y="1713291"/>
                  <a:pt x="2857117" y="1558745"/>
                </a:cubicBezTo>
                <a:cubicBezTo>
                  <a:pt x="3127573" y="1404199"/>
                  <a:pt x="3636288" y="1565184"/>
                  <a:pt x="3926063" y="1455714"/>
                </a:cubicBezTo>
                <a:cubicBezTo>
                  <a:pt x="4215838" y="1346244"/>
                  <a:pt x="4363945" y="1028564"/>
                  <a:pt x="4595765" y="901922"/>
                </a:cubicBezTo>
                <a:cubicBezTo>
                  <a:pt x="4827585" y="775280"/>
                  <a:pt x="5188193" y="811770"/>
                  <a:pt x="5316982" y="695860"/>
                </a:cubicBezTo>
                <a:cubicBezTo>
                  <a:pt x="5445771" y="579950"/>
                  <a:pt x="6184159" y="285883"/>
                  <a:pt x="5368497" y="206463"/>
                </a:cubicBezTo>
                <a:cubicBezTo>
                  <a:pt x="4552835" y="127043"/>
                  <a:pt x="1279455" y="-222833"/>
                  <a:pt x="423010" y="219342"/>
                </a:cubicBezTo>
                <a:cubicBezTo>
                  <a:pt x="-433435" y="661517"/>
                  <a:pt x="277049" y="2423776"/>
                  <a:pt x="268463" y="2872390"/>
                </a:cubicBezTo>
                <a:close/>
              </a:path>
            </a:pathLst>
          </a:custGeom>
          <a:solidFill>
            <a:srgbClr val="F0E8E6"/>
          </a:solidFill>
          <a:ln>
            <a:solidFill>
              <a:srgbClr val="F8F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Freeform 9"/>
          <p:cNvSpPr/>
          <p:nvPr/>
        </p:nvSpPr>
        <p:spPr>
          <a:xfrm>
            <a:off x="-412276" y="-457438"/>
            <a:ext cx="5746642" cy="3104046"/>
          </a:xfrm>
          <a:custGeom>
            <a:avLst/>
            <a:gdLst>
              <a:gd name="connsiteX0" fmla="*/ 268463 w 5746642"/>
              <a:gd name="connsiteY0" fmla="*/ 2872390 h 3104046"/>
              <a:gd name="connsiteX1" fmla="*/ 371494 w 5746642"/>
              <a:gd name="connsiteY1" fmla="*/ 2911026 h 3104046"/>
              <a:gd name="connsiteX2" fmla="*/ 1208621 w 5746642"/>
              <a:gd name="connsiteY2" fmla="*/ 2370114 h 3104046"/>
              <a:gd name="connsiteX3" fmla="*/ 2303325 w 5746642"/>
              <a:gd name="connsiteY3" fmla="*/ 2382993 h 3104046"/>
              <a:gd name="connsiteX4" fmla="*/ 2857117 w 5746642"/>
              <a:gd name="connsiteY4" fmla="*/ 1558745 h 3104046"/>
              <a:gd name="connsiteX5" fmla="*/ 3926063 w 5746642"/>
              <a:gd name="connsiteY5" fmla="*/ 1455714 h 3104046"/>
              <a:gd name="connsiteX6" fmla="*/ 4595765 w 5746642"/>
              <a:gd name="connsiteY6" fmla="*/ 901922 h 3104046"/>
              <a:gd name="connsiteX7" fmla="*/ 5316982 w 5746642"/>
              <a:gd name="connsiteY7" fmla="*/ 695860 h 3104046"/>
              <a:gd name="connsiteX8" fmla="*/ 5368497 w 5746642"/>
              <a:gd name="connsiteY8" fmla="*/ 206463 h 3104046"/>
              <a:gd name="connsiteX9" fmla="*/ 423010 w 5746642"/>
              <a:gd name="connsiteY9" fmla="*/ 219342 h 3104046"/>
              <a:gd name="connsiteX10" fmla="*/ 268463 w 5746642"/>
              <a:gd name="connsiteY10" fmla="*/ 2872390 h 310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6642" h="3104046">
                <a:moveTo>
                  <a:pt x="268463" y="2872390"/>
                </a:moveTo>
                <a:cubicBezTo>
                  <a:pt x="259877" y="3321004"/>
                  <a:pt x="214801" y="2994739"/>
                  <a:pt x="371494" y="2911026"/>
                </a:cubicBezTo>
                <a:cubicBezTo>
                  <a:pt x="528187" y="2827313"/>
                  <a:pt x="886649" y="2458120"/>
                  <a:pt x="1208621" y="2370114"/>
                </a:cubicBezTo>
                <a:cubicBezTo>
                  <a:pt x="1530593" y="2282108"/>
                  <a:pt x="2028576" y="2518221"/>
                  <a:pt x="2303325" y="2382993"/>
                </a:cubicBezTo>
                <a:cubicBezTo>
                  <a:pt x="2578074" y="2247765"/>
                  <a:pt x="2586661" y="1713291"/>
                  <a:pt x="2857117" y="1558745"/>
                </a:cubicBezTo>
                <a:cubicBezTo>
                  <a:pt x="3127573" y="1404199"/>
                  <a:pt x="3636288" y="1565184"/>
                  <a:pt x="3926063" y="1455714"/>
                </a:cubicBezTo>
                <a:cubicBezTo>
                  <a:pt x="4215838" y="1346244"/>
                  <a:pt x="4363945" y="1028564"/>
                  <a:pt x="4595765" y="901922"/>
                </a:cubicBezTo>
                <a:cubicBezTo>
                  <a:pt x="4827585" y="775280"/>
                  <a:pt x="5188193" y="811770"/>
                  <a:pt x="5316982" y="695860"/>
                </a:cubicBezTo>
                <a:cubicBezTo>
                  <a:pt x="5445771" y="579950"/>
                  <a:pt x="6184159" y="285883"/>
                  <a:pt x="5368497" y="206463"/>
                </a:cubicBezTo>
                <a:cubicBezTo>
                  <a:pt x="4552835" y="127043"/>
                  <a:pt x="1279455" y="-222833"/>
                  <a:pt x="423010" y="219342"/>
                </a:cubicBezTo>
                <a:cubicBezTo>
                  <a:pt x="-433435" y="661517"/>
                  <a:pt x="277049" y="2423776"/>
                  <a:pt x="268463" y="2872390"/>
                </a:cubicBezTo>
                <a:close/>
              </a:path>
            </a:pathLst>
          </a:custGeom>
          <a:solidFill>
            <a:srgbClr val="F0E8E6"/>
          </a:solidFill>
          <a:ln>
            <a:solidFill>
              <a:srgbClr val="F8F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p:nvSpPr>
        <p:spPr>
          <a:xfrm>
            <a:off x="1397460" y="691933"/>
            <a:ext cx="9620518" cy="5125792"/>
          </a:xfrm>
          <a:prstGeom prst="rect">
            <a:avLst/>
          </a:prstGeom>
          <a:solidFill>
            <a:srgbClr val="F0E8E6"/>
          </a:solidFill>
          <a:ln>
            <a:solidFill>
              <a:srgbClr val="EBE9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dirty="0">
                <a:solidFill>
                  <a:schemeClr val="tx1"/>
                </a:solidFill>
                <a:latin typeface="Bernard MT Condensed" pitchFamily="18" charset="0"/>
              </a:rPr>
              <a:t>Peran kepemimpinan dalam kesehatan  masyarakat</a:t>
            </a:r>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220313">
            <a:off x="1276618" y="60351"/>
            <a:ext cx="2263462" cy="2263462"/>
          </a:xfrm>
          <a:prstGeom prst="rect">
            <a:avLst/>
          </a:prstGeom>
        </p:spPr>
      </p:pic>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9438040">
            <a:off x="575392" y="617185"/>
            <a:ext cx="1740588" cy="1740588"/>
          </a:xfrm>
          <a:prstGeom prst="rect">
            <a:avLst/>
          </a:prstGeom>
        </p:spPr>
      </p:pic>
      <p:pic>
        <p:nvPicPr>
          <p:cNvPr id="11" name="Picture 2" descr="#wattpad #fiksi-penggemar Selesai. [Boyfriend series 5] Series 1 [Doyoung] Series 2 [Renjun] Series 3 [Haechan] Series 4 [Chenle] Series 6 [Jaemin] &quot;Jen aku boleh-&quot; &quot;Apa?&quot; &quot;Gajadi&quot; &quot;Apa?&quot; &quot;Ih kamu mah, aku belum ngomong jangan natap marah dulu&quot; &quot;yaudah apa Cia?&quot; &quot;hehe&quot; # 4 in le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9746" r="89831"/>
                    </a14:imgEffect>
                  </a14:imgLayer>
                </a14:imgProps>
              </a:ext>
              <a:ext uri="{28A0092B-C50C-407E-A947-70E740481C1C}">
                <a14:useLocalDpi xmlns:a14="http://schemas.microsoft.com/office/drawing/2010/main" val="0"/>
              </a:ext>
            </a:extLst>
          </a:blip>
          <a:srcRect/>
          <a:stretch>
            <a:fillRect/>
          </a:stretch>
        </p:blipFill>
        <p:spPr bwMode="auto">
          <a:xfrm>
            <a:off x="9317614" y="3784005"/>
            <a:ext cx="2779550" cy="307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297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750"/>
                                        <p:tgtEl>
                                          <p:spTgt spid="14"/>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Rectangle 11"/>
          <p:cNvSpPr/>
          <p:nvPr/>
        </p:nvSpPr>
        <p:spPr>
          <a:xfrm>
            <a:off x="740229" y="203200"/>
            <a:ext cx="5345668" cy="1103086"/>
          </a:xfrm>
          <a:prstGeom prst="rect">
            <a:avLst/>
          </a:prstGeom>
          <a:solidFill>
            <a:srgbClr val="F0E8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sz="3600" b="1" dirty="0">
              <a:solidFill>
                <a:schemeClr val="tx1"/>
              </a:solidFill>
              <a:latin typeface="Bernard MT Condensed" pitchFamily="18" charset="0"/>
            </a:endParaRPr>
          </a:p>
          <a:p>
            <a:pPr lvl="0" algn="ctr"/>
            <a:r>
              <a:rPr lang="id-ID" sz="3600" b="1" dirty="0">
                <a:solidFill>
                  <a:schemeClr val="tx1"/>
                </a:solidFill>
                <a:latin typeface="Bernard MT Condensed" pitchFamily="18" charset="0"/>
              </a:rPr>
              <a:t>Pengertian  kepemimpinan kesehatan</a:t>
            </a:r>
            <a:endParaRPr lang="id-ID" sz="3600" dirty="0">
              <a:solidFill>
                <a:schemeClr val="tx1"/>
              </a:solidFill>
              <a:latin typeface="Bernard MT Condensed" pitchFamily="18" charset="0"/>
            </a:endParaRPr>
          </a:p>
          <a:p>
            <a:pPr algn="ctr"/>
            <a:endParaRPr lang="id-ID" sz="3600" dirty="0">
              <a:solidFill>
                <a:schemeClr val="tx1"/>
              </a:solidFill>
              <a:latin typeface="Bernard MT Condensed" pitchFamily="18" charset="0"/>
            </a:endParaRPr>
          </a:p>
        </p:txBody>
      </p:sp>
      <p:sp>
        <p:nvSpPr>
          <p:cNvPr id="13" name="Rectangle 12"/>
          <p:cNvSpPr/>
          <p:nvPr/>
        </p:nvSpPr>
        <p:spPr>
          <a:xfrm>
            <a:off x="914400" y="1857829"/>
            <a:ext cx="5171497" cy="4246757"/>
          </a:xfrm>
          <a:prstGeom prst="rect">
            <a:avLst/>
          </a:prstGeom>
          <a:solidFill>
            <a:srgbClr val="F0E8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a:solidFill>
                  <a:schemeClr val="tx1"/>
                </a:solidFill>
              </a:rPr>
              <a:t>	Kepemimpinan Kesehatan Masyarakat merupakan kapasitas untuk membimbing anggota lain dari suatu oraganisasi kesehatan masyarakat. Keterampilan dan kualitas Kepemimpinan Kesehatan Masyarakat  memberikan arahan yang tepat agar tim pelaksana bisa menjalankan dan menjaga keselamatan pasien, Sehingga pemimpin dapat meningkatkan kinerja agar tercapainya hasil kerja dalam mewujudkan tujuan Layanan kesehatan.    </a:t>
            </a:r>
          </a:p>
        </p:txBody>
      </p:sp>
      <p:pic>
        <p:nvPicPr>
          <p:cNvPr id="14" name="Picture 13"/>
          <p:cNvPicPr>
            <a:picLocks noChangeAspect="1"/>
          </p:cNvPicPr>
          <p:nvPr/>
        </p:nvPicPr>
        <p:blipFill>
          <a:blip r:embed="rId3"/>
          <a:stretch>
            <a:fillRect/>
          </a:stretch>
        </p:blipFill>
        <p:spPr>
          <a:xfrm>
            <a:off x="7092602" y="1150336"/>
            <a:ext cx="4113953" cy="4954250"/>
          </a:xfrm>
          <a:prstGeom prst="snip2DiagRect">
            <a:avLst/>
          </a:prstGeom>
          <a:solidFill>
            <a:srgbClr val="FFFFFF">
              <a:shade val="85000"/>
            </a:srgbClr>
          </a:solidFill>
          <a:ln w="88900" cap="sq">
            <a:solidFill>
              <a:srgbClr val="F0E8E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4"/>
          <a:stretch>
            <a:fillRect/>
          </a:stretch>
        </p:blipFill>
        <p:spPr>
          <a:xfrm>
            <a:off x="4992460" y="4671126"/>
            <a:ext cx="2186874" cy="2186874"/>
          </a:xfrm>
          <a:prstGeom prst="rect">
            <a:avLst/>
          </a:prstGeom>
        </p:spPr>
      </p:pic>
      <p:pic>
        <p:nvPicPr>
          <p:cNvPr id="16" name="Picture 15"/>
          <p:cNvPicPr>
            <a:picLocks noChangeAspect="1"/>
          </p:cNvPicPr>
          <p:nvPr/>
        </p:nvPicPr>
        <p:blipFill>
          <a:blip r:embed="rId5" cstate="print">
            <a:extLst>
              <a:ext uri="{BEBA8EAE-BF5A-486C-A8C5-ECC9F3942E4B}">
                <a14:imgProps xmlns:a14="http://schemas.microsoft.com/office/drawing/2010/main">
                  <a14:imgLayer r:embed="rId6">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9517964">
            <a:off x="5097474" y="5396230"/>
            <a:ext cx="1005147" cy="1005147"/>
          </a:xfrm>
          <a:prstGeom prst="rect">
            <a:avLst/>
          </a:prstGeom>
        </p:spPr>
      </p:pic>
    </p:spTree>
    <p:extLst>
      <p:ext uri="{BB962C8B-B14F-4D97-AF65-F5344CB8AC3E}">
        <p14:creationId xmlns:p14="http://schemas.microsoft.com/office/powerpoint/2010/main" val="16427325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25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1250"/>
                                        <p:tgtEl>
                                          <p:spTgt spid="15"/>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4706" y="391886"/>
            <a:ext cx="5774635" cy="1335314"/>
          </a:xfrm>
          <a:prstGeom prst="rect">
            <a:avLst/>
          </a:prstGeom>
          <a:solidFill>
            <a:srgbClr val="F0E8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a:solidFill>
                  <a:schemeClr val="tx1"/>
                </a:solidFill>
                <a:latin typeface="Bernard MT Condensed" pitchFamily="18" charset="0"/>
              </a:rPr>
              <a:t>Apa pentingnya pemimpin dalam kesehatan masyarakat</a:t>
            </a:r>
          </a:p>
        </p:txBody>
      </p:sp>
      <p:sp>
        <p:nvSpPr>
          <p:cNvPr id="13" name="Rectangle 12"/>
          <p:cNvSpPr/>
          <p:nvPr/>
        </p:nvSpPr>
        <p:spPr>
          <a:xfrm>
            <a:off x="1226456" y="2510971"/>
            <a:ext cx="5072885" cy="2830285"/>
          </a:xfrm>
          <a:prstGeom prst="rect">
            <a:avLst/>
          </a:prstGeom>
          <a:solidFill>
            <a:srgbClr val="F0E8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4" name="Picture 13"/>
          <p:cNvPicPr>
            <a:picLocks noChangeAspect="1"/>
          </p:cNvPicPr>
          <p:nvPr/>
        </p:nvPicPr>
        <p:blipFill>
          <a:blip r:embed="rId2"/>
          <a:stretch>
            <a:fillRect/>
          </a:stretch>
        </p:blipFill>
        <p:spPr>
          <a:xfrm>
            <a:off x="7092602" y="1150336"/>
            <a:ext cx="4113953" cy="4954250"/>
          </a:xfrm>
          <a:prstGeom prst="snip2DiagRect">
            <a:avLst/>
          </a:prstGeom>
          <a:solidFill>
            <a:srgbClr val="FFFFFF">
              <a:shade val="85000"/>
            </a:srgbClr>
          </a:solidFill>
          <a:ln w="88900" cap="sq">
            <a:solidFill>
              <a:srgbClr val="F0E8E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3"/>
          <a:stretch>
            <a:fillRect/>
          </a:stretch>
        </p:blipFill>
        <p:spPr>
          <a:xfrm>
            <a:off x="4992460" y="4411224"/>
            <a:ext cx="2186874" cy="2186874"/>
          </a:xfrm>
          <a:prstGeom prst="rect">
            <a:avLst/>
          </a:prstGeom>
        </p:spPr>
      </p:pic>
      <p:pic>
        <p:nvPicPr>
          <p:cNvPr id="16" name="Picture 15"/>
          <p:cNvPicPr>
            <a:picLocks noChangeAspect="1"/>
          </p:cNvPicPr>
          <p:nvPr/>
        </p:nvPicPr>
        <p:blipFill>
          <a:blip r:embed="rId4" cstate="print">
            <a:extLst>
              <a:ext uri="{BEBA8EAE-BF5A-486C-A8C5-ECC9F3942E4B}">
                <a14:imgProps xmlns:a14="http://schemas.microsoft.com/office/drawing/2010/main">
                  <a14:imgLayer r:embed="rId5">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9517964">
            <a:off x="5097474" y="5396230"/>
            <a:ext cx="1005147" cy="1005147"/>
          </a:xfrm>
          <a:prstGeom prst="rect">
            <a:avLst/>
          </a:prstGeom>
        </p:spPr>
      </p:pic>
      <p:sp>
        <p:nvSpPr>
          <p:cNvPr id="18" name="TextBox 17"/>
          <p:cNvSpPr txBox="1"/>
          <p:nvPr/>
        </p:nvSpPr>
        <p:spPr>
          <a:xfrm>
            <a:off x="1400628" y="2962925"/>
            <a:ext cx="5072884" cy="1477328"/>
          </a:xfrm>
          <a:prstGeom prst="rect">
            <a:avLst/>
          </a:prstGeom>
          <a:noFill/>
        </p:spPr>
        <p:txBody>
          <a:bodyPr wrap="square" rtlCol="0">
            <a:spAutoFit/>
          </a:bodyPr>
          <a:lstStyle/>
          <a:p>
            <a:r>
              <a:rPr lang="id-ID" dirty="0"/>
              <a:t>Pemimpin memberikan arahan yang tepat agar tim pelaksana bisa menjalankan dan menjaga keselamatan pasien. Sehingga pemimpin dapat meningkatkan kinerja agar tercapainya hasil kerja dalam mewujudkan tujuan Layanan kesehatan.</a:t>
            </a:r>
          </a:p>
        </p:txBody>
      </p:sp>
      <p:sp>
        <p:nvSpPr>
          <p:cNvPr id="19" name="TextBox 18"/>
          <p:cNvSpPr txBox="1"/>
          <p:nvPr/>
        </p:nvSpPr>
        <p:spPr>
          <a:xfrm>
            <a:off x="1524000" y="4615543"/>
            <a:ext cx="3857983" cy="307777"/>
          </a:xfrm>
          <a:prstGeom prst="rect">
            <a:avLst/>
          </a:prstGeom>
          <a:noFill/>
        </p:spPr>
        <p:txBody>
          <a:bodyPr wrap="square" rtlCol="0">
            <a:spAutoFit/>
          </a:bodyPr>
          <a:lstStyle/>
          <a:p>
            <a:endParaRPr lang="id-ID" sz="1400" dirty="0">
              <a:latin typeface="Bohemian Typewriter" panose="02000000000000000000" pitchFamily="2" charset="0"/>
            </a:endParaRPr>
          </a:p>
        </p:txBody>
      </p:sp>
    </p:spTree>
    <p:extLst>
      <p:ext uri="{BB962C8B-B14F-4D97-AF65-F5344CB8AC3E}">
        <p14:creationId xmlns:p14="http://schemas.microsoft.com/office/powerpoint/2010/main" val="23671199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25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1250"/>
                                        <p:tgtEl>
                                          <p:spTgt spid="18"/>
                                        </p:tgtEl>
                                      </p:cBhvr>
                                    </p:animEffect>
                                  </p:childTnLst>
                                </p:cTn>
                              </p:par>
                            </p:childTnLst>
                          </p:cTn>
                        </p:par>
                        <p:par>
                          <p:cTn id="20" fill="hold">
                            <p:stCondLst>
                              <p:cond delay="35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1250"/>
                                        <p:tgtEl>
                                          <p:spTgt spid="19"/>
                                        </p:tgtEl>
                                      </p:cBhvr>
                                    </p:animEffect>
                                  </p:childTnLst>
                                </p:cTn>
                              </p:par>
                            </p:childTnLst>
                          </p:cTn>
                        </p:par>
                        <p:par>
                          <p:cTn id="24" fill="hold">
                            <p:stCondLst>
                              <p:cond delay="4750"/>
                            </p:stCondLst>
                            <p:childTnLst>
                              <p:par>
                                <p:cTn id="25" presetID="2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250"/>
                                        <p:tgtEl>
                                          <p:spTgt spid="15"/>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1224134" y="885154"/>
            <a:ext cx="10155395" cy="5335342"/>
          </a:xfrm>
          <a:prstGeom prst="rect">
            <a:avLst/>
          </a:prstGeom>
          <a:solidFill>
            <a:srgbClr val="F0E8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6" name="Picture 2" descr="#wattpad #fiksi-penggemar Selesai. [Boyfriend series 5] Series 1 [Doyoung] Series 2 [Renjun] Series 3 [Haechan] Series 4 [Chenle] Series 6 [Jaemin] &quot;Jen aku boleh-&quot; &quot;Apa?&quot; &quot;Gajadi&quot; &quot;Apa?&quot; &quot;Ih kamu mah, aku belum ngomong jangan natap marah dulu&quot; &quot;yaudah apa Cia?&quot; &quot;hehe&quot; # 4 in l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9746" r="89831"/>
                    </a14:imgEffect>
                  </a14:imgLayer>
                </a14:imgProps>
              </a:ext>
              <a:ext uri="{28A0092B-C50C-407E-A947-70E740481C1C}">
                <a14:useLocalDpi xmlns:a14="http://schemas.microsoft.com/office/drawing/2010/main" val="0"/>
              </a:ext>
            </a:extLst>
          </a:blip>
          <a:srcRect/>
          <a:stretch>
            <a:fillRect/>
          </a:stretch>
        </p:blipFill>
        <p:spPr bwMode="auto">
          <a:xfrm>
            <a:off x="9356514" y="3146501"/>
            <a:ext cx="2779550" cy="30739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rot="2019799">
            <a:off x="9710843" y="533891"/>
            <a:ext cx="1743569" cy="1748307"/>
          </a:xfrm>
          <a:prstGeom prst="rect">
            <a:avLst/>
          </a:prstGeom>
          <a:ln w="38100" cap="sq">
            <a:solidFill>
              <a:srgbClr val="F8F4F3"/>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220313">
            <a:off x="648146" y="4551430"/>
            <a:ext cx="2263462" cy="2263462"/>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20111773">
            <a:off x="626126" y="4984271"/>
            <a:ext cx="1838126" cy="1838126"/>
          </a:xfrm>
          <a:prstGeom prst="rect">
            <a:avLst/>
          </a:prstGeom>
        </p:spPr>
      </p:pic>
      <p:sp>
        <p:nvSpPr>
          <p:cNvPr id="8" name="Rectangle 7"/>
          <p:cNvSpPr/>
          <p:nvPr/>
        </p:nvSpPr>
        <p:spPr>
          <a:xfrm>
            <a:off x="2080219" y="1193876"/>
            <a:ext cx="6620723" cy="1077218"/>
          </a:xfrm>
          <a:prstGeom prst="rect">
            <a:avLst/>
          </a:prstGeom>
        </p:spPr>
        <p:txBody>
          <a:bodyPr wrap="none">
            <a:spAutoFit/>
          </a:bodyPr>
          <a:lstStyle/>
          <a:p>
            <a:pPr lvl="0" algn="ctr"/>
            <a:r>
              <a:rPr lang="id-ID" sz="3200" dirty="0">
                <a:solidFill>
                  <a:srgbClr val="2F2113"/>
                </a:solidFill>
                <a:latin typeface="Bernard MT Condensed" pitchFamily="18" charset="0"/>
              </a:rPr>
              <a:t>Bagaimana peran kepemimpinan dalam</a:t>
            </a:r>
          </a:p>
          <a:p>
            <a:pPr lvl="0" algn="ctr"/>
            <a:r>
              <a:rPr lang="id-ID" sz="3200" dirty="0">
                <a:solidFill>
                  <a:srgbClr val="2F2113"/>
                </a:solidFill>
                <a:latin typeface="Bernard MT Condensed" pitchFamily="18" charset="0"/>
              </a:rPr>
              <a:t> meningkatkan keselamatan pasien?</a:t>
            </a:r>
          </a:p>
        </p:txBody>
      </p:sp>
      <p:sp>
        <p:nvSpPr>
          <p:cNvPr id="13" name="TextBox 12"/>
          <p:cNvSpPr txBox="1"/>
          <p:nvPr/>
        </p:nvSpPr>
        <p:spPr>
          <a:xfrm>
            <a:off x="2219202" y="2931887"/>
            <a:ext cx="7761294" cy="1938992"/>
          </a:xfrm>
          <a:prstGeom prst="rect">
            <a:avLst/>
          </a:prstGeom>
          <a:noFill/>
        </p:spPr>
        <p:txBody>
          <a:bodyPr wrap="square" rtlCol="0">
            <a:spAutoFit/>
          </a:bodyPr>
          <a:lstStyle/>
          <a:p>
            <a:pPr lvl="0" algn="just"/>
            <a:r>
              <a:rPr lang="id-ID" sz="2000" dirty="0"/>
              <a:t>      K</a:t>
            </a:r>
            <a:r>
              <a:rPr lang="en-US" sz="2000" dirty="0" err="1"/>
              <a:t>epemimpinan</a:t>
            </a:r>
            <a:r>
              <a:rPr lang="en-US" sz="2000" dirty="0"/>
              <a:t> </a:t>
            </a:r>
            <a:r>
              <a:rPr lang="en-US" sz="2000" dirty="0" err="1"/>
              <a:t>menurut</a:t>
            </a:r>
            <a:r>
              <a:rPr lang="en-US" sz="2000" dirty="0"/>
              <a:t> </a:t>
            </a:r>
            <a:r>
              <a:rPr lang="en-US" sz="2000" dirty="0" err="1"/>
              <a:t>Permenkes</a:t>
            </a:r>
            <a:r>
              <a:rPr lang="en-US" sz="2000" dirty="0"/>
              <a:t> (2011) </a:t>
            </a:r>
            <a:r>
              <a:rPr lang="en-US" sz="2000" dirty="0" err="1"/>
              <a:t>berperan</a:t>
            </a:r>
            <a:r>
              <a:rPr lang="en-US" sz="2000" dirty="0"/>
              <a:t> </a:t>
            </a:r>
            <a:r>
              <a:rPr lang="en-US" sz="2000" dirty="0" err="1"/>
              <a:t>dalam</a:t>
            </a:r>
            <a:r>
              <a:rPr lang="en-US" sz="2000" dirty="0"/>
              <a:t> </a:t>
            </a:r>
            <a:r>
              <a:rPr lang="en-US" sz="2000" dirty="0" err="1"/>
              <a:t>meningkatkan</a:t>
            </a:r>
            <a:r>
              <a:rPr lang="en-US" sz="2000" dirty="0"/>
              <a:t> </a:t>
            </a:r>
            <a:r>
              <a:rPr lang="en-US" sz="2000" dirty="0" err="1"/>
              <a:t>keselamatan</a:t>
            </a:r>
            <a:r>
              <a:rPr lang="en-US" sz="2000" dirty="0"/>
              <a:t> </a:t>
            </a:r>
            <a:r>
              <a:rPr lang="en-US" sz="2000" dirty="0" err="1"/>
              <a:t>pasien</a:t>
            </a:r>
            <a:r>
              <a:rPr lang="en-US" sz="2000" dirty="0"/>
              <a:t> </a:t>
            </a:r>
            <a:r>
              <a:rPr lang="en-US" sz="2000" dirty="0" err="1"/>
              <a:t>yaitu</a:t>
            </a:r>
            <a:r>
              <a:rPr lang="en-US" sz="2000" dirty="0"/>
              <a:t> </a:t>
            </a:r>
            <a:r>
              <a:rPr lang="en-US" sz="2000" dirty="0" err="1"/>
              <a:t>mendorong</a:t>
            </a:r>
            <a:r>
              <a:rPr lang="en-US" sz="2000" dirty="0"/>
              <a:t> </a:t>
            </a:r>
            <a:r>
              <a:rPr lang="en-US" sz="2000" dirty="0" err="1"/>
              <a:t>dan</a:t>
            </a:r>
            <a:r>
              <a:rPr lang="en-US" sz="2000" dirty="0"/>
              <a:t> </a:t>
            </a:r>
            <a:r>
              <a:rPr lang="en-US" sz="2000" dirty="0" err="1"/>
              <a:t>menjamin</a:t>
            </a:r>
            <a:r>
              <a:rPr lang="en-US" sz="2000" dirty="0"/>
              <a:t> </a:t>
            </a:r>
            <a:r>
              <a:rPr lang="en-US" sz="2000" dirty="0" err="1"/>
              <a:t>implementasi</a:t>
            </a:r>
            <a:r>
              <a:rPr lang="en-US" sz="2000" dirty="0"/>
              <a:t> program </a:t>
            </a:r>
            <a:r>
              <a:rPr lang="en-US" sz="2000" dirty="0" err="1"/>
              <a:t>keselamatan</a:t>
            </a:r>
            <a:r>
              <a:rPr lang="en-US" sz="2000" dirty="0"/>
              <a:t> </a:t>
            </a:r>
            <a:r>
              <a:rPr lang="en-US" sz="2000" dirty="0" err="1"/>
              <a:t>pasien</a:t>
            </a:r>
            <a:r>
              <a:rPr lang="en-US" sz="2000" dirty="0"/>
              <a:t>, </a:t>
            </a:r>
            <a:r>
              <a:rPr lang="en-US" sz="2000" dirty="0" err="1"/>
              <a:t>menjamin</a:t>
            </a:r>
            <a:r>
              <a:rPr lang="en-US" sz="2000" dirty="0"/>
              <a:t> </a:t>
            </a:r>
            <a:r>
              <a:rPr lang="en-US" sz="2000" dirty="0" err="1"/>
              <a:t>berlangsungnya</a:t>
            </a:r>
            <a:r>
              <a:rPr lang="en-US" sz="2000" dirty="0"/>
              <a:t> program </a:t>
            </a:r>
            <a:r>
              <a:rPr lang="en-US" sz="2000" dirty="0" err="1"/>
              <a:t>proaktif</a:t>
            </a:r>
            <a:r>
              <a:rPr lang="en-US" sz="2000" dirty="0"/>
              <a:t> </a:t>
            </a:r>
            <a:r>
              <a:rPr lang="en-US" sz="2000" dirty="0" err="1"/>
              <a:t>untuk</a:t>
            </a:r>
            <a:r>
              <a:rPr lang="en-US" sz="2000" dirty="0"/>
              <a:t> </a:t>
            </a:r>
            <a:r>
              <a:rPr lang="en-US" sz="2000" dirty="0" err="1"/>
              <a:t>identifikasi</a:t>
            </a:r>
            <a:r>
              <a:rPr lang="en-US" sz="2000" dirty="0"/>
              <a:t> </a:t>
            </a:r>
            <a:r>
              <a:rPr lang="en-US" sz="2000" dirty="0" err="1"/>
              <a:t>risiko</a:t>
            </a:r>
            <a:r>
              <a:rPr lang="en-US" sz="2000" dirty="0"/>
              <a:t> </a:t>
            </a:r>
            <a:r>
              <a:rPr lang="en-US" sz="2000" dirty="0" err="1"/>
              <a:t>keselamatan</a:t>
            </a:r>
            <a:r>
              <a:rPr lang="en-US" sz="2000" dirty="0"/>
              <a:t> </a:t>
            </a:r>
            <a:r>
              <a:rPr lang="en-US" sz="2000" dirty="0" err="1"/>
              <a:t>pasien</a:t>
            </a:r>
            <a:r>
              <a:rPr lang="en-US" sz="2000" dirty="0"/>
              <a:t> </a:t>
            </a:r>
            <a:r>
              <a:rPr lang="en-US" sz="2000" dirty="0" err="1"/>
              <a:t>dan</a:t>
            </a:r>
            <a:r>
              <a:rPr lang="en-US" sz="2000" dirty="0"/>
              <a:t> program </a:t>
            </a:r>
            <a:r>
              <a:rPr lang="en-US" sz="2000" dirty="0" err="1"/>
              <a:t>menekan</a:t>
            </a:r>
            <a:r>
              <a:rPr lang="en-US" sz="2000" dirty="0"/>
              <a:t> </a:t>
            </a:r>
            <a:r>
              <a:rPr lang="en-US" sz="2000" dirty="0" err="1"/>
              <a:t>atau</a:t>
            </a:r>
            <a:r>
              <a:rPr lang="en-US" sz="2000" dirty="0"/>
              <a:t> </a:t>
            </a:r>
            <a:r>
              <a:rPr lang="en-US" sz="2000" dirty="0" err="1"/>
              <a:t>mengurangi</a:t>
            </a:r>
            <a:r>
              <a:rPr lang="en-US" sz="2000" dirty="0"/>
              <a:t> </a:t>
            </a:r>
            <a:r>
              <a:rPr lang="en-US" sz="2000" dirty="0" err="1"/>
              <a:t>insiden</a:t>
            </a:r>
            <a:r>
              <a:rPr lang="en-US" sz="2000" dirty="0"/>
              <a:t>, </a:t>
            </a:r>
            <a:r>
              <a:rPr lang="en-US" sz="2000" dirty="0" err="1"/>
              <a:t>mendorong</a:t>
            </a:r>
            <a:r>
              <a:rPr lang="en-US" sz="2000" dirty="0"/>
              <a:t> </a:t>
            </a:r>
            <a:r>
              <a:rPr lang="en-US" sz="2000" dirty="0" err="1"/>
              <a:t>dan</a:t>
            </a:r>
            <a:r>
              <a:rPr lang="en-US" sz="2000" dirty="0"/>
              <a:t> </a:t>
            </a:r>
            <a:r>
              <a:rPr lang="en-US" sz="2000" dirty="0" err="1"/>
              <a:t>menumbuhkan</a:t>
            </a:r>
            <a:r>
              <a:rPr lang="id-ID" sz="2000" dirty="0"/>
              <a:t>.  </a:t>
            </a:r>
          </a:p>
        </p:txBody>
      </p:sp>
    </p:spTree>
    <p:extLst>
      <p:ext uri="{BB962C8B-B14F-4D97-AF65-F5344CB8AC3E}">
        <p14:creationId xmlns:p14="http://schemas.microsoft.com/office/powerpoint/2010/main" val="19093178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500"/>
                                        <p:tgtEl>
                                          <p:spTgt spid="8"/>
                                        </p:tgtEl>
                                      </p:cBhvr>
                                    </p:animEffect>
                                  </p:childTnLst>
                                </p:cTn>
                              </p:par>
                            </p:childTnLst>
                          </p:cTn>
                        </p:par>
                        <p:par>
                          <p:cTn id="28" fill="hold">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3392" y="1970199"/>
            <a:ext cx="2247900" cy="2247900"/>
          </a:xfrm>
          <a:prstGeom prst="rect">
            <a:avLst/>
          </a:prstGeom>
          <a:ln w="38100" cap="sq">
            <a:solidFill>
              <a:srgbClr val="F8F4F3"/>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2434280" y="3300211"/>
            <a:ext cx="2694023" cy="2701344"/>
          </a:xfrm>
          <a:prstGeom prst="rect">
            <a:avLst/>
          </a:prstGeom>
          <a:ln w="38100" cap="sq">
            <a:solidFill>
              <a:srgbClr val="F8F4F3"/>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6040946" y="2086514"/>
            <a:ext cx="5762170" cy="2015270"/>
          </a:xfrm>
          <a:prstGeom prst="rect">
            <a:avLst/>
          </a:prstGeom>
          <a:solidFill>
            <a:srgbClr val="F0E8E6"/>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dirty="0">
                <a:solidFill>
                  <a:schemeClr val="tx1"/>
                </a:solidFill>
              </a:rPr>
              <a:t>Ciri pemimpin kesehatan masyarakat yang baik adalah kemampuannya untuk memelihara dan mengangkat pemimpin baru dari peringkat keanggotaan. </a:t>
            </a:r>
          </a:p>
        </p:txBody>
      </p:sp>
      <p:sp>
        <p:nvSpPr>
          <p:cNvPr id="5" name="Rectangle 4"/>
          <p:cNvSpPr/>
          <p:nvPr/>
        </p:nvSpPr>
        <p:spPr>
          <a:xfrm>
            <a:off x="5514684" y="501357"/>
            <a:ext cx="6169316" cy="940158"/>
          </a:xfrm>
          <a:prstGeom prst="rect">
            <a:avLst/>
          </a:prstGeom>
          <a:solidFill>
            <a:srgbClr val="F0E8E6"/>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dirty="0">
                <a:solidFill>
                  <a:schemeClr val="tx1"/>
                </a:solidFill>
                <a:latin typeface="Bernard MT Condensed" pitchFamily="18" charset="0"/>
              </a:rPr>
              <a:t> Apa yang menjadi ciri kepemimpinan kesehatan  </a:t>
            </a:r>
          </a:p>
          <a:p>
            <a:pPr lvl="0"/>
            <a:r>
              <a:rPr lang="id-ID" sz="2400" dirty="0">
                <a:solidFill>
                  <a:schemeClr val="tx1"/>
                </a:solidFill>
                <a:latin typeface="Bernard MT Condensed" pitchFamily="18" charset="0"/>
              </a:rPr>
              <a:t>                            masyarakat?</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220313">
            <a:off x="4919592" y="3380866"/>
            <a:ext cx="2010483" cy="2010483"/>
          </a:xfrm>
          <a:prstGeom prst="rect">
            <a:avLst/>
          </a:prstGeom>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20598485">
            <a:off x="4986759" y="3608818"/>
            <a:ext cx="1554579" cy="1554579"/>
          </a:xfrm>
          <a:prstGeom prst="rect">
            <a:avLst/>
          </a:prstGeom>
        </p:spPr>
      </p:pic>
    </p:spTree>
    <p:extLst>
      <p:ext uri="{BB962C8B-B14F-4D97-AF65-F5344CB8AC3E}">
        <p14:creationId xmlns:p14="http://schemas.microsoft.com/office/powerpoint/2010/main" val="26016550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750"/>
                                        <p:tgtEl>
                                          <p:spTgt spid="6"/>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4134" y="885154"/>
            <a:ext cx="10155395" cy="5335342"/>
          </a:xfrm>
          <a:prstGeom prst="rect">
            <a:avLst/>
          </a:prstGeom>
          <a:solidFill>
            <a:srgbClr val="F0E8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26" name="Picture 2" descr="#wattpad #fiksi-penggemar Selesai. [Boyfriend series 5] Series 1 [Doyoung] Series 2 [Renjun] Series 3 [Haechan] Series 4 [Chenle] Series 6 [Jaemin] &quot;Jen aku boleh-&quot; &quot;Apa?&quot; &quot;Gajadi&quot; &quot;Apa?&quot; &quot;Ih kamu mah, aku belum ngomong jangan natap marah dulu&quot; &quot;yaudah apa Cia?&quot; &quot;hehe&quot; # 4 in le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9746" r="89831"/>
                    </a14:imgEffect>
                  </a14:imgLayer>
                </a14:imgProps>
              </a:ext>
              <a:ext uri="{28A0092B-C50C-407E-A947-70E740481C1C}">
                <a14:useLocalDpi xmlns:a14="http://schemas.microsoft.com/office/drawing/2010/main" val="0"/>
              </a:ext>
            </a:extLst>
          </a:blip>
          <a:srcRect/>
          <a:stretch>
            <a:fillRect/>
          </a:stretch>
        </p:blipFill>
        <p:spPr bwMode="auto">
          <a:xfrm>
            <a:off x="8449460" y="3146501"/>
            <a:ext cx="2779550" cy="30739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rot="2019799">
            <a:off x="9710843" y="533891"/>
            <a:ext cx="1743569" cy="1748307"/>
          </a:xfrm>
          <a:prstGeom prst="rect">
            <a:avLst/>
          </a:prstGeom>
          <a:ln w="38100" cap="sq">
            <a:solidFill>
              <a:srgbClr val="F8F4F3"/>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220313">
            <a:off x="1211415" y="4271743"/>
            <a:ext cx="2263462" cy="2263462"/>
          </a:xfrm>
          <a:prstGeom prst="rect">
            <a:avLst/>
          </a:prstGeom>
        </p:spPr>
      </p:pic>
      <p:pic>
        <p:nvPicPr>
          <p:cNvPr id="11" name="Picture 10"/>
          <p:cNvPicPr>
            <a:picLocks noChangeAspect="1"/>
          </p:cNvPicPr>
          <p:nvPr/>
        </p:nvPicPr>
        <p:blipFill>
          <a:blip r:embed="rId7" cstate="print">
            <a:extLst>
              <a:ext uri="{BEBA8EAE-BF5A-486C-A8C5-ECC9F3942E4B}">
                <a14:imgProps xmlns:a14="http://schemas.microsoft.com/office/drawing/2010/main">
                  <a14:imgLayer r:embed="rId8">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20111773">
            <a:off x="626126" y="4984271"/>
            <a:ext cx="1838126" cy="1838126"/>
          </a:xfrm>
          <a:prstGeom prst="rect">
            <a:avLst/>
          </a:prstGeom>
        </p:spPr>
      </p:pic>
      <p:sp>
        <p:nvSpPr>
          <p:cNvPr id="8" name="Rectangle 7"/>
          <p:cNvSpPr/>
          <p:nvPr/>
        </p:nvSpPr>
        <p:spPr>
          <a:xfrm>
            <a:off x="1545189" y="1193876"/>
            <a:ext cx="7642354" cy="1077218"/>
          </a:xfrm>
          <a:prstGeom prst="rect">
            <a:avLst/>
          </a:prstGeom>
        </p:spPr>
        <p:txBody>
          <a:bodyPr wrap="square">
            <a:spAutoFit/>
          </a:bodyPr>
          <a:lstStyle/>
          <a:p>
            <a:pPr lvl="0" algn="ctr"/>
            <a:r>
              <a:rPr lang="id-ID" sz="3200" dirty="0">
                <a:solidFill>
                  <a:srgbClr val="2F2113"/>
                </a:solidFill>
                <a:latin typeface="Bernard MT Condensed" pitchFamily="18" charset="0"/>
              </a:rPr>
              <a:t>Upaya apa yang dapat dilakukan dalam  meningkatkan kesehatan dimasyarakat? </a:t>
            </a:r>
          </a:p>
        </p:txBody>
      </p:sp>
      <p:sp>
        <p:nvSpPr>
          <p:cNvPr id="13" name="TextBox 12"/>
          <p:cNvSpPr txBox="1"/>
          <p:nvPr/>
        </p:nvSpPr>
        <p:spPr>
          <a:xfrm>
            <a:off x="2219202" y="2931887"/>
            <a:ext cx="7761294" cy="1631216"/>
          </a:xfrm>
          <a:prstGeom prst="rect">
            <a:avLst/>
          </a:prstGeom>
          <a:noFill/>
        </p:spPr>
        <p:txBody>
          <a:bodyPr wrap="square" rtlCol="0">
            <a:spAutoFit/>
          </a:bodyPr>
          <a:lstStyle/>
          <a:p>
            <a:pPr lvl="0" algn="just"/>
            <a:r>
              <a:rPr lang="id-ID" sz="2000" dirty="0"/>
              <a:t>     Upaya peningkatan kesehatan masyarakat melalui promosi kesehatan, peningkatan vitalitas pada penduduk agar tidak sakit melalui olagraga dan fitness, melakukan imunisasi pada ibu hamil, bayi, dan anak-anak, memberi pengobatan pada masyarakat yang sakit melalui pelayanan medis, pencegahan, pangalihan, dan penanggulangan</a:t>
            </a:r>
          </a:p>
        </p:txBody>
      </p:sp>
    </p:spTree>
    <p:extLst>
      <p:ext uri="{BB962C8B-B14F-4D97-AF65-F5344CB8AC3E}">
        <p14:creationId xmlns:p14="http://schemas.microsoft.com/office/powerpoint/2010/main" val="4401159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500"/>
                                        <p:tgtEl>
                                          <p:spTgt spid="8"/>
                                        </p:tgtEl>
                                      </p:cBhvr>
                                    </p:animEffect>
                                  </p:childTnLst>
                                </p:cTn>
                              </p:par>
                            </p:childTnLst>
                          </p:cTn>
                        </p:par>
                        <p:par>
                          <p:cTn id="28" fill="hold">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380" y="1784887"/>
            <a:ext cx="2247900" cy="2247900"/>
          </a:xfrm>
          <a:prstGeom prst="rect">
            <a:avLst/>
          </a:prstGeom>
          <a:ln w="38100" cap="sq">
            <a:solidFill>
              <a:srgbClr val="F8F4F3"/>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186380" y="4040440"/>
            <a:ext cx="2694023" cy="2701344"/>
          </a:xfrm>
          <a:prstGeom prst="rect">
            <a:avLst/>
          </a:prstGeom>
          <a:ln w="38100" cap="sq">
            <a:solidFill>
              <a:srgbClr val="F8F4F3"/>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831771" y="1226651"/>
            <a:ext cx="7971345" cy="5406378"/>
          </a:xfrm>
          <a:prstGeom prst="rect">
            <a:avLst/>
          </a:prstGeom>
          <a:solidFill>
            <a:srgbClr val="F0E8E6"/>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en-US" sz="2400" dirty="0">
                <a:solidFill>
                  <a:schemeClr val="tx1"/>
                </a:solidFill>
              </a:rPr>
              <a:t>G</a:t>
            </a:r>
            <a:r>
              <a:rPr lang="id-ID" sz="2400" dirty="0">
                <a:solidFill>
                  <a:schemeClr val="tx1"/>
                </a:solidFill>
              </a:rPr>
              <a:t>aya kepemimpinan otokratis</a:t>
            </a:r>
            <a:endParaRPr lang="en-US" sz="2400" dirty="0">
              <a:solidFill>
                <a:schemeClr val="tx1"/>
              </a:solidFill>
            </a:endParaRPr>
          </a:p>
          <a:p>
            <a:pPr algn="just"/>
            <a:r>
              <a:rPr lang="en-US" sz="1600" dirty="0" err="1">
                <a:solidFill>
                  <a:schemeClr val="tx1"/>
                </a:solidFill>
              </a:rPr>
              <a:t>Kepemimpinan</a:t>
            </a:r>
            <a:r>
              <a:rPr lang="en-US" sz="1600" dirty="0">
                <a:solidFill>
                  <a:schemeClr val="tx1"/>
                </a:solidFill>
              </a:rPr>
              <a:t> </a:t>
            </a:r>
            <a:r>
              <a:rPr lang="en-US" sz="1600" dirty="0" err="1">
                <a:solidFill>
                  <a:schemeClr val="tx1"/>
                </a:solidFill>
              </a:rPr>
              <a:t>otokratis</a:t>
            </a:r>
            <a:r>
              <a:rPr lang="en-US" sz="1600" dirty="0">
                <a:solidFill>
                  <a:schemeClr val="tx1"/>
                </a:solidFill>
              </a:rPr>
              <a:t> </a:t>
            </a:r>
            <a:r>
              <a:rPr lang="en-US" sz="1600" dirty="0" err="1">
                <a:solidFill>
                  <a:schemeClr val="tx1"/>
                </a:solidFill>
              </a:rPr>
              <a:t>adalah</a:t>
            </a:r>
            <a:r>
              <a:rPr lang="en-US" sz="1600" dirty="0">
                <a:solidFill>
                  <a:schemeClr val="tx1"/>
                </a:solidFill>
              </a:rPr>
              <a:t> </a:t>
            </a:r>
            <a:r>
              <a:rPr lang="en-US" sz="1600" dirty="0" err="1">
                <a:solidFill>
                  <a:schemeClr val="tx1"/>
                </a:solidFill>
              </a:rPr>
              <a:t>gaya</a:t>
            </a:r>
            <a:r>
              <a:rPr lang="en-US" sz="1600" dirty="0">
                <a:solidFill>
                  <a:schemeClr val="tx1"/>
                </a:solidFill>
              </a:rPr>
              <a:t> </a:t>
            </a:r>
            <a:r>
              <a:rPr lang="en-US" sz="1600" dirty="0" err="1">
                <a:solidFill>
                  <a:schemeClr val="tx1"/>
                </a:solidFill>
              </a:rPr>
              <a:t>kepemimpinan</a:t>
            </a:r>
            <a:r>
              <a:rPr lang="en-US" sz="1600" dirty="0">
                <a:solidFill>
                  <a:schemeClr val="tx1"/>
                </a:solidFill>
              </a:rPr>
              <a:t> di </a:t>
            </a:r>
            <a:r>
              <a:rPr lang="en-US" sz="1600" dirty="0" err="1">
                <a:solidFill>
                  <a:schemeClr val="tx1"/>
                </a:solidFill>
              </a:rPr>
              <a:t>mana</a:t>
            </a:r>
            <a:r>
              <a:rPr lang="en-US" sz="1600" dirty="0">
                <a:solidFill>
                  <a:schemeClr val="tx1"/>
                </a:solidFill>
              </a:rPr>
              <a:t> </a:t>
            </a:r>
            <a:r>
              <a:rPr lang="en-US" sz="1600" dirty="0" err="1">
                <a:solidFill>
                  <a:schemeClr val="tx1"/>
                </a:solidFill>
              </a:rPr>
              <a:t>seorang</a:t>
            </a:r>
            <a:r>
              <a:rPr lang="en-US" sz="1600" dirty="0">
                <a:solidFill>
                  <a:schemeClr val="tx1"/>
                </a:solidFill>
              </a:rPr>
              <a:t> </a:t>
            </a:r>
            <a:r>
              <a:rPr lang="en-US" sz="1600" dirty="0" err="1">
                <a:solidFill>
                  <a:schemeClr val="tx1"/>
                </a:solidFill>
              </a:rPr>
              <a:t>pemimpin</a:t>
            </a:r>
            <a:r>
              <a:rPr lang="en-US" sz="1600" dirty="0">
                <a:solidFill>
                  <a:schemeClr val="tx1"/>
                </a:solidFill>
              </a:rPr>
              <a:t> </a:t>
            </a:r>
            <a:r>
              <a:rPr lang="en-US" sz="1600" dirty="0" err="1">
                <a:solidFill>
                  <a:schemeClr val="tx1"/>
                </a:solidFill>
              </a:rPr>
              <a:t>memiliki</a:t>
            </a:r>
            <a:r>
              <a:rPr lang="en-US" sz="1600" dirty="0">
                <a:solidFill>
                  <a:schemeClr val="tx1"/>
                </a:solidFill>
              </a:rPr>
              <a:t> </a:t>
            </a:r>
            <a:r>
              <a:rPr lang="en-US" sz="1600" dirty="0" err="1">
                <a:solidFill>
                  <a:schemeClr val="tx1"/>
                </a:solidFill>
              </a:rPr>
              <a:t>kendali</a:t>
            </a:r>
            <a:r>
              <a:rPr lang="en-US" sz="1600" dirty="0">
                <a:solidFill>
                  <a:schemeClr val="tx1"/>
                </a:solidFill>
              </a:rPr>
              <a:t> </a:t>
            </a:r>
            <a:r>
              <a:rPr lang="en-US" sz="1600" dirty="0" err="1">
                <a:solidFill>
                  <a:schemeClr val="tx1"/>
                </a:solidFill>
              </a:rPr>
              <a:t>penuh</a:t>
            </a:r>
            <a:r>
              <a:rPr lang="en-US" sz="1600" dirty="0">
                <a:solidFill>
                  <a:schemeClr val="tx1"/>
                </a:solidFill>
              </a:rPr>
              <a:t> </a:t>
            </a:r>
            <a:r>
              <a:rPr lang="en-US" sz="1600" dirty="0" err="1">
                <a:solidFill>
                  <a:schemeClr val="tx1"/>
                </a:solidFill>
              </a:rPr>
              <a:t>untuk</a:t>
            </a:r>
            <a:r>
              <a:rPr lang="en-US" sz="1600" dirty="0">
                <a:solidFill>
                  <a:schemeClr val="tx1"/>
                </a:solidFill>
              </a:rPr>
              <a:t> </a:t>
            </a:r>
            <a:r>
              <a:rPr lang="en-US" sz="1600" dirty="0" err="1">
                <a:solidFill>
                  <a:schemeClr val="tx1"/>
                </a:solidFill>
              </a:rPr>
              <a:t>menentukan</a:t>
            </a:r>
            <a:r>
              <a:rPr lang="en-US" sz="1600" dirty="0">
                <a:solidFill>
                  <a:schemeClr val="tx1"/>
                </a:solidFill>
              </a:rPr>
              <a:t> </a:t>
            </a:r>
            <a:r>
              <a:rPr lang="en-US" sz="1600" dirty="0" err="1">
                <a:solidFill>
                  <a:schemeClr val="tx1"/>
                </a:solidFill>
              </a:rPr>
              <a:t>kebijakan</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prosedur</a:t>
            </a:r>
            <a:r>
              <a:rPr lang="en-US" sz="1600" dirty="0">
                <a:solidFill>
                  <a:schemeClr val="tx1"/>
                </a:solidFill>
              </a:rPr>
              <a:t>, </a:t>
            </a:r>
            <a:r>
              <a:rPr lang="en-US" sz="1600" dirty="0" err="1">
                <a:solidFill>
                  <a:schemeClr val="tx1"/>
                </a:solidFill>
              </a:rPr>
              <a:t>memutuskan</a:t>
            </a:r>
            <a:r>
              <a:rPr lang="en-US" sz="1600" dirty="0">
                <a:solidFill>
                  <a:schemeClr val="tx1"/>
                </a:solidFill>
              </a:rPr>
              <a:t> </a:t>
            </a:r>
            <a:r>
              <a:rPr lang="en-US" sz="1600" dirty="0" err="1">
                <a:solidFill>
                  <a:schemeClr val="tx1"/>
                </a:solidFill>
              </a:rPr>
              <a:t>tujuan</a:t>
            </a:r>
            <a:r>
              <a:rPr lang="en-US" sz="1600" dirty="0">
                <a:solidFill>
                  <a:schemeClr val="tx1"/>
                </a:solidFill>
              </a:rPr>
              <a:t> </a:t>
            </a:r>
            <a:r>
              <a:rPr lang="en-US" sz="1600" dirty="0" err="1">
                <a:solidFill>
                  <a:schemeClr val="tx1"/>
                </a:solidFill>
              </a:rPr>
              <a:t>apa</a:t>
            </a:r>
            <a:r>
              <a:rPr lang="en-US" sz="1600" dirty="0">
                <a:solidFill>
                  <a:schemeClr val="tx1"/>
                </a:solidFill>
              </a:rPr>
              <a:t> yang </a:t>
            </a:r>
            <a:r>
              <a:rPr lang="en-US" sz="1600" dirty="0" err="1">
                <a:solidFill>
                  <a:schemeClr val="tx1"/>
                </a:solidFill>
              </a:rPr>
              <a:t>ingin</a:t>
            </a:r>
            <a:r>
              <a:rPr lang="en-US" sz="1600" dirty="0">
                <a:solidFill>
                  <a:schemeClr val="tx1"/>
                </a:solidFill>
              </a:rPr>
              <a:t> </a:t>
            </a:r>
            <a:r>
              <a:rPr lang="en-US" sz="1600" dirty="0" err="1">
                <a:solidFill>
                  <a:schemeClr val="tx1"/>
                </a:solidFill>
              </a:rPr>
              <a:t>dicapai</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mengarahkan</a:t>
            </a:r>
            <a:r>
              <a:rPr lang="en-US" sz="1600" dirty="0">
                <a:solidFill>
                  <a:schemeClr val="tx1"/>
                </a:solidFill>
              </a:rPr>
              <a:t> </a:t>
            </a:r>
            <a:r>
              <a:rPr lang="en-US" sz="1600" dirty="0" err="1">
                <a:solidFill>
                  <a:schemeClr val="tx1"/>
                </a:solidFill>
              </a:rPr>
              <a:t>serta</a:t>
            </a:r>
            <a:r>
              <a:rPr lang="en-US" sz="1600" dirty="0">
                <a:solidFill>
                  <a:schemeClr val="tx1"/>
                </a:solidFill>
              </a:rPr>
              <a:t> </a:t>
            </a:r>
            <a:r>
              <a:rPr lang="en-US" sz="1600" dirty="0" err="1">
                <a:solidFill>
                  <a:schemeClr val="tx1"/>
                </a:solidFill>
              </a:rPr>
              <a:t>mengawasi</a:t>
            </a:r>
            <a:r>
              <a:rPr lang="en-US" sz="1600" dirty="0">
                <a:solidFill>
                  <a:schemeClr val="tx1"/>
                </a:solidFill>
              </a:rPr>
              <a:t> </a:t>
            </a:r>
            <a:r>
              <a:rPr lang="en-US" sz="1600" dirty="0" err="1">
                <a:solidFill>
                  <a:schemeClr val="tx1"/>
                </a:solidFill>
              </a:rPr>
              <a:t>semua</a:t>
            </a:r>
            <a:r>
              <a:rPr lang="en-US" sz="1600" dirty="0">
                <a:solidFill>
                  <a:schemeClr val="tx1"/>
                </a:solidFill>
              </a:rPr>
              <a:t> </a:t>
            </a:r>
            <a:r>
              <a:rPr lang="en-US" sz="1600" dirty="0" err="1">
                <a:solidFill>
                  <a:schemeClr val="tx1"/>
                </a:solidFill>
              </a:rPr>
              <a:t>kegiatan</a:t>
            </a:r>
            <a:r>
              <a:rPr lang="en-US" sz="1600" dirty="0">
                <a:solidFill>
                  <a:schemeClr val="tx1"/>
                </a:solidFill>
              </a:rPr>
              <a:t> </a:t>
            </a:r>
            <a:r>
              <a:rPr lang="en-US" sz="1600" dirty="0" err="1">
                <a:solidFill>
                  <a:schemeClr val="tx1"/>
                </a:solidFill>
              </a:rPr>
              <a:t>organisasi</a:t>
            </a:r>
            <a:r>
              <a:rPr lang="en-US" sz="1600" dirty="0">
                <a:solidFill>
                  <a:schemeClr val="tx1"/>
                </a:solidFill>
              </a:rPr>
              <a:t>, </a:t>
            </a:r>
            <a:r>
              <a:rPr lang="en-US" sz="1600" dirty="0" err="1">
                <a:solidFill>
                  <a:schemeClr val="tx1"/>
                </a:solidFill>
              </a:rPr>
              <a:t>tanpa</a:t>
            </a:r>
            <a:r>
              <a:rPr lang="en-US" sz="1600" dirty="0">
                <a:solidFill>
                  <a:schemeClr val="tx1"/>
                </a:solidFill>
              </a:rPr>
              <a:t> </a:t>
            </a:r>
            <a:r>
              <a:rPr lang="en-US" sz="1600" dirty="0" err="1">
                <a:solidFill>
                  <a:schemeClr val="tx1"/>
                </a:solidFill>
              </a:rPr>
              <a:t>partisipasi</a:t>
            </a:r>
            <a:r>
              <a:rPr lang="en-US" sz="1600" dirty="0">
                <a:solidFill>
                  <a:schemeClr val="tx1"/>
                </a:solidFill>
              </a:rPr>
              <a:t> </a:t>
            </a:r>
            <a:r>
              <a:rPr lang="en-US" sz="1600" dirty="0" err="1">
                <a:solidFill>
                  <a:schemeClr val="tx1"/>
                </a:solidFill>
              </a:rPr>
              <a:t>dari</a:t>
            </a:r>
            <a:r>
              <a:rPr lang="en-US" sz="1600" dirty="0">
                <a:solidFill>
                  <a:schemeClr val="tx1"/>
                </a:solidFill>
              </a:rPr>
              <a:t> </a:t>
            </a:r>
            <a:r>
              <a:rPr lang="en-US" sz="1600" dirty="0" err="1">
                <a:solidFill>
                  <a:schemeClr val="tx1"/>
                </a:solidFill>
              </a:rPr>
              <a:t>bawahan</a:t>
            </a:r>
            <a:r>
              <a:rPr lang="en-US" sz="1600" dirty="0">
                <a:solidFill>
                  <a:schemeClr val="tx1"/>
                </a:solidFill>
              </a:rPr>
              <a:t>.</a:t>
            </a:r>
            <a:endParaRPr lang="id-ID" sz="1600" dirty="0">
              <a:solidFill>
                <a:schemeClr val="tx1"/>
              </a:solidFill>
            </a:endParaRPr>
          </a:p>
          <a:p>
            <a:pPr marL="285750" indent="-285750" algn="just">
              <a:buFont typeface="Arial" panose="020B0604020202020204" pitchFamily="34" charset="0"/>
              <a:buChar char="•"/>
            </a:pPr>
            <a:r>
              <a:rPr lang="id-ID" sz="2400" dirty="0">
                <a:solidFill>
                  <a:schemeClr val="tx1"/>
                </a:solidFill>
              </a:rPr>
              <a:t>Gaya kepemimpinan demokratis </a:t>
            </a:r>
            <a:endParaRPr lang="en-US" sz="2400" dirty="0">
              <a:solidFill>
                <a:schemeClr val="tx1"/>
              </a:solidFill>
            </a:endParaRPr>
          </a:p>
          <a:p>
            <a:pPr algn="just"/>
            <a:r>
              <a:rPr lang="en-US" sz="1600" dirty="0">
                <a:solidFill>
                  <a:schemeClr val="tx1"/>
                </a:solidFill>
              </a:rPr>
              <a:t>Gaya </a:t>
            </a:r>
            <a:r>
              <a:rPr lang="en-US" sz="1600" dirty="0" err="1">
                <a:solidFill>
                  <a:schemeClr val="tx1"/>
                </a:solidFill>
              </a:rPr>
              <a:t>kepemimpinan</a:t>
            </a:r>
            <a:r>
              <a:rPr lang="en-US" sz="1600" dirty="0">
                <a:solidFill>
                  <a:schemeClr val="tx1"/>
                </a:solidFill>
              </a:rPr>
              <a:t> </a:t>
            </a:r>
            <a:r>
              <a:rPr lang="en-US" sz="1600" dirty="0" err="1">
                <a:solidFill>
                  <a:schemeClr val="tx1"/>
                </a:solidFill>
              </a:rPr>
              <a:t>demokratis</a:t>
            </a:r>
            <a:r>
              <a:rPr lang="en-US" sz="1600" dirty="0">
                <a:solidFill>
                  <a:schemeClr val="tx1"/>
                </a:solidFill>
              </a:rPr>
              <a:t> </a:t>
            </a:r>
            <a:r>
              <a:rPr lang="en-US" sz="1600" dirty="0" err="1">
                <a:solidFill>
                  <a:schemeClr val="tx1"/>
                </a:solidFill>
              </a:rPr>
              <a:t>adalah</a:t>
            </a:r>
            <a:r>
              <a:rPr lang="en-US" sz="1600" dirty="0">
                <a:solidFill>
                  <a:schemeClr val="tx1"/>
                </a:solidFill>
              </a:rPr>
              <a:t> </a:t>
            </a:r>
            <a:r>
              <a:rPr lang="en-US" sz="1600" dirty="0" err="1">
                <a:solidFill>
                  <a:schemeClr val="tx1"/>
                </a:solidFill>
              </a:rPr>
              <a:t>gaya</a:t>
            </a:r>
            <a:r>
              <a:rPr lang="en-US" sz="1600" dirty="0">
                <a:solidFill>
                  <a:schemeClr val="tx1"/>
                </a:solidFill>
              </a:rPr>
              <a:t> </a:t>
            </a:r>
            <a:r>
              <a:rPr lang="en-US" sz="1600" dirty="0" err="1">
                <a:solidFill>
                  <a:schemeClr val="tx1"/>
                </a:solidFill>
              </a:rPr>
              <a:t>kepemimpinan</a:t>
            </a:r>
            <a:r>
              <a:rPr lang="en-US" sz="1600" dirty="0">
                <a:solidFill>
                  <a:schemeClr val="tx1"/>
                </a:solidFill>
              </a:rPr>
              <a:t> yang </a:t>
            </a:r>
            <a:r>
              <a:rPr lang="en-US" sz="1600" dirty="0" err="1">
                <a:solidFill>
                  <a:schemeClr val="tx1"/>
                </a:solidFill>
              </a:rPr>
              <a:t>melibatkan</a:t>
            </a:r>
            <a:r>
              <a:rPr lang="en-US" sz="1600" dirty="0">
                <a:solidFill>
                  <a:schemeClr val="tx1"/>
                </a:solidFill>
              </a:rPr>
              <a:t> </a:t>
            </a:r>
            <a:r>
              <a:rPr lang="en-US" sz="1600" dirty="0" err="1">
                <a:solidFill>
                  <a:schemeClr val="tx1"/>
                </a:solidFill>
              </a:rPr>
              <a:t>partisipasi</a:t>
            </a:r>
            <a:r>
              <a:rPr lang="en-US" sz="1600" dirty="0">
                <a:solidFill>
                  <a:schemeClr val="tx1"/>
                </a:solidFill>
              </a:rPr>
              <a:t> </a:t>
            </a:r>
            <a:r>
              <a:rPr lang="en-US" sz="1600" dirty="0" err="1">
                <a:solidFill>
                  <a:schemeClr val="tx1"/>
                </a:solidFill>
              </a:rPr>
              <a:t>anggota</a:t>
            </a:r>
            <a:r>
              <a:rPr lang="en-US" sz="1600" dirty="0">
                <a:solidFill>
                  <a:schemeClr val="tx1"/>
                </a:solidFill>
              </a:rPr>
              <a:t> </a:t>
            </a:r>
            <a:r>
              <a:rPr lang="en-US" sz="1600" dirty="0" err="1">
                <a:solidFill>
                  <a:schemeClr val="tx1"/>
                </a:solidFill>
              </a:rPr>
              <a:t>dalam</a:t>
            </a:r>
            <a:r>
              <a:rPr lang="en-US" sz="1600" dirty="0">
                <a:solidFill>
                  <a:schemeClr val="tx1"/>
                </a:solidFill>
              </a:rPr>
              <a:t> proses </a:t>
            </a:r>
            <a:r>
              <a:rPr lang="en-US" sz="1600" dirty="0" err="1">
                <a:solidFill>
                  <a:schemeClr val="tx1"/>
                </a:solidFill>
              </a:rPr>
              <a:t>pengambilan</a:t>
            </a:r>
            <a:r>
              <a:rPr lang="en-US" sz="1600" dirty="0">
                <a:solidFill>
                  <a:schemeClr val="tx1"/>
                </a:solidFill>
              </a:rPr>
              <a:t> </a:t>
            </a:r>
            <a:r>
              <a:rPr lang="en-US" sz="1600" dirty="0" err="1">
                <a:solidFill>
                  <a:schemeClr val="tx1"/>
                </a:solidFill>
              </a:rPr>
              <a:t>keputusan</a:t>
            </a:r>
            <a:r>
              <a:rPr lang="en-US" sz="1600" dirty="0">
                <a:solidFill>
                  <a:schemeClr val="tx1"/>
                </a:solidFill>
              </a:rPr>
              <a:t>. </a:t>
            </a:r>
            <a:r>
              <a:rPr lang="en-US" sz="1600" dirty="0" err="1">
                <a:solidFill>
                  <a:schemeClr val="tx1"/>
                </a:solidFill>
              </a:rPr>
              <a:t>Pemimpin</a:t>
            </a:r>
            <a:r>
              <a:rPr lang="en-US" sz="1600" dirty="0">
                <a:solidFill>
                  <a:schemeClr val="tx1"/>
                </a:solidFill>
              </a:rPr>
              <a:t> yang </a:t>
            </a:r>
            <a:r>
              <a:rPr lang="en-US" sz="1600" dirty="0" err="1">
                <a:solidFill>
                  <a:schemeClr val="tx1"/>
                </a:solidFill>
              </a:rPr>
              <a:t>menganut</a:t>
            </a:r>
            <a:r>
              <a:rPr lang="en-US" sz="1600" dirty="0">
                <a:solidFill>
                  <a:schemeClr val="tx1"/>
                </a:solidFill>
              </a:rPr>
              <a:t> </a:t>
            </a:r>
            <a:r>
              <a:rPr lang="en-US" sz="1600" dirty="0" err="1">
                <a:solidFill>
                  <a:schemeClr val="tx1"/>
                </a:solidFill>
              </a:rPr>
              <a:t>gaya</a:t>
            </a:r>
            <a:r>
              <a:rPr lang="en-US" sz="1600" dirty="0">
                <a:solidFill>
                  <a:schemeClr val="tx1"/>
                </a:solidFill>
              </a:rPr>
              <a:t> </a:t>
            </a:r>
            <a:r>
              <a:rPr lang="en-US" sz="1600" dirty="0" err="1">
                <a:solidFill>
                  <a:schemeClr val="tx1"/>
                </a:solidFill>
              </a:rPr>
              <a:t>kepemimpinan</a:t>
            </a:r>
            <a:r>
              <a:rPr lang="en-US" sz="1600" dirty="0">
                <a:solidFill>
                  <a:schemeClr val="tx1"/>
                </a:solidFill>
              </a:rPr>
              <a:t> </a:t>
            </a:r>
            <a:r>
              <a:rPr lang="en-US" sz="1600" dirty="0" err="1">
                <a:solidFill>
                  <a:schemeClr val="tx1"/>
                </a:solidFill>
              </a:rPr>
              <a:t>ini</a:t>
            </a:r>
            <a:r>
              <a:rPr lang="en-US" sz="1600" dirty="0">
                <a:solidFill>
                  <a:schemeClr val="tx1"/>
                </a:solidFill>
              </a:rPr>
              <a:t> </a:t>
            </a:r>
            <a:r>
              <a:rPr lang="en-US" sz="1600" dirty="0" err="1">
                <a:solidFill>
                  <a:schemeClr val="tx1"/>
                </a:solidFill>
              </a:rPr>
              <a:t>tidak</a:t>
            </a:r>
            <a:r>
              <a:rPr lang="en-US" sz="1600" dirty="0">
                <a:solidFill>
                  <a:schemeClr val="tx1"/>
                </a:solidFill>
              </a:rPr>
              <a:t> </a:t>
            </a:r>
            <a:r>
              <a:rPr lang="en-US" sz="1600" dirty="0" err="1">
                <a:solidFill>
                  <a:schemeClr val="tx1"/>
                </a:solidFill>
              </a:rPr>
              <a:t>menunjukkan</a:t>
            </a:r>
            <a:r>
              <a:rPr lang="en-US" sz="1600" dirty="0">
                <a:solidFill>
                  <a:schemeClr val="tx1"/>
                </a:solidFill>
              </a:rPr>
              <a:t> </a:t>
            </a:r>
            <a:r>
              <a:rPr lang="en-US" sz="1600" dirty="0" err="1">
                <a:solidFill>
                  <a:schemeClr val="tx1"/>
                </a:solidFill>
              </a:rPr>
              <a:t>hierarki</a:t>
            </a:r>
            <a:r>
              <a:rPr lang="en-US" sz="1600" dirty="0">
                <a:solidFill>
                  <a:schemeClr val="tx1"/>
                </a:solidFill>
              </a:rPr>
              <a:t>.</a:t>
            </a:r>
            <a:endParaRPr lang="id-ID" sz="1600" dirty="0">
              <a:solidFill>
                <a:schemeClr val="tx1"/>
              </a:solidFill>
            </a:endParaRPr>
          </a:p>
          <a:p>
            <a:pPr marL="285750" indent="-285750" algn="just">
              <a:buFont typeface="Arial" panose="020B0604020202020204" pitchFamily="34" charset="0"/>
              <a:buChar char="•"/>
            </a:pPr>
            <a:r>
              <a:rPr lang="id-ID" sz="2400" dirty="0">
                <a:solidFill>
                  <a:schemeClr val="tx1"/>
                </a:solidFill>
              </a:rPr>
              <a:t>Gaya kepemimpinan laissez faire</a:t>
            </a:r>
            <a:endParaRPr lang="en-US" sz="2400" dirty="0">
              <a:solidFill>
                <a:schemeClr val="tx1"/>
              </a:solidFill>
            </a:endParaRPr>
          </a:p>
          <a:p>
            <a:pPr algn="just"/>
            <a:r>
              <a:rPr lang="en-US" sz="1600" dirty="0" err="1">
                <a:solidFill>
                  <a:schemeClr val="tx1"/>
                </a:solidFill>
              </a:rPr>
              <a:t>Kepemimpinan</a:t>
            </a:r>
            <a:r>
              <a:rPr lang="en-US" sz="1600" dirty="0">
                <a:solidFill>
                  <a:schemeClr val="tx1"/>
                </a:solidFill>
              </a:rPr>
              <a:t> laissez-faire </a:t>
            </a:r>
            <a:r>
              <a:rPr lang="en-US" sz="1600" dirty="0" err="1">
                <a:solidFill>
                  <a:schemeClr val="tx1"/>
                </a:solidFill>
              </a:rPr>
              <a:t>memberikan</a:t>
            </a:r>
            <a:r>
              <a:rPr lang="en-US" sz="1600" dirty="0">
                <a:solidFill>
                  <a:schemeClr val="tx1"/>
                </a:solidFill>
              </a:rPr>
              <a:t> </a:t>
            </a:r>
            <a:r>
              <a:rPr lang="en-US" sz="1600" dirty="0" err="1">
                <a:solidFill>
                  <a:schemeClr val="tx1"/>
                </a:solidFill>
              </a:rPr>
              <a:t>kesempatan</a:t>
            </a:r>
            <a:r>
              <a:rPr lang="en-US" sz="1600" dirty="0">
                <a:solidFill>
                  <a:schemeClr val="tx1"/>
                </a:solidFill>
              </a:rPr>
              <a:t> </a:t>
            </a:r>
            <a:r>
              <a:rPr lang="en-US" sz="1600" dirty="0" err="1">
                <a:solidFill>
                  <a:schemeClr val="tx1"/>
                </a:solidFill>
              </a:rPr>
              <a:t>besar</a:t>
            </a:r>
            <a:r>
              <a:rPr lang="en-US" sz="1600" dirty="0">
                <a:solidFill>
                  <a:schemeClr val="tx1"/>
                </a:solidFill>
              </a:rPr>
              <a:t> </a:t>
            </a:r>
            <a:r>
              <a:rPr lang="en-US" sz="1600" dirty="0" err="1">
                <a:solidFill>
                  <a:schemeClr val="tx1"/>
                </a:solidFill>
              </a:rPr>
              <a:t>bagi</a:t>
            </a:r>
            <a:r>
              <a:rPr lang="en-US" sz="1600" dirty="0">
                <a:solidFill>
                  <a:schemeClr val="tx1"/>
                </a:solidFill>
              </a:rPr>
              <a:t> </a:t>
            </a:r>
            <a:r>
              <a:rPr lang="en-US" sz="1600" dirty="0" err="1">
                <a:solidFill>
                  <a:schemeClr val="tx1"/>
                </a:solidFill>
              </a:rPr>
              <a:t>karyawan</a:t>
            </a:r>
            <a:r>
              <a:rPr lang="en-US" sz="1600" dirty="0">
                <a:solidFill>
                  <a:schemeClr val="tx1"/>
                </a:solidFill>
              </a:rPr>
              <a:t> </a:t>
            </a:r>
            <a:r>
              <a:rPr lang="en-US" sz="1600" dirty="0" err="1">
                <a:solidFill>
                  <a:schemeClr val="tx1"/>
                </a:solidFill>
              </a:rPr>
              <a:t>untuk</a:t>
            </a:r>
            <a:r>
              <a:rPr lang="en-US" sz="1600" dirty="0">
                <a:solidFill>
                  <a:schemeClr val="tx1"/>
                </a:solidFill>
              </a:rPr>
              <a:t> </a:t>
            </a:r>
            <a:r>
              <a:rPr lang="en-US" sz="1600" dirty="0" err="1">
                <a:solidFill>
                  <a:schemeClr val="tx1"/>
                </a:solidFill>
              </a:rPr>
              <a:t>mengaktualisasikan</a:t>
            </a:r>
            <a:r>
              <a:rPr lang="en-US" sz="1600" dirty="0">
                <a:solidFill>
                  <a:schemeClr val="tx1"/>
                </a:solidFill>
              </a:rPr>
              <a:t> </a:t>
            </a:r>
            <a:r>
              <a:rPr lang="en-US" sz="1600" dirty="0" err="1">
                <a:solidFill>
                  <a:schemeClr val="tx1"/>
                </a:solidFill>
              </a:rPr>
              <a:t>diri</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mengembangkan</a:t>
            </a:r>
            <a:r>
              <a:rPr lang="en-US" sz="1600" dirty="0">
                <a:solidFill>
                  <a:schemeClr val="tx1"/>
                </a:solidFill>
              </a:rPr>
              <a:t> </a:t>
            </a:r>
            <a:r>
              <a:rPr lang="en-US" sz="1600" dirty="0" err="1">
                <a:solidFill>
                  <a:schemeClr val="tx1"/>
                </a:solidFill>
              </a:rPr>
              <a:t>diri</a:t>
            </a:r>
            <a:r>
              <a:rPr lang="en-US" sz="1600" dirty="0">
                <a:solidFill>
                  <a:schemeClr val="tx1"/>
                </a:solidFill>
              </a:rPr>
              <a:t>. </a:t>
            </a:r>
            <a:r>
              <a:rPr lang="en-US" sz="1600" dirty="0" err="1">
                <a:solidFill>
                  <a:schemeClr val="tx1"/>
                </a:solidFill>
              </a:rPr>
              <a:t>Itu</a:t>
            </a:r>
            <a:r>
              <a:rPr lang="en-US" sz="1600" dirty="0">
                <a:solidFill>
                  <a:schemeClr val="tx1"/>
                </a:solidFill>
              </a:rPr>
              <a:t> </a:t>
            </a:r>
            <a:r>
              <a:rPr lang="en-US" sz="1600" dirty="0" err="1">
                <a:solidFill>
                  <a:schemeClr val="tx1"/>
                </a:solidFill>
              </a:rPr>
              <a:t>penting</a:t>
            </a:r>
            <a:r>
              <a:rPr lang="en-US" sz="1600" dirty="0">
                <a:solidFill>
                  <a:schemeClr val="tx1"/>
                </a:solidFill>
              </a:rPr>
              <a:t> </a:t>
            </a:r>
            <a:r>
              <a:rPr lang="en-US" sz="1600" dirty="0" err="1">
                <a:solidFill>
                  <a:schemeClr val="tx1"/>
                </a:solidFill>
              </a:rPr>
              <a:t>untuk</a:t>
            </a:r>
            <a:r>
              <a:rPr lang="en-US" sz="1600" dirty="0">
                <a:solidFill>
                  <a:schemeClr val="tx1"/>
                </a:solidFill>
              </a:rPr>
              <a:t> </a:t>
            </a:r>
            <a:r>
              <a:rPr lang="en-US" sz="1600" dirty="0" err="1">
                <a:solidFill>
                  <a:schemeClr val="tx1"/>
                </a:solidFill>
              </a:rPr>
              <a:t>mendorong</a:t>
            </a:r>
            <a:r>
              <a:rPr lang="en-US" sz="1600" dirty="0">
                <a:solidFill>
                  <a:schemeClr val="tx1"/>
                </a:solidFill>
              </a:rPr>
              <a:t> </a:t>
            </a:r>
            <a:r>
              <a:rPr lang="en-US" sz="1600" dirty="0" err="1">
                <a:solidFill>
                  <a:schemeClr val="tx1"/>
                </a:solidFill>
              </a:rPr>
              <a:t>motivasi</a:t>
            </a:r>
            <a:r>
              <a:rPr lang="en-US" sz="1600" dirty="0">
                <a:solidFill>
                  <a:schemeClr val="tx1"/>
                </a:solidFill>
              </a:rPr>
              <a:t> </a:t>
            </a:r>
            <a:r>
              <a:rPr lang="en-US" sz="1600" dirty="0" err="1">
                <a:solidFill>
                  <a:schemeClr val="tx1"/>
                </a:solidFill>
              </a:rPr>
              <a:t>dan</a:t>
            </a:r>
            <a:r>
              <a:rPr lang="en-US" sz="1600" dirty="0">
                <a:solidFill>
                  <a:schemeClr val="tx1"/>
                </a:solidFill>
              </a:rPr>
              <a:t> moral </a:t>
            </a:r>
            <a:r>
              <a:rPr lang="en-US" sz="1600" dirty="0" err="1">
                <a:solidFill>
                  <a:schemeClr val="tx1"/>
                </a:solidFill>
              </a:rPr>
              <a:t>bawahan</a:t>
            </a:r>
            <a:r>
              <a:rPr lang="en-US" sz="1600" dirty="0">
                <a:solidFill>
                  <a:schemeClr val="tx1"/>
                </a:solidFill>
              </a:rPr>
              <a:t>.</a:t>
            </a:r>
            <a:endParaRPr lang="id-ID" sz="1600" dirty="0">
              <a:solidFill>
                <a:schemeClr val="tx1"/>
              </a:solidFill>
            </a:endParaRPr>
          </a:p>
          <a:p>
            <a:pPr marL="285750" indent="-285750" algn="just">
              <a:buFont typeface="Arial" panose="020B0604020202020204" pitchFamily="34" charset="0"/>
              <a:buChar char="•"/>
            </a:pPr>
            <a:r>
              <a:rPr lang="id-ID" sz="2400" dirty="0">
                <a:solidFill>
                  <a:schemeClr val="tx1"/>
                </a:solidFill>
              </a:rPr>
              <a:t>Gaya kepemimpinan afiliasi</a:t>
            </a:r>
            <a:endParaRPr lang="en-US" sz="2400" dirty="0">
              <a:solidFill>
                <a:schemeClr val="tx1"/>
              </a:solidFill>
            </a:endParaRPr>
          </a:p>
          <a:p>
            <a:pPr algn="just"/>
            <a:r>
              <a:rPr lang="en-US" sz="1600" dirty="0" err="1">
                <a:solidFill>
                  <a:schemeClr val="tx1"/>
                </a:solidFill>
              </a:rPr>
              <a:t>Kepemimpinan</a:t>
            </a:r>
            <a:r>
              <a:rPr lang="en-US" sz="1600" dirty="0">
                <a:solidFill>
                  <a:schemeClr val="tx1"/>
                </a:solidFill>
              </a:rPr>
              <a:t> </a:t>
            </a:r>
            <a:r>
              <a:rPr lang="en-US" sz="1600" dirty="0" err="1">
                <a:solidFill>
                  <a:schemeClr val="tx1"/>
                </a:solidFill>
              </a:rPr>
              <a:t>afiliatif</a:t>
            </a:r>
            <a:r>
              <a:rPr lang="en-US" sz="1600" dirty="0">
                <a:solidFill>
                  <a:schemeClr val="tx1"/>
                </a:solidFill>
              </a:rPr>
              <a:t> </a:t>
            </a:r>
            <a:r>
              <a:rPr lang="en-US" sz="1600" dirty="0" err="1">
                <a:solidFill>
                  <a:schemeClr val="tx1"/>
                </a:solidFill>
              </a:rPr>
              <a:t>adalah</a:t>
            </a:r>
            <a:r>
              <a:rPr lang="en-US" sz="1600" dirty="0">
                <a:solidFill>
                  <a:schemeClr val="tx1"/>
                </a:solidFill>
              </a:rPr>
              <a:t> </a:t>
            </a:r>
            <a:r>
              <a:rPr lang="en-US" sz="1600" dirty="0" err="1">
                <a:solidFill>
                  <a:schemeClr val="tx1"/>
                </a:solidFill>
              </a:rPr>
              <a:t>salah</a:t>
            </a:r>
            <a:r>
              <a:rPr lang="en-US" sz="1600" dirty="0">
                <a:solidFill>
                  <a:schemeClr val="tx1"/>
                </a:solidFill>
              </a:rPr>
              <a:t> </a:t>
            </a:r>
            <a:r>
              <a:rPr lang="en-US" sz="1600" dirty="0" err="1">
                <a:solidFill>
                  <a:schemeClr val="tx1"/>
                </a:solidFill>
              </a:rPr>
              <a:t>satu</a:t>
            </a:r>
            <a:r>
              <a:rPr lang="en-US" sz="1600" dirty="0">
                <a:solidFill>
                  <a:schemeClr val="tx1"/>
                </a:solidFill>
              </a:rPr>
              <a:t> </a:t>
            </a:r>
            <a:r>
              <a:rPr lang="en-US" sz="1600" dirty="0" err="1">
                <a:solidFill>
                  <a:schemeClr val="tx1"/>
                </a:solidFill>
              </a:rPr>
              <a:t>dari</a:t>
            </a:r>
            <a:r>
              <a:rPr lang="en-US" sz="1600" dirty="0">
                <a:solidFill>
                  <a:schemeClr val="tx1"/>
                </a:solidFill>
              </a:rPr>
              <a:t> </a:t>
            </a:r>
            <a:r>
              <a:rPr lang="en-US" sz="1600" dirty="0" err="1">
                <a:solidFill>
                  <a:schemeClr val="tx1"/>
                </a:solidFill>
              </a:rPr>
              <a:t>enam</a:t>
            </a:r>
            <a:r>
              <a:rPr lang="en-US" sz="1600" dirty="0">
                <a:solidFill>
                  <a:schemeClr val="tx1"/>
                </a:solidFill>
              </a:rPr>
              <a:t> </a:t>
            </a:r>
            <a:r>
              <a:rPr lang="en-US" sz="1600" dirty="0" err="1">
                <a:solidFill>
                  <a:schemeClr val="tx1"/>
                </a:solidFill>
              </a:rPr>
              <a:t>gaya</a:t>
            </a:r>
            <a:r>
              <a:rPr lang="en-US" sz="1600" dirty="0">
                <a:solidFill>
                  <a:schemeClr val="tx1"/>
                </a:solidFill>
              </a:rPr>
              <a:t> </a:t>
            </a:r>
            <a:r>
              <a:rPr lang="en-US" sz="1600" dirty="0" err="1">
                <a:solidFill>
                  <a:schemeClr val="tx1"/>
                </a:solidFill>
              </a:rPr>
              <a:t>kepemimpinan</a:t>
            </a:r>
            <a:r>
              <a:rPr lang="en-US" sz="1600" dirty="0">
                <a:solidFill>
                  <a:schemeClr val="tx1"/>
                </a:solidFill>
              </a:rPr>
              <a:t> </a:t>
            </a:r>
            <a:r>
              <a:rPr lang="en-US" sz="1600" dirty="0" err="1">
                <a:solidFill>
                  <a:schemeClr val="tx1"/>
                </a:solidFill>
              </a:rPr>
              <a:t>emosional</a:t>
            </a:r>
            <a:r>
              <a:rPr lang="en-US" sz="1600" dirty="0">
                <a:solidFill>
                  <a:schemeClr val="tx1"/>
                </a:solidFill>
              </a:rPr>
              <a:t> yang </a:t>
            </a:r>
            <a:r>
              <a:rPr lang="en-US" sz="1600" dirty="0" err="1">
                <a:solidFill>
                  <a:schemeClr val="tx1"/>
                </a:solidFill>
              </a:rPr>
              <a:t>dijelaskan</a:t>
            </a:r>
            <a:r>
              <a:rPr lang="en-US" sz="1600" dirty="0">
                <a:solidFill>
                  <a:schemeClr val="tx1"/>
                </a:solidFill>
              </a:rPr>
              <a:t> </a:t>
            </a:r>
            <a:r>
              <a:rPr lang="en-US" sz="1600" dirty="0" err="1">
                <a:solidFill>
                  <a:schemeClr val="tx1"/>
                </a:solidFill>
              </a:rPr>
              <a:t>oleh</a:t>
            </a:r>
            <a:r>
              <a:rPr lang="en-US" sz="1600" dirty="0">
                <a:solidFill>
                  <a:schemeClr val="tx1"/>
                </a:solidFill>
              </a:rPr>
              <a:t> Daniel </a:t>
            </a:r>
            <a:r>
              <a:rPr lang="en-US" sz="1600" dirty="0" err="1">
                <a:solidFill>
                  <a:schemeClr val="tx1"/>
                </a:solidFill>
              </a:rPr>
              <a:t>Goleman</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mempromosikan</a:t>
            </a:r>
            <a:r>
              <a:rPr lang="en-US" sz="1600" dirty="0">
                <a:solidFill>
                  <a:schemeClr val="tx1"/>
                </a:solidFill>
              </a:rPr>
              <a:t> </a:t>
            </a:r>
            <a:r>
              <a:rPr lang="en-US" sz="1600" dirty="0" err="1">
                <a:solidFill>
                  <a:schemeClr val="tx1"/>
                </a:solidFill>
              </a:rPr>
              <a:t>kepositifan</a:t>
            </a:r>
            <a:r>
              <a:rPr lang="en-US" sz="1600" dirty="0">
                <a:solidFill>
                  <a:schemeClr val="tx1"/>
                </a:solidFill>
              </a:rPr>
              <a:t>, </a:t>
            </a:r>
            <a:r>
              <a:rPr lang="en-US" sz="1600" dirty="0" err="1">
                <a:solidFill>
                  <a:schemeClr val="tx1"/>
                </a:solidFill>
              </a:rPr>
              <a:t>tempat</a:t>
            </a:r>
            <a:r>
              <a:rPr lang="en-US" sz="1600" dirty="0">
                <a:solidFill>
                  <a:schemeClr val="tx1"/>
                </a:solidFill>
              </a:rPr>
              <a:t> </a:t>
            </a:r>
            <a:r>
              <a:rPr lang="en-US" sz="1600" dirty="0" err="1">
                <a:solidFill>
                  <a:schemeClr val="tx1"/>
                </a:solidFill>
              </a:rPr>
              <a:t>kerja</a:t>
            </a:r>
            <a:r>
              <a:rPr lang="en-US" sz="1600" dirty="0">
                <a:solidFill>
                  <a:schemeClr val="tx1"/>
                </a:solidFill>
              </a:rPr>
              <a:t> yang </a:t>
            </a:r>
            <a:r>
              <a:rPr lang="en-US" sz="1600" dirty="0" err="1">
                <a:solidFill>
                  <a:schemeClr val="tx1"/>
                </a:solidFill>
              </a:rPr>
              <a:t>harmonis</a:t>
            </a:r>
            <a:r>
              <a:rPr lang="en-US" sz="1600" dirty="0">
                <a:solidFill>
                  <a:schemeClr val="tx1"/>
                </a:solidFill>
              </a:rPr>
              <a:t>, </a:t>
            </a:r>
            <a:r>
              <a:rPr lang="en-US" sz="1600" dirty="0" err="1">
                <a:solidFill>
                  <a:schemeClr val="tx1"/>
                </a:solidFill>
              </a:rPr>
              <a:t>dan</a:t>
            </a:r>
            <a:r>
              <a:rPr lang="en-US" sz="1600" dirty="0">
                <a:solidFill>
                  <a:schemeClr val="tx1"/>
                </a:solidFill>
              </a:rPr>
              <a:t> </a:t>
            </a:r>
            <a:r>
              <a:rPr lang="en-US" sz="1600" dirty="0" err="1">
                <a:solidFill>
                  <a:schemeClr val="tx1"/>
                </a:solidFill>
              </a:rPr>
              <a:t>pembangunan</a:t>
            </a:r>
            <a:r>
              <a:rPr lang="en-US" sz="1600" dirty="0">
                <a:solidFill>
                  <a:schemeClr val="tx1"/>
                </a:solidFill>
              </a:rPr>
              <a:t> </a:t>
            </a:r>
            <a:r>
              <a:rPr lang="en-US" sz="1600" dirty="0" err="1">
                <a:solidFill>
                  <a:schemeClr val="tx1"/>
                </a:solidFill>
              </a:rPr>
              <a:t>tim.</a:t>
            </a:r>
            <a:endParaRPr lang="id-ID" sz="1600" dirty="0">
              <a:solidFill>
                <a:schemeClr val="tx1"/>
              </a:solidFill>
            </a:endParaRPr>
          </a:p>
        </p:txBody>
      </p:sp>
      <p:sp>
        <p:nvSpPr>
          <p:cNvPr id="5" name="Rectangle 4"/>
          <p:cNvSpPr/>
          <p:nvPr/>
        </p:nvSpPr>
        <p:spPr>
          <a:xfrm>
            <a:off x="1533391" y="122964"/>
            <a:ext cx="2976173" cy="940158"/>
          </a:xfrm>
          <a:prstGeom prst="rect">
            <a:avLst/>
          </a:prstGeom>
          <a:solidFill>
            <a:srgbClr val="F0E8E6"/>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sz="2400" dirty="0">
                <a:solidFill>
                  <a:schemeClr val="tx1"/>
                </a:solidFill>
                <a:latin typeface="Bernard MT Condensed" pitchFamily="18" charset="0"/>
              </a:rPr>
              <a:t>4 Gaya kepemimpinan</a:t>
            </a:r>
          </a:p>
        </p:txBody>
      </p:sp>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220313">
            <a:off x="1820107" y="2156999"/>
            <a:ext cx="2010483" cy="2010483"/>
          </a:xfrm>
          <a:prstGeom prst="rect">
            <a:avLst/>
          </a:prstGeom>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20598485">
            <a:off x="1357276" y="1417156"/>
            <a:ext cx="1554579" cy="1554579"/>
          </a:xfrm>
          <a:prstGeom prst="rect">
            <a:avLst/>
          </a:prstGeom>
        </p:spPr>
      </p:pic>
    </p:spTree>
    <p:extLst>
      <p:ext uri="{BB962C8B-B14F-4D97-AF65-F5344CB8AC3E}">
        <p14:creationId xmlns:p14="http://schemas.microsoft.com/office/powerpoint/2010/main" val="12752387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750"/>
                                        <p:tgtEl>
                                          <p:spTgt spid="6"/>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24706" y="391886"/>
            <a:ext cx="5774635" cy="1335314"/>
          </a:xfrm>
          <a:prstGeom prst="rect">
            <a:avLst/>
          </a:prstGeom>
          <a:solidFill>
            <a:srgbClr val="F0E8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dirty="0">
                <a:solidFill>
                  <a:schemeClr val="tx1"/>
                </a:solidFill>
                <a:latin typeface="Bernard MT Condensed" pitchFamily="18" charset="0"/>
              </a:rPr>
              <a:t>Cara menjadi pemimpin yang baik</a:t>
            </a:r>
          </a:p>
        </p:txBody>
      </p:sp>
      <p:sp>
        <p:nvSpPr>
          <p:cNvPr id="13" name="Rectangle 12"/>
          <p:cNvSpPr/>
          <p:nvPr/>
        </p:nvSpPr>
        <p:spPr>
          <a:xfrm>
            <a:off x="1226456" y="2510971"/>
            <a:ext cx="5072885" cy="2830285"/>
          </a:xfrm>
          <a:prstGeom prst="rect">
            <a:avLst/>
          </a:prstGeom>
          <a:solidFill>
            <a:srgbClr val="F0E8E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id-ID" dirty="0">
                <a:solidFill>
                  <a:schemeClr val="tx1"/>
                </a:solidFill>
              </a:rPr>
              <a:t>Atitude yang tenang dan positif</a:t>
            </a:r>
          </a:p>
          <a:p>
            <a:pPr marL="285750" indent="-285750" algn="ctr">
              <a:buFont typeface="Arial" panose="020B0604020202020204" pitchFamily="34" charset="0"/>
              <a:buChar char="•"/>
            </a:pPr>
            <a:r>
              <a:rPr lang="id-ID" dirty="0">
                <a:solidFill>
                  <a:schemeClr val="tx1"/>
                </a:solidFill>
              </a:rPr>
              <a:t>Mengajari bukan memerintah </a:t>
            </a:r>
          </a:p>
          <a:p>
            <a:pPr marL="285750" indent="-285750" algn="ctr">
              <a:buFont typeface="Arial" panose="020B0604020202020204" pitchFamily="34" charset="0"/>
              <a:buChar char="•"/>
            </a:pPr>
            <a:r>
              <a:rPr lang="id-ID" dirty="0">
                <a:solidFill>
                  <a:schemeClr val="tx1"/>
                </a:solidFill>
              </a:rPr>
              <a:t>Memberikan pandangan mengenai gol dan ekspetasi</a:t>
            </a:r>
          </a:p>
          <a:p>
            <a:pPr marL="285750" indent="-285750" algn="ctr">
              <a:buFont typeface="Arial" panose="020B0604020202020204" pitchFamily="34" charset="0"/>
              <a:buChar char="•"/>
            </a:pPr>
            <a:r>
              <a:rPr lang="id-ID" dirty="0">
                <a:solidFill>
                  <a:schemeClr val="tx1"/>
                </a:solidFill>
              </a:rPr>
              <a:t>Memberikan dan meminta feedback</a:t>
            </a:r>
          </a:p>
        </p:txBody>
      </p:sp>
      <p:pic>
        <p:nvPicPr>
          <p:cNvPr id="14" name="Picture 13"/>
          <p:cNvPicPr>
            <a:picLocks noChangeAspect="1"/>
          </p:cNvPicPr>
          <p:nvPr/>
        </p:nvPicPr>
        <p:blipFill>
          <a:blip r:embed="rId2"/>
          <a:stretch>
            <a:fillRect/>
          </a:stretch>
        </p:blipFill>
        <p:spPr>
          <a:xfrm>
            <a:off x="7092602" y="1150336"/>
            <a:ext cx="4113953" cy="4954250"/>
          </a:xfrm>
          <a:prstGeom prst="snip2DiagRect">
            <a:avLst/>
          </a:prstGeom>
          <a:solidFill>
            <a:srgbClr val="FFFFFF">
              <a:shade val="85000"/>
            </a:srgbClr>
          </a:solidFill>
          <a:ln w="88900" cap="sq">
            <a:solidFill>
              <a:srgbClr val="F0E8E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3"/>
          <a:stretch>
            <a:fillRect/>
          </a:stretch>
        </p:blipFill>
        <p:spPr>
          <a:xfrm>
            <a:off x="5205904" y="4106072"/>
            <a:ext cx="2186874" cy="2186874"/>
          </a:xfrm>
          <a:prstGeom prst="rect">
            <a:avLst/>
          </a:prstGeom>
        </p:spPr>
      </p:pic>
      <p:pic>
        <p:nvPicPr>
          <p:cNvPr id="16" name="Picture 15"/>
          <p:cNvPicPr>
            <a:picLocks noChangeAspect="1"/>
          </p:cNvPicPr>
          <p:nvPr/>
        </p:nvPicPr>
        <p:blipFill>
          <a:blip r:embed="rId4" cstate="print">
            <a:extLst>
              <a:ext uri="{BEBA8EAE-BF5A-486C-A8C5-ECC9F3942E4B}">
                <a14:imgProps xmlns:a14="http://schemas.microsoft.com/office/drawing/2010/main">
                  <a14:imgLayer r:embed="rId5">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9517964">
            <a:off x="5402625" y="4972154"/>
            <a:ext cx="1005147" cy="1005147"/>
          </a:xfrm>
          <a:prstGeom prst="rect">
            <a:avLst/>
          </a:prstGeom>
        </p:spPr>
      </p:pic>
      <p:sp>
        <p:nvSpPr>
          <p:cNvPr id="19" name="TextBox 18"/>
          <p:cNvSpPr txBox="1"/>
          <p:nvPr/>
        </p:nvSpPr>
        <p:spPr>
          <a:xfrm>
            <a:off x="1524000" y="4615543"/>
            <a:ext cx="3857983" cy="307777"/>
          </a:xfrm>
          <a:prstGeom prst="rect">
            <a:avLst/>
          </a:prstGeom>
          <a:noFill/>
        </p:spPr>
        <p:txBody>
          <a:bodyPr wrap="square" rtlCol="0">
            <a:spAutoFit/>
          </a:bodyPr>
          <a:lstStyle/>
          <a:p>
            <a:endParaRPr lang="id-ID" sz="1400" dirty="0">
              <a:latin typeface="Bohemian Typewriter" panose="02000000000000000000" pitchFamily="2" charset="0"/>
            </a:endParaRPr>
          </a:p>
        </p:txBody>
      </p:sp>
    </p:spTree>
    <p:extLst>
      <p:ext uri="{BB962C8B-B14F-4D97-AF65-F5344CB8AC3E}">
        <p14:creationId xmlns:p14="http://schemas.microsoft.com/office/powerpoint/2010/main" val="41524253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75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25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1250"/>
                                        <p:tgtEl>
                                          <p:spTgt spid="19"/>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250"/>
                                        <p:tgtEl>
                                          <p:spTgt spid="15"/>
                                        </p:tgtEl>
                                      </p:cBhvr>
                                    </p:animEffect>
                                  </p:childTnLst>
                                </p:cTn>
                              </p:par>
                            </p:childTnLst>
                          </p:cTn>
                        </p:par>
                        <p:par>
                          <p:cTn id="24" fill="hold">
                            <p:stCondLst>
                              <p:cond delay="475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8"/>
          <p:cNvSpPr/>
          <p:nvPr/>
        </p:nvSpPr>
        <p:spPr>
          <a:xfrm rot="10284378">
            <a:off x="7288110" y="4524657"/>
            <a:ext cx="5746642" cy="3104046"/>
          </a:xfrm>
          <a:custGeom>
            <a:avLst/>
            <a:gdLst>
              <a:gd name="connsiteX0" fmla="*/ 268463 w 5746642"/>
              <a:gd name="connsiteY0" fmla="*/ 2872390 h 3104046"/>
              <a:gd name="connsiteX1" fmla="*/ 371494 w 5746642"/>
              <a:gd name="connsiteY1" fmla="*/ 2911026 h 3104046"/>
              <a:gd name="connsiteX2" fmla="*/ 1208621 w 5746642"/>
              <a:gd name="connsiteY2" fmla="*/ 2370114 h 3104046"/>
              <a:gd name="connsiteX3" fmla="*/ 2303325 w 5746642"/>
              <a:gd name="connsiteY3" fmla="*/ 2382993 h 3104046"/>
              <a:gd name="connsiteX4" fmla="*/ 2857117 w 5746642"/>
              <a:gd name="connsiteY4" fmla="*/ 1558745 h 3104046"/>
              <a:gd name="connsiteX5" fmla="*/ 3926063 w 5746642"/>
              <a:gd name="connsiteY5" fmla="*/ 1455714 h 3104046"/>
              <a:gd name="connsiteX6" fmla="*/ 4595765 w 5746642"/>
              <a:gd name="connsiteY6" fmla="*/ 901922 h 3104046"/>
              <a:gd name="connsiteX7" fmla="*/ 5316982 w 5746642"/>
              <a:gd name="connsiteY7" fmla="*/ 695860 h 3104046"/>
              <a:gd name="connsiteX8" fmla="*/ 5368497 w 5746642"/>
              <a:gd name="connsiteY8" fmla="*/ 206463 h 3104046"/>
              <a:gd name="connsiteX9" fmla="*/ 423010 w 5746642"/>
              <a:gd name="connsiteY9" fmla="*/ 219342 h 3104046"/>
              <a:gd name="connsiteX10" fmla="*/ 268463 w 5746642"/>
              <a:gd name="connsiteY10" fmla="*/ 2872390 h 310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6642" h="3104046">
                <a:moveTo>
                  <a:pt x="268463" y="2872390"/>
                </a:moveTo>
                <a:cubicBezTo>
                  <a:pt x="259877" y="3321004"/>
                  <a:pt x="214801" y="2994739"/>
                  <a:pt x="371494" y="2911026"/>
                </a:cubicBezTo>
                <a:cubicBezTo>
                  <a:pt x="528187" y="2827313"/>
                  <a:pt x="886649" y="2458120"/>
                  <a:pt x="1208621" y="2370114"/>
                </a:cubicBezTo>
                <a:cubicBezTo>
                  <a:pt x="1530593" y="2282108"/>
                  <a:pt x="2028576" y="2518221"/>
                  <a:pt x="2303325" y="2382993"/>
                </a:cubicBezTo>
                <a:cubicBezTo>
                  <a:pt x="2578074" y="2247765"/>
                  <a:pt x="2586661" y="1713291"/>
                  <a:pt x="2857117" y="1558745"/>
                </a:cubicBezTo>
                <a:cubicBezTo>
                  <a:pt x="3127573" y="1404199"/>
                  <a:pt x="3636288" y="1565184"/>
                  <a:pt x="3926063" y="1455714"/>
                </a:cubicBezTo>
                <a:cubicBezTo>
                  <a:pt x="4215838" y="1346244"/>
                  <a:pt x="4363945" y="1028564"/>
                  <a:pt x="4595765" y="901922"/>
                </a:cubicBezTo>
                <a:cubicBezTo>
                  <a:pt x="4827585" y="775280"/>
                  <a:pt x="5188193" y="811770"/>
                  <a:pt x="5316982" y="695860"/>
                </a:cubicBezTo>
                <a:cubicBezTo>
                  <a:pt x="5445771" y="579950"/>
                  <a:pt x="6184159" y="285883"/>
                  <a:pt x="5368497" y="206463"/>
                </a:cubicBezTo>
                <a:cubicBezTo>
                  <a:pt x="4552835" y="127043"/>
                  <a:pt x="1279455" y="-222833"/>
                  <a:pt x="423010" y="219342"/>
                </a:cubicBezTo>
                <a:cubicBezTo>
                  <a:pt x="-433435" y="661517"/>
                  <a:pt x="277049" y="2423776"/>
                  <a:pt x="268463" y="2872390"/>
                </a:cubicBezTo>
                <a:close/>
              </a:path>
            </a:pathLst>
          </a:custGeom>
          <a:solidFill>
            <a:srgbClr val="F0E8E6"/>
          </a:solidFill>
          <a:ln>
            <a:solidFill>
              <a:srgbClr val="F8F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Freeform 9"/>
          <p:cNvSpPr/>
          <p:nvPr/>
        </p:nvSpPr>
        <p:spPr>
          <a:xfrm>
            <a:off x="-412276" y="-457438"/>
            <a:ext cx="5746642" cy="3104046"/>
          </a:xfrm>
          <a:custGeom>
            <a:avLst/>
            <a:gdLst>
              <a:gd name="connsiteX0" fmla="*/ 268463 w 5746642"/>
              <a:gd name="connsiteY0" fmla="*/ 2872390 h 3104046"/>
              <a:gd name="connsiteX1" fmla="*/ 371494 w 5746642"/>
              <a:gd name="connsiteY1" fmla="*/ 2911026 h 3104046"/>
              <a:gd name="connsiteX2" fmla="*/ 1208621 w 5746642"/>
              <a:gd name="connsiteY2" fmla="*/ 2370114 h 3104046"/>
              <a:gd name="connsiteX3" fmla="*/ 2303325 w 5746642"/>
              <a:gd name="connsiteY3" fmla="*/ 2382993 h 3104046"/>
              <a:gd name="connsiteX4" fmla="*/ 2857117 w 5746642"/>
              <a:gd name="connsiteY4" fmla="*/ 1558745 h 3104046"/>
              <a:gd name="connsiteX5" fmla="*/ 3926063 w 5746642"/>
              <a:gd name="connsiteY5" fmla="*/ 1455714 h 3104046"/>
              <a:gd name="connsiteX6" fmla="*/ 4595765 w 5746642"/>
              <a:gd name="connsiteY6" fmla="*/ 901922 h 3104046"/>
              <a:gd name="connsiteX7" fmla="*/ 5316982 w 5746642"/>
              <a:gd name="connsiteY7" fmla="*/ 695860 h 3104046"/>
              <a:gd name="connsiteX8" fmla="*/ 5368497 w 5746642"/>
              <a:gd name="connsiteY8" fmla="*/ 206463 h 3104046"/>
              <a:gd name="connsiteX9" fmla="*/ 423010 w 5746642"/>
              <a:gd name="connsiteY9" fmla="*/ 219342 h 3104046"/>
              <a:gd name="connsiteX10" fmla="*/ 268463 w 5746642"/>
              <a:gd name="connsiteY10" fmla="*/ 2872390 h 310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6642" h="3104046">
                <a:moveTo>
                  <a:pt x="268463" y="2872390"/>
                </a:moveTo>
                <a:cubicBezTo>
                  <a:pt x="259877" y="3321004"/>
                  <a:pt x="214801" y="2994739"/>
                  <a:pt x="371494" y="2911026"/>
                </a:cubicBezTo>
                <a:cubicBezTo>
                  <a:pt x="528187" y="2827313"/>
                  <a:pt x="886649" y="2458120"/>
                  <a:pt x="1208621" y="2370114"/>
                </a:cubicBezTo>
                <a:cubicBezTo>
                  <a:pt x="1530593" y="2282108"/>
                  <a:pt x="2028576" y="2518221"/>
                  <a:pt x="2303325" y="2382993"/>
                </a:cubicBezTo>
                <a:cubicBezTo>
                  <a:pt x="2578074" y="2247765"/>
                  <a:pt x="2586661" y="1713291"/>
                  <a:pt x="2857117" y="1558745"/>
                </a:cubicBezTo>
                <a:cubicBezTo>
                  <a:pt x="3127573" y="1404199"/>
                  <a:pt x="3636288" y="1565184"/>
                  <a:pt x="3926063" y="1455714"/>
                </a:cubicBezTo>
                <a:cubicBezTo>
                  <a:pt x="4215838" y="1346244"/>
                  <a:pt x="4363945" y="1028564"/>
                  <a:pt x="4595765" y="901922"/>
                </a:cubicBezTo>
                <a:cubicBezTo>
                  <a:pt x="4827585" y="775280"/>
                  <a:pt x="5188193" y="811770"/>
                  <a:pt x="5316982" y="695860"/>
                </a:cubicBezTo>
                <a:cubicBezTo>
                  <a:pt x="5445771" y="579950"/>
                  <a:pt x="6184159" y="285883"/>
                  <a:pt x="5368497" y="206463"/>
                </a:cubicBezTo>
                <a:cubicBezTo>
                  <a:pt x="4552835" y="127043"/>
                  <a:pt x="1279455" y="-222833"/>
                  <a:pt x="423010" y="219342"/>
                </a:cubicBezTo>
                <a:cubicBezTo>
                  <a:pt x="-433435" y="661517"/>
                  <a:pt x="277049" y="2423776"/>
                  <a:pt x="268463" y="2872390"/>
                </a:cubicBezTo>
                <a:close/>
              </a:path>
            </a:pathLst>
          </a:custGeom>
          <a:solidFill>
            <a:srgbClr val="F0E8E6"/>
          </a:solidFill>
          <a:ln>
            <a:solidFill>
              <a:srgbClr val="F8F4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Rectangle 1"/>
          <p:cNvSpPr/>
          <p:nvPr/>
        </p:nvSpPr>
        <p:spPr>
          <a:xfrm>
            <a:off x="1086871" y="445189"/>
            <a:ext cx="9620518" cy="5125792"/>
          </a:xfrm>
          <a:prstGeom prst="rect">
            <a:avLst/>
          </a:prstGeom>
          <a:solidFill>
            <a:srgbClr val="F0E8E6"/>
          </a:solidFill>
          <a:ln>
            <a:solidFill>
              <a:srgbClr val="EBE9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220313">
            <a:off x="1276618" y="60351"/>
            <a:ext cx="2263462" cy="2263462"/>
          </a:xfrm>
          <a:prstGeom prst="rect">
            <a:avLst/>
          </a:prstGeom>
        </p:spPr>
      </p:pic>
      <p:pic>
        <p:nvPicPr>
          <p:cNvPr id="14" name="Picture 13"/>
          <p:cNvPicPr>
            <a:picLocks noChangeAspect="1"/>
          </p:cNvPicPr>
          <p:nvPr/>
        </p:nvPicPr>
        <p:blipFill>
          <a:blip r:embed="rId5" cstate="print">
            <a:extLst>
              <a:ext uri="{BEBA8EAE-BF5A-486C-A8C5-ECC9F3942E4B}">
                <a14:imgProps xmlns:a14="http://schemas.microsoft.com/office/drawing/2010/main">
                  <a14:imgLayer r:embed="rId6">
                    <a14:imgEffect>
                      <a14:backgroundRemoval t="2667" b="98250" l="10000" r="90000">
                        <a14:foregroundMark x1="36000" y1="40917" x2="36000" y2="40167"/>
                        <a14:foregroundMark x1="74167" y1="35333" x2="79417" y2="31917"/>
                        <a14:backgroundMark x1="52917" y1="22000" x2="52750" y2="19750"/>
                        <a14:backgroundMark x1="69083" y1="43167" x2="69833" y2="41667"/>
                        <a14:backgroundMark x1="59167" y1="58000" x2="58167" y2="58417"/>
                        <a14:backgroundMark x1="50917" y1="29333" x2="50333" y2="28583"/>
                      </a14:backgroundRemoval>
                    </a14:imgEffect>
                  </a14:imgLayer>
                </a14:imgProps>
              </a:ext>
              <a:ext uri="{28A0092B-C50C-407E-A947-70E740481C1C}">
                <a14:useLocalDpi xmlns:a14="http://schemas.microsoft.com/office/drawing/2010/main" val="0"/>
              </a:ext>
            </a:extLst>
          </a:blip>
          <a:stretch>
            <a:fillRect/>
          </a:stretch>
        </p:blipFill>
        <p:spPr>
          <a:xfrm rot="19438040">
            <a:off x="575392" y="617185"/>
            <a:ext cx="1740588" cy="1740588"/>
          </a:xfrm>
          <a:prstGeom prst="rect">
            <a:avLst/>
          </a:prstGeom>
        </p:spPr>
      </p:pic>
      <p:pic>
        <p:nvPicPr>
          <p:cNvPr id="11" name="Picture 2" descr="#wattpad #fiksi-penggemar Selesai. [Boyfriend series 5] Series 1 [Doyoung] Series 2 [Renjun] Series 3 [Haechan] Series 4 [Chenle] Series 6 [Jaemin] &quot;Jen aku boleh-&quot; &quot;Apa?&quot; &quot;Gajadi&quot; &quot;Apa?&quot; &quot;Ih kamu mah, aku belum ngomong jangan natap marah dulu&quot; &quot;yaudah apa Cia?&quot; &quot;hehe&quot; # 4 in le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9746" r="89831"/>
                    </a14:imgEffect>
                  </a14:imgLayer>
                </a14:imgProps>
              </a:ext>
              <a:ext uri="{28A0092B-C50C-407E-A947-70E740481C1C}">
                <a14:useLocalDpi xmlns:a14="http://schemas.microsoft.com/office/drawing/2010/main" val="0"/>
              </a:ext>
            </a:extLst>
          </a:blip>
          <a:srcRect/>
          <a:stretch>
            <a:fillRect/>
          </a:stretch>
        </p:blipFill>
        <p:spPr bwMode="auto">
          <a:xfrm>
            <a:off x="9317614" y="3784005"/>
            <a:ext cx="2779550" cy="30739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89628" y="2612571"/>
            <a:ext cx="9091285" cy="1015663"/>
          </a:xfrm>
          <a:prstGeom prst="rect">
            <a:avLst/>
          </a:prstGeom>
          <a:noFill/>
        </p:spPr>
        <p:txBody>
          <a:bodyPr wrap="square" rtlCol="0">
            <a:spAutoFit/>
          </a:bodyPr>
          <a:lstStyle/>
          <a:p>
            <a:pPr algn="ctr"/>
            <a:r>
              <a:rPr lang="en-ID" sz="6000" dirty="0" err="1">
                <a:solidFill>
                  <a:srgbClr val="2F2113"/>
                </a:solidFill>
                <a:latin typeface="Gill Sans Ultra Bold" pitchFamily="34" charset="0"/>
              </a:rPr>
              <a:t>Terimakasih</a:t>
            </a:r>
            <a:endParaRPr lang="id-ID" sz="6000" dirty="0">
              <a:solidFill>
                <a:srgbClr val="2F2113"/>
              </a:solidFill>
              <a:latin typeface="Gill Sans Ultra Bold" pitchFamily="34" charset="0"/>
            </a:endParaRPr>
          </a:p>
        </p:txBody>
      </p:sp>
      <p:sp>
        <p:nvSpPr>
          <p:cNvPr id="6" name="TextBox 5"/>
          <p:cNvSpPr txBox="1"/>
          <p:nvPr/>
        </p:nvSpPr>
        <p:spPr>
          <a:xfrm>
            <a:off x="4702629" y="3439886"/>
            <a:ext cx="4336013" cy="584775"/>
          </a:xfrm>
          <a:prstGeom prst="rect">
            <a:avLst/>
          </a:prstGeom>
          <a:noFill/>
        </p:spPr>
        <p:txBody>
          <a:bodyPr wrap="square" rtlCol="0">
            <a:spAutoFit/>
          </a:bodyPr>
          <a:lstStyle/>
          <a:p>
            <a:r>
              <a:rPr lang="en-ID" sz="3200" b="1" dirty="0" err="1">
                <a:latin typeface="Arial Narrow" pitchFamily="34" charset="0"/>
              </a:rPr>
              <a:t>Apakah</a:t>
            </a:r>
            <a:r>
              <a:rPr lang="en-ID" sz="3200" b="1" dirty="0">
                <a:latin typeface="Arial Narrow" pitchFamily="34" charset="0"/>
              </a:rPr>
              <a:t> </a:t>
            </a:r>
            <a:r>
              <a:rPr lang="en-ID" sz="3200" b="1" dirty="0" err="1">
                <a:latin typeface="Arial Narrow" pitchFamily="34" charset="0"/>
              </a:rPr>
              <a:t>ada</a:t>
            </a:r>
            <a:r>
              <a:rPr lang="en-ID" sz="3200" b="1" dirty="0">
                <a:latin typeface="Arial Narrow" pitchFamily="34" charset="0"/>
              </a:rPr>
              <a:t> </a:t>
            </a:r>
            <a:r>
              <a:rPr lang="en-ID" sz="3200" b="1" dirty="0" err="1">
                <a:latin typeface="Arial Narrow" pitchFamily="34" charset="0"/>
              </a:rPr>
              <a:t>pertanyaan</a:t>
            </a:r>
            <a:r>
              <a:rPr lang="en-ID" sz="3200" b="1" dirty="0">
                <a:latin typeface="Arial Narrow" pitchFamily="34" charset="0"/>
              </a:rPr>
              <a:t>?</a:t>
            </a:r>
            <a:endParaRPr lang="id-ID" sz="3200" b="1" dirty="0">
              <a:latin typeface="Arial Narrow" pitchFamily="34" charset="0"/>
            </a:endParaRPr>
          </a:p>
        </p:txBody>
      </p:sp>
    </p:spTree>
    <p:extLst>
      <p:ext uri="{BB962C8B-B14F-4D97-AF65-F5344CB8AC3E}">
        <p14:creationId xmlns:p14="http://schemas.microsoft.com/office/powerpoint/2010/main" val="23919202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750"/>
                                        <p:tgtEl>
                                          <p:spTgt spid="2"/>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750"/>
                                        <p:tgtEl>
                                          <p:spTgt spid="14"/>
                                        </p:tgtEl>
                                      </p:cBhvr>
                                    </p:animEffect>
                                  </p:childTnLst>
                                </p:cTn>
                              </p:par>
                            </p:childTnLst>
                          </p:cTn>
                        </p:par>
                        <p:par>
                          <p:cTn id="28" fill="hold">
                            <p:stCondLst>
                              <p:cond delay="45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1500"/>
                                        <p:tgtEl>
                                          <p:spTgt spid="4"/>
                                        </p:tgtEl>
                                      </p:cBhvr>
                                    </p:animEffect>
                                  </p:childTnLst>
                                </p:cTn>
                              </p:par>
                            </p:childTnLst>
                          </p:cTn>
                        </p:par>
                        <p:par>
                          <p:cTn id="32" fill="hold">
                            <p:stCondLst>
                              <p:cond delay="6000"/>
                            </p:stCondLst>
                            <p:childTnLst>
                              <p:par>
                                <p:cTn id="33" presetID="2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animBg="1"/>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391</Words>
  <Application>Microsoft Macintosh PowerPoint</Application>
  <PresentationFormat>Layar Lebar</PresentationFormat>
  <Paragraphs>30</Paragraphs>
  <Slides>9</Slides>
  <Notes>0</Notes>
  <HiddenSlides>0</HiddenSlides>
  <MMClips>0</MMClips>
  <ScaleCrop>false</ScaleCrop>
  <HeadingPairs>
    <vt:vector size="6" baseType="variant">
      <vt:variant>
        <vt:lpstr>Font Dipakai</vt:lpstr>
      </vt:variant>
      <vt:variant>
        <vt:i4>7</vt:i4>
      </vt:variant>
      <vt:variant>
        <vt:lpstr>Tema</vt:lpstr>
      </vt:variant>
      <vt:variant>
        <vt:i4>1</vt:i4>
      </vt:variant>
      <vt:variant>
        <vt:lpstr>Judul Slide</vt:lpstr>
      </vt:variant>
      <vt:variant>
        <vt:i4>9</vt:i4>
      </vt:variant>
    </vt:vector>
  </HeadingPairs>
  <TitlesOfParts>
    <vt:vector size="17" baseType="lpstr">
      <vt:lpstr>Calibri</vt:lpstr>
      <vt:lpstr>Bohemian Typewriter</vt:lpstr>
      <vt:lpstr>Gill Sans Ultra Bold</vt:lpstr>
      <vt:lpstr>Bernard MT Condensed</vt:lpstr>
      <vt:lpstr>Calibri Light</vt:lpstr>
      <vt:lpstr>Arial</vt:lpstr>
      <vt:lpstr>Arial Narrow</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Microsoft Office User</cp:lastModifiedBy>
  <cp:revision>42</cp:revision>
  <dcterms:created xsi:type="dcterms:W3CDTF">2022-04-13T04:35:10Z</dcterms:created>
  <dcterms:modified xsi:type="dcterms:W3CDTF">2022-12-15T06:55:20Z</dcterms:modified>
</cp:coreProperties>
</file>