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70" r:id="rId6"/>
    <p:sldId id="269" r:id="rId7"/>
    <p:sldId id="261" r:id="rId8"/>
    <p:sldId id="263" r:id="rId9"/>
    <p:sldId id="264" r:id="rId10"/>
    <p:sldId id="266" r:id="rId11"/>
    <p:sldId id="267" r:id="rId12"/>
    <p:sldId id="268"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5EA84B-E1AF-4018-831F-D3DEA25ED90D}" type="datetimeFigureOut">
              <a:rPr lang="id-ID" smtClean="0"/>
              <a:t>17/10/2022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73E4C7-75FE-47B7-B333-C18A38F4E7F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73E4C7-75FE-47B7-B333-C18A38F4E7F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73E4C7-75FE-47B7-B333-C18A38F4E7F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73E4C7-75FE-47B7-B333-C18A38F4E7F8}"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73E4C7-75FE-47B7-B333-C18A38F4E7F8}"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C73E4C7-75FE-47B7-B333-C18A38F4E7F8}"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2C73E4C7-75FE-47B7-B333-C18A38F4E7F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2C73E4C7-75FE-47B7-B333-C18A38F4E7F8}"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5EA84B-E1AF-4018-831F-D3DEA25ED90D}" type="datetimeFigureOut">
              <a:rPr lang="id-ID" smtClean="0"/>
              <a:t>17/10/2022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2C73E4C7-75FE-47B7-B333-C18A38F4E7F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5EA84B-E1AF-4018-831F-D3DEA25ED90D}" type="datetimeFigureOut">
              <a:rPr lang="id-ID" smtClean="0"/>
              <a:t>17/10/2022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C73E4C7-75FE-47B7-B333-C18A38F4E7F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5EA84B-E1AF-4018-831F-D3DEA25ED90D}" type="datetimeFigureOut">
              <a:rPr lang="id-ID" smtClean="0"/>
              <a:t>17/10/2022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73E4C7-75FE-47B7-B333-C18A38F4E7F8}"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5EA84B-E1AF-4018-831F-D3DEA25ED90D}" type="datetimeFigureOut">
              <a:rPr lang="id-ID" smtClean="0"/>
              <a:t>17/10/2022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73E4C7-75FE-47B7-B333-C18A38F4E7F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2448272"/>
          </a:xfrm>
        </p:spPr>
        <p:txBody>
          <a:bodyPr>
            <a:noAutofit/>
          </a:bodyPr>
          <a:lstStyle/>
          <a:p>
            <a:r>
              <a:rPr lang="id-ID" sz="3600" dirty="0" smtClean="0"/>
              <a:t/>
            </a:r>
            <a:br>
              <a:rPr lang="id-ID" sz="3600" dirty="0" smtClean="0"/>
            </a:br>
            <a:r>
              <a:rPr lang="id-ID" sz="3600" dirty="0"/>
              <a:t/>
            </a:r>
            <a:br>
              <a:rPr lang="id-ID" sz="3600" dirty="0"/>
            </a:br>
            <a:r>
              <a:rPr lang="id-ID" sz="3600" dirty="0" smtClean="0"/>
              <a:t/>
            </a:r>
            <a:br>
              <a:rPr lang="id-ID" sz="3600" dirty="0" smtClean="0"/>
            </a:br>
            <a:r>
              <a:rPr lang="id-ID" sz="3600" dirty="0"/>
              <a:t/>
            </a:r>
            <a:br>
              <a:rPr lang="id-ID" sz="3600" dirty="0"/>
            </a:br>
            <a:r>
              <a:rPr lang="id-ID" sz="3600" dirty="0" smtClean="0"/>
              <a:t/>
            </a:r>
            <a:br>
              <a:rPr lang="id-ID" sz="3600" dirty="0" smtClean="0"/>
            </a:br>
            <a:r>
              <a:rPr lang="id-ID" sz="3600" dirty="0"/>
              <a:t/>
            </a:r>
            <a:br>
              <a:rPr lang="id-ID" sz="3600" dirty="0"/>
            </a:br>
            <a:r>
              <a:rPr lang="id-ID" sz="3600" dirty="0" smtClean="0"/>
              <a:t/>
            </a:r>
            <a:br>
              <a:rPr lang="id-ID" sz="3600" dirty="0" smtClean="0"/>
            </a:br>
            <a:r>
              <a:rPr lang="id-ID" sz="3600" dirty="0" smtClean="0"/>
              <a:t>PERAN BIDAN SEBAGAI PRAKTISI YANG OTONOM, TEORI OTONOMI, AKUNTABILITAS DAN REGULASI </a:t>
            </a:r>
            <a:endParaRPr lang="id-ID" sz="3600" dirty="0"/>
          </a:p>
        </p:txBody>
      </p:sp>
      <p:sp>
        <p:nvSpPr>
          <p:cNvPr id="3" name="Subtitle 2"/>
          <p:cNvSpPr>
            <a:spLocks noGrp="1"/>
          </p:cNvSpPr>
          <p:nvPr>
            <p:ph type="subTitle" idx="1"/>
          </p:nvPr>
        </p:nvSpPr>
        <p:spPr>
          <a:xfrm>
            <a:off x="467544" y="3429000"/>
            <a:ext cx="8136904" cy="3212976"/>
          </a:xfrm>
          <a:solidFill>
            <a:srgbClr val="00B0F0"/>
          </a:solidFill>
        </p:spPr>
        <p:txBody>
          <a:bodyPr>
            <a:normAutofit/>
          </a:bodyPr>
          <a:lstStyle/>
          <a:p>
            <a:pPr algn="l"/>
            <a:r>
              <a:rPr lang="id-ID" sz="1400" b="1" dirty="0"/>
              <a:t>KELOMPOK </a:t>
            </a:r>
            <a:r>
              <a:rPr lang="id-ID" sz="1400" b="1" dirty="0" smtClean="0"/>
              <a:t>2</a:t>
            </a:r>
            <a:endParaRPr lang="id-ID" sz="1400" dirty="0"/>
          </a:p>
          <a:p>
            <a:pPr algn="l"/>
            <a:r>
              <a:rPr lang="id-ID" sz="1400" b="1" dirty="0" smtClean="0"/>
              <a:t>KASRIANI</a:t>
            </a:r>
            <a:endParaRPr lang="id-ID" sz="1400" dirty="0"/>
          </a:p>
          <a:p>
            <a:pPr algn="l"/>
            <a:r>
              <a:rPr lang="id-ID" sz="1400" b="1" dirty="0" smtClean="0"/>
              <a:t>FATMAWATI</a:t>
            </a:r>
            <a:endParaRPr lang="id-ID" sz="1400" dirty="0"/>
          </a:p>
          <a:p>
            <a:pPr algn="l"/>
            <a:r>
              <a:rPr lang="id-ID" sz="1400" b="1" dirty="0" smtClean="0"/>
              <a:t>HELMI SYAM </a:t>
            </a:r>
          </a:p>
          <a:p>
            <a:pPr algn="l"/>
            <a:r>
              <a:rPr lang="id-ID" sz="1400" b="1" dirty="0" smtClean="0"/>
              <a:t>HASNAWATI</a:t>
            </a:r>
            <a:endParaRPr lang="id-ID" sz="1400" dirty="0"/>
          </a:p>
          <a:p>
            <a:pPr algn="l"/>
            <a:r>
              <a:rPr lang="id-ID" sz="1400" b="1" dirty="0" smtClean="0"/>
              <a:t>SAHARIA</a:t>
            </a:r>
          </a:p>
          <a:p>
            <a:r>
              <a:rPr lang="id-ID" sz="1400" b="1" dirty="0" smtClean="0"/>
              <a:t>DOSEN PENGAMPUH</a:t>
            </a:r>
          </a:p>
          <a:p>
            <a:r>
              <a:rPr lang="id-ID" sz="1400" b="1" dirty="0" smtClean="0"/>
              <a:t>HAMDIYAH, S.ST, M. Keb</a:t>
            </a:r>
          </a:p>
          <a:p>
            <a:r>
              <a:rPr lang="id-ID" sz="1400" b="1" dirty="0" smtClean="0"/>
              <a:t>PRAKTIK PROFESIONAL BIDAN</a:t>
            </a:r>
          </a:p>
          <a:p>
            <a:pPr algn="l"/>
            <a:endParaRPr lang="id-ID" sz="1400" b="1" dirty="0"/>
          </a:p>
          <a:p>
            <a:pPr algn="l"/>
            <a:endParaRPr lang="id-ID" sz="1400" b="1" dirty="0" smtClean="0"/>
          </a:p>
          <a:p>
            <a:pPr algn="l"/>
            <a:endParaRPr lang="id-ID" b="1" dirty="0"/>
          </a:p>
          <a:p>
            <a:pPr algn="l"/>
            <a:endParaRPr lang="id-ID" dirty="0"/>
          </a:p>
        </p:txBody>
      </p:sp>
    </p:spTree>
    <p:extLst>
      <p:ext uri="{BB962C8B-B14F-4D97-AF65-F5344CB8AC3E}">
        <p14:creationId xmlns:p14="http://schemas.microsoft.com/office/powerpoint/2010/main" val="131307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62500" lnSpcReduction="20000"/>
          </a:bodyPr>
          <a:lstStyle/>
          <a:p>
            <a:pPr marL="109728" indent="0">
              <a:buNone/>
            </a:pPr>
            <a:r>
              <a:rPr lang="id-ID" dirty="0"/>
              <a:t>Pasal 25 Peraturan Menteri Kesehatan (Permenkes) Nomor 28 Tahun 2017 tentang Izin dan Penyelenggaran Praktik Bidan Indonesia menyebutkan : ayat (1) Kewenangan berdasarkan program pemerintah sebagaimana dimaksud dalam Pasal 23 ayat (1) huruf a, </a:t>
            </a:r>
            <a:r>
              <a:rPr lang="id-ID" dirty="0" smtClean="0"/>
              <a:t>meliputi:</a:t>
            </a:r>
            <a:endParaRPr lang="en-US" dirty="0" smtClean="0"/>
          </a:p>
          <a:p>
            <a:pPr marL="624078" indent="-514350">
              <a:buFont typeface="+mj-lt"/>
              <a:buAutoNum type="alphaLcParenR"/>
            </a:pPr>
            <a:r>
              <a:rPr lang="en-US" dirty="0"/>
              <a:t>P</a:t>
            </a:r>
            <a:r>
              <a:rPr lang="id-ID" dirty="0" smtClean="0"/>
              <a:t>emberian </a:t>
            </a:r>
            <a:r>
              <a:rPr lang="id-ID" dirty="0"/>
              <a:t>pelayanan alat kontrasepsi dalam rahim dan alat kontrasepsi bawah </a:t>
            </a:r>
            <a:r>
              <a:rPr lang="id-ID" dirty="0" smtClean="0"/>
              <a:t>kulit;</a:t>
            </a:r>
            <a:endParaRPr lang="en-US" dirty="0" smtClean="0"/>
          </a:p>
          <a:p>
            <a:pPr marL="624078" indent="-514350">
              <a:buFont typeface="+mj-lt"/>
              <a:buAutoNum type="alphaLcParenR"/>
            </a:pPr>
            <a:r>
              <a:rPr lang="en-US" dirty="0"/>
              <a:t>A</a:t>
            </a:r>
            <a:r>
              <a:rPr lang="id-ID" dirty="0" smtClean="0"/>
              <a:t>suhan </a:t>
            </a:r>
            <a:r>
              <a:rPr lang="id-ID" dirty="0"/>
              <a:t>antenatal terintegrasi dengan intervensi khusus penyakit </a:t>
            </a:r>
            <a:r>
              <a:rPr lang="id-ID" dirty="0" smtClean="0"/>
              <a:t>tertentu;</a:t>
            </a:r>
            <a:endParaRPr lang="en-US" dirty="0" smtClean="0"/>
          </a:p>
          <a:p>
            <a:pPr marL="624078" indent="-514350">
              <a:buFont typeface="+mj-lt"/>
              <a:buAutoNum type="alphaLcParenR"/>
            </a:pPr>
            <a:r>
              <a:rPr lang="en-US" dirty="0"/>
              <a:t>P</a:t>
            </a:r>
            <a:r>
              <a:rPr lang="id-ID" dirty="0" smtClean="0"/>
              <a:t>enanganan </a:t>
            </a:r>
            <a:r>
              <a:rPr lang="id-ID" dirty="0"/>
              <a:t>bayi dan anak balita sakit sesuai dengan pedoman yang ditetapkan; </a:t>
            </a:r>
            <a:endParaRPr lang="en-US" dirty="0"/>
          </a:p>
          <a:p>
            <a:pPr marL="624078" indent="-514350">
              <a:buFont typeface="+mj-lt"/>
              <a:buAutoNum type="alphaLcParenR"/>
            </a:pPr>
            <a:r>
              <a:rPr lang="en-US" dirty="0"/>
              <a:t>P</a:t>
            </a:r>
            <a:r>
              <a:rPr lang="id-ID" dirty="0" smtClean="0"/>
              <a:t>emberian </a:t>
            </a:r>
            <a:r>
              <a:rPr lang="id-ID" dirty="0"/>
              <a:t>imunisasi rutin dan tambahan sesuai program </a:t>
            </a:r>
            <a:r>
              <a:rPr lang="id-ID" dirty="0" smtClean="0"/>
              <a:t>pemerintah;</a:t>
            </a:r>
            <a:endParaRPr lang="en-US" dirty="0" smtClean="0"/>
          </a:p>
          <a:p>
            <a:pPr marL="624078" indent="-514350">
              <a:buFont typeface="+mj-lt"/>
              <a:buAutoNum type="alphaLcParenR"/>
            </a:pPr>
            <a:r>
              <a:rPr lang="en-US" dirty="0" smtClean="0"/>
              <a:t>M</a:t>
            </a:r>
            <a:r>
              <a:rPr lang="id-ID" dirty="0" smtClean="0"/>
              <a:t>elakukan </a:t>
            </a:r>
            <a:r>
              <a:rPr lang="id-ID" dirty="0"/>
              <a:t>pembinaan peran serta masyarakat di bidang kesehatan ibu dan anak, anak usia sekolah dan remaja, dan penyehatan </a:t>
            </a:r>
            <a:r>
              <a:rPr lang="id-ID" dirty="0" smtClean="0"/>
              <a:t>lingkungan;</a:t>
            </a:r>
            <a:endParaRPr lang="en-US" dirty="0" smtClean="0"/>
          </a:p>
          <a:p>
            <a:pPr marL="624078" indent="-514350">
              <a:buFont typeface="+mj-lt"/>
              <a:buAutoNum type="alphaLcParenR"/>
            </a:pPr>
            <a:r>
              <a:rPr lang="en-US" dirty="0" smtClean="0"/>
              <a:t>P</a:t>
            </a:r>
            <a:r>
              <a:rPr lang="id-ID" dirty="0" smtClean="0"/>
              <a:t>emantauan </a:t>
            </a:r>
            <a:r>
              <a:rPr lang="id-ID" dirty="0"/>
              <a:t>tumbuh kembang bayi, anak balita, anak pra sekolah dan anak </a:t>
            </a:r>
            <a:r>
              <a:rPr lang="id-ID" dirty="0" smtClean="0"/>
              <a:t>sekolah;</a:t>
            </a:r>
            <a:endParaRPr lang="en-US" dirty="0" smtClean="0"/>
          </a:p>
          <a:p>
            <a:pPr marL="624078" indent="-514350">
              <a:buFont typeface="+mj-lt"/>
              <a:buAutoNum type="alphaLcParenR"/>
            </a:pPr>
            <a:r>
              <a:rPr lang="en-US" dirty="0" smtClean="0"/>
              <a:t>M</a:t>
            </a:r>
            <a:r>
              <a:rPr lang="id-ID" dirty="0" smtClean="0"/>
              <a:t>elaksanakan </a:t>
            </a:r>
            <a:r>
              <a:rPr lang="id-ID" dirty="0"/>
              <a:t>deteksi dini, merujuk, dan memberikan penyuluhan terhadap Infeksi menular Seksual (IMS) termasuk pemberian kondom, dan penyakit </a:t>
            </a:r>
            <a:r>
              <a:rPr lang="id-ID" dirty="0" smtClean="0"/>
              <a:t>lainnya;</a:t>
            </a:r>
            <a:endParaRPr lang="en-US" dirty="0" smtClean="0"/>
          </a:p>
          <a:p>
            <a:pPr marL="624078" indent="-514350">
              <a:buFont typeface="+mj-lt"/>
              <a:buAutoNum type="alphaLcParenR"/>
            </a:pPr>
            <a:r>
              <a:rPr lang="en-US" dirty="0" smtClean="0"/>
              <a:t>P</a:t>
            </a:r>
            <a:r>
              <a:rPr lang="id-ID" dirty="0" smtClean="0"/>
              <a:t>encegahan </a:t>
            </a:r>
            <a:r>
              <a:rPr lang="id-ID" dirty="0"/>
              <a:t>penyalahgunaan Narkotika, Psikotropika dan Zat Adiktif lainnya (NAPZA) melalui informasi dan edukasi; dan i. melaksanakan pelayanan kebidanan komunitas;</a:t>
            </a:r>
          </a:p>
        </p:txBody>
      </p:sp>
    </p:spTree>
    <p:extLst>
      <p:ext uri="{BB962C8B-B14F-4D97-AF65-F5344CB8AC3E}">
        <p14:creationId xmlns:p14="http://schemas.microsoft.com/office/powerpoint/2010/main" val="933131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64704"/>
            <a:ext cx="8291264" cy="5242587"/>
          </a:xfrm>
        </p:spPr>
        <p:txBody>
          <a:bodyPr>
            <a:noAutofit/>
          </a:bodyPr>
          <a:lstStyle/>
          <a:p>
            <a:pPr lvl="0"/>
            <a:r>
              <a:rPr lang="id-ID" sz="1600" dirty="0" smtClean="0"/>
              <a:t>Profesi </a:t>
            </a:r>
            <a:r>
              <a:rPr lang="id-ID" sz="1600" dirty="0"/>
              <a:t>kebidanan menyangkut dengan keselamatan jiwa manusia yang menjadi tanggung jawab dan tanggung gugat atas semua tindakan kebidanan yang dilakukan. Praktik kebidanan meruakan sesuatu yang sangat penting dan dituntut dalam profesi kebidanan</a:t>
            </a:r>
            <a:r>
              <a:rPr lang="id-ID" sz="1600" dirty="0" smtClean="0"/>
              <a:t>.</a:t>
            </a:r>
            <a:endParaRPr lang="en-US" sz="1600" dirty="0" smtClean="0"/>
          </a:p>
          <a:p>
            <a:pPr marL="109728" lvl="0" indent="0">
              <a:buNone/>
            </a:pPr>
            <a:r>
              <a:rPr lang="id-ID" sz="1600" dirty="0" smtClean="0"/>
              <a:t> </a:t>
            </a:r>
            <a:endParaRPr lang="id-ID" sz="1600" dirty="0"/>
          </a:p>
          <a:p>
            <a:pPr lvl="0"/>
            <a:r>
              <a:rPr lang="id-ID" sz="1600" dirty="0"/>
              <a:t>Tindakan yang dilakukan oleh profesi kebidanan ini didasari oleh kompetensi dan pendekatan medik dan diperkuat oleh landasan hukum yang mengatur profesi yang bersangkutan.Seorang bidan memiliki kewenangan atas hak otonomi dan kemandirian untuk bertindak secara professional yang memiliki ilmu pengetahuan dan keterampilan sesuai dengan standar profesi kebidanan. </a:t>
            </a:r>
            <a:endParaRPr lang="en-US" sz="1600" dirty="0" smtClean="0"/>
          </a:p>
          <a:p>
            <a:pPr lvl="0"/>
            <a:endParaRPr lang="id-ID" sz="1600" dirty="0"/>
          </a:p>
          <a:p>
            <a:pPr lvl="0"/>
            <a:r>
              <a:rPr lang="id-ID" sz="1600" dirty="0"/>
              <a:t>otonomi dalam pelayanan kebidanan ini adalah kekuasaan seorang bidan dalam melakukan praktik kebidanan yang sesuai dengan peran dan fungsi bidan berdasarkan wewenang yang dimiliki oleh bidan itu sendiri</a:t>
            </a:r>
            <a:r>
              <a:rPr lang="id-ID" sz="1600" dirty="0" smtClean="0"/>
              <a:t>.</a:t>
            </a:r>
            <a:endParaRPr lang="en-US" sz="1600" dirty="0" smtClean="0"/>
          </a:p>
          <a:p>
            <a:pPr lvl="0"/>
            <a:endParaRPr lang="id-ID" sz="1600" dirty="0"/>
          </a:p>
          <a:p>
            <a:pPr lvl="0"/>
            <a:r>
              <a:rPr lang="id-ID" sz="1600" dirty="0"/>
              <a:t>Regulasi hukum bagi bidan dalam pelayanan kesehatan pada bayi dan balita di BPM mengenai Manajemen Terpadu Balita Sakit dihubungkan dengan Pasal 20 Permenkes Nomor 28 Tahun 2017 tentang Izin dan Penyelenggaraan Praktik. </a:t>
            </a:r>
          </a:p>
          <a:p>
            <a:endParaRPr lang="id-ID" sz="1600" dirty="0"/>
          </a:p>
        </p:txBody>
      </p:sp>
      <p:sp>
        <p:nvSpPr>
          <p:cNvPr id="3" name="Title 2"/>
          <p:cNvSpPr>
            <a:spLocks noGrp="1"/>
          </p:cNvSpPr>
          <p:nvPr>
            <p:ph type="title"/>
          </p:nvPr>
        </p:nvSpPr>
        <p:spPr>
          <a:xfrm>
            <a:off x="467544" y="116632"/>
            <a:ext cx="8219256" cy="720080"/>
          </a:xfrm>
        </p:spPr>
        <p:txBody>
          <a:bodyPr>
            <a:normAutofit/>
          </a:bodyPr>
          <a:lstStyle/>
          <a:p>
            <a:r>
              <a:rPr lang="id-ID" dirty="0" smtClean="0">
                <a:solidFill>
                  <a:schemeClr val="accent2">
                    <a:lumMod val="75000"/>
                  </a:schemeClr>
                </a:solidFill>
              </a:rPr>
              <a:t>Kesimpulan</a:t>
            </a:r>
            <a:endParaRPr lang="id-ID" dirty="0">
              <a:solidFill>
                <a:schemeClr val="accent2">
                  <a:lumMod val="75000"/>
                </a:schemeClr>
              </a:solidFill>
            </a:endParaRPr>
          </a:p>
        </p:txBody>
      </p:sp>
    </p:spTree>
    <p:extLst>
      <p:ext uri="{BB962C8B-B14F-4D97-AF65-F5344CB8AC3E}">
        <p14:creationId xmlns:p14="http://schemas.microsoft.com/office/powerpoint/2010/main" val="3423316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id-ID" sz="2400" dirty="0"/>
              <a:t> </a:t>
            </a:r>
            <a:r>
              <a:rPr lang="id-ID" sz="2400" b="1" dirty="0" smtClean="0"/>
              <a:t>DAFTAR </a:t>
            </a:r>
            <a:r>
              <a:rPr lang="id-ID" sz="2400" b="1" dirty="0"/>
              <a:t>PUSTAKA</a:t>
            </a:r>
            <a:endParaRPr lang="id-ID" sz="2000" dirty="0"/>
          </a:p>
          <a:p>
            <a:r>
              <a:rPr lang="id-ID" sz="2400" dirty="0"/>
              <a:t>http://29lailatulfitri.blogspot.com/2014/05/otonomi-dalam-pelayanan-kebidanan.html</a:t>
            </a:r>
            <a:endParaRPr lang="id-ID" sz="2000" dirty="0"/>
          </a:p>
          <a:p>
            <a:r>
              <a:rPr lang="id-ID" sz="2400" dirty="0"/>
              <a:t>http://www.rankingkelas.net/2016/09/otonomi-bidan-akuntabiitas-bidan-dasar-aspek-legal.html </a:t>
            </a:r>
            <a:endParaRPr lang="id-ID" sz="2000" dirty="0"/>
          </a:p>
          <a:p>
            <a:r>
              <a:rPr lang="id-ID" sz="2400" dirty="0"/>
              <a:t>https://www.researchgate.net/publication/342509941_Regulasi_Hukum_Bagi_Bidan_Dalam_Melakukan_Asuhan_Kebidanan_Pada_Balita_Di_Bidan_Praktik_Mandiri_Menurut_Permenkes_Nomor_28_Tahun_2017_Tentang_Izin_Dan_Penyelenggaraan_Praktik_Bidan</a:t>
            </a:r>
            <a:endParaRPr lang="id-ID" sz="2000" dirty="0"/>
          </a:p>
          <a:p>
            <a:endParaRPr lang="id-ID" dirty="0"/>
          </a:p>
        </p:txBody>
      </p:sp>
    </p:spTree>
    <p:extLst>
      <p:ext uri="{BB962C8B-B14F-4D97-AF65-F5344CB8AC3E}">
        <p14:creationId xmlns:p14="http://schemas.microsoft.com/office/powerpoint/2010/main" val="359589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738531"/>
          </a:xfrm>
        </p:spPr>
        <p:txBody>
          <a:bodyPr>
            <a:normAutofit fontScale="40000" lnSpcReduction="20000"/>
          </a:bodyPr>
          <a:lstStyle/>
          <a:p>
            <a:pPr>
              <a:buFont typeface="Wingdings" pitchFamily="2" charset="2"/>
              <a:buChar char="v"/>
            </a:pPr>
            <a:r>
              <a:rPr lang="id-ID" sz="2900" dirty="0" smtClean="0"/>
              <a:t>Secara </a:t>
            </a:r>
            <a:r>
              <a:rPr lang="id-ID" sz="2900" dirty="0"/>
              <a:t>etimologi , Otonomi berasal dari bahasa Yunani </a:t>
            </a:r>
            <a:r>
              <a:rPr lang="id-ID" sz="2900" i="1" dirty="0"/>
              <a:t>autos</a:t>
            </a:r>
            <a:r>
              <a:rPr lang="id-ID" sz="2900" dirty="0"/>
              <a:t> yang artinya sendiri, dan </a:t>
            </a:r>
            <a:r>
              <a:rPr lang="id-ID" sz="2900" i="1" dirty="0"/>
              <a:t>nomos</a:t>
            </a:r>
            <a:r>
              <a:rPr lang="id-ID" sz="2900" dirty="0"/>
              <a:t> yang berarti hukuman atau aturan, jadi pengertian otonomi adalah pengundangan sendiri (Danuredjo, 1979).</a:t>
            </a:r>
          </a:p>
          <a:p>
            <a:pPr marL="109728" indent="0">
              <a:buNone/>
            </a:pPr>
            <a:r>
              <a:rPr lang="id-ID" sz="2900" dirty="0" smtClean="0"/>
              <a:t>a.       Menurut </a:t>
            </a:r>
            <a:r>
              <a:rPr lang="id-ID" sz="2900" dirty="0"/>
              <a:t>Koesoemahatmadja (1979: 9), </a:t>
            </a:r>
            <a:endParaRPr lang="id-ID" sz="2900" dirty="0" smtClean="0">
              <a:effectLst/>
            </a:endParaRPr>
          </a:p>
          <a:p>
            <a:pPr marL="109728" indent="0">
              <a:buNone/>
            </a:pPr>
            <a:r>
              <a:rPr lang="id-ID" sz="2900" dirty="0" smtClean="0"/>
              <a:t>        Otonomi </a:t>
            </a:r>
            <a:r>
              <a:rPr lang="id-ID" sz="2900" dirty="0"/>
              <a:t>adalah Perundangan Sendiri, lebih lanjut mengemukakan bahwa menurut perkembangan sejarahnya di Indonesia, otonomi selain memiliki pengertian sebagai perundangan sendiri, juga mengandung pengertian "pemerintahan" (bestuur)</a:t>
            </a:r>
          </a:p>
          <a:p>
            <a:pPr marL="109728" indent="0">
              <a:buNone/>
            </a:pPr>
            <a:r>
              <a:rPr lang="id-ID" sz="2900" dirty="0" smtClean="0"/>
              <a:t>b</a:t>
            </a:r>
            <a:r>
              <a:rPr lang="id-ID" sz="2900" dirty="0"/>
              <a:t>.      Menurut Wayong (1979: 16), </a:t>
            </a:r>
            <a:endParaRPr lang="id-ID" sz="2900" dirty="0" smtClean="0">
              <a:effectLst/>
            </a:endParaRPr>
          </a:p>
          <a:p>
            <a:pPr marL="109728" indent="0">
              <a:buNone/>
            </a:pPr>
            <a:r>
              <a:rPr lang="en-US" sz="2900" dirty="0"/>
              <a:t> </a:t>
            </a:r>
            <a:r>
              <a:rPr lang="en-US" sz="2900" dirty="0" smtClean="0"/>
              <a:t>       </a:t>
            </a:r>
            <a:r>
              <a:rPr lang="id-ID" sz="2900" dirty="0" smtClean="0"/>
              <a:t> </a:t>
            </a:r>
            <a:r>
              <a:rPr lang="id-ID" sz="2900" dirty="0"/>
              <a:t>Menjabarkan pengertian otonomi sebagai kebebasan untuk memelihara </a:t>
            </a:r>
            <a:r>
              <a:rPr lang="id-ID" sz="2900" dirty="0" smtClean="0"/>
              <a:t>dan</a:t>
            </a:r>
            <a:r>
              <a:rPr lang="en-US" sz="2900" dirty="0" smtClean="0"/>
              <a:t> </a:t>
            </a:r>
            <a:r>
              <a:rPr lang="id-ID" sz="2900" dirty="0" smtClean="0"/>
              <a:t>memajukan </a:t>
            </a:r>
            <a:r>
              <a:rPr lang="id-ID" sz="2900" dirty="0"/>
              <a:t>kepentingan khusus daerah, dengan keuangan sendiri, menentukan hukuman sendiri, dan pemerintahan sendiri.</a:t>
            </a:r>
          </a:p>
          <a:p>
            <a:pPr marL="109728" indent="0">
              <a:buNone/>
            </a:pPr>
            <a:r>
              <a:rPr lang="id-ID" sz="2900" dirty="0"/>
              <a:t>c.       Menurut Syarif Saleh (1963) </a:t>
            </a:r>
            <a:endParaRPr lang="en-US" sz="2900" dirty="0"/>
          </a:p>
          <a:p>
            <a:pPr marL="109728" indent="0">
              <a:buNone/>
            </a:pPr>
            <a:r>
              <a:rPr lang="id-ID" sz="2900" dirty="0" smtClean="0"/>
              <a:t>   </a:t>
            </a:r>
            <a:r>
              <a:rPr lang="id-ID" sz="2900" dirty="0"/>
              <a:t>Menjelaskan bahwa otonomi ialah hak mengatur dan mmerintah sendiri, hak </a:t>
            </a:r>
            <a:r>
              <a:rPr lang="id-ID" sz="2900" dirty="0" smtClean="0"/>
              <a:t>mana</a:t>
            </a:r>
            <a:r>
              <a:rPr lang="en-US" sz="2900" dirty="0" smtClean="0"/>
              <a:t> </a:t>
            </a:r>
            <a:r>
              <a:rPr lang="id-ID" sz="2900" dirty="0" smtClean="0"/>
              <a:t>diperoleh </a:t>
            </a:r>
            <a:r>
              <a:rPr lang="id-ID" sz="2900" dirty="0"/>
              <a:t>dari pemerintah pusat. </a:t>
            </a:r>
          </a:p>
          <a:p>
            <a:pPr marL="109728" indent="0">
              <a:buNone/>
            </a:pPr>
            <a:r>
              <a:rPr lang="id-ID" sz="2900" dirty="0"/>
              <a:t>d.      Menurut Ateng Syafruddin (1985: 23) </a:t>
            </a:r>
            <a:endParaRPr lang="id-ID" sz="2900" dirty="0" smtClean="0">
              <a:effectLst/>
            </a:endParaRPr>
          </a:p>
          <a:p>
            <a:pPr marL="109728" indent="0">
              <a:buNone/>
            </a:pPr>
            <a:r>
              <a:rPr lang="id-ID" sz="2900" dirty="0" smtClean="0"/>
              <a:t>    </a:t>
            </a:r>
            <a:r>
              <a:rPr lang="id-ID" sz="2900" dirty="0"/>
              <a:t>Adalah kebebasan dan kemandirian, tetapi bukan kemerdekaan. Kebebasan yang terbatas atau kemandirian itu adalah wujud pemberian kesempatan yang harus dipertanggungjawabkan</a:t>
            </a:r>
            <a:r>
              <a:rPr lang="id-ID" sz="2900" dirty="0" smtClean="0"/>
              <a:t>.</a:t>
            </a:r>
          </a:p>
          <a:p>
            <a:pPr marL="109728" indent="0">
              <a:buNone/>
            </a:pPr>
            <a:endParaRPr lang="id-ID" sz="2900" dirty="0"/>
          </a:p>
          <a:p>
            <a:pPr>
              <a:lnSpc>
                <a:spcPct val="170000"/>
              </a:lnSpc>
              <a:buFont typeface="Wingdings" pitchFamily="2" charset="2"/>
              <a:buChar char="v"/>
            </a:pPr>
            <a:r>
              <a:rPr lang="id-ID" sz="4000" b="1" i="1" dirty="0">
                <a:solidFill>
                  <a:schemeClr val="accent2">
                    <a:lumMod val="75000"/>
                  </a:schemeClr>
                </a:solidFill>
              </a:rPr>
              <a:t>Jika dilihat dari pengertian di atas, maka </a:t>
            </a:r>
            <a:r>
              <a:rPr lang="en-US" sz="4000" b="1" i="1" dirty="0" smtClean="0">
                <a:solidFill>
                  <a:schemeClr val="accent2">
                    <a:lumMod val="75000"/>
                  </a:schemeClr>
                </a:solidFill>
              </a:rPr>
              <a:t>P</a:t>
            </a:r>
            <a:r>
              <a:rPr lang="id-ID" sz="4000" b="1" i="1" dirty="0" smtClean="0">
                <a:solidFill>
                  <a:schemeClr val="accent2">
                    <a:lumMod val="75000"/>
                  </a:schemeClr>
                </a:solidFill>
              </a:rPr>
              <a:t>engertian </a:t>
            </a:r>
            <a:r>
              <a:rPr lang="en-US" sz="4000" b="1" i="1" dirty="0">
                <a:solidFill>
                  <a:schemeClr val="accent2">
                    <a:lumMod val="75000"/>
                  </a:schemeClr>
                </a:solidFill>
              </a:rPr>
              <a:t>O</a:t>
            </a:r>
            <a:r>
              <a:rPr lang="id-ID" sz="4000" b="1" i="1" dirty="0" smtClean="0">
                <a:solidFill>
                  <a:schemeClr val="accent2">
                    <a:lumMod val="75000"/>
                  </a:schemeClr>
                </a:solidFill>
              </a:rPr>
              <a:t>tonomi </a:t>
            </a:r>
            <a:r>
              <a:rPr lang="id-ID" sz="4000" b="1" i="1" dirty="0">
                <a:solidFill>
                  <a:schemeClr val="accent2">
                    <a:lumMod val="75000"/>
                  </a:schemeClr>
                </a:solidFill>
              </a:rPr>
              <a:t>kebidanan adalah kekuasaan untuk mengatur persalinan peran dan fungsi bidan sesuai dengan kewenangan dan kompetensi yang dimiliki seorang bidan ( suatu bentuk mandiri dalam memberikan pelayanan).</a:t>
            </a:r>
            <a:r>
              <a:rPr lang="id-ID" sz="4000" dirty="0">
                <a:solidFill>
                  <a:schemeClr val="accent2">
                    <a:lumMod val="75000"/>
                  </a:schemeClr>
                </a:solidFill>
              </a:rPr>
              <a:t>	</a:t>
            </a:r>
          </a:p>
          <a:p>
            <a:pPr>
              <a:lnSpc>
                <a:spcPct val="170000"/>
              </a:lnSpc>
            </a:pPr>
            <a:endParaRPr lang="id-ID" sz="4000" dirty="0">
              <a:solidFill>
                <a:schemeClr val="accent2">
                  <a:lumMod val="75000"/>
                </a:schemeClr>
              </a:solidFill>
            </a:endParaRPr>
          </a:p>
        </p:txBody>
      </p:sp>
      <p:sp>
        <p:nvSpPr>
          <p:cNvPr id="2" name="Title 1"/>
          <p:cNvSpPr>
            <a:spLocks noGrp="1"/>
          </p:cNvSpPr>
          <p:nvPr>
            <p:ph type="title"/>
          </p:nvPr>
        </p:nvSpPr>
        <p:spPr>
          <a:xfrm>
            <a:off x="323528" y="404664"/>
            <a:ext cx="8229600" cy="504056"/>
          </a:xfrm>
        </p:spPr>
        <p:txBody>
          <a:bodyPr>
            <a:noAutofit/>
          </a:bodyPr>
          <a:lstStyle/>
          <a:p>
            <a:r>
              <a:rPr lang="id-ID" sz="3200" dirty="0" smtClean="0"/>
              <a:t/>
            </a:r>
            <a:br>
              <a:rPr lang="id-ID" sz="3200" dirty="0" smtClean="0"/>
            </a:br>
            <a:r>
              <a:rPr lang="id-ID" sz="3200" dirty="0" smtClean="0">
                <a:solidFill>
                  <a:schemeClr val="accent2">
                    <a:lumMod val="75000"/>
                  </a:schemeClr>
                </a:solidFill>
              </a:rPr>
              <a:t>Pengertian otonomi dan Teori Otonomi</a:t>
            </a:r>
            <a:r>
              <a:rPr lang="id-ID" sz="3200" dirty="0" smtClean="0"/>
              <a:t/>
            </a:r>
            <a:br>
              <a:rPr lang="id-ID" sz="3200" dirty="0" smtClean="0"/>
            </a:br>
            <a:endParaRPr lang="id-ID" sz="3200" dirty="0"/>
          </a:p>
        </p:txBody>
      </p:sp>
    </p:spTree>
    <p:extLst>
      <p:ext uri="{BB962C8B-B14F-4D97-AF65-F5344CB8AC3E}">
        <p14:creationId xmlns:p14="http://schemas.microsoft.com/office/powerpoint/2010/main" val="904624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ü"/>
            </a:pPr>
            <a:r>
              <a:rPr lang="id-ID" dirty="0" smtClean="0"/>
              <a:t>Untuk </a:t>
            </a:r>
            <a:r>
              <a:rPr lang="id-ID" dirty="0"/>
              <a:t>mengkaji kebutuhan dan masalah </a:t>
            </a:r>
            <a:r>
              <a:rPr lang="id-ID" dirty="0" smtClean="0"/>
              <a:t>kesehatan.</a:t>
            </a:r>
            <a:endParaRPr lang="en-US" dirty="0" smtClean="0"/>
          </a:p>
          <a:p>
            <a:pPr>
              <a:buFont typeface="Wingdings" pitchFamily="2" charset="2"/>
              <a:buChar char="ü"/>
            </a:pPr>
            <a:r>
              <a:rPr lang="id-ID" dirty="0" smtClean="0"/>
              <a:t>Untuk </a:t>
            </a:r>
            <a:r>
              <a:rPr lang="id-ID" dirty="0"/>
              <a:t>menyusun rencana asuhan </a:t>
            </a:r>
            <a:r>
              <a:rPr lang="id-ID" dirty="0" smtClean="0"/>
              <a:t>kebidanan.</a:t>
            </a:r>
            <a:endParaRPr lang="en-US" dirty="0" smtClean="0"/>
          </a:p>
          <a:p>
            <a:pPr>
              <a:buFont typeface="Wingdings" pitchFamily="2" charset="2"/>
              <a:buChar char="ü"/>
            </a:pPr>
            <a:r>
              <a:rPr lang="id-ID" dirty="0" smtClean="0"/>
              <a:t>Untuk </a:t>
            </a:r>
            <a:r>
              <a:rPr lang="id-ID" dirty="0"/>
              <a:t>mengetahui perkembangan kebidanan melalui </a:t>
            </a:r>
            <a:r>
              <a:rPr lang="id-ID" dirty="0" smtClean="0"/>
              <a:t>penelitian.</a:t>
            </a:r>
            <a:endParaRPr lang="en-US" dirty="0" smtClean="0"/>
          </a:p>
          <a:p>
            <a:pPr>
              <a:buFont typeface="Wingdings" pitchFamily="2" charset="2"/>
              <a:buChar char="ü"/>
            </a:pPr>
            <a:r>
              <a:rPr lang="id-ID" dirty="0" smtClean="0"/>
              <a:t>Berperan </a:t>
            </a:r>
            <a:r>
              <a:rPr lang="id-ID" dirty="0"/>
              <a:t>sebagai anggota tim </a:t>
            </a:r>
            <a:r>
              <a:rPr lang="id-ID" dirty="0" smtClean="0"/>
              <a:t>kesehatan.</a:t>
            </a:r>
            <a:endParaRPr lang="en-US" dirty="0" smtClean="0"/>
          </a:p>
          <a:p>
            <a:pPr>
              <a:buFont typeface="Wingdings" pitchFamily="2" charset="2"/>
              <a:buChar char="ü"/>
            </a:pPr>
            <a:r>
              <a:rPr lang="id-ID" dirty="0" smtClean="0"/>
              <a:t>Untuk </a:t>
            </a:r>
            <a:r>
              <a:rPr lang="id-ID" dirty="0"/>
              <a:t>melaksanakan dokumentasi </a:t>
            </a:r>
            <a:r>
              <a:rPr lang="id-ID" dirty="0" smtClean="0"/>
              <a:t>kebidanan.</a:t>
            </a:r>
            <a:endParaRPr lang="en-US" dirty="0" smtClean="0"/>
          </a:p>
          <a:p>
            <a:pPr>
              <a:buFont typeface="Wingdings" pitchFamily="2" charset="2"/>
              <a:buChar char="ü"/>
            </a:pPr>
            <a:r>
              <a:rPr lang="id-ID" dirty="0" smtClean="0"/>
              <a:t>Untuk </a:t>
            </a:r>
            <a:r>
              <a:rPr lang="id-ID" dirty="0"/>
              <a:t>mengelola perawatan pasien sesuai dengan lingkup tanggung jawabnya. Membangun komunikasi yang efektif dengan pasien dan melakukan asuhan terhadap pasien.</a:t>
            </a:r>
          </a:p>
          <a:p>
            <a:endParaRPr lang="id-ID" dirty="0"/>
          </a:p>
        </p:txBody>
      </p:sp>
      <p:sp>
        <p:nvSpPr>
          <p:cNvPr id="3" name="Title 2"/>
          <p:cNvSpPr>
            <a:spLocks noGrp="1"/>
          </p:cNvSpPr>
          <p:nvPr>
            <p:ph type="title"/>
          </p:nvPr>
        </p:nvSpPr>
        <p:spPr/>
        <p:txBody>
          <a:bodyPr>
            <a:normAutofit fontScale="90000"/>
          </a:bodyPr>
          <a:lstStyle/>
          <a:p>
            <a:pPr algn="ctr"/>
            <a:r>
              <a:rPr lang="id-ID" dirty="0" smtClean="0">
                <a:solidFill>
                  <a:schemeClr val="accent2">
                    <a:lumMod val="75000"/>
                  </a:schemeClr>
                </a:solidFill>
              </a:rPr>
              <a:t/>
            </a:r>
            <a:br>
              <a:rPr lang="id-ID" dirty="0" smtClean="0">
                <a:solidFill>
                  <a:schemeClr val="accent2">
                    <a:lumMod val="75000"/>
                  </a:schemeClr>
                </a:solidFill>
              </a:rPr>
            </a:br>
            <a:r>
              <a:rPr lang="id-ID" dirty="0" smtClean="0">
                <a:solidFill>
                  <a:schemeClr val="accent2">
                    <a:lumMod val="75000"/>
                  </a:schemeClr>
                </a:solidFill>
              </a:rPr>
              <a:t>Tujuan </a:t>
            </a:r>
            <a:r>
              <a:rPr lang="id-ID" dirty="0">
                <a:solidFill>
                  <a:schemeClr val="accent2">
                    <a:lumMod val="75000"/>
                  </a:schemeClr>
                </a:solidFill>
              </a:rPr>
              <a:t>otonomi dalam pelayanan kebidanan</a:t>
            </a:r>
            <a:r>
              <a:rPr lang="id-ID" dirty="0"/>
              <a:t/>
            </a:r>
            <a:br>
              <a:rPr lang="id-ID" dirty="0"/>
            </a:br>
            <a:endParaRPr lang="id-ID" dirty="0"/>
          </a:p>
        </p:txBody>
      </p:sp>
    </p:spTree>
    <p:extLst>
      <p:ext uri="{BB962C8B-B14F-4D97-AF65-F5344CB8AC3E}">
        <p14:creationId xmlns:p14="http://schemas.microsoft.com/office/powerpoint/2010/main" val="3093765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2276872"/>
            <a:ext cx="8003232" cy="3730419"/>
          </a:xfrm>
        </p:spPr>
        <p:txBody>
          <a:bodyPr>
            <a:normAutofit/>
          </a:bodyPr>
          <a:lstStyle/>
          <a:p>
            <a:pPr>
              <a:buFont typeface="Wingdings" pitchFamily="2" charset="2"/>
              <a:buChar char="q"/>
            </a:pPr>
            <a:r>
              <a:rPr lang="id-ID" dirty="0" smtClean="0"/>
              <a:t>Mengkaji </a:t>
            </a:r>
            <a:r>
              <a:rPr lang="id-ID" dirty="0"/>
              <a:t>kebutuhan dan masalah </a:t>
            </a:r>
            <a:r>
              <a:rPr lang="id-ID" dirty="0" smtClean="0"/>
              <a:t>kesehatan</a:t>
            </a:r>
            <a:endParaRPr lang="en-US" dirty="0" smtClean="0"/>
          </a:p>
          <a:p>
            <a:pPr>
              <a:buFont typeface="Wingdings" pitchFamily="2" charset="2"/>
              <a:buChar char="q"/>
            </a:pPr>
            <a:r>
              <a:rPr lang="id-ID" dirty="0" smtClean="0"/>
              <a:t>Menyusun </a:t>
            </a:r>
            <a:r>
              <a:rPr lang="id-ID" dirty="0"/>
              <a:t>rencana asuhan </a:t>
            </a:r>
            <a:r>
              <a:rPr lang="id-ID" dirty="0" smtClean="0"/>
              <a:t>kebidanan</a:t>
            </a:r>
            <a:endParaRPr lang="en-US" dirty="0" smtClean="0"/>
          </a:p>
          <a:p>
            <a:pPr>
              <a:buFont typeface="Wingdings" pitchFamily="2" charset="2"/>
              <a:buChar char="q"/>
            </a:pPr>
            <a:r>
              <a:rPr lang="id-ID" dirty="0" smtClean="0"/>
              <a:t>Melaksanakan </a:t>
            </a:r>
            <a:r>
              <a:rPr lang="id-ID" dirty="0"/>
              <a:t>asuhan </a:t>
            </a:r>
            <a:r>
              <a:rPr lang="id-ID" dirty="0" smtClean="0"/>
              <a:t>kebidanan</a:t>
            </a:r>
            <a:endParaRPr lang="en-US" dirty="0" smtClean="0"/>
          </a:p>
          <a:p>
            <a:pPr>
              <a:buFont typeface="Wingdings" pitchFamily="2" charset="2"/>
              <a:buChar char="q"/>
            </a:pPr>
            <a:r>
              <a:rPr lang="id-ID" dirty="0" smtClean="0"/>
              <a:t>Melaksanakan </a:t>
            </a:r>
            <a:r>
              <a:rPr lang="id-ID" dirty="0"/>
              <a:t>dokumentasi </a:t>
            </a:r>
            <a:r>
              <a:rPr lang="id-ID" dirty="0" smtClean="0"/>
              <a:t>kebidanan</a:t>
            </a:r>
            <a:endParaRPr lang="en-US" dirty="0" smtClean="0"/>
          </a:p>
          <a:p>
            <a:pPr>
              <a:buFont typeface="Wingdings" pitchFamily="2" charset="2"/>
              <a:buChar char="q"/>
            </a:pPr>
            <a:r>
              <a:rPr lang="id-ID" dirty="0" smtClean="0"/>
              <a:t>Mengelola </a:t>
            </a:r>
            <a:r>
              <a:rPr lang="id-ID" dirty="0"/>
              <a:t>keperawatan pasien dengan lingkup tanggung jawab</a:t>
            </a:r>
          </a:p>
          <a:p>
            <a:endParaRPr lang="id-ID" dirty="0"/>
          </a:p>
        </p:txBody>
      </p:sp>
      <p:sp>
        <p:nvSpPr>
          <p:cNvPr id="3" name="Title 2"/>
          <p:cNvSpPr>
            <a:spLocks noGrp="1"/>
          </p:cNvSpPr>
          <p:nvPr>
            <p:ph type="title"/>
          </p:nvPr>
        </p:nvSpPr>
        <p:spPr/>
        <p:txBody>
          <a:bodyPr>
            <a:normAutofit fontScale="90000"/>
          </a:bodyPr>
          <a:lstStyle/>
          <a:p>
            <a:pPr algn="ctr"/>
            <a:r>
              <a:rPr lang="id-ID" dirty="0" smtClean="0"/>
              <a:t/>
            </a:r>
            <a:br>
              <a:rPr lang="id-ID" dirty="0" smtClean="0"/>
            </a:br>
            <a:r>
              <a:rPr lang="id-ID" dirty="0" smtClean="0">
                <a:solidFill>
                  <a:schemeClr val="accent2">
                    <a:lumMod val="75000"/>
                  </a:schemeClr>
                </a:solidFill>
              </a:rPr>
              <a:t>Bentuk-bentuk </a:t>
            </a:r>
            <a:r>
              <a:rPr lang="id-ID" dirty="0">
                <a:solidFill>
                  <a:schemeClr val="accent2">
                    <a:lumMod val="75000"/>
                  </a:schemeClr>
                </a:solidFill>
              </a:rPr>
              <a:t>otonomi dalam pelayanan kebidanan</a:t>
            </a:r>
            <a:r>
              <a:rPr lang="id-ID" dirty="0"/>
              <a:t/>
            </a:r>
            <a:br>
              <a:rPr lang="id-ID" dirty="0"/>
            </a:br>
            <a:endParaRPr lang="id-ID" dirty="0"/>
          </a:p>
        </p:txBody>
      </p:sp>
    </p:spTree>
    <p:extLst>
      <p:ext uri="{BB962C8B-B14F-4D97-AF65-F5344CB8AC3E}">
        <p14:creationId xmlns:p14="http://schemas.microsoft.com/office/powerpoint/2010/main" val="1540656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endParaRPr lang="id-ID" sz="2800" dirty="0"/>
          </a:p>
          <a:p>
            <a:pPr marL="624078" indent="-514350">
              <a:buFont typeface="+mj-lt"/>
              <a:buAutoNum type="arabicPeriod"/>
            </a:pPr>
            <a:r>
              <a:rPr lang="id-ID" sz="2800" dirty="0" smtClean="0"/>
              <a:t>Administrasi</a:t>
            </a:r>
            <a:r>
              <a:rPr lang="id-ID" sz="2800" dirty="0"/>
              <a:t>, </a:t>
            </a:r>
            <a:r>
              <a:rPr lang="id-ID" sz="2800" dirty="0" smtClean="0"/>
              <a:t>terkait </a:t>
            </a:r>
            <a:r>
              <a:rPr lang="id-ID" sz="2800" dirty="0"/>
              <a:t>sarana dan prasarana yang melengkapi pelayanan yang memiliki </a:t>
            </a:r>
            <a:r>
              <a:rPr lang="id-ID" sz="2800" dirty="0" smtClean="0"/>
              <a:t>standar </a:t>
            </a:r>
            <a:r>
              <a:rPr lang="id-ID" sz="2800" dirty="0"/>
              <a:t>dan sesuai dengan fasilitas </a:t>
            </a:r>
            <a:r>
              <a:rPr lang="id-ID" sz="2800" dirty="0" smtClean="0"/>
              <a:t>kebidanan.</a:t>
            </a:r>
            <a:endParaRPr lang="en-US" sz="2800" dirty="0" smtClean="0"/>
          </a:p>
          <a:p>
            <a:pPr marL="624078" indent="-514350">
              <a:buFont typeface="+mj-lt"/>
              <a:buAutoNum type="arabicPeriod"/>
            </a:pPr>
            <a:r>
              <a:rPr lang="id-ID" sz="2800" dirty="0" smtClean="0"/>
              <a:t>Dapat </a:t>
            </a:r>
            <a:r>
              <a:rPr lang="id-ID" sz="2800" dirty="0"/>
              <a:t>diobservasi dan </a:t>
            </a:r>
            <a:r>
              <a:rPr lang="id-ID" sz="2800" dirty="0" smtClean="0"/>
              <a:t>diukur</a:t>
            </a:r>
            <a:endParaRPr lang="en-US" sz="2800" dirty="0" smtClean="0"/>
          </a:p>
          <a:p>
            <a:pPr marL="624078" indent="-514350">
              <a:buFont typeface="+mj-lt"/>
              <a:buAutoNum type="arabicPeriod"/>
            </a:pPr>
            <a:r>
              <a:rPr lang="id-ID" sz="2800" dirty="0" smtClean="0"/>
              <a:t>Realistic</a:t>
            </a:r>
            <a:r>
              <a:rPr lang="id-ID" sz="2800" dirty="0"/>
              <a:t>, kinerja layanan kesehatan yang diperoleh dengan nyata akan diukur terhadap criteria mutu yang ditentukan, untuk melihat standar pelayanan kesehatan apakah tercapai atau </a:t>
            </a:r>
            <a:r>
              <a:rPr lang="id-ID" sz="2800" dirty="0" smtClean="0"/>
              <a:t>tidak.</a:t>
            </a:r>
            <a:endParaRPr lang="en-US" sz="2800" dirty="0" smtClean="0"/>
          </a:p>
          <a:p>
            <a:pPr marL="624078" indent="-514350">
              <a:buFont typeface="+mj-lt"/>
              <a:buAutoNum type="arabicPeriod"/>
            </a:pPr>
            <a:r>
              <a:rPr lang="id-ID" sz="2800" dirty="0" smtClean="0"/>
              <a:t>Mudah </a:t>
            </a:r>
            <a:r>
              <a:rPr lang="id-ID" sz="2800" dirty="0"/>
              <a:t>dilakukan dan dibutuhkan.</a:t>
            </a:r>
          </a:p>
          <a:p>
            <a:endParaRPr lang="id-ID" dirty="0"/>
          </a:p>
        </p:txBody>
      </p:sp>
      <p:sp>
        <p:nvSpPr>
          <p:cNvPr id="3" name="Title 2"/>
          <p:cNvSpPr>
            <a:spLocks noGrp="1"/>
          </p:cNvSpPr>
          <p:nvPr>
            <p:ph type="title"/>
          </p:nvPr>
        </p:nvSpPr>
        <p:spPr/>
        <p:txBody>
          <a:bodyPr>
            <a:normAutofit fontScale="90000"/>
          </a:bodyPr>
          <a:lstStyle/>
          <a:p>
            <a:pPr algn="ctr"/>
            <a:r>
              <a:rPr lang="id-ID" sz="4400" dirty="0" smtClean="0"/>
              <a:t/>
            </a:r>
            <a:br>
              <a:rPr lang="id-ID" sz="4400" dirty="0" smtClean="0"/>
            </a:br>
            <a:r>
              <a:rPr lang="id-ID" sz="4400" dirty="0" smtClean="0">
                <a:solidFill>
                  <a:schemeClr val="accent2">
                    <a:lumMod val="75000"/>
                  </a:schemeClr>
                </a:solidFill>
              </a:rPr>
              <a:t>Persyaratan </a:t>
            </a:r>
            <a:r>
              <a:rPr lang="id-ID" sz="4400" dirty="0">
                <a:solidFill>
                  <a:schemeClr val="accent2">
                    <a:lumMod val="75000"/>
                  </a:schemeClr>
                </a:solidFill>
              </a:rPr>
              <a:t>dalam otonomi kebidanan</a:t>
            </a:r>
            <a:r>
              <a:rPr lang="id-ID" sz="4400" dirty="0"/>
              <a:t/>
            </a:r>
            <a:br>
              <a:rPr lang="id-ID" sz="4400" dirty="0"/>
            </a:br>
            <a:endParaRPr lang="id-ID" dirty="0"/>
          </a:p>
        </p:txBody>
      </p:sp>
    </p:spTree>
    <p:extLst>
      <p:ext uri="{BB962C8B-B14F-4D97-AF65-F5344CB8AC3E}">
        <p14:creationId xmlns:p14="http://schemas.microsoft.com/office/powerpoint/2010/main" val="28676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marL="109728" indent="0">
              <a:buNone/>
            </a:pPr>
            <a:r>
              <a:rPr lang="id-ID" sz="2000" dirty="0"/>
              <a:t>Kegunaan otonomi dalam pelayanan kebidanan dalam kesehatan meliputi pembangunan kesehatan,  meningkatkan kesadaran, kemauan dan kemampuan hidup sehat dalam upaya promotif, preventif, kuratif, dan rehabilitatif untuk meningkatkan sumber daya manusia yang berkualitas</a:t>
            </a:r>
            <a:r>
              <a:rPr lang="id-ID" sz="2000" dirty="0" smtClean="0"/>
              <a:t>.</a:t>
            </a:r>
          </a:p>
          <a:p>
            <a:pPr marL="109728" indent="0">
              <a:buNone/>
            </a:pPr>
            <a:endParaRPr lang="id-ID" sz="2000" dirty="0"/>
          </a:p>
          <a:p>
            <a:pPr marL="109728" indent="0">
              <a:buNone/>
            </a:pPr>
            <a:endParaRPr lang="id-ID" sz="2000" dirty="0" smtClean="0"/>
          </a:p>
          <a:p>
            <a:pPr marL="109728" indent="0">
              <a:buNone/>
            </a:pPr>
            <a:endParaRPr lang="id-ID" sz="2000" dirty="0" smtClean="0"/>
          </a:p>
          <a:p>
            <a:pPr marL="109728" indent="0">
              <a:buNone/>
            </a:pPr>
            <a:r>
              <a:rPr lang="id-ID" sz="2000" dirty="0" smtClean="0"/>
              <a:t>Registrasi</a:t>
            </a:r>
            <a:endParaRPr lang="id-ID" sz="2000" dirty="0"/>
          </a:p>
          <a:p>
            <a:r>
              <a:rPr lang="id-ID" sz="2000" dirty="0" smtClean="0"/>
              <a:t>Pengertian </a:t>
            </a:r>
            <a:r>
              <a:rPr lang="id-ID" sz="2000" dirty="0"/>
              <a:t>registrasi menurut keputusan menteri kesehatan republikindonesia nomor 900/MENKES/SK/VII/2002 yaitu proses pendaftaran,pendokumentasian dan pengakuan terhadap seorang bidan setelah memenuhi standar penampilan minimal yang ditetapka sehingga mampu dalam melaksanakan profesinya</a:t>
            </a:r>
            <a:r>
              <a:rPr lang="id-ID" sz="2000" dirty="0" smtClean="0"/>
              <a:t>.</a:t>
            </a:r>
            <a:endParaRPr lang="id-ID" sz="2000" dirty="0"/>
          </a:p>
          <a:p>
            <a:endParaRPr lang="id-ID" sz="4000" dirty="0"/>
          </a:p>
        </p:txBody>
      </p:sp>
    </p:spTree>
    <p:extLst>
      <p:ext uri="{BB962C8B-B14F-4D97-AF65-F5344CB8AC3E}">
        <p14:creationId xmlns:p14="http://schemas.microsoft.com/office/powerpoint/2010/main" val="3069785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Font typeface="Wingdings" pitchFamily="2" charset="2"/>
              <a:buChar char="q"/>
            </a:pPr>
            <a:r>
              <a:rPr lang="id-ID" dirty="0">
                <a:solidFill>
                  <a:schemeClr val="accent2">
                    <a:lumMod val="75000"/>
                  </a:schemeClr>
                </a:solidFill>
              </a:rPr>
              <a:t>Akuntabilitas bidan adalah </a:t>
            </a:r>
            <a:r>
              <a:rPr lang="id-ID" dirty="0"/>
              <a:t>pertanggungjawaban dan tanggung gugat (accountability) atas semua tindakan yang dilakukannya</a:t>
            </a:r>
            <a:r>
              <a:rPr lang="id-ID" dirty="0" smtClean="0"/>
              <a:t>.</a:t>
            </a:r>
          </a:p>
          <a:p>
            <a:pPr>
              <a:buFont typeface="Wingdings" pitchFamily="2" charset="2"/>
              <a:buChar char="q"/>
            </a:pPr>
            <a:r>
              <a:rPr lang="id-ID" dirty="0"/>
              <a:t>Praktik kebidanan merupakan inti dari berbagai kegiatan bidan dalam penyelenggaraan upaya kesehatan yang harus terus menerus ditingkatkan mutunya </a:t>
            </a:r>
            <a:r>
              <a:rPr lang="id-ID" dirty="0" smtClean="0"/>
              <a:t>melalui:</a:t>
            </a:r>
            <a:endParaRPr lang="en-US" dirty="0" smtClean="0"/>
          </a:p>
          <a:p>
            <a:pPr>
              <a:buFont typeface="Wingdings" pitchFamily="2" charset="2"/>
              <a:buChar char="ü"/>
            </a:pPr>
            <a:r>
              <a:rPr lang="id-ID" dirty="0" smtClean="0"/>
              <a:t>Pendidikan </a:t>
            </a:r>
            <a:r>
              <a:rPr lang="id-ID" dirty="0"/>
              <a:t>dan pelatihan </a:t>
            </a:r>
            <a:r>
              <a:rPr lang="id-ID" dirty="0" smtClean="0"/>
              <a:t>berkelanjutan</a:t>
            </a:r>
            <a:endParaRPr lang="en-US" dirty="0" smtClean="0"/>
          </a:p>
          <a:p>
            <a:pPr>
              <a:buFont typeface="Wingdings" pitchFamily="2" charset="2"/>
              <a:buChar char="ü"/>
            </a:pPr>
            <a:r>
              <a:rPr lang="id-ID" dirty="0" smtClean="0"/>
              <a:t>Penelitian </a:t>
            </a:r>
            <a:r>
              <a:rPr lang="id-ID" dirty="0"/>
              <a:t>dalam bidang </a:t>
            </a:r>
            <a:r>
              <a:rPr lang="id-ID" dirty="0" smtClean="0"/>
              <a:t>kebidanan</a:t>
            </a:r>
            <a:endParaRPr lang="en-US" dirty="0" smtClean="0"/>
          </a:p>
          <a:p>
            <a:pPr>
              <a:buFont typeface="Wingdings" pitchFamily="2" charset="2"/>
              <a:buChar char="ü"/>
            </a:pPr>
            <a:r>
              <a:rPr lang="id-ID" dirty="0" smtClean="0"/>
              <a:t>Pengenbangan </a:t>
            </a:r>
            <a:r>
              <a:rPr lang="id-ID" dirty="0"/>
              <a:t>ilmu dan teknologi dalam </a:t>
            </a:r>
            <a:r>
              <a:rPr lang="id-ID" dirty="0" smtClean="0"/>
              <a:t>kebidanan</a:t>
            </a:r>
            <a:endParaRPr lang="en-US" dirty="0" smtClean="0"/>
          </a:p>
          <a:p>
            <a:pPr>
              <a:buFont typeface="Wingdings" pitchFamily="2" charset="2"/>
              <a:buChar char="ü"/>
            </a:pPr>
            <a:r>
              <a:rPr lang="id-ID" dirty="0" smtClean="0"/>
              <a:t>Akreditasi</a:t>
            </a:r>
            <a:endParaRPr lang="en-US" dirty="0"/>
          </a:p>
          <a:p>
            <a:pPr>
              <a:buFont typeface="Wingdings" pitchFamily="2" charset="2"/>
              <a:buChar char="ü"/>
            </a:pPr>
            <a:r>
              <a:rPr lang="id-ID" dirty="0" smtClean="0"/>
              <a:t>Sertifikasi</a:t>
            </a:r>
            <a:endParaRPr lang="en-US" dirty="0"/>
          </a:p>
          <a:p>
            <a:pPr>
              <a:buFont typeface="Wingdings" pitchFamily="2" charset="2"/>
              <a:buChar char="ü"/>
            </a:pPr>
            <a:r>
              <a:rPr lang="id-ID" dirty="0" smtClean="0"/>
              <a:t>Registrasi</a:t>
            </a:r>
            <a:endParaRPr lang="en-US" dirty="0"/>
          </a:p>
          <a:p>
            <a:pPr>
              <a:buFont typeface="Wingdings" pitchFamily="2" charset="2"/>
              <a:buChar char="ü"/>
            </a:pPr>
            <a:r>
              <a:rPr lang="id-ID" dirty="0" smtClean="0"/>
              <a:t>Uji kompetensi</a:t>
            </a:r>
            <a:endParaRPr lang="en-US" dirty="0" smtClean="0"/>
          </a:p>
          <a:p>
            <a:pPr>
              <a:buFont typeface="Wingdings" pitchFamily="2" charset="2"/>
              <a:buChar char="ü"/>
            </a:pPr>
            <a:r>
              <a:rPr lang="id-ID" dirty="0" smtClean="0"/>
              <a:t>Lisensi</a:t>
            </a:r>
            <a:endParaRPr lang="id-ID" dirty="0"/>
          </a:p>
        </p:txBody>
      </p:sp>
      <p:sp>
        <p:nvSpPr>
          <p:cNvPr id="3" name="Title 2"/>
          <p:cNvSpPr>
            <a:spLocks noGrp="1"/>
          </p:cNvSpPr>
          <p:nvPr>
            <p:ph type="title"/>
          </p:nvPr>
        </p:nvSpPr>
        <p:spPr/>
        <p:txBody>
          <a:bodyPr/>
          <a:lstStyle/>
          <a:p>
            <a:r>
              <a:rPr lang="id-ID" dirty="0">
                <a:solidFill>
                  <a:schemeClr val="accent2">
                    <a:lumMod val="75000"/>
                  </a:schemeClr>
                </a:solidFill>
              </a:rPr>
              <a:t>Akuntabilitas </a:t>
            </a:r>
            <a:r>
              <a:rPr lang="id-ID" dirty="0" smtClean="0">
                <a:solidFill>
                  <a:schemeClr val="accent2">
                    <a:lumMod val="75000"/>
                  </a:schemeClr>
                </a:solidFill>
              </a:rPr>
              <a:t>Bidan</a:t>
            </a:r>
            <a:endParaRPr lang="id-ID" dirty="0">
              <a:solidFill>
                <a:schemeClr val="accent2">
                  <a:lumMod val="75000"/>
                </a:schemeClr>
              </a:solidFill>
            </a:endParaRPr>
          </a:p>
        </p:txBody>
      </p:sp>
    </p:spTree>
    <p:extLst>
      <p:ext uri="{BB962C8B-B14F-4D97-AF65-F5344CB8AC3E}">
        <p14:creationId xmlns:p14="http://schemas.microsoft.com/office/powerpoint/2010/main" val="905607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id-ID" sz="2000" dirty="0" smtClean="0"/>
              <a:t/>
            </a:r>
            <a:br>
              <a:rPr lang="id-ID" sz="2000" dirty="0" smtClean="0"/>
            </a:br>
            <a:r>
              <a:rPr lang="id-ID" sz="2000" dirty="0" smtClean="0">
                <a:solidFill>
                  <a:schemeClr val="accent2">
                    <a:lumMod val="75000"/>
                  </a:schemeClr>
                </a:solidFill>
              </a:rPr>
              <a:t>Dasar </a:t>
            </a:r>
            <a:r>
              <a:rPr lang="id-ID" sz="2000" dirty="0">
                <a:solidFill>
                  <a:schemeClr val="accent2">
                    <a:lumMod val="75000"/>
                  </a:schemeClr>
                </a:solidFill>
              </a:rPr>
              <a:t>dalam otonom dan aspek legal yang mendasari dan terkait dengan pelayanan kebidanan dalam UU kesehatan Nomor 36 Tahun 2009 tentang kesehatan yag meliputi:</a:t>
            </a:r>
            <a:br>
              <a:rPr lang="id-ID" sz="2000" dirty="0">
                <a:solidFill>
                  <a:schemeClr val="accent2">
                    <a:lumMod val="75000"/>
                  </a:schemeClr>
                </a:solidFill>
              </a:rPr>
            </a:br>
            <a:endParaRPr lang="id-ID" sz="2000" dirty="0">
              <a:solidFill>
                <a:schemeClr val="accent2">
                  <a:lumMod val="75000"/>
                </a:schemeClr>
              </a:solidFill>
            </a:endParaRPr>
          </a:p>
        </p:txBody>
      </p:sp>
      <p:sp>
        <p:nvSpPr>
          <p:cNvPr id="3" name="Text Placeholder 2"/>
          <p:cNvSpPr>
            <a:spLocks noGrp="1"/>
          </p:cNvSpPr>
          <p:nvPr>
            <p:ph type="body" idx="1"/>
          </p:nvPr>
        </p:nvSpPr>
        <p:spPr>
          <a:xfrm>
            <a:off x="457200" y="1340768"/>
            <a:ext cx="8219256" cy="5040560"/>
          </a:xfrm>
        </p:spPr>
        <p:txBody>
          <a:bodyPr>
            <a:normAutofit fontScale="70000" lnSpcReduction="20000"/>
          </a:bodyPr>
          <a:lstStyle/>
          <a:p>
            <a:pPr lvl="0"/>
            <a:endParaRPr lang="id-ID" dirty="0" smtClean="0"/>
          </a:p>
          <a:p>
            <a:pPr marL="457200" lvl="0" indent="-457200">
              <a:buFont typeface="+mj-lt"/>
              <a:buAutoNum type="arabicPeriod"/>
            </a:pPr>
            <a:r>
              <a:rPr lang="en-US" sz="2600" dirty="0" smtClean="0"/>
              <a:t>1. </a:t>
            </a:r>
            <a:r>
              <a:rPr lang="id-ID" sz="2600" dirty="0" smtClean="0"/>
              <a:t>Permenkes </a:t>
            </a:r>
            <a:r>
              <a:rPr lang="id-ID" sz="2600" dirty="0"/>
              <a:t>RI No. 1464/Menkes/PER/X/2010 tentang izin dan penyelenggaraan praktik </a:t>
            </a:r>
            <a:r>
              <a:rPr lang="id-ID" sz="2600" dirty="0" smtClean="0"/>
              <a:t>bidan</a:t>
            </a:r>
            <a:endParaRPr lang="en-US" sz="2600" dirty="0"/>
          </a:p>
          <a:p>
            <a:pPr marL="457200" lvl="0" indent="-457200">
              <a:buFont typeface="+mj-lt"/>
              <a:buAutoNum type="arabicPeriod"/>
            </a:pPr>
            <a:r>
              <a:rPr lang="en-US" sz="2600" dirty="0" smtClean="0"/>
              <a:t>2. </a:t>
            </a:r>
            <a:r>
              <a:rPr lang="id-ID" sz="2600" dirty="0" smtClean="0"/>
              <a:t>Kepmenkes </a:t>
            </a:r>
            <a:r>
              <a:rPr lang="id-ID" sz="2600" dirty="0"/>
              <a:t>RI No. </a:t>
            </a:r>
            <a:r>
              <a:rPr lang="id-ID" sz="2600" dirty="0" smtClean="0"/>
              <a:t>369/Menkes/SK/III/2007</a:t>
            </a:r>
            <a:endParaRPr lang="en-US" sz="2600" dirty="0" smtClean="0"/>
          </a:p>
          <a:p>
            <a:pPr marL="457200" lvl="0" indent="-457200">
              <a:buFont typeface="+mj-lt"/>
              <a:buAutoNum type="arabicPeriod"/>
            </a:pPr>
            <a:r>
              <a:rPr lang="en-US" sz="2600" dirty="0" smtClean="0"/>
              <a:t>3. </a:t>
            </a:r>
            <a:r>
              <a:rPr lang="id-ID" sz="2600" dirty="0" smtClean="0"/>
              <a:t>Standar </a:t>
            </a:r>
            <a:r>
              <a:rPr lang="id-ID" sz="2600" dirty="0"/>
              <a:t>pelaanan kebidanan Tahun </a:t>
            </a:r>
            <a:r>
              <a:rPr lang="id-ID" sz="2600" dirty="0" smtClean="0"/>
              <a:t>2001</a:t>
            </a:r>
            <a:endParaRPr lang="en-US" sz="2600" dirty="0" smtClean="0"/>
          </a:p>
          <a:p>
            <a:pPr marL="457200" lvl="0" indent="-457200">
              <a:buFont typeface="+mj-lt"/>
              <a:buAutoNum type="arabicPeriod"/>
            </a:pPr>
            <a:r>
              <a:rPr lang="en-US" sz="2600" dirty="0" smtClean="0"/>
              <a:t>4. </a:t>
            </a:r>
            <a:r>
              <a:rPr lang="id-ID" sz="2600" dirty="0" smtClean="0"/>
              <a:t>PP </a:t>
            </a:r>
            <a:r>
              <a:rPr lang="id-ID" sz="2600" dirty="0"/>
              <a:t>No. 32/Tahun 1996 tentang </a:t>
            </a:r>
            <a:r>
              <a:rPr lang="id-ID" sz="2600" dirty="0" smtClean="0"/>
              <a:t>kesehatan</a:t>
            </a:r>
            <a:endParaRPr lang="en-US" sz="2600" dirty="0" smtClean="0"/>
          </a:p>
          <a:p>
            <a:pPr marL="457200" lvl="0" indent="-457200">
              <a:buFont typeface="+mj-lt"/>
              <a:buAutoNum type="arabicPeriod"/>
            </a:pPr>
            <a:r>
              <a:rPr lang="en-US" sz="2600" dirty="0" smtClean="0"/>
              <a:t>5. </a:t>
            </a:r>
            <a:r>
              <a:rPr lang="id-ID" sz="2600" dirty="0" smtClean="0"/>
              <a:t>UU </a:t>
            </a:r>
            <a:r>
              <a:rPr lang="id-ID" sz="2600" dirty="0"/>
              <a:t>No. 22/1999 tentang otonomi </a:t>
            </a:r>
            <a:r>
              <a:rPr lang="id-ID" sz="2600" dirty="0" smtClean="0"/>
              <a:t>daerah</a:t>
            </a:r>
            <a:endParaRPr lang="en-US" sz="2600" dirty="0" smtClean="0"/>
          </a:p>
          <a:p>
            <a:pPr marL="457200" lvl="0" indent="-457200">
              <a:buFont typeface="+mj-lt"/>
              <a:buAutoNum type="arabicPeriod"/>
            </a:pPr>
            <a:r>
              <a:rPr lang="en-US" sz="2600" dirty="0" smtClean="0"/>
              <a:t>6. </a:t>
            </a:r>
            <a:r>
              <a:rPr lang="id-ID" sz="2600" dirty="0" smtClean="0"/>
              <a:t>UU </a:t>
            </a:r>
            <a:r>
              <a:rPr lang="id-ID" sz="2600" dirty="0"/>
              <a:t>No. 13 tahun 2003 tentang </a:t>
            </a:r>
            <a:r>
              <a:rPr lang="id-ID" sz="2600" dirty="0" smtClean="0"/>
              <a:t>ketenagakerjaan</a:t>
            </a:r>
            <a:endParaRPr lang="en-US" sz="2600" dirty="0" smtClean="0"/>
          </a:p>
          <a:p>
            <a:pPr marL="457200" lvl="0" indent="-457200">
              <a:buFont typeface="+mj-lt"/>
              <a:buAutoNum type="arabicPeriod"/>
            </a:pPr>
            <a:r>
              <a:rPr lang="en-US" sz="2600" dirty="0" smtClean="0"/>
              <a:t>7. </a:t>
            </a:r>
            <a:r>
              <a:rPr lang="id-ID" sz="2600" dirty="0" smtClean="0"/>
              <a:t>UU </a:t>
            </a:r>
            <a:r>
              <a:rPr lang="id-ID" sz="2600" dirty="0"/>
              <a:t>tentang aborsi, adopsi, bayi tabung dan </a:t>
            </a:r>
            <a:r>
              <a:rPr lang="id-ID" sz="2600" dirty="0" smtClean="0"/>
              <a:t>transplantasi</a:t>
            </a:r>
            <a:endParaRPr lang="en-US" sz="2600" dirty="0" smtClean="0"/>
          </a:p>
          <a:p>
            <a:pPr marL="457200" lvl="0" indent="-457200">
              <a:buFont typeface="+mj-lt"/>
              <a:buAutoNum type="arabicPeriod"/>
            </a:pPr>
            <a:r>
              <a:rPr lang="en-US" sz="2600" dirty="0" smtClean="0"/>
              <a:t>8. </a:t>
            </a:r>
            <a:r>
              <a:rPr lang="id-ID" sz="2600" dirty="0" smtClean="0"/>
              <a:t>KUHAP </a:t>
            </a:r>
            <a:r>
              <a:rPr lang="id-ID" sz="2600" dirty="0"/>
              <a:t>dan KUHP </a:t>
            </a:r>
            <a:r>
              <a:rPr lang="id-ID" sz="2600" dirty="0" smtClean="0"/>
              <a:t>1981</a:t>
            </a:r>
            <a:endParaRPr lang="en-US" sz="2600" dirty="0" smtClean="0"/>
          </a:p>
          <a:p>
            <a:pPr marL="457200" lvl="0" indent="-457200">
              <a:buFont typeface="+mj-lt"/>
              <a:buAutoNum type="arabicPeriod"/>
            </a:pPr>
            <a:r>
              <a:rPr lang="en-US" sz="2600" dirty="0" smtClean="0"/>
              <a:t>9. </a:t>
            </a:r>
            <a:r>
              <a:rPr lang="id-ID" sz="2600" dirty="0" smtClean="0"/>
              <a:t>UU </a:t>
            </a:r>
            <a:r>
              <a:rPr lang="id-ID" sz="2600" dirty="0"/>
              <a:t>yang terkait dengan hak reproduksi dan keluarga </a:t>
            </a:r>
            <a:r>
              <a:rPr lang="id-ID" sz="2600" dirty="0" smtClean="0"/>
              <a:t>berencana</a:t>
            </a:r>
            <a:endParaRPr lang="en-US" sz="2600" dirty="0" smtClean="0"/>
          </a:p>
          <a:p>
            <a:pPr marL="457200" lvl="0" indent="-457200">
              <a:buFont typeface="+mj-lt"/>
              <a:buAutoNum type="arabicPeriod"/>
            </a:pPr>
            <a:r>
              <a:rPr lang="en-US" sz="2600" dirty="0" smtClean="0"/>
              <a:t>10.</a:t>
            </a:r>
            <a:r>
              <a:rPr lang="id-ID" sz="2600" dirty="0" smtClean="0"/>
              <a:t>Peraturan </a:t>
            </a:r>
            <a:r>
              <a:rPr lang="id-ID" sz="2600" dirty="0"/>
              <a:t>Menteri Kesehatan Republik Indonesia Nomor: 585/ </a:t>
            </a:r>
            <a:r>
              <a:rPr lang="en-US" sz="2600" dirty="0" smtClean="0"/>
              <a:t>  </a:t>
            </a:r>
            <a:r>
              <a:rPr lang="id-ID" sz="2600" dirty="0" smtClean="0"/>
              <a:t>Menkes</a:t>
            </a:r>
            <a:r>
              <a:rPr lang="id-ID" sz="2600" dirty="0"/>
              <a:t>/ Per/ IX/ 1989 Tentang </a:t>
            </a:r>
            <a:r>
              <a:rPr lang="id-ID" sz="2600" dirty="0" smtClean="0"/>
              <a:t>Persetujuan Tindakan </a:t>
            </a:r>
            <a:r>
              <a:rPr lang="id-ID" sz="2600" dirty="0" smtClean="0"/>
              <a:t>Medik.</a:t>
            </a:r>
            <a:endParaRPr lang="en-US" sz="2600" dirty="0" smtClean="0"/>
          </a:p>
          <a:p>
            <a:pPr marL="457200" lvl="0" indent="-457200">
              <a:buFont typeface="+mj-lt"/>
              <a:buAutoNum type="arabicPeriod"/>
            </a:pPr>
            <a:r>
              <a:rPr lang="en-US" sz="2600" dirty="0" smtClean="0"/>
              <a:t>11.</a:t>
            </a:r>
            <a:r>
              <a:rPr lang="id-ID" sz="2600" dirty="0" smtClean="0"/>
              <a:t>UU </a:t>
            </a:r>
            <a:r>
              <a:rPr lang="id-ID" sz="2600" dirty="0"/>
              <a:t>No. 10/1992 Tentang pengembangan Kependudukan dan Pembangunan Keluarga </a:t>
            </a:r>
            <a:r>
              <a:rPr lang="id-ID" sz="2600" dirty="0" smtClean="0"/>
              <a:t>Sejahtera.</a:t>
            </a:r>
            <a:endParaRPr lang="en-US" sz="2600" dirty="0" smtClean="0"/>
          </a:p>
          <a:p>
            <a:pPr marL="457200" lvl="0" indent="-457200">
              <a:buFont typeface="+mj-lt"/>
              <a:buAutoNum type="arabicPeriod"/>
            </a:pPr>
            <a:r>
              <a:rPr lang="id-ID" sz="2600" dirty="0" smtClean="0"/>
              <a:t>12</a:t>
            </a:r>
            <a:r>
              <a:rPr lang="id-ID" sz="2600" dirty="0" smtClean="0"/>
              <a:t>. UU </a:t>
            </a:r>
            <a:r>
              <a:rPr lang="id-ID" sz="2600" dirty="0"/>
              <a:t>No. 23/2003 Tentang Penghapusan Kekerasan Terhadap Perempuan di Dalam Rumah Tangga.</a:t>
            </a:r>
          </a:p>
          <a:p>
            <a:endParaRPr lang="id-ID" dirty="0"/>
          </a:p>
        </p:txBody>
      </p:sp>
    </p:spTree>
    <p:extLst>
      <p:ext uri="{BB962C8B-B14F-4D97-AF65-F5344CB8AC3E}">
        <p14:creationId xmlns:p14="http://schemas.microsoft.com/office/powerpoint/2010/main" val="342547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Regulasi </a:t>
            </a:r>
            <a:r>
              <a:rPr lang="id-ID" dirty="0"/>
              <a:t>hukum mengenai kewenangan bidan dalam dalam Melakukan Pengobatan Pada Balita Di Bidan Praktik Mandiri Sebagaimana yang telah diuraikan sebelumnya bahwa bidan mempunyai kewenangan dalam melakukan asuhan kebidanan pada balita sesuai dengan Peraturan Menteri Kesehatan (Permenkes) Nomor 28 Tahun  2017 tentang Izin dan Penyelenggaran Praktik Bidan Indonesia. </a:t>
            </a:r>
          </a:p>
          <a:p>
            <a:endParaRPr lang="id-ID" dirty="0"/>
          </a:p>
        </p:txBody>
      </p:sp>
      <p:sp>
        <p:nvSpPr>
          <p:cNvPr id="3" name="Title 2"/>
          <p:cNvSpPr>
            <a:spLocks noGrp="1"/>
          </p:cNvSpPr>
          <p:nvPr>
            <p:ph type="title"/>
          </p:nvPr>
        </p:nvSpPr>
        <p:spPr/>
        <p:txBody>
          <a:bodyPr>
            <a:noAutofit/>
          </a:bodyPr>
          <a:lstStyle/>
          <a:p>
            <a:pPr algn="ctr"/>
            <a:r>
              <a:rPr lang="id-ID" sz="3600" dirty="0" smtClean="0"/>
              <a:t/>
            </a:r>
            <a:br>
              <a:rPr lang="id-ID" sz="3600" dirty="0" smtClean="0"/>
            </a:br>
            <a:r>
              <a:rPr lang="id-ID" sz="3600" dirty="0" smtClean="0">
                <a:solidFill>
                  <a:schemeClr val="accent2">
                    <a:lumMod val="75000"/>
                  </a:schemeClr>
                </a:solidFill>
              </a:rPr>
              <a:t>Regulasi </a:t>
            </a:r>
            <a:r>
              <a:rPr lang="id-ID" sz="3600" dirty="0">
                <a:solidFill>
                  <a:schemeClr val="accent2">
                    <a:lumMod val="75000"/>
                  </a:schemeClr>
                </a:solidFill>
              </a:rPr>
              <a:t>hukum bagi bidan dalam melakukan pelayanan kebidanan</a:t>
            </a:r>
            <a:br>
              <a:rPr lang="id-ID" sz="3600" dirty="0">
                <a:solidFill>
                  <a:schemeClr val="accent2">
                    <a:lumMod val="75000"/>
                  </a:schemeClr>
                </a:solidFill>
              </a:rPr>
            </a:br>
            <a:endParaRPr lang="id-ID" sz="3600" dirty="0">
              <a:solidFill>
                <a:schemeClr val="accent2">
                  <a:lumMod val="75000"/>
                </a:schemeClr>
              </a:solidFill>
            </a:endParaRPr>
          </a:p>
        </p:txBody>
      </p:sp>
    </p:spTree>
    <p:extLst>
      <p:ext uri="{BB962C8B-B14F-4D97-AF65-F5344CB8AC3E}">
        <p14:creationId xmlns:p14="http://schemas.microsoft.com/office/powerpoint/2010/main" val="133395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TotalTime>
  <Words>761</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PERAN BIDAN SEBAGAI PRAKTISI YANG OTONOM, TEORI OTONOMI, AKUNTABILITAS DAN REGULASI </vt:lpstr>
      <vt:lpstr> Pengertian otonomi dan Teori Otonomi </vt:lpstr>
      <vt:lpstr> Tujuan otonomi dalam pelayanan kebidanan </vt:lpstr>
      <vt:lpstr> Bentuk-bentuk otonomi dalam pelayanan kebidanan </vt:lpstr>
      <vt:lpstr> Persyaratan dalam otonomi kebidanan </vt:lpstr>
      <vt:lpstr>PowerPoint Presentation</vt:lpstr>
      <vt:lpstr>Akuntabilitas Bidan</vt:lpstr>
      <vt:lpstr> Dasar dalam otonom dan aspek legal yang mendasari dan terkait dengan pelayanan kebidanan dalam UU kesehatan Nomor 36 Tahun 2009 tentang kesehatan yag meliputi: </vt:lpstr>
      <vt:lpstr> Regulasi hukum bagi bidan dalam melakukan pelayanan kebidanan </vt:lpstr>
      <vt:lpstr>PowerPoint Presentation</vt:lpstr>
      <vt:lpstr>Kesimpulan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 BIDAN SEBAGAI PRAKTISI YANG OTONOM, TEORI OTONOMI, AKUNTABILITAS DAN REGULASI</dc:title>
  <dc:creator>User-PC</dc:creator>
  <cp:lastModifiedBy>ACER</cp:lastModifiedBy>
  <cp:revision>13</cp:revision>
  <dcterms:created xsi:type="dcterms:W3CDTF">2022-10-06T13:36:30Z</dcterms:created>
  <dcterms:modified xsi:type="dcterms:W3CDTF">2022-10-17T01:31:56Z</dcterms:modified>
</cp:coreProperties>
</file>