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3" r:id="rId5"/>
    <p:sldId id="265" r:id="rId6"/>
    <p:sldId id="267" r:id="rId7"/>
    <p:sldId id="258" r:id="rId8"/>
    <p:sldId id="259" r:id="rId9"/>
    <p:sldId id="261" r:id="rId10"/>
    <p:sldId id="262" r:id="rId11"/>
    <p:sldId id="268" r:id="rId12"/>
    <p:sldId id="269" r:id="rId13"/>
    <p:sldId id="272"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d-ID"/>
              <a:t>Klik untuk mengedit gaya judul Master</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a:t>Klik untuk mengedit gaya subjudul Master</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d-ID"/>
              <a:t>Klik untuk mengedit gaya judul Master</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d-ID"/>
              <a:t>Klik untuk edit gaya teks Master</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d-ID"/>
              <a:t>Klik untuk mengedit gaya judul Master</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u Nama dengan Kutipa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d-ID"/>
              <a:t>Klik untuk edit gaya teks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enar atau Sala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d-ID"/>
              <a:t>Klik untuk edit gaya teks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d-ID"/>
              <a:t>Klik untuk mengedit gaya judul Master</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d-ID"/>
              <a:t>Klik untuk mengedit gaya judul Master</a:t>
            </a:r>
            <a:endParaRPr lang="en-US" dirty="0"/>
          </a:p>
        </p:txBody>
      </p:sp>
      <p:sp>
        <p:nvSpPr>
          <p:cNvPr id="3" name="Content Placeholder 2"/>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d-ID"/>
              <a:t>Klik untuk mengedit gaya judul Master</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d-ID"/>
              <a:t>Klik untuk mengedit gaya judul Master</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d-ID"/>
              <a:t>Klik untuk mengedit gaya judul Master</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42A54C80-263E-416B-A8E0-580EDEADCBDC}" type="datetimeFigureOut">
              <a:rPr lang="en-US" dirty="0"/>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5" name="Date Placeholder 4"/>
          <p:cNvSpPr>
            <a:spLocks noGrp="1"/>
          </p:cNvSpPr>
          <p:nvPr>
            <p:ph type="dt" sz="half" idx="10"/>
          </p:nvPr>
        </p:nvSpPr>
        <p:spPr/>
        <p:txBody>
          <a:bodyPr/>
          <a:lstStyle/>
          <a:p>
            <a:fld id="{B61BEF0D-F0BB-DE4B-95CE-6DB70DBA9567}" type="datetimeFigureOut">
              <a:rPr lang="en-US" dirty="0"/>
              <a:pPr/>
              <a:t>10/20/2022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d-ID"/>
              <a:t>Klik untuk mengedit gaya judul Master</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344E17C-B0C1-47AF-B25E-65FA8BAB8BE4}"/>
              </a:ext>
            </a:extLst>
          </p:cNvPr>
          <p:cNvSpPr>
            <a:spLocks noGrp="1"/>
          </p:cNvSpPr>
          <p:nvPr>
            <p:ph type="ctrTitle"/>
          </p:nvPr>
        </p:nvSpPr>
        <p:spPr>
          <a:xfrm>
            <a:off x="715616" y="-304801"/>
            <a:ext cx="9369287" cy="5883966"/>
          </a:xfrm>
        </p:spPr>
        <p:txBody>
          <a:bodyPr/>
          <a:lstStyle/>
          <a:p>
            <a:pPr algn="ctr"/>
            <a:r>
              <a:rPr lang="id-ID" sz="6600" dirty="0">
                <a:solidFill>
                  <a:schemeClr val="accent2">
                    <a:lumMod val="50000"/>
                  </a:schemeClr>
                </a:solidFill>
                <a:latin typeface="Algerian" panose="04020705040A02060702" pitchFamily="82" charset="0"/>
              </a:rPr>
              <a:t>KELOMPOK 1</a:t>
            </a:r>
            <a:br>
              <a:rPr lang="id-ID" sz="6600" dirty="0">
                <a:solidFill>
                  <a:schemeClr val="accent2">
                    <a:lumMod val="50000"/>
                  </a:schemeClr>
                </a:solidFill>
                <a:latin typeface="Algerian" panose="04020705040A02060702" pitchFamily="82" charset="0"/>
              </a:rPr>
            </a:br>
            <a:br>
              <a:rPr lang="id-ID" dirty="0">
                <a:solidFill>
                  <a:schemeClr val="accent2">
                    <a:lumMod val="50000"/>
                  </a:schemeClr>
                </a:solidFill>
                <a:latin typeface="Algerian" panose="04020705040A02060702" pitchFamily="82" charset="0"/>
              </a:rPr>
            </a:br>
            <a:r>
              <a:rPr lang="id-ID" dirty="0">
                <a:solidFill>
                  <a:schemeClr val="accent2">
                    <a:lumMod val="50000"/>
                  </a:schemeClr>
                </a:solidFill>
                <a:latin typeface="Algerian" panose="04020705040A02060702" pitchFamily="82" charset="0"/>
              </a:rPr>
              <a:t>1. </a:t>
            </a:r>
            <a:r>
              <a:rPr lang="id-ID" dirty="0" err="1">
                <a:solidFill>
                  <a:schemeClr val="accent2">
                    <a:lumMod val="50000"/>
                  </a:schemeClr>
                </a:solidFill>
                <a:latin typeface="Algerian" panose="04020705040A02060702" pitchFamily="82" charset="0"/>
              </a:rPr>
              <a:t>RUSNAENI,Amd.Keb</a:t>
            </a:r>
            <a:br>
              <a:rPr lang="id-ID" dirty="0">
                <a:solidFill>
                  <a:schemeClr val="accent2">
                    <a:lumMod val="50000"/>
                  </a:schemeClr>
                </a:solidFill>
                <a:latin typeface="Algerian" panose="04020705040A02060702" pitchFamily="82" charset="0"/>
              </a:rPr>
            </a:br>
            <a:r>
              <a:rPr lang="id-ID" dirty="0">
                <a:solidFill>
                  <a:schemeClr val="accent2">
                    <a:lumMod val="50000"/>
                  </a:schemeClr>
                </a:solidFill>
                <a:latin typeface="Algerian" panose="04020705040A02060702" pitchFamily="82" charset="0"/>
              </a:rPr>
              <a:t>2.NURNAENI, </a:t>
            </a:r>
            <a:r>
              <a:rPr lang="id-ID" dirty="0" err="1">
                <a:solidFill>
                  <a:schemeClr val="accent2">
                    <a:lumMod val="50000"/>
                  </a:schemeClr>
                </a:solidFill>
                <a:latin typeface="Algerian" panose="04020705040A02060702" pitchFamily="82" charset="0"/>
              </a:rPr>
              <a:t>Amd.Keb</a:t>
            </a:r>
            <a:br>
              <a:rPr lang="id-ID" dirty="0">
                <a:solidFill>
                  <a:schemeClr val="accent2">
                    <a:lumMod val="50000"/>
                  </a:schemeClr>
                </a:solidFill>
                <a:latin typeface="Algerian" panose="04020705040A02060702" pitchFamily="82" charset="0"/>
              </a:rPr>
            </a:br>
            <a:r>
              <a:rPr lang="id-ID" dirty="0">
                <a:solidFill>
                  <a:schemeClr val="accent2">
                    <a:lumMod val="50000"/>
                  </a:schemeClr>
                </a:solidFill>
                <a:latin typeface="Algerian" panose="04020705040A02060702" pitchFamily="82" charset="0"/>
              </a:rPr>
              <a:t>3. SRI WAHYUNI </a:t>
            </a:r>
            <a:r>
              <a:rPr lang="id-ID" dirty="0" err="1">
                <a:solidFill>
                  <a:schemeClr val="accent2">
                    <a:lumMod val="50000"/>
                  </a:schemeClr>
                </a:solidFill>
                <a:latin typeface="Algerian" panose="04020705040A02060702" pitchFamily="82" charset="0"/>
              </a:rPr>
              <a:t>Amd.Keb</a:t>
            </a:r>
            <a:endParaRPr lang="en-US" dirty="0">
              <a:solidFill>
                <a:schemeClr val="accent2">
                  <a:lumMod val="50000"/>
                </a:schemeClr>
              </a:solidFill>
              <a:latin typeface="Algerian" panose="04020705040A02060702" pitchFamily="82" charset="0"/>
            </a:endParaRPr>
          </a:p>
        </p:txBody>
      </p:sp>
      <p:sp>
        <p:nvSpPr>
          <p:cNvPr id="3" name="Subjudul 2">
            <a:extLst>
              <a:ext uri="{FF2B5EF4-FFF2-40B4-BE49-F238E27FC236}">
                <a16:creationId xmlns:a16="http://schemas.microsoft.com/office/drawing/2014/main" id="{3F065C2C-8CA3-475C-84CE-F17AA8E9F888}"/>
              </a:ext>
            </a:extLst>
          </p:cNvPr>
          <p:cNvSpPr>
            <a:spLocks noGrp="1"/>
          </p:cNvSpPr>
          <p:nvPr>
            <p:ph type="subTitle" idx="1"/>
          </p:nvPr>
        </p:nvSpPr>
        <p:spPr>
          <a:xfrm flipV="1">
            <a:off x="1507067" y="6533321"/>
            <a:ext cx="7766936" cy="45719"/>
          </a:xfrm>
        </p:spPr>
        <p:txBody>
          <a:bodyPr>
            <a:normAutofit fontScale="25000" lnSpcReduction="20000"/>
          </a:bodyPr>
          <a:lstStyle/>
          <a:p>
            <a:endParaRPr lang="en-US" dirty="0">
              <a:solidFill>
                <a:schemeClr val="accent5"/>
              </a:solidFill>
            </a:endParaRPr>
          </a:p>
        </p:txBody>
      </p:sp>
    </p:spTree>
    <p:extLst>
      <p:ext uri="{BB962C8B-B14F-4D97-AF65-F5344CB8AC3E}">
        <p14:creationId xmlns:p14="http://schemas.microsoft.com/office/powerpoint/2010/main" val="3131101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0040C31-214A-4E5A-84B1-BDA8012CCEC9}"/>
              </a:ext>
            </a:extLst>
          </p:cNvPr>
          <p:cNvSpPr>
            <a:spLocks noGrp="1"/>
          </p:cNvSpPr>
          <p:nvPr>
            <p:ph type="title"/>
          </p:nvPr>
        </p:nvSpPr>
        <p:spPr>
          <a:xfrm>
            <a:off x="2504661" y="92765"/>
            <a:ext cx="1789043" cy="723873"/>
          </a:xfrm>
        </p:spPr>
        <p:txBody>
          <a:bodyPr>
            <a:noAutofit/>
          </a:bodyPr>
          <a:lstStyle/>
          <a:p>
            <a:r>
              <a:rPr lang="id-ID" sz="4800" dirty="0">
                <a:latin typeface="Algerian" panose="04020705040A02060702" pitchFamily="82" charset="0"/>
              </a:rPr>
              <a:t>KDRT</a:t>
            </a:r>
            <a:endParaRPr lang="en-US" sz="4800" dirty="0">
              <a:latin typeface="Algerian" panose="04020705040A02060702" pitchFamily="82" charset="0"/>
            </a:endParaRPr>
          </a:p>
        </p:txBody>
      </p:sp>
      <p:sp>
        <p:nvSpPr>
          <p:cNvPr id="3" name="Tampungan Teks 2">
            <a:extLst>
              <a:ext uri="{FF2B5EF4-FFF2-40B4-BE49-F238E27FC236}">
                <a16:creationId xmlns:a16="http://schemas.microsoft.com/office/drawing/2014/main" id="{4C7262F8-3C8E-49E2-8464-BFB04376C3EA}"/>
              </a:ext>
            </a:extLst>
          </p:cNvPr>
          <p:cNvSpPr>
            <a:spLocks noGrp="1"/>
          </p:cNvSpPr>
          <p:nvPr>
            <p:ph type="body" idx="1"/>
          </p:nvPr>
        </p:nvSpPr>
        <p:spPr>
          <a:xfrm>
            <a:off x="0" y="675861"/>
            <a:ext cx="10946295" cy="6089374"/>
          </a:xfrm>
        </p:spPr>
        <p:txBody>
          <a:bodyPr/>
          <a:lstStyle/>
          <a:p>
            <a:r>
              <a:rPr lang="en-US" b="1" i="0" dirty="0">
                <a:solidFill>
                  <a:srgbClr val="00B0F0"/>
                </a:solidFill>
                <a:effectLst/>
                <a:latin typeface="Source Sans Pro" panose="020B0604020202020204"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Kekerasan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dalam</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Rumah</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Tangga</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adalah</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setiap</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perbuatan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terhadap</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seseorang</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terutama</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perempuan</a:t>
            </a:r>
            <a:r>
              <a:rPr lang="en-US" sz="2800" b="1" i="0" dirty="0">
                <a:solidFill>
                  <a:srgbClr val="00B0F0"/>
                </a:solidFill>
                <a:effectLst/>
                <a:latin typeface="Segoe UI Symbol" panose="020B0502040204020203" pitchFamily="34" charset="0"/>
                <a:ea typeface="Segoe UI Symbol" panose="020B0502040204020203" pitchFamily="34" charset="0"/>
              </a:rPr>
              <a:t>, yang </a:t>
            </a:r>
            <a:r>
              <a:rPr lang="en-US" sz="2800" b="1" i="0" dirty="0" err="1">
                <a:solidFill>
                  <a:srgbClr val="00B0F0"/>
                </a:solidFill>
                <a:effectLst/>
                <a:latin typeface="Segoe UI Symbol" panose="020B0502040204020203" pitchFamily="34" charset="0"/>
                <a:ea typeface="Segoe UI Symbol" panose="020B0502040204020203" pitchFamily="34" charset="0"/>
              </a:rPr>
              <a:t>berakibat</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timbulnya</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kesengsaraan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atau</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penderitaan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secara</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fisik</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seksual</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psikologis</a:t>
            </a:r>
            <a:r>
              <a:rPr lang="en-US" sz="2800" b="1" i="0" dirty="0">
                <a:solidFill>
                  <a:srgbClr val="00B0F0"/>
                </a:solidFill>
                <a:effectLst/>
                <a:latin typeface="Segoe UI Symbol" panose="020B0502040204020203" pitchFamily="34" charset="0"/>
                <a:ea typeface="Segoe UI Symbol" panose="020B0502040204020203" pitchFamily="34" charset="0"/>
              </a:rPr>
              <a:t>, dan/</a:t>
            </a:r>
            <a:r>
              <a:rPr lang="en-US" sz="2800" b="1" i="0" dirty="0" err="1">
                <a:solidFill>
                  <a:srgbClr val="00B0F0"/>
                </a:solidFill>
                <a:effectLst/>
                <a:latin typeface="Segoe UI Symbol" panose="020B0502040204020203" pitchFamily="34" charset="0"/>
                <a:ea typeface="Segoe UI Symbol" panose="020B0502040204020203" pitchFamily="34" charset="0"/>
              </a:rPr>
              <a:t>atau</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penelantaran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rumah</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tangga</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termasuk</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ancaman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untuk</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melakukan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perbuatan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pemaksaan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atau</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perampasan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kemerdekaan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secara</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melawan</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hukum</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dalam</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lingkup</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rumah</a:t>
            </a:r>
            <a:r>
              <a:rPr lang="en-US" sz="2800" b="1" i="0" dirty="0">
                <a:solidFill>
                  <a:srgbClr val="00B0F0"/>
                </a:solidFill>
                <a:effectLst/>
                <a:latin typeface="Segoe UI Symbol" panose="020B0502040204020203" pitchFamily="34" charset="0"/>
                <a:ea typeface="Segoe UI Symbol" panose="020B0502040204020203" pitchFamily="34" charset="0"/>
              </a:rPr>
              <a:t> </a:t>
            </a:r>
            <a:r>
              <a:rPr lang="en-US" sz="2800" b="1" i="0" dirty="0" err="1">
                <a:solidFill>
                  <a:srgbClr val="00B0F0"/>
                </a:solidFill>
                <a:effectLst/>
                <a:latin typeface="Segoe UI Symbol" panose="020B0502040204020203" pitchFamily="34" charset="0"/>
                <a:ea typeface="Segoe UI Symbol" panose="020B0502040204020203" pitchFamily="34" charset="0"/>
              </a:rPr>
              <a:t>tangga</a:t>
            </a:r>
            <a:r>
              <a:rPr lang="en-US" sz="2800" b="1" i="0" dirty="0">
                <a:solidFill>
                  <a:srgbClr val="00B0F0"/>
                </a:solidFill>
                <a:effectLst/>
                <a:latin typeface="Segoe UI Symbol" panose="020B0502040204020203" pitchFamily="34" charset="0"/>
                <a:ea typeface="Segoe UI Symbol" panose="020B0502040204020203" pitchFamily="34" charset="0"/>
              </a:rPr>
              <a:t>.</a:t>
            </a:r>
            <a:endParaRPr lang="id-ID" sz="2800" b="1" i="0" dirty="0">
              <a:solidFill>
                <a:srgbClr val="00B0F0"/>
              </a:solidFill>
              <a:effectLst/>
              <a:latin typeface="Segoe UI Symbol" panose="020B0502040204020203" pitchFamily="34" charset="0"/>
              <a:ea typeface="Segoe UI Symbol" panose="020B0502040204020203" pitchFamily="34" charset="0"/>
            </a:endParaRPr>
          </a:p>
          <a:p>
            <a:endParaRPr lang="en-US" b="1" dirty="0">
              <a:solidFill>
                <a:srgbClr val="00B0F0"/>
              </a:solidFill>
            </a:endParaRPr>
          </a:p>
        </p:txBody>
      </p:sp>
      <p:pic>
        <p:nvPicPr>
          <p:cNvPr id="5" name="Gambar 4">
            <a:extLst>
              <a:ext uri="{FF2B5EF4-FFF2-40B4-BE49-F238E27FC236}">
                <a16:creationId xmlns:a16="http://schemas.microsoft.com/office/drawing/2014/main" id="{E78D9895-97D7-4513-8BD1-392F86398898}"/>
              </a:ext>
            </a:extLst>
          </p:cNvPr>
          <p:cNvPicPr>
            <a:picLocks noChangeAspect="1"/>
          </p:cNvPicPr>
          <p:nvPr/>
        </p:nvPicPr>
        <p:blipFill rotWithShape="1">
          <a:blip r:embed="rId2"/>
          <a:srcRect t="7397"/>
          <a:stretch/>
        </p:blipFill>
        <p:spPr>
          <a:xfrm>
            <a:off x="1391478" y="3246783"/>
            <a:ext cx="6426458" cy="3152388"/>
          </a:xfrm>
          <a:prstGeom prst="rect">
            <a:avLst/>
          </a:prstGeom>
        </p:spPr>
      </p:pic>
    </p:spTree>
    <p:extLst>
      <p:ext uri="{BB962C8B-B14F-4D97-AF65-F5344CB8AC3E}">
        <p14:creationId xmlns:p14="http://schemas.microsoft.com/office/powerpoint/2010/main" val="148868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ACAB3D5-D3F2-4CF1-899D-29C378DDE29F}"/>
              </a:ext>
            </a:extLst>
          </p:cNvPr>
          <p:cNvSpPr>
            <a:spLocks noGrp="1"/>
          </p:cNvSpPr>
          <p:nvPr>
            <p:ph type="title"/>
          </p:nvPr>
        </p:nvSpPr>
        <p:spPr>
          <a:xfrm>
            <a:off x="0" y="185530"/>
            <a:ext cx="11940209" cy="5234609"/>
          </a:xfrm>
        </p:spPr>
        <p:txBody>
          <a:bodyPr>
            <a:normAutofit fontScale="90000"/>
          </a:bodyPr>
          <a:lstStyle/>
          <a:p>
            <a:r>
              <a:rPr lang="en-US" b="0" i="0" dirty="0">
                <a:solidFill>
                  <a:srgbClr val="2E2D29"/>
                </a:solidFill>
                <a:effectLst/>
                <a:latin typeface="Source Sans Pro" panose="020B0503030403020204" pitchFamily="34" charset="0"/>
              </a:rPr>
              <a:t>A. </a:t>
            </a:r>
            <a:r>
              <a:rPr lang="en-US" sz="4000" b="0" i="0" dirty="0" err="1">
                <a:solidFill>
                  <a:srgbClr val="2E2D29"/>
                </a:solidFill>
                <a:effectLst/>
                <a:latin typeface="Showcard Gothic" panose="04020904020102020604" pitchFamily="82" charset="0"/>
              </a:rPr>
              <a:t>Kekerasan</a:t>
            </a:r>
            <a:r>
              <a:rPr lang="en-US" sz="4000" b="0" i="0" dirty="0">
                <a:solidFill>
                  <a:srgbClr val="2E2D29"/>
                </a:solidFill>
                <a:effectLst/>
                <a:latin typeface="Showcard Gothic" panose="04020904020102020604" pitchFamily="82" charset="0"/>
              </a:rPr>
              <a:t> </a:t>
            </a:r>
            <a:r>
              <a:rPr lang="en-US" sz="4000" b="0" i="0" dirty="0" err="1">
                <a:solidFill>
                  <a:srgbClr val="2E2D29"/>
                </a:solidFill>
                <a:effectLst/>
                <a:latin typeface="Showcard Gothic" panose="04020904020102020604" pitchFamily="82" charset="0"/>
              </a:rPr>
              <a:t>Fisik</a:t>
            </a:r>
            <a:r>
              <a:rPr lang="en-US" sz="4000" b="0" i="0" dirty="0">
                <a:solidFill>
                  <a:srgbClr val="2E2D29"/>
                </a:solidFill>
                <a:effectLst/>
                <a:latin typeface="Showcard Gothic" panose="04020904020102020604" pitchFamily="82" charset="0"/>
              </a:rPr>
              <a:t> </a:t>
            </a:r>
            <a:r>
              <a:rPr lang="en-US" sz="4000" b="0" i="0" dirty="0" err="1">
                <a:solidFill>
                  <a:srgbClr val="2E2D29"/>
                </a:solidFill>
                <a:effectLst/>
                <a:latin typeface="Showcard Gothic" panose="04020904020102020604" pitchFamily="82" charset="0"/>
              </a:rPr>
              <a:t>Berat</a:t>
            </a:r>
            <a:r>
              <a:rPr lang="en-US" sz="4000" b="0" i="0" dirty="0">
                <a:solidFill>
                  <a:srgbClr val="2E2D29"/>
                </a:solidFill>
                <a:effectLst/>
                <a:latin typeface="Showcard Gothic" panose="04020904020102020604" pitchFamily="82" charset="0"/>
              </a:rPr>
              <a:t>, </a:t>
            </a:r>
            <a:br>
              <a:rPr lang="id-ID" sz="4000" b="0" i="0" dirty="0">
                <a:solidFill>
                  <a:srgbClr val="2E2D29"/>
                </a:solidFill>
                <a:effectLst/>
                <a:latin typeface="Showcard Gothic" panose="04020904020102020604" pitchFamily="82" charset="0"/>
              </a:rPr>
            </a:br>
            <a:r>
              <a:rPr lang="en-US" sz="2400" b="0" i="0" dirty="0" err="1">
                <a:solidFill>
                  <a:schemeClr val="accent5">
                    <a:lumMod val="75000"/>
                  </a:schemeClr>
                </a:solidFill>
                <a:effectLst/>
                <a:latin typeface="Source Sans Pro" panose="020B0503030403020204" pitchFamily="34" charset="0"/>
              </a:rPr>
              <a:t>berupa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penganiayaan</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berat</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seperti</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menendang</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memukul</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menyundut</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melakukan</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percobaan</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pembunuhan</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atau</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pembunuhan</a:t>
            </a:r>
            <a:r>
              <a:rPr lang="en-US" sz="2400" b="0" i="0" dirty="0">
                <a:solidFill>
                  <a:schemeClr val="accent5">
                    <a:lumMod val="75000"/>
                  </a:schemeClr>
                </a:solidFill>
                <a:effectLst/>
                <a:latin typeface="Source Sans Pro" panose="020B0503030403020204" pitchFamily="34" charset="0"/>
              </a:rPr>
              <a:t> dan </a:t>
            </a:r>
            <a:r>
              <a:rPr lang="en-US" sz="2400" b="0" i="0" dirty="0" err="1">
                <a:solidFill>
                  <a:schemeClr val="accent5">
                    <a:lumMod val="75000"/>
                  </a:schemeClr>
                </a:solidFill>
                <a:effectLst/>
                <a:latin typeface="Source Sans Pro" panose="020B0503030403020204" pitchFamily="34" charset="0"/>
              </a:rPr>
              <a:t>semua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perbuatan</a:t>
            </a:r>
            <a:r>
              <a:rPr lang="en-US" sz="2400" b="0" i="0" dirty="0">
                <a:solidFill>
                  <a:schemeClr val="accent5">
                    <a:lumMod val="75000"/>
                  </a:schemeClr>
                </a:solidFill>
                <a:effectLst/>
                <a:latin typeface="Source Sans Pro" panose="020B0503030403020204" pitchFamily="34" charset="0"/>
              </a:rPr>
              <a:t> lain yang </a:t>
            </a:r>
            <a:r>
              <a:rPr lang="en-US" sz="2400" b="0" i="0" dirty="0" err="1">
                <a:solidFill>
                  <a:schemeClr val="accent5">
                    <a:lumMod val="75000"/>
                  </a:schemeClr>
                </a:solidFill>
                <a:effectLst/>
                <a:latin typeface="Source Sans Pro" panose="020B0503030403020204" pitchFamily="34" charset="0"/>
              </a:rPr>
              <a:t>dapat</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mengakibatkan</a:t>
            </a:r>
            <a:r>
              <a:rPr lang="en-US" sz="2400" b="0" i="0" dirty="0">
                <a:solidFill>
                  <a:schemeClr val="accent5">
                    <a:lumMod val="75000"/>
                  </a:schemeClr>
                </a:solidFill>
                <a:effectLst/>
                <a:latin typeface="Source Sans Pro" panose="020B0503030403020204" pitchFamily="34" charset="0"/>
              </a:rPr>
              <a:t> :</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a. </a:t>
            </a:r>
            <a:r>
              <a:rPr lang="en-US" sz="2400" b="0" i="0" dirty="0" err="1">
                <a:solidFill>
                  <a:schemeClr val="accent5">
                    <a:lumMod val="75000"/>
                  </a:schemeClr>
                </a:solidFill>
                <a:effectLst/>
                <a:latin typeface="Source Sans Pro" panose="020B0503030403020204" pitchFamily="34" charset="0"/>
              </a:rPr>
              <a:t>Cedera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berat</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b. </a:t>
            </a:r>
            <a:r>
              <a:rPr lang="en-US" sz="2400" b="0" i="0" dirty="0" err="1">
                <a:solidFill>
                  <a:schemeClr val="accent5">
                    <a:lumMod val="75000"/>
                  </a:schemeClr>
                </a:solidFill>
                <a:effectLst/>
                <a:latin typeface="Source Sans Pro" panose="020B0503030403020204" pitchFamily="34" charset="0"/>
              </a:rPr>
              <a:t>Tidak</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mampu</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menjalankan</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tugas</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sehari-hari</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c. </a:t>
            </a:r>
            <a:r>
              <a:rPr lang="en-US" sz="2400" b="0" i="0" dirty="0" err="1">
                <a:solidFill>
                  <a:schemeClr val="accent5">
                    <a:lumMod val="75000"/>
                  </a:schemeClr>
                </a:solidFill>
                <a:effectLst/>
                <a:latin typeface="Source Sans Pro" panose="020B0503030403020204" pitchFamily="34" charset="0"/>
              </a:rPr>
              <a:t>Pingsan</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d. Luka </a:t>
            </a:r>
            <a:r>
              <a:rPr lang="en-US" sz="2400" b="0" i="0" dirty="0" err="1">
                <a:solidFill>
                  <a:schemeClr val="accent5">
                    <a:lumMod val="75000"/>
                  </a:schemeClr>
                </a:solidFill>
                <a:effectLst/>
                <a:latin typeface="Source Sans Pro" panose="020B0503030403020204" pitchFamily="34" charset="0"/>
              </a:rPr>
              <a:t>berat</a:t>
            </a:r>
            <a:r>
              <a:rPr lang="en-US" sz="2400" b="0" i="0" dirty="0">
                <a:solidFill>
                  <a:schemeClr val="accent5">
                    <a:lumMod val="75000"/>
                  </a:schemeClr>
                </a:solidFill>
                <a:effectLst/>
                <a:latin typeface="Source Sans Pro" panose="020B0503030403020204" pitchFamily="34" charset="0"/>
              </a:rPr>
              <a:t> pada </a:t>
            </a:r>
            <a:r>
              <a:rPr lang="en-US" sz="2400" b="0" i="0" dirty="0" err="1">
                <a:solidFill>
                  <a:schemeClr val="accent5">
                    <a:lumMod val="75000"/>
                  </a:schemeClr>
                </a:solidFill>
                <a:effectLst/>
                <a:latin typeface="Source Sans Pro" panose="020B0503030403020204" pitchFamily="34" charset="0"/>
              </a:rPr>
              <a:t>tubuh</a:t>
            </a:r>
            <a:r>
              <a:rPr lang="en-US" sz="2400" b="0" i="0" dirty="0">
                <a:solidFill>
                  <a:schemeClr val="accent5">
                    <a:lumMod val="75000"/>
                  </a:schemeClr>
                </a:solidFill>
                <a:effectLst/>
                <a:latin typeface="Source Sans Pro" panose="020B0503030403020204" pitchFamily="34" charset="0"/>
              </a:rPr>
              <a:t> korban dan </a:t>
            </a:r>
            <a:r>
              <a:rPr lang="en-US" sz="2400" b="0" i="0" dirty="0" err="1">
                <a:solidFill>
                  <a:schemeClr val="accent5">
                    <a:lumMod val="75000"/>
                  </a:schemeClr>
                </a:solidFill>
                <a:effectLst/>
                <a:latin typeface="Source Sans Pro" panose="020B0503030403020204" pitchFamily="34" charset="0"/>
              </a:rPr>
              <a:t>atau</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luka</a:t>
            </a:r>
            <a:r>
              <a:rPr lang="en-US" sz="2400" b="0" i="0" dirty="0">
                <a:solidFill>
                  <a:schemeClr val="accent5">
                    <a:lumMod val="75000"/>
                  </a:schemeClr>
                </a:solidFill>
                <a:effectLst/>
                <a:latin typeface="Source Sans Pro" panose="020B0503030403020204" pitchFamily="34" charset="0"/>
              </a:rPr>
              <a:t> yang </a:t>
            </a:r>
            <a:r>
              <a:rPr lang="en-US" sz="2400" b="0" i="0" dirty="0" err="1">
                <a:solidFill>
                  <a:schemeClr val="accent5">
                    <a:lumMod val="75000"/>
                  </a:schemeClr>
                </a:solidFill>
                <a:effectLst/>
                <a:latin typeface="Source Sans Pro" panose="020B0503030403020204" pitchFamily="34" charset="0"/>
              </a:rPr>
              <a:t>sulit</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disembuhkan</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atau</a:t>
            </a:r>
            <a:r>
              <a:rPr lang="en-US" sz="2400" b="0" i="0" dirty="0">
                <a:solidFill>
                  <a:schemeClr val="accent5">
                    <a:lumMod val="75000"/>
                  </a:schemeClr>
                </a:solidFill>
                <a:effectLst/>
                <a:latin typeface="Source Sans Pro" panose="020B0503030403020204" pitchFamily="34" charset="0"/>
              </a:rPr>
              <a:t> yang </a:t>
            </a:r>
            <a:r>
              <a:rPr lang="en-US" sz="2400" b="0" i="0" dirty="0" err="1">
                <a:solidFill>
                  <a:schemeClr val="accent5">
                    <a:lumMod val="75000"/>
                  </a:schemeClr>
                </a:solidFill>
                <a:effectLst/>
                <a:latin typeface="Source Sans Pro" panose="020B0503030403020204" pitchFamily="34" charset="0"/>
              </a:rPr>
              <a:t>menimbulkan</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bahaya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mati</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e. </a:t>
            </a:r>
            <a:r>
              <a:rPr lang="en-US" sz="2400" b="0" i="0" dirty="0" err="1">
                <a:solidFill>
                  <a:schemeClr val="accent5">
                    <a:lumMod val="75000"/>
                  </a:schemeClr>
                </a:solidFill>
                <a:effectLst/>
                <a:latin typeface="Source Sans Pro" panose="020B0503030403020204" pitchFamily="34" charset="0"/>
              </a:rPr>
              <a:t>Kehilangan</a:t>
            </a:r>
            <a:r>
              <a:rPr lang="en-US" sz="2400" b="0" i="0" dirty="0">
                <a:solidFill>
                  <a:schemeClr val="accent5">
                    <a:lumMod val="75000"/>
                  </a:schemeClr>
                </a:solidFill>
                <a:effectLst/>
                <a:latin typeface="Source Sans Pro" panose="020B0503030403020204" pitchFamily="34" charset="0"/>
              </a:rPr>
              <a:t> salah </a:t>
            </a:r>
            <a:r>
              <a:rPr lang="en-US" sz="2400" b="0" i="0" dirty="0" err="1">
                <a:solidFill>
                  <a:schemeClr val="accent5">
                    <a:lumMod val="75000"/>
                  </a:schemeClr>
                </a:solidFill>
                <a:effectLst/>
                <a:latin typeface="Source Sans Pro" panose="020B0503030403020204" pitchFamily="34" charset="0"/>
              </a:rPr>
              <a:t>satu</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panca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indera</a:t>
            </a:r>
            <a:r>
              <a:rPr lang="en-US" sz="2400" b="0" i="0" dirty="0">
                <a:solidFill>
                  <a:schemeClr val="accent5">
                    <a:lumMod val="75000"/>
                  </a:schemeClr>
                </a:solidFill>
                <a:effectLst/>
                <a:latin typeface="Source Sans Pro" panose="020B0503030403020204" pitchFamily="34" charset="0"/>
              </a:rPr>
              <a:t>.</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f. </a:t>
            </a:r>
            <a:r>
              <a:rPr lang="en-US" sz="2400" b="0" i="0" dirty="0" err="1">
                <a:solidFill>
                  <a:schemeClr val="accent5">
                    <a:lumMod val="75000"/>
                  </a:schemeClr>
                </a:solidFill>
                <a:effectLst/>
                <a:latin typeface="Source Sans Pro" panose="020B0503030403020204" pitchFamily="34" charset="0"/>
              </a:rPr>
              <a:t>Mendapat</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cacat</a:t>
            </a:r>
            <a:r>
              <a:rPr lang="en-US" sz="2400" b="0" i="0" dirty="0">
                <a:solidFill>
                  <a:schemeClr val="accent5">
                    <a:lumMod val="75000"/>
                  </a:schemeClr>
                </a:solidFill>
                <a:effectLst/>
                <a:latin typeface="Source Sans Pro" panose="020B0503030403020204" pitchFamily="34" charset="0"/>
              </a:rPr>
              <a:t>.</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g. </a:t>
            </a:r>
            <a:r>
              <a:rPr lang="en-US" sz="2400" b="0" i="0" dirty="0" err="1">
                <a:solidFill>
                  <a:schemeClr val="accent5">
                    <a:lumMod val="75000"/>
                  </a:schemeClr>
                </a:solidFill>
                <a:effectLst/>
                <a:latin typeface="Source Sans Pro" panose="020B0503030403020204" pitchFamily="34" charset="0"/>
              </a:rPr>
              <a:t>Menderita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sakit</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lumpuh</a:t>
            </a:r>
            <a:r>
              <a:rPr lang="en-US" sz="2400" b="0" i="0" dirty="0">
                <a:solidFill>
                  <a:schemeClr val="accent5">
                    <a:lumMod val="75000"/>
                  </a:schemeClr>
                </a:solidFill>
                <a:effectLst/>
                <a:latin typeface="Source Sans Pro" panose="020B0503030403020204" pitchFamily="34" charset="0"/>
              </a:rPr>
              <a:t>.</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h. </a:t>
            </a:r>
            <a:r>
              <a:rPr lang="en-US" sz="2400" b="0" i="0" dirty="0" err="1">
                <a:solidFill>
                  <a:schemeClr val="accent5">
                    <a:lumMod val="75000"/>
                  </a:schemeClr>
                </a:solidFill>
                <a:effectLst/>
                <a:latin typeface="Source Sans Pro" panose="020B0503030403020204" pitchFamily="34" charset="0"/>
              </a:rPr>
              <a:t>Terganggunya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daya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pikir</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selama</a:t>
            </a:r>
            <a:r>
              <a:rPr lang="en-US" sz="2400" b="0" i="0" dirty="0">
                <a:solidFill>
                  <a:schemeClr val="accent5">
                    <a:lumMod val="75000"/>
                  </a:schemeClr>
                </a:solidFill>
                <a:effectLst/>
                <a:latin typeface="Source Sans Pro" panose="020B0503030403020204" pitchFamily="34" charset="0"/>
              </a:rPr>
              <a:t> 4 </a:t>
            </a:r>
            <a:r>
              <a:rPr lang="en-US" sz="2400" b="0" i="0" dirty="0" err="1">
                <a:solidFill>
                  <a:schemeClr val="accent5">
                    <a:lumMod val="75000"/>
                  </a:schemeClr>
                </a:solidFill>
                <a:effectLst/>
                <a:latin typeface="Source Sans Pro" panose="020B0503030403020204" pitchFamily="34" charset="0"/>
              </a:rPr>
              <a:t>minggu</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lebih</a:t>
            </a:r>
            <a:br>
              <a:rPr lang="en-US" sz="2400" dirty="0">
                <a:solidFill>
                  <a:schemeClr val="accent5">
                    <a:lumMod val="75000"/>
                  </a:schemeClr>
                </a:solidFill>
              </a:rPr>
            </a:br>
            <a:r>
              <a:rPr lang="en-US" sz="2400" b="0" i="0" dirty="0" err="1">
                <a:solidFill>
                  <a:schemeClr val="accent5">
                    <a:lumMod val="75000"/>
                  </a:schemeClr>
                </a:solidFill>
                <a:effectLst/>
                <a:latin typeface="Source Sans Pro" panose="020B0503030403020204" pitchFamily="34" charset="0"/>
              </a:rPr>
              <a:t>i</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Gugurnya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atau</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matinya</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kandungan</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seorang</a:t>
            </a:r>
            <a:r>
              <a:rPr lang="en-US" sz="2400" b="0" i="0" dirty="0">
                <a:solidFill>
                  <a:schemeClr val="accent5">
                    <a:lumMod val="75000"/>
                  </a:schemeClr>
                </a:solidFill>
                <a:effectLst/>
                <a:latin typeface="Source Sans Pro" panose="020B0503030403020204" pitchFamily="34" charset="0"/>
              </a:rPr>
              <a:t> </a:t>
            </a:r>
            <a:r>
              <a:rPr lang="en-US" sz="2400" b="0" i="0" dirty="0" err="1">
                <a:solidFill>
                  <a:schemeClr val="accent5">
                    <a:lumMod val="75000"/>
                  </a:schemeClr>
                </a:solidFill>
                <a:effectLst/>
                <a:latin typeface="Source Sans Pro" panose="020B0503030403020204" pitchFamily="34" charset="0"/>
              </a:rPr>
              <a:t>perempuan</a:t>
            </a:r>
            <a:br>
              <a:rPr lang="en-US" sz="2400" dirty="0">
                <a:solidFill>
                  <a:schemeClr val="accent5">
                    <a:lumMod val="75000"/>
                  </a:schemeClr>
                </a:solidFill>
              </a:rPr>
            </a:br>
            <a:r>
              <a:rPr lang="en-US" sz="2400" b="0" i="0" dirty="0">
                <a:solidFill>
                  <a:schemeClr val="accent5">
                    <a:lumMod val="75000"/>
                  </a:schemeClr>
                </a:solidFill>
                <a:effectLst/>
                <a:latin typeface="Source Sans Pro" panose="020B0503030403020204" pitchFamily="34" charset="0"/>
              </a:rPr>
              <a:t>j. </a:t>
            </a:r>
            <a:r>
              <a:rPr lang="en-US" sz="2400" b="0" i="0" dirty="0" err="1">
                <a:solidFill>
                  <a:schemeClr val="accent5">
                    <a:lumMod val="75000"/>
                  </a:schemeClr>
                </a:solidFill>
                <a:effectLst/>
                <a:latin typeface="Source Sans Pro" panose="020B0503030403020204" pitchFamily="34" charset="0"/>
              </a:rPr>
              <a:t>Kematian</a:t>
            </a:r>
            <a:r>
              <a:rPr lang="en-US" sz="2400" b="0" i="0" dirty="0">
                <a:solidFill>
                  <a:schemeClr val="accent5">
                    <a:lumMod val="75000"/>
                  </a:schemeClr>
                </a:solidFill>
                <a:effectLst/>
                <a:latin typeface="Source Sans Pro" panose="020B0503030403020204" pitchFamily="34" charset="0"/>
              </a:rPr>
              <a:t> korban</a:t>
            </a:r>
            <a:endParaRPr lang="en-US" sz="2400" dirty="0">
              <a:solidFill>
                <a:schemeClr val="accent5">
                  <a:lumMod val="75000"/>
                </a:schemeClr>
              </a:solidFill>
            </a:endParaRPr>
          </a:p>
        </p:txBody>
      </p:sp>
      <p:sp>
        <p:nvSpPr>
          <p:cNvPr id="3" name="Tampungan Teks 2">
            <a:extLst>
              <a:ext uri="{FF2B5EF4-FFF2-40B4-BE49-F238E27FC236}">
                <a16:creationId xmlns:a16="http://schemas.microsoft.com/office/drawing/2014/main" id="{78CAEDBC-EA6A-48B7-828D-3ACE4095EA78}"/>
              </a:ext>
            </a:extLst>
          </p:cNvPr>
          <p:cNvSpPr>
            <a:spLocks noGrp="1"/>
          </p:cNvSpPr>
          <p:nvPr>
            <p:ph type="body" idx="1"/>
          </p:nvPr>
        </p:nvSpPr>
        <p:spPr>
          <a:xfrm flipV="1">
            <a:off x="677335" y="6041361"/>
            <a:ext cx="7167952" cy="293177"/>
          </a:xfrm>
        </p:spPr>
        <p:txBody>
          <a:bodyPr>
            <a:normAutofit fontScale="85000" lnSpcReduction="20000"/>
          </a:bodyPr>
          <a:lstStyle/>
          <a:p>
            <a:endParaRPr lang="en-US" dirty="0"/>
          </a:p>
        </p:txBody>
      </p:sp>
    </p:spTree>
    <p:extLst>
      <p:ext uri="{BB962C8B-B14F-4D97-AF65-F5344CB8AC3E}">
        <p14:creationId xmlns:p14="http://schemas.microsoft.com/office/powerpoint/2010/main" val="3172825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017C280-37CE-49F0-9676-1643B3DCFE6F}"/>
              </a:ext>
            </a:extLst>
          </p:cNvPr>
          <p:cNvSpPr>
            <a:spLocks noGrp="1"/>
          </p:cNvSpPr>
          <p:nvPr>
            <p:ph type="title"/>
          </p:nvPr>
        </p:nvSpPr>
        <p:spPr>
          <a:xfrm>
            <a:off x="106017" y="53008"/>
            <a:ext cx="10919792" cy="6804991"/>
          </a:xfrm>
        </p:spPr>
        <p:txBody>
          <a:bodyPr>
            <a:normAutofit fontScale="90000"/>
          </a:bodyPr>
          <a:lstStyle/>
          <a:p>
            <a:r>
              <a:rPr lang="en-US" sz="3600" dirty="0" err="1">
                <a:solidFill>
                  <a:srgbClr val="0070C0"/>
                </a:solidFill>
              </a:rPr>
              <a:t>Undang-undang</a:t>
            </a:r>
            <a:r>
              <a:rPr lang="en-US" sz="3600" dirty="0">
                <a:solidFill>
                  <a:srgbClr val="0070C0"/>
                </a:solidFill>
              </a:rPr>
              <a:t> No.23 </a:t>
            </a:r>
            <a:r>
              <a:rPr lang="en-US" sz="3600" dirty="0" err="1">
                <a:solidFill>
                  <a:srgbClr val="0070C0"/>
                </a:solidFill>
              </a:rPr>
              <a:t>tahun</a:t>
            </a:r>
            <a:r>
              <a:rPr lang="en-US" sz="3600" dirty="0">
                <a:solidFill>
                  <a:srgbClr val="0070C0"/>
                </a:solidFill>
              </a:rPr>
              <a:t> 2004 di </a:t>
            </a:r>
            <a:r>
              <a:rPr lang="en-US" sz="3600" dirty="0" err="1">
                <a:solidFill>
                  <a:srgbClr val="0070C0"/>
                </a:solidFill>
              </a:rPr>
              <a:t>sahkan</a:t>
            </a:r>
            <a:r>
              <a:rPr lang="en-US" sz="3600" dirty="0">
                <a:solidFill>
                  <a:srgbClr val="0070C0"/>
                </a:solidFill>
              </a:rPr>
              <a:t> pada </a:t>
            </a:r>
            <a:r>
              <a:rPr lang="en-US" sz="3600" dirty="0" err="1">
                <a:solidFill>
                  <a:srgbClr val="0070C0"/>
                </a:solidFill>
              </a:rPr>
              <a:t>tanggal</a:t>
            </a:r>
            <a:r>
              <a:rPr lang="en-US" sz="3600" dirty="0">
                <a:solidFill>
                  <a:srgbClr val="0070C0"/>
                </a:solidFill>
              </a:rPr>
              <a:t> 22 September 2004 yang </a:t>
            </a:r>
            <a:r>
              <a:rPr lang="en-US" sz="3600" dirty="0" err="1">
                <a:solidFill>
                  <a:srgbClr val="0070C0"/>
                </a:solidFill>
              </a:rPr>
              <a:t>terdiri</a:t>
            </a:r>
            <a:r>
              <a:rPr lang="en-US" sz="3600" dirty="0">
                <a:solidFill>
                  <a:srgbClr val="0070C0"/>
                </a:solidFill>
              </a:rPr>
              <a:t> </a:t>
            </a:r>
            <a:r>
              <a:rPr lang="en-US" sz="3600" dirty="0" err="1">
                <a:solidFill>
                  <a:srgbClr val="0070C0"/>
                </a:solidFill>
              </a:rPr>
              <a:t>atas</a:t>
            </a:r>
            <a:r>
              <a:rPr lang="en-US" sz="3600" dirty="0">
                <a:solidFill>
                  <a:srgbClr val="0070C0"/>
                </a:solidFill>
              </a:rPr>
              <a:t> 10 Bab dan 56</a:t>
            </a:r>
            <a:r>
              <a:rPr lang="id-ID" sz="3600" dirty="0">
                <a:solidFill>
                  <a:srgbClr val="0070C0"/>
                </a:solidFill>
              </a:rPr>
              <a:t>.</a:t>
            </a:r>
            <a:br>
              <a:rPr lang="id-ID" sz="3600" dirty="0">
                <a:solidFill>
                  <a:srgbClr val="0070C0"/>
                </a:solidFill>
              </a:rPr>
            </a:br>
            <a:r>
              <a:rPr lang="id-ID" sz="3600" dirty="0">
                <a:solidFill>
                  <a:srgbClr val="0070C0"/>
                </a:solidFill>
              </a:rPr>
              <a:t>	</a:t>
            </a:r>
            <a:r>
              <a:rPr lang="en-US" sz="3600" dirty="0" err="1">
                <a:solidFill>
                  <a:srgbClr val="0070C0"/>
                </a:solidFill>
              </a:rPr>
              <a:t>Pasal</a:t>
            </a:r>
            <a:r>
              <a:rPr lang="en-US" sz="3600" dirty="0">
                <a:solidFill>
                  <a:srgbClr val="0070C0"/>
                </a:solidFill>
              </a:rPr>
              <a:t> </a:t>
            </a:r>
            <a:r>
              <a:rPr lang="en-US" sz="3600" dirty="0" err="1">
                <a:solidFill>
                  <a:srgbClr val="0070C0"/>
                </a:solidFill>
              </a:rPr>
              <a:t>itu</a:t>
            </a:r>
            <a:r>
              <a:rPr lang="en-US" sz="3600" dirty="0">
                <a:solidFill>
                  <a:srgbClr val="0070C0"/>
                </a:solidFill>
              </a:rPr>
              <a:t> </a:t>
            </a:r>
            <a:r>
              <a:rPr lang="en-US" sz="3600" dirty="0" err="1">
                <a:solidFill>
                  <a:srgbClr val="0070C0"/>
                </a:solidFill>
              </a:rPr>
              <a:t>mengadopsi</a:t>
            </a:r>
            <a:r>
              <a:rPr lang="en-US" sz="3600" dirty="0">
                <a:solidFill>
                  <a:srgbClr val="0070C0"/>
                </a:solidFill>
              </a:rPr>
              <a:t> </a:t>
            </a:r>
            <a:r>
              <a:rPr lang="en-US" sz="3600" dirty="0" err="1">
                <a:solidFill>
                  <a:srgbClr val="0070C0"/>
                </a:solidFill>
              </a:rPr>
              <a:t>berbagai</a:t>
            </a:r>
            <a:r>
              <a:rPr lang="en-US" sz="3600" dirty="0">
                <a:solidFill>
                  <a:srgbClr val="0070C0"/>
                </a:solidFill>
              </a:rPr>
              <a:t> </a:t>
            </a:r>
            <a:r>
              <a:rPr lang="en-US" sz="3600" dirty="0" err="1">
                <a:solidFill>
                  <a:srgbClr val="0070C0"/>
                </a:solidFill>
              </a:rPr>
              <a:t>kekerasan</a:t>
            </a:r>
            <a:r>
              <a:rPr lang="en-US" sz="3600" dirty="0">
                <a:solidFill>
                  <a:srgbClr val="0070C0"/>
                </a:solidFill>
              </a:rPr>
              <a:t> yang </a:t>
            </a:r>
            <a:r>
              <a:rPr lang="en-US" sz="3600" dirty="0" err="1">
                <a:solidFill>
                  <a:srgbClr val="0070C0"/>
                </a:solidFill>
              </a:rPr>
              <a:t>sering</a:t>
            </a:r>
            <a:r>
              <a:rPr lang="en-US" sz="3600" dirty="0">
                <a:solidFill>
                  <a:srgbClr val="0070C0"/>
                </a:solidFill>
              </a:rPr>
              <a:t> </a:t>
            </a:r>
            <a:r>
              <a:rPr lang="en-US" sz="3600" dirty="0" err="1">
                <a:solidFill>
                  <a:srgbClr val="0070C0"/>
                </a:solidFill>
              </a:rPr>
              <a:t>dialami</a:t>
            </a:r>
            <a:r>
              <a:rPr lang="en-US" sz="3600" dirty="0">
                <a:solidFill>
                  <a:srgbClr val="0070C0"/>
                </a:solidFill>
              </a:rPr>
              <a:t> </a:t>
            </a:r>
            <a:r>
              <a:rPr lang="en-US" sz="3600" dirty="0" err="1">
                <a:solidFill>
                  <a:srgbClr val="0070C0"/>
                </a:solidFill>
              </a:rPr>
              <a:t>perempuan</a:t>
            </a:r>
            <a:br>
              <a:rPr lang="id-ID" sz="3600" dirty="0">
                <a:solidFill>
                  <a:srgbClr val="0070C0"/>
                </a:solidFill>
              </a:rPr>
            </a:br>
            <a:r>
              <a:rPr lang="id-ID" sz="3600" dirty="0">
                <a:solidFill>
                  <a:srgbClr val="0070C0"/>
                </a:solidFill>
              </a:rPr>
              <a:t>1. </a:t>
            </a:r>
            <a:r>
              <a:rPr lang="en-US" sz="3600" dirty="0" err="1">
                <a:solidFill>
                  <a:srgbClr val="0070C0"/>
                </a:solidFill>
              </a:rPr>
              <a:t>terperinci</a:t>
            </a:r>
            <a:r>
              <a:rPr lang="en-US" sz="3600" dirty="0">
                <a:solidFill>
                  <a:srgbClr val="0070C0"/>
                </a:solidFill>
              </a:rPr>
              <a:t> </a:t>
            </a:r>
            <a:r>
              <a:rPr lang="en-US" sz="3600" dirty="0" err="1">
                <a:solidFill>
                  <a:srgbClr val="0070C0"/>
                </a:solidFill>
              </a:rPr>
              <a:t>mengatur</a:t>
            </a:r>
            <a:r>
              <a:rPr lang="en-US" sz="3600" dirty="0">
                <a:solidFill>
                  <a:srgbClr val="0070C0"/>
                </a:solidFill>
              </a:rPr>
              <a:t> </a:t>
            </a:r>
            <a:r>
              <a:rPr lang="en-US" sz="3600" dirty="0" err="1">
                <a:solidFill>
                  <a:srgbClr val="0070C0"/>
                </a:solidFill>
              </a:rPr>
              <a:t>tentang</a:t>
            </a:r>
            <a:r>
              <a:rPr lang="en-US" sz="3600" dirty="0">
                <a:solidFill>
                  <a:srgbClr val="0070C0"/>
                </a:solidFill>
              </a:rPr>
              <a:t> </a:t>
            </a:r>
            <a:r>
              <a:rPr lang="en-US" sz="3600" dirty="0" err="1">
                <a:solidFill>
                  <a:srgbClr val="0070C0"/>
                </a:solidFill>
              </a:rPr>
              <a:t>hak-hak</a:t>
            </a:r>
            <a:r>
              <a:rPr lang="en-US" sz="3600" dirty="0">
                <a:solidFill>
                  <a:srgbClr val="0070C0"/>
                </a:solidFill>
              </a:rPr>
              <a:t> korban KDRT, </a:t>
            </a:r>
            <a:r>
              <a:rPr lang="en-US" sz="3600" dirty="0" err="1">
                <a:solidFill>
                  <a:srgbClr val="0070C0"/>
                </a:solidFill>
              </a:rPr>
              <a:t>siapa</a:t>
            </a:r>
            <a:r>
              <a:rPr lang="en-US" sz="3600" dirty="0">
                <a:solidFill>
                  <a:srgbClr val="0070C0"/>
                </a:solidFill>
              </a:rPr>
              <a:t> </a:t>
            </a:r>
            <a:r>
              <a:rPr lang="en-US" sz="3600" dirty="0" err="1">
                <a:solidFill>
                  <a:srgbClr val="0070C0"/>
                </a:solidFill>
              </a:rPr>
              <a:t>saja</a:t>
            </a:r>
            <a:r>
              <a:rPr lang="en-US" sz="3600" dirty="0">
                <a:solidFill>
                  <a:srgbClr val="0070C0"/>
                </a:solidFill>
              </a:rPr>
              <a:t> yang di </a:t>
            </a:r>
            <a:r>
              <a:rPr lang="en-US" sz="3600" dirty="0" err="1">
                <a:solidFill>
                  <a:srgbClr val="0070C0"/>
                </a:solidFill>
              </a:rPr>
              <a:t>lindungi</a:t>
            </a:r>
            <a:r>
              <a:rPr lang="en-US" sz="3600" dirty="0">
                <a:solidFill>
                  <a:srgbClr val="0070C0"/>
                </a:solidFill>
              </a:rPr>
              <a:t>,</a:t>
            </a:r>
            <a:br>
              <a:rPr lang="id-ID" sz="3600" dirty="0">
                <a:solidFill>
                  <a:srgbClr val="0070C0"/>
                </a:solidFill>
              </a:rPr>
            </a:br>
            <a:r>
              <a:rPr lang="id-ID" sz="3600" dirty="0">
                <a:solidFill>
                  <a:srgbClr val="0070C0"/>
                </a:solidFill>
              </a:rPr>
              <a:t>2. </a:t>
            </a:r>
            <a:r>
              <a:rPr lang="en-US" sz="3600" dirty="0" err="1">
                <a:solidFill>
                  <a:srgbClr val="0070C0"/>
                </a:solidFill>
              </a:rPr>
              <a:t>sanksi</a:t>
            </a:r>
            <a:r>
              <a:rPr lang="en-US" sz="3600" dirty="0">
                <a:solidFill>
                  <a:srgbClr val="0070C0"/>
                </a:solidFill>
              </a:rPr>
              <a:t> </a:t>
            </a:r>
            <a:r>
              <a:rPr lang="en-US" sz="3600" dirty="0" err="1">
                <a:solidFill>
                  <a:srgbClr val="0070C0"/>
                </a:solidFill>
              </a:rPr>
              <a:t>hukum</a:t>
            </a:r>
            <a:br>
              <a:rPr lang="id-ID" sz="3600" dirty="0">
                <a:solidFill>
                  <a:srgbClr val="0070C0"/>
                </a:solidFill>
              </a:rPr>
            </a:br>
            <a:r>
              <a:rPr lang="id-ID" sz="3600" dirty="0">
                <a:solidFill>
                  <a:srgbClr val="0070C0"/>
                </a:solidFill>
              </a:rPr>
              <a:t>3. </a:t>
            </a:r>
            <a:r>
              <a:rPr lang="en-US" sz="3600" dirty="0" err="1">
                <a:solidFill>
                  <a:srgbClr val="0070C0"/>
                </a:solidFill>
              </a:rPr>
              <a:t>perlindungan</a:t>
            </a:r>
            <a:br>
              <a:rPr lang="id-ID" sz="3600" dirty="0">
                <a:solidFill>
                  <a:srgbClr val="0070C0"/>
                </a:solidFill>
              </a:rPr>
            </a:br>
            <a:r>
              <a:rPr lang="id-ID" sz="3600" dirty="0">
                <a:solidFill>
                  <a:srgbClr val="0070C0"/>
                </a:solidFill>
              </a:rPr>
              <a:t>4. </a:t>
            </a:r>
            <a:r>
              <a:rPr lang="en-US" sz="3600" dirty="0" err="1">
                <a:solidFill>
                  <a:srgbClr val="0070C0"/>
                </a:solidFill>
              </a:rPr>
              <a:t>bahkan</a:t>
            </a:r>
            <a:r>
              <a:rPr lang="en-US" sz="3600" dirty="0">
                <a:solidFill>
                  <a:srgbClr val="0070C0"/>
                </a:solidFill>
              </a:rPr>
              <a:t> </a:t>
            </a:r>
            <a:r>
              <a:rPr lang="en-US" sz="3600" dirty="0" err="1">
                <a:solidFill>
                  <a:srgbClr val="0070C0"/>
                </a:solidFill>
              </a:rPr>
              <a:t>kewajiban</a:t>
            </a:r>
            <a:r>
              <a:rPr lang="en-US" sz="3600" dirty="0">
                <a:solidFill>
                  <a:srgbClr val="0070C0"/>
                </a:solidFill>
              </a:rPr>
              <a:t> </a:t>
            </a:r>
            <a:r>
              <a:rPr lang="en-US" sz="3600" dirty="0" err="1">
                <a:solidFill>
                  <a:srgbClr val="0070C0"/>
                </a:solidFill>
              </a:rPr>
              <a:t>masyarakat</a:t>
            </a:r>
            <a:r>
              <a:rPr lang="en-US" sz="3600" dirty="0">
                <a:solidFill>
                  <a:srgbClr val="0070C0"/>
                </a:solidFill>
              </a:rPr>
              <a:t> dan </a:t>
            </a:r>
            <a:r>
              <a:rPr lang="en-US" sz="3600" dirty="0" err="1">
                <a:solidFill>
                  <a:srgbClr val="0070C0"/>
                </a:solidFill>
              </a:rPr>
              <a:t>pemerintah</a:t>
            </a:r>
            <a:r>
              <a:rPr lang="en-US" sz="3600" dirty="0">
                <a:solidFill>
                  <a:srgbClr val="0070C0"/>
                </a:solidFill>
              </a:rPr>
              <a:t> </a:t>
            </a:r>
            <a:r>
              <a:rPr lang="en-US" sz="3600" dirty="0" err="1">
                <a:solidFill>
                  <a:srgbClr val="0070C0"/>
                </a:solidFill>
              </a:rPr>
              <a:t>terhadap</a:t>
            </a:r>
            <a:r>
              <a:rPr lang="en-US" sz="3600" dirty="0">
                <a:solidFill>
                  <a:srgbClr val="0070C0"/>
                </a:solidFill>
              </a:rPr>
              <a:t> korban KDRT. </a:t>
            </a:r>
            <a:br>
              <a:rPr lang="id-ID" sz="3600" dirty="0">
                <a:solidFill>
                  <a:srgbClr val="0070C0"/>
                </a:solidFill>
              </a:rPr>
            </a:br>
            <a:br>
              <a:rPr lang="id-ID" sz="3600" dirty="0">
                <a:solidFill>
                  <a:srgbClr val="0070C0"/>
                </a:solidFill>
              </a:rPr>
            </a:br>
            <a:r>
              <a:rPr lang="id-ID" sz="3600" dirty="0">
                <a:solidFill>
                  <a:srgbClr val="0070C0"/>
                </a:solidFill>
              </a:rPr>
              <a:t>	</a:t>
            </a:r>
            <a:r>
              <a:rPr lang="en-US" sz="3600" dirty="0">
                <a:solidFill>
                  <a:srgbClr val="0070C0"/>
                </a:solidFill>
              </a:rPr>
              <a:t>Dari </a:t>
            </a:r>
            <a:r>
              <a:rPr lang="en-US" sz="3600" dirty="0" err="1">
                <a:solidFill>
                  <a:srgbClr val="0070C0"/>
                </a:solidFill>
              </a:rPr>
              <a:t>gambaran</a:t>
            </a:r>
            <a:r>
              <a:rPr lang="en-US" sz="3600" dirty="0">
                <a:solidFill>
                  <a:srgbClr val="0070C0"/>
                </a:solidFill>
              </a:rPr>
              <a:t> </a:t>
            </a:r>
            <a:r>
              <a:rPr lang="en-US" sz="3600" dirty="0" err="1">
                <a:solidFill>
                  <a:srgbClr val="0070C0"/>
                </a:solidFill>
              </a:rPr>
              <a:t>isi</a:t>
            </a:r>
            <a:r>
              <a:rPr lang="en-US" sz="3600" dirty="0">
                <a:solidFill>
                  <a:srgbClr val="0070C0"/>
                </a:solidFill>
              </a:rPr>
              <a:t> UU PKDRT </a:t>
            </a:r>
            <a:r>
              <a:rPr lang="en-US" sz="3600" dirty="0" err="1">
                <a:solidFill>
                  <a:srgbClr val="0070C0"/>
                </a:solidFill>
              </a:rPr>
              <a:t>tersebut</a:t>
            </a:r>
            <a:r>
              <a:rPr lang="en-US" sz="3600" dirty="0">
                <a:solidFill>
                  <a:srgbClr val="0070C0"/>
                </a:solidFill>
              </a:rPr>
              <a:t>, </a:t>
            </a:r>
            <a:r>
              <a:rPr lang="en-US" sz="3600" dirty="0" err="1">
                <a:solidFill>
                  <a:srgbClr val="0070C0"/>
                </a:solidFill>
              </a:rPr>
              <a:t>perempuan</a:t>
            </a:r>
            <a:r>
              <a:rPr lang="en-US" sz="3600" dirty="0">
                <a:solidFill>
                  <a:srgbClr val="0070C0"/>
                </a:solidFill>
              </a:rPr>
              <a:t> yang </a:t>
            </a:r>
            <a:r>
              <a:rPr lang="en-US" sz="3600" dirty="0" err="1">
                <a:solidFill>
                  <a:srgbClr val="0070C0"/>
                </a:solidFill>
              </a:rPr>
              <a:t>sering</a:t>
            </a:r>
            <a:r>
              <a:rPr lang="en-US" sz="3600" dirty="0">
                <a:solidFill>
                  <a:srgbClr val="0070C0"/>
                </a:solidFill>
              </a:rPr>
              <a:t> </a:t>
            </a:r>
            <a:r>
              <a:rPr lang="en-US" sz="3600" dirty="0" err="1">
                <a:solidFill>
                  <a:srgbClr val="0070C0"/>
                </a:solidFill>
              </a:rPr>
              <a:t>menjadi</a:t>
            </a:r>
            <a:r>
              <a:rPr lang="en-US" sz="3600" dirty="0">
                <a:solidFill>
                  <a:srgbClr val="0070C0"/>
                </a:solidFill>
              </a:rPr>
              <a:t> korban KDRT </a:t>
            </a:r>
            <a:r>
              <a:rPr lang="en-US" sz="3600" dirty="0" err="1">
                <a:solidFill>
                  <a:srgbClr val="0070C0"/>
                </a:solidFill>
              </a:rPr>
              <a:t>harus</a:t>
            </a:r>
            <a:r>
              <a:rPr lang="en-US" sz="3600" dirty="0">
                <a:solidFill>
                  <a:srgbClr val="0070C0"/>
                </a:solidFill>
              </a:rPr>
              <a:t> </a:t>
            </a:r>
            <a:r>
              <a:rPr lang="en-US" sz="3600" dirty="0" err="1">
                <a:solidFill>
                  <a:srgbClr val="0070C0"/>
                </a:solidFill>
              </a:rPr>
              <a:t>mengerti</a:t>
            </a:r>
            <a:r>
              <a:rPr lang="en-US" sz="3600" dirty="0">
                <a:solidFill>
                  <a:srgbClr val="0070C0"/>
                </a:solidFill>
              </a:rPr>
              <a:t> </a:t>
            </a:r>
            <a:r>
              <a:rPr lang="en-US" sz="3600" dirty="0" err="1">
                <a:solidFill>
                  <a:srgbClr val="0070C0"/>
                </a:solidFill>
              </a:rPr>
              <a:t>bahwa</a:t>
            </a:r>
            <a:r>
              <a:rPr lang="en-US" sz="3600" dirty="0">
                <a:solidFill>
                  <a:srgbClr val="0070C0"/>
                </a:solidFill>
              </a:rPr>
              <a:t> </a:t>
            </a:r>
            <a:r>
              <a:rPr lang="en-US" sz="3600" dirty="0" err="1">
                <a:solidFill>
                  <a:srgbClr val="0070C0"/>
                </a:solidFill>
              </a:rPr>
              <a:t>kini</a:t>
            </a:r>
            <a:r>
              <a:rPr lang="en-US" sz="3600" dirty="0">
                <a:solidFill>
                  <a:srgbClr val="0070C0"/>
                </a:solidFill>
              </a:rPr>
              <a:t> </a:t>
            </a:r>
            <a:r>
              <a:rPr lang="en-US" sz="3600" dirty="0" err="1">
                <a:solidFill>
                  <a:srgbClr val="0070C0"/>
                </a:solidFill>
              </a:rPr>
              <a:t>telah</a:t>
            </a:r>
            <a:r>
              <a:rPr lang="en-US" sz="3600" dirty="0">
                <a:solidFill>
                  <a:srgbClr val="0070C0"/>
                </a:solidFill>
              </a:rPr>
              <a:t> </a:t>
            </a:r>
            <a:r>
              <a:rPr lang="en-US" sz="3600" dirty="0" err="1">
                <a:solidFill>
                  <a:srgbClr val="0070C0"/>
                </a:solidFill>
              </a:rPr>
              <a:t>ada</a:t>
            </a:r>
            <a:r>
              <a:rPr lang="en-US" sz="3600" dirty="0">
                <a:solidFill>
                  <a:srgbClr val="0070C0"/>
                </a:solidFill>
              </a:rPr>
              <a:t> </a:t>
            </a:r>
            <a:r>
              <a:rPr lang="en-US" sz="3600" dirty="0" err="1">
                <a:solidFill>
                  <a:srgbClr val="0070C0"/>
                </a:solidFill>
              </a:rPr>
              <a:t>hukum</a:t>
            </a:r>
            <a:r>
              <a:rPr lang="en-US" sz="3600" dirty="0">
                <a:solidFill>
                  <a:srgbClr val="0070C0"/>
                </a:solidFill>
              </a:rPr>
              <a:t> yang </a:t>
            </a:r>
            <a:r>
              <a:rPr lang="en-US" sz="3600" dirty="0" err="1">
                <a:solidFill>
                  <a:srgbClr val="0070C0"/>
                </a:solidFill>
              </a:rPr>
              <a:t>menjamin</a:t>
            </a:r>
            <a:r>
              <a:rPr lang="en-US" sz="3600" dirty="0">
                <a:solidFill>
                  <a:srgbClr val="0070C0"/>
                </a:solidFill>
              </a:rPr>
              <a:t> </a:t>
            </a:r>
            <a:r>
              <a:rPr lang="en-US" sz="3600" dirty="0" err="1">
                <a:solidFill>
                  <a:srgbClr val="0070C0"/>
                </a:solidFill>
              </a:rPr>
              <a:t>hak</a:t>
            </a:r>
            <a:r>
              <a:rPr lang="en-US" sz="3600" dirty="0">
                <a:solidFill>
                  <a:srgbClr val="0070C0"/>
                </a:solidFill>
              </a:rPr>
              <a:t>- </a:t>
            </a:r>
            <a:r>
              <a:rPr lang="en-US" sz="3600" dirty="0" err="1">
                <a:solidFill>
                  <a:srgbClr val="0070C0"/>
                </a:solidFill>
              </a:rPr>
              <a:t>hak</a:t>
            </a:r>
            <a:r>
              <a:rPr lang="en-US" sz="3600" dirty="0">
                <a:solidFill>
                  <a:srgbClr val="0070C0"/>
                </a:solidFill>
              </a:rPr>
              <a:t> </a:t>
            </a:r>
            <a:r>
              <a:rPr lang="en-US" sz="3600" dirty="0" err="1">
                <a:solidFill>
                  <a:srgbClr val="0070C0"/>
                </a:solidFill>
              </a:rPr>
              <a:t>mereka</a:t>
            </a:r>
            <a:r>
              <a:rPr lang="en-US" sz="3600" dirty="0"/>
              <a:t>, </a:t>
            </a:r>
          </a:p>
        </p:txBody>
      </p:sp>
      <p:sp>
        <p:nvSpPr>
          <p:cNvPr id="3" name="Tampungan Teks 2">
            <a:extLst>
              <a:ext uri="{FF2B5EF4-FFF2-40B4-BE49-F238E27FC236}">
                <a16:creationId xmlns:a16="http://schemas.microsoft.com/office/drawing/2014/main" id="{1C782F13-29AD-4D8F-AACB-35B079066DF5}"/>
              </a:ext>
            </a:extLst>
          </p:cNvPr>
          <p:cNvSpPr>
            <a:spLocks noGrp="1"/>
          </p:cNvSpPr>
          <p:nvPr>
            <p:ph type="body" idx="1"/>
          </p:nvPr>
        </p:nvSpPr>
        <p:spPr>
          <a:xfrm flipV="1">
            <a:off x="677335" y="6672470"/>
            <a:ext cx="8307639" cy="185530"/>
          </a:xfrm>
        </p:spPr>
        <p:txBody>
          <a:bodyPr>
            <a:normAutofit fontScale="40000" lnSpcReduction="20000"/>
          </a:bodyPr>
          <a:lstStyle/>
          <a:p>
            <a:endParaRPr lang="en-US" dirty="0"/>
          </a:p>
        </p:txBody>
      </p:sp>
    </p:spTree>
    <p:extLst>
      <p:ext uri="{BB962C8B-B14F-4D97-AF65-F5344CB8AC3E}">
        <p14:creationId xmlns:p14="http://schemas.microsoft.com/office/powerpoint/2010/main" val="25937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076BA0B-307A-4685-B2B9-4EA3F5A45D50}"/>
              </a:ext>
            </a:extLst>
          </p:cNvPr>
          <p:cNvSpPr>
            <a:spLocks noGrp="1"/>
          </p:cNvSpPr>
          <p:nvPr>
            <p:ph type="title"/>
          </p:nvPr>
        </p:nvSpPr>
        <p:spPr>
          <a:xfrm>
            <a:off x="119270" y="92765"/>
            <a:ext cx="10707756" cy="2014331"/>
          </a:xfrm>
        </p:spPr>
        <p:txBody>
          <a:bodyPr>
            <a:normAutofit fontScale="90000"/>
          </a:bodyPr>
          <a:lstStyle/>
          <a:p>
            <a:r>
              <a:rPr lang="id-ID" b="1" dirty="0">
                <a:solidFill>
                  <a:srgbClr val="00B0F0"/>
                </a:solidFill>
                <a:latin typeface="Adobe Garamond Pro" panose="02020502060506020403" pitchFamily="18" charset="0"/>
              </a:rPr>
              <a:t>SELAIN DAMPAK FISIK KASUS KDRT JUGA MEMPENGARUHI DAMPAK PSIKOLOGI KORBAN YAITU BERUPA:</a:t>
            </a:r>
            <a:endParaRPr lang="en-US" b="1" dirty="0">
              <a:solidFill>
                <a:srgbClr val="00B0F0"/>
              </a:solidFill>
              <a:latin typeface="Adobe Garamond Pro" panose="02020502060506020403" pitchFamily="18" charset="0"/>
            </a:endParaRPr>
          </a:p>
        </p:txBody>
      </p:sp>
      <p:sp>
        <p:nvSpPr>
          <p:cNvPr id="3" name="Tampungan Teks 2">
            <a:extLst>
              <a:ext uri="{FF2B5EF4-FFF2-40B4-BE49-F238E27FC236}">
                <a16:creationId xmlns:a16="http://schemas.microsoft.com/office/drawing/2014/main" id="{9AA5CE0D-2C6A-4DD1-B05E-AAADEB943C66}"/>
              </a:ext>
            </a:extLst>
          </p:cNvPr>
          <p:cNvSpPr>
            <a:spLocks noGrp="1"/>
          </p:cNvSpPr>
          <p:nvPr>
            <p:ph type="body" idx="1"/>
          </p:nvPr>
        </p:nvSpPr>
        <p:spPr>
          <a:xfrm>
            <a:off x="119270" y="2001078"/>
            <a:ext cx="11317356" cy="5433392"/>
          </a:xfrm>
        </p:spPr>
        <p:txBody>
          <a:bodyPr>
            <a:noAutofit/>
          </a:bodyPr>
          <a:lstStyle/>
          <a:p>
            <a:pPr marL="342900" indent="-342900">
              <a:buAutoNum type="arabicPeriod"/>
            </a:pPr>
            <a:r>
              <a:rPr lang="id-ID" sz="2000" dirty="0">
                <a:solidFill>
                  <a:srgbClr val="C00000"/>
                </a:solidFill>
              </a:rPr>
              <a:t>REAKSI EMOSI</a:t>
            </a:r>
          </a:p>
          <a:p>
            <a:r>
              <a:rPr lang="id-ID" sz="2000" dirty="0">
                <a:solidFill>
                  <a:srgbClr val="C00000"/>
                </a:solidFill>
              </a:rPr>
              <a:t>	Reaksi emosi muncul seperti </a:t>
            </a:r>
            <a:r>
              <a:rPr lang="id-ID" sz="2000" dirty="0" err="1">
                <a:solidFill>
                  <a:srgbClr val="C00000"/>
                </a:solidFill>
              </a:rPr>
              <a:t>takut,sedih,rapuh</a:t>
            </a:r>
            <a:r>
              <a:rPr lang="id-ID" sz="2000" dirty="0">
                <a:solidFill>
                  <a:srgbClr val="C00000"/>
                </a:solidFill>
              </a:rPr>
              <a:t>, dan malu selalu muncul pada </a:t>
            </a:r>
            <a:r>
              <a:rPr lang="id-ID" sz="2000" dirty="0" err="1">
                <a:solidFill>
                  <a:srgbClr val="C00000"/>
                </a:solidFill>
              </a:rPr>
              <a:t>penyintas</a:t>
            </a:r>
            <a:r>
              <a:rPr lang="id-ID" sz="2000" dirty="0">
                <a:solidFill>
                  <a:srgbClr val="C00000"/>
                </a:solidFill>
              </a:rPr>
              <a:t>. Bahkan </a:t>
            </a:r>
            <a:r>
              <a:rPr lang="id-ID" sz="2000" dirty="0" err="1">
                <a:solidFill>
                  <a:srgbClr val="C00000"/>
                </a:solidFill>
              </a:rPr>
              <a:t>kadangkala</a:t>
            </a:r>
            <a:r>
              <a:rPr lang="id-ID" sz="2000" dirty="0">
                <a:solidFill>
                  <a:srgbClr val="C00000"/>
                </a:solidFill>
              </a:rPr>
              <a:t> reaksi emosi meledak tanpa diketahui kapan terjadi.</a:t>
            </a:r>
          </a:p>
          <a:p>
            <a:r>
              <a:rPr lang="id-ID" sz="2000" dirty="0">
                <a:solidFill>
                  <a:srgbClr val="C00000"/>
                </a:solidFill>
              </a:rPr>
              <a:t>2. GANGGUAN PSIKOLOGIS </a:t>
            </a:r>
          </a:p>
          <a:p>
            <a:r>
              <a:rPr lang="id-ID" sz="2000" dirty="0">
                <a:solidFill>
                  <a:srgbClr val="C00000"/>
                </a:solidFill>
              </a:rPr>
              <a:t>	dalam hal ini beberapa korban akan mengalami POST TRAUMATI SYNDROM (PTSD) depresi dan trauma. Gangguan tersebut tentu saja berpengaruh pada kerja motorik, </a:t>
            </a:r>
            <a:r>
              <a:rPr lang="id-ID" sz="2000" dirty="0" err="1">
                <a:solidFill>
                  <a:srgbClr val="C00000"/>
                </a:solidFill>
              </a:rPr>
              <a:t>sensorik</a:t>
            </a:r>
            <a:r>
              <a:rPr lang="id-ID" sz="2000" dirty="0">
                <a:solidFill>
                  <a:srgbClr val="C00000"/>
                </a:solidFill>
              </a:rPr>
              <a:t> dan kognitif korban. </a:t>
            </a:r>
          </a:p>
          <a:p>
            <a:r>
              <a:rPr lang="id-ID" sz="2000" dirty="0">
                <a:solidFill>
                  <a:srgbClr val="C00000"/>
                </a:solidFill>
              </a:rPr>
              <a:t>3. HILANGNYA KEPERCAYAAN DIRI</a:t>
            </a:r>
          </a:p>
          <a:p>
            <a:r>
              <a:rPr lang="id-ID" sz="2000" dirty="0">
                <a:solidFill>
                  <a:srgbClr val="C00000"/>
                </a:solidFill>
              </a:rPr>
              <a:t>	dalam kasus ini korban akan memiliki luka fisik dan batin yang tetap tersimpan, bahkan misalkan pada anak akan terbawa sampai ia dewasa, kasus </a:t>
            </a:r>
            <a:r>
              <a:rPr lang="id-ID" sz="2000" dirty="0" err="1">
                <a:solidFill>
                  <a:srgbClr val="C00000"/>
                </a:solidFill>
              </a:rPr>
              <a:t>abnoraml</a:t>
            </a:r>
            <a:r>
              <a:rPr lang="id-ID" sz="2000" dirty="0">
                <a:solidFill>
                  <a:srgbClr val="C00000"/>
                </a:solidFill>
              </a:rPr>
              <a:t> yang ia dapatkan dilingkungan akan membuatnya tidak PD.</a:t>
            </a:r>
            <a:endParaRPr lang="en-US" sz="2000" dirty="0">
              <a:solidFill>
                <a:srgbClr val="C00000"/>
              </a:solidFill>
            </a:endParaRPr>
          </a:p>
        </p:txBody>
      </p:sp>
    </p:spTree>
    <p:extLst>
      <p:ext uri="{BB962C8B-B14F-4D97-AF65-F5344CB8AC3E}">
        <p14:creationId xmlns:p14="http://schemas.microsoft.com/office/powerpoint/2010/main" val="3222875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03D0C46-05CA-408D-B628-3FF33AC26D4A}"/>
              </a:ext>
            </a:extLst>
          </p:cNvPr>
          <p:cNvSpPr>
            <a:spLocks noGrp="1"/>
          </p:cNvSpPr>
          <p:nvPr>
            <p:ph type="title"/>
          </p:nvPr>
        </p:nvSpPr>
        <p:spPr>
          <a:xfrm>
            <a:off x="145775" y="278297"/>
            <a:ext cx="9819860" cy="2650434"/>
          </a:xfrm>
        </p:spPr>
        <p:txBody>
          <a:bodyPr>
            <a:normAutofit/>
          </a:bodyPr>
          <a:lstStyle/>
          <a:p>
            <a:endParaRPr lang="en-US" sz="3600" b="0" i="0" dirty="0">
              <a:solidFill>
                <a:srgbClr val="616161"/>
              </a:solidFill>
              <a:effectLst/>
              <a:latin typeface="Open Sans"/>
            </a:endParaRPr>
          </a:p>
        </p:txBody>
      </p:sp>
      <p:sp>
        <p:nvSpPr>
          <p:cNvPr id="3" name="Tampungan Teks 2">
            <a:extLst>
              <a:ext uri="{FF2B5EF4-FFF2-40B4-BE49-F238E27FC236}">
                <a16:creationId xmlns:a16="http://schemas.microsoft.com/office/drawing/2014/main" id="{C494F38D-93DC-45D5-9326-57567D0E2B9A}"/>
              </a:ext>
            </a:extLst>
          </p:cNvPr>
          <p:cNvSpPr>
            <a:spLocks noGrp="1"/>
          </p:cNvSpPr>
          <p:nvPr>
            <p:ph type="body" idx="1"/>
          </p:nvPr>
        </p:nvSpPr>
        <p:spPr>
          <a:xfrm>
            <a:off x="677335" y="3790122"/>
            <a:ext cx="8596668" cy="2941982"/>
          </a:xfrm>
        </p:spPr>
        <p:txBody>
          <a:bodyPr>
            <a:normAutofit/>
          </a:bodyPr>
          <a:lstStyle/>
          <a:p>
            <a:r>
              <a:rPr lang="id-ID" dirty="0"/>
              <a:t>PENDAMPINGAN SECARA PSIKOLOGI BISA DI LAKUKAN DALAM BENTUK:</a:t>
            </a:r>
          </a:p>
          <a:p>
            <a:pPr marL="342900" indent="-342900">
              <a:buAutoNum type="arabicPeriod"/>
            </a:pPr>
            <a:r>
              <a:rPr lang="id-ID" dirty="0"/>
              <a:t>KONSELING TATAP MUKA DI RUANG KONSELING</a:t>
            </a:r>
          </a:p>
          <a:p>
            <a:pPr marL="342900" indent="-342900">
              <a:buAutoNum type="arabicPeriod"/>
            </a:pPr>
            <a:r>
              <a:rPr lang="id-ID" dirty="0"/>
              <a:t>HOTLINE TELPON</a:t>
            </a:r>
          </a:p>
          <a:p>
            <a:pPr marL="342900" indent="-342900">
              <a:buAutoNum type="arabicPeriod"/>
            </a:pPr>
            <a:r>
              <a:rPr lang="id-ID" dirty="0"/>
              <a:t>HOME VISIT</a:t>
            </a:r>
          </a:p>
          <a:p>
            <a:pPr marL="342900" indent="-342900">
              <a:buAutoNum type="arabicPeriod"/>
            </a:pPr>
            <a:r>
              <a:rPr lang="id-ID" dirty="0"/>
              <a:t>SHELTER</a:t>
            </a:r>
            <a:endParaRPr lang="en-US" dirty="0"/>
          </a:p>
        </p:txBody>
      </p:sp>
      <p:pic>
        <p:nvPicPr>
          <p:cNvPr id="7" name="Gambar 6">
            <a:extLst>
              <a:ext uri="{FF2B5EF4-FFF2-40B4-BE49-F238E27FC236}">
                <a16:creationId xmlns:a16="http://schemas.microsoft.com/office/drawing/2014/main" id="{CFABD212-215F-4042-8D10-973A3B0EF796}"/>
              </a:ext>
            </a:extLst>
          </p:cNvPr>
          <p:cNvPicPr>
            <a:picLocks noChangeAspect="1"/>
          </p:cNvPicPr>
          <p:nvPr/>
        </p:nvPicPr>
        <p:blipFill>
          <a:blip r:embed="rId2"/>
          <a:stretch>
            <a:fillRect/>
          </a:stretch>
        </p:blipFill>
        <p:spPr>
          <a:xfrm>
            <a:off x="145775" y="0"/>
            <a:ext cx="9978886" cy="3655530"/>
          </a:xfrm>
          <a:prstGeom prst="rect">
            <a:avLst/>
          </a:prstGeom>
        </p:spPr>
      </p:pic>
    </p:spTree>
    <p:extLst>
      <p:ext uri="{BB962C8B-B14F-4D97-AF65-F5344CB8AC3E}">
        <p14:creationId xmlns:p14="http://schemas.microsoft.com/office/powerpoint/2010/main" val="92979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959BA1E-DD13-41F1-B6DB-A0C80E01A653}"/>
              </a:ext>
            </a:extLst>
          </p:cNvPr>
          <p:cNvSpPr>
            <a:spLocks noGrp="1"/>
          </p:cNvSpPr>
          <p:nvPr>
            <p:ph type="title"/>
          </p:nvPr>
        </p:nvSpPr>
        <p:spPr/>
        <p:txBody>
          <a:bodyPr/>
          <a:lstStyle/>
          <a:p>
            <a:endParaRPr lang="en-US" dirty="0"/>
          </a:p>
        </p:txBody>
      </p:sp>
      <p:sp>
        <p:nvSpPr>
          <p:cNvPr id="3" name="Tampungan Teks 2">
            <a:extLst>
              <a:ext uri="{FF2B5EF4-FFF2-40B4-BE49-F238E27FC236}">
                <a16:creationId xmlns:a16="http://schemas.microsoft.com/office/drawing/2014/main" id="{BA789765-0DB0-4701-AEBD-2CD9F01FF0DA}"/>
              </a:ext>
            </a:extLst>
          </p:cNvPr>
          <p:cNvSpPr>
            <a:spLocks noGrp="1"/>
          </p:cNvSpPr>
          <p:nvPr>
            <p:ph type="body" idx="1"/>
          </p:nvPr>
        </p:nvSpPr>
        <p:spPr/>
        <p:txBody>
          <a:bodyPr/>
          <a:lstStyle/>
          <a:p>
            <a:endParaRPr lang="en-US" dirty="0"/>
          </a:p>
        </p:txBody>
      </p:sp>
      <p:pic>
        <p:nvPicPr>
          <p:cNvPr id="5" name="Gambar 4">
            <a:extLst>
              <a:ext uri="{FF2B5EF4-FFF2-40B4-BE49-F238E27FC236}">
                <a16:creationId xmlns:a16="http://schemas.microsoft.com/office/drawing/2014/main" id="{94638456-2589-4191-B5FE-DB44E9AD7972}"/>
              </a:ext>
            </a:extLst>
          </p:cNvPr>
          <p:cNvPicPr>
            <a:picLocks noChangeAspect="1"/>
          </p:cNvPicPr>
          <p:nvPr/>
        </p:nvPicPr>
        <p:blipFill rotWithShape="1">
          <a:blip r:embed="rId2"/>
          <a:srcRect t="10048" b="64831"/>
          <a:stretch/>
        </p:blipFill>
        <p:spPr>
          <a:xfrm>
            <a:off x="0" y="-66792"/>
            <a:ext cx="12192000" cy="6924792"/>
          </a:xfrm>
          <a:prstGeom prst="rect">
            <a:avLst/>
          </a:prstGeom>
        </p:spPr>
      </p:pic>
    </p:spTree>
    <p:extLst>
      <p:ext uri="{BB962C8B-B14F-4D97-AF65-F5344CB8AC3E}">
        <p14:creationId xmlns:p14="http://schemas.microsoft.com/office/powerpoint/2010/main" val="301166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C76744D-C11D-4781-B57D-37F5BAE22B26}"/>
              </a:ext>
            </a:extLst>
          </p:cNvPr>
          <p:cNvSpPr>
            <a:spLocks noGrp="1"/>
          </p:cNvSpPr>
          <p:nvPr>
            <p:ph type="title"/>
          </p:nvPr>
        </p:nvSpPr>
        <p:spPr/>
        <p:txBody>
          <a:bodyPr>
            <a:normAutofit/>
          </a:bodyPr>
          <a:lstStyle/>
          <a:p>
            <a:r>
              <a:rPr lang="id-ID" sz="6000" b="1" dirty="0">
                <a:latin typeface="Adobe Garamond Pro Bold" panose="02020702060506020403" pitchFamily="18" charset="0"/>
              </a:rPr>
              <a:t>JUDUL :</a:t>
            </a:r>
            <a:endParaRPr lang="en-US" sz="6000" b="1" dirty="0">
              <a:latin typeface="Adobe Garamond Pro Bold" panose="02020702060506020403" pitchFamily="18" charset="0"/>
            </a:endParaRPr>
          </a:p>
        </p:txBody>
      </p:sp>
      <p:sp>
        <p:nvSpPr>
          <p:cNvPr id="3" name="Tampungan Konten 2">
            <a:extLst>
              <a:ext uri="{FF2B5EF4-FFF2-40B4-BE49-F238E27FC236}">
                <a16:creationId xmlns:a16="http://schemas.microsoft.com/office/drawing/2014/main" id="{08CB4AD7-659B-441E-87E7-E670D9D3BD03}"/>
              </a:ext>
            </a:extLst>
          </p:cNvPr>
          <p:cNvSpPr>
            <a:spLocks noGrp="1"/>
          </p:cNvSpPr>
          <p:nvPr>
            <p:ph idx="1"/>
          </p:nvPr>
        </p:nvSpPr>
        <p:spPr>
          <a:xfrm>
            <a:off x="159026" y="2160589"/>
            <a:ext cx="10508974" cy="4492002"/>
          </a:xfrm>
        </p:spPr>
        <p:txBody>
          <a:bodyPr/>
          <a:lstStyle/>
          <a:p>
            <a:r>
              <a:rPr lang="id-ID" sz="4400" b="1" dirty="0">
                <a:solidFill>
                  <a:schemeClr val="accent5"/>
                </a:solidFill>
                <a:latin typeface="Algerian" panose="04020705040A02060702" pitchFamily="82" charset="0"/>
              </a:rPr>
              <a:t>KEBUTUHAN KHUSUS PADA PERMASALAHAN PSIKOLOGI :</a:t>
            </a:r>
          </a:p>
          <a:p>
            <a:pPr marL="0" indent="0">
              <a:buNone/>
            </a:pPr>
            <a:endParaRPr lang="id-ID" sz="4400" b="1" dirty="0">
              <a:solidFill>
                <a:schemeClr val="accent5"/>
              </a:solidFill>
              <a:latin typeface="Algerian" panose="04020705040A02060702" pitchFamily="82" charset="0"/>
            </a:endParaRPr>
          </a:p>
          <a:p>
            <a:pPr marL="0" indent="0">
              <a:buNone/>
            </a:pPr>
            <a:r>
              <a:rPr lang="id-ID" sz="4400" b="1" dirty="0">
                <a:solidFill>
                  <a:schemeClr val="accent5"/>
                </a:solidFill>
                <a:latin typeface="Algerian" panose="04020705040A02060702" pitchFamily="82" charset="0"/>
              </a:rPr>
              <a:t>A. KEHAMILAN AKIBAT PEMERKOSAAN </a:t>
            </a:r>
          </a:p>
          <a:p>
            <a:pPr marL="0" indent="0">
              <a:buNone/>
            </a:pPr>
            <a:r>
              <a:rPr lang="id-ID" sz="4400" b="1" dirty="0">
                <a:solidFill>
                  <a:schemeClr val="accent5"/>
                </a:solidFill>
                <a:latin typeface="Algerian" panose="04020705040A02060702" pitchFamily="82" charset="0"/>
              </a:rPr>
              <a:t>B. KDRT</a:t>
            </a:r>
            <a:endParaRPr lang="en-US" sz="4400" b="1" dirty="0">
              <a:solidFill>
                <a:schemeClr val="accent5"/>
              </a:solidFill>
              <a:latin typeface="Algerian" panose="04020705040A02060702" pitchFamily="82" charset="0"/>
            </a:endParaRPr>
          </a:p>
          <a:p>
            <a:endParaRPr lang="en-US" dirty="0"/>
          </a:p>
        </p:txBody>
      </p:sp>
    </p:spTree>
    <p:extLst>
      <p:ext uri="{BB962C8B-B14F-4D97-AF65-F5344CB8AC3E}">
        <p14:creationId xmlns:p14="http://schemas.microsoft.com/office/powerpoint/2010/main" val="3127875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F021A03-37D2-45F5-BED0-1E9A91FA93F8}"/>
              </a:ext>
            </a:extLst>
          </p:cNvPr>
          <p:cNvSpPr>
            <a:spLocks noGrp="1"/>
          </p:cNvSpPr>
          <p:nvPr>
            <p:ph type="title"/>
          </p:nvPr>
        </p:nvSpPr>
        <p:spPr/>
        <p:txBody>
          <a:bodyPr/>
          <a:lstStyle/>
          <a:p>
            <a:r>
              <a:rPr lang="id-ID" sz="3600" b="1" dirty="0">
                <a:solidFill>
                  <a:schemeClr val="accent5"/>
                </a:solidFill>
                <a:latin typeface="Arno Pro Light Display" panose="02020402050506020403" pitchFamily="18" charset="0"/>
              </a:rPr>
              <a:t>A. KEHAMILAN AKIBAT PEMERKOSAAN </a:t>
            </a:r>
            <a:br>
              <a:rPr lang="id-ID" sz="3600" b="1" dirty="0">
                <a:solidFill>
                  <a:schemeClr val="accent5"/>
                </a:solidFill>
                <a:latin typeface="Arno Pro Light Display" panose="02020402050506020403" pitchFamily="18" charset="0"/>
              </a:rPr>
            </a:br>
            <a:endParaRPr lang="en-US" dirty="0"/>
          </a:p>
        </p:txBody>
      </p:sp>
      <p:sp>
        <p:nvSpPr>
          <p:cNvPr id="3" name="Tampungan Konten 2">
            <a:extLst>
              <a:ext uri="{FF2B5EF4-FFF2-40B4-BE49-F238E27FC236}">
                <a16:creationId xmlns:a16="http://schemas.microsoft.com/office/drawing/2014/main" id="{61BFACD5-E20D-486E-91AA-0D32C9CD7719}"/>
              </a:ext>
            </a:extLst>
          </p:cNvPr>
          <p:cNvSpPr>
            <a:spLocks noGrp="1"/>
          </p:cNvSpPr>
          <p:nvPr>
            <p:ph idx="1"/>
          </p:nvPr>
        </p:nvSpPr>
        <p:spPr>
          <a:xfrm>
            <a:off x="677334" y="2160589"/>
            <a:ext cx="9712370" cy="4545011"/>
          </a:xfrm>
        </p:spPr>
        <p:txBody>
          <a:bodyPr>
            <a:normAutofit/>
          </a:bodyPr>
          <a:lstStyle/>
          <a:p>
            <a:endParaRPr lang="id-ID" sz="1800" dirty="0">
              <a:solidFill>
                <a:srgbClr val="2E2E2E"/>
              </a:solidFill>
              <a:effectLst/>
              <a:latin typeface="Arno Pro Smbd" panose="02020702050506020403" pitchFamily="18" charset="0"/>
              <a:ea typeface="Calibri" panose="020F0502020204030204" pitchFamily="34" charset="0"/>
              <a:cs typeface="Times New Roman" panose="02020603050405020304" pitchFamily="18" charset="0"/>
            </a:endParaRPr>
          </a:p>
          <a:p>
            <a:r>
              <a:rPr lang="id-ID" sz="4000" dirty="0">
                <a:solidFill>
                  <a:srgbClr val="FF0000"/>
                </a:solidFill>
                <a:latin typeface="Arno Pro Smbd" panose="02020702050506020403" pitchFamily="18" charset="0"/>
                <a:ea typeface="Calibri" panose="020F0502020204030204" pitchFamily="34" charset="0"/>
                <a:cs typeface="Times New Roman" panose="02020603050405020304" pitchFamily="18" charset="0"/>
              </a:rPr>
              <a:t>PENGERTIAN :</a:t>
            </a:r>
          </a:p>
          <a:p>
            <a:r>
              <a:rPr lang="id-ID" sz="2400" dirty="0">
                <a:solidFill>
                  <a:srgbClr val="C00000"/>
                </a:solidFill>
                <a:effectLst/>
                <a:latin typeface="Arial Rounded MT Bold" panose="020F0704030504030204" pitchFamily="34" charset="0"/>
                <a:ea typeface="Calibri" panose="020F0502020204030204" pitchFamily="34" charset="0"/>
                <a:cs typeface="Times New Roman" panose="02020603050405020304" pitchFamily="18" charset="0"/>
              </a:rPr>
              <a:t>PEMERKOSAAN = SUATU TINDAKAN KRIMINAL BERWATAK SEXSUAL , YANG TERJADI KETIKA SEORANG MANUSIA ATAU LEBIH MEMAKSA MANUSIA LAIN UNTUK MELAKUKAN HUBUNGAN SEXSUAL DALAM BENTUK PENETRASI VAGINA,ATAU ANUS DENGAN PENIS MELIBATKAN ANGGOTA TUBUH LAINNYA SEPERTI TANGAN ATAU DENGAN BENDA-BENDA TERTENTU SECARA PAKSA BAIK DENGAN KEKERASAN ATAU ANCAMAN KEKERASAN.</a:t>
            </a:r>
            <a:endParaRPr lang="en-US" sz="2400" dirty="0">
              <a:solidFill>
                <a:srgbClr val="C00000"/>
              </a:solidFill>
              <a:effectLst/>
              <a:latin typeface="Arial Rounded MT Bold" panose="020F07040305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73637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AB8865F-A6DA-4CEF-8ABD-C34A06075A11}"/>
              </a:ext>
            </a:extLst>
          </p:cNvPr>
          <p:cNvSpPr>
            <a:spLocks noGrp="1"/>
          </p:cNvSpPr>
          <p:nvPr>
            <p:ph type="title"/>
          </p:nvPr>
        </p:nvSpPr>
        <p:spPr>
          <a:xfrm flipV="1">
            <a:off x="861391" y="-185529"/>
            <a:ext cx="8017566" cy="185530"/>
          </a:xfrm>
        </p:spPr>
        <p:txBody>
          <a:bodyPr>
            <a:normAutofit fontScale="90000"/>
          </a:bodyPr>
          <a:lstStyle/>
          <a:p>
            <a:endParaRPr lang="en-US" dirty="0"/>
          </a:p>
        </p:txBody>
      </p:sp>
      <p:sp>
        <p:nvSpPr>
          <p:cNvPr id="3" name="Tampungan Konten 2">
            <a:extLst>
              <a:ext uri="{FF2B5EF4-FFF2-40B4-BE49-F238E27FC236}">
                <a16:creationId xmlns:a16="http://schemas.microsoft.com/office/drawing/2014/main" id="{6CD36B57-E7FF-49A7-9BC0-29C3690C4A48}"/>
              </a:ext>
            </a:extLst>
          </p:cNvPr>
          <p:cNvSpPr>
            <a:spLocks noGrp="1"/>
          </p:cNvSpPr>
          <p:nvPr>
            <p:ph idx="1"/>
          </p:nvPr>
        </p:nvSpPr>
        <p:spPr>
          <a:xfrm>
            <a:off x="159025" y="-1"/>
            <a:ext cx="11171583" cy="6745357"/>
          </a:xfrm>
        </p:spPr>
        <p:txBody>
          <a:bodyPr>
            <a:noAutofit/>
          </a:bodyPr>
          <a:lstStyle/>
          <a:p>
            <a:r>
              <a:rPr lang="id-ID" sz="3600" dirty="0">
                <a:latin typeface="Adobe Garamond Pro Bold" panose="02020702060506020403" pitchFamily="18" charset="0"/>
              </a:rPr>
              <a:t>Kebanyakan </a:t>
            </a:r>
            <a:r>
              <a:rPr lang="en-US" sz="3600" dirty="0">
                <a:latin typeface="Adobe Garamond Pro Bold" panose="02020702060506020403" pitchFamily="18" charset="0"/>
              </a:rPr>
              <a:t>Korban </a:t>
            </a:r>
            <a:r>
              <a:rPr lang="en-US" sz="3600" dirty="0" err="1">
                <a:latin typeface="Adobe Garamond Pro Bold" panose="02020702060506020403" pitchFamily="18" charset="0"/>
              </a:rPr>
              <a:t>perkosaan</a:t>
            </a:r>
            <a:r>
              <a:rPr lang="id-ID" sz="3600" dirty="0">
                <a:latin typeface="Adobe Garamond Pro Bold" panose="02020702060506020403" pitchFamily="18" charset="0"/>
              </a:rPr>
              <a:t> </a:t>
            </a:r>
            <a:r>
              <a:rPr lang="en-US" sz="3600" dirty="0" err="1">
                <a:latin typeface="Adobe Garamond Pro Bold" panose="02020702060506020403" pitchFamily="18" charset="0"/>
              </a:rPr>
              <a:t>akhirnya</a:t>
            </a:r>
            <a:r>
              <a:rPr lang="en-US" sz="3600" dirty="0">
                <a:latin typeface="Adobe Garamond Pro Bold" panose="02020702060506020403" pitchFamily="18" charset="0"/>
              </a:rPr>
              <a:t> </a:t>
            </a:r>
            <a:r>
              <a:rPr lang="en-US" sz="3600" dirty="0" err="1">
                <a:latin typeface="Adobe Garamond Pro Bold" panose="02020702060506020403" pitchFamily="18" charset="0"/>
              </a:rPr>
              <a:t>hamil</a:t>
            </a:r>
            <a:r>
              <a:rPr lang="en-US" sz="3600" dirty="0">
                <a:latin typeface="Adobe Garamond Pro Bold" panose="02020702060506020403" pitchFamily="18" charset="0"/>
              </a:rPr>
              <a:t> dan </a:t>
            </a:r>
            <a:r>
              <a:rPr lang="en-US" sz="3600" dirty="0" err="1">
                <a:latin typeface="Adobe Garamond Pro Bold" panose="02020702060506020403" pitchFamily="18" charset="0"/>
              </a:rPr>
              <a:t>terpaksa</a:t>
            </a:r>
            <a:r>
              <a:rPr lang="en-US" sz="3600" dirty="0">
                <a:latin typeface="Adobe Garamond Pro Bold" panose="02020702060506020403" pitchFamily="18" charset="0"/>
              </a:rPr>
              <a:t> </a:t>
            </a:r>
            <a:r>
              <a:rPr lang="en-US" sz="3600" dirty="0" err="1">
                <a:latin typeface="Adobe Garamond Pro Bold" panose="02020702060506020403" pitchFamily="18" charset="0"/>
              </a:rPr>
              <a:t>melakukan</a:t>
            </a:r>
            <a:r>
              <a:rPr lang="en-US" sz="3600" dirty="0">
                <a:latin typeface="Adobe Garamond Pro Bold" panose="02020702060506020403" pitchFamily="18" charset="0"/>
              </a:rPr>
              <a:t> </a:t>
            </a:r>
            <a:r>
              <a:rPr lang="en-US" sz="3600" dirty="0" err="1">
                <a:latin typeface="Adobe Garamond Pro Bold" panose="02020702060506020403" pitchFamily="18" charset="0"/>
              </a:rPr>
              <a:t>aborsi</a:t>
            </a:r>
            <a:r>
              <a:rPr lang="en-US" sz="3600" dirty="0">
                <a:latin typeface="Adobe Garamond Pro Bold" panose="02020702060506020403" pitchFamily="18" charset="0"/>
              </a:rPr>
              <a:t> </a:t>
            </a:r>
            <a:r>
              <a:rPr lang="en-US" sz="3600" dirty="0" err="1">
                <a:latin typeface="Adobe Garamond Pro Bold" panose="02020702060506020403" pitchFamily="18" charset="0"/>
              </a:rPr>
              <a:t>seharusnya</a:t>
            </a:r>
            <a:r>
              <a:rPr lang="en-US" sz="3600" dirty="0">
                <a:latin typeface="Adobe Garamond Pro Bold" panose="02020702060506020403" pitchFamily="18" charset="0"/>
              </a:rPr>
              <a:t> </a:t>
            </a:r>
            <a:r>
              <a:rPr lang="en-US" sz="3600" dirty="0" err="1">
                <a:latin typeface="Adobe Garamond Pro Bold" panose="02020702060506020403" pitchFamily="18" charset="0"/>
              </a:rPr>
              <a:t>mendapat</a:t>
            </a:r>
            <a:r>
              <a:rPr lang="en-US" sz="3600" dirty="0">
                <a:latin typeface="Adobe Garamond Pro Bold" panose="02020702060506020403" pitchFamily="18" charset="0"/>
              </a:rPr>
              <a:t> </a:t>
            </a:r>
            <a:r>
              <a:rPr lang="en-US" sz="3600" dirty="0" err="1">
                <a:latin typeface="Adobe Garamond Pro Bold" panose="02020702060506020403" pitchFamily="18" charset="0"/>
              </a:rPr>
              <a:t>perlindungan</a:t>
            </a:r>
            <a:r>
              <a:rPr lang="en-US" sz="3600" dirty="0">
                <a:latin typeface="Adobe Garamond Pro Bold" panose="02020702060506020403" pitchFamily="18" charset="0"/>
              </a:rPr>
              <a:t> </a:t>
            </a:r>
            <a:r>
              <a:rPr lang="en-US" sz="3600" dirty="0" err="1">
                <a:latin typeface="Adobe Garamond Pro Bold" panose="02020702060506020403" pitchFamily="18" charset="0"/>
              </a:rPr>
              <a:t>hukum</a:t>
            </a:r>
            <a:r>
              <a:rPr lang="en-US" sz="3600" dirty="0">
                <a:latin typeface="Adobe Garamond Pro Bold" panose="02020702060506020403" pitchFamily="18" charset="0"/>
              </a:rPr>
              <a:t>, </a:t>
            </a:r>
            <a:r>
              <a:rPr lang="en-US" sz="3600" dirty="0" err="1">
                <a:latin typeface="Adobe Garamond Pro Bold" panose="02020702060506020403" pitchFamily="18" charset="0"/>
              </a:rPr>
              <a:t>karena</a:t>
            </a:r>
            <a:r>
              <a:rPr lang="en-US" sz="3600" dirty="0">
                <a:latin typeface="Adobe Garamond Pro Bold" panose="02020702060506020403" pitchFamily="18" charset="0"/>
              </a:rPr>
              <a:t> </a:t>
            </a:r>
            <a:r>
              <a:rPr lang="en-US" sz="3600" dirty="0" err="1">
                <a:latin typeface="Adobe Garamond Pro Bold" panose="02020702060506020403" pitchFamily="18" charset="0"/>
              </a:rPr>
              <a:t>perkosaan</a:t>
            </a:r>
            <a:r>
              <a:rPr lang="en-US" sz="3600" dirty="0">
                <a:latin typeface="Adobe Garamond Pro Bold" panose="02020702060506020403" pitchFamily="18" charset="0"/>
              </a:rPr>
              <a:t> </a:t>
            </a:r>
            <a:r>
              <a:rPr lang="en-US" sz="3600" dirty="0" err="1">
                <a:latin typeface="Adobe Garamond Pro Bold" panose="02020702060506020403" pitchFamily="18" charset="0"/>
              </a:rPr>
              <a:t>merupakan</a:t>
            </a:r>
            <a:r>
              <a:rPr lang="en-US" sz="3600" dirty="0">
                <a:latin typeface="Adobe Garamond Pro Bold" panose="02020702060506020403" pitchFamily="18" charset="0"/>
              </a:rPr>
              <a:t> salah </a:t>
            </a:r>
            <a:r>
              <a:rPr lang="en-US" sz="3600" dirty="0" err="1">
                <a:latin typeface="Adobe Garamond Pro Bold" panose="02020702060506020403" pitchFamily="18" charset="0"/>
              </a:rPr>
              <a:t>satu</a:t>
            </a:r>
            <a:r>
              <a:rPr lang="en-US" sz="3600" dirty="0">
                <a:latin typeface="Adobe Garamond Pro Bold" panose="02020702060506020403" pitchFamily="18" charset="0"/>
              </a:rPr>
              <a:t> </a:t>
            </a:r>
            <a:r>
              <a:rPr lang="en-US" sz="3600" dirty="0" err="1">
                <a:latin typeface="Adobe Garamond Pro Bold" panose="02020702060506020403" pitchFamily="18" charset="0"/>
              </a:rPr>
              <a:t>pelanggaran</a:t>
            </a:r>
            <a:r>
              <a:rPr lang="en-US" sz="3600" dirty="0">
                <a:latin typeface="Adobe Garamond Pro Bold" panose="02020702060506020403" pitchFamily="18" charset="0"/>
              </a:rPr>
              <a:t> </a:t>
            </a:r>
            <a:r>
              <a:rPr lang="en-US" sz="3600" dirty="0" err="1">
                <a:latin typeface="Adobe Garamond Pro Bold" panose="02020702060506020403" pitchFamily="18" charset="0"/>
              </a:rPr>
              <a:t>terhadap</a:t>
            </a:r>
            <a:r>
              <a:rPr lang="en-US" sz="3600" dirty="0">
                <a:latin typeface="Adobe Garamond Pro Bold" panose="02020702060506020403" pitchFamily="18" charset="0"/>
              </a:rPr>
              <a:t> </a:t>
            </a:r>
            <a:r>
              <a:rPr lang="en-US" sz="3600" dirty="0" err="1">
                <a:latin typeface="Adobe Garamond Pro Bold" panose="02020702060506020403" pitchFamily="18" charset="0"/>
              </a:rPr>
              <a:t>hak</a:t>
            </a:r>
            <a:r>
              <a:rPr lang="en-US" sz="3600" dirty="0">
                <a:latin typeface="Adobe Garamond Pro Bold" panose="02020702060506020403" pitchFamily="18" charset="0"/>
              </a:rPr>
              <a:t> </a:t>
            </a:r>
            <a:r>
              <a:rPr lang="en-US" sz="3600" dirty="0" err="1">
                <a:latin typeface="Adobe Garamond Pro Bold" panose="02020702060506020403" pitchFamily="18" charset="0"/>
              </a:rPr>
              <a:t>asasi</a:t>
            </a:r>
            <a:r>
              <a:rPr lang="en-US" sz="3600" dirty="0">
                <a:latin typeface="Adobe Garamond Pro Bold" panose="02020702060506020403" pitchFamily="18" charset="0"/>
              </a:rPr>
              <a:t> dan </a:t>
            </a:r>
            <a:r>
              <a:rPr lang="en-US" sz="3600" dirty="0" err="1">
                <a:latin typeface="Adobe Garamond Pro Bold" panose="02020702060506020403" pitchFamily="18" charset="0"/>
              </a:rPr>
              <a:t>hak</a:t>
            </a:r>
            <a:r>
              <a:rPr lang="en-US" sz="3600" dirty="0">
                <a:latin typeface="Adobe Garamond Pro Bold" panose="02020702060506020403" pitchFamily="18" charset="0"/>
              </a:rPr>
              <a:t> </a:t>
            </a:r>
            <a:r>
              <a:rPr lang="en-US" sz="3600" dirty="0" err="1">
                <a:latin typeface="Adobe Garamond Pro Bold" panose="02020702060506020403" pitchFamily="18" charset="0"/>
              </a:rPr>
              <a:t>reproduksi</a:t>
            </a:r>
            <a:r>
              <a:rPr lang="en-US" sz="3600" dirty="0">
                <a:latin typeface="Adobe Garamond Pro Bold" panose="02020702060506020403" pitchFamily="18" charset="0"/>
              </a:rPr>
              <a:t> </a:t>
            </a:r>
            <a:r>
              <a:rPr lang="en-US" sz="3600" dirty="0" err="1">
                <a:latin typeface="Adobe Garamond Pro Bold" panose="02020702060506020403" pitchFamily="18" charset="0"/>
              </a:rPr>
              <a:t>perempuan</a:t>
            </a:r>
            <a:r>
              <a:rPr lang="en-US" sz="3600" dirty="0">
                <a:latin typeface="Adobe Garamond Pro Bold" panose="02020702060506020403" pitchFamily="18" charset="0"/>
              </a:rPr>
              <a:t> yang </a:t>
            </a:r>
            <a:r>
              <a:rPr lang="en-US" sz="3600" dirty="0" err="1">
                <a:latin typeface="Adobe Garamond Pro Bold" panose="02020702060506020403" pitchFamily="18" charset="0"/>
              </a:rPr>
              <a:t>sangat</a:t>
            </a:r>
            <a:r>
              <a:rPr lang="en-US" sz="3600" dirty="0">
                <a:latin typeface="Adobe Garamond Pro Bold" panose="02020702060506020403" pitchFamily="18" charset="0"/>
              </a:rPr>
              <a:t> </a:t>
            </a:r>
            <a:r>
              <a:rPr lang="en-US" sz="3600" dirty="0" err="1">
                <a:latin typeface="Adobe Garamond Pro Bold" panose="02020702060506020403" pitchFamily="18" charset="0"/>
              </a:rPr>
              <a:t>esensial</a:t>
            </a:r>
            <a:r>
              <a:rPr lang="en-US" sz="3600" dirty="0">
                <a:latin typeface="Adobe Garamond Pro Bold" panose="02020702060506020403" pitchFamily="18" charset="0"/>
              </a:rPr>
              <a:t>. </a:t>
            </a:r>
            <a:r>
              <a:rPr lang="en-US" sz="3600" dirty="0" err="1">
                <a:latin typeface="Adobe Garamond Pro Bold" panose="02020702060506020403" pitchFamily="18" charset="0"/>
              </a:rPr>
              <a:t>Kehamilan</a:t>
            </a:r>
            <a:r>
              <a:rPr lang="en-US" sz="3600" dirty="0">
                <a:latin typeface="Adobe Garamond Pro Bold" panose="02020702060506020403" pitchFamily="18" charset="0"/>
              </a:rPr>
              <a:t> yang </a:t>
            </a:r>
            <a:r>
              <a:rPr lang="en-US" sz="3600" dirty="0" err="1">
                <a:latin typeface="Adobe Garamond Pro Bold" panose="02020702060506020403" pitchFamily="18" charset="0"/>
              </a:rPr>
              <a:t>timbul</a:t>
            </a:r>
            <a:r>
              <a:rPr lang="en-US" sz="3600" dirty="0">
                <a:latin typeface="Adobe Garamond Pro Bold" panose="02020702060506020403" pitchFamily="18" charset="0"/>
              </a:rPr>
              <a:t> </a:t>
            </a:r>
            <a:r>
              <a:rPr lang="en-US" sz="3600" dirty="0" err="1">
                <a:latin typeface="Adobe Garamond Pro Bold" panose="02020702060506020403" pitchFamily="18" charset="0"/>
              </a:rPr>
              <a:t>akibat</a:t>
            </a:r>
            <a:r>
              <a:rPr lang="en-US" sz="3600" dirty="0">
                <a:latin typeface="Adobe Garamond Pro Bold" panose="02020702060506020403" pitchFamily="18" charset="0"/>
              </a:rPr>
              <a:t> </a:t>
            </a:r>
            <a:r>
              <a:rPr lang="en-US" sz="3600" dirty="0" err="1">
                <a:latin typeface="Adobe Garamond Pro Bold" panose="02020702060506020403" pitchFamily="18" charset="0"/>
              </a:rPr>
              <a:t>perkosaan</a:t>
            </a:r>
            <a:r>
              <a:rPr lang="en-US" sz="3600" dirty="0">
                <a:latin typeface="Adobe Garamond Pro Bold" panose="02020702060506020403" pitchFamily="18" charset="0"/>
              </a:rPr>
              <a:t> </a:t>
            </a:r>
            <a:r>
              <a:rPr lang="en-US" sz="3600" dirty="0" err="1">
                <a:latin typeface="Adobe Garamond Pro Bold" panose="02020702060506020403" pitchFamily="18" charset="0"/>
              </a:rPr>
              <a:t>bisa</a:t>
            </a:r>
            <a:r>
              <a:rPr lang="en-US" sz="3600" dirty="0">
                <a:latin typeface="Adobe Garamond Pro Bold" panose="02020702060506020403" pitchFamily="18" charset="0"/>
              </a:rPr>
              <a:t> </a:t>
            </a:r>
            <a:r>
              <a:rPr lang="en-US" sz="3600" dirty="0" err="1">
                <a:latin typeface="Adobe Garamond Pro Bold" panose="02020702060506020403" pitchFamily="18" charset="0"/>
              </a:rPr>
              <a:t>membuat</a:t>
            </a:r>
            <a:r>
              <a:rPr lang="en-US" sz="3600" dirty="0">
                <a:latin typeface="Adobe Garamond Pro Bold" panose="02020702060506020403" pitchFamily="18" charset="0"/>
              </a:rPr>
              <a:t> korban </a:t>
            </a:r>
            <a:r>
              <a:rPr lang="en-US" sz="3600" dirty="0" err="1">
                <a:latin typeface="Adobe Garamond Pro Bold" panose="02020702060506020403" pitchFamily="18" charset="0"/>
              </a:rPr>
              <a:t>mengalami</a:t>
            </a:r>
            <a:r>
              <a:rPr lang="en-US" sz="3600" dirty="0">
                <a:latin typeface="Adobe Garamond Pro Bold" panose="02020702060506020403" pitchFamily="18" charset="0"/>
              </a:rPr>
              <a:t> post traumatic </a:t>
            </a:r>
            <a:r>
              <a:rPr lang="en-US" sz="3600" dirty="0" err="1">
                <a:latin typeface="Adobe Garamond Pro Bold" panose="02020702060506020403" pitchFamily="18" charset="0"/>
              </a:rPr>
              <a:t>strees</a:t>
            </a:r>
            <a:r>
              <a:rPr lang="en-US" sz="3600" dirty="0">
                <a:latin typeface="Adobe Garamond Pro Bold" panose="02020702060506020403" pitchFamily="18" charset="0"/>
              </a:rPr>
              <a:t> disorder.</a:t>
            </a:r>
            <a:endParaRPr lang="id-ID" sz="3600" dirty="0">
              <a:latin typeface="Adobe Garamond Pro Bold" panose="02020702060506020403" pitchFamily="18" charset="0"/>
            </a:endParaRPr>
          </a:p>
          <a:p>
            <a:r>
              <a:rPr lang="en-US" sz="3600" dirty="0" err="1">
                <a:latin typeface="Adobe Garamond Pro Bold" panose="02020702060506020403" pitchFamily="18" charset="0"/>
              </a:rPr>
              <a:t>kehamilan</a:t>
            </a:r>
            <a:r>
              <a:rPr lang="en-US" sz="3600" dirty="0">
                <a:latin typeface="Adobe Garamond Pro Bold" panose="02020702060506020403" pitchFamily="18" charset="0"/>
              </a:rPr>
              <a:t> </a:t>
            </a:r>
            <a:r>
              <a:rPr lang="en-US" sz="3600" dirty="0" err="1">
                <a:latin typeface="Adobe Garamond Pro Bold" panose="02020702060506020403" pitchFamily="18" charset="0"/>
              </a:rPr>
              <a:t>seorang</a:t>
            </a:r>
            <a:r>
              <a:rPr lang="en-US" sz="3600" dirty="0">
                <a:latin typeface="Adobe Garamond Pro Bold" panose="02020702060506020403" pitchFamily="18" charset="0"/>
              </a:rPr>
              <a:t> </a:t>
            </a:r>
            <a:r>
              <a:rPr lang="en-US" sz="3600" dirty="0" err="1">
                <a:latin typeface="Adobe Garamond Pro Bold" panose="02020702060506020403" pitchFamily="18" charset="0"/>
              </a:rPr>
              <a:t>perempuan</a:t>
            </a:r>
            <a:r>
              <a:rPr lang="en-US" sz="3600" dirty="0">
                <a:latin typeface="Adobe Garamond Pro Bold" panose="02020702060506020403" pitchFamily="18" charset="0"/>
              </a:rPr>
              <a:t> </a:t>
            </a:r>
            <a:r>
              <a:rPr lang="en-US" sz="3600" dirty="0" err="1">
                <a:latin typeface="Adobe Garamond Pro Bold" panose="02020702060506020403" pitchFamily="18" charset="0"/>
              </a:rPr>
              <a:t>justru</a:t>
            </a:r>
            <a:r>
              <a:rPr lang="en-US" sz="3600" dirty="0">
                <a:latin typeface="Adobe Garamond Pro Bold" panose="02020702060506020403" pitchFamily="18" charset="0"/>
              </a:rPr>
              <a:t> </a:t>
            </a:r>
            <a:r>
              <a:rPr lang="en-US" sz="3600" dirty="0" err="1">
                <a:latin typeface="Adobe Garamond Pro Bold" panose="02020702060506020403" pitchFamily="18" charset="0"/>
              </a:rPr>
              <a:t>membawa</a:t>
            </a:r>
            <a:r>
              <a:rPr lang="en-US" sz="3600" dirty="0">
                <a:latin typeface="Adobe Garamond Pro Bold" panose="02020702060506020403" pitchFamily="18" charset="0"/>
              </a:rPr>
              <a:t> </a:t>
            </a:r>
            <a:r>
              <a:rPr lang="en-US" sz="3600" dirty="0" err="1">
                <a:latin typeface="Adobe Garamond Pro Bold" panose="02020702060506020403" pitchFamily="18" charset="0"/>
              </a:rPr>
              <a:t>malu</a:t>
            </a:r>
            <a:r>
              <a:rPr lang="en-US" sz="3600" dirty="0">
                <a:latin typeface="Adobe Garamond Pro Bold" panose="02020702060506020403" pitchFamily="18" charset="0"/>
              </a:rPr>
              <a:t> </a:t>
            </a:r>
            <a:r>
              <a:rPr lang="en-US" sz="3600" dirty="0" err="1">
                <a:latin typeface="Adobe Garamond Pro Bold" panose="02020702060506020403" pitchFamily="18" charset="0"/>
              </a:rPr>
              <a:t>bagi</a:t>
            </a:r>
            <a:r>
              <a:rPr lang="en-US" sz="3600" dirty="0">
                <a:latin typeface="Adobe Garamond Pro Bold" panose="02020702060506020403" pitchFamily="18" charset="0"/>
              </a:rPr>
              <a:t> </a:t>
            </a:r>
            <a:r>
              <a:rPr lang="en-US" sz="3600" dirty="0" err="1">
                <a:latin typeface="Adobe Garamond Pro Bold" panose="02020702060506020403" pitchFamily="18" charset="0"/>
              </a:rPr>
              <a:t>wanita</a:t>
            </a:r>
            <a:r>
              <a:rPr lang="en-US" sz="3600" dirty="0">
                <a:latin typeface="Adobe Garamond Pro Bold" panose="02020702060506020403" pitchFamily="18" charset="0"/>
              </a:rPr>
              <a:t> </a:t>
            </a:r>
            <a:r>
              <a:rPr lang="en-US" sz="3600" dirty="0" err="1">
                <a:latin typeface="Adobe Garamond Pro Bold" panose="02020702060506020403" pitchFamily="18" charset="0"/>
              </a:rPr>
              <a:t>bersangkutan</a:t>
            </a:r>
            <a:r>
              <a:rPr lang="en-US" sz="3600" dirty="0">
                <a:latin typeface="Adobe Garamond Pro Bold" panose="02020702060506020403" pitchFamily="18" charset="0"/>
              </a:rPr>
              <a:t>, </a:t>
            </a:r>
            <a:r>
              <a:rPr lang="en-US" sz="3600" dirty="0" err="1">
                <a:latin typeface="Adobe Garamond Pro Bold" panose="02020702060506020403" pitchFamily="18" charset="0"/>
              </a:rPr>
              <a:t>karena</a:t>
            </a:r>
            <a:r>
              <a:rPr lang="en-US" sz="3600" dirty="0">
                <a:latin typeface="Adobe Garamond Pro Bold" panose="02020702060506020403" pitchFamily="18" charset="0"/>
              </a:rPr>
              <a:t> </a:t>
            </a:r>
            <a:r>
              <a:rPr lang="en-US" sz="3600" dirty="0" err="1">
                <a:latin typeface="Adobe Garamond Pro Bold" panose="02020702060506020403" pitchFamily="18" charset="0"/>
              </a:rPr>
              <a:t>kehamilan</a:t>
            </a:r>
            <a:r>
              <a:rPr lang="en-US" sz="3600" dirty="0">
                <a:latin typeface="Adobe Garamond Pro Bold" panose="02020702060506020403" pitchFamily="18" charset="0"/>
              </a:rPr>
              <a:t> </a:t>
            </a:r>
            <a:r>
              <a:rPr lang="en-US" sz="3600" dirty="0" err="1">
                <a:latin typeface="Adobe Garamond Pro Bold" panose="02020702060506020403" pitchFamily="18" charset="0"/>
              </a:rPr>
              <a:t>tersebut</a:t>
            </a:r>
            <a:r>
              <a:rPr lang="en-US" sz="3600" dirty="0">
                <a:latin typeface="Adobe Garamond Pro Bold" panose="02020702060506020403" pitchFamily="18" charset="0"/>
              </a:rPr>
              <a:t> </a:t>
            </a:r>
            <a:r>
              <a:rPr lang="en-US" sz="3600" dirty="0" err="1">
                <a:latin typeface="Adobe Garamond Pro Bold" panose="02020702060506020403" pitchFamily="18" charset="0"/>
              </a:rPr>
              <a:t>terjadi</a:t>
            </a:r>
            <a:r>
              <a:rPr lang="en-US" sz="3600" dirty="0">
                <a:latin typeface="Adobe Garamond Pro Bold" panose="02020702060506020403" pitchFamily="18" charset="0"/>
              </a:rPr>
              <a:t> </a:t>
            </a:r>
            <a:r>
              <a:rPr lang="en-US" sz="3600" dirty="0" err="1">
                <a:latin typeface="Adobe Garamond Pro Bold" panose="02020702060506020403" pitchFamily="18" charset="0"/>
              </a:rPr>
              <a:t>akibat</a:t>
            </a:r>
            <a:r>
              <a:rPr lang="en-US" sz="3600" dirty="0">
                <a:latin typeface="Adobe Garamond Pro Bold" panose="02020702060506020403" pitchFamily="18" charset="0"/>
              </a:rPr>
              <a:t> </a:t>
            </a:r>
            <a:r>
              <a:rPr lang="en-US" sz="3600" dirty="0" err="1">
                <a:latin typeface="Adobe Garamond Pro Bold" panose="02020702060506020403" pitchFamily="18" charset="0"/>
              </a:rPr>
              <a:t>hubungan</a:t>
            </a:r>
            <a:r>
              <a:rPr lang="en-US" sz="3600" dirty="0">
                <a:latin typeface="Adobe Garamond Pro Bold" panose="02020702060506020403" pitchFamily="18" charset="0"/>
              </a:rPr>
              <a:t> </a:t>
            </a:r>
            <a:r>
              <a:rPr lang="en-US" sz="3600" dirty="0" err="1">
                <a:latin typeface="Adobe Garamond Pro Bold" panose="02020702060506020403" pitchFamily="18" charset="0"/>
              </a:rPr>
              <a:t>terpaksa</a:t>
            </a:r>
            <a:r>
              <a:rPr lang="en-US" sz="3600" dirty="0">
                <a:latin typeface="Adobe Garamond Pro Bold" panose="02020702060506020403" pitchFamily="18" charset="0"/>
              </a:rPr>
              <a:t> </a:t>
            </a:r>
            <a:r>
              <a:rPr lang="en-US" sz="3600" dirty="0" err="1">
                <a:latin typeface="Adobe Garamond Pro Bold" panose="02020702060506020403" pitchFamily="18" charset="0"/>
              </a:rPr>
              <a:t>atau</a:t>
            </a:r>
            <a:r>
              <a:rPr lang="en-US" sz="3600" dirty="0">
                <a:latin typeface="Adobe Garamond Pro Bold" panose="02020702060506020403" pitchFamily="18" charset="0"/>
              </a:rPr>
              <a:t> </a:t>
            </a:r>
            <a:r>
              <a:rPr lang="en-US" sz="3600" dirty="0" err="1">
                <a:latin typeface="Adobe Garamond Pro Bold" panose="02020702060506020403" pitchFamily="18" charset="0"/>
              </a:rPr>
              <a:t>perkosaan</a:t>
            </a:r>
            <a:r>
              <a:rPr lang="en-US" sz="2800" dirty="0">
                <a:latin typeface="Adobe Garamond Pro Bold" panose="02020702060506020403" pitchFamily="18" charset="0"/>
              </a:rPr>
              <a:t>.</a:t>
            </a:r>
          </a:p>
        </p:txBody>
      </p:sp>
    </p:spTree>
    <p:extLst>
      <p:ext uri="{BB962C8B-B14F-4D97-AF65-F5344CB8AC3E}">
        <p14:creationId xmlns:p14="http://schemas.microsoft.com/office/powerpoint/2010/main" val="262216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0FC0A7B-C7A0-463C-926D-3DAD75CBD00F}"/>
              </a:ext>
            </a:extLst>
          </p:cNvPr>
          <p:cNvSpPr>
            <a:spLocks noGrp="1"/>
          </p:cNvSpPr>
          <p:nvPr>
            <p:ph type="title"/>
          </p:nvPr>
        </p:nvSpPr>
        <p:spPr>
          <a:xfrm>
            <a:off x="106017" y="-371061"/>
            <a:ext cx="11913705" cy="7229061"/>
          </a:xfrm>
        </p:spPr>
        <p:txBody>
          <a:bodyPr>
            <a:normAutofit fontScale="90000"/>
          </a:bodyPr>
          <a:lstStyle/>
          <a:p>
            <a:r>
              <a:rPr lang="id-ID" dirty="0">
                <a:solidFill>
                  <a:schemeClr val="accent2">
                    <a:lumMod val="50000"/>
                  </a:schemeClr>
                </a:solidFill>
              </a:rPr>
              <a:t>	</a:t>
            </a:r>
            <a:br>
              <a:rPr lang="id-ID" dirty="0">
                <a:solidFill>
                  <a:schemeClr val="accent2">
                    <a:lumMod val="50000"/>
                  </a:schemeClr>
                </a:solidFill>
              </a:rPr>
            </a:br>
            <a:r>
              <a:rPr lang="id-ID" dirty="0">
                <a:solidFill>
                  <a:schemeClr val="accent2">
                    <a:lumMod val="50000"/>
                  </a:schemeClr>
                </a:solidFill>
              </a:rPr>
              <a:t>	T</a:t>
            </a:r>
            <a:r>
              <a:rPr lang="en-US" dirty="0" err="1">
                <a:solidFill>
                  <a:schemeClr val="accent2">
                    <a:lumMod val="50000"/>
                  </a:schemeClr>
                </a:solidFill>
              </a:rPr>
              <a:t>ingginya</a:t>
            </a:r>
            <a:r>
              <a:rPr lang="en-US" dirty="0">
                <a:solidFill>
                  <a:schemeClr val="accent2">
                    <a:lumMod val="50000"/>
                  </a:schemeClr>
                </a:solidFill>
              </a:rPr>
              <a:t> </a:t>
            </a:r>
            <a:r>
              <a:rPr lang="en-US" dirty="0" err="1">
                <a:solidFill>
                  <a:schemeClr val="accent2">
                    <a:lumMod val="50000"/>
                  </a:schemeClr>
                </a:solidFill>
              </a:rPr>
              <a:t>angka</a:t>
            </a:r>
            <a:r>
              <a:rPr lang="en-US" dirty="0">
                <a:solidFill>
                  <a:schemeClr val="accent2">
                    <a:lumMod val="50000"/>
                  </a:schemeClr>
                </a:solidFill>
              </a:rPr>
              <a:t> </a:t>
            </a:r>
            <a:r>
              <a:rPr lang="en-US" dirty="0" err="1">
                <a:solidFill>
                  <a:schemeClr val="accent2">
                    <a:lumMod val="50000"/>
                  </a:schemeClr>
                </a:solidFill>
              </a:rPr>
              <a:t>kematian</a:t>
            </a:r>
            <a:r>
              <a:rPr lang="en-US" dirty="0">
                <a:solidFill>
                  <a:schemeClr val="accent2">
                    <a:lumMod val="50000"/>
                  </a:schemeClr>
                </a:solidFill>
              </a:rPr>
              <a:t> </a:t>
            </a:r>
            <a:r>
              <a:rPr lang="en-US" dirty="0" err="1">
                <a:solidFill>
                  <a:schemeClr val="accent2">
                    <a:lumMod val="50000"/>
                  </a:schemeClr>
                </a:solidFill>
              </a:rPr>
              <a:t>ibu</a:t>
            </a:r>
            <a:r>
              <a:rPr lang="en-US" dirty="0">
                <a:solidFill>
                  <a:schemeClr val="accent2">
                    <a:lumMod val="50000"/>
                  </a:schemeClr>
                </a:solidFill>
              </a:rPr>
              <a:t> yang </a:t>
            </a:r>
            <a:r>
              <a:rPr lang="en-US" dirty="0" err="1">
                <a:solidFill>
                  <a:schemeClr val="accent2">
                    <a:lumMod val="50000"/>
                  </a:schemeClr>
                </a:solidFill>
              </a:rPr>
              <a:t>mengalami</a:t>
            </a:r>
            <a:r>
              <a:rPr lang="en-US" dirty="0">
                <a:solidFill>
                  <a:schemeClr val="accent2">
                    <a:lumMod val="50000"/>
                  </a:schemeClr>
                </a:solidFill>
              </a:rPr>
              <a:t> </a:t>
            </a:r>
            <a:r>
              <a:rPr lang="en-US" dirty="0" err="1">
                <a:solidFill>
                  <a:schemeClr val="accent2">
                    <a:lumMod val="50000"/>
                  </a:schemeClr>
                </a:solidFill>
              </a:rPr>
              <a:t>kehamilan</a:t>
            </a:r>
            <a:r>
              <a:rPr lang="en-US" dirty="0">
                <a:solidFill>
                  <a:schemeClr val="accent2">
                    <a:lumMod val="50000"/>
                  </a:schemeClr>
                </a:solidFill>
              </a:rPr>
              <a:t> </a:t>
            </a:r>
            <a:r>
              <a:rPr lang="id-ID" dirty="0">
                <a:solidFill>
                  <a:schemeClr val="accent2">
                    <a:lumMod val="50000"/>
                  </a:schemeClr>
                </a:solidFill>
              </a:rPr>
              <a:t>yang </a:t>
            </a:r>
            <a:r>
              <a:rPr lang="en-US" dirty="0" err="1">
                <a:solidFill>
                  <a:schemeClr val="accent2">
                    <a:lumMod val="50000"/>
                  </a:schemeClr>
                </a:solidFill>
              </a:rPr>
              <a:t>tidak</a:t>
            </a:r>
            <a:r>
              <a:rPr lang="en-US" dirty="0">
                <a:solidFill>
                  <a:schemeClr val="accent2">
                    <a:lumMod val="50000"/>
                  </a:schemeClr>
                </a:solidFill>
              </a:rPr>
              <a:t> </a:t>
            </a:r>
            <a:r>
              <a:rPr lang="en-US" dirty="0" err="1">
                <a:solidFill>
                  <a:schemeClr val="accent2">
                    <a:lumMod val="50000"/>
                  </a:schemeClr>
                </a:solidFill>
              </a:rPr>
              <a:t>diharapkan</a:t>
            </a:r>
            <a:r>
              <a:rPr lang="en-US" dirty="0">
                <a:solidFill>
                  <a:schemeClr val="accent2">
                    <a:lumMod val="50000"/>
                  </a:schemeClr>
                </a:solidFill>
              </a:rPr>
              <a:t> </a:t>
            </a:r>
            <a:r>
              <a:rPr lang="id-ID" dirty="0">
                <a:solidFill>
                  <a:schemeClr val="accent2">
                    <a:lumMod val="50000"/>
                  </a:schemeClr>
                </a:solidFill>
              </a:rPr>
              <a:t>banyak </a:t>
            </a:r>
            <a:r>
              <a:rPr lang="en-US" dirty="0" err="1">
                <a:solidFill>
                  <a:schemeClr val="accent2">
                    <a:lumMod val="50000"/>
                  </a:schemeClr>
                </a:solidFill>
              </a:rPr>
              <a:t>berakhir</a:t>
            </a:r>
            <a:r>
              <a:rPr lang="en-US" dirty="0">
                <a:solidFill>
                  <a:schemeClr val="accent2">
                    <a:lumMod val="50000"/>
                  </a:schemeClr>
                </a:solidFill>
              </a:rPr>
              <a:t> </a:t>
            </a:r>
            <a:r>
              <a:rPr lang="en-US" dirty="0" err="1">
                <a:solidFill>
                  <a:schemeClr val="accent2">
                    <a:lumMod val="50000"/>
                  </a:schemeClr>
                </a:solidFill>
              </a:rPr>
              <a:t>dengan</a:t>
            </a:r>
            <a:r>
              <a:rPr lang="en-US" dirty="0">
                <a:solidFill>
                  <a:schemeClr val="accent2">
                    <a:lumMod val="50000"/>
                  </a:schemeClr>
                </a:solidFill>
              </a:rPr>
              <a:t> </a:t>
            </a:r>
            <a:r>
              <a:rPr lang="en-US" dirty="0" err="1">
                <a:solidFill>
                  <a:schemeClr val="accent2">
                    <a:lumMod val="50000"/>
                  </a:schemeClr>
                </a:solidFill>
              </a:rPr>
              <a:t>kematian</a:t>
            </a:r>
            <a:r>
              <a:rPr lang="en-US" dirty="0">
                <a:solidFill>
                  <a:schemeClr val="accent2">
                    <a:lumMod val="50000"/>
                  </a:schemeClr>
                </a:solidFill>
              </a:rPr>
              <a:t> </a:t>
            </a:r>
            <a:r>
              <a:rPr lang="en-US" dirty="0" err="1">
                <a:solidFill>
                  <a:schemeClr val="accent2">
                    <a:lumMod val="50000"/>
                  </a:schemeClr>
                </a:solidFill>
              </a:rPr>
              <a:t>karena</a:t>
            </a:r>
            <a:r>
              <a:rPr lang="en-US" dirty="0">
                <a:solidFill>
                  <a:schemeClr val="accent2">
                    <a:lumMod val="50000"/>
                  </a:schemeClr>
                </a:solidFill>
              </a:rPr>
              <a:t> </a:t>
            </a:r>
            <a:r>
              <a:rPr lang="en-US" dirty="0" err="1">
                <a:solidFill>
                  <a:schemeClr val="accent2">
                    <a:lumMod val="50000"/>
                  </a:schemeClr>
                </a:solidFill>
              </a:rPr>
              <a:t>aborsi</a:t>
            </a:r>
            <a:r>
              <a:rPr lang="en-US" dirty="0">
                <a:solidFill>
                  <a:schemeClr val="accent2">
                    <a:lumMod val="50000"/>
                  </a:schemeClr>
                </a:solidFill>
              </a:rPr>
              <a:t> yang </a:t>
            </a:r>
            <a:r>
              <a:rPr lang="en-US" dirty="0" err="1">
                <a:solidFill>
                  <a:schemeClr val="accent2">
                    <a:lumMod val="50000"/>
                  </a:schemeClr>
                </a:solidFill>
              </a:rPr>
              <a:t>dilakukan</a:t>
            </a:r>
            <a:r>
              <a:rPr lang="en-US" dirty="0">
                <a:solidFill>
                  <a:schemeClr val="accent2">
                    <a:lumMod val="50000"/>
                  </a:schemeClr>
                </a:solidFill>
              </a:rPr>
              <a:t> </a:t>
            </a:r>
            <a:r>
              <a:rPr lang="en-US" dirty="0" err="1">
                <a:solidFill>
                  <a:schemeClr val="accent2">
                    <a:lumMod val="50000"/>
                  </a:schemeClr>
                </a:solidFill>
              </a:rPr>
              <a:t>secara</a:t>
            </a:r>
            <a:r>
              <a:rPr lang="en-US" dirty="0">
                <a:solidFill>
                  <a:schemeClr val="accent2">
                    <a:lumMod val="50000"/>
                  </a:schemeClr>
                </a:solidFill>
              </a:rPr>
              <a:t> diam-diam dan </a:t>
            </a:r>
            <a:r>
              <a:rPr lang="en-US" dirty="0" err="1">
                <a:solidFill>
                  <a:schemeClr val="accent2">
                    <a:lumMod val="50000"/>
                  </a:schemeClr>
                </a:solidFill>
              </a:rPr>
              <a:t>tidak</a:t>
            </a:r>
            <a:r>
              <a:rPr lang="en-US" dirty="0">
                <a:solidFill>
                  <a:schemeClr val="accent2">
                    <a:lumMod val="50000"/>
                  </a:schemeClr>
                </a:solidFill>
              </a:rPr>
              <a:t> ama</a:t>
            </a:r>
            <a:r>
              <a:rPr lang="id-ID" dirty="0">
                <a:solidFill>
                  <a:schemeClr val="accent2">
                    <a:lumMod val="50000"/>
                  </a:schemeClr>
                </a:solidFill>
              </a:rPr>
              <a:t>n. Sehingga </a:t>
            </a:r>
            <a:r>
              <a:rPr lang="en-US" dirty="0">
                <a:solidFill>
                  <a:schemeClr val="accent2">
                    <a:lumMod val="50000"/>
                  </a:schemeClr>
                </a:solidFill>
              </a:rPr>
              <a:t> </a:t>
            </a:r>
            <a:r>
              <a:rPr lang="en-US" dirty="0" err="1">
                <a:solidFill>
                  <a:schemeClr val="accent2">
                    <a:lumMod val="50000"/>
                  </a:schemeClr>
                </a:solidFill>
              </a:rPr>
              <a:t>melatarbelakangi</a:t>
            </a:r>
            <a:r>
              <a:rPr lang="en-US" dirty="0">
                <a:solidFill>
                  <a:schemeClr val="accent2">
                    <a:lumMod val="50000"/>
                  </a:schemeClr>
                </a:solidFill>
              </a:rPr>
              <a:t> </a:t>
            </a:r>
            <a:r>
              <a:rPr lang="id-ID" dirty="0">
                <a:solidFill>
                  <a:schemeClr val="accent2">
                    <a:lumMod val="50000"/>
                  </a:schemeClr>
                </a:solidFill>
              </a:rPr>
              <a:t>perlindungan hukum:</a:t>
            </a:r>
            <a:br>
              <a:rPr lang="id-ID" dirty="0">
                <a:solidFill>
                  <a:schemeClr val="accent2">
                    <a:lumMod val="50000"/>
                  </a:schemeClr>
                </a:solidFill>
              </a:rPr>
            </a:br>
            <a:r>
              <a:rPr lang="id-ID" dirty="0">
                <a:solidFill>
                  <a:schemeClr val="accent2">
                    <a:lumMod val="50000"/>
                  </a:schemeClr>
                </a:solidFill>
              </a:rPr>
              <a:t> </a:t>
            </a:r>
            <a:r>
              <a:rPr lang="en-US" dirty="0" err="1">
                <a:solidFill>
                  <a:schemeClr val="accent2">
                    <a:lumMod val="50000"/>
                  </a:schemeClr>
                </a:solidFill>
              </a:rPr>
              <a:t>disahkannya</a:t>
            </a:r>
            <a:r>
              <a:rPr lang="id-ID" dirty="0">
                <a:solidFill>
                  <a:schemeClr val="accent5">
                    <a:lumMod val="75000"/>
                  </a:schemeClr>
                </a:solidFill>
              </a:rPr>
              <a:t>: </a:t>
            </a:r>
            <a:r>
              <a:rPr lang="en-US" sz="4000" b="1" dirty="0" err="1">
                <a:solidFill>
                  <a:srgbClr val="00B0F0"/>
                </a:solidFill>
              </a:rPr>
              <a:t>Undang-Undang</a:t>
            </a:r>
            <a:r>
              <a:rPr lang="id-ID" sz="4000" b="1" dirty="0">
                <a:solidFill>
                  <a:srgbClr val="00B0F0"/>
                </a:solidFill>
              </a:rPr>
              <a:t> sehingga membuat </a:t>
            </a:r>
            <a:r>
              <a:rPr lang="en-US" sz="4000" b="1" dirty="0">
                <a:solidFill>
                  <a:srgbClr val="00B0F0"/>
                </a:solidFill>
              </a:rPr>
              <a:t> </a:t>
            </a:r>
            <a:r>
              <a:rPr lang="en-US" sz="4000" b="1" dirty="0" err="1">
                <a:solidFill>
                  <a:srgbClr val="00B0F0"/>
                </a:solidFill>
              </a:rPr>
              <a:t>keberadaan</a:t>
            </a:r>
            <a:r>
              <a:rPr lang="en-US" sz="4000" b="1" dirty="0">
                <a:solidFill>
                  <a:srgbClr val="00B0F0"/>
                </a:solidFill>
              </a:rPr>
              <a:t> </a:t>
            </a:r>
            <a:r>
              <a:rPr lang="en-US" sz="4000" b="1" dirty="0" err="1">
                <a:solidFill>
                  <a:srgbClr val="00B0F0"/>
                </a:solidFill>
              </a:rPr>
              <a:t>praktik</a:t>
            </a:r>
            <a:r>
              <a:rPr lang="en-US" sz="4000" b="1" dirty="0">
                <a:solidFill>
                  <a:srgbClr val="00B0F0"/>
                </a:solidFill>
              </a:rPr>
              <a:t> </a:t>
            </a:r>
            <a:r>
              <a:rPr lang="en-US" sz="4000" b="1" dirty="0" err="1">
                <a:solidFill>
                  <a:srgbClr val="00B0F0"/>
                </a:solidFill>
              </a:rPr>
              <a:t>aborsi</a:t>
            </a:r>
            <a:r>
              <a:rPr lang="en-US" sz="4000" b="1" dirty="0">
                <a:solidFill>
                  <a:srgbClr val="00B0F0"/>
                </a:solidFill>
              </a:rPr>
              <a:t> </a:t>
            </a:r>
            <a:r>
              <a:rPr lang="en-US" sz="4000" b="1" dirty="0" err="1">
                <a:solidFill>
                  <a:srgbClr val="00B0F0"/>
                </a:solidFill>
              </a:rPr>
              <a:t>kembali</a:t>
            </a:r>
            <a:r>
              <a:rPr lang="en-US" sz="4000" b="1" dirty="0">
                <a:solidFill>
                  <a:srgbClr val="00B0F0"/>
                </a:solidFill>
              </a:rPr>
              <a:t> </a:t>
            </a:r>
            <a:r>
              <a:rPr lang="en-US" sz="4000" b="1" dirty="0" err="1">
                <a:solidFill>
                  <a:srgbClr val="00B0F0"/>
                </a:solidFill>
              </a:rPr>
              <a:t>mendapatkan</a:t>
            </a:r>
            <a:r>
              <a:rPr lang="en-US" sz="4000" b="1" dirty="0">
                <a:solidFill>
                  <a:srgbClr val="00B0F0"/>
                </a:solidFill>
              </a:rPr>
              <a:t> </a:t>
            </a:r>
            <a:r>
              <a:rPr lang="en-US" sz="4000" b="1" dirty="0" err="1">
                <a:solidFill>
                  <a:srgbClr val="00B0F0"/>
                </a:solidFill>
              </a:rPr>
              <a:t>perhatian</a:t>
            </a:r>
            <a:r>
              <a:rPr lang="en-US" sz="4000" b="1" dirty="0">
                <a:solidFill>
                  <a:srgbClr val="00B0F0"/>
                </a:solidFill>
              </a:rPr>
              <a:t> </a:t>
            </a:r>
            <a:r>
              <a:rPr lang="en-US" sz="4000" b="1" dirty="0" err="1">
                <a:solidFill>
                  <a:srgbClr val="00B0F0"/>
                </a:solidFill>
              </a:rPr>
              <a:t>khususnya</a:t>
            </a:r>
            <a:r>
              <a:rPr lang="en-US" sz="4000" b="1" dirty="0">
                <a:solidFill>
                  <a:srgbClr val="00B0F0"/>
                </a:solidFill>
              </a:rPr>
              <a:t> </a:t>
            </a:r>
            <a:r>
              <a:rPr lang="en-US" sz="4000" b="1" dirty="0" err="1">
                <a:solidFill>
                  <a:srgbClr val="00B0F0"/>
                </a:solidFill>
              </a:rPr>
              <a:t>bagi</a:t>
            </a:r>
            <a:r>
              <a:rPr lang="en-US" sz="4000" b="1" dirty="0">
                <a:solidFill>
                  <a:srgbClr val="00B0F0"/>
                </a:solidFill>
              </a:rPr>
              <a:t> </a:t>
            </a:r>
            <a:r>
              <a:rPr lang="en-US" sz="4000" b="1" dirty="0" err="1">
                <a:solidFill>
                  <a:srgbClr val="00B0F0"/>
                </a:solidFill>
              </a:rPr>
              <a:t>kehamilan</a:t>
            </a:r>
            <a:r>
              <a:rPr lang="en-US" sz="4000" b="1" dirty="0">
                <a:solidFill>
                  <a:srgbClr val="00B0F0"/>
                </a:solidFill>
              </a:rPr>
              <a:t> </a:t>
            </a:r>
            <a:r>
              <a:rPr lang="en-US" sz="4000" b="1" dirty="0" err="1">
                <a:solidFill>
                  <a:srgbClr val="00B0F0"/>
                </a:solidFill>
              </a:rPr>
              <a:t>akibat</a:t>
            </a:r>
            <a:r>
              <a:rPr lang="en-US" sz="4000" b="1" dirty="0">
                <a:solidFill>
                  <a:srgbClr val="00B0F0"/>
                </a:solidFill>
              </a:rPr>
              <a:t> </a:t>
            </a:r>
            <a:r>
              <a:rPr lang="en-US" sz="4000" b="1" dirty="0" err="1">
                <a:solidFill>
                  <a:srgbClr val="00B0F0"/>
                </a:solidFill>
              </a:rPr>
              <a:t>perkosaan</a:t>
            </a:r>
            <a:r>
              <a:rPr lang="en-US" sz="4000" b="1" dirty="0">
                <a:solidFill>
                  <a:srgbClr val="00B0F0"/>
                </a:solidFill>
              </a:rPr>
              <a:t>. </a:t>
            </a:r>
            <a:r>
              <a:rPr lang="en-US" sz="4000" b="1" dirty="0" err="1">
                <a:solidFill>
                  <a:srgbClr val="00B0F0"/>
                </a:solidFill>
              </a:rPr>
              <a:t>Pasal</a:t>
            </a:r>
            <a:r>
              <a:rPr lang="en-US" sz="4000" b="1" dirty="0">
                <a:solidFill>
                  <a:srgbClr val="00B0F0"/>
                </a:solidFill>
              </a:rPr>
              <a:t> 75 </a:t>
            </a:r>
            <a:r>
              <a:rPr lang="en-US" sz="4000" b="1" dirty="0" err="1">
                <a:solidFill>
                  <a:srgbClr val="00B0F0"/>
                </a:solidFill>
              </a:rPr>
              <a:t>aya</a:t>
            </a:r>
            <a:r>
              <a:rPr lang="id-ID" sz="4000" b="1" dirty="0">
                <a:solidFill>
                  <a:srgbClr val="00B0F0"/>
                </a:solidFill>
              </a:rPr>
              <a:t>t</a:t>
            </a:r>
            <a:r>
              <a:rPr lang="en-US" sz="4000" b="1" dirty="0">
                <a:solidFill>
                  <a:srgbClr val="00B0F0"/>
                </a:solidFill>
              </a:rPr>
              <a:t> 2b </a:t>
            </a:r>
            <a:r>
              <a:rPr lang="en-US" sz="4000" b="1" dirty="0" err="1">
                <a:solidFill>
                  <a:srgbClr val="00B0F0"/>
                </a:solidFill>
              </a:rPr>
              <a:t>Undang-Undang</a:t>
            </a:r>
            <a:r>
              <a:rPr lang="en-US" sz="4000" b="1" dirty="0">
                <a:solidFill>
                  <a:srgbClr val="00B0F0"/>
                </a:solidFill>
              </a:rPr>
              <a:t> </a:t>
            </a:r>
            <a:r>
              <a:rPr lang="en-US" sz="4000" b="1" dirty="0" err="1">
                <a:solidFill>
                  <a:srgbClr val="00B0F0"/>
                </a:solidFill>
              </a:rPr>
              <a:t>Nomor</a:t>
            </a:r>
            <a:r>
              <a:rPr lang="en-US" sz="4000" b="1" dirty="0">
                <a:solidFill>
                  <a:srgbClr val="00B0F0"/>
                </a:solidFill>
              </a:rPr>
              <a:t> 36 </a:t>
            </a:r>
            <a:r>
              <a:rPr lang="en-US" sz="4000" b="1" dirty="0" err="1">
                <a:solidFill>
                  <a:srgbClr val="00B0F0"/>
                </a:solidFill>
              </a:rPr>
              <a:t>Tahun</a:t>
            </a:r>
            <a:r>
              <a:rPr lang="en-US" sz="4000" b="1" dirty="0">
                <a:solidFill>
                  <a:srgbClr val="00B0F0"/>
                </a:solidFill>
              </a:rPr>
              <a:t> 2009, </a:t>
            </a:r>
            <a:r>
              <a:rPr lang="en-US" sz="4000" b="1" dirty="0" err="1">
                <a:solidFill>
                  <a:srgbClr val="00B0F0"/>
                </a:solidFill>
              </a:rPr>
              <a:t>kembali</a:t>
            </a:r>
            <a:r>
              <a:rPr lang="en-US" sz="4000" b="1" dirty="0">
                <a:solidFill>
                  <a:srgbClr val="00B0F0"/>
                </a:solidFill>
              </a:rPr>
              <a:t> </a:t>
            </a:r>
            <a:r>
              <a:rPr lang="en-US" sz="4000" b="1" dirty="0" err="1">
                <a:solidFill>
                  <a:srgbClr val="00B0F0"/>
                </a:solidFill>
              </a:rPr>
              <a:t>menegaskan</a:t>
            </a:r>
            <a:r>
              <a:rPr lang="en-US" sz="4000" b="1" dirty="0">
                <a:solidFill>
                  <a:srgbClr val="00B0F0"/>
                </a:solidFill>
              </a:rPr>
              <a:t> </a:t>
            </a:r>
            <a:r>
              <a:rPr lang="en-US" sz="4000" b="1" dirty="0" err="1">
                <a:solidFill>
                  <a:srgbClr val="00B0F0"/>
                </a:solidFill>
              </a:rPr>
              <a:t>bahwa</a:t>
            </a:r>
            <a:r>
              <a:rPr lang="en-US" sz="4000" b="1" dirty="0">
                <a:solidFill>
                  <a:srgbClr val="00B0F0"/>
                </a:solidFill>
              </a:rPr>
              <a:t> pada </a:t>
            </a:r>
            <a:r>
              <a:rPr lang="en-US" sz="4000" b="1" dirty="0" err="1">
                <a:solidFill>
                  <a:srgbClr val="00B0F0"/>
                </a:solidFill>
              </a:rPr>
              <a:t>dasarnya</a:t>
            </a:r>
            <a:r>
              <a:rPr lang="en-US" sz="4000" b="1" dirty="0">
                <a:solidFill>
                  <a:srgbClr val="00B0F0"/>
                </a:solidFill>
              </a:rPr>
              <a:t> </a:t>
            </a:r>
            <a:r>
              <a:rPr lang="en-US" sz="4000" b="1" dirty="0" err="1">
                <a:solidFill>
                  <a:srgbClr val="00B0F0"/>
                </a:solidFill>
              </a:rPr>
              <a:t>Undang</a:t>
            </a:r>
            <a:r>
              <a:rPr lang="id-ID" sz="4000" b="1" dirty="0">
                <a:solidFill>
                  <a:srgbClr val="00B0F0"/>
                </a:solidFill>
              </a:rPr>
              <a:t>-</a:t>
            </a:r>
            <a:r>
              <a:rPr lang="en-US" sz="4000" b="1" dirty="0" err="1">
                <a:solidFill>
                  <a:srgbClr val="00B0F0"/>
                </a:solidFill>
              </a:rPr>
              <a:t>Undang</a:t>
            </a:r>
            <a:r>
              <a:rPr lang="en-US" sz="4000" b="1" dirty="0">
                <a:solidFill>
                  <a:srgbClr val="00B0F0"/>
                </a:solidFill>
              </a:rPr>
              <a:t> </a:t>
            </a:r>
            <a:r>
              <a:rPr lang="en-US" sz="4000" b="1" dirty="0" err="1">
                <a:solidFill>
                  <a:srgbClr val="00B0F0"/>
                </a:solidFill>
              </a:rPr>
              <a:t>melarang</a:t>
            </a:r>
            <a:r>
              <a:rPr lang="en-US" sz="4000" b="1" dirty="0">
                <a:solidFill>
                  <a:srgbClr val="00B0F0"/>
                </a:solidFill>
              </a:rPr>
              <a:t> </a:t>
            </a:r>
            <a:r>
              <a:rPr lang="en-US" sz="4000" b="1" dirty="0" err="1">
                <a:solidFill>
                  <a:srgbClr val="00B0F0"/>
                </a:solidFill>
              </a:rPr>
              <a:t>adanya</a:t>
            </a:r>
            <a:r>
              <a:rPr lang="en-US" sz="4000" b="1" dirty="0">
                <a:solidFill>
                  <a:srgbClr val="00B0F0"/>
                </a:solidFill>
              </a:rPr>
              <a:t> </a:t>
            </a:r>
            <a:r>
              <a:rPr lang="en-US" sz="4000" b="1" dirty="0" err="1">
                <a:solidFill>
                  <a:srgbClr val="00B0F0"/>
                </a:solidFill>
              </a:rPr>
              <a:t>praktik</a:t>
            </a:r>
            <a:r>
              <a:rPr lang="en-US" sz="4000" b="1" dirty="0">
                <a:solidFill>
                  <a:srgbClr val="00B0F0"/>
                </a:solidFill>
              </a:rPr>
              <a:t> </a:t>
            </a:r>
            <a:r>
              <a:rPr lang="en-US" sz="4000" b="1" dirty="0" err="1">
                <a:solidFill>
                  <a:srgbClr val="00B0F0"/>
                </a:solidFill>
              </a:rPr>
              <a:t>aborsi</a:t>
            </a:r>
            <a:r>
              <a:rPr lang="en-US" sz="4000" b="1" dirty="0">
                <a:solidFill>
                  <a:srgbClr val="00B0F0"/>
                </a:solidFill>
              </a:rPr>
              <a:t> (</a:t>
            </a:r>
            <a:r>
              <a:rPr lang="en-US" sz="4000" b="1" dirty="0" err="1">
                <a:solidFill>
                  <a:srgbClr val="00B0F0"/>
                </a:solidFill>
              </a:rPr>
              <a:t>Pasal</a:t>
            </a:r>
            <a:r>
              <a:rPr lang="en-US" sz="4000" b="1" dirty="0">
                <a:solidFill>
                  <a:srgbClr val="00B0F0"/>
                </a:solidFill>
              </a:rPr>
              <a:t> 75 </a:t>
            </a:r>
            <a:r>
              <a:rPr lang="en-US" sz="4000" b="1" dirty="0" err="1">
                <a:solidFill>
                  <a:srgbClr val="00B0F0"/>
                </a:solidFill>
              </a:rPr>
              <a:t>ayat</a:t>
            </a:r>
            <a:r>
              <a:rPr lang="en-US" sz="4000" b="1" dirty="0">
                <a:solidFill>
                  <a:srgbClr val="00B0F0"/>
                </a:solidFill>
              </a:rPr>
              <a:t> 1)</a:t>
            </a:r>
            <a:br>
              <a:rPr lang="id-ID" sz="3600" dirty="0">
                <a:solidFill>
                  <a:schemeClr val="accent5">
                    <a:lumMod val="75000"/>
                  </a:schemeClr>
                </a:solidFill>
              </a:rPr>
            </a:br>
            <a:endParaRPr lang="en-US" dirty="0">
              <a:solidFill>
                <a:schemeClr val="accent2">
                  <a:lumMod val="50000"/>
                </a:schemeClr>
              </a:solidFill>
            </a:endParaRPr>
          </a:p>
        </p:txBody>
      </p:sp>
      <p:sp>
        <p:nvSpPr>
          <p:cNvPr id="3" name="Tampungan Konten 2">
            <a:extLst>
              <a:ext uri="{FF2B5EF4-FFF2-40B4-BE49-F238E27FC236}">
                <a16:creationId xmlns:a16="http://schemas.microsoft.com/office/drawing/2014/main" id="{0DFC84C4-2F3F-4467-831E-537CB80564B1}"/>
              </a:ext>
            </a:extLst>
          </p:cNvPr>
          <p:cNvSpPr>
            <a:spLocks noGrp="1"/>
          </p:cNvSpPr>
          <p:nvPr>
            <p:ph idx="1"/>
          </p:nvPr>
        </p:nvSpPr>
        <p:spPr>
          <a:xfrm>
            <a:off x="677334" y="4927601"/>
            <a:ext cx="8596668" cy="1140265"/>
          </a:xfrm>
        </p:spPr>
        <p:txBody>
          <a:bodyPr/>
          <a:lstStyle/>
          <a:p>
            <a:r>
              <a:rPr lang="id-ID" dirty="0"/>
              <a:t>..</a:t>
            </a:r>
            <a:endParaRPr lang="en-US" dirty="0"/>
          </a:p>
        </p:txBody>
      </p:sp>
    </p:spTree>
    <p:extLst>
      <p:ext uri="{BB962C8B-B14F-4D97-AF65-F5344CB8AC3E}">
        <p14:creationId xmlns:p14="http://schemas.microsoft.com/office/powerpoint/2010/main" val="21004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B501168-1825-47E8-B581-D0A24A1F4E9F}"/>
              </a:ext>
            </a:extLst>
          </p:cNvPr>
          <p:cNvSpPr>
            <a:spLocks noGrp="1"/>
          </p:cNvSpPr>
          <p:nvPr>
            <p:ph type="title"/>
          </p:nvPr>
        </p:nvSpPr>
        <p:spPr>
          <a:xfrm>
            <a:off x="106017" y="-1"/>
            <a:ext cx="9965635" cy="6639339"/>
          </a:xfrm>
        </p:spPr>
        <p:txBody>
          <a:bodyPr>
            <a:normAutofit fontScale="90000"/>
          </a:bodyPr>
          <a:lstStyle/>
          <a:p>
            <a:r>
              <a:rPr lang="en-US" dirty="0" err="1">
                <a:solidFill>
                  <a:schemeClr val="accent4">
                    <a:lumMod val="75000"/>
                  </a:schemeClr>
                </a:solidFill>
              </a:rPr>
              <a:t>Meski</a:t>
            </a:r>
            <a:r>
              <a:rPr lang="en-US" dirty="0">
                <a:solidFill>
                  <a:schemeClr val="accent4">
                    <a:lumMod val="75000"/>
                  </a:schemeClr>
                </a:solidFill>
              </a:rPr>
              <a:t> </a:t>
            </a:r>
            <a:r>
              <a:rPr lang="en-US" dirty="0" err="1">
                <a:solidFill>
                  <a:schemeClr val="accent4">
                    <a:lumMod val="75000"/>
                  </a:schemeClr>
                </a:solidFill>
              </a:rPr>
              <a:t>demikian</a:t>
            </a:r>
            <a:r>
              <a:rPr lang="en-US" dirty="0">
                <a:solidFill>
                  <a:schemeClr val="accent4">
                    <a:lumMod val="75000"/>
                  </a:schemeClr>
                </a:solidFill>
              </a:rPr>
              <a:t> </a:t>
            </a:r>
            <a:r>
              <a:rPr lang="en-US" dirty="0" err="1">
                <a:solidFill>
                  <a:schemeClr val="accent4">
                    <a:lumMod val="75000"/>
                  </a:schemeClr>
                </a:solidFill>
              </a:rPr>
              <a:t>larangan</a:t>
            </a:r>
            <a:r>
              <a:rPr lang="en-US" dirty="0">
                <a:solidFill>
                  <a:schemeClr val="accent4">
                    <a:lumMod val="75000"/>
                  </a:schemeClr>
                </a:solidFill>
              </a:rPr>
              <a:t> </a:t>
            </a:r>
            <a:r>
              <a:rPr lang="en-US" dirty="0" err="1">
                <a:solidFill>
                  <a:schemeClr val="accent4">
                    <a:lumMod val="75000"/>
                  </a:schemeClr>
                </a:solidFill>
              </a:rPr>
              <a:t>tersebut</a:t>
            </a:r>
            <a:r>
              <a:rPr lang="en-US" dirty="0">
                <a:solidFill>
                  <a:schemeClr val="accent4">
                    <a:lumMod val="75000"/>
                  </a:schemeClr>
                </a:solidFill>
              </a:rPr>
              <a:t> </a:t>
            </a:r>
            <a:r>
              <a:rPr lang="en-US" dirty="0" err="1">
                <a:solidFill>
                  <a:schemeClr val="accent4">
                    <a:lumMod val="75000"/>
                  </a:schemeClr>
                </a:solidFill>
              </a:rPr>
              <a:t>dikecualikan</a:t>
            </a:r>
            <a:r>
              <a:rPr lang="en-US" dirty="0">
                <a:solidFill>
                  <a:schemeClr val="accent4">
                    <a:lumMod val="75000"/>
                  </a:schemeClr>
                </a:solidFill>
              </a:rPr>
              <a:t> </a:t>
            </a:r>
            <a:r>
              <a:rPr lang="en-US" dirty="0" err="1">
                <a:solidFill>
                  <a:schemeClr val="accent4">
                    <a:lumMod val="75000"/>
                  </a:schemeClr>
                </a:solidFill>
              </a:rPr>
              <a:t>apabila</a:t>
            </a:r>
            <a:r>
              <a:rPr lang="en-US" dirty="0">
                <a:solidFill>
                  <a:schemeClr val="accent4">
                    <a:lumMod val="75000"/>
                  </a:schemeClr>
                </a:solidFill>
              </a:rPr>
              <a:t>: </a:t>
            </a:r>
            <a:br>
              <a:rPr lang="id-ID" dirty="0">
                <a:solidFill>
                  <a:schemeClr val="accent4">
                    <a:lumMod val="75000"/>
                  </a:schemeClr>
                </a:solidFill>
              </a:rPr>
            </a:br>
            <a:br>
              <a:rPr lang="id-ID" dirty="0">
                <a:solidFill>
                  <a:schemeClr val="accent4">
                    <a:lumMod val="75000"/>
                  </a:schemeClr>
                </a:solidFill>
              </a:rPr>
            </a:br>
            <a:r>
              <a:rPr lang="en-US" dirty="0">
                <a:solidFill>
                  <a:schemeClr val="accent4">
                    <a:lumMod val="75000"/>
                  </a:schemeClr>
                </a:solidFill>
              </a:rPr>
              <a:t>a. </a:t>
            </a:r>
            <a:r>
              <a:rPr lang="en-US" dirty="0" err="1">
                <a:solidFill>
                  <a:schemeClr val="accent4">
                    <a:lumMod val="75000"/>
                  </a:schemeClr>
                </a:solidFill>
              </a:rPr>
              <a:t>Indikasi</a:t>
            </a:r>
            <a:r>
              <a:rPr lang="en-US" dirty="0">
                <a:solidFill>
                  <a:schemeClr val="accent4">
                    <a:lumMod val="75000"/>
                  </a:schemeClr>
                </a:solidFill>
              </a:rPr>
              <a:t> </a:t>
            </a:r>
            <a:r>
              <a:rPr lang="en-US" dirty="0" err="1">
                <a:solidFill>
                  <a:schemeClr val="accent4">
                    <a:lumMod val="75000"/>
                  </a:schemeClr>
                </a:solidFill>
              </a:rPr>
              <a:t>kedaruratan</a:t>
            </a:r>
            <a:r>
              <a:rPr lang="en-US" dirty="0">
                <a:solidFill>
                  <a:schemeClr val="accent4">
                    <a:lumMod val="75000"/>
                  </a:schemeClr>
                </a:solidFill>
              </a:rPr>
              <a:t> </a:t>
            </a:r>
            <a:r>
              <a:rPr lang="en-US" dirty="0" err="1">
                <a:solidFill>
                  <a:schemeClr val="accent4">
                    <a:lumMod val="75000"/>
                  </a:schemeClr>
                </a:solidFill>
              </a:rPr>
              <a:t>medis</a:t>
            </a:r>
            <a:r>
              <a:rPr lang="en-US" dirty="0">
                <a:solidFill>
                  <a:schemeClr val="accent4">
                    <a:lumMod val="75000"/>
                  </a:schemeClr>
                </a:solidFill>
              </a:rPr>
              <a:t> yang </a:t>
            </a:r>
            <a:r>
              <a:rPr lang="en-US" dirty="0" err="1">
                <a:solidFill>
                  <a:schemeClr val="accent4">
                    <a:lumMod val="75000"/>
                  </a:schemeClr>
                </a:solidFill>
              </a:rPr>
              <a:t>dideteksi</a:t>
            </a:r>
            <a:r>
              <a:rPr lang="en-US" dirty="0">
                <a:solidFill>
                  <a:schemeClr val="accent4">
                    <a:lumMod val="75000"/>
                  </a:schemeClr>
                </a:solidFill>
              </a:rPr>
              <a:t> </a:t>
            </a:r>
            <a:r>
              <a:rPr lang="en-US" dirty="0" err="1">
                <a:solidFill>
                  <a:schemeClr val="accent4">
                    <a:lumMod val="75000"/>
                  </a:schemeClr>
                </a:solidFill>
              </a:rPr>
              <a:t>sejak</a:t>
            </a:r>
            <a:r>
              <a:rPr lang="en-US" dirty="0">
                <a:solidFill>
                  <a:schemeClr val="accent4">
                    <a:lumMod val="75000"/>
                  </a:schemeClr>
                </a:solidFill>
              </a:rPr>
              <a:t> </a:t>
            </a:r>
            <a:r>
              <a:rPr lang="en-US" dirty="0" err="1">
                <a:solidFill>
                  <a:schemeClr val="accent4">
                    <a:lumMod val="75000"/>
                  </a:schemeClr>
                </a:solidFill>
              </a:rPr>
              <a:t>usia</a:t>
            </a:r>
            <a:r>
              <a:rPr lang="en-US" dirty="0">
                <a:solidFill>
                  <a:schemeClr val="accent4">
                    <a:lumMod val="75000"/>
                  </a:schemeClr>
                </a:solidFill>
              </a:rPr>
              <a:t> </a:t>
            </a:r>
            <a:r>
              <a:rPr lang="en-US" dirty="0" err="1">
                <a:solidFill>
                  <a:schemeClr val="accent4">
                    <a:lumMod val="75000"/>
                  </a:schemeClr>
                </a:solidFill>
              </a:rPr>
              <a:t>dini</a:t>
            </a:r>
            <a:r>
              <a:rPr lang="en-US" dirty="0">
                <a:solidFill>
                  <a:schemeClr val="accent4">
                    <a:lumMod val="75000"/>
                  </a:schemeClr>
                </a:solidFill>
              </a:rPr>
              <a:t> </a:t>
            </a:r>
            <a:r>
              <a:rPr lang="en-US" dirty="0" err="1">
                <a:solidFill>
                  <a:schemeClr val="accent4">
                    <a:lumMod val="75000"/>
                  </a:schemeClr>
                </a:solidFill>
              </a:rPr>
              <a:t>kehamilan</a:t>
            </a:r>
            <a:r>
              <a:rPr lang="en-US" dirty="0">
                <a:solidFill>
                  <a:schemeClr val="accent4">
                    <a:lumMod val="75000"/>
                  </a:schemeClr>
                </a:solidFill>
              </a:rPr>
              <a:t>, </a:t>
            </a:r>
            <a:r>
              <a:rPr lang="en-US" dirty="0" err="1">
                <a:solidFill>
                  <a:schemeClr val="accent4">
                    <a:lumMod val="75000"/>
                  </a:schemeClr>
                </a:solidFill>
              </a:rPr>
              <a:t>baik</a:t>
            </a:r>
            <a:r>
              <a:rPr lang="en-US" dirty="0">
                <a:solidFill>
                  <a:schemeClr val="accent4">
                    <a:lumMod val="75000"/>
                  </a:schemeClr>
                </a:solidFill>
              </a:rPr>
              <a:t> yang </a:t>
            </a:r>
            <a:r>
              <a:rPr lang="en-US" dirty="0" err="1">
                <a:solidFill>
                  <a:schemeClr val="accent4">
                    <a:lumMod val="75000"/>
                  </a:schemeClr>
                </a:solidFill>
              </a:rPr>
              <a:t>mengancam</a:t>
            </a:r>
            <a:r>
              <a:rPr lang="en-US" dirty="0">
                <a:solidFill>
                  <a:schemeClr val="accent4">
                    <a:lumMod val="75000"/>
                  </a:schemeClr>
                </a:solidFill>
              </a:rPr>
              <a:t> </a:t>
            </a:r>
            <a:r>
              <a:rPr lang="en-US" dirty="0" err="1">
                <a:solidFill>
                  <a:schemeClr val="accent4">
                    <a:lumMod val="75000"/>
                  </a:schemeClr>
                </a:solidFill>
              </a:rPr>
              <a:t>nyawa</a:t>
            </a:r>
            <a:r>
              <a:rPr lang="en-US" dirty="0">
                <a:solidFill>
                  <a:schemeClr val="accent4">
                    <a:lumMod val="75000"/>
                  </a:schemeClr>
                </a:solidFill>
              </a:rPr>
              <a:t> </a:t>
            </a:r>
            <a:r>
              <a:rPr lang="en-US" dirty="0" err="1">
                <a:solidFill>
                  <a:schemeClr val="accent4">
                    <a:lumMod val="75000"/>
                  </a:schemeClr>
                </a:solidFill>
              </a:rPr>
              <a:t>ibu</a:t>
            </a:r>
            <a:r>
              <a:rPr lang="en-US" dirty="0">
                <a:solidFill>
                  <a:schemeClr val="accent4">
                    <a:lumMod val="75000"/>
                  </a:schemeClr>
                </a:solidFill>
              </a:rPr>
              <a:t> dan/</a:t>
            </a:r>
            <a:r>
              <a:rPr lang="en-US" dirty="0" err="1">
                <a:solidFill>
                  <a:schemeClr val="accent4">
                    <a:lumMod val="75000"/>
                  </a:schemeClr>
                </a:solidFill>
              </a:rPr>
              <a:t>atau</a:t>
            </a:r>
            <a:r>
              <a:rPr lang="en-US" dirty="0">
                <a:solidFill>
                  <a:schemeClr val="accent4">
                    <a:lumMod val="75000"/>
                  </a:schemeClr>
                </a:solidFill>
              </a:rPr>
              <a:t> </a:t>
            </a:r>
            <a:r>
              <a:rPr lang="en-US" dirty="0" err="1">
                <a:solidFill>
                  <a:schemeClr val="accent4">
                    <a:lumMod val="75000"/>
                  </a:schemeClr>
                </a:solidFill>
              </a:rPr>
              <a:t>janin</a:t>
            </a:r>
            <a:r>
              <a:rPr lang="en-US" dirty="0">
                <a:solidFill>
                  <a:schemeClr val="accent4">
                    <a:lumMod val="75000"/>
                  </a:schemeClr>
                </a:solidFill>
              </a:rPr>
              <a:t>, yang </a:t>
            </a:r>
            <a:r>
              <a:rPr lang="en-US" dirty="0" err="1">
                <a:solidFill>
                  <a:schemeClr val="accent4">
                    <a:lumMod val="75000"/>
                  </a:schemeClr>
                </a:solidFill>
              </a:rPr>
              <a:t>menderita</a:t>
            </a:r>
            <a:r>
              <a:rPr lang="en-US" dirty="0">
                <a:solidFill>
                  <a:schemeClr val="accent4">
                    <a:lumMod val="75000"/>
                  </a:schemeClr>
                </a:solidFill>
              </a:rPr>
              <a:t> </a:t>
            </a:r>
            <a:r>
              <a:rPr lang="en-US" dirty="0" err="1">
                <a:solidFill>
                  <a:schemeClr val="accent4">
                    <a:lumMod val="75000"/>
                  </a:schemeClr>
                </a:solidFill>
              </a:rPr>
              <a:t>penyakit</a:t>
            </a:r>
            <a:r>
              <a:rPr lang="en-US" dirty="0">
                <a:solidFill>
                  <a:schemeClr val="accent4">
                    <a:lumMod val="75000"/>
                  </a:schemeClr>
                </a:solidFill>
              </a:rPr>
              <a:t> </a:t>
            </a:r>
            <a:r>
              <a:rPr lang="en-US" dirty="0" err="1">
                <a:solidFill>
                  <a:schemeClr val="accent4">
                    <a:lumMod val="75000"/>
                  </a:schemeClr>
                </a:solidFill>
              </a:rPr>
              <a:t>genetik</a:t>
            </a:r>
            <a:r>
              <a:rPr lang="en-US" dirty="0">
                <a:solidFill>
                  <a:schemeClr val="accent4">
                    <a:lumMod val="75000"/>
                  </a:schemeClr>
                </a:solidFill>
              </a:rPr>
              <a:t> </a:t>
            </a:r>
            <a:r>
              <a:rPr lang="en-US" dirty="0" err="1">
                <a:solidFill>
                  <a:schemeClr val="accent4">
                    <a:lumMod val="75000"/>
                  </a:schemeClr>
                </a:solidFill>
              </a:rPr>
              <a:t>berat</a:t>
            </a:r>
            <a:r>
              <a:rPr lang="en-US" dirty="0">
                <a:solidFill>
                  <a:schemeClr val="accent4">
                    <a:lumMod val="75000"/>
                  </a:schemeClr>
                </a:solidFill>
              </a:rPr>
              <a:t> dan/</a:t>
            </a:r>
            <a:r>
              <a:rPr lang="en-US" dirty="0" err="1">
                <a:solidFill>
                  <a:schemeClr val="accent4">
                    <a:lumMod val="75000"/>
                  </a:schemeClr>
                </a:solidFill>
              </a:rPr>
              <a:t>atau</a:t>
            </a:r>
            <a:r>
              <a:rPr lang="en-US" dirty="0">
                <a:solidFill>
                  <a:schemeClr val="accent4">
                    <a:lumMod val="75000"/>
                  </a:schemeClr>
                </a:solidFill>
              </a:rPr>
              <a:t> </a:t>
            </a:r>
            <a:r>
              <a:rPr lang="en-US" dirty="0" err="1">
                <a:solidFill>
                  <a:schemeClr val="accent4">
                    <a:lumMod val="75000"/>
                  </a:schemeClr>
                </a:solidFill>
              </a:rPr>
              <a:t>cacat</a:t>
            </a:r>
            <a:r>
              <a:rPr lang="en-US" dirty="0">
                <a:solidFill>
                  <a:schemeClr val="accent4">
                    <a:lumMod val="75000"/>
                  </a:schemeClr>
                </a:solidFill>
              </a:rPr>
              <a:t> </a:t>
            </a:r>
            <a:r>
              <a:rPr lang="en-US" dirty="0" err="1">
                <a:solidFill>
                  <a:schemeClr val="accent4">
                    <a:lumMod val="75000"/>
                  </a:schemeClr>
                </a:solidFill>
              </a:rPr>
              <a:t>bawaan</a:t>
            </a:r>
            <a:r>
              <a:rPr lang="en-US" dirty="0">
                <a:solidFill>
                  <a:schemeClr val="accent4">
                    <a:lumMod val="75000"/>
                  </a:schemeClr>
                </a:solidFill>
              </a:rPr>
              <a:t>, </a:t>
            </a:r>
            <a:r>
              <a:rPr lang="en-US" dirty="0" err="1">
                <a:solidFill>
                  <a:schemeClr val="accent4">
                    <a:lumMod val="75000"/>
                  </a:schemeClr>
                </a:solidFill>
              </a:rPr>
              <a:t>maupun</a:t>
            </a:r>
            <a:r>
              <a:rPr lang="en-US" dirty="0">
                <a:solidFill>
                  <a:schemeClr val="accent4">
                    <a:lumMod val="75000"/>
                  </a:schemeClr>
                </a:solidFill>
              </a:rPr>
              <a:t> yang </a:t>
            </a:r>
            <a:r>
              <a:rPr lang="en-US" dirty="0" err="1">
                <a:solidFill>
                  <a:schemeClr val="accent4">
                    <a:lumMod val="75000"/>
                  </a:schemeClr>
                </a:solidFill>
              </a:rPr>
              <a:t>tidak</a:t>
            </a:r>
            <a:r>
              <a:rPr lang="en-US" dirty="0">
                <a:solidFill>
                  <a:schemeClr val="accent4">
                    <a:lumMod val="75000"/>
                  </a:schemeClr>
                </a:solidFill>
              </a:rPr>
              <a:t> </a:t>
            </a:r>
            <a:r>
              <a:rPr lang="en-US" dirty="0" err="1">
                <a:solidFill>
                  <a:schemeClr val="accent4">
                    <a:lumMod val="75000"/>
                  </a:schemeClr>
                </a:solidFill>
              </a:rPr>
              <a:t>dapat</a:t>
            </a:r>
            <a:r>
              <a:rPr lang="en-US" dirty="0">
                <a:solidFill>
                  <a:schemeClr val="accent4">
                    <a:lumMod val="75000"/>
                  </a:schemeClr>
                </a:solidFill>
              </a:rPr>
              <a:t> </a:t>
            </a:r>
            <a:r>
              <a:rPr lang="en-US" dirty="0" err="1">
                <a:solidFill>
                  <a:schemeClr val="accent4">
                    <a:lumMod val="75000"/>
                  </a:schemeClr>
                </a:solidFill>
              </a:rPr>
              <a:t>diperbaiki</a:t>
            </a:r>
            <a:r>
              <a:rPr lang="en-US" dirty="0">
                <a:solidFill>
                  <a:schemeClr val="accent4">
                    <a:lumMod val="75000"/>
                  </a:schemeClr>
                </a:solidFill>
              </a:rPr>
              <a:t> </a:t>
            </a:r>
            <a:r>
              <a:rPr lang="en-US" dirty="0" err="1">
                <a:solidFill>
                  <a:schemeClr val="accent4">
                    <a:lumMod val="75000"/>
                  </a:schemeClr>
                </a:solidFill>
              </a:rPr>
              <a:t>sehingga</a:t>
            </a:r>
            <a:r>
              <a:rPr lang="en-US" dirty="0">
                <a:solidFill>
                  <a:schemeClr val="accent4">
                    <a:lumMod val="75000"/>
                  </a:schemeClr>
                </a:solidFill>
              </a:rPr>
              <a:t> </a:t>
            </a:r>
            <a:r>
              <a:rPr lang="en-US" dirty="0" err="1">
                <a:solidFill>
                  <a:schemeClr val="accent4">
                    <a:lumMod val="75000"/>
                  </a:schemeClr>
                </a:solidFill>
              </a:rPr>
              <a:t>menyulitkan</a:t>
            </a:r>
            <a:r>
              <a:rPr lang="en-US" dirty="0">
                <a:solidFill>
                  <a:schemeClr val="accent4">
                    <a:lumMod val="75000"/>
                  </a:schemeClr>
                </a:solidFill>
              </a:rPr>
              <a:t> </a:t>
            </a:r>
            <a:r>
              <a:rPr lang="en-US" dirty="0" err="1">
                <a:solidFill>
                  <a:schemeClr val="accent4">
                    <a:lumMod val="75000"/>
                  </a:schemeClr>
                </a:solidFill>
              </a:rPr>
              <a:t>bayi</a:t>
            </a:r>
            <a:r>
              <a:rPr lang="en-US" dirty="0">
                <a:solidFill>
                  <a:schemeClr val="accent4">
                    <a:lumMod val="75000"/>
                  </a:schemeClr>
                </a:solidFill>
              </a:rPr>
              <a:t> </a:t>
            </a:r>
            <a:r>
              <a:rPr lang="en-US" dirty="0" err="1">
                <a:solidFill>
                  <a:schemeClr val="accent4">
                    <a:lumMod val="75000"/>
                  </a:schemeClr>
                </a:solidFill>
              </a:rPr>
              <a:t>tersebut</a:t>
            </a:r>
            <a:r>
              <a:rPr lang="en-US" dirty="0">
                <a:solidFill>
                  <a:schemeClr val="accent4">
                    <a:lumMod val="75000"/>
                  </a:schemeClr>
                </a:solidFill>
              </a:rPr>
              <a:t> </a:t>
            </a:r>
            <a:r>
              <a:rPr lang="en-US" dirty="0" err="1">
                <a:solidFill>
                  <a:schemeClr val="accent4">
                    <a:lumMod val="75000"/>
                  </a:schemeClr>
                </a:solidFill>
              </a:rPr>
              <a:t>hidup</a:t>
            </a:r>
            <a:r>
              <a:rPr lang="en-US" dirty="0">
                <a:solidFill>
                  <a:schemeClr val="accent4">
                    <a:lumMod val="75000"/>
                  </a:schemeClr>
                </a:solidFill>
              </a:rPr>
              <a:t> di </a:t>
            </a:r>
            <a:r>
              <a:rPr lang="en-US" dirty="0" err="1">
                <a:solidFill>
                  <a:schemeClr val="accent4">
                    <a:lumMod val="75000"/>
                  </a:schemeClr>
                </a:solidFill>
              </a:rPr>
              <a:t>luar</a:t>
            </a:r>
            <a:r>
              <a:rPr lang="en-US" dirty="0">
                <a:solidFill>
                  <a:schemeClr val="accent4">
                    <a:lumMod val="75000"/>
                  </a:schemeClr>
                </a:solidFill>
              </a:rPr>
              <a:t> </a:t>
            </a:r>
            <a:r>
              <a:rPr lang="en-US" dirty="0" err="1">
                <a:solidFill>
                  <a:schemeClr val="accent4">
                    <a:lumMod val="75000"/>
                  </a:schemeClr>
                </a:solidFill>
              </a:rPr>
              <a:t>kandungan</a:t>
            </a:r>
            <a:r>
              <a:rPr lang="en-US" dirty="0">
                <a:solidFill>
                  <a:schemeClr val="accent4">
                    <a:lumMod val="75000"/>
                  </a:schemeClr>
                </a:solidFill>
              </a:rPr>
              <a:t>; </a:t>
            </a:r>
            <a:r>
              <a:rPr lang="en-US" dirty="0" err="1">
                <a:solidFill>
                  <a:schemeClr val="accent4">
                    <a:lumMod val="75000"/>
                  </a:schemeClr>
                </a:solidFill>
              </a:rPr>
              <a:t>atau</a:t>
            </a:r>
            <a:r>
              <a:rPr lang="en-US" dirty="0">
                <a:solidFill>
                  <a:schemeClr val="accent4">
                    <a:lumMod val="75000"/>
                  </a:schemeClr>
                </a:solidFill>
              </a:rPr>
              <a:t>; </a:t>
            </a:r>
            <a:br>
              <a:rPr lang="id-ID" dirty="0">
                <a:solidFill>
                  <a:schemeClr val="accent4">
                    <a:lumMod val="75000"/>
                  </a:schemeClr>
                </a:solidFill>
              </a:rPr>
            </a:br>
            <a:r>
              <a:rPr lang="en-US" dirty="0">
                <a:solidFill>
                  <a:schemeClr val="accent4">
                    <a:lumMod val="75000"/>
                  </a:schemeClr>
                </a:solidFill>
              </a:rPr>
              <a:t>b. </a:t>
            </a:r>
            <a:r>
              <a:rPr lang="en-US" dirty="0" err="1">
                <a:solidFill>
                  <a:schemeClr val="accent4">
                    <a:lumMod val="75000"/>
                  </a:schemeClr>
                </a:solidFill>
              </a:rPr>
              <a:t>kehamilan</a:t>
            </a:r>
            <a:r>
              <a:rPr lang="en-US" dirty="0">
                <a:solidFill>
                  <a:schemeClr val="accent4">
                    <a:lumMod val="75000"/>
                  </a:schemeClr>
                </a:solidFill>
              </a:rPr>
              <a:t> </a:t>
            </a:r>
            <a:r>
              <a:rPr lang="en-US" dirty="0" err="1">
                <a:solidFill>
                  <a:schemeClr val="accent4">
                    <a:lumMod val="75000"/>
                  </a:schemeClr>
                </a:solidFill>
              </a:rPr>
              <a:t>akibat</a:t>
            </a:r>
            <a:r>
              <a:rPr lang="en-US" dirty="0">
                <a:solidFill>
                  <a:schemeClr val="accent4">
                    <a:lumMod val="75000"/>
                  </a:schemeClr>
                </a:solidFill>
              </a:rPr>
              <a:t> </a:t>
            </a:r>
            <a:r>
              <a:rPr lang="en-US" dirty="0" err="1">
                <a:solidFill>
                  <a:schemeClr val="accent4">
                    <a:lumMod val="75000"/>
                  </a:schemeClr>
                </a:solidFill>
              </a:rPr>
              <a:t>perkosaan</a:t>
            </a:r>
            <a:r>
              <a:rPr lang="en-US" dirty="0">
                <a:solidFill>
                  <a:schemeClr val="accent4">
                    <a:lumMod val="75000"/>
                  </a:schemeClr>
                </a:solidFill>
              </a:rPr>
              <a:t> yang </a:t>
            </a:r>
            <a:r>
              <a:rPr lang="en-US" dirty="0" err="1">
                <a:solidFill>
                  <a:schemeClr val="accent4">
                    <a:lumMod val="75000"/>
                  </a:schemeClr>
                </a:solidFill>
              </a:rPr>
              <a:t>dapat</a:t>
            </a:r>
            <a:r>
              <a:rPr lang="en-US" dirty="0">
                <a:solidFill>
                  <a:schemeClr val="accent4">
                    <a:lumMod val="75000"/>
                  </a:schemeClr>
                </a:solidFill>
              </a:rPr>
              <a:t> </a:t>
            </a:r>
            <a:r>
              <a:rPr lang="en-US" dirty="0" err="1">
                <a:solidFill>
                  <a:schemeClr val="accent4">
                    <a:lumMod val="75000"/>
                  </a:schemeClr>
                </a:solidFill>
              </a:rPr>
              <a:t>menyebabkan</a:t>
            </a:r>
            <a:r>
              <a:rPr lang="en-US" dirty="0">
                <a:solidFill>
                  <a:schemeClr val="accent4">
                    <a:lumMod val="75000"/>
                  </a:schemeClr>
                </a:solidFill>
              </a:rPr>
              <a:t> trauma </a:t>
            </a:r>
            <a:r>
              <a:rPr lang="en-US" dirty="0" err="1">
                <a:solidFill>
                  <a:schemeClr val="accent4">
                    <a:lumMod val="75000"/>
                  </a:schemeClr>
                </a:solidFill>
              </a:rPr>
              <a:t>psikologis</a:t>
            </a:r>
            <a:r>
              <a:rPr lang="en-US" dirty="0">
                <a:solidFill>
                  <a:schemeClr val="accent4">
                    <a:lumMod val="75000"/>
                  </a:schemeClr>
                </a:solidFill>
              </a:rPr>
              <a:t> </a:t>
            </a:r>
            <a:r>
              <a:rPr lang="en-US" dirty="0" err="1">
                <a:solidFill>
                  <a:schemeClr val="accent4">
                    <a:lumMod val="75000"/>
                  </a:schemeClr>
                </a:solidFill>
              </a:rPr>
              <a:t>bagi</a:t>
            </a:r>
            <a:r>
              <a:rPr lang="en-US" dirty="0">
                <a:solidFill>
                  <a:schemeClr val="accent4">
                    <a:lumMod val="75000"/>
                  </a:schemeClr>
                </a:solidFill>
              </a:rPr>
              <a:t> korban </a:t>
            </a:r>
            <a:r>
              <a:rPr lang="en-US" dirty="0" err="1">
                <a:solidFill>
                  <a:schemeClr val="accent4">
                    <a:lumMod val="75000"/>
                  </a:schemeClr>
                </a:solidFill>
              </a:rPr>
              <a:t>perkosaan</a:t>
            </a:r>
            <a:r>
              <a:rPr lang="en-US" dirty="0">
                <a:solidFill>
                  <a:schemeClr val="accent4">
                    <a:lumMod val="75000"/>
                  </a:schemeClr>
                </a:solidFill>
              </a:rPr>
              <a:t> (</a:t>
            </a:r>
            <a:r>
              <a:rPr lang="en-US" dirty="0" err="1">
                <a:solidFill>
                  <a:schemeClr val="accent4">
                    <a:lumMod val="75000"/>
                  </a:schemeClr>
                </a:solidFill>
              </a:rPr>
              <a:t>Pasal</a:t>
            </a:r>
            <a:r>
              <a:rPr lang="en-US" dirty="0">
                <a:solidFill>
                  <a:schemeClr val="accent4">
                    <a:lumMod val="75000"/>
                  </a:schemeClr>
                </a:solidFill>
              </a:rPr>
              <a:t> 75 </a:t>
            </a:r>
            <a:r>
              <a:rPr lang="en-US" dirty="0" err="1">
                <a:solidFill>
                  <a:schemeClr val="accent4">
                    <a:lumMod val="75000"/>
                  </a:schemeClr>
                </a:solidFill>
              </a:rPr>
              <a:t>ayat</a:t>
            </a:r>
            <a:r>
              <a:rPr lang="en-US" dirty="0">
                <a:solidFill>
                  <a:schemeClr val="accent4">
                    <a:lumMod val="75000"/>
                  </a:schemeClr>
                </a:solidFill>
              </a:rPr>
              <a:t> 2)</a:t>
            </a:r>
          </a:p>
        </p:txBody>
      </p:sp>
      <p:sp>
        <p:nvSpPr>
          <p:cNvPr id="3" name="Tampungan Konten 2">
            <a:extLst>
              <a:ext uri="{FF2B5EF4-FFF2-40B4-BE49-F238E27FC236}">
                <a16:creationId xmlns:a16="http://schemas.microsoft.com/office/drawing/2014/main" id="{5129E663-C79A-4D73-A223-9A658F0EDE17}"/>
              </a:ext>
            </a:extLst>
          </p:cNvPr>
          <p:cNvSpPr>
            <a:spLocks noGrp="1"/>
          </p:cNvSpPr>
          <p:nvPr>
            <p:ph idx="1"/>
          </p:nvPr>
        </p:nvSpPr>
        <p:spPr>
          <a:xfrm flipV="1">
            <a:off x="677334" y="6857999"/>
            <a:ext cx="647884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960722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2479F94-3C35-42FA-B2D1-09F1538EEF3F}"/>
              </a:ext>
            </a:extLst>
          </p:cNvPr>
          <p:cNvSpPr>
            <a:spLocks noGrp="1"/>
          </p:cNvSpPr>
          <p:nvPr>
            <p:ph type="title"/>
          </p:nvPr>
        </p:nvSpPr>
        <p:spPr>
          <a:xfrm>
            <a:off x="119269" y="132522"/>
            <a:ext cx="10323444" cy="4585252"/>
          </a:xfrm>
        </p:spPr>
        <p:txBody>
          <a:bodyPr>
            <a:normAutofit/>
          </a:bodyPr>
          <a:lstStyle/>
          <a:p>
            <a:r>
              <a:rPr lang="id-ID" dirty="0"/>
              <a:t> 		</a:t>
            </a:r>
            <a:r>
              <a:rPr lang="en-US" dirty="0" err="1">
                <a:solidFill>
                  <a:srgbClr val="00B0F0"/>
                </a:solidFill>
              </a:rPr>
              <a:t>Akibat</a:t>
            </a:r>
            <a:r>
              <a:rPr lang="en-US" dirty="0">
                <a:solidFill>
                  <a:srgbClr val="00B0F0"/>
                </a:solidFill>
              </a:rPr>
              <a:t> </a:t>
            </a:r>
            <a:r>
              <a:rPr lang="en-US" dirty="0" err="1">
                <a:solidFill>
                  <a:srgbClr val="00B0F0"/>
                </a:solidFill>
              </a:rPr>
              <a:t>fisik</a:t>
            </a:r>
            <a:r>
              <a:rPr lang="en-US" dirty="0">
                <a:solidFill>
                  <a:srgbClr val="00B0F0"/>
                </a:solidFill>
              </a:rPr>
              <a:t> yang </a:t>
            </a:r>
            <a:r>
              <a:rPr lang="en-US" dirty="0" err="1">
                <a:solidFill>
                  <a:srgbClr val="00B0F0"/>
                </a:solidFill>
              </a:rPr>
              <a:t>dapat</a:t>
            </a:r>
            <a:r>
              <a:rPr lang="en-US" dirty="0">
                <a:solidFill>
                  <a:srgbClr val="00B0F0"/>
                </a:solidFill>
              </a:rPr>
              <a:t> </a:t>
            </a:r>
            <a:r>
              <a:rPr lang="en-US" dirty="0" err="1">
                <a:solidFill>
                  <a:srgbClr val="00B0F0"/>
                </a:solidFill>
              </a:rPr>
              <a:t>dialami</a:t>
            </a:r>
            <a:r>
              <a:rPr lang="en-US" dirty="0">
                <a:solidFill>
                  <a:srgbClr val="00B0F0"/>
                </a:solidFill>
              </a:rPr>
              <a:t> oleh korban </a:t>
            </a:r>
            <a:r>
              <a:rPr lang="en-US" dirty="0" err="1">
                <a:solidFill>
                  <a:srgbClr val="00B0F0"/>
                </a:solidFill>
              </a:rPr>
              <a:t>antara</a:t>
            </a:r>
            <a:r>
              <a:rPr lang="en-US" dirty="0">
                <a:solidFill>
                  <a:srgbClr val="00B0F0"/>
                </a:solidFill>
              </a:rPr>
              <a:t> lain:</a:t>
            </a:r>
            <a:br>
              <a:rPr lang="id-ID" dirty="0">
                <a:solidFill>
                  <a:srgbClr val="00B0F0"/>
                </a:solidFill>
              </a:rPr>
            </a:br>
            <a:br>
              <a:rPr lang="id-ID" dirty="0">
                <a:solidFill>
                  <a:srgbClr val="00B0F0"/>
                </a:solidFill>
              </a:rPr>
            </a:br>
            <a:r>
              <a:rPr lang="en-US" dirty="0">
                <a:solidFill>
                  <a:srgbClr val="00B0F0"/>
                </a:solidFill>
              </a:rPr>
              <a:t>(1) </a:t>
            </a:r>
            <a:r>
              <a:rPr lang="en-US" dirty="0" err="1">
                <a:solidFill>
                  <a:srgbClr val="00B0F0"/>
                </a:solidFill>
              </a:rPr>
              <a:t>kerusakan</a:t>
            </a:r>
            <a:r>
              <a:rPr lang="en-US" dirty="0">
                <a:solidFill>
                  <a:srgbClr val="00B0F0"/>
                </a:solidFill>
              </a:rPr>
              <a:t> organ </a:t>
            </a:r>
            <a:r>
              <a:rPr lang="en-US" dirty="0" err="1">
                <a:solidFill>
                  <a:srgbClr val="00B0F0"/>
                </a:solidFill>
              </a:rPr>
              <a:t>tubuh</a:t>
            </a:r>
            <a:r>
              <a:rPr lang="en-US" dirty="0">
                <a:solidFill>
                  <a:srgbClr val="00B0F0"/>
                </a:solidFill>
              </a:rPr>
              <a:t> </a:t>
            </a:r>
            <a:r>
              <a:rPr lang="en-US" dirty="0" err="1">
                <a:solidFill>
                  <a:srgbClr val="00B0F0"/>
                </a:solidFill>
              </a:rPr>
              <a:t>seperti</a:t>
            </a:r>
            <a:r>
              <a:rPr lang="en-US" dirty="0">
                <a:solidFill>
                  <a:srgbClr val="00B0F0"/>
                </a:solidFill>
              </a:rPr>
              <a:t> </a:t>
            </a:r>
            <a:r>
              <a:rPr lang="en-US" dirty="0" err="1">
                <a:solidFill>
                  <a:srgbClr val="00B0F0"/>
                </a:solidFill>
              </a:rPr>
              <a:t>robeknya</a:t>
            </a:r>
            <a:r>
              <a:rPr lang="en-US" dirty="0">
                <a:solidFill>
                  <a:srgbClr val="00B0F0"/>
                </a:solidFill>
              </a:rPr>
              <a:t> </a:t>
            </a:r>
            <a:r>
              <a:rPr lang="en-US" dirty="0" err="1">
                <a:solidFill>
                  <a:srgbClr val="00B0F0"/>
                </a:solidFill>
              </a:rPr>
              <a:t>selaput</a:t>
            </a:r>
            <a:r>
              <a:rPr lang="en-US" dirty="0">
                <a:solidFill>
                  <a:srgbClr val="00B0F0"/>
                </a:solidFill>
              </a:rPr>
              <a:t> </a:t>
            </a:r>
            <a:r>
              <a:rPr lang="en-US" dirty="0" err="1">
                <a:solidFill>
                  <a:srgbClr val="00B0F0"/>
                </a:solidFill>
              </a:rPr>
              <a:t>dara</a:t>
            </a:r>
            <a:r>
              <a:rPr lang="en-US" dirty="0">
                <a:solidFill>
                  <a:srgbClr val="00B0F0"/>
                </a:solidFill>
              </a:rPr>
              <a:t>, </a:t>
            </a:r>
            <a:r>
              <a:rPr lang="en-US" dirty="0" err="1">
                <a:solidFill>
                  <a:srgbClr val="00B0F0"/>
                </a:solidFill>
              </a:rPr>
              <a:t>pingsan</a:t>
            </a:r>
            <a:r>
              <a:rPr lang="en-US" dirty="0">
                <a:solidFill>
                  <a:srgbClr val="00B0F0"/>
                </a:solidFill>
              </a:rPr>
              <a:t>, </a:t>
            </a:r>
            <a:r>
              <a:rPr lang="en-US" dirty="0" err="1">
                <a:solidFill>
                  <a:srgbClr val="00B0F0"/>
                </a:solidFill>
              </a:rPr>
              <a:t>meninggal</a:t>
            </a:r>
            <a:r>
              <a:rPr lang="en-US" dirty="0">
                <a:solidFill>
                  <a:srgbClr val="00B0F0"/>
                </a:solidFill>
              </a:rPr>
              <a:t>; </a:t>
            </a:r>
            <a:br>
              <a:rPr lang="id-ID" dirty="0">
                <a:solidFill>
                  <a:srgbClr val="00B0F0"/>
                </a:solidFill>
              </a:rPr>
            </a:br>
            <a:r>
              <a:rPr lang="en-US" dirty="0">
                <a:solidFill>
                  <a:srgbClr val="00B0F0"/>
                </a:solidFill>
              </a:rPr>
              <a:t>(2) korban </a:t>
            </a:r>
            <a:r>
              <a:rPr lang="en-US" dirty="0" err="1">
                <a:solidFill>
                  <a:srgbClr val="00B0F0"/>
                </a:solidFill>
              </a:rPr>
              <a:t>sangat</a:t>
            </a:r>
            <a:r>
              <a:rPr lang="en-US" dirty="0">
                <a:solidFill>
                  <a:srgbClr val="00B0F0"/>
                </a:solidFill>
              </a:rPr>
              <a:t> </a:t>
            </a:r>
            <a:r>
              <a:rPr lang="en-US" dirty="0" err="1">
                <a:solidFill>
                  <a:srgbClr val="00B0F0"/>
                </a:solidFill>
              </a:rPr>
              <a:t>mungkin</a:t>
            </a:r>
            <a:r>
              <a:rPr lang="en-US" dirty="0">
                <a:solidFill>
                  <a:srgbClr val="00B0F0"/>
                </a:solidFill>
              </a:rPr>
              <a:t> </a:t>
            </a:r>
            <a:r>
              <a:rPr lang="en-US" dirty="0" err="1">
                <a:solidFill>
                  <a:srgbClr val="00B0F0"/>
                </a:solidFill>
              </a:rPr>
              <a:t>terkena</a:t>
            </a:r>
            <a:r>
              <a:rPr lang="en-US" dirty="0">
                <a:solidFill>
                  <a:srgbClr val="00B0F0"/>
                </a:solidFill>
              </a:rPr>
              <a:t> </a:t>
            </a:r>
            <a:r>
              <a:rPr lang="en-US" dirty="0" err="1">
                <a:solidFill>
                  <a:srgbClr val="00B0F0"/>
                </a:solidFill>
              </a:rPr>
              <a:t>penyakit</a:t>
            </a:r>
            <a:r>
              <a:rPr lang="en-US" dirty="0">
                <a:solidFill>
                  <a:srgbClr val="00B0F0"/>
                </a:solidFill>
              </a:rPr>
              <a:t> </a:t>
            </a:r>
            <a:r>
              <a:rPr lang="en-US" dirty="0" err="1">
                <a:solidFill>
                  <a:srgbClr val="00B0F0"/>
                </a:solidFill>
              </a:rPr>
              <a:t>menular</a:t>
            </a:r>
            <a:r>
              <a:rPr lang="en-US" dirty="0">
                <a:solidFill>
                  <a:srgbClr val="00B0F0"/>
                </a:solidFill>
              </a:rPr>
              <a:t> </a:t>
            </a:r>
            <a:r>
              <a:rPr lang="en-US" dirty="0" err="1">
                <a:solidFill>
                  <a:srgbClr val="00B0F0"/>
                </a:solidFill>
              </a:rPr>
              <a:t>seksual</a:t>
            </a:r>
            <a:r>
              <a:rPr lang="en-US" dirty="0">
                <a:solidFill>
                  <a:srgbClr val="00B0F0"/>
                </a:solidFill>
              </a:rPr>
              <a:t> (PMS); </a:t>
            </a:r>
            <a:br>
              <a:rPr lang="id-ID" dirty="0">
                <a:solidFill>
                  <a:srgbClr val="00B0F0"/>
                </a:solidFill>
              </a:rPr>
            </a:br>
            <a:r>
              <a:rPr lang="en-US" dirty="0">
                <a:solidFill>
                  <a:srgbClr val="00B0F0"/>
                </a:solidFill>
              </a:rPr>
              <a:t>(3) </a:t>
            </a:r>
            <a:r>
              <a:rPr lang="en-US" dirty="0" err="1">
                <a:solidFill>
                  <a:srgbClr val="00B0F0"/>
                </a:solidFill>
              </a:rPr>
              <a:t>kehamilan</a:t>
            </a:r>
            <a:r>
              <a:rPr lang="en-US" dirty="0">
                <a:solidFill>
                  <a:srgbClr val="00B0F0"/>
                </a:solidFill>
              </a:rPr>
              <a:t> </a:t>
            </a:r>
            <a:r>
              <a:rPr lang="en-US" dirty="0" err="1">
                <a:solidFill>
                  <a:srgbClr val="00B0F0"/>
                </a:solidFill>
              </a:rPr>
              <a:t>tidak</a:t>
            </a:r>
            <a:r>
              <a:rPr lang="en-US" dirty="0">
                <a:solidFill>
                  <a:srgbClr val="00B0F0"/>
                </a:solidFill>
              </a:rPr>
              <a:t> </a:t>
            </a:r>
            <a:r>
              <a:rPr lang="en-US" dirty="0" err="1">
                <a:solidFill>
                  <a:srgbClr val="00B0F0"/>
                </a:solidFill>
              </a:rPr>
              <a:t>dikehendaki</a:t>
            </a:r>
            <a:r>
              <a:rPr lang="en-US" dirty="0"/>
              <a:t>. </a:t>
            </a:r>
          </a:p>
        </p:txBody>
      </p:sp>
      <p:pic>
        <p:nvPicPr>
          <p:cNvPr id="4" name="Tampungan Konten 3">
            <a:extLst>
              <a:ext uri="{FF2B5EF4-FFF2-40B4-BE49-F238E27FC236}">
                <a16:creationId xmlns:a16="http://schemas.microsoft.com/office/drawing/2014/main" id="{8AFF51F9-99EB-442B-A2E6-CDF78D6D1678}"/>
              </a:ext>
            </a:extLst>
          </p:cNvPr>
          <p:cNvPicPr>
            <a:picLocks noGrp="1" noChangeAspect="1"/>
          </p:cNvPicPr>
          <p:nvPr>
            <p:ph idx="1"/>
          </p:nvPr>
        </p:nvPicPr>
        <p:blipFill>
          <a:blip r:embed="rId2"/>
          <a:stretch>
            <a:fillRect/>
          </a:stretch>
        </p:blipFill>
        <p:spPr>
          <a:xfrm>
            <a:off x="7182679" y="3565110"/>
            <a:ext cx="4465982" cy="3160367"/>
          </a:xfrm>
          <a:prstGeom prst="rect">
            <a:avLst/>
          </a:prstGeom>
        </p:spPr>
      </p:pic>
    </p:spTree>
    <p:extLst>
      <p:ext uri="{BB962C8B-B14F-4D97-AF65-F5344CB8AC3E}">
        <p14:creationId xmlns:p14="http://schemas.microsoft.com/office/powerpoint/2010/main" val="57739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679169F-D182-4EB1-8560-6AD60F7787F4}"/>
              </a:ext>
            </a:extLst>
          </p:cNvPr>
          <p:cNvSpPr>
            <a:spLocks noGrp="1"/>
          </p:cNvSpPr>
          <p:nvPr>
            <p:ph type="title"/>
          </p:nvPr>
        </p:nvSpPr>
        <p:spPr>
          <a:xfrm>
            <a:off x="92764" y="1"/>
            <a:ext cx="11012557" cy="7487478"/>
          </a:xfrm>
        </p:spPr>
        <p:txBody>
          <a:bodyPr>
            <a:normAutofit/>
          </a:bodyPr>
          <a:lstStyle/>
          <a:p>
            <a:pPr marL="342900" lvl="0" indent="-342900">
              <a:lnSpc>
                <a:spcPct val="107000"/>
              </a:lnSpc>
              <a:spcAft>
                <a:spcPts val="800"/>
              </a:spcAft>
              <a:buFont typeface="+mj-lt"/>
              <a:buAutoNum type="arabicPeriod"/>
            </a:pPr>
            <a:r>
              <a:rPr lang="en-US" b="1" dirty="0" err="1">
                <a:solidFill>
                  <a:srgbClr val="00B0F0"/>
                </a:solidFill>
                <a:latin typeface="Algerian" panose="04020705040A02060702" pitchFamily="82" charset="0"/>
              </a:rPr>
              <a:t>Dampak</a:t>
            </a:r>
            <a:r>
              <a:rPr lang="en-US" b="1" dirty="0">
                <a:solidFill>
                  <a:srgbClr val="00B0F0"/>
                </a:solidFill>
                <a:latin typeface="Algerian" panose="04020705040A02060702" pitchFamily="82" charset="0"/>
              </a:rPr>
              <a:t> </a:t>
            </a:r>
            <a:r>
              <a:rPr lang="en-US" b="1" dirty="0" err="1">
                <a:solidFill>
                  <a:srgbClr val="00B0F0"/>
                </a:solidFill>
                <a:latin typeface="Algerian" panose="04020705040A02060702" pitchFamily="82" charset="0"/>
              </a:rPr>
              <a:t>Psikologis</a:t>
            </a:r>
            <a:r>
              <a:rPr lang="en-US" b="1" dirty="0">
                <a:solidFill>
                  <a:srgbClr val="00B0F0"/>
                </a:solidFill>
                <a:latin typeface="Algerian" panose="04020705040A02060702" pitchFamily="82" charset="0"/>
              </a:rPr>
              <a:t> </a:t>
            </a:r>
            <a:br>
              <a:rPr lang="id-ID" b="1" dirty="0">
                <a:solidFill>
                  <a:srgbClr val="00B0F0"/>
                </a:solidFill>
                <a:latin typeface="Algerian" panose="04020705040A02060702" pitchFamily="82" charset="0"/>
              </a:rPr>
            </a:br>
            <a:r>
              <a:rPr lang="en-US" sz="3200" dirty="0" err="1">
                <a:solidFill>
                  <a:schemeClr val="accent5">
                    <a:lumMod val="75000"/>
                  </a:schemeClr>
                </a:solidFill>
              </a:rPr>
              <a:t>Upaya</a:t>
            </a:r>
            <a:r>
              <a:rPr lang="en-US" sz="3200" dirty="0">
                <a:solidFill>
                  <a:schemeClr val="accent5">
                    <a:lumMod val="75000"/>
                  </a:schemeClr>
                </a:solidFill>
              </a:rPr>
              <a:t> korban </a:t>
            </a:r>
            <a:r>
              <a:rPr lang="en-US" sz="3200" dirty="0" err="1">
                <a:solidFill>
                  <a:schemeClr val="accent5">
                    <a:lumMod val="75000"/>
                  </a:schemeClr>
                </a:solidFill>
              </a:rPr>
              <a:t>untuk</a:t>
            </a:r>
            <a:r>
              <a:rPr lang="en-US" sz="3200" dirty="0">
                <a:solidFill>
                  <a:schemeClr val="accent5">
                    <a:lumMod val="75000"/>
                  </a:schemeClr>
                </a:solidFill>
              </a:rPr>
              <a:t> </a:t>
            </a:r>
            <a:r>
              <a:rPr lang="en-US" sz="3200" dirty="0" err="1">
                <a:solidFill>
                  <a:schemeClr val="accent5">
                    <a:lumMod val="75000"/>
                  </a:schemeClr>
                </a:solidFill>
              </a:rPr>
              <a:t>menghilangkan</a:t>
            </a:r>
            <a:r>
              <a:rPr lang="en-US" sz="3200" dirty="0">
                <a:solidFill>
                  <a:schemeClr val="accent5">
                    <a:lumMod val="75000"/>
                  </a:schemeClr>
                </a:solidFill>
              </a:rPr>
              <a:t> </a:t>
            </a:r>
            <a:r>
              <a:rPr lang="en-US" sz="3200" dirty="0" err="1">
                <a:solidFill>
                  <a:schemeClr val="accent5">
                    <a:lumMod val="75000"/>
                  </a:schemeClr>
                </a:solidFill>
              </a:rPr>
              <a:t>pengalaman</a:t>
            </a:r>
            <a:r>
              <a:rPr lang="en-US" sz="3200" dirty="0">
                <a:solidFill>
                  <a:schemeClr val="accent5">
                    <a:lumMod val="75000"/>
                  </a:schemeClr>
                </a:solidFill>
              </a:rPr>
              <a:t> </a:t>
            </a:r>
            <a:r>
              <a:rPr lang="en-US" sz="3200" dirty="0" err="1">
                <a:solidFill>
                  <a:schemeClr val="accent5">
                    <a:lumMod val="75000"/>
                  </a:schemeClr>
                </a:solidFill>
              </a:rPr>
              <a:t>buruk</a:t>
            </a:r>
            <a:r>
              <a:rPr lang="en-US" sz="3200" dirty="0">
                <a:solidFill>
                  <a:schemeClr val="accent5">
                    <a:lumMod val="75000"/>
                  </a:schemeClr>
                </a:solidFill>
              </a:rPr>
              <a:t> </a:t>
            </a:r>
            <a:r>
              <a:rPr lang="en-US" sz="3200" dirty="0" err="1">
                <a:solidFill>
                  <a:schemeClr val="accent5">
                    <a:lumMod val="75000"/>
                  </a:schemeClr>
                </a:solidFill>
              </a:rPr>
              <a:t>dari</a:t>
            </a:r>
            <a:r>
              <a:rPr lang="en-US" sz="3200" dirty="0">
                <a:solidFill>
                  <a:schemeClr val="accent5">
                    <a:lumMod val="75000"/>
                  </a:schemeClr>
                </a:solidFill>
              </a:rPr>
              <a:t> </a:t>
            </a:r>
            <a:r>
              <a:rPr lang="en-US" sz="3200" dirty="0" err="1">
                <a:solidFill>
                  <a:schemeClr val="accent5">
                    <a:lumMod val="75000"/>
                  </a:schemeClr>
                </a:solidFill>
              </a:rPr>
              <a:t>alam</a:t>
            </a:r>
            <a:r>
              <a:rPr lang="en-US" sz="3200" dirty="0">
                <a:solidFill>
                  <a:schemeClr val="accent5">
                    <a:lumMod val="75000"/>
                  </a:schemeClr>
                </a:solidFill>
              </a:rPr>
              <a:t> </a:t>
            </a:r>
            <a:r>
              <a:rPr lang="en-US" sz="3200" dirty="0" err="1">
                <a:solidFill>
                  <a:schemeClr val="accent5">
                    <a:lumMod val="75000"/>
                  </a:schemeClr>
                </a:solidFill>
              </a:rPr>
              <a:t>bawah</a:t>
            </a:r>
            <a:r>
              <a:rPr lang="en-US" sz="3200" dirty="0">
                <a:solidFill>
                  <a:schemeClr val="accent5">
                    <a:lumMod val="75000"/>
                  </a:schemeClr>
                </a:solidFill>
              </a:rPr>
              <a:t> </a:t>
            </a:r>
            <a:r>
              <a:rPr lang="en-US" sz="3200" dirty="0" err="1">
                <a:solidFill>
                  <a:schemeClr val="accent5">
                    <a:lumMod val="75000"/>
                  </a:schemeClr>
                </a:solidFill>
              </a:rPr>
              <a:t>sadar</a:t>
            </a:r>
            <a:r>
              <a:rPr lang="en-US" sz="3200" dirty="0">
                <a:solidFill>
                  <a:schemeClr val="accent5">
                    <a:lumMod val="75000"/>
                  </a:schemeClr>
                </a:solidFill>
              </a:rPr>
              <a:t> </a:t>
            </a:r>
            <a:r>
              <a:rPr lang="en-US" sz="3200" dirty="0" err="1">
                <a:solidFill>
                  <a:schemeClr val="accent5">
                    <a:lumMod val="75000"/>
                  </a:schemeClr>
                </a:solidFill>
              </a:rPr>
              <a:t>mereka</a:t>
            </a:r>
            <a:r>
              <a:rPr lang="en-US" sz="3200" dirty="0">
                <a:solidFill>
                  <a:schemeClr val="accent5">
                    <a:lumMod val="75000"/>
                  </a:schemeClr>
                </a:solidFill>
              </a:rPr>
              <a:t> </a:t>
            </a:r>
            <a:r>
              <a:rPr lang="en-US" sz="3200" dirty="0" err="1">
                <a:solidFill>
                  <a:schemeClr val="accent5">
                    <a:lumMod val="75000"/>
                  </a:schemeClr>
                </a:solidFill>
              </a:rPr>
              <a:t>sering</a:t>
            </a:r>
            <a:r>
              <a:rPr lang="en-US" sz="3200" dirty="0">
                <a:solidFill>
                  <a:schemeClr val="accent5">
                    <a:lumMod val="75000"/>
                  </a:schemeClr>
                </a:solidFill>
              </a:rPr>
              <a:t> </a:t>
            </a:r>
            <a:r>
              <a:rPr lang="id-ID" sz="3200" dirty="0">
                <a:solidFill>
                  <a:schemeClr val="accent5">
                    <a:lumMod val="75000"/>
                  </a:schemeClr>
                </a:solidFill>
              </a:rPr>
              <a:t>memang susah</a:t>
            </a:r>
            <a:r>
              <a:rPr lang="en-US" sz="3200" dirty="0">
                <a:solidFill>
                  <a:schemeClr val="accent5">
                    <a:lumMod val="75000"/>
                  </a:schemeClr>
                </a:solidFill>
              </a:rPr>
              <a:t>.</a:t>
            </a:r>
            <a:r>
              <a:rPr lang="id-ID" sz="3200" dirty="0">
                <a:solidFill>
                  <a:schemeClr val="accent5">
                    <a:lumMod val="75000"/>
                  </a:schemeClr>
                </a:solidFill>
              </a:rPr>
              <a:t> Hal yang sering terjadi: </a:t>
            </a:r>
            <a:br>
              <a:rPr lang="id-ID" sz="3200" dirty="0">
                <a:solidFill>
                  <a:schemeClr val="accent5">
                    <a:lumMod val="75000"/>
                  </a:schemeClr>
                </a:solidFill>
              </a:rPr>
            </a:br>
            <a:br>
              <a:rPr lang="id-ID" sz="3200" dirty="0">
                <a:solidFill>
                  <a:schemeClr val="accent5">
                    <a:lumMod val="75000"/>
                  </a:schemeClr>
                </a:solidFill>
              </a:rPr>
            </a:br>
            <a:r>
              <a:rPr lang="id-ID" sz="3200" dirty="0">
                <a:solidFill>
                  <a:schemeClr val="accent5">
                    <a:lumMod val="75000"/>
                  </a:schemeClr>
                </a:solidFill>
              </a:rPr>
              <a:t>1. </a:t>
            </a:r>
            <a:r>
              <a:rPr lang="en-US" sz="3200" dirty="0" err="1">
                <a:solidFill>
                  <a:schemeClr val="accent5">
                    <a:lumMod val="75000"/>
                  </a:schemeClr>
                </a:solidFill>
              </a:rPr>
              <a:t>depresi</a:t>
            </a:r>
            <a:r>
              <a:rPr lang="en-US" sz="3200" dirty="0">
                <a:solidFill>
                  <a:schemeClr val="accent5">
                    <a:lumMod val="75000"/>
                  </a:schemeClr>
                </a:solidFill>
              </a:rPr>
              <a:t>, </a:t>
            </a:r>
            <a:r>
              <a:rPr lang="en-US" sz="3200" dirty="0" err="1">
                <a:solidFill>
                  <a:schemeClr val="accent5">
                    <a:lumMod val="75000"/>
                  </a:schemeClr>
                </a:solidFill>
              </a:rPr>
              <a:t>fobia</a:t>
            </a:r>
            <a:r>
              <a:rPr lang="en-US" sz="3200" dirty="0">
                <a:solidFill>
                  <a:schemeClr val="accent5">
                    <a:lumMod val="75000"/>
                  </a:schemeClr>
                </a:solidFill>
              </a:rPr>
              <a:t>, dan </a:t>
            </a:r>
            <a:r>
              <a:rPr lang="en-US" sz="3200" dirty="0" err="1">
                <a:solidFill>
                  <a:schemeClr val="accent5">
                    <a:lumMod val="75000"/>
                  </a:schemeClr>
                </a:solidFill>
              </a:rPr>
              <a:t>mimpi</a:t>
            </a:r>
            <a:r>
              <a:rPr lang="en-US" sz="3200" dirty="0">
                <a:solidFill>
                  <a:schemeClr val="accent5">
                    <a:lumMod val="75000"/>
                  </a:schemeClr>
                </a:solidFill>
              </a:rPr>
              <a:t> </a:t>
            </a:r>
            <a:r>
              <a:rPr lang="en-US" sz="3200" dirty="0" err="1">
                <a:solidFill>
                  <a:schemeClr val="accent5">
                    <a:lumMod val="75000"/>
                  </a:schemeClr>
                </a:solidFill>
              </a:rPr>
              <a:t>buruk</a:t>
            </a:r>
            <a:br>
              <a:rPr lang="id-ID" sz="3200" dirty="0">
                <a:solidFill>
                  <a:schemeClr val="accent5">
                    <a:lumMod val="75000"/>
                  </a:schemeClr>
                </a:solidFill>
              </a:rPr>
            </a:br>
            <a:r>
              <a:rPr lang="id-ID" sz="3200" dirty="0">
                <a:solidFill>
                  <a:schemeClr val="accent5">
                    <a:lumMod val="75000"/>
                  </a:schemeClr>
                </a:solidFill>
              </a:rPr>
              <a:t>2. </a:t>
            </a:r>
            <a:r>
              <a:rPr lang="en-US" sz="3200" dirty="0" err="1">
                <a:solidFill>
                  <a:schemeClr val="accent5">
                    <a:lumMod val="75000"/>
                  </a:schemeClr>
                </a:solidFill>
              </a:rPr>
              <a:t>kecurigaan</a:t>
            </a:r>
            <a:r>
              <a:rPr lang="en-US" sz="3200" dirty="0">
                <a:solidFill>
                  <a:schemeClr val="accent5">
                    <a:lumMod val="75000"/>
                  </a:schemeClr>
                </a:solidFill>
              </a:rPr>
              <a:t> </a:t>
            </a:r>
            <a:r>
              <a:rPr lang="en-US" sz="3200" dirty="0" err="1">
                <a:solidFill>
                  <a:schemeClr val="accent5">
                    <a:lumMod val="75000"/>
                  </a:schemeClr>
                </a:solidFill>
              </a:rPr>
              <a:t>terhadap</a:t>
            </a:r>
            <a:r>
              <a:rPr lang="en-US" sz="3200" dirty="0">
                <a:solidFill>
                  <a:schemeClr val="accent5">
                    <a:lumMod val="75000"/>
                  </a:schemeClr>
                </a:solidFill>
              </a:rPr>
              <a:t> orang lain da</a:t>
            </a:r>
            <a:r>
              <a:rPr lang="id-ID" sz="3200" dirty="0">
                <a:solidFill>
                  <a:schemeClr val="accent5">
                    <a:lumMod val="75000"/>
                  </a:schemeClr>
                </a:solidFill>
              </a:rPr>
              <a:t>lam jangka panjang</a:t>
            </a:r>
            <a:br>
              <a:rPr lang="id-ID" sz="3200" dirty="0">
                <a:solidFill>
                  <a:schemeClr val="accent5">
                    <a:lumMod val="75000"/>
                  </a:schemeClr>
                </a:solidFill>
              </a:rPr>
            </a:br>
            <a:r>
              <a:rPr lang="id-ID" sz="3200" dirty="0">
                <a:solidFill>
                  <a:schemeClr val="accent5">
                    <a:lumMod val="75000"/>
                  </a:schemeClr>
                </a:solidFill>
              </a:rPr>
              <a:t>3. T</a:t>
            </a:r>
            <a:r>
              <a:rPr lang="en-US" sz="3200" dirty="0" err="1">
                <a:solidFill>
                  <a:schemeClr val="accent5">
                    <a:lumMod val="75000"/>
                  </a:schemeClr>
                </a:solidFill>
              </a:rPr>
              <a:t>erbatasi</a:t>
            </a:r>
            <a:r>
              <a:rPr lang="en-US" sz="3200" dirty="0">
                <a:solidFill>
                  <a:schemeClr val="accent5">
                    <a:lumMod val="75000"/>
                  </a:schemeClr>
                </a:solidFill>
              </a:rPr>
              <a:t> di </a:t>
            </a:r>
            <a:r>
              <a:rPr lang="en-US" sz="3200" dirty="0" err="1">
                <a:solidFill>
                  <a:schemeClr val="accent5">
                    <a:lumMod val="75000"/>
                  </a:schemeClr>
                </a:solidFill>
              </a:rPr>
              <a:t>dalam</a:t>
            </a:r>
            <a:r>
              <a:rPr lang="en-US" sz="3200" dirty="0">
                <a:solidFill>
                  <a:schemeClr val="accent5">
                    <a:lumMod val="75000"/>
                  </a:schemeClr>
                </a:solidFill>
              </a:rPr>
              <a:t> </a:t>
            </a:r>
            <a:r>
              <a:rPr lang="en-US" sz="3200" dirty="0" err="1">
                <a:solidFill>
                  <a:schemeClr val="accent5">
                    <a:lumMod val="75000"/>
                  </a:schemeClr>
                </a:solidFill>
              </a:rPr>
              <a:t>berhubungan</a:t>
            </a:r>
            <a:r>
              <a:rPr lang="en-US" sz="3200" dirty="0">
                <a:solidFill>
                  <a:schemeClr val="accent5">
                    <a:lumMod val="75000"/>
                  </a:schemeClr>
                </a:solidFill>
              </a:rPr>
              <a:t> </a:t>
            </a:r>
            <a:r>
              <a:rPr lang="en-US" sz="3200" dirty="0" err="1">
                <a:solidFill>
                  <a:schemeClr val="accent5">
                    <a:lumMod val="75000"/>
                  </a:schemeClr>
                </a:solidFill>
              </a:rPr>
              <a:t>dengan</a:t>
            </a:r>
            <a:r>
              <a:rPr lang="en-US" sz="3200" dirty="0">
                <a:solidFill>
                  <a:schemeClr val="accent5">
                    <a:lumMod val="75000"/>
                  </a:schemeClr>
                </a:solidFill>
              </a:rPr>
              <a:t> orang lain, </a:t>
            </a:r>
            <a:r>
              <a:rPr lang="en-US" sz="3200" dirty="0" err="1">
                <a:solidFill>
                  <a:schemeClr val="accent5">
                    <a:lumMod val="75000"/>
                  </a:schemeClr>
                </a:solidFill>
              </a:rPr>
              <a:t>berhubungan</a:t>
            </a:r>
            <a:r>
              <a:rPr lang="en-US" sz="3200" dirty="0">
                <a:solidFill>
                  <a:schemeClr val="accent5">
                    <a:lumMod val="75000"/>
                  </a:schemeClr>
                </a:solidFill>
              </a:rPr>
              <a:t> </a:t>
            </a:r>
            <a:r>
              <a:rPr lang="en-US" sz="3200" dirty="0" err="1">
                <a:solidFill>
                  <a:schemeClr val="accent5">
                    <a:lumMod val="75000"/>
                  </a:schemeClr>
                </a:solidFill>
              </a:rPr>
              <a:t>seksual</a:t>
            </a:r>
            <a:r>
              <a:rPr lang="en-US" sz="3200" dirty="0">
                <a:solidFill>
                  <a:schemeClr val="accent5">
                    <a:lumMod val="75000"/>
                  </a:schemeClr>
                </a:solidFill>
              </a:rPr>
              <a:t> </a:t>
            </a:r>
            <a:br>
              <a:rPr lang="id-ID" sz="3200" dirty="0">
                <a:solidFill>
                  <a:schemeClr val="accent5">
                    <a:lumMod val="75000"/>
                  </a:schemeClr>
                </a:solidFill>
              </a:rPr>
            </a:br>
            <a:r>
              <a:rPr lang="id-ID" sz="3200" dirty="0">
                <a:solidFill>
                  <a:schemeClr val="accent5">
                    <a:lumMod val="75000"/>
                  </a:schemeClr>
                </a:solidFill>
              </a:rPr>
              <a:t>4. </a:t>
            </a:r>
            <a:r>
              <a:rPr lang="en-US" sz="3200" dirty="0" err="1">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Gangguan</a:t>
            </a:r>
            <a:r>
              <a:rPr lang="en-US"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dirty="0" err="1">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stres</a:t>
            </a:r>
            <a:r>
              <a:rPr lang="en-US"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dirty="0" err="1">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pascatrauma</a:t>
            </a:r>
            <a:r>
              <a:rPr lang="en-US"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 (PTSD)</a:t>
            </a:r>
            <a:br>
              <a:rPr lang="id-ID"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br>
            <a:r>
              <a:rPr lang="id-ID"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5. </a:t>
            </a:r>
            <a:r>
              <a:rPr lang="en-US" sz="3200" dirty="0" err="1">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Mengalami</a:t>
            </a:r>
            <a:r>
              <a:rPr lang="en-US"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dirty="0" err="1">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kilas</a:t>
            </a:r>
            <a:r>
              <a:rPr lang="en-US"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3200" dirty="0" err="1">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balik</a:t>
            </a:r>
            <a:r>
              <a:rPr lang="en-US"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id-ID"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a:t>
            </a:r>
            <a:r>
              <a:rPr lang="en-US" sz="3200" dirty="0">
                <a:solidFill>
                  <a:schemeClr val="accent5">
                    <a:lumMod val="75000"/>
                  </a:schemeClr>
                </a:solidFill>
                <a:effectLst/>
                <a:latin typeface="Arial" panose="020B0604020202020204" pitchFamily="34" charset="0"/>
                <a:ea typeface="Calibri" panose="020F0502020204030204" pitchFamily="34" charset="0"/>
                <a:cs typeface="Times New Roman" panose="02020603050405020304" pitchFamily="18" charset="0"/>
              </a:rPr>
              <a:t>Flashback </a:t>
            </a:r>
            <a:br>
              <a:rPr lang="id-ID" sz="3200" dirty="0">
                <a:solidFill>
                  <a:schemeClr val="accent5">
                    <a:lumMod val="75000"/>
                  </a:schemeClr>
                </a:solidFill>
              </a:rPr>
            </a:br>
            <a:r>
              <a:rPr lang="id-ID" sz="3200" dirty="0">
                <a:solidFill>
                  <a:schemeClr val="accent5">
                    <a:lumMod val="75000"/>
                  </a:schemeClr>
                </a:solidFill>
              </a:rPr>
              <a:t>6. </a:t>
            </a:r>
            <a:r>
              <a:rPr lang="en-US" sz="3200" dirty="0" err="1">
                <a:solidFill>
                  <a:schemeClr val="accent5">
                    <a:lumMod val="75000"/>
                  </a:schemeClr>
                </a:solidFill>
              </a:rPr>
              <a:t>ada</a:t>
            </a:r>
            <a:r>
              <a:rPr lang="en-US" sz="3200" dirty="0">
                <a:solidFill>
                  <a:schemeClr val="accent5">
                    <a:lumMod val="75000"/>
                  </a:schemeClr>
                </a:solidFill>
              </a:rPr>
              <a:t> </a:t>
            </a:r>
            <a:r>
              <a:rPr lang="en-US" sz="3200" dirty="0" err="1">
                <a:solidFill>
                  <a:schemeClr val="accent5">
                    <a:lumMod val="75000"/>
                  </a:schemeClr>
                </a:solidFill>
              </a:rPr>
              <a:t>kemungkinan</a:t>
            </a:r>
            <a:r>
              <a:rPr lang="en-US" sz="3200" dirty="0">
                <a:solidFill>
                  <a:schemeClr val="accent5">
                    <a:lumMod val="75000"/>
                  </a:schemeClr>
                </a:solidFill>
              </a:rPr>
              <a:t> </a:t>
            </a:r>
            <a:r>
              <a:rPr lang="en-US" sz="3200" dirty="0" err="1">
                <a:solidFill>
                  <a:schemeClr val="accent5">
                    <a:lumMod val="75000"/>
                  </a:schemeClr>
                </a:solidFill>
              </a:rPr>
              <a:t>akan</a:t>
            </a:r>
            <a:r>
              <a:rPr lang="en-US" sz="3200" dirty="0">
                <a:solidFill>
                  <a:schemeClr val="accent5">
                    <a:lumMod val="75000"/>
                  </a:schemeClr>
                </a:solidFill>
              </a:rPr>
              <a:t> </a:t>
            </a:r>
            <a:r>
              <a:rPr lang="en-US" sz="3200" dirty="0" err="1">
                <a:solidFill>
                  <a:schemeClr val="accent5">
                    <a:lumMod val="75000"/>
                  </a:schemeClr>
                </a:solidFill>
              </a:rPr>
              <a:t>merasakan</a:t>
            </a:r>
            <a:r>
              <a:rPr lang="en-US" sz="3200" dirty="0">
                <a:solidFill>
                  <a:schemeClr val="accent5">
                    <a:lumMod val="75000"/>
                  </a:schemeClr>
                </a:solidFill>
              </a:rPr>
              <a:t> </a:t>
            </a:r>
            <a:r>
              <a:rPr lang="en-US" sz="3200" dirty="0" err="1">
                <a:solidFill>
                  <a:schemeClr val="accent5">
                    <a:lumMod val="75000"/>
                  </a:schemeClr>
                </a:solidFill>
              </a:rPr>
              <a:t>dorongan</a:t>
            </a:r>
            <a:r>
              <a:rPr lang="en-US" sz="3200" dirty="0">
                <a:solidFill>
                  <a:schemeClr val="accent5">
                    <a:lumMod val="75000"/>
                  </a:schemeClr>
                </a:solidFill>
              </a:rPr>
              <a:t> yang </a:t>
            </a:r>
            <a:r>
              <a:rPr lang="en-US" sz="3200" dirty="0" err="1">
                <a:solidFill>
                  <a:schemeClr val="accent5">
                    <a:lumMod val="75000"/>
                  </a:schemeClr>
                </a:solidFill>
              </a:rPr>
              <a:t>kuat</a:t>
            </a:r>
            <a:r>
              <a:rPr lang="en-US" sz="3200" dirty="0">
                <a:solidFill>
                  <a:schemeClr val="accent5">
                    <a:lumMod val="75000"/>
                  </a:schemeClr>
                </a:solidFill>
              </a:rPr>
              <a:t> </a:t>
            </a:r>
            <a:r>
              <a:rPr lang="en-US" sz="3200" dirty="0" err="1">
                <a:solidFill>
                  <a:schemeClr val="accent5">
                    <a:lumMod val="75000"/>
                  </a:schemeClr>
                </a:solidFill>
              </a:rPr>
              <a:t>untuk</a:t>
            </a:r>
            <a:r>
              <a:rPr lang="en-US" sz="3200" dirty="0">
                <a:solidFill>
                  <a:schemeClr val="accent5">
                    <a:lumMod val="75000"/>
                  </a:schemeClr>
                </a:solidFill>
              </a:rPr>
              <a:t> </a:t>
            </a:r>
            <a:r>
              <a:rPr lang="en-US" sz="3200" dirty="0" err="1">
                <a:solidFill>
                  <a:schemeClr val="accent5">
                    <a:lumMod val="75000"/>
                  </a:schemeClr>
                </a:solidFill>
              </a:rPr>
              <a:t>bunuh</a:t>
            </a:r>
            <a:r>
              <a:rPr lang="en-US" sz="3200" dirty="0">
                <a:solidFill>
                  <a:schemeClr val="accent5">
                    <a:lumMod val="75000"/>
                  </a:schemeClr>
                </a:solidFill>
              </a:rPr>
              <a:t> </a:t>
            </a:r>
            <a:r>
              <a:rPr lang="en-US" sz="3200" dirty="0" err="1">
                <a:solidFill>
                  <a:schemeClr val="accent5">
                    <a:lumMod val="75000"/>
                  </a:schemeClr>
                </a:solidFill>
              </a:rPr>
              <a:t>diri</a:t>
            </a:r>
            <a:r>
              <a:rPr lang="en-US" sz="3200" dirty="0">
                <a:solidFill>
                  <a:schemeClr val="accent5">
                    <a:lumMod val="75000"/>
                  </a:schemeClr>
                </a:solidFill>
              </a:rPr>
              <a:t>.</a:t>
            </a:r>
          </a:p>
        </p:txBody>
      </p:sp>
      <p:sp>
        <p:nvSpPr>
          <p:cNvPr id="3" name="Tampungan Konten 2">
            <a:extLst>
              <a:ext uri="{FF2B5EF4-FFF2-40B4-BE49-F238E27FC236}">
                <a16:creationId xmlns:a16="http://schemas.microsoft.com/office/drawing/2014/main" id="{DC57FE30-295B-4A55-AD87-7446CD230001}"/>
              </a:ext>
            </a:extLst>
          </p:cNvPr>
          <p:cNvSpPr>
            <a:spLocks noGrp="1"/>
          </p:cNvSpPr>
          <p:nvPr>
            <p:ph idx="1"/>
          </p:nvPr>
        </p:nvSpPr>
        <p:spPr>
          <a:xfrm>
            <a:off x="3008242" y="6520069"/>
            <a:ext cx="6265759" cy="119269"/>
          </a:xfrm>
        </p:spPr>
        <p:txBody>
          <a:bodyPr>
            <a:normAutofit fontScale="25000" lnSpcReduction="20000"/>
          </a:bodyPr>
          <a:lstStyle/>
          <a:p>
            <a:pPr marL="0" indent="0">
              <a:lnSpc>
                <a:spcPct val="107000"/>
              </a:lnSpc>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568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C7D1E8F-D13C-4569-8F0D-C3B1FCECC34E}"/>
              </a:ext>
            </a:extLst>
          </p:cNvPr>
          <p:cNvSpPr>
            <a:spLocks noGrp="1"/>
          </p:cNvSpPr>
          <p:nvPr>
            <p:ph type="title"/>
          </p:nvPr>
        </p:nvSpPr>
        <p:spPr>
          <a:xfrm>
            <a:off x="198783" y="265044"/>
            <a:ext cx="9607826" cy="2849217"/>
          </a:xfrm>
        </p:spPr>
        <p:txBody>
          <a:bodyPr>
            <a:normAutofit/>
          </a:bodyPr>
          <a:lstStyle/>
          <a:p>
            <a:pPr>
              <a:lnSpc>
                <a:spcPct val="107000"/>
              </a:lnSpc>
              <a:spcAft>
                <a:spcPts val="800"/>
              </a:spcAft>
            </a:pPr>
            <a:r>
              <a:rPr lang="en-US" sz="1800" b="1" dirty="0">
                <a:solidFill>
                  <a:srgbClr val="000000"/>
                </a:solidFill>
                <a:effectLst/>
                <a:latin typeface="Roboto"/>
                <a:ea typeface="Times New Roman" panose="02020603050405020304" pitchFamily="18" charset="0"/>
                <a:cs typeface="Times New Roman" panose="02020603050405020304" pitchFamily="18" charset="0"/>
              </a:rPr>
              <a:t>Langkah </a:t>
            </a:r>
            <a:r>
              <a:rPr lang="en-US" sz="1800" b="1" dirty="0" err="1">
                <a:solidFill>
                  <a:srgbClr val="000000"/>
                </a:solidFill>
                <a:effectLst/>
                <a:latin typeface="Roboto"/>
                <a:ea typeface="Times New Roman" panose="02020603050405020304" pitchFamily="18" charset="0"/>
                <a:cs typeface="Times New Roman" panose="02020603050405020304" pitchFamily="18" charset="0"/>
              </a:rPr>
              <a:t>Dukungan</a:t>
            </a:r>
            <a:r>
              <a:rPr lang="en-US" sz="1800" b="1" dirty="0">
                <a:solidFill>
                  <a:srgbClr val="000000"/>
                </a:solidFill>
                <a:effectLst/>
                <a:latin typeface="Roboto"/>
                <a:ea typeface="Times New Roman" panose="02020603050405020304" pitchFamily="18" charset="0"/>
                <a:cs typeface="Times New Roman" panose="02020603050405020304" pitchFamily="18" charset="0"/>
              </a:rPr>
              <a:t> </a:t>
            </a:r>
            <a:r>
              <a:rPr lang="id-ID" sz="1800" b="1" dirty="0">
                <a:solidFill>
                  <a:srgbClr val="000000"/>
                </a:solidFill>
                <a:latin typeface="Roboto"/>
                <a:ea typeface="Times New Roman" panose="02020603050405020304" pitchFamily="18" charset="0"/>
                <a:cs typeface="Times New Roman" panose="02020603050405020304" pitchFamily="18" charset="0"/>
              </a:rPr>
              <a:t>yang bisa diberikan pada </a:t>
            </a:r>
            <a:r>
              <a:rPr lang="en-US" sz="1800" b="1" dirty="0">
                <a:solidFill>
                  <a:srgbClr val="000000"/>
                </a:solidFill>
                <a:effectLst/>
                <a:latin typeface="Roboto"/>
                <a:ea typeface="Times New Roman" panose="02020603050405020304" pitchFamily="18" charset="0"/>
                <a:cs typeface="Times New Roman" panose="02020603050405020304" pitchFamily="18" charset="0"/>
              </a:rPr>
              <a:t> Korban </a:t>
            </a:r>
            <a:r>
              <a:rPr lang="en-US" sz="1800" b="1" dirty="0" err="1">
                <a:solidFill>
                  <a:srgbClr val="000000"/>
                </a:solidFill>
                <a:effectLst/>
                <a:latin typeface="Roboto"/>
                <a:ea typeface="Times New Roman" panose="02020603050405020304" pitchFamily="18" charset="0"/>
                <a:cs typeface="Times New Roman" panose="02020603050405020304" pitchFamily="18" charset="0"/>
              </a:rPr>
              <a:t>Kekerasan</a:t>
            </a:r>
            <a:r>
              <a:rPr lang="en-US" sz="1800" b="1" dirty="0">
                <a:solidFill>
                  <a:srgbClr val="000000"/>
                </a:solidFill>
                <a:effectLst/>
                <a:latin typeface="Roboto"/>
                <a:ea typeface="Times New Roman" panose="02020603050405020304" pitchFamily="18" charset="0"/>
                <a:cs typeface="Times New Roman" panose="02020603050405020304" pitchFamily="18" charset="0"/>
              </a:rPr>
              <a:t> </a:t>
            </a:r>
            <a:r>
              <a:rPr lang="en-US" sz="1800" b="1" dirty="0" err="1">
                <a:solidFill>
                  <a:srgbClr val="000000"/>
                </a:solidFill>
                <a:effectLst/>
                <a:latin typeface="Roboto"/>
                <a:ea typeface="Times New Roman" panose="02020603050405020304" pitchFamily="18" charset="0"/>
                <a:cs typeface="Times New Roman" panose="02020603050405020304" pitchFamily="18" charset="0"/>
              </a:rPr>
              <a:t>Seksual</a:t>
            </a:r>
            <a:endParaRPr lang="en-US" dirty="0"/>
          </a:p>
        </p:txBody>
      </p:sp>
      <p:sp>
        <p:nvSpPr>
          <p:cNvPr id="3" name="Tampungan Teks 2">
            <a:extLst>
              <a:ext uri="{FF2B5EF4-FFF2-40B4-BE49-F238E27FC236}">
                <a16:creationId xmlns:a16="http://schemas.microsoft.com/office/drawing/2014/main" id="{EC4BFFF8-DE03-44D2-8A01-6B519A0CA65C}"/>
              </a:ext>
            </a:extLst>
          </p:cNvPr>
          <p:cNvSpPr>
            <a:spLocks noGrp="1"/>
          </p:cNvSpPr>
          <p:nvPr>
            <p:ph type="body" idx="1"/>
          </p:nvPr>
        </p:nvSpPr>
        <p:spPr>
          <a:xfrm>
            <a:off x="198783" y="3299790"/>
            <a:ext cx="9075220" cy="2741571"/>
          </a:xfrm>
        </p:spPr>
        <p:txBody>
          <a:bodyPr>
            <a:normAutofit/>
          </a:bodyPr>
          <a:lstStyle/>
          <a:p>
            <a:pPr marL="342900" indent="-342900">
              <a:lnSpc>
                <a:spcPct val="107000"/>
              </a:lnSpc>
              <a:spcAft>
                <a:spcPts val="800"/>
              </a:spcAft>
              <a:buAutoNum type="arabicPeriod"/>
            </a:pPr>
            <a:r>
              <a:rPr lang="en-US" sz="1800" dirty="0" err="1">
                <a:solidFill>
                  <a:srgbClr val="000000"/>
                </a:solidFill>
                <a:effectLst/>
                <a:latin typeface="Lato"/>
                <a:ea typeface="Times New Roman" panose="02020603050405020304" pitchFamily="18" charset="0"/>
                <a:cs typeface="Times New Roman" panose="02020603050405020304" pitchFamily="18" charset="0"/>
              </a:rPr>
              <a:t>Menjadi</a:t>
            </a:r>
            <a:r>
              <a:rPr lang="en-US" sz="1800" dirty="0">
                <a:solidFill>
                  <a:srgbClr val="000000"/>
                </a:solidFill>
                <a:effectLst/>
                <a:latin typeface="Lato"/>
                <a:ea typeface="Times New Roman" panose="02020603050405020304" pitchFamily="18" charset="0"/>
                <a:cs typeface="Times New Roman" panose="02020603050405020304" pitchFamily="18" charset="0"/>
              </a:rPr>
              <a:t> </a:t>
            </a:r>
            <a:r>
              <a:rPr lang="en-US" sz="1800" dirty="0" err="1">
                <a:solidFill>
                  <a:srgbClr val="000000"/>
                </a:solidFill>
                <a:effectLst/>
                <a:latin typeface="Lato"/>
                <a:ea typeface="Times New Roman" panose="02020603050405020304" pitchFamily="18" charset="0"/>
                <a:cs typeface="Times New Roman" panose="02020603050405020304" pitchFamily="18" charset="0"/>
              </a:rPr>
              <a:t>tempat</a:t>
            </a:r>
            <a:r>
              <a:rPr lang="en-US" sz="1800" dirty="0">
                <a:solidFill>
                  <a:srgbClr val="000000"/>
                </a:solidFill>
                <a:effectLst/>
                <a:latin typeface="Lato"/>
                <a:ea typeface="Times New Roman" panose="02020603050405020304" pitchFamily="18" charset="0"/>
                <a:cs typeface="Times New Roman" panose="02020603050405020304" pitchFamily="18" charset="0"/>
              </a:rPr>
              <a:t> </a:t>
            </a:r>
            <a:r>
              <a:rPr lang="en-US" sz="1800" dirty="0" err="1">
                <a:solidFill>
                  <a:srgbClr val="000000"/>
                </a:solidFill>
                <a:effectLst/>
                <a:latin typeface="Lato"/>
                <a:ea typeface="Times New Roman" panose="02020603050405020304" pitchFamily="18" charset="0"/>
                <a:cs typeface="Times New Roman" panose="02020603050405020304" pitchFamily="18" charset="0"/>
              </a:rPr>
              <a:t>untuk</a:t>
            </a:r>
            <a:r>
              <a:rPr lang="en-US" sz="1800" dirty="0">
                <a:solidFill>
                  <a:srgbClr val="000000"/>
                </a:solidFill>
                <a:effectLst/>
                <a:latin typeface="Lato"/>
                <a:ea typeface="Times New Roman" panose="02020603050405020304" pitchFamily="18" charset="0"/>
                <a:cs typeface="Times New Roman" panose="02020603050405020304" pitchFamily="18" charset="0"/>
              </a:rPr>
              <a:t> </a:t>
            </a:r>
            <a:r>
              <a:rPr lang="en-US" sz="1800" dirty="0" err="1">
                <a:solidFill>
                  <a:srgbClr val="000000"/>
                </a:solidFill>
                <a:effectLst/>
                <a:latin typeface="Lato"/>
                <a:ea typeface="Times New Roman" panose="02020603050405020304" pitchFamily="18" charset="0"/>
                <a:cs typeface="Times New Roman" panose="02020603050405020304" pitchFamily="18" charset="0"/>
              </a:rPr>
              <a:t>bercerita</a:t>
            </a:r>
            <a:endParaRPr lang="id-ID" sz="1800" dirty="0">
              <a:solidFill>
                <a:srgbClr val="000000"/>
              </a:solidFill>
              <a:effectLst/>
              <a:latin typeface="Lato"/>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Wingdings 3" charset="2"/>
              <a:buAutoNum type="arabicPeriod"/>
            </a:pPr>
            <a:r>
              <a:rPr lang="en-US" sz="1800" dirty="0" err="1">
                <a:solidFill>
                  <a:srgbClr val="000000"/>
                </a:solidFill>
                <a:effectLst/>
                <a:latin typeface="Lato"/>
                <a:ea typeface="Times New Roman" panose="02020603050405020304" pitchFamily="18" charset="0"/>
                <a:cs typeface="Times New Roman" panose="02020603050405020304" pitchFamily="18" charset="0"/>
              </a:rPr>
              <a:t>Memberikan</a:t>
            </a:r>
            <a:r>
              <a:rPr lang="en-US" sz="1800" dirty="0">
                <a:solidFill>
                  <a:srgbClr val="000000"/>
                </a:solidFill>
                <a:effectLst/>
                <a:latin typeface="Lato"/>
                <a:ea typeface="Times New Roman" panose="02020603050405020304" pitchFamily="18" charset="0"/>
                <a:cs typeface="Times New Roman" panose="02020603050405020304" pitchFamily="18" charset="0"/>
              </a:rPr>
              <a:t> </a:t>
            </a:r>
            <a:r>
              <a:rPr lang="en-US" sz="1800" dirty="0" err="1">
                <a:solidFill>
                  <a:srgbClr val="000000"/>
                </a:solidFill>
                <a:effectLst/>
                <a:latin typeface="Lato"/>
                <a:ea typeface="Times New Roman" panose="02020603050405020304" pitchFamily="18" charset="0"/>
                <a:cs typeface="Times New Roman" panose="02020603050405020304" pitchFamily="18" charset="0"/>
              </a:rPr>
              <a:t>informasi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US" sz="1800" dirty="0" err="1">
                <a:solidFill>
                  <a:srgbClr val="000000"/>
                </a:solidFill>
                <a:effectLst/>
                <a:latin typeface="Lato"/>
                <a:ea typeface="Times New Roman" panose="02020603050405020304" pitchFamily="18" charset="0"/>
                <a:cs typeface="Times New Roman" panose="02020603050405020304" pitchFamily="18" charset="0"/>
              </a:rPr>
              <a:t>Melaporkan</a:t>
            </a:r>
            <a:r>
              <a:rPr lang="en-US" sz="1800" dirty="0">
                <a:solidFill>
                  <a:srgbClr val="000000"/>
                </a:solidFill>
                <a:effectLst/>
                <a:latin typeface="Lato"/>
                <a:ea typeface="Times New Roman" panose="02020603050405020304" pitchFamily="18" charset="0"/>
                <a:cs typeface="Times New Roman" panose="02020603050405020304" pitchFamily="18" charset="0"/>
              </a:rPr>
              <a:t> pada </a:t>
            </a:r>
            <a:r>
              <a:rPr lang="en-US" sz="1800" dirty="0" err="1">
                <a:solidFill>
                  <a:srgbClr val="000000"/>
                </a:solidFill>
                <a:effectLst/>
                <a:latin typeface="Lato"/>
                <a:ea typeface="Times New Roman" panose="02020603050405020304" pitchFamily="18" charset="0"/>
                <a:cs typeface="Times New Roman" panose="02020603050405020304" pitchFamily="18" charset="0"/>
              </a:rPr>
              <a:t>pihak</a:t>
            </a:r>
            <a:r>
              <a:rPr lang="en-US" sz="1800" dirty="0">
                <a:solidFill>
                  <a:srgbClr val="000000"/>
                </a:solidFill>
                <a:effectLst/>
                <a:latin typeface="Lato"/>
                <a:ea typeface="Times New Roman" panose="02020603050405020304" pitchFamily="18" charset="0"/>
                <a:cs typeface="Times New Roman" panose="02020603050405020304" pitchFamily="18" charset="0"/>
              </a:rPr>
              <a:t> </a:t>
            </a:r>
            <a:r>
              <a:rPr lang="en-US" sz="1800" dirty="0" err="1">
                <a:solidFill>
                  <a:srgbClr val="000000"/>
                </a:solidFill>
                <a:effectLst/>
                <a:latin typeface="Lato"/>
                <a:ea typeface="Times New Roman" panose="02020603050405020304" pitchFamily="18" charset="0"/>
                <a:cs typeface="Times New Roman" panose="02020603050405020304" pitchFamily="18" charset="0"/>
              </a:rPr>
              <a:t>berwenang</a:t>
            </a:r>
            <a:endParaRPr lang="id-ID" dirty="0">
              <a:solidFill>
                <a:srgbClr val="000000"/>
              </a:solidFill>
              <a:latin typeface="Lato"/>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Wingdings 3" charset="2"/>
              <a:buAutoNum type="arabicPeriod"/>
            </a:pPr>
            <a:r>
              <a:rPr lang="en-US" sz="1800" dirty="0" err="1">
                <a:solidFill>
                  <a:srgbClr val="000000"/>
                </a:solidFill>
                <a:effectLst/>
                <a:latin typeface="Lato"/>
                <a:ea typeface="Times New Roman" panose="02020603050405020304" pitchFamily="18" charset="0"/>
                <a:cs typeface="Times New Roman" panose="02020603050405020304" pitchFamily="18" charset="0"/>
              </a:rPr>
              <a:t>Rumah</a:t>
            </a:r>
            <a:r>
              <a:rPr lang="en-US" sz="1800" dirty="0">
                <a:solidFill>
                  <a:srgbClr val="000000"/>
                </a:solidFill>
                <a:effectLst/>
                <a:latin typeface="Lato"/>
                <a:ea typeface="Times New Roman" panose="02020603050405020304" pitchFamily="18" charset="0"/>
                <a:cs typeface="Times New Roman" panose="02020603050405020304" pitchFamily="18" charset="0"/>
              </a:rPr>
              <a:t> </a:t>
            </a:r>
            <a:r>
              <a:rPr lang="en-US" sz="1800" dirty="0" err="1">
                <a:solidFill>
                  <a:srgbClr val="000000"/>
                </a:solidFill>
                <a:effectLst/>
                <a:latin typeface="Lato"/>
                <a:ea typeface="Times New Roman" panose="02020603050405020304" pitchFamily="18" charset="0"/>
                <a:cs typeface="Times New Roman" panose="02020603050405020304" pitchFamily="18" charset="0"/>
              </a:rPr>
              <a:t>aman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3" charset="2"/>
              <a:buAutoNum type="arabicPeriod"/>
            </a:pPr>
            <a:r>
              <a:rPr lang="en-US" sz="1800" dirty="0" err="1">
                <a:solidFill>
                  <a:srgbClr val="000000"/>
                </a:solidFill>
                <a:effectLst/>
                <a:latin typeface="Lato"/>
                <a:ea typeface="Times New Roman" panose="02020603050405020304" pitchFamily="18" charset="0"/>
                <a:cs typeface="Times New Roman" panose="02020603050405020304" pitchFamily="18" charset="0"/>
              </a:rPr>
              <a:t>Konsultasi</a:t>
            </a:r>
            <a:r>
              <a:rPr lang="en-US" sz="1800" dirty="0">
                <a:solidFill>
                  <a:srgbClr val="000000"/>
                </a:solidFill>
                <a:effectLst/>
                <a:latin typeface="Lato"/>
                <a:ea typeface="Times New Roman" panose="02020603050405020304" pitchFamily="18" charset="0"/>
                <a:cs typeface="Times New Roman" panose="02020603050405020304" pitchFamily="18" charset="0"/>
              </a:rPr>
              <a:t> </a:t>
            </a:r>
            <a:r>
              <a:rPr lang="en-US" sz="1800" dirty="0" err="1">
                <a:solidFill>
                  <a:srgbClr val="000000"/>
                </a:solidFill>
                <a:effectLst/>
                <a:latin typeface="Lato"/>
                <a:ea typeface="Times New Roman" panose="02020603050405020304" pitchFamily="18" charset="0"/>
                <a:cs typeface="Times New Roman" panose="02020603050405020304" pitchFamily="18" charset="0"/>
              </a:rPr>
              <a:t>dengan</a:t>
            </a:r>
            <a:r>
              <a:rPr lang="en-US" sz="1800" dirty="0">
                <a:solidFill>
                  <a:srgbClr val="000000"/>
                </a:solidFill>
                <a:effectLst/>
                <a:latin typeface="Lato"/>
                <a:ea typeface="Times New Roman" panose="02020603050405020304" pitchFamily="18" charset="0"/>
                <a:cs typeface="Times New Roman" panose="02020603050405020304" pitchFamily="18" charset="0"/>
              </a:rPr>
              <a:t> </a:t>
            </a:r>
            <a:r>
              <a:rPr lang="en-US" sz="1800" dirty="0" err="1">
                <a:solidFill>
                  <a:srgbClr val="000000"/>
                </a:solidFill>
                <a:effectLst/>
                <a:latin typeface="Lato"/>
                <a:ea typeface="Times New Roman" panose="02020603050405020304" pitchFamily="18" charset="0"/>
                <a:cs typeface="Times New Roman" panose="02020603050405020304" pitchFamily="18" charset="0"/>
              </a:rPr>
              <a:t>psikolog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p>
        </p:txBody>
      </p:sp>
      <p:pic>
        <p:nvPicPr>
          <p:cNvPr id="6" name="Gambar 5">
            <a:extLst>
              <a:ext uri="{FF2B5EF4-FFF2-40B4-BE49-F238E27FC236}">
                <a16:creationId xmlns:a16="http://schemas.microsoft.com/office/drawing/2014/main" id="{F5FD511B-799D-450A-ACA7-8F0FA8E7E257}"/>
              </a:ext>
            </a:extLst>
          </p:cNvPr>
          <p:cNvPicPr>
            <a:picLocks noChangeAspect="1"/>
          </p:cNvPicPr>
          <p:nvPr/>
        </p:nvPicPr>
        <p:blipFill>
          <a:blip r:embed="rId2"/>
          <a:stretch>
            <a:fillRect/>
          </a:stretch>
        </p:blipFill>
        <p:spPr>
          <a:xfrm>
            <a:off x="675860" y="59635"/>
            <a:ext cx="4492487" cy="2527024"/>
          </a:xfrm>
          <a:prstGeom prst="rect">
            <a:avLst/>
          </a:prstGeom>
        </p:spPr>
      </p:pic>
    </p:spTree>
    <p:extLst>
      <p:ext uri="{BB962C8B-B14F-4D97-AF65-F5344CB8AC3E}">
        <p14:creationId xmlns:p14="http://schemas.microsoft.com/office/powerpoint/2010/main" val="2906393480"/>
      </p:ext>
    </p:extLst>
  </p:cSld>
  <p:clrMapOvr>
    <a:masterClrMapping/>
  </p:clrMapOvr>
</p:sld>
</file>

<file path=ppt/theme/theme1.xml><?xml version="1.0" encoding="utf-8"?>
<a:theme xmlns:a="http://schemas.openxmlformats.org/drawingml/2006/main" name="Fas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461</TotalTime>
  <Words>896</Words>
  <Application>Microsoft Office PowerPoint</Application>
  <PresentationFormat>Layar Lebar</PresentationFormat>
  <Paragraphs>39</Paragraphs>
  <Slides>15</Slides>
  <Notes>0</Notes>
  <HiddenSlides>0</HiddenSlides>
  <MMClips>0</MMClips>
  <ScaleCrop>false</ScaleCrop>
  <HeadingPairs>
    <vt:vector size="6" baseType="variant">
      <vt:variant>
        <vt:lpstr>Font Dipakai</vt:lpstr>
      </vt:variant>
      <vt:variant>
        <vt:i4>16</vt:i4>
      </vt:variant>
      <vt:variant>
        <vt:lpstr>Tema</vt:lpstr>
      </vt:variant>
      <vt:variant>
        <vt:i4>1</vt:i4>
      </vt:variant>
      <vt:variant>
        <vt:lpstr>Judul Slide</vt:lpstr>
      </vt:variant>
      <vt:variant>
        <vt:i4>15</vt:i4>
      </vt:variant>
    </vt:vector>
  </HeadingPairs>
  <TitlesOfParts>
    <vt:vector size="32" baseType="lpstr">
      <vt:lpstr>Adobe Garamond Pro</vt:lpstr>
      <vt:lpstr>Adobe Garamond Pro Bold</vt:lpstr>
      <vt:lpstr>Algerian</vt:lpstr>
      <vt:lpstr>Arial</vt:lpstr>
      <vt:lpstr>Arial Rounded MT Bold</vt:lpstr>
      <vt:lpstr>Arno Pro Light Display</vt:lpstr>
      <vt:lpstr>Arno Pro Smbd</vt:lpstr>
      <vt:lpstr>Calibri</vt:lpstr>
      <vt:lpstr>Lato</vt:lpstr>
      <vt:lpstr>Open Sans</vt:lpstr>
      <vt:lpstr>Roboto</vt:lpstr>
      <vt:lpstr>Segoe UI Symbol</vt:lpstr>
      <vt:lpstr>Showcard Gothic</vt:lpstr>
      <vt:lpstr>Source Sans Pro</vt:lpstr>
      <vt:lpstr>Trebuchet MS</vt:lpstr>
      <vt:lpstr>Wingdings 3</vt:lpstr>
      <vt:lpstr>Faset</vt:lpstr>
      <vt:lpstr>KELOMPOK 1  1. RUSNAENI,Amd.Keb 2.NURNAENI, Amd.Keb 3. SRI WAHYUNI Amd.Keb</vt:lpstr>
      <vt:lpstr>JUDUL :</vt:lpstr>
      <vt:lpstr>A. KEHAMILAN AKIBAT PEMERKOSAAN  </vt:lpstr>
      <vt:lpstr>Presentasi PowerPoint</vt:lpstr>
      <vt:lpstr>   Tingginya angka kematian ibu yang mengalami kehamilan yang tidak diharapkan banyak berakhir dengan kematian karena aborsi yang dilakukan secara diam-diam dan tidak aman. Sehingga  melatarbelakangi perlindungan hukum:  disahkannya: Undang-Undang sehingga membuat  keberadaan praktik aborsi kembali mendapatkan perhatian khususnya bagi kehamilan akibat perkosaan. Pasal 75 ayat 2b Undang-Undang Nomor 36 Tahun 2009, kembali menegaskan bahwa pada dasarnya Undang-Undang melarang adanya praktik aborsi (Pasal 75 ayat 1) </vt:lpstr>
      <vt:lpstr>Meski demikian larangan tersebut dikecualikan apabila:   a. Indikasi kedaruratan medis yang dideteksi sejak usia dini kehamilan, baik yang mengancam nyawa ibu dan/atau janin, yang menderita penyakit genetik berat dan/atau cacat bawaan, maupun yang tidak dapat diperbaiki sehingga menyulitkan bayi tersebut hidup di luar kandungan; atau;  b. kehamilan akibat perkosaan yang dapat menyebabkan trauma psikologis bagi korban perkosaan (Pasal 75 ayat 2)</vt:lpstr>
      <vt:lpstr>   Akibat fisik yang dapat dialami oleh korban antara lain:  (1) kerusakan organ tubuh seperti robeknya selaput dara, pingsan, meninggal;  (2) korban sangat mungkin terkena penyakit menular seksual (PMS);  (3) kehamilan tidak dikehendaki. </vt:lpstr>
      <vt:lpstr>Dampak Psikologis  Upaya korban untuk menghilangkan pengalaman buruk dari alam bawah sadar mereka sering memang susah. Hal yang sering terjadi:   1. depresi, fobia, dan mimpi buruk 2. kecurigaan terhadap orang lain dalam jangka panjang 3. Terbatasi di dalam berhubungan dengan orang lain, berhubungan seksual  4. Gangguan stres pascatrauma (PTSD) 5. Mengalami kilas balik /Flashback  6. ada kemungkinan akan merasakan dorongan yang kuat untuk bunuh diri.</vt:lpstr>
      <vt:lpstr>Langkah Dukungan yang bisa diberikan pada  Korban Kekerasan Seksual</vt:lpstr>
      <vt:lpstr>KDRT</vt:lpstr>
      <vt:lpstr>A. Kekerasan Fisik Berat,  berupa penganiayaan berat seperti menendang; memukul, menyundut; melakukan percobaan pembunuhan atau pembunuhan dan semua perbuatan lain yang dapat mengakibatkan : a. Cedera berat b. Tidak mampu menjalankan tugas sehari-hari c. Pingsan d. Luka berat pada tubuh korban dan atau luka yang sulit disembuhkan atau yang menimbulkan bahaya mati e. Kehilangan salah satu panca indera. f. Mendapat cacat. g. Menderita sakit lumpuh. h. Terganggunya daya pikir selama 4 minggu lebih i. Gugurnya atau matinya kandungan seorang perempuan j. Kematian korban</vt:lpstr>
      <vt:lpstr>Undang-undang No.23 tahun 2004 di sahkan pada tanggal 22 September 2004 yang terdiri atas 10 Bab dan 56.  Pasal itu mengadopsi berbagai kekerasan yang sering dialami perempuan 1. terperinci mengatur tentang hak-hak korban KDRT, siapa saja yang di lindungi, 2. sanksi hukum 3. perlindungan 4. bahkan kewajiban masyarakat dan pemerintah terhadap korban KDRT.    Dari gambaran isi UU PKDRT tersebut, perempuan yang sering menjadi korban KDRT harus mengerti bahwa kini telah ada hukum yang menjamin hak- hak mereka, </vt:lpstr>
      <vt:lpstr>SELAIN DAMPAK FISIK KASUS KDRT JUGA MEMPENGARUHI DAMPAK PSIKOLOGI KORBAN YAITU BERUPA:</vt:lpstr>
      <vt:lpstr>Presentasi PowerPoint</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KELOMPOK 1  1. RUSNAENI,Amd.Keb 2.NURNAENI, Amd.Keb 3. SRI WAHYUNI Amd.Keb</dc:title>
  <dc:creator>neni maros</dc:creator>
  <cp:lastModifiedBy>neni maros</cp:lastModifiedBy>
  <cp:revision>32</cp:revision>
  <dcterms:created xsi:type="dcterms:W3CDTF">2022-10-13T01:07:16Z</dcterms:created>
  <dcterms:modified xsi:type="dcterms:W3CDTF">2022-10-20T10:14:30Z</dcterms:modified>
</cp:coreProperties>
</file>