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76" r:id="rId3"/>
    <p:sldId id="257" r:id="rId4"/>
    <p:sldId id="258" r:id="rId5"/>
    <p:sldId id="277" r:id="rId6"/>
    <p:sldId id="278" r:id="rId7"/>
    <p:sldId id="259" r:id="rId8"/>
    <p:sldId id="279" r:id="rId9"/>
    <p:sldId id="261" r:id="rId10"/>
    <p:sldId id="262" r:id="rId11"/>
    <p:sldId id="264" r:id="rId12"/>
    <p:sldId id="265" r:id="rId13"/>
    <p:sldId id="275" r:id="rId14"/>
    <p:sldId id="266" r:id="rId15"/>
    <p:sldId id="267" r:id="rId16"/>
    <p:sldId id="268" r:id="rId17"/>
    <p:sldId id="269" r:id="rId18"/>
    <p:sldId id="270" r:id="rId19"/>
    <p:sldId id="271" r:id="rId20"/>
    <p:sldId id="272" r:id="rId21"/>
    <p:sldId id="273"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5BE6EBA-582D-4A1C-9DB2-B82D3C4C989B}">
          <p14:sldIdLst>
            <p14:sldId id="256"/>
            <p14:sldId id="276"/>
            <p14:sldId id="257"/>
            <p14:sldId id="258"/>
            <p14:sldId id="277"/>
            <p14:sldId id="278"/>
            <p14:sldId id="259"/>
            <p14:sldId id="279"/>
            <p14:sldId id="261"/>
            <p14:sldId id="262"/>
            <p14:sldId id="264"/>
            <p14:sldId id="265"/>
            <p14:sldId id="275"/>
            <p14:sldId id="266"/>
            <p14:sldId id="267"/>
            <p14:sldId id="268"/>
            <p14:sldId id="269"/>
            <p14:sldId id="270"/>
            <p14:sldId id="271"/>
            <p14:sldId id="272"/>
            <p14:sldId id="27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1" d="100"/>
          <a:sy n="51" d="100"/>
        </p:scale>
        <p:origin x="1500" y="552"/>
      </p:cViewPr>
      <p:guideLst/>
    </p:cSldViewPr>
  </p:slideViewPr>
  <p:notesTextViewPr>
    <p:cViewPr>
      <p:scale>
        <a:sx n="1" d="1"/>
        <a:sy n="1" d="1"/>
      </p:scale>
      <p:origin x="0" y="0"/>
    </p:cViewPr>
  </p:notesTextViewPr>
  <p:sorterViewPr>
    <p:cViewPr>
      <p:scale>
        <a:sx n="100" d="100"/>
        <a:sy n="100" d="100"/>
      </p:scale>
      <p:origin x="0" y="-54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95CEB19C-6F6B-4271-9BE1-E234F59DCB4C}" type="datetimeFigureOut">
              <a:rPr lang="id-ID" smtClean="0"/>
              <a:t>16/05/2022</a:t>
            </a:fld>
            <a:endParaRPr lang="id-ID"/>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id-ID"/>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A2581145-CFEA-4B02-8583-D2C9D0964B69}" type="slidenum">
              <a:rPr lang="id-ID" smtClean="0"/>
              <a:t>‹#›</a:t>
            </a:fld>
            <a:endParaRPr lang="id-ID"/>
          </a:p>
        </p:txBody>
      </p:sp>
    </p:spTree>
    <p:extLst>
      <p:ext uri="{BB962C8B-B14F-4D97-AF65-F5344CB8AC3E}">
        <p14:creationId xmlns:p14="http://schemas.microsoft.com/office/powerpoint/2010/main" val="2035953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CEB19C-6F6B-4271-9BE1-E234F59DCB4C}" type="datetimeFigureOut">
              <a:rPr lang="id-ID" smtClean="0"/>
              <a:t>16/05/2022</a:t>
            </a:fld>
            <a:endParaRPr lang="id-ID"/>
          </a:p>
        </p:txBody>
      </p:sp>
      <p:sp>
        <p:nvSpPr>
          <p:cNvPr id="6" name="Footer Placeholder 5"/>
          <p:cNvSpPr>
            <a:spLocks noGrp="1"/>
          </p:cNvSpPr>
          <p:nvPr>
            <p:ph type="ftr" sz="quarter" idx="11"/>
          </p:nvPr>
        </p:nvSpPr>
        <p:spPr/>
        <p:txBody>
          <a:bodyPr/>
          <a:lstStyle/>
          <a:p>
            <a:endParaRPr lang="id-ID"/>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1734852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5CEB19C-6F6B-4271-9BE1-E234F59DCB4C}" type="datetimeFigureOut">
              <a:rPr lang="id-ID" smtClean="0"/>
              <a:t>16/05/2022</a:t>
            </a:fld>
            <a:endParaRPr lang="id-ID"/>
          </a:p>
        </p:txBody>
      </p:sp>
      <p:sp>
        <p:nvSpPr>
          <p:cNvPr id="5" name="Footer Placeholder 4"/>
          <p:cNvSpPr>
            <a:spLocks noGrp="1"/>
          </p:cNvSpPr>
          <p:nvPr>
            <p:ph type="ftr" sz="quarter" idx="11"/>
          </p:nvPr>
        </p:nvSpPr>
        <p:spPr/>
        <p:txBody>
          <a:bodyPr/>
          <a:lstStyle/>
          <a:p>
            <a:endParaRPr lang="id-ID"/>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3130656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5CEB19C-6F6B-4271-9BE1-E234F59DCB4C}" type="datetimeFigureOut">
              <a:rPr lang="id-ID" smtClean="0"/>
              <a:t>16/05/2022</a:t>
            </a:fld>
            <a:endParaRPr lang="id-ID"/>
          </a:p>
        </p:txBody>
      </p:sp>
      <p:sp>
        <p:nvSpPr>
          <p:cNvPr id="5" name="Footer Placeholder 4"/>
          <p:cNvSpPr>
            <a:spLocks noGrp="1"/>
          </p:cNvSpPr>
          <p:nvPr>
            <p:ph type="ftr" sz="quarter" idx="11"/>
          </p:nvPr>
        </p:nvSpPr>
        <p:spPr/>
        <p:txBody>
          <a:bodyPr/>
          <a:lstStyle/>
          <a:p>
            <a:endParaRPr lang="id-ID"/>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3545388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CEB19C-6F6B-4271-9BE1-E234F59DCB4C}" type="datetimeFigureOut">
              <a:rPr lang="id-ID" smtClean="0"/>
              <a:t>16/05/2022</a:t>
            </a:fld>
            <a:endParaRPr lang="id-ID"/>
          </a:p>
        </p:txBody>
      </p:sp>
      <p:sp>
        <p:nvSpPr>
          <p:cNvPr id="5" name="Footer Placeholder 4"/>
          <p:cNvSpPr>
            <a:spLocks noGrp="1"/>
          </p:cNvSpPr>
          <p:nvPr>
            <p:ph type="ftr" sz="quarter" idx="11"/>
          </p:nvPr>
        </p:nvSpPr>
        <p:spPr/>
        <p:txBody>
          <a:bodyPr/>
          <a:lstStyle/>
          <a:p>
            <a:endParaRPr lang="id-ID"/>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154490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5CEB19C-6F6B-4271-9BE1-E234F59DCB4C}" type="datetimeFigureOut">
              <a:rPr lang="id-ID" smtClean="0"/>
              <a:t>16/05/2022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395402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5CEB19C-6F6B-4271-9BE1-E234F59DCB4C}" type="datetimeFigureOut">
              <a:rPr lang="id-ID" smtClean="0"/>
              <a:t>16/05/2022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1570380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CEB19C-6F6B-4271-9BE1-E234F59DCB4C}" type="datetimeFigureOut">
              <a:rPr lang="id-ID" smtClean="0"/>
              <a:t>16/05/2022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1639718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CEB19C-6F6B-4271-9BE1-E234F59DCB4C}" type="datetimeFigureOut">
              <a:rPr lang="id-ID" smtClean="0"/>
              <a:t>16/05/2022</a:t>
            </a:fld>
            <a:endParaRPr lang="id-ID"/>
          </a:p>
        </p:txBody>
      </p:sp>
      <p:sp>
        <p:nvSpPr>
          <p:cNvPr id="5" name="Footer Placeholder 4"/>
          <p:cNvSpPr>
            <a:spLocks noGrp="1"/>
          </p:cNvSpPr>
          <p:nvPr>
            <p:ph type="ftr" sz="quarter" idx="11"/>
          </p:nvPr>
        </p:nvSpPr>
        <p:spPr/>
        <p:txBody>
          <a:bodyPr/>
          <a:lstStyle/>
          <a:p>
            <a:endParaRPr lang="id-ID"/>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881823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CEB19C-6F6B-4271-9BE1-E234F59DCB4C}" type="datetimeFigureOut">
              <a:rPr lang="id-ID" smtClean="0"/>
              <a:t>16/05/2022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95901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CEB19C-6F6B-4271-9BE1-E234F59DCB4C}" type="datetimeFigureOut">
              <a:rPr lang="id-ID" smtClean="0"/>
              <a:t>16/05/2022</a:t>
            </a:fld>
            <a:endParaRPr lang="id-ID"/>
          </a:p>
        </p:txBody>
      </p:sp>
      <p:sp>
        <p:nvSpPr>
          <p:cNvPr id="5" name="Footer Placeholder 4"/>
          <p:cNvSpPr>
            <a:spLocks noGrp="1"/>
          </p:cNvSpPr>
          <p:nvPr>
            <p:ph type="ftr" sz="quarter" idx="11"/>
          </p:nvPr>
        </p:nvSpPr>
        <p:spPr/>
        <p:txBody>
          <a:bodyPr/>
          <a:lstStyle/>
          <a:p>
            <a:endParaRPr lang="id-ID"/>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39626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CEB19C-6F6B-4271-9BE1-E234F59DCB4C}" type="datetimeFigureOut">
              <a:rPr lang="id-ID" smtClean="0"/>
              <a:t>16/05/2022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3939227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CEB19C-6F6B-4271-9BE1-E234F59DCB4C}" type="datetimeFigureOut">
              <a:rPr lang="id-ID" smtClean="0"/>
              <a:t>16/05/2022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167846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CEB19C-6F6B-4271-9BE1-E234F59DCB4C}" type="datetimeFigureOut">
              <a:rPr lang="id-ID" smtClean="0"/>
              <a:t>16/05/2022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106477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EB19C-6F6B-4271-9BE1-E234F59DCB4C}" type="datetimeFigureOut">
              <a:rPr lang="id-ID" smtClean="0"/>
              <a:t>16/05/2022</a:t>
            </a:fld>
            <a:endParaRPr lang="id-ID"/>
          </a:p>
        </p:txBody>
      </p:sp>
      <p:sp>
        <p:nvSpPr>
          <p:cNvPr id="3" name="Footer Placeholder 2"/>
          <p:cNvSpPr>
            <a:spLocks noGrp="1"/>
          </p:cNvSpPr>
          <p:nvPr>
            <p:ph type="ftr" sz="quarter" idx="11"/>
          </p:nvPr>
        </p:nvSpPr>
        <p:spPr/>
        <p:txBody>
          <a:bodyPr/>
          <a:lstStyle/>
          <a:p>
            <a:endParaRPr lang="id-ID"/>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342032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CEB19C-6F6B-4271-9BE1-E234F59DCB4C}" type="datetimeFigureOut">
              <a:rPr lang="id-ID" smtClean="0"/>
              <a:t>16/05/2022</a:t>
            </a:fld>
            <a:endParaRPr lang="id-ID"/>
          </a:p>
        </p:txBody>
      </p:sp>
      <p:sp>
        <p:nvSpPr>
          <p:cNvPr id="6" name="Footer Placeholder 5"/>
          <p:cNvSpPr>
            <a:spLocks noGrp="1"/>
          </p:cNvSpPr>
          <p:nvPr>
            <p:ph type="ftr" sz="quarter" idx="11"/>
          </p:nvPr>
        </p:nvSpPr>
        <p:spPr/>
        <p:txBody>
          <a:bodyPr/>
          <a:lstStyle/>
          <a:p>
            <a:endParaRPr lang="id-ID"/>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158802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CEB19C-6F6B-4271-9BE1-E234F59DCB4C}" type="datetimeFigureOut">
              <a:rPr lang="id-ID" smtClean="0"/>
              <a:t>16/05/2022</a:t>
            </a:fld>
            <a:endParaRPr lang="id-ID"/>
          </a:p>
        </p:txBody>
      </p:sp>
      <p:sp>
        <p:nvSpPr>
          <p:cNvPr id="6" name="Footer Placeholder 5"/>
          <p:cNvSpPr>
            <a:spLocks noGrp="1"/>
          </p:cNvSpPr>
          <p:nvPr>
            <p:ph type="ftr" sz="quarter" idx="11"/>
          </p:nvPr>
        </p:nvSpPr>
        <p:spPr/>
        <p:txBody>
          <a:bodyPr/>
          <a:lstStyle/>
          <a:p>
            <a:endParaRPr lang="id-ID"/>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2581145-CFEA-4B02-8583-D2C9D0964B69}" type="slidenum">
              <a:rPr lang="id-ID" smtClean="0"/>
              <a:t>‹#›</a:t>
            </a:fld>
            <a:endParaRPr lang="id-ID"/>
          </a:p>
        </p:txBody>
      </p:sp>
    </p:spTree>
    <p:extLst>
      <p:ext uri="{BB962C8B-B14F-4D97-AF65-F5344CB8AC3E}">
        <p14:creationId xmlns:p14="http://schemas.microsoft.com/office/powerpoint/2010/main" val="354290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id-ID"/>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5CEB19C-6F6B-4271-9BE1-E234F59DCB4C}" type="datetimeFigureOut">
              <a:rPr lang="id-ID" smtClean="0"/>
              <a:t>16/05/2022</a:t>
            </a:fld>
            <a:endParaRPr lang="id-ID"/>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2581145-CFEA-4B02-8583-D2C9D0964B69}" type="slidenum">
              <a:rPr lang="id-ID" smtClean="0"/>
              <a:t>‹#›</a:t>
            </a:fld>
            <a:endParaRPr lang="id-ID"/>
          </a:p>
        </p:txBody>
      </p:sp>
    </p:spTree>
    <p:extLst>
      <p:ext uri="{BB962C8B-B14F-4D97-AF65-F5344CB8AC3E}">
        <p14:creationId xmlns:p14="http://schemas.microsoft.com/office/powerpoint/2010/main" val="64376593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0348E-14CD-49E4-8582-059B3315A565}"/>
              </a:ext>
            </a:extLst>
          </p:cNvPr>
          <p:cNvSpPr>
            <a:spLocks noGrp="1"/>
          </p:cNvSpPr>
          <p:nvPr>
            <p:ph type="ctrTitle"/>
          </p:nvPr>
        </p:nvSpPr>
        <p:spPr>
          <a:xfrm>
            <a:off x="1154955" y="927652"/>
            <a:ext cx="9128731" cy="2501347"/>
          </a:xfrm>
        </p:spPr>
        <p:txBody>
          <a:bodyPr/>
          <a:lstStyle/>
          <a:p>
            <a:r>
              <a:rPr lang="id-ID" dirty="0"/>
              <a:t>PERENCANAAN </a:t>
            </a:r>
            <a:br>
              <a:rPr lang="id-ID" dirty="0"/>
            </a:br>
            <a:r>
              <a:rPr lang="id-ID" dirty="0"/>
              <a:t>DAN </a:t>
            </a:r>
            <a:br>
              <a:rPr lang="id-ID" dirty="0"/>
            </a:br>
            <a:r>
              <a:rPr lang="id-ID" dirty="0"/>
              <a:t>EVALUASI KESEHATAN</a:t>
            </a:r>
          </a:p>
        </p:txBody>
      </p:sp>
      <p:sp>
        <p:nvSpPr>
          <p:cNvPr id="3" name="Subtitle 2">
            <a:extLst>
              <a:ext uri="{FF2B5EF4-FFF2-40B4-BE49-F238E27FC236}">
                <a16:creationId xmlns:a16="http://schemas.microsoft.com/office/drawing/2014/main" id="{CD27169A-BD55-41A0-83BB-66620BBC547E}"/>
              </a:ext>
            </a:extLst>
          </p:cNvPr>
          <p:cNvSpPr>
            <a:spLocks noGrp="1"/>
          </p:cNvSpPr>
          <p:nvPr>
            <p:ph type="subTitle" idx="1"/>
          </p:nvPr>
        </p:nvSpPr>
        <p:spPr/>
        <p:txBody>
          <a:bodyPr/>
          <a:lstStyle/>
          <a:p>
            <a:r>
              <a:rPr lang="id-ID" dirty="0"/>
              <a:t>DOSEN PENGAMPUN</a:t>
            </a:r>
          </a:p>
          <a:p>
            <a:r>
              <a:rPr lang="id-ID" dirty="0"/>
              <a:t>HJ.HASLIARY LUKMAN,SKM.M.KES    </a:t>
            </a:r>
          </a:p>
        </p:txBody>
      </p:sp>
    </p:spTree>
    <p:extLst>
      <p:ext uri="{BB962C8B-B14F-4D97-AF65-F5344CB8AC3E}">
        <p14:creationId xmlns:p14="http://schemas.microsoft.com/office/powerpoint/2010/main" val="3803743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C0FAF-CC71-44A9-86CF-81D2EE294700}"/>
              </a:ext>
            </a:extLst>
          </p:cNvPr>
          <p:cNvSpPr>
            <a:spLocks noGrp="1"/>
          </p:cNvSpPr>
          <p:nvPr>
            <p:ph type="title"/>
          </p:nvPr>
        </p:nvSpPr>
        <p:spPr/>
        <p:txBody>
          <a:bodyPr/>
          <a:lstStyle/>
          <a:p>
            <a:r>
              <a:rPr lang="id-ID" dirty="0"/>
              <a:t>Pentinnya Data Dan Info</a:t>
            </a:r>
          </a:p>
        </p:txBody>
      </p:sp>
      <p:sp>
        <p:nvSpPr>
          <p:cNvPr id="3" name="Content Placeholder 2">
            <a:extLst>
              <a:ext uri="{FF2B5EF4-FFF2-40B4-BE49-F238E27FC236}">
                <a16:creationId xmlns:a16="http://schemas.microsoft.com/office/drawing/2014/main" id="{BE1EB011-BB33-46ED-B883-FF500FAE92DB}"/>
              </a:ext>
            </a:extLst>
          </p:cNvPr>
          <p:cNvSpPr>
            <a:spLocks noGrp="1"/>
          </p:cNvSpPr>
          <p:nvPr>
            <p:ph idx="1"/>
          </p:nvPr>
        </p:nvSpPr>
        <p:spPr>
          <a:xfrm>
            <a:off x="1154954" y="2584450"/>
            <a:ext cx="8761413" cy="4025900"/>
          </a:xfrm>
        </p:spPr>
        <p:txBody>
          <a:bodyPr>
            <a:normAutofit/>
          </a:bodyPr>
          <a:lstStyle/>
          <a:p>
            <a:pPr marL="0" indent="0">
              <a:buNone/>
            </a:pP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Pentingnya data dan informasi pada Proses Manajemen</a:t>
            </a:r>
          </a:p>
          <a:p>
            <a:pPr marL="0" indent="0" algn="just">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Data merupakan sumber informasi yang akurat terhadap suatu kejadian kesehatan yg dapat digunakan dalam melakukan perencanaan kesehatan. Oleh karena data dan informasi penting, sebab :</a:t>
            </a:r>
          </a:p>
          <a:p>
            <a:pPr algn="just">
              <a:buAutoNum type="arabi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Mengurangi Ketidakpastian     akurat maka ketidakpastian tentang  suatu keadaan atau maslah dapat dikurangi</a:t>
            </a:r>
          </a:p>
          <a:p>
            <a:pPr algn="just">
              <a:buAutoNum type="arabi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Mempermudah menetukan skala prioritas      akan membantu dalam menetukan skala prioritas dari berbagai masalah yang ada,</a:t>
            </a:r>
          </a:p>
          <a:p>
            <a:pPr algn="just">
              <a:buAutoNum type="arabi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Mempermudah menghitung kebutuhan resourced (sumber daya) dalam proses perencanaan maka perlu dihitung kebutuhan resourcds karena adanya keterbatasan sumber daya sehingga dengan data dan informasi akan memberikan gambaran tentang resources yg ada.</a:t>
            </a:r>
          </a:p>
          <a:p>
            <a:pPr>
              <a:buAutoNum type="arabicPeriod"/>
            </a:pPr>
            <a:endParaRPr lang="id-ID" dirty="0"/>
          </a:p>
          <a:p>
            <a:pPr>
              <a:buAutoNum type="arabicPeriod"/>
            </a:pPr>
            <a:endParaRPr lang="id-ID" dirty="0"/>
          </a:p>
        </p:txBody>
      </p:sp>
      <p:sp>
        <p:nvSpPr>
          <p:cNvPr id="4" name="Arrow: Right 3">
            <a:extLst>
              <a:ext uri="{FF2B5EF4-FFF2-40B4-BE49-F238E27FC236}">
                <a16:creationId xmlns:a16="http://schemas.microsoft.com/office/drawing/2014/main" id="{C0EE1AA2-B28A-488A-B9F0-4D33F660FA4B}"/>
              </a:ext>
            </a:extLst>
          </p:cNvPr>
          <p:cNvSpPr/>
          <p:nvPr/>
        </p:nvSpPr>
        <p:spPr>
          <a:xfrm flipV="1">
            <a:off x="4552949" y="4076699"/>
            <a:ext cx="485775" cy="161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Arrow: Right 5">
            <a:extLst>
              <a:ext uri="{FF2B5EF4-FFF2-40B4-BE49-F238E27FC236}">
                <a16:creationId xmlns:a16="http://schemas.microsoft.com/office/drawing/2014/main" id="{C3192143-7686-4C49-9996-F070DEE726EA}"/>
              </a:ext>
            </a:extLst>
          </p:cNvPr>
          <p:cNvSpPr/>
          <p:nvPr/>
        </p:nvSpPr>
        <p:spPr>
          <a:xfrm flipV="1">
            <a:off x="5853112" y="4740273"/>
            <a:ext cx="385763" cy="1460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81231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8EA44-0617-4624-9F87-DCD7404B974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E747024E-F5AF-48BC-A2AB-B8B240CC4A7E}"/>
              </a:ext>
            </a:extLst>
          </p:cNvPr>
          <p:cNvSpPr>
            <a:spLocks noGrp="1"/>
          </p:cNvSpPr>
          <p:nvPr>
            <p:ph idx="1"/>
          </p:nvPr>
        </p:nvSpPr>
        <p:spPr>
          <a:xfrm>
            <a:off x="1419225" y="2603500"/>
            <a:ext cx="9553576" cy="3416300"/>
          </a:xfrm>
        </p:spPr>
        <p:txBody>
          <a:bodyPr/>
          <a:lstStyle/>
          <a:p>
            <a:pPr marL="0" indent="0">
              <a:buNone/>
            </a:pP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Cara Mendapatkan Data</a:t>
            </a:r>
          </a:p>
          <a:p>
            <a:pPr algn="just">
              <a:buAutoNum type="arabicPeriod"/>
            </a:pP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Data Primer </a:t>
            </a:r>
            <a:r>
              <a:rPr lang="id-ID" dirty="0">
                <a:latin typeface="Arial Unicode MS" panose="020B0604020202020204" pitchFamily="34" charset="-128"/>
                <a:ea typeface="Arial Unicode MS" panose="020B0604020202020204" pitchFamily="34" charset="-128"/>
                <a:cs typeface="Arial Unicode MS" panose="020B0604020202020204" pitchFamily="34" charset="-128"/>
              </a:rPr>
              <a:t>adalah data yang diambil atau diperoleh secara langsung oleh pengambil data. Untuk mendapatkan data primer dapat dilakukan dengan berbagai cara, metode yang akan digunakan adalah survei cepat (rapid survey) dan penilai kebutuhan (need Assesment)</a:t>
            </a:r>
          </a:p>
          <a:p>
            <a:pPr algn="just">
              <a:buAutoNum type="arabicPeriod"/>
            </a:pP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Data sekunder </a:t>
            </a:r>
            <a:r>
              <a:rPr lang="id-ID" dirty="0">
                <a:latin typeface="Arial Unicode MS" panose="020B0604020202020204" pitchFamily="34" charset="-128"/>
                <a:ea typeface="Arial Unicode MS" panose="020B0604020202020204" pitchFamily="34" charset="-128"/>
                <a:cs typeface="Arial Unicode MS" panose="020B0604020202020204" pitchFamily="34" charset="-128"/>
              </a:rPr>
              <a:t>adalah data yang diperoleh dari pihak lain yang telah memiliki data tersebut. Dapat diperoleh pada sarana kesehatan atau instansi yang telah melakukan pengumpulan data secara rutin dan unit kerjannya seperti data Susenas Laporan Kegiatan , Profil Dinkes dan Puseksmas.</a:t>
            </a:r>
          </a:p>
          <a:p>
            <a:pPr>
              <a:buAutoNum type="arabicPeriod"/>
            </a:pPr>
            <a:endParaRPr lang="id-ID" dirty="0"/>
          </a:p>
          <a:p>
            <a:pPr>
              <a:buAutoNum type="arabicPeriod"/>
            </a:pPr>
            <a:endParaRPr lang="id-ID" dirty="0"/>
          </a:p>
        </p:txBody>
      </p:sp>
    </p:spTree>
    <p:extLst>
      <p:ext uri="{BB962C8B-B14F-4D97-AF65-F5344CB8AC3E}">
        <p14:creationId xmlns:p14="http://schemas.microsoft.com/office/powerpoint/2010/main" val="4231593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9603FB-755E-48E4-954C-6F255A598428}"/>
              </a:ext>
            </a:extLst>
          </p:cNvPr>
          <p:cNvSpPr>
            <a:spLocks noGrp="1"/>
          </p:cNvSpPr>
          <p:nvPr>
            <p:ph idx="1"/>
          </p:nvPr>
        </p:nvSpPr>
        <p:spPr>
          <a:xfrm>
            <a:off x="1019175" y="2410279"/>
            <a:ext cx="8124826" cy="4123871"/>
          </a:xfrm>
        </p:spPr>
        <p:txBody>
          <a:bodyPr>
            <a:noAutofit/>
          </a:bodyPr>
          <a:lstStyle/>
          <a:p>
            <a:pPr marL="0" indent="0">
              <a:buNone/>
            </a:pPr>
            <a:r>
              <a:rPr lang="id-ID" sz="1500" b="1" dirty="0">
                <a:latin typeface="Arial Unicode MS" panose="020B0604020202020204" pitchFamily="34" charset="-128"/>
                <a:ea typeface="Arial Unicode MS" panose="020B0604020202020204" pitchFamily="34" charset="-128"/>
                <a:cs typeface="Arial Unicode MS" panose="020B0604020202020204" pitchFamily="34" charset="-128"/>
              </a:rPr>
              <a:t>Data yang dibutuhkan dalam tahap analisis situasi :</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1. Data Geografis dan demografi</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Keadaan Geografis </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a) Batas wilayah</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b) Luas Wilayah</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c) Jumlah desa binaan</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d) Jumlah RT/RW</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Keadaan Penduduk </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a) Jumlah Penduduk</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b) Penduduk menurut umur dan jenis kelamin</a:t>
            </a:r>
          </a:p>
          <a:p>
            <a:pPr marL="457200" lvl="1"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c) Penduduk menurut status perkawinan</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d) Penduduk menurut agama</a:t>
            </a:r>
          </a:p>
          <a:p>
            <a:pPr>
              <a:buAutoNum type="alphaLcPeriod"/>
            </a:pPr>
            <a:endParaRPr lang="id-ID" sz="1400" dirty="0"/>
          </a:p>
        </p:txBody>
      </p:sp>
    </p:spTree>
    <p:extLst>
      <p:ext uri="{BB962C8B-B14F-4D97-AF65-F5344CB8AC3E}">
        <p14:creationId xmlns:p14="http://schemas.microsoft.com/office/powerpoint/2010/main" val="2216082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C10BA-1B5C-4AF7-B92D-AE2B10A87B8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66347C34-91E2-477E-AC74-72A4DFB73C32}"/>
              </a:ext>
            </a:extLst>
          </p:cNvPr>
          <p:cNvSpPr>
            <a:spLocks noGrp="1"/>
          </p:cNvSpPr>
          <p:nvPr>
            <p:ph idx="1"/>
          </p:nvPr>
        </p:nvSpPr>
        <p:spPr>
          <a:xfrm>
            <a:off x="1154954" y="2603499"/>
            <a:ext cx="8761413" cy="3921125"/>
          </a:xfrm>
        </p:spPr>
        <p:txBody>
          <a:bodyPr>
            <a:normAutofit fontScale="55000" lnSpcReduction="20000"/>
          </a:bodyPr>
          <a:lstStyle/>
          <a:p>
            <a:pPr marL="0" indent="0">
              <a:buNone/>
            </a:pPr>
            <a:r>
              <a:rPr lang="id-ID" sz="2900" dirty="0">
                <a:latin typeface="Arial Unicode MS" panose="020B0604020202020204" pitchFamily="34" charset="-128"/>
                <a:ea typeface="Arial Unicode MS" panose="020B0604020202020204" pitchFamily="34" charset="-128"/>
                <a:cs typeface="Arial Unicode MS" panose="020B0604020202020204" pitchFamily="34" charset="-128"/>
              </a:rPr>
              <a:t>2. Data sosio ekonomi masyarakat</a:t>
            </a:r>
          </a:p>
          <a:p>
            <a:pPr marL="0" indent="0">
              <a:buNone/>
            </a:pPr>
            <a:r>
              <a:rPr lang="id-ID" sz="2900" dirty="0">
                <a:latin typeface="Arial Unicode MS" panose="020B0604020202020204" pitchFamily="34" charset="-128"/>
                <a:ea typeface="Arial Unicode MS" panose="020B0604020202020204" pitchFamily="34" charset="-128"/>
                <a:cs typeface="Arial Unicode MS" panose="020B0604020202020204" pitchFamily="34" charset="-128"/>
              </a:rPr>
              <a:t>	a) Penduduk merut pendidikan</a:t>
            </a:r>
          </a:p>
          <a:p>
            <a:pPr marL="0" indent="0">
              <a:buNone/>
            </a:pPr>
            <a:r>
              <a:rPr lang="id-ID" sz="2900" dirty="0">
                <a:latin typeface="Arial Unicode MS" panose="020B0604020202020204" pitchFamily="34" charset="-128"/>
                <a:ea typeface="Arial Unicode MS" panose="020B0604020202020204" pitchFamily="34" charset="-128"/>
                <a:cs typeface="Arial Unicode MS" panose="020B0604020202020204" pitchFamily="34" charset="-128"/>
              </a:rPr>
              <a:t>	b) Penduduk menurut mata pencarian</a:t>
            </a:r>
          </a:p>
          <a:p>
            <a:pPr marL="0" indent="0">
              <a:buNone/>
            </a:pPr>
            <a:r>
              <a:rPr lang="id-ID" sz="2900" dirty="0">
                <a:latin typeface="Arial Unicode MS" panose="020B0604020202020204" pitchFamily="34" charset="-128"/>
                <a:ea typeface="Arial Unicode MS" panose="020B0604020202020204" pitchFamily="34" charset="-128"/>
                <a:cs typeface="Arial Unicode MS" panose="020B0604020202020204" pitchFamily="34" charset="-128"/>
              </a:rPr>
              <a:t>	c) Perumahan ( jumlah rumah dan jumlah rumah sehat)</a:t>
            </a:r>
          </a:p>
          <a:p>
            <a:pPr marL="0" indent="0">
              <a:buNone/>
            </a:pPr>
            <a:r>
              <a:rPr lang="id-ID" sz="2900" dirty="0">
                <a:latin typeface="Arial Unicode MS" panose="020B0604020202020204" pitchFamily="34" charset="-128"/>
                <a:ea typeface="Arial Unicode MS" panose="020B0604020202020204" pitchFamily="34" charset="-128"/>
                <a:cs typeface="Arial Unicode MS" panose="020B0604020202020204" pitchFamily="34" charset="-128"/>
              </a:rPr>
              <a:t>	d) Sarana perhubungan  (Kecamatan-kabupaten)</a:t>
            </a:r>
          </a:p>
          <a:p>
            <a:pPr marL="0" indent="0">
              <a:buNone/>
            </a:pPr>
            <a:r>
              <a:rPr lang="id-ID" sz="2900" dirty="0">
                <a:latin typeface="Arial Unicode MS" panose="020B0604020202020204" pitchFamily="34" charset="-128"/>
                <a:ea typeface="Arial Unicode MS" panose="020B0604020202020204" pitchFamily="34" charset="-128"/>
                <a:cs typeface="Arial Unicode MS" panose="020B0604020202020204" pitchFamily="34" charset="-128"/>
              </a:rPr>
              <a:t>	e) Kecamatan desa</a:t>
            </a:r>
          </a:p>
          <a:p>
            <a:pPr marL="0" indent="0">
              <a:buNone/>
            </a:pPr>
            <a:endParaRPr lang="id-ID" sz="29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id-ID" sz="2900" dirty="0">
                <a:latin typeface="Arial Unicode MS" panose="020B0604020202020204" pitchFamily="34" charset="-128"/>
                <a:ea typeface="Arial Unicode MS" panose="020B0604020202020204" pitchFamily="34" charset="-128"/>
                <a:cs typeface="Arial Unicode MS" panose="020B0604020202020204" pitchFamily="34" charset="-128"/>
              </a:rPr>
              <a:t>3. Data epidemiologi (kesakitan dan kematian)</a:t>
            </a:r>
          </a:p>
          <a:p>
            <a:pPr marL="0" indent="0">
              <a:buNone/>
            </a:pPr>
            <a:r>
              <a:rPr lang="id-ID" sz="2900" dirty="0">
                <a:latin typeface="Arial Unicode MS" panose="020B0604020202020204" pitchFamily="34" charset="-128"/>
                <a:ea typeface="Arial Unicode MS" panose="020B0604020202020204" pitchFamily="34" charset="-128"/>
                <a:cs typeface="Arial Unicode MS" panose="020B0604020202020204" pitchFamily="34" charset="-128"/>
              </a:rPr>
              <a:t>	a. Data 10 penyakit terbesar</a:t>
            </a:r>
          </a:p>
          <a:p>
            <a:pPr marL="0" indent="0">
              <a:buNone/>
            </a:pPr>
            <a:r>
              <a:rPr lang="id-ID" sz="2900" dirty="0">
                <a:latin typeface="Arial Unicode MS" panose="020B0604020202020204" pitchFamily="34" charset="-128"/>
                <a:ea typeface="Arial Unicode MS" panose="020B0604020202020204" pitchFamily="34" charset="-128"/>
                <a:cs typeface="Arial Unicode MS" panose="020B0604020202020204" pitchFamily="34" charset="-128"/>
              </a:rPr>
              <a:t>	b. Data angka kematian</a:t>
            </a:r>
          </a:p>
          <a:p>
            <a:pPr marL="0" indent="0">
              <a:buNone/>
            </a:pPr>
            <a:r>
              <a:rPr lang="id-ID" sz="2900" dirty="0">
                <a:latin typeface="Arial Unicode MS" panose="020B0604020202020204" pitchFamily="34" charset="-128"/>
                <a:ea typeface="Arial Unicode MS" panose="020B0604020202020204" pitchFamily="34" charset="-128"/>
                <a:cs typeface="Arial Unicode MS" panose="020B0604020202020204" pitchFamily="34" charset="-128"/>
              </a:rPr>
              <a:t>	c. Data angka Kesakitan</a:t>
            </a:r>
          </a:p>
          <a:p>
            <a:pPr marL="0" indent="0">
              <a:buNone/>
            </a:pPr>
            <a:r>
              <a:rPr lang="id-ID" sz="2900" dirty="0">
                <a:latin typeface="Arial Unicode MS" panose="020B0604020202020204" pitchFamily="34" charset="-128"/>
                <a:ea typeface="Arial Unicode MS" panose="020B0604020202020204" pitchFamily="34" charset="-128"/>
                <a:cs typeface="Arial Unicode MS" panose="020B0604020202020204" pitchFamily="34" charset="-128"/>
              </a:rPr>
              <a:t>	d. Data program-program kesehatan yang dilaksanakan</a:t>
            </a:r>
          </a:p>
          <a:p>
            <a:endParaRPr lang="id-ID" dirty="0"/>
          </a:p>
        </p:txBody>
      </p:sp>
    </p:spTree>
    <p:extLst>
      <p:ext uri="{BB962C8B-B14F-4D97-AF65-F5344CB8AC3E}">
        <p14:creationId xmlns:p14="http://schemas.microsoft.com/office/powerpoint/2010/main" val="644080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4C1EFB-096F-4C31-A5B7-B5A8BA117B58}"/>
              </a:ext>
            </a:extLst>
          </p:cNvPr>
          <p:cNvSpPr>
            <a:spLocks noGrp="1"/>
          </p:cNvSpPr>
          <p:nvPr>
            <p:ph idx="1"/>
          </p:nvPr>
        </p:nvSpPr>
        <p:spPr>
          <a:xfrm>
            <a:off x="971550" y="2457451"/>
            <a:ext cx="8944817" cy="4210049"/>
          </a:xfrm>
        </p:spPr>
        <p:txBody>
          <a:bodyPr>
            <a:noAutofit/>
          </a:bodyPr>
          <a:lstStyle/>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4  Data Kemampuan atau sumber daya yang dimiliki</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a. Data Fasilitas Kesehatan</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1. Keadaan sarana</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 Puskesmas   		- Pustu</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 Polindes			- Posyandu</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 Mobil Poskesling	- Sepeda Motor</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 Imunisasi Kit		- Poliklinik</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 Freezer</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-Bidan Kit</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b. Keadaan tenaga  (dokter umum, dokter gigi, Bidan, Perawat, Perawat gigi, Pengelola Program, Perkarya,                   Jurim,    Tenaga Administrasi</a:t>
            </a: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c. Keadaan Keunagan ( Cash Flow dan Neraca)</a:t>
            </a:r>
          </a:p>
          <a:p>
            <a:pPr marL="0" indent="0">
              <a:buNone/>
            </a:pPr>
            <a:endParaRPr lang="id-ID"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id-ID"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id-ID" sz="1400" dirty="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Tree>
    <p:extLst>
      <p:ext uri="{BB962C8B-B14F-4D97-AF65-F5344CB8AC3E}">
        <p14:creationId xmlns:p14="http://schemas.microsoft.com/office/powerpoint/2010/main" val="1823683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EF18-BA16-473C-8327-E891ED8751B0}"/>
              </a:ext>
            </a:extLst>
          </p:cNvPr>
          <p:cNvSpPr>
            <a:spLocks noGrp="1"/>
          </p:cNvSpPr>
          <p:nvPr>
            <p:ph type="title"/>
          </p:nvPr>
        </p:nvSpPr>
        <p:spPr/>
        <p:txBody>
          <a:bodyPr/>
          <a:lstStyle/>
          <a:p>
            <a:r>
              <a:rPr lang="id-ID" dirty="0"/>
              <a:t>Situasi Peran Serta Masyarakat</a:t>
            </a:r>
          </a:p>
        </p:txBody>
      </p:sp>
      <p:sp>
        <p:nvSpPr>
          <p:cNvPr id="3" name="Content Placeholder 2">
            <a:extLst>
              <a:ext uri="{FF2B5EF4-FFF2-40B4-BE49-F238E27FC236}">
                <a16:creationId xmlns:a16="http://schemas.microsoft.com/office/drawing/2014/main" id="{68E33D97-1036-4754-AC1A-F9D1902BB7F7}"/>
              </a:ext>
            </a:extLst>
          </p:cNvPr>
          <p:cNvSpPr>
            <a:spLocks noGrp="1"/>
          </p:cNvSpPr>
          <p:nvPr>
            <p:ph idx="1"/>
          </p:nvPr>
        </p:nvSpPr>
        <p:spPr/>
        <p:txBody>
          <a:bodyPr>
            <a:normAutofit/>
          </a:bodyPr>
          <a:lstStyle/>
          <a:p>
            <a:pPr marL="0" indent="0">
              <a:buNone/>
            </a:pP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Situasi Peran Serta Masyarakat</a:t>
            </a:r>
          </a:p>
          <a:p>
            <a:pPr marL="0" indent="0">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1. Tingkat Perkembangan peran serta masyarakat</a:t>
            </a:r>
          </a:p>
          <a:p>
            <a:pPr lvl="1">
              <a:buAutoNum type="alphaL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Posyandu (Pratama, Madya, Purnama, Mandiri)</a:t>
            </a:r>
          </a:p>
          <a:p>
            <a:pPr lvl="1">
              <a:buAutoNum type="alphaL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Pos obat</a:t>
            </a:r>
          </a:p>
          <a:p>
            <a:pPr lvl="1">
              <a:buAutoNum type="alphaL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Dana sehat</a:t>
            </a:r>
          </a:p>
          <a:p>
            <a:pPr lvl="1">
              <a:buAutoNum type="alphaL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Jumlah desa sehat</a:t>
            </a:r>
          </a:p>
          <a:p>
            <a:pPr lvl="1">
              <a:buAutoNum type="alphaL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Jumlah binaan SBH</a:t>
            </a:r>
          </a:p>
          <a:p>
            <a:pPr lvl="1">
              <a:buAutoNum type="alphaL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Jumlah kader Posyandu Seluruhnya</a:t>
            </a:r>
          </a:p>
          <a:p>
            <a:pPr lvl="1">
              <a:buAutoNum type="alphaL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Jumlah Kader Aktif</a:t>
            </a:r>
          </a:p>
        </p:txBody>
      </p:sp>
    </p:spTree>
    <p:extLst>
      <p:ext uri="{BB962C8B-B14F-4D97-AF65-F5344CB8AC3E}">
        <p14:creationId xmlns:p14="http://schemas.microsoft.com/office/powerpoint/2010/main" val="4093856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8080C-80EF-446D-AE26-ADC31091C0A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EE052809-B672-40DA-B242-79375CAE6C2F}"/>
              </a:ext>
            </a:extLst>
          </p:cNvPr>
          <p:cNvSpPr>
            <a:spLocks noGrp="1"/>
          </p:cNvSpPr>
          <p:nvPr>
            <p:ph idx="1"/>
          </p:nvPr>
        </p:nvSpPr>
        <p:spPr>
          <a:xfrm>
            <a:off x="2069355" y="2727325"/>
            <a:ext cx="6331696" cy="3416300"/>
          </a:xfrm>
        </p:spPr>
        <p:txBody>
          <a:bodyPr>
            <a:normAutofit/>
          </a:bodyPr>
          <a:lstStyle/>
          <a:p>
            <a:pPr marL="0" indent="0">
              <a:buNone/>
            </a:pPr>
            <a:r>
              <a:rPr lang="id-ID" sz="1600" dirty="0">
                <a:latin typeface="Arial Unicode MS" panose="020B0604020202020204" pitchFamily="34" charset="-128"/>
                <a:ea typeface="Arial Unicode MS" panose="020B0604020202020204" pitchFamily="34" charset="-128"/>
                <a:cs typeface="Arial Unicode MS" panose="020B0604020202020204" pitchFamily="34" charset="-128"/>
              </a:rPr>
              <a:t>2 Tingkat pengetahuan dan Prilaku Masyarakat terhadap Kesehatan</a:t>
            </a:r>
          </a:p>
          <a:p>
            <a:pPr lvl="1">
              <a:buAutoNum type="arabicParenR"/>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Pemilik Jamban dan SAB</a:t>
            </a:r>
          </a:p>
          <a:p>
            <a:pPr lvl="1">
              <a:buAutoNum type="arabicParenR"/>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Jenis Jamban dan SAB</a:t>
            </a:r>
          </a:p>
          <a:p>
            <a:pPr lvl="1">
              <a:buAutoNum type="arabicParenR"/>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Pengetahuan tentang air bersih</a:t>
            </a:r>
          </a:p>
          <a:p>
            <a:pPr lvl="1">
              <a:buAutoNum type="arabicParenR"/>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Karakteristik sumur</a:t>
            </a:r>
          </a:p>
          <a:p>
            <a:pPr lvl="1">
              <a:buAutoNum type="arabicParenR"/>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Pengetahuan tentang personal hygien</a:t>
            </a:r>
          </a:p>
          <a:p>
            <a:pPr lvl="1">
              <a:buAutoNum type="arabicParenR"/>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Pengetahuan tentang penyakit menular</a:t>
            </a:r>
          </a:p>
          <a:p>
            <a:pPr lvl="1">
              <a:buAutoNum type="arabicParenR"/>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Tempat penyuluhan yang biasa dihadir</a:t>
            </a:r>
          </a:p>
          <a:p>
            <a:pPr lvl="1">
              <a:buAutoNum type="arabicParenR"/>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Kebiasaan tempat periksa/berobat</a:t>
            </a:r>
          </a:p>
          <a:p>
            <a:pPr>
              <a:buAutoNum type="arabicParenR"/>
            </a:pPr>
            <a:endParaRPr lang="id-ID" dirty="0"/>
          </a:p>
          <a:p>
            <a:pPr>
              <a:buAutoNum type="arabicParenR"/>
            </a:pPr>
            <a:endParaRPr lang="id-ID" dirty="0"/>
          </a:p>
        </p:txBody>
      </p:sp>
    </p:spTree>
    <p:extLst>
      <p:ext uri="{BB962C8B-B14F-4D97-AF65-F5344CB8AC3E}">
        <p14:creationId xmlns:p14="http://schemas.microsoft.com/office/powerpoint/2010/main" val="2417616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76D4E-8FC8-4F34-806E-C30D2B9E164F}"/>
              </a:ext>
            </a:extLst>
          </p:cNvPr>
          <p:cNvSpPr>
            <a:spLocks noGrp="1"/>
          </p:cNvSpPr>
          <p:nvPr>
            <p:ph type="title"/>
          </p:nvPr>
        </p:nvSpPr>
        <p:spPr/>
        <p:txBody>
          <a:bodyPr/>
          <a:lstStyle/>
          <a:p>
            <a:r>
              <a:rPr lang="id-ID" dirty="0"/>
              <a:t>Need Assesment</a:t>
            </a:r>
          </a:p>
        </p:txBody>
      </p:sp>
      <p:sp>
        <p:nvSpPr>
          <p:cNvPr id="3" name="Content Placeholder 2">
            <a:extLst>
              <a:ext uri="{FF2B5EF4-FFF2-40B4-BE49-F238E27FC236}">
                <a16:creationId xmlns:a16="http://schemas.microsoft.com/office/drawing/2014/main" id="{6C9A8EC8-A439-44BA-9BC5-0F02B54C75DD}"/>
              </a:ext>
            </a:extLst>
          </p:cNvPr>
          <p:cNvSpPr>
            <a:spLocks noGrp="1"/>
          </p:cNvSpPr>
          <p:nvPr>
            <p:ph idx="1"/>
          </p:nvPr>
        </p:nvSpPr>
        <p:spPr>
          <a:xfrm>
            <a:off x="1228726" y="2603500"/>
            <a:ext cx="7991474" cy="3854450"/>
          </a:xfrm>
        </p:spPr>
        <p:txBody>
          <a:bodyPr>
            <a:normAutofit/>
          </a:bodyPr>
          <a:lstStyle/>
          <a:p>
            <a:pPr marL="0" indent="0" algn="just">
              <a:buNone/>
            </a:pP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Definisi</a:t>
            </a:r>
            <a:r>
              <a:rPr lang="id-ID"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pengukuran kebutuhan (Need Assesment)</a:t>
            </a:r>
          </a:p>
          <a:p>
            <a:pPr marL="0" indent="0" algn="just">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Need Assesment (penilian kebutuhan ) berasal dari kata need dan assement. </a:t>
            </a:r>
            <a:r>
              <a:rPr lang="id-ID" b="1" i="1" dirty="0">
                <a:latin typeface="Arial Unicode MS" panose="020B0604020202020204" pitchFamily="34" charset="-128"/>
                <a:ea typeface="Arial Unicode MS" panose="020B0604020202020204" pitchFamily="34" charset="-128"/>
                <a:cs typeface="Arial Unicode MS" panose="020B0604020202020204" pitchFamily="34" charset="-128"/>
              </a:rPr>
              <a:t>Need</a:t>
            </a:r>
            <a:r>
              <a:rPr lang="id-ID" dirty="0">
                <a:latin typeface="Arial Unicode MS" panose="020B0604020202020204" pitchFamily="34" charset="-128"/>
                <a:ea typeface="Arial Unicode MS" panose="020B0604020202020204" pitchFamily="34" charset="-128"/>
                <a:cs typeface="Arial Unicode MS" panose="020B0604020202020204" pitchFamily="34" charset="-128"/>
              </a:rPr>
              <a:t> adalah kebutuhan, sedangkan </a:t>
            </a:r>
            <a:r>
              <a:rPr lang="id-ID" b="1" i="1" dirty="0">
                <a:latin typeface="Arial Unicode MS" panose="020B0604020202020204" pitchFamily="34" charset="-128"/>
                <a:ea typeface="Arial Unicode MS" panose="020B0604020202020204" pitchFamily="34" charset="-128"/>
                <a:cs typeface="Arial Unicode MS" panose="020B0604020202020204" pitchFamily="34" charset="-128"/>
              </a:rPr>
              <a:t>assesment</a:t>
            </a:r>
            <a:r>
              <a:rPr lang="id-ID" dirty="0">
                <a:latin typeface="Arial Unicode MS" panose="020B0604020202020204" pitchFamily="34" charset="-128"/>
                <a:ea typeface="Arial Unicode MS" panose="020B0604020202020204" pitchFamily="34" charset="-128"/>
                <a:cs typeface="Arial Unicode MS" panose="020B0604020202020204" pitchFamily="34" charset="-128"/>
              </a:rPr>
              <a:t> adalah kemampuan mengukur. Jadi Need assesment adalah kemampuan mengukur kebutuhan masyarakat.</a:t>
            </a:r>
          </a:p>
          <a:p>
            <a:pPr marL="0" indent="0" algn="just">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Dalam bidang kesehatan need Assesment adalah kemampuan mengukur pelayanan dan program kesehatan yang dibutuhkan oleh masyarakat.</a:t>
            </a:r>
          </a:p>
          <a:p>
            <a:pPr marL="0" indent="0" algn="just">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Need Assement adalah pengukuran kebutuhan masyarakat, yang digambarkan dengan harapan dan keadaan masyarakat yang dikumpulkan melalui wawacara atau survei.</a:t>
            </a:r>
          </a:p>
          <a:p>
            <a:pPr marL="0" indent="0">
              <a:buNone/>
            </a:pPr>
            <a:endParaRPr lang="id-ID"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id-ID"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id-ID"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62145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BD1E3-7130-4665-BFFB-E2F7E69561B0}"/>
              </a:ext>
            </a:extLst>
          </p:cNvPr>
          <p:cNvSpPr>
            <a:spLocks noGrp="1"/>
          </p:cNvSpPr>
          <p:nvPr>
            <p:ph type="title"/>
          </p:nvPr>
        </p:nvSpPr>
        <p:spPr/>
        <p:txBody>
          <a:bodyPr/>
          <a:lstStyle/>
          <a:p>
            <a:r>
              <a:rPr lang="id-ID" dirty="0"/>
              <a:t>Need Assesment</a:t>
            </a:r>
          </a:p>
        </p:txBody>
      </p:sp>
      <p:sp>
        <p:nvSpPr>
          <p:cNvPr id="3" name="Content Placeholder 2">
            <a:extLst>
              <a:ext uri="{FF2B5EF4-FFF2-40B4-BE49-F238E27FC236}">
                <a16:creationId xmlns:a16="http://schemas.microsoft.com/office/drawing/2014/main" id="{AA98CE80-0CE4-420E-8E6D-5CEDBE03FAB2}"/>
              </a:ext>
            </a:extLst>
          </p:cNvPr>
          <p:cNvSpPr>
            <a:spLocks noGrp="1"/>
          </p:cNvSpPr>
          <p:nvPr>
            <p:ph idx="1"/>
          </p:nvPr>
        </p:nvSpPr>
        <p:spPr>
          <a:xfrm>
            <a:off x="1809749" y="2603499"/>
            <a:ext cx="7905751" cy="3940175"/>
          </a:xfrm>
        </p:spPr>
        <p:txBody>
          <a:bodyPr>
            <a:normAutofit/>
          </a:bodyPr>
          <a:lstStyle/>
          <a:p>
            <a:pPr marL="0" indent="0">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Kelebihan dan kelemahan pengukuran kebutuhan ( Need Assesment)</a:t>
            </a:r>
          </a:p>
          <a:p>
            <a:pPr marL="0" indent="0">
              <a:buNone/>
            </a:pPr>
            <a:endParaRPr lang="id-ID"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   Kelebihan :  a. Data yang diperoleh dapat dijelaskan dengan tujuan 				       pengumpulan data</a:t>
            </a:r>
          </a:p>
          <a:p>
            <a:pPr marL="0" indent="0">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			   b. Data yang diperoleh langsung dari masyarakat</a:t>
            </a:r>
          </a:p>
          <a:p>
            <a:pPr marL="0" indent="0">
              <a:buNone/>
            </a:pPr>
            <a:endParaRPr lang="id-ID"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   Kelemahan :  Membutuhkan biaya lebih besar</a:t>
            </a:r>
          </a:p>
          <a:p>
            <a:pPr marL="0" indent="0">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                         Membutuhkan waktu untuk melalukan survei</a:t>
            </a:r>
          </a:p>
          <a:p>
            <a:pPr marL="0" indent="0">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                         Tenaga yang digunakan harus terlatih dlm wawancara</a:t>
            </a:r>
          </a:p>
          <a:p>
            <a:pPr marL="0" indent="0">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                         Perlu mempersipakan kuesioner yang sesuai standar</a:t>
            </a:r>
          </a:p>
        </p:txBody>
      </p:sp>
    </p:spTree>
    <p:extLst>
      <p:ext uri="{BB962C8B-B14F-4D97-AF65-F5344CB8AC3E}">
        <p14:creationId xmlns:p14="http://schemas.microsoft.com/office/powerpoint/2010/main" val="1829387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16FB-6A9E-411F-8073-E04056E8A080}"/>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id="{25036289-2359-4D65-AC59-B86B1CC2CFE6}"/>
              </a:ext>
            </a:extLst>
          </p:cNvPr>
          <p:cNvSpPr>
            <a:spLocks noGrp="1"/>
          </p:cNvSpPr>
          <p:nvPr>
            <p:ph idx="1"/>
          </p:nvPr>
        </p:nvSpPr>
        <p:spPr>
          <a:xfrm>
            <a:off x="1266825" y="2489200"/>
            <a:ext cx="7620000" cy="3420880"/>
          </a:xfrm>
        </p:spPr>
        <p:txBody>
          <a:bodyPr>
            <a:normAutofit fontScale="47500" lnSpcReduction="20000"/>
          </a:bodyPr>
          <a:lstStyle/>
          <a:p>
            <a:pPr marL="0" indent="0">
              <a:buNone/>
            </a:pPr>
            <a:r>
              <a:rPr lang="id-ID" sz="4000" dirty="0">
                <a:latin typeface="Arial Unicode MS" panose="020B0604020202020204" pitchFamily="34" charset="-128"/>
                <a:ea typeface="Arial Unicode MS" panose="020B0604020202020204" pitchFamily="34" charset="-128"/>
                <a:cs typeface="Arial Unicode MS" panose="020B0604020202020204" pitchFamily="34" charset="-128"/>
              </a:rPr>
              <a:t>Langkah-langkah pengukuran kebutuhan (Need Assesment)</a:t>
            </a:r>
          </a:p>
          <a:p>
            <a:pPr marL="0" indent="0">
              <a:buNone/>
            </a:pPr>
            <a:r>
              <a:rPr lang="id-ID" sz="4000" dirty="0">
                <a:latin typeface="Arial Unicode MS" panose="020B0604020202020204" pitchFamily="34" charset="-128"/>
                <a:ea typeface="Arial Unicode MS" panose="020B0604020202020204" pitchFamily="34" charset="-128"/>
                <a:cs typeface="Arial Unicode MS" panose="020B0604020202020204" pitchFamily="34" charset="-128"/>
              </a:rPr>
              <a:t>Tahap persiapan : </a:t>
            </a:r>
          </a:p>
          <a:p>
            <a:pPr lvl="1">
              <a:buAutoNum type="arabicPeriod"/>
            </a:pPr>
            <a:r>
              <a:rPr lang="id-ID" sz="3800" dirty="0">
                <a:latin typeface="Arial Unicode MS" panose="020B0604020202020204" pitchFamily="34" charset="-128"/>
                <a:ea typeface="Arial Unicode MS" panose="020B0604020202020204" pitchFamily="34" charset="-128"/>
                <a:cs typeface="Arial Unicode MS" panose="020B0604020202020204" pitchFamily="34" charset="-128"/>
              </a:rPr>
              <a:t>Bentuklah Tim 5 atau 6 orang</a:t>
            </a:r>
          </a:p>
          <a:p>
            <a:pPr lvl="1">
              <a:buAutoNum type="arabicPeriod"/>
            </a:pPr>
            <a:r>
              <a:rPr lang="id-ID" sz="4000" dirty="0">
                <a:latin typeface="Arial Unicode MS" panose="020B0604020202020204" pitchFamily="34" charset="-128"/>
                <a:ea typeface="Arial Unicode MS" panose="020B0604020202020204" pitchFamily="34" charset="-128"/>
                <a:cs typeface="Arial Unicode MS" panose="020B0604020202020204" pitchFamily="34" charset="-128"/>
              </a:rPr>
              <a:t>Tentukan tujuan pengukuran: masalah yang akan diukur, kebutuhan yang akan diukur, harapan yang akan diukur.</a:t>
            </a:r>
          </a:p>
          <a:p>
            <a:pPr lvl="1">
              <a:buAutoNum type="arabicPeriod"/>
            </a:pPr>
            <a:r>
              <a:rPr lang="id-ID" sz="4000" dirty="0">
                <a:latin typeface="Arial Unicode MS" panose="020B0604020202020204" pitchFamily="34" charset="-128"/>
                <a:ea typeface="Arial Unicode MS" panose="020B0604020202020204" pitchFamily="34" charset="-128"/>
                <a:cs typeface="Arial Unicode MS" panose="020B0604020202020204" pitchFamily="34" charset="-128"/>
              </a:rPr>
              <a:t>Tentukan sasaran (sampel dan daerah pengukuran)</a:t>
            </a:r>
          </a:p>
          <a:p>
            <a:pPr lvl="1">
              <a:buAutoNum type="arabicPeriod"/>
            </a:pPr>
            <a:r>
              <a:rPr lang="id-ID" sz="4000" dirty="0">
                <a:latin typeface="Arial Unicode MS" panose="020B0604020202020204" pitchFamily="34" charset="-128"/>
                <a:ea typeface="Arial Unicode MS" panose="020B0604020202020204" pitchFamily="34" charset="-128"/>
                <a:cs typeface="Arial Unicode MS" panose="020B0604020202020204" pitchFamily="34" charset="-128"/>
              </a:rPr>
              <a:t>Buatlah kuesioner sesuai tujuan dengan memperhatikan : Tujuan, sasaran dan persyaratan kuesioner yang baik.</a:t>
            </a:r>
          </a:p>
          <a:p>
            <a:pPr>
              <a:buAutoNum type="arabicPeriod"/>
            </a:pPr>
            <a:endParaRPr lang="id-ID" dirty="0"/>
          </a:p>
          <a:p>
            <a:pPr>
              <a:buAutoNum type="arabicPeriod"/>
            </a:pPr>
            <a:endParaRPr lang="id-ID" dirty="0"/>
          </a:p>
          <a:p>
            <a:pPr marL="0" indent="0">
              <a:buNone/>
            </a:pPr>
            <a:r>
              <a:rPr lang="id-ID" dirty="0"/>
              <a:t> </a:t>
            </a:r>
          </a:p>
        </p:txBody>
      </p:sp>
    </p:spTree>
    <p:extLst>
      <p:ext uri="{BB962C8B-B14F-4D97-AF65-F5344CB8AC3E}">
        <p14:creationId xmlns:p14="http://schemas.microsoft.com/office/powerpoint/2010/main" val="435473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36D1-F750-4D00-BC89-1D561B8879D8}"/>
              </a:ext>
            </a:extLst>
          </p:cNvPr>
          <p:cNvSpPr>
            <a:spLocks noGrp="1"/>
          </p:cNvSpPr>
          <p:nvPr>
            <p:ph type="title"/>
          </p:nvPr>
        </p:nvSpPr>
        <p:spPr/>
        <p:txBody>
          <a:bodyPr/>
          <a:lstStyle/>
          <a:p>
            <a:r>
              <a:rPr lang="id-ID" dirty="0"/>
              <a:t>Plyaning/Perencanaan</a:t>
            </a:r>
          </a:p>
        </p:txBody>
      </p:sp>
      <p:sp>
        <p:nvSpPr>
          <p:cNvPr id="3" name="Content Placeholder 2">
            <a:extLst>
              <a:ext uri="{FF2B5EF4-FFF2-40B4-BE49-F238E27FC236}">
                <a16:creationId xmlns:a16="http://schemas.microsoft.com/office/drawing/2014/main" id="{CC4728F4-5AE7-4142-A3B0-F16162F3A3F3}"/>
              </a:ext>
            </a:extLst>
          </p:cNvPr>
          <p:cNvSpPr>
            <a:spLocks noGrp="1"/>
          </p:cNvSpPr>
          <p:nvPr>
            <p:ph idx="1"/>
          </p:nvPr>
        </p:nvSpPr>
        <p:spPr>
          <a:xfrm>
            <a:off x="1154954" y="2603500"/>
            <a:ext cx="10149150" cy="2220291"/>
          </a:xfrm>
        </p:spPr>
        <p:txBody>
          <a:bodyPr>
            <a:normAutofit fontScale="92500" lnSpcReduction="10000"/>
          </a:bodyPr>
          <a:lstStyle/>
          <a:p>
            <a:pPr algn="just"/>
            <a:r>
              <a:rPr lang="id-ID" sz="2800" dirty="0"/>
              <a:t>Perencanaan adalah salah satu fungsi manajemen</a:t>
            </a:r>
          </a:p>
          <a:p>
            <a:pPr algn="just"/>
            <a:endParaRPr lang="id-ID" sz="2800" dirty="0"/>
          </a:p>
          <a:p>
            <a:pPr algn="just"/>
            <a:r>
              <a:rPr lang="id-ID" sz="2800" dirty="0"/>
              <a:t>Salah satu teori menyebutkan bahwa fungsi manajemen adalah Planing, organizing, actuating, controling dan Evaluating disingkat POA/E</a:t>
            </a:r>
          </a:p>
        </p:txBody>
      </p:sp>
    </p:spTree>
    <p:extLst>
      <p:ext uri="{BB962C8B-B14F-4D97-AF65-F5344CB8AC3E}">
        <p14:creationId xmlns:p14="http://schemas.microsoft.com/office/powerpoint/2010/main" val="1424015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C5195-D31D-41B7-804B-ACAAED4A110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FE05EA45-EFE9-49B9-BB7C-85D08B8A64B0}"/>
              </a:ext>
            </a:extLst>
          </p:cNvPr>
          <p:cNvSpPr>
            <a:spLocks noGrp="1"/>
          </p:cNvSpPr>
          <p:nvPr>
            <p:ph idx="1"/>
          </p:nvPr>
        </p:nvSpPr>
        <p:spPr>
          <a:xfrm>
            <a:off x="1964579" y="2889250"/>
            <a:ext cx="6341221" cy="2101850"/>
          </a:xfrm>
        </p:spPr>
        <p:txBody>
          <a:bodyPr/>
          <a:lstStyle/>
          <a:p>
            <a:pPr marL="0" indent="0">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Tahap Pelaksanaan </a:t>
            </a:r>
          </a:p>
          <a:p>
            <a:pPr algn="just">
              <a:buAutoNum type="arabi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Pilih sampel (responden)yang menjadi sumber informasi secara acak sederhana pada daerah sasaran</a:t>
            </a:r>
          </a:p>
          <a:p>
            <a:pPr algn="just">
              <a:buAutoNum type="arabi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Lakukan wawacaran dengan memberikan penjelasan yang lengkap dan mudah di pahami oleh responden</a:t>
            </a:r>
          </a:p>
        </p:txBody>
      </p:sp>
    </p:spTree>
    <p:extLst>
      <p:ext uri="{BB962C8B-B14F-4D97-AF65-F5344CB8AC3E}">
        <p14:creationId xmlns:p14="http://schemas.microsoft.com/office/powerpoint/2010/main" val="4173124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3CB1-9520-4E38-A961-A1353BFC4B4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9796C28B-53B1-4BBD-ABA7-3A23E4EEA530}"/>
              </a:ext>
            </a:extLst>
          </p:cNvPr>
          <p:cNvSpPr>
            <a:spLocks noGrp="1"/>
          </p:cNvSpPr>
          <p:nvPr>
            <p:ph idx="1"/>
          </p:nvPr>
        </p:nvSpPr>
        <p:spPr>
          <a:xfrm>
            <a:off x="2066925" y="2676524"/>
            <a:ext cx="6677867" cy="2809875"/>
          </a:xfrm>
        </p:spPr>
        <p:txBody>
          <a:bodyPr>
            <a:normAutofit/>
          </a:bodyPr>
          <a:lstStyle/>
          <a:p>
            <a:pPr marL="0" indent="0">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Tahap Analsis Data</a:t>
            </a:r>
          </a:p>
          <a:p>
            <a:pPr lvl="1">
              <a:buAutoNum type="arabi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Data  yang diperoleh dari kuesioner dikelompokkan sesuai jenisnya</a:t>
            </a:r>
          </a:p>
          <a:p>
            <a:pPr lvl="1">
              <a:buAutoNum type="arabi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Lakukan tabulasi </a:t>
            </a:r>
          </a:p>
          <a:p>
            <a:pPr lvl="1">
              <a:buAutoNum type="arabicPeriod"/>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Lengkapilah data kebutuhan dengan data sekunder.</a:t>
            </a:r>
          </a:p>
          <a:p>
            <a:pPr>
              <a:buAutoNum type="arabicPeriod"/>
            </a:pPr>
            <a:endParaRPr lang="id-ID"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Analisis data untuk menghasilkan informasi yang spesifik sesuai dengan  tujuan</a:t>
            </a:r>
          </a:p>
        </p:txBody>
      </p:sp>
    </p:spTree>
    <p:extLst>
      <p:ext uri="{BB962C8B-B14F-4D97-AF65-F5344CB8AC3E}">
        <p14:creationId xmlns:p14="http://schemas.microsoft.com/office/powerpoint/2010/main" val="3236162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AFE505D-2288-452C-B421-DCA7C8811D95}"/>
              </a:ext>
            </a:extLst>
          </p:cNvPr>
          <p:cNvSpPr>
            <a:spLocks noGrp="1"/>
          </p:cNvSpPr>
          <p:nvPr>
            <p:ph type="title"/>
          </p:nvPr>
        </p:nvSpPr>
        <p:spPr/>
        <p:txBody>
          <a:bodyPr/>
          <a:lstStyle/>
          <a:p>
            <a:r>
              <a:rPr lang="id-ID" dirty="0"/>
              <a:t>See Next Part 2</a:t>
            </a:r>
          </a:p>
        </p:txBody>
      </p:sp>
      <p:sp>
        <p:nvSpPr>
          <p:cNvPr id="8" name="Text Placeholder 7">
            <a:extLst>
              <a:ext uri="{FF2B5EF4-FFF2-40B4-BE49-F238E27FC236}">
                <a16:creationId xmlns:a16="http://schemas.microsoft.com/office/drawing/2014/main" id="{3E3473A5-51E1-435C-A1D4-973D22C1AC4C}"/>
              </a:ext>
            </a:extLst>
          </p:cNvPr>
          <p:cNvSpPr>
            <a:spLocks noGrp="1"/>
          </p:cNvSpPr>
          <p:nvPr>
            <p:ph type="body" sz="half" idx="2"/>
          </p:nvPr>
        </p:nvSpPr>
        <p:spPr>
          <a:xfrm>
            <a:off x="4389121" y="3543300"/>
            <a:ext cx="3920490" cy="871530"/>
          </a:xfrm>
        </p:spPr>
        <p:txBody>
          <a:bodyPr/>
          <a:lstStyle/>
          <a:p>
            <a:pPr algn="ctr"/>
            <a:r>
              <a:rPr lang="id-ID" dirty="0"/>
              <a:t>TERIMA KASIH</a:t>
            </a:r>
          </a:p>
        </p:txBody>
      </p:sp>
    </p:spTree>
    <p:extLst>
      <p:ext uri="{BB962C8B-B14F-4D97-AF65-F5344CB8AC3E}">
        <p14:creationId xmlns:p14="http://schemas.microsoft.com/office/powerpoint/2010/main" val="3652500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E83C-0F51-4653-8C2D-017D06B24968}"/>
              </a:ext>
            </a:extLst>
          </p:cNvPr>
          <p:cNvSpPr>
            <a:spLocks noGrp="1"/>
          </p:cNvSpPr>
          <p:nvPr>
            <p:ph type="title"/>
          </p:nvPr>
        </p:nvSpPr>
        <p:spPr/>
        <p:txBody>
          <a:bodyPr/>
          <a:lstStyle/>
          <a:p>
            <a:r>
              <a:rPr lang="id-ID" dirty="0"/>
              <a:t>Defenisi Perencanaan</a:t>
            </a:r>
          </a:p>
        </p:txBody>
      </p:sp>
      <p:sp>
        <p:nvSpPr>
          <p:cNvPr id="3" name="Content Placeholder 2">
            <a:extLst>
              <a:ext uri="{FF2B5EF4-FFF2-40B4-BE49-F238E27FC236}">
                <a16:creationId xmlns:a16="http://schemas.microsoft.com/office/drawing/2014/main" id="{E16262C8-CF40-4B70-8D7A-CD1330F1F1FA}"/>
              </a:ext>
            </a:extLst>
          </p:cNvPr>
          <p:cNvSpPr>
            <a:spLocks noGrp="1"/>
          </p:cNvSpPr>
          <p:nvPr>
            <p:ph idx="1"/>
          </p:nvPr>
        </p:nvSpPr>
        <p:spPr>
          <a:xfrm>
            <a:off x="1238250" y="2409825"/>
            <a:ext cx="10744200" cy="3962400"/>
          </a:xfrm>
        </p:spPr>
        <p:txBody>
          <a:bodyPr>
            <a:noAutofit/>
          </a:bodyPr>
          <a:lstStyle/>
          <a:p>
            <a:pPr marL="0" indent="0" algn="just">
              <a:lnSpc>
                <a:spcPct val="170000"/>
              </a:lnSpc>
              <a:buNone/>
            </a:pPr>
            <a:r>
              <a:rPr lang="id-ID" sz="1600" b="1" dirty="0">
                <a:latin typeface="Arial Unicode MS" panose="020B0604020202020204" pitchFamily="34" charset="-128"/>
                <a:ea typeface="Arial Unicode MS" panose="020B0604020202020204" pitchFamily="34" charset="-128"/>
                <a:cs typeface="Arial Unicode MS" panose="020B0604020202020204" pitchFamily="34" charset="-128"/>
              </a:rPr>
              <a:t>Perencanaan</a:t>
            </a:r>
            <a:r>
              <a:rPr lang="id-ID" sz="1600" dirty="0">
                <a:latin typeface="Arial Unicode MS" panose="020B0604020202020204" pitchFamily="34" charset="-128"/>
                <a:ea typeface="Arial Unicode MS" panose="020B0604020202020204" pitchFamily="34" charset="-128"/>
                <a:cs typeface="Arial Unicode MS" panose="020B0604020202020204" pitchFamily="34" charset="-128"/>
              </a:rPr>
              <a:t> merupakan bagian dari manajemen merupakan suatu proses penyusunan yang sistem matis mengenai kegiatan –kegiatan yang perlu di lakukan untuk mengatasi masalah-masalah yang dihadapi dalam rangka pencapaian tujuan yang telah ditetapkan.</a:t>
            </a:r>
          </a:p>
          <a:p>
            <a:pPr marL="0" indent="0" algn="just">
              <a:lnSpc>
                <a:spcPct val="170000"/>
              </a:lnSpc>
              <a:buNone/>
            </a:pPr>
            <a:r>
              <a:rPr lang="id-ID" sz="1600" dirty="0">
                <a:latin typeface="Arial Unicode MS" panose="020B0604020202020204" pitchFamily="34" charset="-128"/>
                <a:ea typeface="Arial Unicode MS" panose="020B0604020202020204" pitchFamily="34" charset="-128"/>
                <a:cs typeface="Arial Unicode MS" panose="020B0604020202020204" pitchFamily="34" charset="-128"/>
              </a:rPr>
              <a:t>Perencanaan adalah proses atau kegiatan sistematis untuk menentukan tujuan dan menyusun kegiatan-kegiatan sistematis yang perlu dilakukan untuk mencapai tujuan tersebut (P2KT Ascobat G).</a:t>
            </a:r>
          </a:p>
          <a:p>
            <a:pPr marL="0" indent="0" algn="just">
              <a:lnSpc>
                <a:spcPct val="170000"/>
              </a:lnSpc>
              <a:buNone/>
            </a:pPr>
            <a:r>
              <a:rPr lang="id-ID" sz="1600" b="1" dirty="0">
                <a:latin typeface="Arial Unicode MS" panose="020B0604020202020204" pitchFamily="34" charset="-128"/>
                <a:ea typeface="Arial Unicode MS" panose="020B0604020202020204" pitchFamily="34" charset="-128"/>
                <a:cs typeface="Arial Unicode MS" panose="020B0604020202020204" pitchFamily="34" charset="-128"/>
              </a:rPr>
              <a:t>Menurut leavy dan Loomba. </a:t>
            </a:r>
            <a:r>
              <a:rPr lang="id-ID" sz="1600" dirty="0">
                <a:latin typeface="Arial Unicode MS" panose="020B0604020202020204" pitchFamily="34" charset="-128"/>
                <a:ea typeface="Arial Unicode MS" panose="020B0604020202020204" pitchFamily="34" charset="-128"/>
                <a:cs typeface="Arial Unicode MS" panose="020B0604020202020204" pitchFamily="34" charset="-128"/>
              </a:rPr>
              <a:t>Perencanaan diartikan sebagai suatu proses penganalisa dan pemahaman tentang suatu sistem, peruusan tujuan umum dan khusus, perkiraan segala kemampuan yang dimiliki, penguraian segala kemungkinan rencana kerja yang dapoat dilakukam untuk mencapai tujuan umum serta khusus tersebut, menganalisa efektifitas dari berbagai alternatif rencana dan memilih satu diantaranya yang dipandang baik serta menyusun rencana kegiatan dari rencana yang terpilih secara lengkap agar dapat dililaksanakan dan mengikuti dalam suatu sistem pengawasan yang terius menerus sehingga tercapai hubungan yang optimal anatara rencana tersebut dengan sistem yang ada.</a:t>
            </a:r>
          </a:p>
        </p:txBody>
      </p:sp>
    </p:spTree>
    <p:extLst>
      <p:ext uri="{BB962C8B-B14F-4D97-AF65-F5344CB8AC3E}">
        <p14:creationId xmlns:p14="http://schemas.microsoft.com/office/powerpoint/2010/main" val="2794909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DD1F4E-BC64-4F13-A5DD-DE78EB14352A}"/>
              </a:ext>
            </a:extLst>
          </p:cNvPr>
          <p:cNvSpPr>
            <a:spLocks noGrp="1"/>
          </p:cNvSpPr>
          <p:nvPr>
            <p:ph idx="1"/>
          </p:nvPr>
        </p:nvSpPr>
        <p:spPr>
          <a:xfrm>
            <a:off x="1724024" y="2781299"/>
            <a:ext cx="9496426" cy="3695701"/>
          </a:xfrm>
        </p:spPr>
        <p:txBody>
          <a:bodyPr>
            <a:normAutofit/>
          </a:bodyPr>
          <a:lstStyle/>
          <a:p>
            <a:pPr marL="0" indent="0" algn="just">
              <a:buNone/>
            </a:pP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Menuturt WHO : </a:t>
            </a:r>
            <a:r>
              <a:rPr lang="id-ID" dirty="0">
                <a:latin typeface="Arial Unicode MS" panose="020B0604020202020204" pitchFamily="34" charset="-128"/>
                <a:ea typeface="Arial Unicode MS" panose="020B0604020202020204" pitchFamily="34" charset="-128"/>
                <a:cs typeface="Arial Unicode MS" panose="020B0604020202020204" pitchFamily="34" charset="-128"/>
              </a:rPr>
              <a:t>Perencanaan Kesehatan adalah suatu ketelitian, suatu interpretasi yang cermat serta suatu upaya pengembangan pelayanan kesehatan yang teratur yang dilaksanakan atas dasar pemanfataan seluruh ilmu pengetahuan modern serta pengalaman yang dimiliki, sedemikian rupa sehingga terpenuhi kebutuhan kesehatan masyarakat berdasarkan sumber-sumber yang tersedia.</a:t>
            </a:r>
          </a:p>
          <a:p>
            <a:pPr marL="0" indent="0" algn="just">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Perencanaan kesehatan merupakan suatu proses yang terdiri dari langkah-langkah yang berkesinambungan (SEQUENTIAL): artinya suatu langkah tidak dapat dilakukan sebelum langkah sebelumnya terlaksana.</a:t>
            </a:r>
          </a:p>
        </p:txBody>
      </p:sp>
    </p:spTree>
    <p:extLst>
      <p:ext uri="{BB962C8B-B14F-4D97-AF65-F5344CB8AC3E}">
        <p14:creationId xmlns:p14="http://schemas.microsoft.com/office/powerpoint/2010/main" val="2063345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B1334-B96A-4CFD-9207-514766B693E6}"/>
              </a:ext>
            </a:extLst>
          </p:cNvPr>
          <p:cNvSpPr>
            <a:spLocks noGrp="1"/>
          </p:cNvSpPr>
          <p:nvPr>
            <p:ph type="title"/>
          </p:nvPr>
        </p:nvSpPr>
        <p:spPr/>
        <p:txBody>
          <a:bodyPr/>
          <a:lstStyle/>
          <a:p>
            <a:r>
              <a:rPr lang="id-ID" dirty="0"/>
              <a:t>Tujuan dan fungsi perencanaan</a:t>
            </a:r>
          </a:p>
        </p:txBody>
      </p:sp>
      <p:sp>
        <p:nvSpPr>
          <p:cNvPr id="3" name="Content Placeholder 2">
            <a:extLst>
              <a:ext uri="{FF2B5EF4-FFF2-40B4-BE49-F238E27FC236}">
                <a16:creationId xmlns:a16="http://schemas.microsoft.com/office/drawing/2014/main" id="{920F980A-1D9D-4C1F-B7F7-BE63D793170D}"/>
              </a:ext>
            </a:extLst>
          </p:cNvPr>
          <p:cNvSpPr>
            <a:spLocks noGrp="1"/>
          </p:cNvSpPr>
          <p:nvPr>
            <p:ph idx="1"/>
          </p:nvPr>
        </p:nvSpPr>
        <p:spPr>
          <a:xfrm>
            <a:off x="1154954" y="2603500"/>
            <a:ext cx="9990124" cy="3651526"/>
          </a:xfrm>
        </p:spPr>
        <p:txBody>
          <a:bodyPr>
            <a:normAutofit fontScale="77500" lnSpcReduction="20000"/>
          </a:bodyPr>
          <a:lstStyle/>
          <a:p>
            <a:r>
              <a:rPr lang="id-ID" sz="2200" b="1" dirty="0"/>
              <a:t>Stephen p Robbins</a:t>
            </a:r>
          </a:p>
          <a:p>
            <a:pPr marL="0" indent="0">
              <a:buNone/>
            </a:pPr>
            <a:r>
              <a:rPr lang="id-ID" sz="2200" dirty="0"/>
              <a:t>	1. Give directions</a:t>
            </a:r>
          </a:p>
          <a:p>
            <a:pPr marL="0" indent="0">
              <a:buNone/>
            </a:pPr>
            <a:r>
              <a:rPr lang="id-ID" sz="2200" dirty="0"/>
              <a:t>	2. reduce the impact of change &amp; develo, appropriate responses </a:t>
            </a:r>
          </a:p>
          <a:p>
            <a:pPr marL="0" indent="0">
              <a:buNone/>
            </a:pPr>
            <a:r>
              <a:rPr lang="id-ID" sz="2200" dirty="0"/>
              <a:t>	3, Minimizes wastefuk activities, times,resources adb redudancy</a:t>
            </a:r>
          </a:p>
          <a:p>
            <a:pPr marL="0" indent="0">
              <a:buNone/>
            </a:pPr>
            <a:r>
              <a:rPr lang="id-ID" sz="2200" dirty="0"/>
              <a:t>	4. Sets the standards used in controling</a:t>
            </a:r>
          </a:p>
          <a:p>
            <a:pPr marL="0" indent="0">
              <a:buNone/>
            </a:pPr>
            <a:endParaRPr lang="id-ID" sz="2200" dirty="0"/>
          </a:p>
          <a:p>
            <a:r>
              <a:rPr lang="id-ID" sz="2200" b="1" dirty="0"/>
              <a:t>Brow &amp;  Moberg</a:t>
            </a:r>
            <a:endParaRPr lang="id-ID" sz="2200" dirty="0"/>
          </a:p>
          <a:p>
            <a:pPr marL="0" indent="0">
              <a:buNone/>
            </a:pPr>
            <a:r>
              <a:rPr lang="id-ID" sz="2200" dirty="0"/>
              <a:t>	1. Plans articulate rationalmeans to organizational goal</a:t>
            </a:r>
          </a:p>
          <a:p>
            <a:pPr marL="0" indent="0">
              <a:buNone/>
            </a:pPr>
            <a:r>
              <a:rPr lang="id-ID" sz="2200" dirty="0"/>
              <a:t>	2. Planing permits effective resours utilization</a:t>
            </a:r>
          </a:p>
          <a:p>
            <a:pPr marL="0" indent="0">
              <a:buNone/>
            </a:pPr>
            <a:r>
              <a:rPr lang="id-ID" sz="2200" dirty="0"/>
              <a:t>	3. Planing performs a regulating functions.</a:t>
            </a:r>
          </a:p>
          <a:p>
            <a:pPr marL="0" indent="0">
              <a:buNone/>
            </a:pPr>
            <a:r>
              <a:rPr lang="id-ID" dirty="0"/>
              <a:t>	</a:t>
            </a:r>
          </a:p>
        </p:txBody>
      </p:sp>
    </p:spTree>
    <p:extLst>
      <p:ext uri="{BB962C8B-B14F-4D97-AF65-F5344CB8AC3E}">
        <p14:creationId xmlns:p14="http://schemas.microsoft.com/office/powerpoint/2010/main" val="14587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3DA6-6746-4015-BD10-B66DA57E72DD}"/>
              </a:ext>
            </a:extLst>
          </p:cNvPr>
          <p:cNvSpPr>
            <a:spLocks noGrp="1"/>
          </p:cNvSpPr>
          <p:nvPr>
            <p:ph type="title"/>
          </p:nvPr>
        </p:nvSpPr>
        <p:spPr/>
        <p:txBody>
          <a:bodyPr/>
          <a:lstStyle/>
          <a:p>
            <a:r>
              <a:rPr lang="id-ID" dirty="0"/>
              <a:t>Perencaan</a:t>
            </a:r>
          </a:p>
        </p:txBody>
      </p:sp>
      <p:sp>
        <p:nvSpPr>
          <p:cNvPr id="3" name="Content Placeholder 2">
            <a:extLst>
              <a:ext uri="{FF2B5EF4-FFF2-40B4-BE49-F238E27FC236}">
                <a16:creationId xmlns:a16="http://schemas.microsoft.com/office/drawing/2014/main" id="{09E7C126-4113-4787-A73A-410840CC2D96}"/>
              </a:ext>
            </a:extLst>
          </p:cNvPr>
          <p:cNvSpPr>
            <a:spLocks noGrp="1"/>
          </p:cNvSpPr>
          <p:nvPr>
            <p:ph idx="1"/>
          </p:nvPr>
        </p:nvSpPr>
        <p:spPr/>
        <p:txBody>
          <a:bodyPr/>
          <a:lstStyle/>
          <a:p>
            <a:r>
              <a:rPr lang="id-ID" dirty="0"/>
              <a:t>Suatu proses penyusunan yang sistematis mengenai kegiatan2 yg perlu dilakukan</a:t>
            </a:r>
          </a:p>
          <a:p>
            <a:r>
              <a:rPr lang="id-ID" dirty="0"/>
              <a:t>Untuk mengatasi masalah2 yg di hadapi</a:t>
            </a:r>
          </a:p>
          <a:p>
            <a:r>
              <a:rPr lang="id-ID" dirty="0"/>
              <a:t>Dalam rangka pencapaian tujuan yg telah ditetapkan</a:t>
            </a:r>
          </a:p>
          <a:p>
            <a:r>
              <a:rPr lang="id-ID" dirty="0"/>
              <a:t>Cara bagaimana mencapai tujuan sebaik-baiknya</a:t>
            </a:r>
          </a:p>
          <a:p>
            <a:r>
              <a:rPr lang="id-ID" dirty="0"/>
              <a:t>Dengan sumberdaya yg ada supaya lebih efektif dan efesien</a:t>
            </a:r>
          </a:p>
          <a:p>
            <a:r>
              <a:rPr lang="id-ID" dirty="0"/>
              <a:t>Dengan memperhatikan keadaan lingkungan (sosial budaya , fisik  &amp; biologis.</a:t>
            </a:r>
          </a:p>
        </p:txBody>
      </p:sp>
    </p:spTree>
    <p:extLst>
      <p:ext uri="{BB962C8B-B14F-4D97-AF65-F5344CB8AC3E}">
        <p14:creationId xmlns:p14="http://schemas.microsoft.com/office/powerpoint/2010/main" val="404015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4DB5B-9D8C-486E-BEA7-FF2807637098}"/>
              </a:ext>
            </a:extLst>
          </p:cNvPr>
          <p:cNvSpPr>
            <a:spLocks noGrp="1"/>
          </p:cNvSpPr>
          <p:nvPr>
            <p:ph type="title"/>
          </p:nvPr>
        </p:nvSpPr>
        <p:spPr>
          <a:xfrm>
            <a:off x="1154955" y="838200"/>
            <a:ext cx="6646020" cy="952500"/>
          </a:xfrm>
        </p:spPr>
        <p:txBody>
          <a:bodyPr/>
          <a:lstStyle/>
          <a:p>
            <a:r>
              <a:rPr lang="id-ID" dirty="0"/>
              <a:t> Urutan Proses Manajemen</a:t>
            </a:r>
          </a:p>
        </p:txBody>
      </p:sp>
      <p:sp>
        <p:nvSpPr>
          <p:cNvPr id="3" name="Content Placeholder 2">
            <a:extLst>
              <a:ext uri="{FF2B5EF4-FFF2-40B4-BE49-F238E27FC236}">
                <a16:creationId xmlns:a16="http://schemas.microsoft.com/office/drawing/2014/main" id="{F51352FC-CD00-47C5-8FA5-A7A22A8A0BF0}"/>
              </a:ext>
            </a:extLst>
          </p:cNvPr>
          <p:cNvSpPr>
            <a:spLocks noGrp="1"/>
          </p:cNvSpPr>
          <p:nvPr>
            <p:ph idx="1"/>
          </p:nvPr>
        </p:nvSpPr>
        <p:spPr>
          <a:xfrm>
            <a:off x="1476375" y="2603499"/>
            <a:ext cx="6400800" cy="4073525"/>
          </a:xfrm>
        </p:spPr>
        <p:txBody>
          <a:bodyPr>
            <a:normAutofit fontScale="92500" lnSpcReduction="10000"/>
          </a:bodyPr>
          <a:lstStyle/>
          <a:p>
            <a:pPr>
              <a:buAutoNum type="alphaLcPeriod"/>
            </a:pPr>
            <a:r>
              <a:rPr lang="id-ID" sz="1700" dirty="0">
                <a:latin typeface="Arial Unicode MS" panose="020B0604020202020204" pitchFamily="34" charset="-128"/>
                <a:ea typeface="Arial Unicode MS" panose="020B0604020202020204" pitchFamily="34" charset="-128"/>
                <a:cs typeface="Arial Unicode MS" panose="020B0604020202020204" pitchFamily="34" charset="-128"/>
              </a:rPr>
              <a:t>Analisis Situasi</a:t>
            </a:r>
          </a:p>
          <a:p>
            <a:pPr>
              <a:buAutoNum type="alphaLcPeriod"/>
            </a:pPr>
            <a:r>
              <a:rPr lang="id-ID" sz="1700" dirty="0">
                <a:latin typeface="Arial Unicode MS" panose="020B0604020202020204" pitchFamily="34" charset="-128"/>
                <a:ea typeface="Arial Unicode MS" panose="020B0604020202020204" pitchFamily="34" charset="-128"/>
                <a:cs typeface="Arial Unicode MS" panose="020B0604020202020204" pitchFamily="34" charset="-128"/>
              </a:rPr>
              <a:t>Identifikasi Masalah</a:t>
            </a:r>
          </a:p>
          <a:p>
            <a:pPr>
              <a:buAutoNum type="alphaLcPeriod"/>
            </a:pPr>
            <a:r>
              <a:rPr lang="id-ID" sz="1700" dirty="0">
                <a:latin typeface="Arial Unicode MS" panose="020B0604020202020204" pitchFamily="34" charset="-128"/>
                <a:ea typeface="Arial Unicode MS" panose="020B0604020202020204" pitchFamily="34" charset="-128"/>
                <a:cs typeface="Arial Unicode MS" panose="020B0604020202020204" pitchFamily="34" charset="-128"/>
              </a:rPr>
              <a:t>Prioritas masalah</a:t>
            </a:r>
          </a:p>
          <a:p>
            <a:pPr>
              <a:buAutoNum type="alphaLcPeriod"/>
            </a:pPr>
            <a:r>
              <a:rPr lang="id-ID" sz="1700" dirty="0">
                <a:latin typeface="Arial Unicode MS" panose="020B0604020202020204" pitchFamily="34" charset="-128"/>
                <a:ea typeface="Arial Unicode MS" panose="020B0604020202020204" pitchFamily="34" charset="-128"/>
                <a:cs typeface="Arial Unicode MS" panose="020B0604020202020204" pitchFamily="34" charset="-128"/>
              </a:rPr>
              <a:t>Penentuan Tujuan Umum (Goal) dan Tujuan Khusus (Objektives)</a:t>
            </a:r>
          </a:p>
          <a:p>
            <a:pPr>
              <a:buAutoNum type="alphaLcPeriod"/>
            </a:pPr>
            <a:r>
              <a:rPr lang="id-ID" sz="1700" dirty="0">
                <a:latin typeface="Arial Unicode MS" panose="020B0604020202020204" pitchFamily="34" charset="-128"/>
                <a:ea typeface="Arial Unicode MS" panose="020B0604020202020204" pitchFamily="34" charset="-128"/>
                <a:cs typeface="Arial Unicode MS" panose="020B0604020202020204" pitchFamily="34" charset="-128"/>
              </a:rPr>
              <a:t>Penentuan alternatif pemecahan masalah</a:t>
            </a:r>
          </a:p>
          <a:p>
            <a:pPr>
              <a:buAutoNum type="alphaLcPeriod"/>
            </a:pPr>
            <a:r>
              <a:rPr lang="id-ID" sz="1700" dirty="0">
                <a:latin typeface="Arial Unicode MS" panose="020B0604020202020204" pitchFamily="34" charset="-128"/>
                <a:ea typeface="Arial Unicode MS" panose="020B0604020202020204" pitchFamily="34" charset="-128"/>
                <a:cs typeface="Arial Unicode MS" panose="020B0604020202020204" pitchFamily="34" charset="-128"/>
              </a:rPr>
              <a:t>Prioritas alternatif pemecahan masalah (decison making)</a:t>
            </a:r>
          </a:p>
          <a:p>
            <a:pPr>
              <a:buAutoNum type="alphaLcPeriod"/>
            </a:pPr>
            <a:r>
              <a:rPr lang="id-ID" sz="1700" dirty="0">
                <a:latin typeface="Arial Unicode MS" panose="020B0604020202020204" pitchFamily="34" charset="-128"/>
                <a:ea typeface="Arial Unicode MS" panose="020B0604020202020204" pitchFamily="34" charset="-128"/>
                <a:cs typeface="Arial Unicode MS" panose="020B0604020202020204" pitchFamily="34" charset="-128"/>
              </a:rPr>
              <a:t>POA dan Budgeting</a:t>
            </a:r>
          </a:p>
          <a:p>
            <a:pPr>
              <a:buAutoNum type="alphaLcPeriod"/>
            </a:pPr>
            <a:r>
              <a:rPr lang="id-ID" sz="1700" dirty="0">
                <a:latin typeface="Arial Unicode MS" panose="020B0604020202020204" pitchFamily="34" charset="-128"/>
                <a:ea typeface="Arial Unicode MS" panose="020B0604020202020204" pitchFamily="34" charset="-128"/>
                <a:cs typeface="Arial Unicode MS" panose="020B0604020202020204" pitchFamily="34" charset="-128"/>
              </a:rPr>
              <a:t>Organizing (Uraian Tugas dan Beban Kerja)</a:t>
            </a:r>
          </a:p>
          <a:p>
            <a:pPr>
              <a:buAutoNum type="alphaLcPeriod"/>
            </a:pPr>
            <a:r>
              <a:rPr lang="id-ID" sz="1700" dirty="0">
                <a:latin typeface="Arial Unicode MS" panose="020B0604020202020204" pitchFamily="34" charset="-128"/>
                <a:ea typeface="Arial Unicode MS" panose="020B0604020202020204" pitchFamily="34" charset="-128"/>
                <a:cs typeface="Arial Unicode MS" panose="020B0604020202020204" pitchFamily="34" charset="-128"/>
              </a:rPr>
              <a:t>Actuating</a:t>
            </a:r>
          </a:p>
          <a:p>
            <a:pPr>
              <a:buAutoNum type="alphaLcPeriod"/>
            </a:pPr>
            <a:r>
              <a:rPr lang="id-ID" sz="1700" dirty="0">
                <a:latin typeface="Arial Unicode MS" panose="020B0604020202020204" pitchFamily="34" charset="-128"/>
                <a:ea typeface="Arial Unicode MS" panose="020B0604020202020204" pitchFamily="34" charset="-128"/>
                <a:cs typeface="Arial Unicode MS" panose="020B0604020202020204" pitchFamily="34" charset="-128"/>
              </a:rPr>
              <a:t>Monitoring</a:t>
            </a:r>
          </a:p>
          <a:p>
            <a:pPr>
              <a:buAutoNum type="alphaLcPeriod"/>
            </a:pPr>
            <a:r>
              <a:rPr lang="id-ID" sz="1700" dirty="0">
                <a:latin typeface="Arial Unicode MS" panose="020B0604020202020204" pitchFamily="34" charset="-128"/>
                <a:ea typeface="Arial Unicode MS" panose="020B0604020202020204" pitchFamily="34" charset="-128"/>
                <a:cs typeface="Arial Unicode MS" panose="020B0604020202020204" pitchFamily="34" charset="-128"/>
              </a:rPr>
              <a:t>Evaluasi</a:t>
            </a:r>
          </a:p>
          <a:p>
            <a:pPr>
              <a:buAutoNum type="alphaLcPeriod"/>
            </a:pPr>
            <a:endParaRPr lang="id-ID" dirty="0"/>
          </a:p>
        </p:txBody>
      </p:sp>
    </p:spTree>
    <p:extLst>
      <p:ext uri="{BB962C8B-B14F-4D97-AF65-F5344CB8AC3E}">
        <p14:creationId xmlns:p14="http://schemas.microsoft.com/office/powerpoint/2010/main" val="1305785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97B4-ABE8-443E-B1D8-1496D27477E2}"/>
              </a:ext>
            </a:extLst>
          </p:cNvPr>
          <p:cNvSpPr>
            <a:spLocks noGrp="1"/>
          </p:cNvSpPr>
          <p:nvPr>
            <p:ph type="title"/>
          </p:nvPr>
        </p:nvSpPr>
        <p:spPr/>
        <p:txBody>
          <a:bodyPr/>
          <a:lstStyle/>
          <a:p>
            <a:r>
              <a:rPr lang="id-ID" dirty="0"/>
              <a:t> Definisi Analisis Situasi</a:t>
            </a:r>
          </a:p>
        </p:txBody>
      </p:sp>
      <p:sp>
        <p:nvSpPr>
          <p:cNvPr id="3" name="Content Placeholder 2">
            <a:extLst>
              <a:ext uri="{FF2B5EF4-FFF2-40B4-BE49-F238E27FC236}">
                <a16:creationId xmlns:a16="http://schemas.microsoft.com/office/drawing/2014/main" id="{E248BE3E-10E7-4AEB-BC36-8617570C064D}"/>
              </a:ext>
            </a:extLst>
          </p:cNvPr>
          <p:cNvSpPr>
            <a:spLocks noGrp="1"/>
          </p:cNvSpPr>
          <p:nvPr>
            <p:ph idx="1"/>
          </p:nvPr>
        </p:nvSpPr>
        <p:spPr>
          <a:xfrm>
            <a:off x="1154954" y="2603500"/>
            <a:ext cx="10374437" cy="3416300"/>
          </a:xfrm>
        </p:spPr>
        <p:txBody>
          <a:bodyPr>
            <a:normAutofit/>
          </a:bodyPr>
          <a:lstStyle/>
          <a:p>
            <a:pPr marL="0" indent="0" algn="just">
              <a:buNone/>
            </a:pP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Definisi Analisis Situasi</a:t>
            </a:r>
          </a:p>
          <a:p>
            <a:pPr marL="0" indent="0" algn="just">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Analaisis situasi adalah analisis untuk mengetahui masalah Kesehatan yang ada di suatu kelompok masyarakat tertentu dan juga faktor-faktor yang mempengaruhi masalah kesehatan tersebut, keadaan upaya yang sudah dilakukan, bagaimana keadaan sumber daya yang tersedia, apa hasil dan hambatan yang dihadapi dan hal-hal yang mendukung upaya tersebut.</a:t>
            </a:r>
            <a:endParaRPr lang="id-ID"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Tujuan Analsis masalah:</a:t>
            </a:r>
          </a:p>
          <a:p>
            <a:pPr marL="0" indent="0" algn="just">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a. Memahami masalah secara jelas dan spesipik</a:t>
            </a:r>
          </a:p>
          <a:p>
            <a:pPr marL="0" indent="0" algn="just">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b. Mempermudah menentukan prioritas masalah</a:t>
            </a:r>
          </a:p>
          <a:p>
            <a:pPr marL="0" indent="0" algn="just">
              <a:buNone/>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c. Mempermudah penetuan alternatif pemecahan masalah</a:t>
            </a:r>
          </a:p>
          <a:p>
            <a:endParaRPr lang="id-ID" dirty="0"/>
          </a:p>
        </p:txBody>
      </p:sp>
    </p:spTree>
    <p:extLst>
      <p:ext uri="{BB962C8B-B14F-4D97-AF65-F5344CB8AC3E}">
        <p14:creationId xmlns:p14="http://schemas.microsoft.com/office/powerpoint/2010/main" val="11592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9529D-98E1-4A88-BB88-C7F5755C3FA2}"/>
              </a:ext>
            </a:extLst>
          </p:cNvPr>
          <p:cNvSpPr>
            <a:spLocks noGrp="1"/>
          </p:cNvSpPr>
          <p:nvPr>
            <p:ph type="title"/>
          </p:nvPr>
        </p:nvSpPr>
        <p:spPr>
          <a:xfrm>
            <a:off x="1154954" y="742123"/>
            <a:ext cx="8761413" cy="1152938"/>
          </a:xfrm>
        </p:spPr>
        <p:txBody>
          <a:bodyPr/>
          <a:lstStyle/>
          <a:p>
            <a:r>
              <a:rPr lang="id-ID" dirty="0"/>
              <a:t>Pengukuran Kebutuhan dan Masalah Kesehatan Masyarakat</a:t>
            </a:r>
          </a:p>
        </p:txBody>
      </p:sp>
      <p:sp>
        <p:nvSpPr>
          <p:cNvPr id="3" name="Content Placeholder 2">
            <a:extLst>
              <a:ext uri="{FF2B5EF4-FFF2-40B4-BE49-F238E27FC236}">
                <a16:creationId xmlns:a16="http://schemas.microsoft.com/office/drawing/2014/main" id="{FF304AA5-8F94-4794-9455-2C7AB28CD234}"/>
              </a:ext>
            </a:extLst>
          </p:cNvPr>
          <p:cNvSpPr>
            <a:spLocks noGrp="1"/>
          </p:cNvSpPr>
          <p:nvPr>
            <p:ph idx="1"/>
          </p:nvPr>
        </p:nvSpPr>
        <p:spPr>
          <a:xfrm>
            <a:off x="1154954" y="2663687"/>
            <a:ext cx="10427446" cy="3068292"/>
          </a:xfrm>
        </p:spPr>
        <p:txBody>
          <a:bodyPr/>
          <a:lstStyle/>
          <a:p>
            <a:pPr marL="0" indent="0" algn="just">
              <a:buNone/>
            </a:pP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Pengukuran Kebutuhan dan Masalah Kesehatan Masyarakat</a:t>
            </a:r>
          </a:p>
          <a:p>
            <a:pPr algn="just">
              <a:buFontTx/>
              <a:buChar char="-"/>
            </a:pPr>
            <a:r>
              <a:rPr lang="id-ID" dirty="0">
                <a:latin typeface="Arial Unicode MS" panose="020B0604020202020204" pitchFamily="34" charset="-128"/>
                <a:ea typeface="Arial Unicode MS" panose="020B0604020202020204" pitchFamily="34" charset="-128"/>
                <a:cs typeface="Arial Unicode MS" panose="020B0604020202020204" pitchFamily="34" charset="-128"/>
              </a:rPr>
              <a:t>Pengukuran kebutuhan dan masalah kesehatan masyarakat penting dalam proses perencanaan karena dapat diidentifikasi masalah kesehatan yg sebenarnya dan bagaimana pelayanan kesehatan pada masyarakat melalui data dan informasi.</a:t>
            </a:r>
          </a:p>
          <a:p>
            <a:pPr algn="just">
              <a:buFontTx/>
              <a:buChar char="-"/>
            </a:pP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Data</a:t>
            </a:r>
            <a:r>
              <a:rPr lang="id-ID" dirty="0">
                <a:latin typeface="Arial Unicode MS" panose="020B0604020202020204" pitchFamily="34" charset="-128"/>
                <a:ea typeface="Arial Unicode MS" panose="020B0604020202020204" pitchFamily="34" charset="-128"/>
                <a:cs typeface="Arial Unicode MS" panose="020B0604020202020204" pitchFamily="34" charset="-128"/>
              </a:rPr>
              <a:t> adalah suatu gambaran kejadian yang dapat berupa angka atau kalimat sedangkan </a:t>
            </a:r>
            <a:r>
              <a:rPr lang="id-ID" b="1" dirty="0">
                <a:latin typeface="Arial Unicode MS" panose="020B0604020202020204" pitchFamily="34" charset="-128"/>
                <a:ea typeface="Arial Unicode MS" panose="020B0604020202020204" pitchFamily="34" charset="-128"/>
                <a:cs typeface="Arial Unicode MS" panose="020B0604020202020204" pitchFamily="34" charset="-128"/>
              </a:rPr>
              <a:t>informasi</a:t>
            </a:r>
            <a:r>
              <a:rPr lang="id-ID" dirty="0">
                <a:latin typeface="Arial Unicode MS" panose="020B0604020202020204" pitchFamily="34" charset="-128"/>
                <a:ea typeface="Arial Unicode MS" panose="020B0604020202020204" pitchFamily="34" charset="-128"/>
                <a:cs typeface="Arial Unicode MS" panose="020B0604020202020204" pitchFamily="34" charset="-128"/>
              </a:rPr>
              <a:t> adalah data yang telah diolah, diberi keterangan dan dikelompokkan berdasarkan ciri khususnya sehingga menghasilkan dan menjelaskan tentang kejadian secara spesipik.</a:t>
            </a:r>
          </a:p>
          <a:p>
            <a:pPr>
              <a:buFontTx/>
              <a:buChar char="-"/>
            </a:pPr>
            <a:endParaRPr lang="id-ID" dirty="0"/>
          </a:p>
        </p:txBody>
      </p:sp>
    </p:spTree>
    <p:extLst>
      <p:ext uri="{BB962C8B-B14F-4D97-AF65-F5344CB8AC3E}">
        <p14:creationId xmlns:p14="http://schemas.microsoft.com/office/powerpoint/2010/main" val="301674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378</TotalTime>
  <Words>1401</Words>
  <Application>Microsoft Office PowerPoint</Application>
  <PresentationFormat>Widescreen</PresentationFormat>
  <Paragraphs>157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 Unicode MS</vt:lpstr>
      <vt:lpstr>Arial</vt:lpstr>
      <vt:lpstr>Century Gothic</vt:lpstr>
      <vt:lpstr>Wingdings 3</vt:lpstr>
      <vt:lpstr>Ion Boardroom</vt:lpstr>
      <vt:lpstr>PERENCANAAN  DAN  EVALUASI KESEHATAN</vt:lpstr>
      <vt:lpstr>Plyaning/Perencanaan</vt:lpstr>
      <vt:lpstr>Defenisi Perencanaan</vt:lpstr>
      <vt:lpstr>PowerPoint Presentation</vt:lpstr>
      <vt:lpstr>Tujuan dan fungsi perencanaan</vt:lpstr>
      <vt:lpstr>Perencaan</vt:lpstr>
      <vt:lpstr> Urutan Proses Manajemen</vt:lpstr>
      <vt:lpstr> Definisi Analisis Situasi</vt:lpstr>
      <vt:lpstr>Pengukuran Kebutuhan dan Masalah Kesehatan Masyarakat</vt:lpstr>
      <vt:lpstr>Pentinnya Data Dan Info</vt:lpstr>
      <vt:lpstr>PowerPoint Presentation</vt:lpstr>
      <vt:lpstr>PowerPoint Presentation</vt:lpstr>
      <vt:lpstr>PowerPoint Presentation</vt:lpstr>
      <vt:lpstr>PowerPoint Presentation</vt:lpstr>
      <vt:lpstr>Situasi Peran Serta Masyarakat</vt:lpstr>
      <vt:lpstr>PowerPoint Presentation</vt:lpstr>
      <vt:lpstr>Need Assesment</vt:lpstr>
      <vt:lpstr>Need Assesment</vt:lpstr>
      <vt:lpstr>PowerPoint Presentation</vt:lpstr>
      <vt:lpstr>PowerPoint Presentation</vt:lpstr>
      <vt:lpstr>PowerPoint Presentation</vt:lpstr>
      <vt:lpstr>See Next Part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DAN  EVALUASI KESEHATAN</dc:title>
  <dc:creator>Windows User</dc:creator>
  <cp:lastModifiedBy>Windows User</cp:lastModifiedBy>
  <cp:revision>36</cp:revision>
  <dcterms:created xsi:type="dcterms:W3CDTF">2022-05-04T12:52:13Z</dcterms:created>
  <dcterms:modified xsi:type="dcterms:W3CDTF">2022-05-16T09:11:48Z</dcterms:modified>
</cp:coreProperties>
</file>