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78" r:id="rId12"/>
    <p:sldId id="275" r:id="rId13"/>
    <p:sldId id="283" r:id="rId14"/>
    <p:sldId id="265" r:id="rId15"/>
    <p:sldId id="280" r:id="rId16"/>
    <p:sldId id="281" r:id="rId17"/>
    <p:sldId id="282"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660"/>
  </p:normalViewPr>
  <p:slideViewPr>
    <p:cSldViewPr snapToGrid="0">
      <p:cViewPr varScale="1">
        <p:scale>
          <a:sx n="114" d="100"/>
          <a:sy n="114"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4/18/22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4/18/22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DINAMIKA KEPENDUDUKAN DI INDONESIA</a:t>
            </a:r>
          </a:p>
        </p:txBody>
      </p:sp>
      <p:sp>
        <p:nvSpPr>
          <p:cNvPr id="3" name="Subtitle 2"/>
          <p:cNvSpPr>
            <a:spLocks noGrp="1"/>
          </p:cNvSpPr>
          <p:nvPr>
            <p:ph type="subTitle" idx="1"/>
          </p:nvPr>
        </p:nvSpPr>
        <p:spPr/>
        <p:txBody>
          <a:bodyPr/>
          <a:lstStyle/>
          <a:p>
            <a:pPr algn="r"/>
            <a:r>
              <a:rPr lang="en-US" dirty="0" err="1"/>
              <a:t>Hasmi</a:t>
            </a:r>
            <a:r>
              <a:rPr lang="en-US" dirty="0"/>
              <a:t> </a:t>
            </a:r>
            <a:r>
              <a:rPr lang="en-US" dirty="0" err="1"/>
              <a:t>Appi,SKM.m.kes</a:t>
            </a:r>
            <a:endParaRPr lang="id-ID" dirty="0"/>
          </a:p>
        </p:txBody>
      </p:sp>
    </p:spTree>
    <p:extLst>
      <p:ext uri="{BB962C8B-B14F-4D97-AF65-F5344CB8AC3E}">
        <p14:creationId xmlns:p14="http://schemas.microsoft.com/office/powerpoint/2010/main" val="423415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Mortalitas (Kematian)</a:t>
            </a:r>
          </a:p>
        </p:txBody>
      </p:sp>
      <p:sp>
        <p:nvSpPr>
          <p:cNvPr id="3" name="Content Placeholder 2"/>
          <p:cNvSpPr>
            <a:spLocks noGrp="1"/>
          </p:cNvSpPr>
          <p:nvPr>
            <p:ph idx="1"/>
          </p:nvPr>
        </p:nvSpPr>
        <p:spPr>
          <a:xfrm>
            <a:off x="266007" y="1720158"/>
            <a:ext cx="10752061" cy="4689695"/>
          </a:xfrm>
        </p:spPr>
        <p:txBody>
          <a:bodyPr>
            <a:normAutofit fontScale="70000" lnSpcReduction="20000"/>
          </a:bodyPr>
          <a:lstStyle/>
          <a:p>
            <a:pPr marL="0" indent="0">
              <a:buNone/>
            </a:pPr>
            <a:r>
              <a:rPr lang="id-ID" dirty="0"/>
              <a:t>	</a:t>
            </a:r>
            <a:r>
              <a:rPr lang="id-ID" sz="2900" dirty="0"/>
              <a:t>Penunjang Kematian (Pro Mortalitas) antara lain : </a:t>
            </a:r>
          </a:p>
          <a:p>
            <a:pPr>
              <a:buFont typeface="Wingdings" panose="05000000000000000000" pitchFamily="2" charset="2"/>
              <a:buChar char="§"/>
            </a:pPr>
            <a:r>
              <a:rPr lang="id-ID" sz="2900" dirty="0"/>
              <a:t>Rendahnya kesadaran masyarakat akan pentingnya kesehatan</a:t>
            </a:r>
          </a:p>
          <a:p>
            <a:pPr>
              <a:buFont typeface="Wingdings" panose="05000000000000000000" pitchFamily="2" charset="2"/>
              <a:buChar char="§"/>
            </a:pPr>
            <a:r>
              <a:rPr lang="id-ID" sz="2900" dirty="0"/>
              <a:t>Fasilitas kesehatan yang belum memadai</a:t>
            </a:r>
          </a:p>
          <a:p>
            <a:pPr>
              <a:buFont typeface="Wingdings" panose="05000000000000000000" pitchFamily="2" charset="2"/>
              <a:buChar char="§"/>
            </a:pPr>
            <a:r>
              <a:rPr lang="id-ID" sz="2900" dirty="0"/>
              <a:t>Keadaan gizi penduduk yang rendah </a:t>
            </a:r>
          </a:p>
          <a:p>
            <a:pPr>
              <a:buFont typeface="Wingdings" panose="05000000000000000000" pitchFamily="2" charset="2"/>
              <a:buChar char="§"/>
            </a:pPr>
            <a:r>
              <a:rPr lang="id-ID" sz="2900" dirty="0"/>
              <a:t>Terjadinya bencana alam seperti gunung meletus, gempa bumi, banjir </a:t>
            </a:r>
          </a:p>
          <a:p>
            <a:pPr>
              <a:buFont typeface="Wingdings" panose="05000000000000000000" pitchFamily="2" charset="2"/>
              <a:buChar char="§"/>
            </a:pPr>
            <a:r>
              <a:rPr lang="id-ID" sz="2900" dirty="0"/>
              <a:t>Peparangan, wabah penyakit, pembunuhan</a:t>
            </a:r>
          </a:p>
          <a:p>
            <a:pPr marL="0" indent="0">
              <a:buNone/>
            </a:pPr>
            <a:br>
              <a:rPr lang="id-ID" sz="2900" dirty="0"/>
            </a:br>
            <a:br>
              <a:rPr lang="id-ID" sz="2900" dirty="0"/>
            </a:br>
            <a:r>
              <a:rPr lang="id-ID" sz="2900" dirty="0"/>
              <a:t>	Penghambat Kematian (Anti Mortalitas) antara lain :</a:t>
            </a:r>
          </a:p>
          <a:p>
            <a:pPr>
              <a:buFont typeface="Wingdings" panose="05000000000000000000" pitchFamily="2" charset="2"/>
              <a:buChar char="§"/>
            </a:pPr>
            <a:r>
              <a:rPr lang="id-ID" sz="2900" dirty="0"/>
              <a:t>Meningkatnya kesadaran penduduk akan pentingnya kesehatan</a:t>
            </a:r>
          </a:p>
          <a:p>
            <a:pPr>
              <a:buFont typeface="Wingdings" panose="05000000000000000000" pitchFamily="2" charset="2"/>
              <a:buChar char="§"/>
            </a:pPr>
            <a:r>
              <a:rPr lang="id-ID" sz="2900" dirty="0"/>
              <a:t>Fasilitas kesehatan yang memadai</a:t>
            </a:r>
          </a:p>
          <a:p>
            <a:pPr>
              <a:buFont typeface="Wingdings" panose="05000000000000000000" pitchFamily="2" charset="2"/>
              <a:buChar char="§"/>
            </a:pPr>
            <a:r>
              <a:rPr lang="id-ID" sz="2900" dirty="0"/>
              <a:t>Meningkatnya keadaan gizi penduduk</a:t>
            </a:r>
          </a:p>
          <a:p>
            <a:pPr>
              <a:buFont typeface="Wingdings" panose="05000000000000000000" pitchFamily="2" charset="2"/>
              <a:buChar char="§"/>
            </a:pPr>
            <a:r>
              <a:rPr lang="id-ID" sz="2900" dirty="0"/>
              <a:t>Memperbanyak tenaga medis seperti dokter, dan bidan </a:t>
            </a:r>
          </a:p>
        </p:txBody>
      </p:sp>
      <p:pic>
        <p:nvPicPr>
          <p:cNvPr id="4" name="Picture 3" descr="http://achievingcoherence.files.wordpress.com/2013/03/poverty.jpg"/>
          <p:cNvPicPr>
            <a:picLocks noChangeAspect="1" noChangeArrowheads="1"/>
          </p:cNvPicPr>
          <p:nvPr/>
        </p:nvPicPr>
        <p:blipFill>
          <a:blip r:embed="rId2"/>
          <a:srcRect/>
          <a:stretch>
            <a:fillRect/>
          </a:stretch>
        </p:blipFill>
        <p:spPr bwMode="auto">
          <a:xfrm>
            <a:off x="8794451" y="851724"/>
            <a:ext cx="2978265" cy="2013991"/>
          </a:xfrm>
          <a:prstGeom prst="rect">
            <a:avLst/>
          </a:prstGeom>
          <a:noFill/>
        </p:spPr>
      </p:pic>
      <p:pic>
        <p:nvPicPr>
          <p:cNvPr id="5" name="Picture 2" descr="http://cdn-media.viva.co.id/thumbs2/2013/09/16/222182_habib-munzir-al-musawa-meninggal-dunia_663_382.jpg"/>
          <p:cNvPicPr>
            <a:picLocks noChangeAspect="1" noChangeArrowheads="1"/>
          </p:cNvPicPr>
          <p:nvPr/>
        </p:nvPicPr>
        <p:blipFill>
          <a:blip r:embed="rId3"/>
          <a:srcRect/>
          <a:stretch>
            <a:fillRect/>
          </a:stretch>
        </p:blipFill>
        <p:spPr bwMode="auto">
          <a:xfrm>
            <a:off x="8828115" y="3932005"/>
            <a:ext cx="3075710" cy="2477848"/>
          </a:xfrm>
          <a:prstGeom prst="rect">
            <a:avLst/>
          </a:prstGeom>
          <a:noFill/>
        </p:spPr>
      </p:pic>
    </p:spTree>
    <p:extLst>
      <p:ext uri="{BB962C8B-B14F-4D97-AF65-F5344CB8AC3E}">
        <p14:creationId xmlns:p14="http://schemas.microsoft.com/office/powerpoint/2010/main" val="40784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Migrasi</a:t>
            </a:r>
            <a:r>
              <a:rPr lang="en-US" sz="4400" dirty="0"/>
              <a:t> (</a:t>
            </a:r>
            <a:r>
              <a:rPr lang="en-US" sz="4400" dirty="0" err="1"/>
              <a:t>perpindahan</a:t>
            </a:r>
            <a:r>
              <a:rPr lang="en-US" sz="4400" dirty="0"/>
              <a:t>)</a:t>
            </a:r>
            <a:endParaRPr lang="id-ID" sz="4400" dirty="0"/>
          </a:p>
        </p:txBody>
      </p:sp>
      <p:sp>
        <p:nvSpPr>
          <p:cNvPr id="3" name="Content Placeholder 2"/>
          <p:cNvSpPr>
            <a:spLocks noGrp="1"/>
          </p:cNvSpPr>
          <p:nvPr>
            <p:ph idx="1"/>
          </p:nvPr>
        </p:nvSpPr>
        <p:spPr>
          <a:xfrm>
            <a:off x="380583" y="1839422"/>
            <a:ext cx="8946541" cy="4195481"/>
          </a:xfrm>
        </p:spPr>
        <p:txBody>
          <a:bodyPr/>
          <a:lstStyle/>
          <a:p>
            <a:pPr>
              <a:buFont typeface="Wingdings" pitchFamily="2" charset="2"/>
              <a:buChar char="§"/>
            </a:pPr>
            <a:r>
              <a:rPr lang="en-US" dirty="0" err="1">
                <a:latin typeface="+mn-lt"/>
              </a:rPr>
              <a:t>Mobilitas</a:t>
            </a:r>
            <a:r>
              <a:rPr lang="en-US" dirty="0">
                <a:latin typeface="+mn-lt"/>
              </a:rPr>
              <a:t> </a:t>
            </a:r>
            <a:r>
              <a:rPr lang="en-US" dirty="0" err="1">
                <a:latin typeface="+mn-lt"/>
              </a:rPr>
              <a:t>vertikal</a:t>
            </a:r>
            <a:r>
              <a:rPr lang="en-US" dirty="0">
                <a:latin typeface="+mn-lt"/>
              </a:rPr>
              <a:t> : </a:t>
            </a:r>
            <a:r>
              <a:rPr lang="en-US" dirty="0" err="1">
                <a:latin typeface="+mn-lt"/>
              </a:rPr>
              <a:t>perpindahan</a:t>
            </a:r>
            <a:r>
              <a:rPr lang="en-US" dirty="0">
                <a:latin typeface="+mn-lt"/>
              </a:rPr>
              <a:t> status </a:t>
            </a:r>
            <a:r>
              <a:rPr lang="en-US" dirty="0" err="1">
                <a:latin typeface="+mn-lt"/>
              </a:rPr>
              <a:t>sosial</a:t>
            </a:r>
            <a:r>
              <a:rPr lang="en-US" dirty="0">
                <a:latin typeface="+mn-lt"/>
              </a:rPr>
              <a:t> </a:t>
            </a:r>
            <a:r>
              <a:rPr lang="en-US" dirty="0" err="1">
                <a:latin typeface="+mn-lt"/>
              </a:rPr>
              <a:t>penduduk</a:t>
            </a:r>
            <a:r>
              <a:rPr lang="en-US" dirty="0">
                <a:latin typeface="+mn-lt"/>
              </a:rPr>
              <a:t>, </a:t>
            </a:r>
            <a:r>
              <a:rPr lang="en-US" dirty="0" err="1">
                <a:latin typeface="+mn-lt"/>
              </a:rPr>
              <a:t>meliputi</a:t>
            </a:r>
            <a:r>
              <a:rPr lang="en-US" dirty="0">
                <a:latin typeface="+mn-lt"/>
              </a:rPr>
              <a:t> </a:t>
            </a:r>
            <a:r>
              <a:rPr lang="en-US" dirty="0" err="1">
                <a:latin typeface="+mn-lt"/>
              </a:rPr>
              <a:t>perpindahan</a:t>
            </a:r>
            <a:r>
              <a:rPr lang="en-US" dirty="0">
                <a:latin typeface="+mn-lt"/>
              </a:rPr>
              <a:t> </a:t>
            </a:r>
            <a:r>
              <a:rPr lang="en-US" dirty="0" err="1">
                <a:latin typeface="+mn-lt"/>
              </a:rPr>
              <a:t>vertikal</a:t>
            </a:r>
            <a:r>
              <a:rPr lang="en-US" dirty="0">
                <a:latin typeface="+mn-lt"/>
              </a:rPr>
              <a:t> naik/</a:t>
            </a:r>
            <a:r>
              <a:rPr lang="en-US" dirty="0" err="1">
                <a:latin typeface="+mn-lt"/>
              </a:rPr>
              <a:t>turun</a:t>
            </a:r>
            <a:r>
              <a:rPr lang="en-US" dirty="0">
                <a:latin typeface="+mn-lt"/>
              </a:rPr>
              <a:t>. </a:t>
            </a:r>
            <a:r>
              <a:rPr lang="en-US" dirty="0" err="1">
                <a:latin typeface="+mn-lt"/>
              </a:rPr>
              <a:t>Cth</a:t>
            </a:r>
            <a:r>
              <a:rPr lang="en-US" dirty="0">
                <a:latin typeface="+mn-lt"/>
              </a:rPr>
              <a:t> : </a:t>
            </a:r>
            <a:r>
              <a:rPr lang="en-US" dirty="0" err="1">
                <a:latin typeface="+mn-lt"/>
              </a:rPr>
              <a:t>seorang</a:t>
            </a:r>
            <a:r>
              <a:rPr lang="en-US" dirty="0">
                <a:latin typeface="+mn-lt"/>
              </a:rPr>
              <a:t> yang </a:t>
            </a:r>
            <a:r>
              <a:rPr lang="en-US" dirty="0" err="1">
                <a:latin typeface="+mn-lt"/>
              </a:rPr>
              <a:t>awalnya</a:t>
            </a:r>
            <a:r>
              <a:rPr lang="en-US" dirty="0">
                <a:latin typeface="+mn-lt"/>
              </a:rPr>
              <a:t> </a:t>
            </a:r>
            <a:r>
              <a:rPr lang="en-US" dirty="0" err="1">
                <a:latin typeface="+mn-lt"/>
              </a:rPr>
              <a:t>menjadi</a:t>
            </a:r>
            <a:r>
              <a:rPr lang="en-US" dirty="0">
                <a:latin typeface="+mn-lt"/>
              </a:rPr>
              <a:t> </a:t>
            </a:r>
            <a:r>
              <a:rPr lang="en-US" dirty="0" err="1">
                <a:latin typeface="+mn-lt"/>
              </a:rPr>
              <a:t>sopir</a:t>
            </a:r>
            <a:r>
              <a:rPr lang="en-US" dirty="0">
                <a:latin typeface="+mn-lt"/>
              </a:rPr>
              <a:t> </a:t>
            </a:r>
            <a:r>
              <a:rPr lang="en-US" dirty="0" err="1">
                <a:latin typeface="+mn-lt"/>
              </a:rPr>
              <a:t>taksi</a:t>
            </a:r>
            <a:r>
              <a:rPr lang="en-US" dirty="0">
                <a:latin typeface="+mn-lt"/>
              </a:rPr>
              <a:t> </a:t>
            </a:r>
            <a:r>
              <a:rPr lang="en-US" dirty="0" err="1">
                <a:latin typeface="+mn-lt"/>
              </a:rPr>
              <a:t>kemudian</a:t>
            </a:r>
            <a:r>
              <a:rPr lang="en-US" dirty="0">
                <a:latin typeface="+mn-lt"/>
              </a:rPr>
              <a:t> </a:t>
            </a:r>
            <a:r>
              <a:rPr lang="en-US" dirty="0" err="1">
                <a:latin typeface="+mn-lt"/>
              </a:rPr>
              <a:t>berhasil</a:t>
            </a:r>
            <a:r>
              <a:rPr lang="en-US" dirty="0">
                <a:latin typeface="+mn-lt"/>
              </a:rPr>
              <a:t> </a:t>
            </a:r>
            <a:r>
              <a:rPr lang="en-US" dirty="0" err="1">
                <a:latin typeface="+mn-lt"/>
              </a:rPr>
              <a:t>menjadi</a:t>
            </a:r>
            <a:r>
              <a:rPr lang="en-US" dirty="0">
                <a:latin typeface="+mn-lt"/>
              </a:rPr>
              <a:t> </a:t>
            </a:r>
            <a:r>
              <a:rPr lang="en-US" dirty="0" err="1">
                <a:latin typeface="+mn-lt"/>
              </a:rPr>
              <a:t>pengusaha</a:t>
            </a:r>
            <a:r>
              <a:rPr lang="en-US" dirty="0">
                <a:latin typeface="+mn-lt"/>
              </a:rPr>
              <a:t> </a:t>
            </a:r>
            <a:r>
              <a:rPr lang="en-US" dirty="0" err="1">
                <a:latin typeface="+mn-lt"/>
              </a:rPr>
              <a:t>taksi</a:t>
            </a:r>
            <a:endParaRPr lang="en-US" dirty="0">
              <a:latin typeface="+mn-lt"/>
            </a:endParaRPr>
          </a:p>
          <a:p>
            <a:pPr>
              <a:buFont typeface="Wingdings" pitchFamily="2" charset="2"/>
              <a:buChar char="§"/>
            </a:pPr>
            <a:r>
              <a:rPr lang="en-US" dirty="0" err="1">
                <a:latin typeface="+mn-lt"/>
              </a:rPr>
              <a:t>Mobilitas</a:t>
            </a:r>
            <a:r>
              <a:rPr lang="en-US" dirty="0">
                <a:latin typeface="+mn-lt"/>
              </a:rPr>
              <a:t> </a:t>
            </a:r>
            <a:r>
              <a:rPr lang="en-US" dirty="0" err="1">
                <a:latin typeface="+mn-lt"/>
              </a:rPr>
              <a:t>horisontal</a:t>
            </a:r>
            <a:r>
              <a:rPr lang="en-US" dirty="0">
                <a:latin typeface="+mn-lt"/>
              </a:rPr>
              <a:t> : </a:t>
            </a:r>
            <a:r>
              <a:rPr lang="en-US" dirty="0" err="1">
                <a:latin typeface="+mn-lt"/>
              </a:rPr>
              <a:t>perpindahan</a:t>
            </a:r>
            <a:r>
              <a:rPr lang="en-US" dirty="0">
                <a:latin typeface="+mn-lt"/>
              </a:rPr>
              <a:t> </a:t>
            </a:r>
            <a:r>
              <a:rPr lang="en-US" dirty="0" err="1">
                <a:latin typeface="+mn-lt"/>
              </a:rPr>
              <a:t>penduduk</a:t>
            </a:r>
            <a:r>
              <a:rPr lang="en-US" dirty="0">
                <a:latin typeface="+mn-lt"/>
              </a:rPr>
              <a:t> </a:t>
            </a:r>
            <a:r>
              <a:rPr lang="en-US" dirty="0" err="1">
                <a:latin typeface="+mn-lt"/>
              </a:rPr>
              <a:t>secara</a:t>
            </a:r>
            <a:r>
              <a:rPr lang="en-US" dirty="0">
                <a:latin typeface="+mn-lt"/>
              </a:rPr>
              <a:t> </a:t>
            </a:r>
            <a:r>
              <a:rPr lang="en-US" dirty="0" err="1">
                <a:latin typeface="+mn-lt"/>
              </a:rPr>
              <a:t>teritorial</a:t>
            </a:r>
            <a:r>
              <a:rPr lang="en-US" dirty="0">
                <a:latin typeface="+mn-lt"/>
              </a:rPr>
              <a:t>, </a:t>
            </a:r>
            <a:r>
              <a:rPr lang="en-US" dirty="0" err="1">
                <a:latin typeface="+mn-lt"/>
              </a:rPr>
              <a:t>spasial</a:t>
            </a:r>
            <a:r>
              <a:rPr lang="en-US" dirty="0">
                <a:latin typeface="+mn-lt"/>
              </a:rPr>
              <a:t>, </a:t>
            </a:r>
            <a:r>
              <a:rPr lang="en-US" dirty="0" err="1">
                <a:latin typeface="+mn-lt"/>
              </a:rPr>
              <a:t>atau</a:t>
            </a:r>
            <a:r>
              <a:rPr lang="en-US" dirty="0">
                <a:latin typeface="+mn-lt"/>
              </a:rPr>
              <a:t> </a:t>
            </a:r>
            <a:r>
              <a:rPr lang="en-US" dirty="0" err="1">
                <a:latin typeface="+mn-lt"/>
              </a:rPr>
              <a:t>geografis</a:t>
            </a:r>
            <a:r>
              <a:rPr lang="en-US" dirty="0">
                <a:latin typeface="+mn-lt"/>
              </a:rPr>
              <a:t>, </a:t>
            </a:r>
            <a:r>
              <a:rPr lang="en-US" dirty="0" err="1">
                <a:latin typeface="+mn-lt"/>
              </a:rPr>
              <a:t>yaitu</a:t>
            </a:r>
            <a:r>
              <a:rPr lang="en-US" dirty="0">
                <a:latin typeface="+mn-lt"/>
              </a:rPr>
              <a:t> </a:t>
            </a:r>
            <a:r>
              <a:rPr lang="en-US" dirty="0" err="1">
                <a:latin typeface="+mn-lt"/>
              </a:rPr>
              <a:t>perpindahan</a:t>
            </a:r>
            <a:r>
              <a:rPr lang="en-US" dirty="0">
                <a:latin typeface="+mn-lt"/>
              </a:rPr>
              <a:t> </a:t>
            </a:r>
            <a:r>
              <a:rPr lang="en-US" dirty="0" err="1">
                <a:latin typeface="+mn-lt"/>
              </a:rPr>
              <a:t>penduduk</a:t>
            </a:r>
            <a:r>
              <a:rPr lang="en-US" dirty="0">
                <a:latin typeface="+mn-lt"/>
              </a:rPr>
              <a:t> </a:t>
            </a:r>
            <a:r>
              <a:rPr lang="en-US" dirty="0" err="1">
                <a:latin typeface="+mn-lt"/>
              </a:rPr>
              <a:t>melampaui</a:t>
            </a:r>
            <a:r>
              <a:rPr lang="en-US" dirty="0">
                <a:latin typeface="+mn-lt"/>
              </a:rPr>
              <a:t> </a:t>
            </a:r>
            <a:r>
              <a:rPr lang="en-US" dirty="0" err="1">
                <a:latin typeface="+mn-lt"/>
              </a:rPr>
              <a:t>batas</a:t>
            </a:r>
            <a:r>
              <a:rPr lang="en-US" dirty="0">
                <a:latin typeface="+mn-lt"/>
              </a:rPr>
              <a:t> wilayah </a:t>
            </a:r>
            <a:r>
              <a:rPr lang="en-US" dirty="0" err="1">
                <a:latin typeface="+mn-lt"/>
              </a:rPr>
              <a:t>tertentu</a:t>
            </a:r>
            <a:r>
              <a:rPr lang="en-US" dirty="0">
                <a:latin typeface="+mn-lt"/>
              </a:rPr>
              <a:t>. </a:t>
            </a:r>
            <a:r>
              <a:rPr lang="en-US" dirty="0" err="1">
                <a:latin typeface="+mn-lt"/>
              </a:rPr>
              <a:t>Cth</a:t>
            </a:r>
            <a:r>
              <a:rPr lang="en-US" dirty="0">
                <a:latin typeface="+mn-lt"/>
              </a:rPr>
              <a:t> : </a:t>
            </a:r>
            <a:r>
              <a:rPr lang="en-US" dirty="0" err="1">
                <a:latin typeface="+mn-lt"/>
              </a:rPr>
              <a:t>perpindahan</a:t>
            </a:r>
            <a:r>
              <a:rPr lang="en-US" dirty="0">
                <a:latin typeface="+mn-lt"/>
              </a:rPr>
              <a:t> </a:t>
            </a:r>
            <a:r>
              <a:rPr lang="en-US" dirty="0" err="1">
                <a:latin typeface="+mn-lt"/>
              </a:rPr>
              <a:t>penduduk</a:t>
            </a:r>
            <a:r>
              <a:rPr lang="en-US" dirty="0">
                <a:latin typeface="+mn-lt"/>
              </a:rPr>
              <a:t> </a:t>
            </a:r>
            <a:r>
              <a:rPr lang="en-US" dirty="0" err="1">
                <a:latin typeface="+mn-lt"/>
              </a:rPr>
              <a:t>dari</a:t>
            </a:r>
            <a:r>
              <a:rPr lang="en-US" dirty="0">
                <a:latin typeface="+mn-lt"/>
              </a:rPr>
              <a:t> </a:t>
            </a:r>
            <a:r>
              <a:rPr lang="en-US" dirty="0" err="1">
                <a:latin typeface="+mn-lt"/>
              </a:rPr>
              <a:t>desa</a:t>
            </a:r>
            <a:r>
              <a:rPr lang="en-US" dirty="0">
                <a:latin typeface="+mn-lt"/>
              </a:rPr>
              <a:t> </a:t>
            </a:r>
            <a:r>
              <a:rPr lang="en-US" dirty="0" err="1">
                <a:latin typeface="+mn-lt"/>
              </a:rPr>
              <a:t>ke</a:t>
            </a:r>
            <a:r>
              <a:rPr lang="en-US" dirty="0">
                <a:latin typeface="+mn-lt"/>
              </a:rPr>
              <a:t> </a:t>
            </a:r>
            <a:r>
              <a:rPr lang="en-US" dirty="0" err="1">
                <a:latin typeface="+mn-lt"/>
              </a:rPr>
              <a:t>kota</a:t>
            </a:r>
            <a:r>
              <a:rPr lang="en-US" dirty="0">
                <a:latin typeface="+mn-lt"/>
              </a:rPr>
              <a:t> (</a:t>
            </a:r>
            <a:r>
              <a:rPr lang="en-US" dirty="0" err="1">
                <a:latin typeface="+mn-lt"/>
              </a:rPr>
              <a:t>urbanisasi</a:t>
            </a:r>
            <a:r>
              <a:rPr lang="en-US" dirty="0">
                <a:latin typeface="+mn-lt"/>
              </a:rPr>
              <a:t>)</a:t>
            </a:r>
          </a:p>
          <a:p>
            <a:pPr>
              <a:buFont typeface="Wingdings" pitchFamily="2" charset="2"/>
              <a:buChar char="§"/>
            </a:pPr>
            <a:endParaRPr lang="id-ID" dirty="0"/>
          </a:p>
        </p:txBody>
      </p:sp>
      <p:pic>
        <p:nvPicPr>
          <p:cNvPr id="1026" name="Picture 2" descr="Hasil gambar untuk karyawan ma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212" y="1839422"/>
            <a:ext cx="2150896" cy="1449688"/>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Left Arrow 3"/>
          <p:cNvSpPr/>
          <p:nvPr/>
        </p:nvSpPr>
        <p:spPr>
          <a:xfrm>
            <a:off x="11395881" y="2456597"/>
            <a:ext cx="559558" cy="1487606"/>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1028" name="Picture 4" descr="Hasil gambar untuk ma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124" y="3616656"/>
            <a:ext cx="2068757" cy="1380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sil gambar untuk pegawai shell"/>
          <p:cNvPicPr>
            <a:picLocks noChangeAspect="1" noChangeArrowheads="1"/>
          </p:cNvPicPr>
          <p:nvPr/>
        </p:nvPicPr>
        <p:blipFill rotWithShape="1">
          <a:blip r:embed="rId4">
            <a:extLst>
              <a:ext uri="{28A0092B-C50C-407E-A947-70E740481C1C}">
                <a14:useLocalDpi xmlns:a14="http://schemas.microsoft.com/office/drawing/2010/main" val="0"/>
              </a:ext>
            </a:extLst>
          </a:blip>
          <a:srcRect b="12863"/>
          <a:stretch/>
        </p:blipFill>
        <p:spPr bwMode="auto">
          <a:xfrm>
            <a:off x="1069975" y="4629180"/>
            <a:ext cx="3310956" cy="1921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sil gambar untuk pegawai pertam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670" y="4868000"/>
            <a:ext cx="2748454" cy="1444103"/>
          </a:xfrm>
          <a:prstGeom prst="rect">
            <a:avLst/>
          </a:prstGeom>
          <a:noFill/>
          <a:extLst>
            <a:ext uri="{909E8E84-426E-40DD-AFC4-6F175D3DCCD1}">
              <a14:hiddenFill xmlns:a14="http://schemas.microsoft.com/office/drawing/2010/main">
                <a:solidFill>
                  <a:srgbClr val="FFFFFF"/>
                </a:solidFill>
              </a14:hiddenFill>
            </a:ext>
          </a:extLst>
        </p:spPr>
      </p:pic>
      <p:sp>
        <p:nvSpPr>
          <p:cNvPr id="5" name="Striped Right Arrow 4"/>
          <p:cNvSpPr/>
          <p:nvPr/>
        </p:nvSpPr>
        <p:spPr>
          <a:xfrm>
            <a:off x="4531057" y="5199797"/>
            <a:ext cx="1924334" cy="873457"/>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6983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err="1"/>
              <a:t>Proyeksi</a:t>
            </a:r>
            <a:r>
              <a:rPr lang="en-US" sz="6600" b="1" dirty="0"/>
              <a:t> </a:t>
            </a:r>
            <a:r>
              <a:rPr lang="en-US" sz="6600" b="1" dirty="0" err="1"/>
              <a:t>penduduk</a:t>
            </a:r>
            <a:r>
              <a:rPr lang="en-US" sz="6600" b="1" dirty="0"/>
              <a:t> </a:t>
            </a:r>
            <a:endParaRPr lang="id-ID" sz="6600" b="1" dirty="0"/>
          </a:p>
        </p:txBody>
      </p:sp>
      <p:sp>
        <p:nvSpPr>
          <p:cNvPr id="3" name="Content Placeholder 2"/>
          <p:cNvSpPr>
            <a:spLocks noGrp="1"/>
          </p:cNvSpPr>
          <p:nvPr>
            <p:ph idx="1"/>
          </p:nvPr>
        </p:nvSpPr>
        <p:spPr/>
        <p:txBody>
          <a:bodyPr/>
          <a:lstStyle/>
          <a:p>
            <a:pPr algn="just"/>
            <a:r>
              <a:rPr lang="id-ID" dirty="0"/>
              <a:t>Proyeksi penduduk adalah perhitungan jumlah penduduk di masa yang akan datang berdasarkan asumsi perkembangan kelahiran, kematian dan migrasi. Proyeksi ini digunakan untuk kepentingan pembangunan seperti perencanaan jangka pendek, menengah dan panjang. Perencanaan pembangunan tersebut dapat berupa fasilitas pendidikan, kesehatan, perumahan, lapangan kerja dan lainnya.</a:t>
            </a:r>
          </a:p>
        </p:txBody>
      </p:sp>
    </p:spTree>
    <p:extLst>
      <p:ext uri="{BB962C8B-B14F-4D97-AF65-F5344CB8AC3E}">
        <p14:creationId xmlns:p14="http://schemas.microsoft.com/office/powerpoint/2010/main" val="12689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MOBILITAS PENDUDUK</a:t>
            </a:r>
          </a:p>
        </p:txBody>
      </p:sp>
      <p:sp>
        <p:nvSpPr>
          <p:cNvPr id="3" name="Content Placeholder 2"/>
          <p:cNvSpPr>
            <a:spLocks noGrp="1"/>
          </p:cNvSpPr>
          <p:nvPr>
            <p:ph idx="1"/>
          </p:nvPr>
        </p:nvSpPr>
        <p:spPr>
          <a:xfrm>
            <a:off x="985617" y="1342428"/>
            <a:ext cx="8946541" cy="4195481"/>
          </a:xfrm>
        </p:spPr>
        <p:txBody>
          <a:bodyPr/>
          <a:lstStyle/>
          <a:p>
            <a:r>
              <a:rPr lang="id-ID" dirty="0"/>
              <a:t>Mobilitas Non Permanen contohnya adalah komutasi. Komutasi adalah bentuk mobilitas penduduk secara ulak-alik (pergi-pulang) tanpa menginap atau kurang dari 24 jam. Orang yang melakukan mobilitas tersebut disebut dengan komuter.</a:t>
            </a:r>
          </a:p>
          <a:p>
            <a:r>
              <a:rPr lang="id-ID" dirty="0"/>
              <a:t>Mobilitas Permanen adalah perpindahan penduduk dari suatu wilayah ke wilayah lain dan menetap ditempat tujuan.</a:t>
            </a:r>
          </a:p>
          <a:p>
            <a:endParaRPr lang="id-ID" dirty="0"/>
          </a:p>
        </p:txBody>
      </p:sp>
      <p:pic>
        <p:nvPicPr>
          <p:cNvPr id="5" name="Picture 4"/>
          <p:cNvPicPr>
            <a:picLocks noChangeAspect="1"/>
          </p:cNvPicPr>
          <p:nvPr/>
        </p:nvPicPr>
        <p:blipFill>
          <a:blip r:embed="rId2"/>
          <a:stretch>
            <a:fillRect/>
          </a:stretch>
        </p:blipFill>
        <p:spPr>
          <a:xfrm>
            <a:off x="8492150" y="3091749"/>
            <a:ext cx="3262967" cy="3611497"/>
          </a:xfrm>
          <a:prstGeom prst="rect">
            <a:avLst/>
          </a:prstGeom>
        </p:spPr>
      </p:pic>
      <p:pic>
        <p:nvPicPr>
          <p:cNvPr id="6" name="Picture 5"/>
          <p:cNvPicPr>
            <a:picLocks noChangeAspect="1"/>
          </p:cNvPicPr>
          <p:nvPr/>
        </p:nvPicPr>
        <p:blipFill>
          <a:blip r:embed="rId3"/>
          <a:stretch>
            <a:fillRect/>
          </a:stretch>
        </p:blipFill>
        <p:spPr>
          <a:xfrm>
            <a:off x="1143236" y="3815347"/>
            <a:ext cx="4207362" cy="2485154"/>
          </a:xfrm>
          <a:prstGeom prst="rect">
            <a:avLst/>
          </a:prstGeom>
        </p:spPr>
      </p:pic>
    </p:spTree>
    <p:extLst>
      <p:ext uri="{BB962C8B-B14F-4D97-AF65-F5344CB8AC3E}">
        <p14:creationId xmlns:p14="http://schemas.microsoft.com/office/powerpoint/2010/main" val="81255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43" y="190168"/>
            <a:ext cx="9404723" cy="1400530"/>
          </a:xfrm>
        </p:spPr>
        <p:txBody>
          <a:bodyPr/>
          <a:lstStyle/>
          <a:p>
            <a:r>
              <a:rPr lang="id-ID" dirty="0"/>
              <a:t>Mobilitas Permanen</a:t>
            </a:r>
          </a:p>
        </p:txBody>
      </p:sp>
      <p:sp>
        <p:nvSpPr>
          <p:cNvPr id="3" name="Content Placeholder 2"/>
          <p:cNvSpPr>
            <a:spLocks noGrp="1"/>
          </p:cNvSpPr>
          <p:nvPr>
            <p:ph idx="1"/>
          </p:nvPr>
        </p:nvSpPr>
        <p:spPr>
          <a:xfrm>
            <a:off x="380246" y="950614"/>
            <a:ext cx="11289671" cy="5640309"/>
          </a:xfrm>
        </p:spPr>
        <p:txBody>
          <a:bodyPr>
            <a:normAutofit fontScale="62500" lnSpcReduction="20000"/>
          </a:bodyPr>
          <a:lstStyle/>
          <a:p>
            <a:pPr marL="0" indent="0">
              <a:buNone/>
            </a:pPr>
            <a:r>
              <a:rPr lang="id-ID" dirty="0"/>
              <a:t>	</a:t>
            </a:r>
            <a:r>
              <a:rPr lang="id-ID" sz="2600" dirty="0"/>
              <a:t>Migrasi Internasional, yaitu perpindahan penduduk dari suatu negara ke negara lainnya. </a:t>
            </a:r>
          </a:p>
          <a:p>
            <a:pPr marL="457200" indent="-457200">
              <a:buFont typeface="+mj-lt"/>
              <a:buAutoNum type="arabicParenR"/>
            </a:pPr>
            <a:r>
              <a:rPr lang="id-ID" sz="2600" dirty="0"/>
              <a:t>Imigrasi, yaitu masuknya penduduk dari suatu negara ke negara lain dengan tujuan menetap. </a:t>
            </a:r>
          </a:p>
          <a:p>
            <a:pPr marL="457200" indent="-457200">
              <a:buFont typeface="+mj-lt"/>
              <a:buAutoNum type="arabicParenR"/>
            </a:pPr>
            <a:r>
              <a:rPr lang="id-ID" sz="2600" dirty="0"/>
              <a:t>Emigrasi, yaitu keluarnya penduduk dari suatu negara ke negara lain. </a:t>
            </a:r>
          </a:p>
          <a:p>
            <a:pPr marL="457200" indent="-457200">
              <a:buFont typeface="+mj-lt"/>
              <a:buAutoNum type="arabicParenR"/>
            </a:pPr>
            <a:r>
              <a:rPr lang="id-ID" sz="2600" dirty="0"/>
              <a:t>Remigrasi atau repatriasi, yaitu kembalinya imigran ke negara asalnya </a:t>
            </a:r>
          </a:p>
          <a:p>
            <a:pPr marL="0" indent="0">
              <a:buNone/>
            </a:pPr>
            <a:endParaRPr lang="id-ID" sz="2600" dirty="0"/>
          </a:p>
          <a:p>
            <a:pPr marL="0" indent="0">
              <a:buNone/>
            </a:pPr>
            <a:r>
              <a:rPr lang="id-ID" sz="2600" dirty="0"/>
              <a:t>	Migrasi Nasional atau Internal, yaitu perpindahan penduduk di dalam satu Negara.</a:t>
            </a:r>
          </a:p>
          <a:p>
            <a:pPr marL="457200" indent="-457200">
              <a:buFont typeface="+mj-lt"/>
              <a:buAutoNum type="arabicPeriod"/>
            </a:pPr>
            <a:r>
              <a:rPr lang="id-ID" sz="2600" dirty="0"/>
              <a:t>Urbanisasi, yaitu perpindahan dari desa ke kota dengan tujuan menetap. </a:t>
            </a:r>
          </a:p>
          <a:p>
            <a:pPr marL="457200" indent="-457200">
              <a:buFont typeface="+mj-lt"/>
              <a:buAutoNum type="arabicPeriod"/>
            </a:pPr>
            <a:r>
              <a:rPr lang="id-ID" sz="2600" dirty="0"/>
              <a:t>Transmigrasi, yaitu perpindahan penduduk dari pulau yang padat penduduk ke pulau yang jarang penduduknya </a:t>
            </a:r>
          </a:p>
          <a:p>
            <a:pPr marL="457200" indent="-457200">
              <a:buFont typeface="+mj-lt"/>
              <a:buAutoNum type="arabicPeriod"/>
            </a:pPr>
            <a:r>
              <a:rPr lang="id-ID" sz="2600" dirty="0"/>
              <a:t>Transmigrasi Khusus, yaitu transmigrasi yang dilaksanakan degan tujuan tertentu, seperti penduduk yang terkena bencana alam dan daerah yang terkena pembangunan proyek </a:t>
            </a:r>
          </a:p>
          <a:p>
            <a:pPr marL="457200" indent="-457200">
              <a:buFont typeface="+mj-lt"/>
              <a:buAutoNum type="arabicPeriod"/>
            </a:pPr>
            <a:r>
              <a:rPr lang="id-ID" sz="2600" dirty="0"/>
              <a:t>Transmigrasi Spontan (swakarsa), yaitu transmigrasi yang dilakukan oleh seseorang atas kemauan dan biaya sendiri</a:t>
            </a:r>
          </a:p>
          <a:p>
            <a:pPr marL="457200" indent="-457200">
              <a:buFont typeface="+mj-lt"/>
              <a:buAutoNum type="arabicPeriod"/>
            </a:pPr>
            <a:r>
              <a:rPr lang="id-ID" sz="2600" dirty="0"/>
              <a:t>Transmigrasi Lokal, yaitu transmigrasi dari suatu daerah ke daerah yang lain dalam propinsi atau pulau yang sama</a:t>
            </a:r>
          </a:p>
          <a:p>
            <a:pPr marL="457200" indent="-457200">
              <a:buFont typeface="+mj-lt"/>
              <a:buAutoNum type="arabicPeriod"/>
            </a:pPr>
            <a:r>
              <a:rPr lang="id-ID" sz="2600" dirty="0"/>
              <a:t>Transmigrasi Umum, yaitu transmigrasi yang dilaksanakan dan dibiayai oleh pemerintah </a:t>
            </a:r>
          </a:p>
          <a:p>
            <a:pPr marL="457200" indent="-457200">
              <a:buFont typeface="+mj-lt"/>
              <a:buAutoNum type="arabicPeriod"/>
            </a:pPr>
            <a:r>
              <a:rPr lang="id-ID" sz="2600" dirty="0"/>
              <a:t>Ruralisasi, yaitu perpindahan penduduk dari kota ke desa dengan tujuan menetap. </a:t>
            </a:r>
          </a:p>
          <a:p>
            <a:pPr marL="457200" indent="-457200">
              <a:buFont typeface="+mj-lt"/>
              <a:buAutoNum type="arabicPeriod"/>
            </a:pPr>
            <a:r>
              <a:rPr lang="id-ID" sz="2600" dirty="0"/>
              <a:t>Evakuasi adalah perpindahan penduduk yang yang terjadi karena adanya ancaman akibat bahaya perang, bencana alam dan sebagainya. Evakuasi dapat bersifat nasional maupun internasional.</a:t>
            </a:r>
          </a:p>
        </p:txBody>
      </p:sp>
    </p:spTree>
    <p:extLst>
      <p:ext uri="{BB962C8B-B14F-4D97-AF65-F5344CB8AC3E}">
        <p14:creationId xmlns:p14="http://schemas.microsoft.com/office/powerpoint/2010/main" val="142478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a:t>Tenaga</a:t>
            </a:r>
            <a:r>
              <a:rPr lang="en-US" dirty="0"/>
              <a:t> </a:t>
            </a:r>
            <a:r>
              <a:rPr lang="en-US" dirty="0" err="1"/>
              <a:t>kerja</a:t>
            </a:r>
            <a:r>
              <a:rPr lang="en-US" dirty="0"/>
              <a:t> </a:t>
            </a:r>
          </a:p>
        </p:txBody>
      </p:sp>
      <p:sp>
        <p:nvSpPr>
          <p:cNvPr id="3" name="Content Placeholder 2"/>
          <p:cNvSpPr>
            <a:spLocks noGrp="1"/>
          </p:cNvSpPr>
          <p:nvPr>
            <p:ph idx="1"/>
          </p:nvPr>
        </p:nvSpPr>
        <p:spPr>
          <a:xfrm>
            <a:off x="4218915" y="1310534"/>
            <a:ext cx="7587311" cy="4195481"/>
          </a:xfrm>
        </p:spPr>
        <p:txBody>
          <a:bodyPr>
            <a:normAutofit/>
          </a:bodyPr>
          <a:lstStyle/>
          <a:p>
            <a:pPr>
              <a:lnSpc>
                <a:spcPct val="150000"/>
              </a:lnSpc>
            </a:pPr>
            <a:r>
              <a:rPr lang="en-US" sz="2400" dirty="0" err="1"/>
              <a:t>Tenaga</a:t>
            </a:r>
            <a:r>
              <a:rPr lang="en-US" sz="2400" dirty="0"/>
              <a:t> </a:t>
            </a:r>
            <a:r>
              <a:rPr lang="en-US" sz="2400" dirty="0" err="1"/>
              <a:t>kerja</a:t>
            </a:r>
            <a:r>
              <a:rPr lang="en-US" sz="2400" dirty="0"/>
              <a:t> </a:t>
            </a:r>
            <a:r>
              <a:rPr lang="en-US" sz="2400" dirty="0" err="1"/>
              <a:t>adalah</a:t>
            </a:r>
            <a:r>
              <a:rPr lang="en-US" sz="2400" dirty="0"/>
              <a:t> </a:t>
            </a:r>
            <a:r>
              <a:rPr lang="en-US" sz="2400" dirty="0" err="1"/>
              <a:t>penduduk</a:t>
            </a:r>
            <a:r>
              <a:rPr lang="en-US" sz="2400" dirty="0"/>
              <a:t> yang </a:t>
            </a:r>
            <a:r>
              <a:rPr lang="en-US" sz="2400" dirty="0" err="1"/>
              <a:t>sudah</a:t>
            </a:r>
            <a:r>
              <a:rPr lang="en-US" sz="2400" dirty="0"/>
              <a:t> </a:t>
            </a:r>
            <a:r>
              <a:rPr lang="en-US" sz="2400" dirty="0" err="1"/>
              <a:t>memasuki</a:t>
            </a:r>
            <a:r>
              <a:rPr lang="en-US" sz="2400" dirty="0"/>
              <a:t> </a:t>
            </a:r>
            <a:r>
              <a:rPr lang="en-US" sz="2400" dirty="0" err="1"/>
              <a:t>usia</a:t>
            </a:r>
            <a:r>
              <a:rPr lang="en-US" sz="2400" dirty="0"/>
              <a:t> </a:t>
            </a:r>
            <a:r>
              <a:rPr lang="en-US" sz="2400" dirty="0" err="1"/>
              <a:t>kerja</a:t>
            </a:r>
            <a:r>
              <a:rPr lang="en-US" sz="2400" dirty="0"/>
              <a:t> </a:t>
            </a:r>
            <a:r>
              <a:rPr lang="en-US" sz="2400" dirty="0" err="1"/>
              <a:t>atau</a:t>
            </a:r>
            <a:r>
              <a:rPr lang="en-US" sz="2400" dirty="0"/>
              <a:t> </a:t>
            </a:r>
            <a:r>
              <a:rPr lang="en-US" sz="2400" dirty="0" err="1"/>
              <a:t>usia</a:t>
            </a:r>
            <a:r>
              <a:rPr lang="en-US" sz="2400" dirty="0"/>
              <a:t> </a:t>
            </a:r>
            <a:r>
              <a:rPr lang="en-US" sz="2400" dirty="0" err="1"/>
              <a:t>produktif</a:t>
            </a:r>
            <a:r>
              <a:rPr lang="en-US" sz="2400" dirty="0"/>
              <a:t>.  </a:t>
            </a:r>
            <a:r>
              <a:rPr lang="en-US" sz="2400" dirty="0" err="1"/>
              <a:t>Menurut</a:t>
            </a:r>
            <a:r>
              <a:rPr lang="en-US" sz="2400" dirty="0"/>
              <a:t> UU no 13 </a:t>
            </a:r>
            <a:r>
              <a:rPr lang="en-US" sz="2400" dirty="0" err="1"/>
              <a:t>tahun</a:t>
            </a:r>
            <a:r>
              <a:rPr lang="en-US" sz="2400" dirty="0"/>
              <a:t> 2003 </a:t>
            </a:r>
            <a:r>
              <a:rPr lang="en-US" sz="2400" dirty="0" err="1"/>
              <a:t>tentang</a:t>
            </a:r>
            <a:r>
              <a:rPr lang="en-US" sz="2400" dirty="0"/>
              <a:t> </a:t>
            </a:r>
            <a:r>
              <a:rPr lang="en-US" sz="2400" dirty="0" err="1"/>
              <a:t>ketenagakerjaan</a:t>
            </a:r>
            <a:r>
              <a:rPr lang="en-US" sz="2400" dirty="0"/>
              <a:t> yang </a:t>
            </a:r>
            <a:r>
              <a:rPr lang="en-US" sz="2400" dirty="0" err="1"/>
              <a:t>dimaksud</a:t>
            </a:r>
            <a:r>
              <a:rPr lang="en-US" sz="2400" dirty="0"/>
              <a:t> </a:t>
            </a:r>
            <a:r>
              <a:rPr lang="en-US" sz="2400" dirty="0" err="1"/>
              <a:t>tenaga</a:t>
            </a:r>
            <a:r>
              <a:rPr lang="en-US" sz="2400" dirty="0"/>
              <a:t> </a:t>
            </a:r>
            <a:r>
              <a:rPr lang="en-US" sz="2400" dirty="0" err="1"/>
              <a:t>kerja</a:t>
            </a:r>
            <a:r>
              <a:rPr lang="en-US" sz="2400" dirty="0"/>
              <a:t> </a:t>
            </a:r>
            <a:r>
              <a:rPr lang="en-US" sz="2400" dirty="0" err="1"/>
              <a:t>adalah</a:t>
            </a:r>
            <a:r>
              <a:rPr lang="en-US" sz="2400" dirty="0"/>
              <a:t> </a:t>
            </a:r>
            <a:r>
              <a:rPr lang="en-US" sz="2400" dirty="0" err="1"/>
              <a:t>setiap</a:t>
            </a:r>
            <a:r>
              <a:rPr lang="en-US" sz="2400" dirty="0"/>
              <a:t> orang yang </a:t>
            </a:r>
            <a:r>
              <a:rPr lang="en-US" sz="2400" dirty="0" err="1"/>
              <a:t>mampu</a:t>
            </a:r>
            <a:r>
              <a:rPr lang="en-US" sz="2400" dirty="0"/>
              <a:t> </a:t>
            </a:r>
            <a:r>
              <a:rPr lang="en-US" sz="2400" dirty="0" err="1"/>
              <a:t>melakukan</a:t>
            </a:r>
            <a:r>
              <a:rPr lang="en-US" sz="2400" dirty="0"/>
              <a:t> </a:t>
            </a:r>
            <a:r>
              <a:rPr lang="en-US" sz="2400" dirty="0" err="1"/>
              <a:t>pekerjaan</a:t>
            </a:r>
            <a:r>
              <a:rPr lang="en-US" sz="2400" dirty="0"/>
              <a:t> </a:t>
            </a:r>
            <a:r>
              <a:rPr lang="en-US" sz="2400" dirty="0" err="1"/>
              <a:t>guna</a:t>
            </a:r>
            <a:r>
              <a:rPr lang="en-US" sz="2400" dirty="0"/>
              <a:t> </a:t>
            </a:r>
            <a:r>
              <a:rPr lang="en-US" sz="2400" dirty="0" err="1"/>
              <a:t>menghasilkan</a:t>
            </a:r>
            <a:r>
              <a:rPr lang="en-US" sz="2400" dirty="0"/>
              <a:t> </a:t>
            </a:r>
            <a:r>
              <a:rPr lang="en-US" sz="2400" dirty="0" err="1"/>
              <a:t>barang</a:t>
            </a:r>
            <a:r>
              <a:rPr lang="en-US" sz="2400" dirty="0"/>
              <a:t> </a:t>
            </a:r>
            <a:r>
              <a:rPr lang="en-US" sz="2400" dirty="0" err="1"/>
              <a:t>dan</a:t>
            </a:r>
            <a:r>
              <a:rPr lang="en-US" sz="2400" dirty="0"/>
              <a:t> </a:t>
            </a:r>
            <a:r>
              <a:rPr lang="en-US" sz="2400" dirty="0" err="1"/>
              <a:t>jasa</a:t>
            </a:r>
            <a:r>
              <a:rPr lang="en-US" sz="2400" dirty="0"/>
              <a:t>.</a:t>
            </a:r>
            <a:r>
              <a:rPr lang="id-ID" sz="2400" dirty="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91" y="4049721"/>
            <a:ext cx="3790338" cy="2490794"/>
          </a:xfrm>
          <a:prstGeom prst="rect">
            <a:avLst/>
          </a:prstGeom>
        </p:spPr>
      </p:pic>
      <p:pic>
        <p:nvPicPr>
          <p:cNvPr id="5" name="Picture 4"/>
          <p:cNvPicPr>
            <a:picLocks noChangeAspect="1"/>
          </p:cNvPicPr>
          <p:nvPr/>
        </p:nvPicPr>
        <p:blipFill>
          <a:blip r:embed="rId3"/>
          <a:stretch>
            <a:fillRect/>
          </a:stretch>
        </p:blipFill>
        <p:spPr>
          <a:xfrm>
            <a:off x="276838" y="1061185"/>
            <a:ext cx="3892284" cy="2618446"/>
          </a:xfrm>
          <a:prstGeom prst="rect">
            <a:avLst/>
          </a:prstGeom>
        </p:spPr>
      </p:pic>
    </p:spTree>
    <p:extLst>
      <p:ext uri="{BB962C8B-B14F-4D97-AF65-F5344CB8AC3E}">
        <p14:creationId xmlns:p14="http://schemas.microsoft.com/office/powerpoint/2010/main" val="320053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28" y="1775948"/>
            <a:ext cx="9404723" cy="1400530"/>
          </a:xfrm>
        </p:spPr>
        <p:txBody>
          <a:bodyPr/>
          <a:lstStyle/>
          <a:p>
            <a:r>
              <a:rPr lang="en-US" dirty="0" err="1"/>
              <a:t>Masalah</a:t>
            </a:r>
            <a:r>
              <a:rPr lang="en-US" dirty="0"/>
              <a:t> </a:t>
            </a:r>
            <a:r>
              <a:rPr lang="en-US" dirty="0" err="1"/>
              <a:t>ketenagakerjaan</a:t>
            </a:r>
            <a:r>
              <a:rPr lang="en-US" dirty="0"/>
              <a:t> </a:t>
            </a:r>
          </a:p>
        </p:txBody>
      </p:sp>
      <p:pic>
        <p:nvPicPr>
          <p:cNvPr id="5" name="Picture 4"/>
          <p:cNvPicPr>
            <a:picLocks noChangeAspect="1"/>
          </p:cNvPicPr>
          <p:nvPr/>
        </p:nvPicPr>
        <p:blipFill>
          <a:blip r:embed="rId2"/>
          <a:stretch>
            <a:fillRect/>
          </a:stretch>
        </p:blipFill>
        <p:spPr>
          <a:xfrm>
            <a:off x="7463413" y="3891257"/>
            <a:ext cx="3279125" cy="2006380"/>
          </a:xfrm>
          <a:prstGeom prst="rect">
            <a:avLst/>
          </a:prstGeom>
        </p:spPr>
      </p:pic>
      <p:pic>
        <p:nvPicPr>
          <p:cNvPr id="6" name="Picture 5"/>
          <p:cNvPicPr>
            <a:picLocks noChangeAspect="1"/>
          </p:cNvPicPr>
          <p:nvPr/>
        </p:nvPicPr>
        <p:blipFill>
          <a:blip r:embed="rId3"/>
          <a:stretch>
            <a:fillRect/>
          </a:stretch>
        </p:blipFill>
        <p:spPr>
          <a:xfrm>
            <a:off x="546523" y="3094997"/>
            <a:ext cx="5639988" cy="2802640"/>
          </a:xfrm>
          <a:prstGeom prst="rect">
            <a:avLst/>
          </a:prstGeom>
        </p:spPr>
      </p:pic>
      <p:pic>
        <p:nvPicPr>
          <p:cNvPr id="10" name="Picture 9"/>
          <p:cNvPicPr>
            <a:picLocks noChangeAspect="1"/>
          </p:cNvPicPr>
          <p:nvPr/>
        </p:nvPicPr>
        <p:blipFill>
          <a:blip r:embed="rId4"/>
          <a:stretch>
            <a:fillRect/>
          </a:stretch>
        </p:blipFill>
        <p:spPr>
          <a:xfrm>
            <a:off x="7568696" y="410658"/>
            <a:ext cx="4179683" cy="2589469"/>
          </a:xfrm>
          <a:prstGeom prst="rect">
            <a:avLst/>
          </a:prstGeom>
        </p:spPr>
      </p:pic>
    </p:spTree>
    <p:extLst>
      <p:ext uri="{BB962C8B-B14F-4D97-AF65-F5344CB8AC3E}">
        <p14:creationId xmlns:p14="http://schemas.microsoft.com/office/powerpoint/2010/main" val="216995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BONUS NILAI TAMBAHAN….</a:t>
            </a:r>
          </a:p>
        </p:txBody>
      </p:sp>
      <p:sp>
        <p:nvSpPr>
          <p:cNvPr id="3" name="Content Placeholder 2"/>
          <p:cNvSpPr>
            <a:spLocks noGrp="1"/>
          </p:cNvSpPr>
          <p:nvPr>
            <p:ph idx="1"/>
          </p:nvPr>
        </p:nvSpPr>
        <p:spPr/>
        <p:txBody>
          <a:bodyPr/>
          <a:lstStyle/>
          <a:p>
            <a:r>
              <a:rPr lang="id-ID" dirty="0"/>
              <a:t>Cari di internet masalah ketenagakerjaan di Indonesia dan berikan solusinya !</a:t>
            </a:r>
          </a:p>
        </p:txBody>
      </p:sp>
    </p:spTree>
    <p:extLst>
      <p:ext uri="{BB962C8B-B14F-4D97-AF65-F5344CB8AC3E}">
        <p14:creationId xmlns:p14="http://schemas.microsoft.com/office/powerpoint/2010/main" val="346296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36D9-357F-4449-9FD8-CBD52B00A911}"/>
              </a:ext>
            </a:extLst>
          </p:cNvPr>
          <p:cNvSpPr>
            <a:spLocks noGrp="1"/>
          </p:cNvSpPr>
          <p:nvPr>
            <p:ph type="title"/>
          </p:nvPr>
        </p:nvSpPr>
        <p:spPr/>
        <p:txBody>
          <a:bodyPr/>
          <a:lstStyle/>
          <a:p>
            <a:r>
              <a:rPr lang="id-ID" b="1" dirty="0"/>
              <a:t>Permasalahan Keluarga dan Tingkat Kriminalitas</a:t>
            </a:r>
            <a:br>
              <a:rPr lang="id-ID" dirty="0"/>
            </a:br>
            <a:endParaRPr lang="en-US" dirty="0"/>
          </a:p>
        </p:txBody>
      </p:sp>
      <p:sp>
        <p:nvSpPr>
          <p:cNvPr id="3" name="Content Placeholder 2">
            <a:extLst>
              <a:ext uri="{FF2B5EF4-FFF2-40B4-BE49-F238E27FC236}">
                <a16:creationId xmlns:a16="http://schemas.microsoft.com/office/drawing/2014/main" id="{DE272541-8DFF-4479-BE57-CFAF6D9CA17F}"/>
              </a:ext>
            </a:extLst>
          </p:cNvPr>
          <p:cNvSpPr>
            <a:spLocks noGrp="1"/>
          </p:cNvSpPr>
          <p:nvPr>
            <p:ph idx="1"/>
          </p:nvPr>
        </p:nvSpPr>
        <p:spPr/>
        <p:txBody>
          <a:bodyPr/>
          <a:lstStyle/>
          <a:p>
            <a:r>
              <a:rPr lang="id-ID" dirty="0"/>
              <a:t>Tingkat pengangguran yang cukup tinggi ditambah desakan kebutuhan hidup yang semakin menekan menyebabkan banyak orang yang mencari jalan pintas untuk memenuhi kebutuhannya melalui cara yang tidak manusiawi.  Akibatnya tingkat kriminalitas secara nasional terus mengalami peningkatan dari tahun ke tahun </a:t>
            </a:r>
          </a:p>
          <a:p>
            <a:pPr marL="0" indent="0">
              <a:buNone/>
            </a:pPr>
            <a:endParaRPr lang="en-US" dirty="0"/>
          </a:p>
        </p:txBody>
      </p:sp>
    </p:spTree>
    <p:extLst>
      <p:ext uri="{BB962C8B-B14F-4D97-AF65-F5344CB8AC3E}">
        <p14:creationId xmlns:p14="http://schemas.microsoft.com/office/powerpoint/2010/main" val="280839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6927-73B1-41DC-BCA8-4E775C5E139C}"/>
              </a:ext>
            </a:extLst>
          </p:cNvPr>
          <p:cNvSpPr>
            <a:spLocks noGrp="1"/>
          </p:cNvSpPr>
          <p:nvPr>
            <p:ph type="title"/>
          </p:nvPr>
        </p:nvSpPr>
        <p:spPr/>
        <p:txBody>
          <a:bodyPr/>
          <a:lstStyle/>
          <a:p>
            <a:r>
              <a:rPr lang="en-US" dirty="0" err="1">
                <a:solidFill>
                  <a:schemeClr val="tx2">
                    <a:satMod val="130000"/>
                  </a:schemeClr>
                </a:solidFill>
                <a:latin typeface="+mn-lt"/>
              </a:rPr>
              <a:t>Komposisi</a:t>
            </a:r>
            <a:r>
              <a:rPr lang="en-US" dirty="0">
                <a:solidFill>
                  <a:schemeClr val="tx2">
                    <a:satMod val="130000"/>
                  </a:schemeClr>
                </a:solidFill>
                <a:latin typeface="+mn-lt"/>
              </a:rPr>
              <a:t> </a:t>
            </a:r>
            <a:r>
              <a:rPr lang="en-US" dirty="0" err="1">
                <a:solidFill>
                  <a:schemeClr val="tx2">
                    <a:satMod val="130000"/>
                  </a:schemeClr>
                </a:solidFill>
                <a:latin typeface="+mn-lt"/>
              </a:rPr>
              <a:t>Penduduk</a:t>
            </a:r>
            <a:endParaRPr lang="en-US" dirty="0"/>
          </a:p>
        </p:txBody>
      </p:sp>
      <p:sp>
        <p:nvSpPr>
          <p:cNvPr id="4" name="Content Placeholder 8">
            <a:extLst>
              <a:ext uri="{FF2B5EF4-FFF2-40B4-BE49-F238E27FC236}">
                <a16:creationId xmlns:a16="http://schemas.microsoft.com/office/drawing/2014/main" id="{88334B89-DDB7-4849-9944-C93E94803BF2}"/>
              </a:ext>
            </a:extLst>
          </p:cNvPr>
          <p:cNvSpPr>
            <a:spLocks noGrp="1"/>
          </p:cNvSpPr>
          <p:nvPr>
            <p:ph idx="1"/>
          </p:nvPr>
        </p:nvSpPr>
        <p:spPr>
          <a:xfrm>
            <a:off x="756228" y="1323109"/>
            <a:ext cx="7499350" cy="4800600"/>
          </a:xfrm>
        </p:spPr>
        <p:txBody>
          <a:bodyPr/>
          <a:lstStyle/>
          <a:p>
            <a:r>
              <a:rPr lang="en-US" altLang="en-US" sz="2800" dirty="0" err="1"/>
              <a:t>Menurut</a:t>
            </a:r>
            <a:r>
              <a:rPr lang="en-US" altLang="en-US" sz="2800" dirty="0"/>
              <a:t> </a:t>
            </a:r>
            <a:r>
              <a:rPr lang="en-US" altLang="en-US" sz="2800" dirty="0" err="1"/>
              <a:t>jenis</a:t>
            </a:r>
            <a:r>
              <a:rPr lang="en-US" altLang="en-US" sz="2800" dirty="0"/>
              <a:t> </a:t>
            </a:r>
            <a:r>
              <a:rPr lang="en-US" altLang="en-US" sz="2800" dirty="0" err="1"/>
              <a:t>kelamin</a:t>
            </a:r>
            <a:r>
              <a:rPr lang="en-US" altLang="en-US" sz="2800" dirty="0"/>
              <a:t>  -&gt;  </a:t>
            </a:r>
            <a:r>
              <a:rPr lang="en-US" altLang="en-US" sz="2800" dirty="0" err="1"/>
              <a:t>kriteria</a:t>
            </a:r>
            <a:r>
              <a:rPr lang="en-US" altLang="en-US" sz="2800" dirty="0"/>
              <a:t> </a:t>
            </a:r>
            <a:r>
              <a:rPr lang="en-US" altLang="en-US" sz="2800" dirty="0" err="1"/>
              <a:t>biologis</a:t>
            </a:r>
            <a:endParaRPr lang="en-US" altLang="en-US" sz="2800" dirty="0"/>
          </a:p>
          <a:p>
            <a:r>
              <a:rPr lang="en-US" altLang="en-US" sz="2800" dirty="0" err="1"/>
              <a:t>Menurut</a:t>
            </a:r>
            <a:r>
              <a:rPr lang="en-US" altLang="en-US" sz="2800" dirty="0"/>
              <a:t> </a:t>
            </a:r>
            <a:r>
              <a:rPr lang="en-US" altLang="en-US" sz="2800" dirty="0" err="1"/>
              <a:t>Umur</a:t>
            </a:r>
            <a:r>
              <a:rPr lang="en-US" altLang="en-US" sz="2800" dirty="0"/>
              <a:t> :</a:t>
            </a:r>
          </a:p>
          <a:p>
            <a:pPr lvl="1"/>
            <a:r>
              <a:rPr lang="en-US" altLang="en-US" dirty="0"/>
              <a:t>Gol. Muda (o-14 </a:t>
            </a:r>
            <a:r>
              <a:rPr lang="en-US" altLang="en-US" dirty="0" err="1"/>
              <a:t>th</a:t>
            </a:r>
            <a:r>
              <a:rPr lang="en-US" altLang="en-US" dirty="0"/>
              <a:t>)</a:t>
            </a:r>
          </a:p>
          <a:p>
            <a:pPr lvl="1"/>
            <a:r>
              <a:rPr lang="en-US" altLang="en-US" dirty="0"/>
              <a:t>Gol. </a:t>
            </a:r>
            <a:r>
              <a:rPr lang="en-US" altLang="en-US" dirty="0" err="1"/>
              <a:t>Dewasa</a:t>
            </a:r>
            <a:r>
              <a:rPr lang="en-US" altLang="en-US" dirty="0"/>
              <a:t> (15-64 </a:t>
            </a:r>
            <a:r>
              <a:rPr lang="en-US" altLang="en-US" dirty="0" err="1"/>
              <a:t>th</a:t>
            </a:r>
            <a:r>
              <a:rPr lang="en-US" altLang="en-US" dirty="0"/>
              <a:t>)</a:t>
            </a:r>
          </a:p>
          <a:p>
            <a:pPr lvl="1"/>
            <a:r>
              <a:rPr lang="en-US" altLang="en-US" dirty="0"/>
              <a:t>Gol. </a:t>
            </a:r>
            <a:r>
              <a:rPr lang="en-US" altLang="en-US" dirty="0" err="1"/>
              <a:t>Tua</a:t>
            </a:r>
            <a:r>
              <a:rPr lang="en-US" altLang="en-US" dirty="0"/>
              <a:t> (65 </a:t>
            </a:r>
            <a:r>
              <a:rPr lang="en-US" altLang="en-US" dirty="0" err="1"/>
              <a:t>th</a:t>
            </a:r>
            <a:r>
              <a:rPr lang="en-US" altLang="en-US" dirty="0"/>
              <a:t> +)</a:t>
            </a:r>
          </a:p>
          <a:p>
            <a:pPr>
              <a:buFont typeface="Wingdings 2" panose="05020102010507070707" pitchFamily="18" charset="2"/>
              <a:buNone/>
            </a:pPr>
            <a:r>
              <a:rPr lang="en-US" altLang="en-US" sz="2800" dirty="0"/>
              <a:t>	</a:t>
            </a:r>
          </a:p>
        </p:txBody>
      </p:sp>
    </p:spTree>
    <p:extLst>
      <p:ext uri="{BB962C8B-B14F-4D97-AF65-F5344CB8AC3E}">
        <p14:creationId xmlns:p14="http://schemas.microsoft.com/office/powerpoint/2010/main" val="273319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most populated country</a:t>
            </a:r>
            <a:endParaRPr lang="id-ID" dirty="0"/>
          </a:p>
        </p:txBody>
      </p:sp>
      <p:pic>
        <p:nvPicPr>
          <p:cNvPr id="4" name="Picture 2" descr="http://www.english.rfi.fr/sites/english.filesrfi/imagecache/aef_image_original_format/sites/images.rfi.fr/files/aef_image/World_population_V_3.png"/>
          <p:cNvPicPr>
            <a:picLocks noChangeAspect="1" noChangeArrowheads="1"/>
          </p:cNvPicPr>
          <p:nvPr/>
        </p:nvPicPr>
        <p:blipFill>
          <a:blip r:embed="rId2"/>
          <a:srcRect/>
          <a:stretch>
            <a:fillRect/>
          </a:stretch>
        </p:blipFill>
        <p:spPr bwMode="auto">
          <a:xfrm>
            <a:off x="2197289" y="1337480"/>
            <a:ext cx="7124132" cy="5343099"/>
          </a:xfrm>
          <a:prstGeom prst="rect">
            <a:avLst/>
          </a:prstGeom>
          <a:noFill/>
        </p:spPr>
      </p:pic>
    </p:spTree>
    <p:extLst>
      <p:ext uri="{BB962C8B-B14F-4D97-AF65-F5344CB8AC3E}">
        <p14:creationId xmlns:p14="http://schemas.microsoft.com/office/powerpoint/2010/main" val="350577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2A93FDF3-FD1B-4398-B162-F71B6D957976}"/>
              </a:ext>
            </a:extLst>
          </p:cNvPr>
          <p:cNvSpPr>
            <a:spLocks noGrp="1"/>
          </p:cNvSpPr>
          <p:nvPr>
            <p:ph type="title"/>
          </p:nvPr>
        </p:nvSpPr>
        <p:spPr>
          <a:xfrm>
            <a:off x="646113" y="228600"/>
            <a:ext cx="9404350" cy="1400175"/>
          </a:xfrm>
        </p:spPr>
        <p:txBody>
          <a:bodyPr/>
          <a:lstStyle/>
          <a:p>
            <a:pPr fontAlgn="auto">
              <a:spcAft>
                <a:spcPts val="0"/>
              </a:spcAft>
              <a:defRPr/>
            </a:pPr>
            <a:r>
              <a:rPr lang="en-US" dirty="0" err="1">
                <a:solidFill>
                  <a:schemeClr val="tx2">
                    <a:satMod val="130000"/>
                  </a:schemeClr>
                </a:solidFill>
                <a:latin typeface="+mn-lt"/>
              </a:rPr>
              <a:t>Piramida</a:t>
            </a:r>
            <a:r>
              <a:rPr lang="en-US" dirty="0">
                <a:solidFill>
                  <a:schemeClr val="tx2">
                    <a:satMod val="130000"/>
                  </a:schemeClr>
                </a:solidFill>
                <a:latin typeface="+mn-lt"/>
              </a:rPr>
              <a:t> </a:t>
            </a:r>
            <a:r>
              <a:rPr lang="en-US" dirty="0" err="1">
                <a:solidFill>
                  <a:schemeClr val="tx2">
                    <a:satMod val="130000"/>
                  </a:schemeClr>
                </a:solidFill>
                <a:latin typeface="+mn-lt"/>
              </a:rPr>
              <a:t>Penduduk</a:t>
            </a:r>
            <a:endParaRPr lang="en-US" dirty="0">
              <a:solidFill>
                <a:schemeClr val="tx2">
                  <a:satMod val="130000"/>
                </a:schemeClr>
              </a:solidFill>
              <a:latin typeface="+mn-lt"/>
            </a:endParaRPr>
          </a:p>
        </p:txBody>
      </p:sp>
      <p:sp>
        <p:nvSpPr>
          <p:cNvPr id="5" name="Content Placeholder 13">
            <a:extLst>
              <a:ext uri="{FF2B5EF4-FFF2-40B4-BE49-F238E27FC236}">
                <a16:creationId xmlns:a16="http://schemas.microsoft.com/office/drawing/2014/main" id="{54B68335-6952-4F1D-B965-5162AAF2989B}"/>
              </a:ext>
            </a:extLst>
          </p:cNvPr>
          <p:cNvSpPr>
            <a:spLocks noGrp="1"/>
          </p:cNvSpPr>
          <p:nvPr>
            <p:ph idx="1"/>
          </p:nvPr>
        </p:nvSpPr>
        <p:spPr>
          <a:xfrm>
            <a:off x="789709" y="1094509"/>
            <a:ext cx="7772400" cy="5257800"/>
          </a:xfrm>
        </p:spPr>
        <p:txBody>
          <a:bodyPr>
            <a:normAutofit fontScale="70000" lnSpcReduction="20000"/>
          </a:bodyPr>
          <a:lstStyle/>
          <a:p>
            <a:pPr marL="365760" indent="-283464" fontAlgn="auto">
              <a:spcAft>
                <a:spcPts val="0"/>
              </a:spcAft>
              <a:buFont typeface="Wingdings 2"/>
              <a:buChar char=""/>
              <a:defRPr/>
            </a:pPr>
            <a:r>
              <a:rPr lang="en-US" sz="2600" dirty="0" err="1"/>
              <a:t>Gambar</a:t>
            </a:r>
            <a:r>
              <a:rPr lang="en-US" sz="2600" dirty="0"/>
              <a:t>  yang </a:t>
            </a:r>
            <a:r>
              <a:rPr lang="en-US" sz="2600" dirty="0" err="1"/>
              <a:t>menunjukkan</a:t>
            </a:r>
            <a:r>
              <a:rPr lang="en-US" sz="2600" dirty="0"/>
              <a:t> </a:t>
            </a:r>
            <a:r>
              <a:rPr lang="en-US" sz="2600" dirty="0" err="1"/>
              <a:t>struktur</a:t>
            </a:r>
            <a:r>
              <a:rPr lang="en-US" sz="2600" dirty="0"/>
              <a:t>  </a:t>
            </a:r>
            <a:r>
              <a:rPr lang="en-US" sz="2600" dirty="0" err="1"/>
              <a:t>penduduk</a:t>
            </a:r>
            <a:r>
              <a:rPr lang="en-US" sz="2600" dirty="0"/>
              <a:t> </a:t>
            </a:r>
            <a:r>
              <a:rPr lang="en-US" sz="2600" dirty="0" err="1"/>
              <a:t>suatu</a:t>
            </a:r>
            <a:r>
              <a:rPr lang="en-US" sz="2600" dirty="0"/>
              <a:t> </a:t>
            </a:r>
            <a:r>
              <a:rPr lang="en-US" sz="2600" dirty="0" err="1"/>
              <a:t>negara</a:t>
            </a:r>
            <a:endParaRPr lang="en-US" sz="2600" dirty="0"/>
          </a:p>
          <a:p>
            <a:pPr marL="365760" indent="-283464" fontAlgn="auto">
              <a:spcAft>
                <a:spcPts val="0"/>
              </a:spcAft>
              <a:buFont typeface="Wingdings 2"/>
              <a:buChar char=""/>
              <a:defRPr/>
            </a:pPr>
            <a:r>
              <a:rPr lang="en-US" sz="2600" dirty="0" err="1"/>
              <a:t>Ciri</a:t>
            </a:r>
            <a:r>
              <a:rPr lang="en-US" sz="2600" dirty="0"/>
              <a:t> - </a:t>
            </a:r>
            <a:r>
              <a:rPr lang="en-US" sz="2600" dirty="0" err="1"/>
              <a:t>ciri</a:t>
            </a:r>
            <a:r>
              <a:rPr lang="en-US" sz="2600" dirty="0"/>
              <a:t> :</a:t>
            </a:r>
          </a:p>
          <a:p>
            <a:pPr marL="640080" lvl="1" indent="-237744" fontAlgn="auto">
              <a:spcAft>
                <a:spcPts val="0"/>
              </a:spcAft>
              <a:buFont typeface="Verdana"/>
              <a:buChar char="◦"/>
              <a:defRPr/>
            </a:pPr>
            <a:r>
              <a:rPr lang="en-US" sz="2600" dirty="0" err="1"/>
              <a:t>Piramida</a:t>
            </a:r>
            <a:r>
              <a:rPr lang="en-US" sz="2600" dirty="0"/>
              <a:t> </a:t>
            </a:r>
            <a:r>
              <a:rPr lang="en-US" sz="2600" dirty="0" err="1"/>
              <a:t>Ekspansif</a:t>
            </a:r>
            <a:endParaRPr lang="en-US" sz="2600" dirty="0"/>
          </a:p>
          <a:p>
            <a:pPr marL="886968" lvl="2" fontAlgn="auto">
              <a:spcAft>
                <a:spcPts val="0"/>
              </a:spcAft>
              <a:buFont typeface="Wingdings 2"/>
              <a:buChar char=""/>
              <a:defRPr/>
            </a:pPr>
            <a:r>
              <a:rPr lang="en-US" sz="2600" dirty="0" err="1"/>
              <a:t>pertumbuhan</a:t>
            </a:r>
            <a:r>
              <a:rPr lang="en-US" sz="2600" dirty="0"/>
              <a:t>  </a:t>
            </a:r>
            <a:r>
              <a:rPr lang="en-US" sz="2600" dirty="0" err="1"/>
              <a:t>penduduk</a:t>
            </a:r>
            <a:r>
              <a:rPr lang="en-US" sz="2600" dirty="0"/>
              <a:t>  </a:t>
            </a:r>
            <a:r>
              <a:rPr lang="en-US" sz="2600" dirty="0" err="1"/>
              <a:t>sangat</a:t>
            </a:r>
            <a:r>
              <a:rPr lang="en-US" sz="2600" dirty="0"/>
              <a:t>  </a:t>
            </a:r>
            <a:r>
              <a:rPr lang="en-US" sz="2600" dirty="0" err="1"/>
              <a:t>tinggi</a:t>
            </a:r>
            <a:endParaRPr lang="en-US" sz="2600" dirty="0"/>
          </a:p>
          <a:p>
            <a:pPr marL="886968" lvl="2" fontAlgn="auto">
              <a:spcAft>
                <a:spcPts val="0"/>
              </a:spcAft>
              <a:buFont typeface="Wingdings 2"/>
              <a:buChar char=""/>
              <a:defRPr/>
            </a:pPr>
            <a:r>
              <a:rPr lang="en-US" sz="2600" dirty="0" err="1"/>
              <a:t>tingkat</a:t>
            </a:r>
            <a:r>
              <a:rPr lang="en-US" sz="2600" dirty="0"/>
              <a:t>  </a:t>
            </a:r>
            <a:r>
              <a:rPr lang="en-US" sz="2600" dirty="0" err="1"/>
              <a:t>kelahiran</a:t>
            </a:r>
            <a:r>
              <a:rPr lang="en-US" sz="2600" dirty="0"/>
              <a:t>  </a:t>
            </a:r>
            <a:r>
              <a:rPr lang="en-US" sz="2600" dirty="0" err="1"/>
              <a:t>tinggi</a:t>
            </a:r>
            <a:endParaRPr lang="en-US" sz="2600" dirty="0"/>
          </a:p>
          <a:p>
            <a:pPr marL="886968" lvl="2" fontAlgn="auto">
              <a:spcAft>
                <a:spcPts val="0"/>
              </a:spcAft>
              <a:buFont typeface="Wingdings 2"/>
              <a:buChar char=""/>
              <a:defRPr/>
            </a:pPr>
            <a:r>
              <a:rPr lang="en-US" sz="2600" dirty="0" err="1"/>
              <a:t>ada</a:t>
            </a:r>
            <a:r>
              <a:rPr lang="en-US" sz="2600" dirty="0"/>
              <a:t>  </a:t>
            </a:r>
            <a:r>
              <a:rPr lang="en-US" sz="2600" dirty="0" err="1"/>
              <a:t>di</a:t>
            </a:r>
            <a:r>
              <a:rPr lang="en-US" sz="2600" dirty="0"/>
              <a:t>  </a:t>
            </a:r>
            <a:r>
              <a:rPr lang="en-US" sz="2600" dirty="0" err="1"/>
              <a:t>negara-negara</a:t>
            </a:r>
            <a:r>
              <a:rPr lang="en-US" sz="2600" dirty="0"/>
              <a:t>  </a:t>
            </a:r>
            <a:r>
              <a:rPr lang="en-US" sz="2600" dirty="0" err="1"/>
              <a:t>berkembang</a:t>
            </a:r>
            <a:endParaRPr lang="en-US" sz="2600" dirty="0"/>
          </a:p>
          <a:p>
            <a:pPr marL="640080" lvl="1" indent="-237744" fontAlgn="auto">
              <a:spcAft>
                <a:spcPts val="0"/>
              </a:spcAft>
              <a:buFont typeface="Verdana"/>
              <a:buChar char="◦"/>
              <a:defRPr/>
            </a:pPr>
            <a:r>
              <a:rPr lang="en-US" sz="2600" dirty="0" err="1"/>
              <a:t>Piramida</a:t>
            </a:r>
            <a:r>
              <a:rPr lang="en-US" sz="2600" dirty="0"/>
              <a:t> </a:t>
            </a:r>
            <a:r>
              <a:rPr lang="en-US" sz="2600" dirty="0" err="1"/>
              <a:t>Stasioner</a:t>
            </a:r>
            <a:endParaRPr lang="en-US" sz="2600" dirty="0"/>
          </a:p>
          <a:p>
            <a:pPr marL="886968" lvl="2" fontAlgn="auto">
              <a:spcAft>
                <a:spcPts val="0"/>
              </a:spcAft>
              <a:buFont typeface="Wingdings 2"/>
              <a:buChar char=""/>
              <a:defRPr/>
            </a:pPr>
            <a:r>
              <a:rPr lang="en-US" sz="2600" dirty="0" err="1"/>
              <a:t>pertumbuhan</a:t>
            </a:r>
            <a:r>
              <a:rPr lang="en-US" sz="2600" dirty="0"/>
              <a:t>  </a:t>
            </a:r>
            <a:r>
              <a:rPr lang="en-US" sz="2600" dirty="0" err="1"/>
              <a:t>relatif</a:t>
            </a:r>
            <a:r>
              <a:rPr lang="en-US" sz="2600" dirty="0"/>
              <a:t>  </a:t>
            </a:r>
            <a:r>
              <a:rPr lang="en-US" sz="2600" dirty="0" err="1"/>
              <a:t>stabil</a:t>
            </a:r>
            <a:r>
              <a:rPr lang="en-US" sz="2600" dirty="0"/>
              <a:t> (</a:t>
            </a:r>
            <a:r>
              <a:rPr lang="en-US" sz="2600" dirty="0" err="1"/>
              <a:t>mendekati</a:t>
            </a:r>
            <a:r>
              <a:rPr lang="en-US" sz="2600" dirty="0"/>
              <a:t> </a:t>
            </a:r>
            <a:r>
              <a:rPr lang="en-US" sz="2600" dirty="0" err="1"/>
              <a:t>angka</a:t>
            </a:r>
            <a:r>
              <a:rPr lang="en-US" sz="2600" dirty="0"/>
              <a:t> 0)</a:t>
            </a:r>
          </a:p>
          <a:p>
            <a:pPr marL="886968" lvl="2" fontAlgn="auto">
              <a:spcAft>
                <a:spcPts val="0"/>
              </a:spcAft>
              <a:buFont typeface="Wingdings 2"/>
              <a:buChar char=""/>
              <a:defRPr/>
            </a:pPr>
            <a:r>
              <a:rPr lang="en-US" sz="2600" dirty="0" err="1"/>
              <a:t>tingkat</a:t>
            </a:r>
            <a:r>
              <a:rPr lang="en-US" sz="2600" dirty="0"/>
              <a:t>  </a:t>
            </a:r>
            <a:r>
              <a:rPr lang="en-US" sz="2600" dirty="0" err="1"/>
              <a:t>kelahiran</a:t>
            </a:r>
            <a:r>
              <a:rPr lang="en-US" sz="2600" dirty="0"/>
              <a:t>  </a:t>
            </a:r>
            <a:r>
              <a:rPr lang="en-US" sz="2600" dirty="0" err="1"/>
              <a:t>dan</a:t>
            </a:r>
            <a:r>
              <a:rPr lang="en-US" sz="2600" dirty="0"/>
              <a:t>  </a:t>
            </a:r>
            <a:r>
              <a:rPr lang="en-US" sz="2600" dirty="0" err="1"/>
              <a:t>kematian</a:t>
            </a:r>
            <a:r>
              <a:rPr lang="en-US" sz="2600" dirty="0"/>
              <a:t>  </a:t>
            </a:r>
            <a:r>
              <a:rPr lang="en-US" sz="2600" dirty="0" err="1"/>
              <a:t>rendah</a:t>
            </a:r>
            <a:endParaRPr lang="en-US" sz="2600" dirty="0"/>
          </a:p>
          <a:p>
            <a:pPr marL="886968" lvl="2" fontAlgn="auto">
              <a:spcAft>
                <a:spcPts val="0"/>
              </a:spcAft>
              <a:buFont typeface="Wingdings 2"/>
              <a:buChar char=""/>
              <a:defRPr/>
            </a:pPr>
            <a:r>
              <a:rPr lang="en-US" sz="2600" dirty="0" err="1"/>
              <a:t>struktur</a:t>
            </a:r>
            <a:r>
              <a:rPr lang="en-US" sz="2600" dirty="0"/>
              <a:t>  </a:t>
            </a:r>
            <a:r>
              <a:rPr lang="en-US" sz="2600" dirty="0" err="1"/>
              <a:t>jumlah</a:t>
            </a:r>
            <a:r>
              <a:rPr lang="en-US" sz="2600" dirty="0"/>
              <a:t>  </a:t>
            </a:r>
            <a:r>
              <a:rPr lang="en-US" sz="2600" dirty="0" err="1"/>
              <a:t>penduduk</a:t>
            </a:r>
            <a:r>
              <a:rPr lang="en-US" sz="2600" dirty="0"/>
              <a:t>  </a:t>
            </a:r>
            <a:r>
              <a:rPr lang="en-US" sz="2600" dirty="0" err="1"/>
              <a:t>muda</a:t>
            </a:r>
            <a:r>
              <a:rPr lang="en-US" sz="2600" dirty="0"/>
              <a:t>, </a:t>
            </a:r>
            <a:r>
              <a:rPr lang="en-US" sz="2600" dirty="0" err="1"/>
              <a:t>dewasa</a:t>
            </a:r>
            <a:r>
              <a:rPr lang="en-US" sz="2600" dirty="0"/>
              <a:t>, &amp; </a:t>
            </a:r>
            <a:r>
              <a:rPr lang="en-US" sz="2600" dirty="0" err="1"/>
              <a:t>tua</a:t>
            </a:r>
            <a:r>
              <a:rPr lang="en-US" sz="2600" dirty="0"/>
              <a:t> </a:t>
            </a:r>
            <a:r>
              <a:rPr lang="en-US" sz="2600" dirty="0" err="1"/>
              <a:t>seimbang</a:t>
            </a:r>
            <a:endParaRPr lang="en-US" sz="2600" dirty="0"/>
          </a:p>
          <a:p>
            <a:pPr marL="886968" lvl="2" fontAlgn="auto">
              <a:spcAft>
                <a:spcPts val="0"/>
              </a:spcAft>
              <a:buFont typeface="Wingdings 2"/>
              <a:buChar char=""/>
              <a:defRPr/>
            </a:pPr>
            <a:r>
              <a:rPr lang="en-US" sz="2600" dirty="0" err="1"/>
              <a:t>ada</a:t>
            </a:r>
            <a:r>
              <a:rPr lang="en-US" sz="2600" dirty="0"/>
              <a:t> </a:t>
            </a:r>
            <a:r>
              <a:rPr lang="en-US" sz="2600" dirty="0" err="1"/>
              <a:t>di</a:t>
            </a:r>
            <a:r>
              <a:rPr lang="en-US" sz="2600" dirty="0"/>
              <a:t> </a:t>
            </a:r>
            <a:r>
              <a:rPr lang="en-US" sz="2600" dirty="0" err="1"/>
              <a:t>negara-negara</a:t>
            </a:r>
            <a:r>
              <a:rPr lang="en-US" sz="2600" dirty="0"/>
              <a:t> </a:t>
            </a:r>
            <a:r>
              <a:rPr lang="en-US" sz="2600" dirty="0" err="1"/>
              <a:t>maju</a:t>
            </a:r>
            <a:endParaRPr lang="en-US" sz="2600" dirty="0"/>
          </a:p>
          <a:p>
            <a:pPr marL="640080" lvl="1" indent="-237744" fontAlgn="auto">
              <a:spcAft>
                <a:spcPts val="0"/>
              </a:spcAft>
              <a:buFont typeface="Verdana"/>
              <a:buChar char="◦"/>
              <a:defRPr/>
            </a:pPr>
            <a:r>
              <a:rPr lang="en-US" sz="2600" dirty="0" err="1"/>
              <a:t>Piramida</a:t>
            </a:r>
            <a:r>
              <a:rPr lang="en-US" sz="2600" dirty="0"/>
              <a:t> </a:t>
            </a:r>
            <a:r>
              <a:rPr lang="en-US" sz="2600" dirty="0" err="1"/>
              <a:t>Konstruktif</a:t>
            </a:r>
            <a:endParaRPr lang="en-US" sz="2600" dirty="0"/>
          </a:p>
          <a:p>
            <a:pPr marL="886968" lvl="2" fontAlgn="auto">
              <a:spcAft>
                <a:spcPts val="0"/>
              </a:spcAft>
              <a:buFont typeface="Wingdings 2"/>
              <a:buChar char=""/>
              <a:defRPr/>
            </a:pPr>
            <a:r>
              <a:rPr lang="en-US" sz="2600" dirty="0" err="1"/>
              <a:t>pertumbuhan</a:t>
            </a:r>
            <a:r>
              <a:rPr lang="en-US" sz="2600" dirty="0"/>
              <a:t>  </a:t>
            </a:r>
            <a:r>
              <a:rPr lang="en-US" sz="2600" dirty="0" err="1"/>
              <a:t>penduduk</a:t>
            </a:r>
            <a:r>
              <a:rPr lang="en-US" sz="2600" dirty="0"/>
              <a:t>  </a:t>
            </a:r>
            <a:r>
              <a:rPr lang="en-US" sz="2600" dirty="0" err="1"/>
              <a:t>menurun</a:t>
            </a:r>
            <a:r>
              <a:rPr lang="en-US" sz="2600" dirty="0"/>
              <a:t> (</a:t>
            </a:r>
            <a:r>
              <a:rPr lang="en-US" sz="2600" dirty="0" err="1"/>
              <a:t>negatif</a:t>
            </a:r>
            <a:r>
              <a:rPr lang="en-US" sz="2600" dirty="0"/>
              <a:t>)</a:t>
            </a:r>
          </a:p>
          <a:p>
            <a:pPr marL="886968" lvl="2" fontAlgn="auto">
              <a:spcAft>
                <a:spcPts val="0"/>
              </a:spcAft>
              <a:buFont typeface="Wingdings 2"/>
              <a:buChar char=""/>
              <a:defRPr/>
            </a:pPr>
            <a:r>
              <a:rPr lang="en-US" sz="2600" dirty="0" err="1"/>
              <a:t>tingkat</a:t>
            </a:r>
            <a:r>
              <a:rPr lang="en-US" sz="2600" dirty="0"/>
              <a:t>  </a:t>
            </a:r>
            <a:r>
              <a:rPr lang="en-US" sz="2600" dirty="0" err="1"/>
              <a:t>kelahiran</a:t>
            </a:r>
            <a:r>
              <a:rPr lang="en-US" sz="2600" dirty="0"/>
              <a:t>  </a:t>
            </a:r>
            <a:r>
              <a:rPr lang="en-US" sz="2600" dirty="0" err="1"/>
              <a:t>rendah</a:t>
            </a:r>
            <a:endParaRPr lang="en-US" sz="2600" dirty="0"/>
          </a:p>
          <a:p>
            <a:pPr marL="886968" lvl="2" fontAlgn="auto">
              <a:spcAft>
                <a:spcPts val="0"/>
              </a:spcAft>
              <a:buFont typeface="Wingdings 2"/>
              <a:buChar char=""/>
              <a:defRPr/>
            </a:pPr>
            <a:r>
              <a:rPr lang="en-US" sz="2600" dirty="0" err="1"/>
              <a:t>sebagian</a:t>
            </a:r>
            <a:r>
              <a:rPr lang="en-US" sz="2600" dirty="0"/>
              <a:t>  </a:t>
            </a:r>
            <a:r>
              <a:rPr lang="en-US" sz="2600" dirty="0" err="1"/>
              <a:t>besar</a:t>
            </a:r>
            <a:r>
              <a:rPr lang="en-US" sz="2600" dirty="0"/>
              <a:t>  </a:t>
            </a:r>
            <a:r>
              <a:rPr lang="en-US" sz="2600" dirty="0" err="1"/>
              <a:t>penduduk</a:t>
            </a:r>
            <a:r>
              <a:rPr lang="en-US" sz="2600" dirty="0"/>
              <a:t>  </a:t>
            </a:r>
            <a:r>
              <a:rPr lang="en-US" sz="2600" dirty="0" err="1"/>
              <a:t>berusia</a:t>
            </a:r>
            <a:r>
              <a:rPr lang="en-US" sz="2600" dirty="0"/>
              <a:t>  </a:t>
            </a:r>
            <a:r>
              <a:rPr lang="en-US" sz="2600" dirty="0" err="1"/>
              <a:t>tua</a:t>
            </a:r>
            <a:endParaRPr lang="en-US" sz="2600" dirty="0"/>
          </a:p>
          <a:p>
            <a:pPr marL="640080" lvl="1" indent="-237744" fontAlgn="auto">
              <a:spcAft>
                <a:spcPts val="0"/>
              </a:spcAft>
              <a:buFont typeface="Verdana"/>
              <a:buNone/>
              <a:defRPr/>
            </a:pPr>
            <a:endParaRPr lang="en-US" sz="2200" dirty="0"/>
          </a:p>
          <a:p>
            <a:pPr marL="640080" lvl="1" indent="-237744" fontAlgn="auto">
              <a:spcAft>
                <a:spcPts val="0"/>
              </a:spcAft>
              <a:buFont typeface="Verdana"/>
              <a:buNone/>
              <a:defRPr/>
            </a:pPr>
            <a:endParaRPr lang="en-US" sz="2400" dirty="0"/>
          </a:p>
        </p:txBody>
      </p:sp>
    </p:spTree>
    <p:extLst>
      <p:ext uri="{BB962C8B-B14F-4D97-AF65-F5344CB8AC3E}">
        <p14:creationId xmlns:p14="http://schemas.microsoft.com/office/powerpoint/2010/main" val="32397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6A883B-0151-46DA-AC18-821B2A32B74B}"/>
              </a:ext>
            </a:extLst>
          </p:cNvPr>
          <p:cNvSpPr>
            <a:spLocks noGrp="1"/>
          </p:cNvSpPr>
          <p:nvPr>
            <p:ph type="title"/>
          </p:nvPr>
        </p:nvSpPr>
        <p:spPr>
          <a:xfrm>
            <a:off x="646113" y="452438"/>
            <a:ext cx="9404350" cy="1400175"/>
          </a:xfrm>
        </p:spPr>
        <p:txBody>
          <a:bodyPr/>
          <a:lstStyle/>
          <a:p>
            <a:pPr fontAlgn="auto">
              <a:spcAft>
                <a:spcPts val="0"/>
              </a:spcAft>
              <a:defRPr/>
            </a:pPr>
            <a:r>
              <a:rPr lang="en-US" dirty="0" err="1">
                <a:solidFill>
                  <a:schemeClr val="tx2">
                    <a:satMod val="130000"/>
                  </a:schemeClr>
                </a:solidFill>
              </a:rPr>
              <a:t>Mengukur</a:t>
            </a:r>
            <a:r>
              <a:rPr lang="en-US" dirty="0">
                <a:solidFill>
                  <a:schemeClr val="tx2">
                    <a:satMod val="130000"/>
                  </a:schemeClr>
                </a:solidFill>
              </a:rPr>
              <a:t> </a:t>
            </a:r>
            <a:r>
              <a:rPr lang="en-US" dirty="0" err="1">
                <a:solidFill>
                  <a:schemeClr val="tx2">
                    <a:satMod val="130000"/>
                  </a:schemeClr>
                </a:solidFill>
              </a:rPr>
              <a:t>Kualitas</a:t>
            </a:r>
            <a:r>
              <a:rPr lang="en-US" dirty="0">
                <a:solidFill>
                  <a:schemeClr val="tx2">
                    <a:satMod val="130000"/>
                  </a:schemeClr>
                </a:solidFill>
              </a:rPr>
              <a:t> </a:t>
            </a:r>
            <a:r>
              <a:rPr lang="en-US" dirty="0" err="1">
                <a:solidFill>
                  <a:schemeClr val="tx2">
                    <a:satMod val="130000"/>
                  </a:schemeClr>
                </a:solidFill>
              </a:rPr>
              <a:t>Penduduk</a:t>
            </a:r>
            <a:endParaRPr lang="en-US" dirty="0">
              <a:solidFill>
                <a:schemeClr val="tx2">
                  <a:satMod val="130000"/>
                </a:schemeClr>
              </a:solidFill>
            </a:endParaRPr>
          </a:p>
        </p:txBody>
      </p:sp>
      <p:sp>
        <p:nvSpPr>
          <p:cNvPr id="5" name="Content Placeholder 2">
            <a:extLst>
              <a:ext uri="{FF2B5EF4-FFF2-40B4-BE49-F238E27FC236}">
                <a16:creationId xmlns:a16="http://schemas.microsoft.com/office/drawing/2014/main" id="{DD8BAFB9-9AFC-4C42-B781-24F078E833DA}"/>
              </a:ext>
            </a:extLst>
          </p:cNvPr>
          <p:cNvSpPr>
            <a:spLocks noGrp="1"/>
          </p:cNvSpPr>
          <p:nvPr>
            <p:ph idx="1"/>
          </p:nvPr>
        </p:nvSpPr>
        <p:spPr>
          <a:xfrm>
            <a:off x="825500" y="1223962"/>
            <a:ext cx="7499350" cy="5181600"/>
          </a:xfrm>
        </p:spPr>
        <p:txBody>
          <a:bodyPr>
            <a:normAutofit fontScale="92500" lnSpcReduction="10000"/>
          </a:bodyPr>
          <a:lstStyle/>
          <a:p>
            <a:pPr marL="365760" indent="-283464" fontAlgn="auto">
              <a:spcAft>
                <a:spcPts val="0"/>
              </a:spcAft>
              <a:buFont typeface="Wingdings 2"/>
              <a:buChar char=""/>
              <a:defRPr/>
            </a:pPr>
            <a:r>
              <a:rPr lang="en-US" sz="2600" dirty="0" err="1"/>
              <a:t>Kualitas</a:t>
            </a:r>
            <a:r>
              <a:rPr lang="en-US" sz="2600" dirty="0"/>
              <a:t> </a:t>
            </a:r>
            <a:r>
              <a:rPr lang="en-US" sz="2600" dirty="0" err="1"/>
              <a:t>Penduduk</a:t>
            </a:r>
            <a:r>
              <a:rPr lang="en-US" sz="2600" dirty="0"/>
              <a:t> :</a:t>
            </a:r>
          </a:p>
          <a:p>
            <a:pPr marL="640080" lvl="1" indent="-237744" fontAlgn="auto">
              <a:spcAft>
                <a:spcPts val="0"/>
              </a:spcAft>
              <a:buFont typeface="Verdana"/>
              <a:buChar char="◦"/>
              <a:defRPr/>
            </a:pPr>
            <a:r>
              <a:rPr lang="en-US" sz="2200" dirty="0" err="1"/>
              <a:t>keadaan</a:t>
            </a:r>
            <a:r>
              <a:rPr lang="en-US" sz="2200" dirty="0"/>
              <a:t> </a:t>
            </a:r>
            <a:r>
              <a:rPr lang="en-US" sz="2200" dirty="0" err="1"/>
              <a:t>penduduk</a:t>
            </a:r>
            <a:r>
              <a:rPr lang="en-US" sz="2200" dirty="0"/>
              <a:t>, </a:t>
            </a:r>
            <a:r>
              <a:rPr lang="en-US" sz="2200" dirty="0" err="1"/>
              <a:t>baik</a:t>
            </a:r>
            <a:r>
              <a:rPr lang="en-US" sz="2200" dirty="0"/>
              <a:t> </a:t>
            </a:r>
            <a:r>
              <a:rPr lang="en-US" sz="2200" dirty="0" err="1"/>
              <a:t>secara</a:t>
            </a:r>
            <a:r>
              <a:rPr lang="en-US" sz="2200" dirty="0"/>
              <a:t> </a:t>
            </a:r>
            <a:r>
              <a:rPr lang="en-US" sz="2200" dirty="0" err="1"/>
              <a:t>perseorangan</a:t>
            </a:r>
            <a:r>
              <a:rPr lang="en-US" sz="2200" dirty="0"/>
              <a:t> </a:t>
            </a:r>
            <a:r>
              <a:rPr lang="en-US" sz="2200" dirty="0" err="1"/>
              <a:t>maupun</a:t>
            </a:r>
            <a:r>
              <a:rPr lang="en-US" sz="2200" dirty="0"/>
              <a:t> </a:t>
            </a:r>
            <a:r>
              <a:rPr lang="en-US" sz="2200" dirty="0" err="1"/>
              <a:t>kelompok</a:t>
            </a:r>
            <a:r>
              <a:rPr lang="en-US" sz="2200" dirty="0"/>
              <a:t> </a:t>
            </a:r>
            <a:r>
              <a:rPr lang="en-US" sz="2200" dirty="0" err="1"/>
              <a:t>berdasarkan</a:t>
            </a:r>
            <a:r>
              <a:rPr lang="en-US" sz="2200" dirty="0"/>
              <a:t> </a:t>
            </a:r>
            <a:r>
              <a:rPr lang="en-US" sz="2200" dirty="0" err="1"/>
              <a:t>tingkat</a:t>
            </a:r>
            <a:r>
              <a:rPr lang="en-US" sz="2200" dirty="0"/>
              <a:t> </a:t>
            </a:r>
            <a:r>
              <a:rPr lang="en-US" sz="2200" dirty="0" err="1"/>
              <a:t>kemajuannya</a:t>
            </a:r>
            <a:r>
              <a:rPr lang="en-US" sz="2200" dirty="0"/>
              <a:t> yang </a:t>
            </a:r>
            <a:r>
              <a:rPr lang="en-US" sz="2200" dirty="0" err="1"/>
              <a:t>telah</a:t>
            </a:r>
            <a:r>
              <a:rPr lang="en-US" sz="2200" dirty="0"/>
              <a:t> </a:t>
            </a:r>
            <a:r>
              <a:rPr lang="en-US" sz="2200" dirty="0" err="1"/>
              <a:t>dicapai</a:t>
            </a:r>
            <a:endParaRPr lang="en-US" sz="2600" dirty="0"/>
          </a:p>
          <a:p>
            <a:pPr marL="365760" indent="-283464" fontAlgn="auto">
              <a:spcAft>
                <a:spcPts val="0"/>
              </a:spcAft>
              <a:buFont typeface="Wingdings 2"/>
              <a:buChar char=""/>
              <a:defRPr/>
            </a:pPr>
            <a:r>
              <a:rPr lang="en-US" sz="2600" dirty="0"/>
              <a:t>Cara </a:t>
            </a:r>
            <a:r>
              <a:rPr lang="en-US" sz="2600" dirty="0" err="1"/>
              <a:t>mengukur</a:t>
            </a:r>
            <a:r>
              <a:rPr lang="en-US" sz="2600" dirty="0"/>
              <a:t> </a:t>
            </a:r>
            <a:r>
              <a:rPr lang="en-US" sz="2600" dirty="0" err="1"/>
              <a:t>kualitas</a:t>
            </a:r>
            <a:r>
              <a:rPr lang="en-US" sz="2600" dirty="0"/>
              <a:t> </a:t>
            </a:r>
            <a:r>
              <a:rPr lang="en-US" sz="2600" dirty="0" err="1"/>
              <a:t>penduduk</a:t>
            </a:r>
            <a:r>
              <a:rPr lang="en-US" sz="2600" dirty="0"/>
              <a:t> :</a:t>
            </a:r>
          </a:p>
          <a:p>
            <a:pPr marL="596646" indent="-514350" fontAlgn="auto">
              <a:spcAft>
                <a:spcPts val="0"/>
              </a:spcAft>
              <a:buFont typeface="+mj-lt"/>
              <a:buAutoNum type="alphaLcPeriod"/>
              <a:defRPr/>
            </a:pPr>
            <a:r>
              <a:rPr lang="en-US" sz="2600" dirty="0" err="1"/>
              <a:t>Pendidikan</a:t>
            </a:r>
            <a:endParaRPr lang="en-US" sz="2600" dirty="0"/>
          </a:p>
          <a:p>
            <a:pPr marL="596646" indent="-514350" fontAlgn="auto">
              <a:spcAft>
                <a:spcPts val="0"/>
              </a:spcAft>
              <a:buFont typeface="+mj-lt"/>
              <a:buAutoNum type="alphaLcPeriod"/>
              <a:defRPr/>
            </a:pPr>
            <a:r>
              <a:rPr lang="en-US" sz="2600" dirty="0" err="1"/>
              <a:t>Kesehatan</a:t>
            </a:r>
            <a:endParaRPr lang="en-US" sz="2600" dirty="0"/>
          </a:p>
          <a:p>
            <a:pPr marL="870966" lvl="1" indent="-514350" fontAlgn="auto">
              <a:spcAft>
                <a:spcPts val="0"/>
              </a:spcAft>
              <a:buFont typeface="Verdana"/>
              <a:buNone/>
              <a:defRPr/>
            </a:pPr>
            <a:r>
              <a:rPr lang="en-US" sz="2200" dirty="0"/>
              <a:t>	</a:t>
            </a:r>
            <a:r>
              <a:rPr lang="en-US" sz="2200" dirty="0" err="1"/>
              <a:t>Faktor-faktor</a:t>
            </a:r>
            <a:r>
              <a:rPr lang="en-US" sz="2200" dirty="0"/>
              <a:t> yang </a:t>
            </a:r>
            <a:r>
              <a:rPr lang="en-US" sz="2200" dirty="0" err="1"/>
              <a:t>mempengaruhi</a:t>
            </a:r>
            <a:r>
              <a:rPr lang="en-US" sz="2200" dirty="0"/>
              <a:t> </a:t>
            </a:r>
            <a:r>
              <a:rPr lang="en-US" sz="2200" dirty="0" err="1"/>
              <a:t>tingkat</a:t>
            </a:r>
            <a:r>
              <a:rPr lang="en-US" sz="2200" dirty="0"/>
              <a:t> </a:t>
            </a:r>
            <a:r>
              <a:rPr lang="en-US" sz="2200" dirty="0" err="1"/>
              <a:t>kematian</a:t>
            </a:r>
            <a:r>
              <a:rPr lang="en-US" sz="2200" dirty="0"/>
              <a:t> </a:t>
            </a:r>
            <a:r>
              <a:rPr lang="en-US" sz="2200" dirty="0" err="1"/>
              <a:t>bayi</a:t>
            </a:r>
            <a:r>
              <a:rPr lang="en-US" sz="2200" dirty="0"/>
              <a:t> :</a:t>
            </a:r>
          </a:p>
          <a:p>
            <a:pPr marL="870966" lvl="1" indent="-514350" fontAlgn="auto">
              <a:spcAft>
                <a:spcPts val="0"/>
              </a:spcAft>
              <a:buFont typeface="Verdana"/>
              <a:buNone/>
              <a:defRPr/>
            </a:pPr>
            <a:r>
              <a:rPr lang="en-US" sz="2200" dirty="0"/>
              <a:t>	1. Status </a:t>
            </a:r>
            <a:r>
              <a:rPr lang="en-US" sz="2200" dirty="0" err="1"/>
              <a:t>gizi</a:t>
            </a:r>
            <a:r>
              <a:rPr lang="en-US" sz="2200" dirty="0"/>
              <a:t> </a:t>
            </a:r>
            <a:r>
              <a:rPr lang="en-US" sz="2200" dirty="0" err="1"/>
              <a:t>makanan</a:t>
            </a:r>
            <a:r>
              <a:rPr lang="en-US" sz="2200" dirty="0"/>
              <a:t> </a:t>
            </a:r>
            <a:r>
              <a:rPr lang="en-US" sz="2200" dirty="0" err="1"/>
              <a:t>penduduk</a:t>
            </a:r>
            <a:endParaRPr lang="en-US" sz="2200" dirty="0"/>
          </a:p>
          <a:p>
            <a:pPr marL="870966" lvl="1" indent="-514350" fontAlgn="auto">
              <a:spcAft>
                <a:spcPts val="0"/>
              </a:spcAft>
              <a:buFont typeface="Verdana"/>
              <a:buNone/>
              <a:defRPr/>
            </a:pPr>
            <a:r>
              <a:rPr lang="en-US" sz="2200" dirty="0"/>
              <a:t>	2. </a:t>
            </a:r>
            <a:r>
              <a:rPr lang="en-US" sz="2200" dirty="0" err="1"/>
              <a:t>Ketersediaan</a:t>
            </a:r>
            <a:r>
              <a:rPr lang="en-US" sz="2200" dirty="0"/>
              <a:t> </a:t>
            </a:r>
            <a:r>
              <a:rPr lang="en-US" sz="2200" dirty="0" err="1"/>
              <a:t>dan</a:t>
            </a:r>
            <a:r>
              <a:rPr lang="en-US" sz="2200" dirty="0"/>
              <a:t> </a:t>
            </a:r>
            <a:r>
              <a:rPr lang="en-US" sz="2200" dirty="0" err="1"/>
              <a:t>daya</a:t>
            </a:r>
            <a:r>
              <a:rPr lang="en-US" sz="2200" dirty="0"/>
              <a:t> </a:t>
            </a:r>
            <a:r>
              <a:rPr lang="en-US" sz="2200" dirty="0" err="1"/>
              <a:t>obat-obatan</a:t>
            </a:r>
            <a:endParaRPr lang="en-US" sz="2200" dirty="0"/>
          </a:p>
          <a:p>
            <a:pPr marL="870966" lvl="1" indent="-514350" fontAlgn="auto">
              <a:spcAft>
                <a:spcPts val="0"/>
              </a:spcAft>
              <a:buFont typeface="Verdana"/>
              <a:buNone/>
              <a:defRPr/>
            </a:pPr>
            <a:r>
              <a:rPr lang="en-US" sz="2200" dirty="0"/>
              <a:t>	3. Tingkat </a:t>
            </a:r>
            <a:r>
              <a:rPr lang="en-US" sz="2200" dirty="0" err="1"/>
              <a:t>penghasilan</a:t>
            </a:r>
            <a:r>
              <a:rPr lang="en-US" sz="2200" dirty="0"/>
              <a:t> </a:t>
            </a:r>
            <a:r>
              <a:rPr lang="en-US" sz="2200" dirty="0" err="1"/>
              <a:t>dan</a:t>
            </a:r>
            <a:r>
              <a:rPr lang="en-US" sz="2200" dirty="0"/>
              <a:t> </a:t>
            </a:r>
            <a:r>
              <a:rPr lang="en-US" sz="2200" dirty="0" err="1"/>
              <a:t>pendidikan</a:t>
            </a:r>
            <a:r>
              <a:rPr lang="en-US" sz="2200" dirty="0"/>
              <a:t> </a:t>
            </a:r>
            <a:r>
              <a:rPr lang="en-US" sz="2200" dirty="0" err="1"/>
              <a:t>penduduk</a:t>
            </a:r>
            <a:endParaRPr lang="en-US" sz="2200" dirty="0"/>
          </a:p>
          <a:p>
            <a:pPr marL="870966" lvl="1" indent="-514350" fontAlgn="auto">
              <a:spcAft>
                <a:spcPts val="0"/>
              </a:spcAft>
              <a:buFont typeface="Verdana"/>
              <a:buNone/>
              <a:defRPr/>
            </a:pPr>
            <a:r>
              <a:rPr lang="en-US" sz="2200" dirty="0"/>
              <a:t>	4. </a:t>
            </a:r>
            <a:r>
              <a:rPr lang="en-US" sz="2200" dirty="0" err="1"/>
              <a:t>Sanitasi</a:t>
            </a:r>
            <a:r>
              <a:rPr lang="en-US" sz="2200" dirty="0"/>
              <a:t> </a:t>
            </a:r>
            <a:r>
              <a:rPr lang="en-US" sz="2200" dirty="0" err="1"/>
              <a:t>kesehatan</a:t>
            </a:r>
            <a:r>
              <a:rPr lang="en-US" sz="2200" dirty="0"/>
              <a:t> </a:t>
            </a:r>
            <a:r>
              <a:rPr lang="en-US" sz="2200" dirty="0" err="1"/>
              <a:t>lingkungan</a:t>
            </a:r>
            <a:endParaRPr lang="en-US" sz="2200" dirty="0"/>
          </a:p>
        </p:txBody>
      </p:sp>
    </p:spTree>
    <p:extLst>
      <p:ext uri="{BB962C8B-B14F-4D97-AF65-F5344CB8AC3E}">
        <p14:creationId xmlns:p14="http://schemas.microsoft.com/office/powerpoint/2010/main" val="200284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C9D7-6068-40FB-9E5E-AA422AC253C2}"/>
              </a:ext>
            </a:extLst>
          </p:cNvPr>
          <p:cNvSpPr>
            <a:spLocks noGrp="1"/>
          </p:cNvSpPr>
          <p:nvPr>
            <p:ph type="title"/>
          </p:nvPr>
        </p:nvSpPr>
        <p:spPr>
          <a:xfrm>
            <a:off x="2317602" y="236160"/>
            <a:ext cx="9404723" cy="1400530"/>
          </a:xfrm>
        </p:spPr>
        <p:txBody>
          <a:bodyPr/>
          <a:lstStyle/>
          <a:p>
            <a:r>
              <a:rPr lang="id-ID" sz="4400" b="1" dirty="0">
                <a:solidFill>
                  <a:schemeClr val="tx1"/>
                </a:solidFill>
                <a:latin typeface="Calibri" pitchFamily="34" charset="0"/>
                <a:ea typeface="DFKai-SB" pitchFamily="65" charset="-120"/>
                <a:cs typeface="Calibri" pitchFamily="34" charset="0"/>
              </a:rPr>
              <a:t>Permasalahan Kependudukan</a:t>
            </a:r>
            <a:br>
              <a:rPr lang="id-ID" sz="4400" b="1" dirty="0">
                <a:solidFill>
                  <a:schemeClr val="tx1"/>
                </a:solidFill>
                <a:latin typeface="Calibri" pitchFamily="34" charset="0"/>
                <a:ea typeface="DFKai-SB" pitchFamily="65" charset="-120"/>
                <a:cs typeface="Calibri" pitchFamily="34" charset="0"/>
              </a:rPr>
            </a:br>
            <a:endParaRPr lang="en-US" dirty="0"/>
          </a:p>
        </p:txBody>
      </p:sp>
      <p:sp>
        <p:nvSpPr>
          <p:cNvPr id="4" name="Rounded Rectangle 2">
            <a:extLst>
              <a:ext uri="{FF2B5EF4-FFF2-40B4-BE49-F238E27FC236}">
                <a16:creationId xmlns:a16="http://schemas.microsoft.com/office/drawing/2014/main" id="{575B2F30-8125-4CD7-984E-237AD620D6E1}"/>
              </a:ext>
            </a:extLst>
          </p:cNvPr>
          <p:cNvSpPr/>
          <p:nvPr/>
        </p:nvSpPr>
        <p:spPr>
          <a:xfrm>
            <a:off x="5075747" y="1050267"/>
            <a:ext cx="1944216" cy="5864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id-ID" b="1" i="1" dirty="0"/>
              <a:t>Dilihat dari :</a:t>
            </a:r>
          </a:p>
        </p:txBody>
      </p:sp>
      <p:sp>
        <p:nvSpPr>
          <p:cNvPr id="5" name="Oval 4">
            <a:extLst>
              <a:ext uri="{FF2B5EF4-FFF2-40B4-BE49-F238E27FC236}">
                <a16:creationId xmlns:a16="http://schemas.microsoft.com/office/drawing/2014/main" id="{53DB297E-EA26-4A3E-A562-F5D235AC24A9}"/>
              </a:ext>
            </a:extLst>
          </p:cNvPr>
          <p:cNvSpPr/>
          <p:nvPr/>
        </p:nvSpPr>
        <p:spPr>
          <a:xfrm>
            <a:off x="1293056" y="1358763"/>
            <a:ext cx="3096344" cy="88626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b="1" dirty="0"/>
              <a:t>Kuantitas Penduduk di Indonesia</a:t>
            </a:r>
          </a:p>
        </p:txBody>
      </p:sp>
      <p:sp>
        <p:nvSpPr>
          <p:cNvPr id="6" name="Oval 5">
            <a:extLst>
              <a:ext uri="{FF2B5EF4-FFF2-40B4-BE49-F238E27FC236}">
                <a16:creationId xmlns:a16="http://schemas.microsoft.com/office/drawing/2014/main" id="{C6980CFD-D03F-4CE4-94D3-92DFECA3F38F}"/>
              </a:ext>
            </a:extLst>
          </p:cNvPr>
          <p:cNvSpPr/>
          <p:nvPr/>
        </p:nvSpPr>
        <p:spPr>
          <a:xfrm>
            <a:off x="7706310" y="1343478"/>
            <a:ext cx="3096344" cy="88626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b="1" dirty="0"/>
              <a:t>Kualitas Penduduk di Indonesia</a:t>
            </a:r>
          </a:p>
        </p:txBody>
      </p:sp>
      <p:pic>
        <p:nvPicPr>
          <p:cNvPr id="7" name="Picture 3" descr="D:\punya nadia istiqomah\background pp\AE.jpg">
            <a:extLst>
              <a:ext uri="{FF2B5EF4-FFF2-40B4-BE49-F238E27FC236}">
                <a16:creationId xmlns:a16="http://schemas.microsoft.com/office/drawing/2014/main" id="{3A867FBF-B664-45F2-ACE1-3EE7CBF27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23" y="2450797"/>
            <a:ext cx="4669209" cy="23785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 name="Picture 2" descr="D:\punya nadia istiqomah\background pp\AD.jpg">
            <a:extLst>
              <a:ext uri="{FF2B5EF4-FFF2-40B4-BE49-F238E27FC236}">
                <a16:creationId xmlns:a16="http://schemas.microsoft.com/office/drawing/2014/main" id="{6B2EE570-8728-401A-A5CE-7ECA759E0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01" y="2450797"/>
            <a:ext cx="4355976" cy="2425734"/>
          </a:xfrm>
          <a:prstGeom prst="rect">
            <a:avLst/>
          </a:prstGeom>
          <a:ln>
            <a:solidFill>
              <a:schemeClr val="accent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2E7439-C3EC-488F-B3B2-800FF8A9E590}"/>
              </a:ext>
            </a:extLst>
          </p:cNvPr>
          <p:cNvSpPr txBox="1"/>
          <p:nvPr/>
        </p:nvSpPr>
        <p:spPr>
          <a:xfrm>
            <a:off x="7907189" y="5097582"/>
            <a:ext cx="3200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id-ID" b="1" dirty="0"/>
              <a:t>Apa yang kalian pikirkan setelah melihat gambar di atas ?</a:t>
            </a:r>
          </a:p>
        </p:txBody>
      </p:sp>
      <p:sp>
        <p:nvSpPr>
          <p:cNvPr id="12" name="Horizontal Scroll 15">
            <a:extLst>
              <a:ext uri="{FF2B5EF4-FFF2-40B4-BE49-F238E27FC236}">
                <a16:creationId xmlns:a16="http://schemas.microsoft.com/office/drawing/2014/main" id="{FAA84B9F-40CA-49DD-9474-ACA8EB0EFFFE}"/>
              </a:ext>
            </a:extLst>
          </p:cNvPr>
          <p:cNvSpPr/>
          <p:nvPr/>
        </p:nvSpPr>
        <p:spPr>
          <a:xfrm>
            <a:off x="968793" y="5221311"/>
            <a:ext cx="6632037" cy="1400529"/>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b="1" dirty="0"/>
              <a:t>Inilah permasalahan kependudukan yang ada di Indonesia. Penduduk semakin bertambah, namun kesehatan dan pendidikan tidak  mendukung pertumbuhan tersebut.</a:t>
            </a:r>
          </a:p>
        </p:txBody>
      </p:sp>
    </p:spTree>
    <p:extLst>
      <p:ext uri="{BB962C8B-B14F-4D97-AF65-F5344CB8AC3E}">
        <p14:creationId xmlns:p14="http://schemas.microsoft.com/office/powerpoint/2010/main" val="305811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0164146B-DB78-46D3-99FC-B9094514028D}"/>
              </a:ext>
            </a:extLst>
          </p:cNvPr>
          <p:cNvSpPr/>
          <p:nvPr/>
        </p:nvSpPr>
        <p:spPr>
          <a:xfrm>
            <a:off x="6096000" y="266708"/>
            <a:ext cx="4211960" cy="1628800"/>
          </a:xfrm>
          <a:prstGeom prst="cloudCallout">
            <a:avLst>
              <a:gd name="adj1" fmla="val -89251"/>
              <a:gd name="adj2" fmla="val 60799"/>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2400" dirty="0">
                <a:solidFill>
                  <a:schemeClr val="bg1"/>
                </a:solidFill>
              </a:rPr>
              <a:t>Kesimpulannya ???</a:t>
            </a:r>
          </a:p>
        </p:txBody>
      </p:sp>
      <p:pic>
        <p:nvPicPr>
          <p:cNvPr id="5" name="Picture 2" descr="D:\punya nadia istiqomah\background pp\qy.jpg">
            <a:extLst>
              <a:ext uri="{FF2B5EF4-FFF2-40B4-BE49-F238E27FC236}">
                <a16:creationId xmlns:a16="http://schemas.microsoft.com/office/drawing/2014/main" id="{EDDEF7E1-93F4-4680-A8B5-194517B2B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80" r="44233"/>
          <a:stretch/>
        </p:blipFill>
        <p:spPr bwMode="auto">
          <a:xfrm>
            <a:off x="1884040" y="1510771"/>
            <a:ext cx="2369713" cy="1763265"/>
          </a:xfrm>
          <a:prstGeom prst="ellipse">
            <a:avLst/>
          </a:prstGeom>
          <a:noFill/>
          <a:extLst>
            <a:ext uri="{909E8E84-426E-40DD-AFC4-6F175D3DCCD1}">
              <a14:hiddenFill xmlns:a14="http://schemas.microsoft.com/office/drawing/2010/main">
                <a:solidFill>
                  <a:srgbClr val="FFFFFF"/>
                </a:solidFill>
              </a14:hiddenFill>
            </a:ext>
          </a:extLst>
        </p:spPr>
      </p:pic>
      <p:sp>
        <p:nvSpPr>
          <p:cNvPr id="6" name="Pentagon 5">
            <a:extLst>
              <a:ext uri="{FF2B5EF4-FFF2-40B4-BE49-F238E27FC236}">
                <a16:creationId xmlns:a16="http://schemas.microsoft.com/office/drawing/2014/main" id="{CD2772DE-0691-4A7E-A8CB-11C19BEC3403}"/>
              </a:ext>
            </a:extLst>
          </p:cNvPr>
          <p:cNvSpPr/>
          <p:nvPr/>
        </p:nvSpPr>
        <p:spPr>
          <a:xfrm>
            <a:off x="2282668" y="3503953"/>
            <a:ext cx="9012057" cy="2592288"/>
          </a:xfrm>
          <a:prstGeom prst="homePlate">
            <a:avLst>
              <a:gd name="adj" fmla="val 27882"/>
            </a:avLst>
          </a:prstGeom>
          <a:ln/>
        </p:spPr>
        <p:style>
          <a:lnRef idx="1">
            <a:schemeClr val="accent2"/>
          </a:lnRef>
          <a:fillRef idx="3">
            <a:schemeClr val="accent2"/>
          </a:fillRef>
          <a:effectRef idx="2">
            <a:schemeClr val="accent2"/>
          </a:effectRef>
          <a:fontRef idx="minor">
            <a:schemeClr val="lt1"/>
          </a:fontRef>
        </p:style>
        <p:txBody>
          <a:bodyPr rtlCol="0" anchor="ctr"/>
          <a:lstStyle/>
          <a:p>
            <a:pPr algn="r"/>
            <a:r>
              <a:rPr lang="id-ID" sz="2400" dirty="0">
                <a:solidFill>
                  <a:schemeClr val="bg1"/>
                </a:solidFill>
              </a:rPr>
              <a:t>   Pertumbuhan penduduk </a:t>
            </a:r>
            <a:r>
              <a:rPr lang="id-ID" sz="2400" b="1" dirty="0">
                <a:solidFill>
                  <a:schemeClr val="bg1"/>
                </a:solidFill>
              </a:rPr>
              <a:t>berbanding terbalik </a:t>
            </a:r>
            <a:r>
              <a:rPr lang="id-ID" sz="2400" dirty="0">
                <a:solidFill>
                  <a:schemeClr val="bg1"/>
                </a:solidFill>
              </a:rPr>
              <a:t>dengan peningkatan kualitas penduduk di negara kita. Hal ini dikarenakan kuantitas penduduk di Negara Indonesia kian bertambah, namun kualitas penduduk di Negara Indonesiapun semakin menurun</a:t>
            </a:r>
            <a:r>
              <a:rPr lang="id-ID" sz="2400" dirty="0">
                <a:solidFill>
                  <a:schemeClr val="tx1"/>
                </a:solidFill>
              </a:rPr>
              <a:t>.</a:t>
            </a:r>
          </a:p>
        </p:txBody>
      </p:sp>
    </p:spTree>
    <p:extLst>
      <p:ext uri="{BB962C8B-B14F-4D97-AF65-F5344CB8AC3E}">
        <p14:creationId xmlns:p14="http://schemas.microsoft.com/office/powerpoint/2010/main" val="416605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71C658-4797-45A0-8D43-7C4A44EAE744}"/>
              </a:ext>
            </a:extLst>
          </p:cNvPr>
          <p:cNvSpPr/>
          <p:nvPr/>
        </p:nvSpPr>
        <p:spPr>
          <a:xfrm>
            <a:off x="827146" y="556409"/>
            <a:ext cx="3024336"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dirty="0">
                <a:latin typeface="Arial Black" pitchFamily="34" charset="0"/>
                <a:ea typeface="DotumChe" pitchFamily="49" charset="-127"/>
              </a:rPr>
              <a:t>KERUSAKAN LINGKUNGAN HIDUP</a:t>
            </a:r>
          </a:p>
        </p:txBody>
      </p:sp>
      <p:cxnSp>
        <p:nvCxnSpPr>
          <p:cNvPr id="5" name="Straight Arrow Connector 4">
            <a:extLst>
              <a:ext uri="{FF2B5EF4-FFF2-40B4-BE49-F238E27FC236}">
                <a16:creationId xmlns:a16="http://schemas.microsoft.com/office/drawing/2014/main" id="{DF544592-AA7D-467F-81FE-33D5157F9F50}"/>
              </a:ext>
            </a:extLst>
          </p:cNvPr>
          <p:cNvCxnSpPr/>
          <p:nvPr/>
        </p:nvCxnSpPr>
        <p:spPr>
          <a:xfrm>
            <a:off x="2337208" y="1564521"/>
            <a:ext cx="0" cy="30245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952F0C2F-5C4C-4549-B72E-AAAAC694614F}"/>
              </a:ext>
            </a:extLst>
          </p:cNvPr>
          <p:cNvSpPr/>
          <p:nvPr/>
        </p:nvSpPr>
        <p:spPr>
          <a:xfrm>
            <a:off x="1078825" y="1866972"/>
            <a:ext cx="2520977" cy="62027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b="1" dirty="0"/>
              <a:t>DIAKIBATKAN OLEH :</a:t>
            </a:r>
          </a:p>
        </p:txBody>
      </p:sp>
      <p:cxnSp>
        <p:nvCxnSpPr>
          <p:cNvPr id="7" name="Elbow Connector 13">
            <a:extLst>
              <a:ext uri="{FF2B5EF4-FFF2-40B4-BE49-F238E27FC236}">
                <a16:creationId xmlns:a16="http://schemas.microsoft.com/office/drawing/2014/main" id="{AC9516EC-3703-4923-8BD1-1ECC378A5A5B}"/>
              </a:ext>
            </a:extLst>
          </p:cNvPr>
          <p:cNvCxnSpPr/>
          <p:nvPr/>
        </p:nvCxnSpPr>
        <p:spPr>
          <a:xfrm rot="16200000" flipH="1">
            <a:off x="2126653" y="2697803"/>
            <a:ext cx="718144" cy="297033"/>
          </a:xfrm>
          <a:prstGeom prst="bentConnector3">
            <a:avLst/>
          </a:prstGeom>
          <a:ln>
            <a:tailEnd type="arrow"/>
          </a:ln>
        </p:spPr>
        <p:style>
          <a:lnRef idx="3">
            <a:schemeClr val="accent5"/>
          </a:lnRef>
          <a:fillRef idx="0">
            <a:schemeClr val="accent5"/>
          </a:fillRef>
          <a:effectRef idx="2">
            <a:schemeClr val="accent5"/>
          </a:effectRef>
          <a:fontRef idx="minor">
            <a:schemeClr val="tx1"/>
          </a:fontRef>
        </p:style>
      </p:cxnSp>
      <p:sp>
        <p:nvSpPr>
          <p:cNvPr id="8" name="Flowchart: Alternate Process 7">
            <a:extLst>
              <a:ext uri="{FF2B5EF4-FFF2-40B4-BE49-F238E27FC236}">
                <a16:creationId xmlns:a16="http://schemas.microsoft.com/office/drawing/2014/main" id="{F2958975-59E8-4618-BDD5-91B8827C0E0C}"/>
              </a:ext>
            </a:extLst>
          </p:cNvPr>
          <p:cNvSpPr/>
          <p:nvPr/>
        </p:nvSpPr>
        <p:spPr>
          <a:xfrm>
            <a:off x="1230086" y="3205392"/>
            <a:ext cx="2808312" cy="505991"/>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id-ID" sz="2000" b="1" dirty="0">
                <a:latin typeface="+mj-lt"/>
              </a:rPr>
              <a:t>MANUSIA</a:t>
            </a:r>
          </a:p>
        </p:txBody>
      </p:sp>
      <p:pic>
        <p:nvPicPr>
          <p:cNvPr id="9" name="Picture 3" descr="D:\punya nadia istiqomah\background pp\AG.jpg">
            <a:extLst>
              <a:ext uri="{FF2B5EF4-FFF2-40B4-BE49-F238E27FC236}">
                <a16:creationId xmlns:a16="http://schemas.microsoft.com/office/drawing/2014/main" id="{5A3B65B4-4820-46C9-8881-BEC8F1108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54" y="4370754"/>
            <a:ext cx="3336128" cy="2286000"/>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pic>
        <p:nvPicPr>
          <p:cNvPr id="10" name="Picture 4" descr="D:\punya nadia istiqomah\background pp\AH.jpg">
            <a:extLst>
              <a:ext uri="{FF2B5EF4-FFF2-40B4-BE49-F238E27FC236}">
                <a16:creationId xmlns:a16="http://schemas.microsoft.com/office/drawing/2014/main" id="{56D846D1-6C58-4DEF-915F-5C8C8B9295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398" y="4370754"/>
            <a:ext cx="3563888" cy="2286000"/>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cxnSp>
        <p:nvCxnSpPr>
          <p:cNvPr id="11" name="Elbow Connector 10">
            <a:extLst>
              <a:ext uri="{FF2B5EF4-FFF2-40B4-BE49-F238E27FC236}">
                <a16:creationId xmlns:a16="http://schemas.microsoft.com/office/drawing/2014/main" id="{1B3E7363-0576-4A07-BC81-C7A555B37ACD}"/>
              </a:ext>
            </a:extLst>
          </p:cNvPr>
          <p:cNvCxnSpPr/>
          <p:nvPr/>
        </p:nvCxnSpPr>
        <p:spPr>
          <a:xfrm flipV="1">
            <a:off x="3595592" y="978049"/>
            <a:ext cx="1656184" cy="1285590"/>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Flowchart: Alternate Process 11">
            <a:extLst>
              <a:ext uri="{FF2B5EF4-FFF2-40B4-BE49-F238E27FC236}">
                <a16:creationId xmlns:a16="http://schemas.microsoft.com/office/drawing/2014/main" id="{13122F21-6327-4B28-91A9-33484DBA911C}"/>
              </a:ext>
            </a:extLst>
          </p:cNvPr>
          <p:cNvSpPr/>
          <p:nvPr/>
        </p:nvSpPr>
        <p:spPr>
          <a:xfrm>
            <a:off x="5251776" y="678465"/>
            <a:ext cx="2808312" cy="599167"/>
          </a:xfrm>
          <a:prstGeom prst="flowChartAlternate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a:latin typeface="+mj-lt"/>
              </a:rPr>
              <a:t>ALAM</a:t>
            </a:r>
          </a:p>
        </p:txBody>
      </p:sp>
      <p:pic>
        <p:nvPicPr>
          <p:cNvPr id="13" name="Picture 2" descr="D:\punya nadia istiqomah\background pp\AF.JPG">
            <a:extLst>
              <a:ext uri="{FF2B5EF4-FFF2-40B4-BE49-F238E27FC236}">
                <a16:creationId xmlns:a16="http://schemas.microsoft.com/office/drawing/2014/main" id="{50DA7A2F-CD0B-41BE-A0C9-B61F8F2F2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966" y="1344721"/>
            <a:ext cx="4680520" cy="2437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80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unya nadia istiqomah\background pp\AJ.jpg">
            <a:extLst>
              <a:ext uri="{FF2B5EF4-FFF2-40B4-BE49-F238E27FC236}">
                <a16:creationId xmlns:a16="http://schemas.microsoft.com/office/drawing/2014/main" id="{1AF02660-9C12-4FEB-978C-3E4F72CA6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096" y="477887"/>
            <a:ext cx="8734425" cy="5902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F841A4D-16C3-48A7-B1F2-36DF5937AEE9}"/>
              </a:ext>
            </a:extLst>
          </p:cNvPr>
          <p:cNvSpPr/>
          <p:nvPr/>
        </p:nvSpPr>
        <p:spPr>
          <a:xfrm>
            <a:off x="4043772" y="3103240"/>
            <a:ext cx="4104456" cy="10801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000" dirty="0">
                <a:latin typeface="Arial Black" pitchFamily="34" charset="0"/>
              </a:rPr>
              <a:t>DAMPAK PERMASALAHAN PENDUDUK TERHADAP PEMBANGUNAN</a:t>
            </a:r>
          </a:p>
        </p:txBody>
      </p:sp>
    </p:spTree>
    <p:extLst>
      <p:ext uri="{BB962C8B-B14F-4D97-AF65-F5344CB8AC3E}">
        <p14:creationId xmlns:p14="http://schemas.microsoft.com/office/powerpoint/2010/main" val="8877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99E297DE-71F4-4CFC-AED1-4CEA99BC5D37}"/>
              </a:ext>
            </a:extLst>
          </p:cNvPr>
          <p:cNvSpPr/>
          <p:nvPr/>
        </p:nvSpPr>
        <p:spPr>
          <a:xfrm>
            <a:off x="1711807" y="266297"/>
            <a:ext cx="5760640" cy="720080"/>
          </a:xfrm>
          <a:prstGeom prst="round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a:t>Inilah penjelasan dari gambar di slide sebelumnya....... </a:t>
            </a:r>
          </a:p>
        </p:txBody>
      </p:sp>
      <p:sp>
        <p:nvSpPr>
          <p:cNvPr id="5" name="Rectangle 4">
            <a:extLst>
              <a:ext uri="{FF2B5EF4-FFF2-40B4-BE49-F238E27FC236}">
                <a16:creationId xmlns:a16="http://schemas.microsoft.com/office/drawing/2014/main" id="{995AF274-D873-43BE-AE1D-465468BF7D62}"/>
              </a:ext>
            </a:extLst>
          </p:cNvPr>
          <p:cNvSpPr/>
          <p:nvPr/>
        </p:nvSpPr>
        <p:spPr>
          <a:xfrm>
            <a:off x="1739516" y="1335119"/>
            <a:ext cx="8712968" cy="52565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342900" indent="-342900" algn="just">
              <a:buAutoNum type="arabicPeriod"/>
            </a:pPr>
            <a:r>
              <a:rPr lang="id-ID" sz="1400" dirty="0">
                <a:solidFill>
                  <a:schemeClr val="bg1"/>
                </a:solidFill>
              </a:rPr>
              <a:t>Ketidakmerataan penduduk menyebabkan tidak meratanya pembangunan ekonomi di seluruh wilayah Indonesia. Hal ini </a:t>
            </a:r>
            <a:r>
              <a:rPr lang="sv-SE" sz="1400" dirty="0">
                <a:solidFill>
                  <a:schemeClr val="bg1"/>
                </a:solidFill>
              </a:rPr>
              <a:t>menyebabkan masih terdapatnya </a:t>
            </a:r>
            <a:r>
              <a:rPr lang="sv-SE" sz="1400" b="1" dirty="0">
                <a:solidFill>
                  <a:schemeClr val="bg1"/>
                </a:solidFill>
              </a:rPr>
              <a:t>daerah tertinggal</a:t>
            </a:r>
            <a:r>
              <a:rPr lang="sv-SE" sz="1400" dirty="0">
                <a:solidFill>
                  <a:schemeClr val="bg1"/>
                </a:solidFill>
              </a:rPr>
              <a:t>, terutama</a:t>
            </a:r>
            <a:r>
              <a:rPr lang="id-ID" sz="1400" dirty="0">
                <a:solidFill>
                  <a:schemeClr val="bg1"/>
                </a:solidFill>
              </a:rPr>
              <a:t> daerah-daerah pedalaman yang jauh dari pusat kota.</a:t>
            </a:r>
          </a:p>
          <a:p>
            <a:pPr marL="342900" indent="-342900" algn="just">
              <a:buFont typeface="+mj-lt"/>
              <a:buAutoNum type="arabicPeriod"/>
            </a:pPr>
            <a:endParaRPr lang="id-ID" sz="1400" dirty="0">
              <a:solidFill>
                <a:schemeClr val="bg1"/>
              </a:solidFill>
            </a:endParaRPr>
          </a:p>
          <a:p>
            <a:pPr marL="342900" indent="-342900" algn="just">
              <a:buFont typeface="+mj-lt"/>
              <a:buAutoNum type="arabicPeriod"/>
            </a:pPr>
            <a:r>
              <a:rPr lang="id-ID" sz="1400" dirty="0">
                <a:solidFill>
                  <a:schemeClr val="bg1"/>
                </a:solidFill>
              </a:rPr>
              <a:t>Ledakan penduduk akibat angka kelahiran yang tinggi menyebabkan </a:t>
            </a:r>
            <a:r>
              <a:rPr lang="id-ID" sz="1400" b="1" dirty="0">
                <a:solidFill>
                  <a:schemeClr val="bg1"/>
                </a:solidFill>
              </a:rPr>
              <a:t>semakin tingginya kebutuhan penduduk akan perumahan, bahan pangan, dan kebutuhan tersier lainnya.</a:t>
            </a:r>
          </a:p>
          <a:p>
            <a:pPr marL="342900" indent="-342900" algn="just">
              <a:buFont typeface="+mj-lt"/>
              <a:buAutoNum type="arabicPeriod"/>
            </a:pPr>
            <a:endParaRPr lang="id-ID" sz="1400" dirty="0">
              <a:solidFill>
                <a:schemeClr val="bg1"/>
              </a:solidFill>
            </a:endParaRPr>
          </a:p>
          <a:p>
            <a:pPr marL="342900" indent="-342900" algn="just">
              <a:buFont typeface="+mj-lt"/>
              <a:buAutoNum type="arabicPeriod"/>
            </a:pPr>
            <a:r>
              <a:rPr lang="id-ID" sz="1400" dirty="0">
                <a:solidFill>
                  <a:schemeClr val="bg1"/>
                </a:solidFill>
              </a:rPr>
              <a:t>Ledakan penduduk juga menyebabkan </a:t>
            </a:r>
            <a:r>
              <a:rPr lang="id-ID" sz="1400" b="1" dirty="0">
                <a:solidFill>
                  <a:schemeClr val="bg1"/>
                </a:solidFill>
              </a:rPr>
              <a:t>angka beban ketergantungan menjadi lebih tinggi</a:t>
            </a:r>
            <a:r>
              <a:rPr lang="id-ID" sz="1400" dirty="0">
                <a:solidFill>
                  <a:schemeClr val="bg1"/>
                </a:solidFill>
              </a:rPr>
              <a:t>. Hal ini disebabkan angka usia non produktif lebih besar daripada usia produktif.</a:t>
            </a:r>
          </a:p>
          <a:p>
            <a:pPr marL="342900" indent="-342900" algn="just">
              <a:buFont typeface="+mj-lt"/>
              <a:buAutoNum type="arabicPeriod"/>
            </a:pPr>
            <a:endParaRPr lang="id-ID" sz="1400" dirty="0">
              <a:solidFill>
                <a:schemeClr val="bg1"/>
              </a:solidFill>
            </a:endParaRPr>
          </a:p>
          <a:p>
            <a:pPr marL="342900" indent="-342900" algn="just">
              <a:buFont typeface="+mj-lt"/>
              <a:buAutoNum type="arabicPeriod"/>
            </a:pPr>
            <a:r>
              <a:rPr lang="id-ID" sz="1400" dirty="0">
                <a:solidFill>
                  <a:schemeClr val="bg1"/>
                </a:solidFill>
              </a:rPr>
              <a:t>Arus urbanisasi yang tidak diimbangi dengan pendidikan dan keterampilan yang cukup menimbulkan masalah </a:t>
            </a:r>
            <a:r>
              <a:rPr lang="id-ID" sz="1400" b="1" dirty="0">
                <a:solidFill>
                  <a:schemeClr val="bg1"/>
                </a:solidFill>
              </a:rPr>
              <a:t>pengangguran, kriminalitas, prostitusi, munculnya daerah kumuh, dan kemiskinan di daerah perkotaan</a:t>
            </a:r>
            <a:r>
              <a:rPr lang="id-ID" sz="1400" dirty="0">
                <a:solidFill>
                  <a:schemeClr val="bg1"/>
                </a:solidFill>
              </a:rPr>
              <a:t>. Hal tersebut dapat menghambat </a:t>
            </a:r>
            <a:r>
              <a:rPr lang="es-ES" sz="1400" dirty="0" err="1">
                <a:solidFill>
                  <a:schemeClr val="bg1"/>
                </a:solidFill>
              </a:rPr>
              <a:t>pembangunan</a:t>
            </a:r>
            <a:r>
              <a:rPr lang="es-ES" sz="1400" dirty="0">
                <a:solidFill>
                  <a:schemeClr val="bg1"/>
                </a:solidFill>
              </a:rPr>
              <a:t>, </a:t>
            </a:r>
            <a:r>
              <a:rPr lang="es-ES" sz="1400" dirty="0" err="1">
                <a:solidFill>
                  <a:schemeClr val="bg1"/>
                </a:solidFill>
              </a:rPr>
              <a:t>baik</a:t>
            </a:r>
            <a:r>
              <a:rPr lang="es-ES" sz="1400" dirty="0">
                <a:solidFill>
                  <a:schemeClr val="bg1"/>
                </a:solidFill>
              </a:rPr>
              <a:t> di </a:t>
            </a:r>
            <a:r>
              <a:rPr lang="es-ES" sz="1400" dirty="0" err="1">
                <a:solidFill>
                  <a:schemeClr val="bg1"/>
                </a:solidFill>
              </a:rPr>
              <a:t>daerah</a:t>
            </a:r>
            <a:r>
              <a:rPr lang="es-ES" sz="1400" dirty="0">
                <a:solidFill>
                  <a:schemeClr val="bg1"/>
                </a:solidFill>
              </a:rPr>
              <a:t> </a:t>
            </a:r>
            <a:r>
              <a:rPr lang="es-ES" sz="1400" dirty="0" err="1">
                <a:solidFill>
                  <a:schemeClr val="bg1"/>
                </a:solidFill>
              </a:rPr>
              <a:t>pedesaan</a:t>
            </a:r>
            <a:r>
              <a:rPr lang="es-ES" sz="1400" dirty="0">
                <a:solidFill>
                  <a:schemeClr val="bg1"/>
                </a:solidFill>
              </a:rPr>
              <a:t> (</a:t>
            </a:r>
            <a:r>
              <a:rPr lang="es-ES" sz="1400" dirty="0" err="1">
                <a:solidFill>
                  <a:schemeClr val="bg1"/>
                </a:solidFill>
              </a:rPr>
              <a:t>daerah</a:t>
            </a:r>
            <a:r>
              <a:rPr lang="es-ES" sz="1400" dirty="0">
                <a:solidFill>
                  <a:schemeClr val="bg1"/>
                </a:solidFill>
              </a:rPr>
              <a:t> </a:t>
            </a:r>
            <a:r>
              <a:rPr lang="es-ES" sz="1400" dirty="0" err="1">
                <a:solidFill>
                  <a:schemeClr val="bg1"/>
                </a:solidFill>
              </a:rPr>
              <a:t>asal</a:t>
            </a:r>
            <a:r>
              <a:rPr lang="es-ES" sz="1400" dirty="0">
                <a:solidFill>
                  <a:schemeClr val="bg1"/>
                </a:solidFill>
              </a:rPr>
              <a:t>) </a:t>
            </a:r>
            <a:r>
              <a:rPr lang="es-ES" sz="1400" dirty="0" err="1">
                <a:solidFill>
                  <a:schemeClr val="bg1"/>
                </a:solidFill>
              </a:rPr>
              <a:t>maupun</a:t>
            </a:r>
            <a:r>
              <a:rPr lang="id-ID" sz="1400" dirty="0">
                <a:solidFill>
                  <a:schemeClr val="bg1"/>
                </a:solidFill>
              </a:rPr>
              <a:t> daerah perkotaan (daerah tujuan).</a:t>
            </a:r>
          </a:p>
          <a:p>
            <a:pPr marL="342900" indent="-342900" algn="just">
              <a:buFont typeface="+mj-lt"/>
              <a:buAutoNum type="arabicPeriod"/>
            </a:pPr>
            <a:endParaRPr lang="id-ID" sz="1400" dirty="0">
              <a:solidFill>
                <a:schemeClr val="bg1"/>
              </a:solidFill>
            </a:endParaRPr>
          </a:p>
          <a:p>
            <a:pPr marL="342900" indent="-342900" algn="just">
              <a:buFont typeface="+mj-lt"/>
              <a:buAutoNum type="arabicPeriod"/>
            </a:pPr>
            <a:r>
              <a:rPr lang="id-ID" sz="1400" dirty="0">
                <a:solidFill>
                  <a:schemeClr val="bg1"/>
                </a:solidFill>
              </a:rPr>
              <a:t>Timbulnya berbagai masalah kerusakan lingkungan akibat pertambahan penduduk manusia.</a:t>
            </a:r>
          </a:p>
          <a:p>
            <a:pPr marL="342900" indent="-342900" algn="just">
              <a:buFont typeface="+mj-lt"/>
              <a:buAutoNum type="arabicPeriod"/>
            </a:pPr>
            <a:endParaRPr lang="id-ID" sz="1400" dirty="0">
              <a:solidFill>
                <a:schemeClr val="bg1"/>
              </a:solidFill>
            </a:endParaRPr>
          </a:p>
          <a:p>
            <a:pPr marL="342900" indent="-342900" algn="just">
              <a:buFont typeface="+mj-lt"/>
              <a:buAutoNum type="arabicPeriod"/>
            </a:pPr>
            <a:r>
              <a:rPr lang="id-ID" sz="1400" dirty="0">
                <a:solidFill>
                  <a:schemeClr val="bg1"/>
                </a:solidFill>
              </a:rPr>
              <a:t>Masalah </a:t>
            </a:r>
            <a:r>
              <a:rPr lang="id-ID" sz="1400" b="1" dirty="0">
                <a:solidFill>
                  <a:schemeClr val="bg1"/>
                </a:solidFill>
              </a:rPr>
              <a:t>kemacetan lalu lintas </a:t>
            </a:r>
            <a:r>
              <a:rPr lang="id-ID" sz="1400" dirty="0">
                <a:solidFill>
                  <a:schemeClr val="bg1"/>
                </a:solidFill>
              </a:rPr>
              <a:t>dapat mengurangi arus mobilitas penduduk, barang, dan jasa yang akan berakibat pada terhambatnya perkembangan ekonomi penduduk.</a:t>
            </a:r>
          </a:p>
        </p:txBody>
      </p:sp>
      <p:pic>
        <p:nvPicPr>
          <p:cNvPr id="6" name="Picture 2" descr="D:\punya nadia istiqomah\background pp\AZ.jpg">
            <a:extLst>
              <a:ext uri="{FF2B5EF4-FFF2-40B4-BE49-F238E27FC236}">
                <a16:creationId xmlns:a16="http://schemas.microsoft.com/office/drawing/2014/main" id="{7C615D23-5455-4FDD-82D0-D5DE031D3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605" y="121357"/>
            <a:ext cx="896322" cy="88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7F1F9-78C0-4F0A-82F8-A4422B98F7D3}"/>
              </a:ext>
            </a:extLst>
          </p:cNvPr>
          <p:cNvSpPr/>
          <p:nvPr/>
        </p:nvSpPr>
        <p:spPr>
          <a:xfrm>
            <a:off x="2653858" y="307505"/>
            <a:ext cx="6884283" cy="64807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000" b="1" i="1" dirty="0"/>
              <a:t>Upaya-Upaya Pemecahan Permasalahan Kuantitas</a:t>
            </a:r>
          </a:p>
          <a:p>
            <a:pPr algn="ctr"/>
            <a:r>
              <a:rPr lang="id-ID" sz="2000" b="1" i="1" dirty="0"/>
              <a:t>Penduduk Indonesia</a:t>
            </a:r>
            <a:endParaRPr lang="id-ID" sz="2000" b="1" dirty="0"/>
          </a:p>
        </p:txBody>
      </p:sp>
      <p:pic>
        <p:nvPicPr>
          <p:cNvPr id="5" name="Picture 2" descr="D:\punya nadia istiqomah\background pp\AV.jpg">
            <a:extLst>
              <a:ext uri="{FF2B5EF4-FFF2-40B4-BE49-F238E27FC236}">
                <a16:creationId xmlns:a16="http://schemas.microsoft.com/office/drawing/2014/main" id="{E06503CA-91DA-4DC1-91E2-AC124F743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 y="1186979"/>
            <a:ext cx="4139952" cy="163396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D4F5879B-2774-450A-A75D-21CD3B5CCA2E}"/>
              </a:ext>
            </a:extLst>
          </p:cNvPr>
          <p:cNvSpPr/>
          <p:nvPr/>
        </p:nvSpPr>
        <p:spPr>
          <a:xfrm>
            <a:off x="925666" y="3020508"/>
            <a:ext cx="3456384" cy="8169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Britannic Bold" pitchFamily="34" charset="0"/>
              </a:rPr>
              <a:t>KB program pengendalian jumlah dan pertumbuhan penduduk</a:t>
            </a:r>
          </a:p>
        </p:txBody>
      </p:sp>
      <p:pic>
        <p:nvPicPr>
          <p:cNvPr id="7" name="Picture 3" descr="D:\punya nadia istiqomah\background pp\AN.jpg">
            <a:extLst>
              <a:ext uri="{FF2B5EF4-FFF2-40B4-BE49-F238E27FC236}">
                <a16:creationId xmlns:a16="http://schemas.microsoft.com/office/drawing/2014/main" id="{E0B95DEC-F958-46D6-9CEE-221392C72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157" y="1186979"/>
            <a:ext cx="4139952" cy="16339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C37CE8-1B3E-40A7-ABF5-B8C8136CF871}"/>
              </a:ext>
            </a:extLst>
          </p:cNvPr>
          <p:cNvSpPr/>
          <p:nvPr/>
        </p:nvSpPr>
        <p:spPr>
          <a:xfrm>
            <a:off x="6290766" y="2958462"/>
            <a:ext cx="3672408" cy="81698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a:latin typeface="Britannic Bold" pitchFamily="34" charset="0"/>
              </a:rPr>
              <a:t>Transmigrasi program pemerataan persebaran penduduk</a:t>
            </a:r>
          </a:p>
        </p:txBody>
      </p:sp>
      <p:cxnSp>
        <p:nvCxnSpPr>
          <p:cNvPr id="9" name="Straight Connector 8">
            <a:extLst>
              <a:ext uri="{FF2B5EF4-FFF2-40B4-BE49-F238E27FC236}">
                <a16:creationId xmlns:a16="http://schemas.microsoft.com/office/drawing/2014/main" id="{7149B58A-FC9C-4C4C-91E4-022E3E18DDA7}"/>
              </a:ext>
            </a:extLst>
          </p:cNvPr>
          <p:cNvCxnSpPr/>
          <p:nvPr/>
        </p:nvCxnSpPr>
        <p:spPr>
          <a:xfrm>
            <a:off x="1499409" y="3997983"/>
            <a:ext cx="8586700" cy="0"/>
          </a:xfrm>
          <a:prstGeom prst="line">
            <a:avLst/>
          </a:prstGeom>
        </p:spPr>
        <p:style>
          <a:lnRef idx="1">
            <a:schemeClr val="accent4"/>
          </a:lnRef>
          <a:fillRef idx="0">
            <a:schemeClr val="accent4"/>
          </a:fillRef>
          <a:effectRef idx="0">
            <a:schemeClr val="accent4"/>
          </a:effectRef>
          <a:fontRef idx="minor">
            <a:schemeClr val="tx1"/>
          </a:fontRef>
        </p:style>
      </p:cxnSp>
      <p:pic>
        <p:nvPicPr>
          <p:cNvPr id="10" name="Picture 4" descr="D:\punya nadia istiqomah\background pp\AX.jpg">
            <a:extLst>
              <a:ext uri="{FF2B5EF4-FFF2-40B4-BE49-F238E27FC236}">
                <a16:creationId xmlns:a16="http://schemas.microsoft.com/office/drawing/2014/main" id="{C6A01044-67A7-4608-92E8-5F501473F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491" y="4227871"/>
            <a:ext cx="6495078" cy="23226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021DE7E-E30C-4C7D-8D12-466B65A40033}"/>
              </a:ext>
            </a:extLst>
          </p:cNvPr>
          <p:cNvSpPr/>
          <p:nvPr/>
        </p:nvSpPr>
        <p:spPr>
          <a:xfrm>
            <a:off x="1499409" y="4093985"/>
            <a:ext cx="1908212" cy="23762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id-ID" i="1" dirty="0">
                <a:latin typeface="Aharoni" pitchFamily="2" charset="-79"/>
                <a:cs typeface="Aharoni" pitchFamily="2" charset="-79"/>
              </a:rPr>
              <a:t>Upaya-Upaya Pemecahan Permasalahan Kualitas</a:t>
            </a:r>
          </a:p>
          <a:p>
            <a:r>
              <a:rPr lang="id-ID" i="1" dirty="0">
                <a:latin typeface="Aharoni" pitchFamily="2" charset="-79"/>
                <a:cs typeface="Aharoni" pitchFamily="2" charset="-79"/>
              </a:rPr>
              <a:t>Penduduk Indonesia</a:t>
            </a:r>
            <a:endParaRPr lang="id-ID" dirty="0">
              <a:latin typeface="Aharoni" pitchFamily="2" charset="-79"/>
              <a:cs typeface="Aharoni" pitchFamily="2" charset="-79"/>
            </a:endParaRPr>
          </a:p>
        </p:txBody>
      </p:sp>
    </p:spTree>
    <p:extLst>
      <p:ext uri="{BB962C8B-B14F-4D97-AF65-F5344CB8AC3E}">
        <p14:creationId xmlns:p14="http://schemas.microsoft.com/office/powerpoint/2010/main" val="24889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42" presetClass="entr" presetSubtype="0" fill="hold"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1" presetClass="entr" presetSubtype="1"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par>
                                <p:cTn id="28" presetID="21" presetClass="entr" presetSubtype="1" fill="hold" nodeType="withEffect">
                                  <p:stCondLst>
                                    <p:cond delay="250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1000"/>
                                        <p:tgtEl>
                                          <p:spTgt spid="10"/>
                                        </p:tgtEl>
                                      </p:cBhvr>
                                    </p:animEffect>
                                  </p:childTnLst>
                                </p:cTn>
                              </p:par>
                              <p:par>
                                <p:cTn id="31" presetID="22" presetClass="entr" presetSubtype="4" fill="hold" grpId="0" nodeType="withEffect">
                                  <p:stCondLst>
                                    <p:cond delay="200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52ED4F-F06E-4CC3-B086-CF2C80C5115C}"/>
              </a:ext>
            </a:extLst>
          </p:cNvPr>
          <p:cNvSpPr/>
          <p:nvPr/>
        </p:nvSpPr>
        <p:spPr>
          <a:xfrm>
            <a:off x="8582922" y="565092"/>
            <a:ext cx="1763688" cy="5400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id-ID" i="1" dirty="0">
                <a:latin typeface="Arial Black" pitchFamily="34" charset="0"/>
                <a:cs typeface="Aharoni" pitchFamily="2" charset="-79"/>
              </a:rPr>
              <a:t>Upaya-Upaya Pemecahan Permasalahan Kualitas</a:t>
            </a:r>
          </a:p>
          <a:p>
            <a:r>
              <a:rPr lang="id-ID" i="1" dirty="0">
                <a:latin typeface="Arial Black" pitchFamily="34" charset="0"/>
                <a:cs typeface="Aharoni" pitchFamily="2" charset="-79"/>
              </a:rPr>
              <a:t>Penduduk Indonesia</a:t>
            </a:r>
            <a:endParaRPr lang="id-ID" dirty="0">
              <a:latin typeface="Arial Black" pitchFamily="34" charset="0"/>
              <a:cs typeface="Aharoni" pitchFamily="2" charset="-79"/>
            </a:endParaRPr>
          </a:p>
        </p:txBody>
      </p:sp>
      <p:sp>
        <p:nvSpPr>
          <p:cNvPr id="5" name="Oval 4">
            <a:extLst>
              <a:ext uri="{FF2B5EF4-FFF2-40B4-BE49-F238E27FC236}">
                <a16:creationId xmlns:a16="http://schemas.microsoft.com/office/drawing/2014/main" id="{373A4894-F307-4912-A27F-E26F9D42F4C5}"/>
              </a:ext>
            </a:extLst>
          </p:cNvPr>
          <p:cNvSpPr/>
          <p:nvPr/>
        </p:nvSpPr>
        <p:spPr>
          <a:xfrm>
            <a:off x="6688209" y="892308"/>
            <a:ext cx="2376264" cy="720080"/>
          </a:xfrm>
          <a:prstGeom prst="ellipse">
            <a:avLst/>
          </a:prstGeom>
          <a:solidFill>
            <a:schemeClr val="accent6">
              <a:lumMod val="40000"/>
              <a:lumOff val="6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b="1" dirty="0">
                <a:solidFill>
                  <a:schemeClr val="tx1"/>
                </a:solidFill>
              </a:rPr>
              <a:t>Bidang Pendidikan</a:t>
            </a:r>
          </a:p>
        </p:txBody>
      </p:sp>
      <p:sp>
        <p:nvSpPr>
          <p:cNvPr id="6" name="Oval 5">
            <a:extLst>
              <a:ext uri="{FF2B5EF4-FFF2-40B4-BE49-F238E27FC236}">
                <a16:creationId xmlns:a16="http://schemas.microsoft.com/office/drawing/2014/main" id="{805F2907-3710-4DF8-8621-802B6DB677E2}"/>
              </a:ext>
            </a:extLst>
          </p:cNvPr>
          <p:cNvSpPr/>
          <p:nvPr/>
        </p:nvSpPr>
        <p:spPr>
          <a:xfrm>
            <a:off x="6800724" y="4827596"/>
            <a:ext cx="2376264" cy="720080"/>
          </a:xfrm>
          <a:prstGeom prst="ellipse">
            <a:avLst/>
          </a:prstGeom>
          <a:solidFill>
            <a:schemeClr val="accent6">
              <a:lumMod val="40000"/>
              <a:lumOff val="6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b="1" dirty="0"/>
              <a:t>Bidang Sosial</a:t>
            </a:r>
          </a:p>
        </p:txBody>
      </p:sp>
      <p:sp>
        <p:nvSpPr>
          <p:cNvPr id="7" name="Rectangle 6">
            <a:extLst>
              <a:ext uri="{FF2B5EF4-FFF2-40B4-BE49-F238E27FC236}">
                <a16:creationId xmlns:a16="http://schemas.microsoft.com/office/drawing/2014/main" id="{86DE3B50-4A9D-4B63-B2B5-6321962B0E25}"/>
              </a:ext>
            </a:extLst>
          </p:cNvPr>
          <p:cNvSpPr/>
          <p:nvPr/>
        </p:nvSpPr>
        <p:spPr>
          <a:xfrm>
            <a:off x="7282275" y="1612388"/>
            <a:ext cx="1188132" cy="9506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d-ID" dirty="0">
                <a:latin typeface="Arial Black" pitchFamily="34" charset="0"/>
              </a:rPr>
              <a:t>BOS dan GNOTA</a:t>
            </a:r>
          </a:p>
        </p:txBody>
      </p:sp>
      <p:sp>
        <p:nvSpPr>
          <p:cNvPr id="8" name="Rectangle 7">
            <a:extLst>
              <a:ext uri="{FF2B5EF4-FFF2-40B4-BE49-F238E27FC236}">
                <a16:creationId xmlns:a16="http://schemas.microsoft.com/office/drawing/2014/main" id="{6F0D1A7C-1227-48FA-AA11-2EAC07D4FE3B}"/>
              </a:ext>
            </a:extLst>
          </p:cNvPr>
          <p:cNvSpPr/>
          <p:nvPr/>
        </p:nvSpPr>
        <p:spPr>
          <a:xfrm>
            <a:off x="7338533" y="3876977"/>
            <a:ext cx="1188132" cy="9506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d-ID" dirty="0">
                <a:latin typeface="Arial Black" pitchFamily="34" charset="0"/>
              </a:rPr>
              <a:t>BLT dan RASKIN</a:t>
            </a:r>
          </a:p>
        </p:txBody>
      </p:sp>
      <p:pic>
        <p:nvPicPr>
          <p:cNvPr id="9" name="Picture 4" descr="D:\punya nadia istiqomah\background pp\AY.jpg">
            <a:extLst>
              <a:ext uri="{FF2B5EF4-FFF2-40B4-BE49-F238E27FC236}">
                <a16:creationId xmlns:a16="http://schemas.microsoft.com/office/drawing/2014/main" id="{9AB03F4E-6D85-4F4A-A553-0E310BCF2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83" y="1076386"/>
            <a:ext cx="1700096" cy="2317989"/>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10" name="Picture 3" descr="D:\punya nadia istiqomah\background pp\AU.jpg">
            <a:extLst>
              <a:ext uri="{FF2B5EF4-FFF2-40B4-BE49-F238E27FC236}">
                <a16:creationId xmlns:a16="http://schemas.microsoft.com/office/drawing/2014/main" id="{27D0DCBF-8756-42E3-887D-BE7FBABF2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731" y="1221847"/>
            <a:ext cx="1872630" cy="2207153"/>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11" name="Picture 2" descr="D:\punya nadia istiqomah\background pp\AR.jpg">
            <a:extLst>
              <a:ext uri="{FF2B5EF4-FFF2-40B4-BE49-F238E27FC236}">
                <a16:creationId xmlns:a16="http://schemas.microsoft.com/office/drawing/2014/main" id="{00F0D489-152B-4DFD-8F0B-563DA1BB3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183" y="1111010"/>
            <a:ext cx="2201787" cy="2317990"/>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12" name="Picture 6" descr="D:\punya nadia istiqomah\background pp\AQ.jpg">
            <a:extLst>
              <a:ext uri="{FF2B5EF4-FFF2-40B4-BE49-F238E27FC236}">
                <a16:creationId xmlns:a16="http://schemas.microsoft.com/office/drawing/2014/main" id="{4C457716-D08B-4B66-A35C-065A89F8D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41" y="3872140"/>
            <a:ext cx="2625405" cy="263099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3" name="Picture 5" descr="D:\punya nadia istiqomah\background pp\AT.jpg">
            <a:extLst>
              <a:ext uri="{FF2B5EF4-FFF2-40B4-BE49-F238E27FC236}">
                <a16:creationId xmlns:a16="http://schemas.microsoft.com/office/drawing/2014/main" id="{316BE8D1-3B53-4351-9CD2-BDB7A48E8F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7816" y="3872722"/>
            <a:ext cx="2889618" cy="2658313"/>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7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31"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900" fill="hold"/>
                                        <p:tgtEl>
                                          <p:spTgt spid="5"/>
                                        </p:tgtEl>
                                        <p:attrNameLst>
                                          <p:attrName>ppt_w</p:attrName>
                                        </p:attrNameLst>
                                      </p:cBhvr>
                                      <p:tavLst>
                                        <p:tav tm="0">
                                          <p:val>
                                            <p:fltVal val="0"/>
                                          </p:val>
                                        </p:tav>
                                        <p:tav tm="100000">
                                          <p:val>
                                            <p:strVal val="#ppt_w"/>
                                          </p:val>
                                        </p:tav>
                                      </p:tavLst>
                                    </p:anim>
                                    <p:anim calcmode="lin" valueType="num">
                                      <p:cBhvr>
                                        <p:cTn id="13" dur="900" fill="hold"/>
                                        <p:tgtEl>
                                          <p:spTgt spid="5"/>
                                        </p:tgtEl>
                                        <p:attrNameLst>
                                          <p:attrName>ppt_h</p:attrName>
                                        </p:attrNameLst>
                                      </p:cBhvr>
                                      <p:tavLst>
                                        <p:tav tm="0">
                                          <p:val>
                                            <p:fltVal val="0"/>
                                          </p:val>
                                        </p:tav>
                                        <p:tav tm="100000">
                                          <p:val>
                                            <p:strVal val="#ppt_h"/>
                                          </p:val>
                                        </p:tav>
                                      </p:tavLst>
                                    </p:anim>
                                    <p:anim calcmode="lin" valueType="num">
                                      <p:cBhvr>
                                        <p:cTn id="14" dur="900" fill="hold"/>
                                        <p:tgtEl>
                                          <p:spTgt spid="5"/>
                                        </p:tgtEl>
                                        <p:attrNameLst>
                                          <p:attrName>style.rotation</p:attrName>
                                        </p:attrNameLst>
                                      </p:cBhvr>
                                      <p:tavLst>
                                        <p:tav tm="0">
                                          <p:val>
                                            <p:fltVal val="90"/>
                                          </p:val>
                                        </p:tav>
                                        <p:tav tm="100000">
                                          <p:val>
                                            <p:fltVal val="0"/>
                                          </p:val>
                                        </p:tav>
                                      </p:tavLst>
                                    </p:anim>
                                    <p:animEffect transition="in" filter="fade">
                                      <p:cBhvr>
                                        <p:cTn id="15" dur="900"/>
                                        <p:tgtEl>
                                          <p:spTgt spid="5"/>
                                        </p:tgtEl>
                                      </p:cBhvr>
                                    </p:animEffect>
                                  </p:childTnLst>
                                </p:cTn>
                              </p:par>
                              <p:par>
                                <p:cTn id="16" presetID="31"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42" presetClass="entr" presetSubtype="0" fill="hold" grpId="0" nodeType="withEffect">
                                  <p:stCondLst>
                                    <p:cond delay="1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200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1000"/>
                                        <p:tgtEl>
                                          <p:spTgt spid="8"/>
                                        </p:tgtEl>
                                      </p:cBhvr>
                                    </p:animEffect>
                                  </p:childTnLst>
                                </p:cTn>
                              </p:par>
                              <p:par>
                                <p:cTn id="30" presetID="21" presetClass="entr" presetSubtype="1" fill="hold" nodeType="withEffect">
                                  <p:stCondLst>
                                    <p:cond delay="300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000"/>
                                        <p:tgtEl>
                                          <p:spTgt spid="9"/>
                                        </p:tgtEl>
                                      </p:cBhvr>
                                    </p:animEffect>
                                  </p:childTnLst>
                                </p:cTn>
                              </p:par>
                              <p:par>
                                <p:cTn id="33" presetID="6" presetClass="entr" presetSubtype="16" fill="hold" nodeType="withEffect">
                                  <p:stCondLst>
                                    <p:cond delay="250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1000"/>
                                        <p:tgtEl>
                                          <p:spTgt spid="10"/>
                                        </p:tgtEl>
                                      </p:cBhvr>
                                    </p:animEffect>
                                  </p:childTnLst>
                                </p:cTn>
                              </p:par>
                              <p:par>
                                <p:cTn id="36" presetID="16" presetClass="entr" presetSubtype="21" fill="hold" nodeType="withEffect">
                                  <p:stCondLst>
                                    <p:cond delay="360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1000"/>
                                        <p:tgtEl>
                                          <p:spTgt spid="11"/>
                                        </p:tgtEl>
                                      </p:cBhvr>
                                    </p:animEffect>
                                  </p:childTnLst>
                                </p:cTn>
                              </p:par>
                              <p:par>
                                <p:cTn id="39" presetID="42" presetClass="entr" presetSubtype="0" fill="hold" nodeType="withEffect">
                                  <p:stCondLst>
                                    <p:cond delay="45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50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0" fill="hold"/>
                                        <p:tgtEl>
                                          <p:spTgt spid="13"/>
                                        </p:tgtEl>
                                        <p:attrNameLst>
                                          <p:attrName>ppt_x</p:attrName>
                                        </p:attrNameLst>
                                      </p:cBhvr>
                                      <p:tavLst>
                                        <p:tav tm="0">
                                          <p:val>
                                            <p:strVal val="#ppt_x"/>
                                          </p:val>
                                        </p:tav>
                                        <p:tav tm="100000">
                                          <p:val>
                                            <p:strVal val="#ppt_x"/>
                                          </p:val>
                                        </p:tav>
                                      </p:tavLst>
                                    </p:anim>
                                    <p:anim calcmode="lin" valueType="num">
                                      <p:cBhvr additive="base">
                                        <p:cTn id="4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A4B8B5-C808-4069-8EFC-3B9CFE9CBC67}"/>
              </a:ext>
            </a:extLst>
          </p:cNvPr>
          <p:cNvSpPr txBox="1">
            <a:spLocks/>
          </p:cNvSpPr>
          <p:nvPr/>
        </p:nvSpPr>
        <p:spPr>
          <a:xfrm>
            <a:off x="2609561" y="2687782"/>
            <a:ext cx="7407275" cy="117222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id-ID" sz="3200" b="1" dirty="0">
                <a:solidFill>
                  <a:schemeClr val="tx1"/>
                </a:solidFill>
                <a:latin typeface="Times New Roman"/>
              </a:rPr>
              <a:t>PERMASALAHAN KEPENDUDUKAN DAN CARA PENANGGULANGANNYA</a:t>
            </a:r>
            <a:endParaRPr lang="id-ID" sz="2800" dirty="0">
              <a:solidFill>
                <a:schemeClr val="tx1"/>
              </a:solidFill>
            </a:endParaRPr>
          </a:p>
        </p:txBody>
      </p:sp>
    </p:spTree>
    <p:extLst>
      <p:ext uri="{BB962C8B-B14F-4D97-AF65-F5344CB8AC3E}">
        <p14:creationId xmlns:p14="http://schemas.microsoft.com/office/powerpoint/2010/main" val="388354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a:stCxn id="4" idx="3"/>
            <a:endCxn id="5" idx="1"/>
          </p:cNvCxnSpPr>
          <p:nvPr/>
        </p:nvCxnSpPr>
        <p:spPr>
          <a:xfrm>
            <a:off x="2438698" y="3654886"/>
            <a:ext cx="6058486" cy="179370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4" idx="3"/>
            <a:endCxn id="7" idx="1"/>
          </p:cNvCxnSpPr>
          <p:nvPr/>
        </p:nvCxnSpPr>
        <p:spPr>
          <a:xfrm flipV="1">
            <a:off x="2438698" y="2255625"/>
            <a:ext cx="5977706" cy="13992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 name="Title 1"/>
          <p:cNvSpPr>
            <a:spLocks noGrp="1"/>
          </p:cNvSpPr>
          <p:nvPr>
            <p:ph type="title"/>
          </p:nvPr>
        </p:nvSpPr>
        <p:spPr>
          <a:xfrm>
            <a:off x="646111" y="452718"/>
            <a:ext cx="9404723" cy="771711"/>
          </a:xfrm>
        </p:spPr>
        <p:txBody>
          <a:bodyPr/>
          <a:lstStyle/>
          <a:p>
            <a:r>
              <a:rPr lang="id-ID" dirty="0"/>
              <a:t>MATERI PEMBELAJARAN</a:t>
            </a:r>
          </a:p>
        </p:txBody>
      </p:sp>
      <p:sp>
        <p:nvSpPr>
          <p:cNvPr id="4" name="Rounded Rectangle 3"/>
          <p:cNvSpPr/>
          <p:nvPr/>
        </p:nvSpPr>
        <p:spPr>
          <a:xfrm>
            <a:off x="338293" y="3197686"/>
            <a:ext cx="2100405" cy="914400"/>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Dinamika kependudukan Indonesia</a:t>
            </a:r>
          </a:p>
        </p:txBody>
      </p:sp>
      <p:sp>
        <p:nvSpPr>
          <p:cNvPr id="5" name="Rounded Rectangle 4"/>
          <p:cNvSpPr/>
          <p:nvPr/>
        </p:nvSpPr>
        <p:spPr>
          <a:xfrm>
            <a:off x="8497184" y="4991391"/>
            <a:ext cx="28963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Pegolahan dan analisis data kependudukan</a:t>
            </a:r>
          </a:p>
        </p:txBody>
      </p:sp>
      <p:sp>
        <p:nvSpPr>
          <p:cNvPr id="6" name="Rounded Rectangle 5"/>
          <p:cNvSpPr/>
          <p:nvPr/>
        </p:nvSpPr>
        <p:spPr>
          <a:xfrm>
            <a:off x="8497183" y="3344173"/>
            <a:ext cx="289630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Sumberdata kependudukan</a:t>
            </a:r>
          </a:p>
        </p:txBody>
      </p:sp>
      <p:sp>
        <p:nvSpPr>
          <p:cNvPr id="7" name="Rounded Rectangle 6"/>
          <p:cNvSpPr/>
          <p:nvPr/>
        </p:nvSpPr>
        <p:spPr>
          <a:xfrm>
            <a:off x="8416404" y="1798425"/>
            <a:ext cx="297708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Permasalahan yang diakibatkan dinamika pembangunan</a:t>
            </a:r>
          </a:p>
        </p:txBody>
      </p:sp>
      <p:sp>
        <p:nvSpPr>
          <p:cNvPr id="8" name="Rounded Rectangle 7"/>
          <p:cNvSpPr/>
          <p:nvPr/>
        </p:nvSpPr>
        <p:spPr>
          <a:xfrm>
            <a:off x="4340629" y="5614555"/>
            <a:ext cx="2395149" cy="11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Bonus demografi dan dampaknya terhadap pembangunan</a:t>
            </a:r>
          </a:p>
        </p:txBody>
      </p:sp>
      <p:sp>
        <p:nvSpPr>
          <p:cNvPr id="9" name="Rounded Rectangle 8"/>
          <p:cNvSpPr/>
          <p:nvPr/>
        </p:nvSpPr>
        <p:spPr>
          <a:xfrm>
            <a:off x="4264682" y="3928122"/>
            <a:ext cx="2547042" cy="1220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Kualitas penduduk dan indeks pembangunan manusia</a:t>
            </a:r>
          </a:p>
        </p:txBody>
      </p:sp>
      <p:sp>
        <p:nvSpPr>
          <p:cNvPr id="10" name="Rounded Rectangle 9"/>
          <p:cNvSpPr/>
          <p:nvPr/>
        </p:nvSpPr>
        <p:spPr>
          <a:xfrm>
            <a:off x="4301222" y="2421516"/>
            <a:ext cx="24583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Mobilitas penduduk dan tenaga kerja</a:t>
            </a:r>
          </a:p>
        </p:txBody>
      </p:sp>
      <p:sp>
        <p:nvSpPr>
          <p:cNvPr id="11" name="Rounded Rectangle 10"/>
          <p:cNvSpPr/>
          <p:nvPr/>
        </p:nvSpPr>
        <p:spPr>
          <a:xfrm>
            <a:off x="4298269" y="1208517"/>
            <a:ext cx="243750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Faktor dinamika dan proyeksi kependudukan</a:t>
            </a:r>
          </a:p>
        </p:txBody>
      </p:sp>
      <p:cxnSp>
        <p:nvCxnSpPr>
          <p:cNvPr id="13" name="Straight Arrow Connector 12"/>
          <p:cNvCxnSpPr>
            <a:stCxn id="4" idx="3"/>
            <a:endCxn id="11" idx="1"/>
          </p:cNvCxnSpPr>
          <p:nvPr/>
        </p:nvCxnSpPr>
        <p:spPr>
          <a:xfrm flipV="1">
            <a:off x="2438698" y="1665717"/>
            <a:ext cx="1859571" cy="19891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4" idx="3"/>
            <a:endCxn id="10" idx="1"/>
          </p:cNvCxnSpPr>
          <p:nvPr/>
        </p:nvCxnSpPr>
        <p:spPr>
          <a:xfrm flipV="1">
            <a:off x="2438698" y="2878716"/>
            <a:ext cx="1862524" cy="77617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a:stCxn id="4" idx="3"/>
            <a:endCxn id="9" idx="1"/>
          </p:cNvCxnSpPr>
          <p:nvPr/>
        </p:nvCxnSpPr>
        <p:spPr>
          <a:xfrm>
            <a:off x="2438698" y="3654886"/>
            <a:ext cx="1825984" cy="88372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4" idx="3"/>
            <a:endCxn id="8" idx="1"/>
          </p:cNvCxnSpPr>
          <p:nvPr/>
        </p:nvCxnSpPr>
        <p:spPr>
          <a:xfrm>
            <a:off x="2438698" y="3654886"/>
            <a:ext cx="1901931" cy="254699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a:stCxn id="4" idx="3"/>
            <a:endCxn id="6" idx="1"/>
          </p:cNvCxnSpPr>
          <p:nvPr/>
        </p:nvCxnSpPr>
        <p:spPr>
          <a:xfrm>
            <a:off x="2438698" y="3654886"/>
            <a:ext cx="6058485" cy="14648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2763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9243306-161B-47BF-8CA6-6BD268F4CECC}"/>
              </a:ext>
            </a:extLst>
          </p:cNvPr>
          <p:cNvSpPr>
            <a:spLocks noGrp="1"/>
          </p:cNvSpPr>
          <p:nvPr>
            <p:ph type="title"/>
          </p:nvPr>
        </p:nvSpPr>
        <p:spPr>
          <a:xfrm>
            <a:off x="1047173" y="427038"/>
            <a:ext cx="8664863" cy="1143000"/>
          </a:xfrm>
        </p:spPr>
        <p:txBody>
          <a:bodyPr>
            <a:noAutofit/>
          </a:bodyPr>
          <a:lstStyle/>
          <a:p>
            <a:pPr algn="just" fontAlgn="auto">
              <a:spcAft>
                <a:spcPts val="0"/>
              </a:spcAft>
              <a:defRPr/>
            </a:pPr>
            <a:r>
              <a:rPr lang="id-ID" sz="2800" b="1" dirty="0">
                <a:solidFill>
                  <a:schemeClr val="tx2">
                    <a:satMod val="130000"/>
                  </a:schemeClr>
                </a:solidFill>
              </a:rPr>
              <a:t>Permasalahan</a:t>
            </a:r>
            <a:r>
              <a:rPr lang="en-US" sz="2800" b="1" dirty="0">
                <a:solidFill>
                  <a:schemeClr val="tx2">
                    <a:satMod val="130000"/>
                  </a:schemeClr>
                </a:solidFill>
              </a:rPr>
              <a:t> </a:t>
            </a:r>
            <a:r>
              <a:rPr lang="id-ID" sz="2800" b="1" dirty="0">
                <a:solidFill>
                  <a:schemeClr val="tx2">
                    <a:satMod val="130000"/>
                  </a:schemeClr>
                </a:solidFill>
              </a:rPr>
              <a:t>Kependudukan Berkaitan dengan Kuantitas dan Kualitas Penduduk</a:t>
            </a:r>
            <a:endParaRPr lang="id-ID" sz="2800" dirty="0">
              <a:solidFill>
                <a:schemeClr val="tx2">
                  <a:satMod val="130000"/>
                </a:schemeClr>
              </a:solidFill>
            </a:endParaRPr>
          </a:p>
        </p:txBody>
      </p:sp>
      <p:sp>
        <p:nvSpPr>
          <p:cNvPr id="5" name="Content Placeholder 1">
            <a:extLst>
              <a:ext uri="{FF2B5EF4-FFF2-40B4-BE49-F238E27FC236}">
                <a16:creationId xmlns:a16="http://schemas.microsoft.com/office/drawing/2014/main" id="{3C8C2A69-C6F6-4275-A0F2-3A9281A452AA}"/>
              </a:ext>
            </a:extLst>
          </p:cNvPr>
          <p:cNvSpPr>
            <a:spLocks noGrp="1"/>
          </p:cNvSpPr>
          <p:nvPr>
            <p:ph idx="1"/>
          </p:nvPr>
        </p:nvSpPr>
        <p:spPr>
          <a:xfrm>
            <a:off x="1435100" y="1447800"/>
            <a:ext cx="7499350" cy="4800600"/>
          </a:xfrm>
        </p:spPr>
        <p:txBody>
          <a:bodyPr>
            <a:normAutofit/>
          </a:bodyPr>
          <a:lstStyle/>
          <a:p>
            <a:r>
              <a:rPr lang="id-ID" altLang="en-US" sz="3200" i="1" dirty="0">
                <a:solidFill>
                  <a:srgbClr val="FF0000"/>
                </a:solidFill>
              </a:rPr>
              <a:t>Kemiskinan</a:t>
            </a:r>
          </a:p>
          <a:p>
            <a:r>
              <a:rPr lang="id-ID" altLang="en-US" sz="3200" i="1" dirty="0">
                <a:solidFill>
                  <a:srgbClr val="FF0000"/>
                </a:solidFill>
              </a:rPr>
              <a:t>Kesehatan</a:t>
            </a:r>
          </a:p>
          <a:p>
            <a:r>
              <a:rPr lang="id-ID" altLang="en-US" sz="3200" i="1" dirty="0">
                <a:solidFill>
                  <a:srgbClr val="FF0000"/>
                </a:solidFill>
              </a:rPr>
              <a:t>Pengangguran</a:t>
            </a:r>
            <a:endParaRPr lang="id-ID" altLang="en-US" sz="3200" dirty="0">
              <a:solidFill>
                <a:srgbClr val="FF0000"/>
              </a:solidFill>
            </a:endParaRPr>
          </a:p>
        </p:txBody>
      </p:sp>
      <p:pic>
        <p:nvPicPr>
          <p:cNvPr id="7" name="Picture 2">
            <a:extLst>
              <a:ext uri="{FF2B5EF4-FFF2-40B4-BE49-F238E27FC236}">
                <a16:creationId xmlns:a16="http://schemas.microsoft.com/office/drawing/2014/main" id="{3220D31C-B6AF-432E-9762-744610BA5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019" y="3848100"/>
            <a:ext cx="1905000" cy="2533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D8533C36-01FE-4475-A463-2D3566C3C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143" y="3848100"/>
            <a:ext cx="2228851" cy="2582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2F52046F-1B39-405F-B862-DA8DC5A222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1822" y="4171120"/>
            <a:ext cx="2582429" cy="1936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79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2EDF95-BEC5-4F8C-A9BB-B0796EA770B1}"/>
              </a:ext>
            </a:extLst>
          </p:cNvPr>
          <p:cNvSpPr>
            <a:spLocks noGrp="1"/>
          </p:cNvSpPr>
          <p:nvPr>
            <p:ph type="title"/>
          </p:nvPr>
        </p:nvSpPr>
        <p:spPr>
          <a:xfrm>
            <a:off x="1476664" y="717983"/>
            <a:ext cx="7499350" cy="1143000"/>
          </a:xfrm>
        </p:spPr>
        <p:txBody>
          <a:bodyPr/>
          <a:lstStyle/>
          <a:p>
            <a:pPr fontAlgn="auto">
              <a:spcAft>
                <a:spcPts val="0"/>
              </a:spcAft>
              <a:defRPr/>
            </a:pPr>
            <a:r>
              <a:rPr lang="id-ID" sz="4400" dirty="0">
                <a:solidFill>
                  <a:schemeClr val="tx2">
                    <a:satMod val="130000"/>
                  </a:schemeClr>
                </a:solidFill>
                <a:latin typeface="Times New Roman"/>
              </a:rPr>
              <a:t>Kemiskinan</a:t>
            </a:r>
            <a:endParaRPr lang="id-ID" dirty="0">
              <a:solidFill>
                <a:schemeClr val="tx2">
                  <a:satMod val="130000"/>
                </a:schemeClr>
              </a:solidFill>
            </a:endParaRPr>
          </a:p>
        </p:txBody>
      </p:sp>
      <p:pic>
        <p:nvPicPr>
          <p:cNvPr id="6" name="Picture 2">
            <a:extLst>
              <a:ext uri="{FF2B5EF4-FFF2-40B4-BE49-F238E27FC236}">
                <a16:creationId xmlns:a16="http://schemas.microsoft.com/office/drawing/2014/main" id="{E084C1B5-B840-43AC-B912-13816ECB6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986" y="175402"/>
            <a:ext cx="2534028" cy="1685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a:extLst>
              <a:ext uri="{FF2B5EF4-FFF2-40B4-BE49-F238E27FC236}">
                <a16:creationId xmlns:a16="http://schemas.microsoft.com/office/drawing/2014/main" id="{3EE06BF1-9807-4B63-9EE0-4DADB5799038}"/>
              </a:ext>
            </a:extLst>
          </p:cNvPr>
          <p:cNvSpPr>
            <a:spLocks noGrp="1"/>
          </p:cNvSpPr>
          <p:nvPr>
            <p:ph idx="1"/>
          </p:nvPr>
        </p:nvSpPr>
        <p:spPr>
          <a:xfrm>
            <a:off x="1331913" y="2057400"/>
            <a:ext cx="7497762" cy="4800600"/>
          </a:xfrm>
        </p:spPr>
        <p:txBody>
          <a:bodyPr/>
          <a:lstStyle/>
          <a:p>
            <a:pPr algn="just">
              <a:spcBef>
                <a:spcPct val="0"/>
              </a:spcBef>
            </a:pPr>
            <a:r>
              <a:rPr lang="fi-FI" altLang="en-US" dirty="0"/>
              <a:t>Kemiskinan merupakan ketidakmampuan seseorang untuk</a:t>
            </a:r>
            <a:r>
              <a:rPr lang="id-ID" altLang="en-US" dirty="0"/>
              <a:t> memenuhi kebutuhan materiil dasar berdasarkan standar tertentu. </a:t>
            </a:r>
            <a:endParaRPr lang="en-US" altLang="en-US" dirty="0"/>
          </a:p>
          <a:p>
            <a:pPr algn="just">
              <a:spcBef>
                <a:spcPct val="0"/>
              </a:spcBef>
            </a:pPr>
            <a:endParaRPr lang="en-US" altLang="en-US" dirty="0"/>
          </a:p>
          <a:p>
            <a:pPr marL="0" indent="0" algn="just">
              <a:spcBef>
                <a:spcPct val="0"/>
              </a:spcBef>
              <a:buNone/>
            </a:pPr>
            <a:endParaRPr lang="id-ID" altLang="en-US" dirty="0"/>
          </a:p>
          <a:p>
            <a:pPr algn="just">
              <a:spcBef>
                <a:spcPct val="0"/>
              </a:spcBef>
            </a:pPr>
            <a:r>
              <a:rPr lang="id-ID" altLang="en-US" dirty="0"/>
              <a:t>Adapun standar ini lebih dikenal dengan garis kemiskinan, yaitu tingkat pengeluaran atas kebutuhan pokok yang meliputi sandang, pangan, papan secara layak.</a:t>
            </a:r>
          </a:p>
        </p:txBody>
      </p:sp>
    </p:spTree>
    <p:extLst>
      <p:ext uri="{BB962C8B-B14F-4D97-AF65-F5344CB8AC3E}">
        <p14:creationId xmlns:p14="http://schemas.microsoft.com/office/powerpoint/2010/main" val="37198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976F59-3C9A-41EA-B1EE-165121A4546A}"/>
              </a:ext>
            </a:extLst>
          </p:cNvPr>
          <p:cNvSpPr>
            <a:spLocks noGrp="1"/>
          </p:cNvSpPr>
          <p:nvPr>
            <p:ph type="title"/>
          </p:nvPr>
        </p:nvSpPr>
        <p:spPr>
          <a:xfrm>
            <a:off x="645390" y="302347"/>
            <a:ext cx="8706427" cy="1143000"/>
          </a:xfrm>
        </p:spPr>
        <p:txBody>
          <a:bodyPr>
            <a:noAutofit/>
          </a:bodyPr>
          <a:lstStyle/>
          <a:p>
            <a:pPr fontAlgn="auto">
              <a:spcAft>
                <a:spcPts val="0"/>
              </a:spcAft>
              <a:defRPr/>
            </a:pPr>
            <a:r>
              <a:rPr lang="id-ID" sz="3200" dirty="0">
                <a:solidFill>
                  <a:schemeClr val="tx2">
                    <a:satMod val="130000"/>
                  </a:schemeClr>
                </a:solidFill>
              </a:rPr>
              <a:t>Upaya yang diterapkan untuk menanggulangi </a:t>
            </a:r>
            <a:r>
              <a:rPr lang="id-ID" sz="3200" dirty="0">
                <a:solidFill>
                  <a:srgbClr val="FF0000"/>
                </a:solidFill>
              </a:rPr>
              <a:t>kemiskinan</a:t>
            </a:r>
            <a:r>
              <a:rPr lang="id-ID" sz="3200" dirty="0">
                <a:solidFill>
                  <a:schemeClr val="tx2">
                    <a:satMod val="130000"/>
                  </a:schemeClr>
                </a:solidFill>
              </a:rPr>
              <a:t>, di antaranya:</a:t>
            </a:r>
          </a:p>
        </p:txBody>
      </p:sp>
      <p:sp>
        <p:nvSpPr>
          <p:cNvPr id="5" name="Content Placeholder 2">
            <a:extLst>
              <a:ext uri="{FF2B5EF4-FFF2-40B4-BE49-F238E27FC236}">
                <a16:creationId xmlns:a16="http://schemas.microsoft.com/office/drawing/2014/main" id="{E2D52FA3-955E-4190-8F05-976473D3FA21}"/>
              </a:ext>
            </a:extLst>
          </p:cNvPr>
          <p:cNvSpPr>
            <a:spLocks noGrp="1"/>
          </p:cNvSpPr>
          <p:nvPr>
            <p:ph idx="1"/>
          </p:nvPr>
        </p:nvSpPr>
        <p:spPr>
          <a:xfrm>
            <a:off x="816465" y="1581745"/>
            <a:ext cx="8034096" cy="3694509"/>
          </a:xfr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596646" indent="-514350" algn="just" fontAlgn="auto">
              <a:spcBef>
                <a:spcPts val="0"/>
              </a:spcBef>
              <a:spcAft>
                <a:spcPts val="0"/>
              </a:spcAft>
              <a:buFont typeface="+mj-lt"/>
              <a:buAutoNum type="arabicPeriod"/>
              <a:defRPr/>
            </a:pPr>
            <a:r>
              <a:rPr lang="id-ID" b="1" i="1" dirty="0">
                <a:solidFill>
                  <a:srgbClr val="002060"/>
                </a:solidFill>
              </a:rPr>
              <a:t>Meningkatkan sumber daya ekonomi yang dimiliki penduduk miskin</a:t>
            </a:r>
            <a:endParaRPr lang="en-US" b="1" i="1" dirty="0">
              <a:solidFill>
                <a:srgbClr val="002060"/>
              </a:solidFill>
            </a:endParaRPr>
          </a:p>
          <a:p>
            <a:pPr marL="82296" indent="0" algn="just" fontAlgn="auto">
              <a:spcBef>
                <a:spcPts val="0"/>
              </a:spcBef>
              <a:spcAft>
                <a:spcPts val="0"/>
              </a:spcAft>
              <a:buNone/>
              <a:defRPr/>
            </a:pPr>
            <a:endParaRPr lang="id-ID" b="1" i="1" dirty="0">
              <a:solidFill>
                <a:srgbClr val="002060"/>
              </a:solidFill>
            </a:endParaRPr>
          </a:p>
          <a:p>
            <a:pPr marL="365760" indent="-283464" algn="just" fontAlgn="auto">
              <a:spcBef>
                <a:spcPts val="0"/>
              </a:spcBef>
              <a:spcAft>
                <a:spcPts val="0"/>
              </a:spcAft>
              <a:buFont typeface="Wingdings 2"/>
              <a:buChar char=""/>
              <a:defRPr/>
            </a:pPr>
            <a:r>
              <a:rPr lang="id-ID" dirty="0"/>
              <a:t>Misalnya dengan mengoptimalkan pemanfaatan lahan pertanian yang sempit dengan intensifikasi pertanian, memberikan bekal keterampilan untuk mengolah barang-barang bekas di sekitarnya.</a:t>
            </a:r>
          </a:p>
        </p:txBody>
      </p:sp>
      <p:pic>
        <p:nvPicPr>
          <p:cNvPr id="7" name="Picture 2">
            <a:extLst>
              <a:ext uri="{FF2B5EF4-FFF2-40B4-BE49-F238E27FC236}">
                <a16:creationId xmlns:a16="http://schemas.microsoft.com/office/drawing/2014/main" id="{4FBD7E10-92AE-4A10-A88F-1C2936A1B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442" y="2328907"/>
            <a:ext cx="3161331" cy="220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89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FCCC7F-3E4F-4ADF-B497-6607005684EE}"/>
              </a:ext>
            </a:extLst>
          </p:cNvPr>
          <p:cNvSpPr>
            <a:spLocks noGrp="1"/>
          </p:cNvSpPr>
          <p:nvPr>
            <p:ph type="title"/>
          </p:nvPr>
        </p:nvSpPr>
        <p:spPr>
          <a:xfrm>
            <a:off x="1094510" y="163802"/>
            <a:ext cx="8657359" cy="1143000"/>
          </a:xfrm>
        </p:spPr>
        <p:txBody>
          <a:bodyPr>
            <a:noAutofit/>
          </a:bodyPr>
          <a:lstStyle/>
          <a:p>
            <a:pPr fontAlgn="auto">
              <a:spcAft>
                <a:spcPts val="0"/>
              </a:spcAft>
              <a:defRPr/>
            </a:pPr>
            <a:r>
              <a:rPr lang="id-ID" sz="3200" dirty="0">
                <a:solidFill>
                  <a:schemeClr val="tx2">
                    <a:satMod val="130000"/>
                  </a:schemeClr>
                </a:solidFill>
              </a:rPr>
              <a:t>Upaya yang diterapkan untuk menanggulangi </a:t>
            </a:r>
            <a:r>
              <a:rPr lang="id-ID" sz="3200" dirty="0">
                <a:solidFill>
                  <a:srgbClr val="FF0000"/>
                </a:solidFill>
              </a:rPr>
              <a:t>kemiskinan</a:t>
            </a:r>
            <a:r>
              <a:rPr lang="id-ID" sz="3200" dirty="0">
                <a:solidFill>
                  <a:schemeClr val="tx2">
                    <a:satMod val="130000"/>
                  </a:schemeClr>
                </a:solidFill>
              </a:rPr>
              <a:t>, di antaranya:</a:t>
            </a:r>
          </a:p>
        </p:txBody>
      </p:sp>
      <p:sp>
        <p:nvSpPr>
          <p:cNvPr id="6" name="Content Placeholder 2">
            <a:extLst>
              <a:ext uri="{FF2B5EF4-FFF2-40B4-BE49-F238E27FC236}">
                <a16:creationId xmlns:a16="http://schemas.microsoft.com/office/drawing/2014/main" id="{7F52437D-C41E-468C-B72D-B3EB21CBAA7F}"/>
              </a:ext>
            </a:extLst>
          </p:cNvPr>
          <p:cNvSpPr>
            <a:spLocks noGrp="1"/>
          </p:cNvSpPr>
          <p:nvPr>
            <p:ph idx="1"/>
          </p:nvPr>
        </p:nvSpPr>
        <p:spPr>
          <a:xfrm>
            <a:off x="1094510" y="1582510"/>
            <a:ext cx="6567054" cy="2615417"/>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596646" indent="-514350" algn="just" fontAlgn="auto">
              <a:spcAft>
                <a:spcPts val="0"/>
              </a:spcAft>
              <a:buFont typeface="+mj-lt"/>
              <a:buAutoNum type="arabicPeriod" startAt="2"/>
              <a:defRPr/>
            </a:pPr>
            <a:r>
              <a:rPr lang="id-ID" b="1" i="1" dirty="0">
                <a:solidFill>
                  <a:srgbClr val="002060"/>
                </a:solidFill>
              </a:rPr>
              <a:t>Memberikan program penyuluhan dan pembekalan Keterampilan </a:t>
            </a:r>
          </a:p>
          <a:p>
            <a:pPr marL="365760" indent="-283464" algn="just" fontAlgn="auto">
              <a:spcAft>
                <a:spcPts val="0"/>
              </a:spcAft>
              <a:buFont typeface="Wingdings 2"/>
              <a:buChar char=""/>
              <a:defRPr/>
            </a:pPr>
            <a:r>
              <a:rPr lang="id-ID" dirty="0"/>
              <a:t>Pemerintah hendaknya intensif terjun ke masyarakat untuk memberikan pengajaran dan pelatihan keterampilan bagi penduduk miskin agar dapat menghasilkan sesuatu guna menunjang pendapatannya.</a:t>
            </a:r>
          </a:p>
        </p:txBody>
      </p:sp>
      <p:pic>
        <p:nvPicPr>
          <p:cNvPr id="8" name="Picture 2">
            <a:extLst>
              <a:ext uri="{FF2B5EF4-FFF2-40B4-BE49-F238E27FC236}">
                <a16:creationId xmlns:a16="http://schemas.microsoft.com/office/drawing/2014/main" id="{39CED201-9AFF-4689-9425-77B51DBB0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625" y="1696613"/>
            <a:ext cx="2896609" cy="238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15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D20782-5985-496E-A119-6C4E3D403ABA}"/>
              </a:ext>
            </a:extLst>
          </p:cNvPr>
          <p:cNvSpPr>
            <a:spLocks noGrp="1"/>
          </p:cNvSpPr>
          <p:nvPr>
            <p:ph type="title"/>
          </p:nvPr>
        </p:nvSpPr>
        <p:spPr>
          <a:xfrm>
            <a:off x="465281" y="274638"/>
            <a:ext cx="8817264" cy="1143000"/>
          </a:xfrm>
        </p:spPr>
        <p:txBody>
          <a:bodyPr>
            <a:noAutofit/>
          </a:bodyPr>
          <a:lstStyle/>
          <a:p>
            <a:pPr fontAlgn="auto">
              <a:spcAft>
                <a:spcPts val="0"/>
              </a:spcAft>
              <a:defRPr/>
            </a:pPr>
            <a:r>
              <a:rPr lang="id-ID" sz="3200" dirty="0">
                <a:solidFill>
                  <a:schemeClr val="tx2">
                    <a:satMod val="130000"/>
                  </a:schemeClr>
                </a:solidFill>
              </a:rPr>
              <a:t>Upaya yang diterapkan untuk menanggulangi </a:t>
            </a:r>
            <a:r>
              <a:rPr lang="id-ID" sz="3200" dirty="0">
                <a:solidFill>
                  <a:srgbClr val="FF0000"/>
                </a:solidFill>
              </a:rPr>
              <a:t>kemiskinan</a:t>
            </a:r>
            <a:r>
              <a:rPr lang="id-ID" sz="3200" dirty="0">
                <a:solidFill>
                  <a:schemeClr val="tx2">
                    <a:satMod val="130000"/>
                  </a:schemeClr>
                </a:solidFill>
              </a:rPr>
              <a:t>, di antaranya:</a:t>
            </a:r>
          </a:p>
        </p:txBody>
      </p:sp>
      <p:sp>
        <p:nvSpPr>
          <p:cNvPr id="5" name="Content Placeholder 2">
            <a:extLst>
              <a:ext uri="{FF2B5EF4-FFF2-40B4-BE49-F238E27FC236}">
                <a16:creationId xmlns:a16="http://schemas.microsoft.com/office/drawing/2014/main" id="{2561D666-CDC0-4455-898E-60FF7F92D44A}"/>
              </a:ext>
            </a:extLst>
          </p:cNvPr>
          <p:cNvSpPr>
            <a:spLocks noGrp="1"/>
          </p:cNvSpPr>
          <p:nvPr>
            <p:ph idx="1"/>
          </p:nvPr>
        </p:nvSpPr>
        <p:spPr>
          <a:xfrm>
            <a:off x="600940" y="1762990"/>
            <a:ext cx="7498080" cy="2777837"/>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365760" indent="-283464" algn="just" fontAlgn="auto">
              <a:spcAft>
                <a:spcPts val="0"/>
              </a:spcAft>
              <a:buFont typeface="Wingdings 2"/>
              <a:buChar char=""/>
              <a:defRPr/>
            </a:pPr>
            <a:r>
              <a:rPr lang="id-ID" i="1" dirty="0">
                <a:solidFill>
                  <a:srgbClr val="002060"/>
                </a:solidFill>
              </a:rPr>
              <a:t>Menyediakan pasar-pasar bagi penjualan produksi penduduk</a:t>
            </a:r>
          </a:p>
          <a:p>
            <a:pPr marL="365760" indent="-283464" algn="just" fontAlgn="auto">
              <a:spcAft>
                <a:spcPts val="0"/>
              </a:spcAft>
              <a:buFont typeface="Wingdings 2"/>
              <a:buChar char=""/>
              <a:defRPr/>
            </a:pPr>
            <a:r>
              <a:rPr lang="id-ID" dirty="0"/>
              <a:t>Pasar merupakan fasilitas penting dalam menunjang pendapatan penduduk. Selain sebagai tempat memasarkan hasil </a:t>
            </a:r>
            <a:r>
              <a:rPr lang="sv-SE" dirty="0"/>
              <a:t>produksi masyarakat, keberadaan pasar juga bisa memotivasi</a:t>
            </a:r>
            <a:r>
              <a:rPr lang="id-ID" dirty="0"/>
              <a:t> masyarakat untuk lebih produktif lagi.</a:t>
            </a:r>
          </a:p>
        </p:txBody>
      </p:sp>
      <p:pic>
        <p:nvPicPr>
          <p:cNvPr id="7" name="Picture 2">
            <a:extLst>
              <a:ext uri="{FF2B5EF4-FFF2-40B4-BE49-F238E27FC236}">
                <a16:creationId xmlns:a16="http://schemas.microsoft.com/office/drawing/2014/main" id="{47E4737B-B5AB-4A88-A8DC-9866E94D6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491" y="2270231"/>
            <a:ext cx="3001962" cy="176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280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406867-08CE-4C2B-A934-43DE3F25ACCC}"/>
              </a:ext>
            </a:extLst>
          </p:cNvPr>
          <p:cNvSpPr>
            <a:spLocks noGrp="1"/>
          </p:cNvSpPr>
          <p:nvPr>
            <p:ph type="title"/>
          </p:nvPr>
        </p:nvSpPr>
        <p:spPr>
          <a:xfrm>
            <a:off x="1435100" y="274638"/>
            <a:ext cx="7499350" cy="1143000"/>
          </a:xfrm>
        </p:spPr>
        <p:txBody>
          <a:bodyPr/>
          <a:lstStyle/>
          <a:p>
            <a:pPr fontAlgn="auto">
              <a:spcAft>
                <a:spcPts val="0"/>
              </a:spcAft>
              <a:defRPr/>
            </a:pPr>
            <a:r>
              <a:rPr lang="id-ID" sz="4400" dirty="0">
                <a:solidFill>
                  <a:schemeClr val="tx2">
                    <a:satMod val="130000"/>
                  </a:schemeClr>
                </a:solidFill>
                <a:latin typeface="Times New Roman"/>
              </a:rPr>
              <a:t>Kesehatan</a:t>
            </a:r>
            <a:endParaRPr lang="id-ID" dirty="0">
              <a:solidFill>
                <a:schemeClr val="tx2">
                  <a:satMod val="130000"/>
                </a:schemeClr>
              </a:solidFill>
            </a:endParaRPr>
          </a:p>
        </p:txBody>
      </p:sp>
      <p:sp>
        <p:nvSpPr>
          <p:cNvPr id="5" name="Content Placeholder 2">
            <a:extLst>
              <a:ext uri="{FF2B5EF4-FFF2-40B4-BE49-F238E27FC236}">
                <a16:creationId xmlns:a16="http://schemas.microsoft.com/office/drawing/2014/main" id="{2C5A1CCD-3443-4918-8A2B-0F938D832B03}"/>
              </a:ext>
            </a:extLst>
          </p:cNvPr>
          <p:cNvSpPr>
            <a:spLocks noGrp="1"/>
          </p:cNvSpPr>
          <p:nvPr>
            <p:ph idx="1"/>
          </p:nvPr>
        </p:nvSpPr>
        <p:spPr>
          <a:xfrm>
            <a:off x="1435100" y="1115291"/>
            <a:ext cx="7498080" cy="284529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365760" indent="-283464" algn="just" fontAlgn="auto">
              <a:spcAft>
                <a:spcPts val="0"/>
              </a:spcAft>
              <a:buFont typeface="Wingdings 2"/>
              <a:buChar char=""/>
              <a:defRPr/>
            </a:pPr>
            <a:r>
              <a:rPr lang="fi-FI" dirty="0"/>
              <a:t>Kemiskinan akan berdampak pada kesehatan.</a:t>
            </a:r>
            <a:r>
              <a:rPr lang="id-ID" dirty="0"/>
              <a:t> Penduduk miskin cenderung memiliki pola hidup kurang bersih dan tidak sehat.</a:t>
            </a:r>
          </a:p>
          <a:p>
            <a:pPr marL="365760" indent="-283464" algn="just" fontAlgn="auto">
              <a:spcAft>
                <a:spcPts val="0"/>
              </a:spcAft>
              <a:buFont typeface="Wingdings 2"/>
              <a:buChar char=""/>
              <a:defRPr/>
            </a:pPr>
            <a:r>
              <a:rPr lang="id-ID" dirty="0"/>
              <a:t>Ketidakmampuan dalam memenuhi kebutuhan pangan secara sehat dan bergizi berdampak pada rendahnya gizi.</a:t>
            </a:r>
          </a:p>
        </p:txBody>
      </p:sp>
      <p:pic>
        <p:nvPicPr>
          <p:cNvPr id="7" name="Picture 3">
            <a:extLst>
              <a:ext uri="{FF2B5EF4-FFF2-40B4-BE49-F238E27FC236}">
                <a16:creationId xmlns:a16="http://schemas.microsoft.com/office/drawing/2014/main" id="{DF2E81C0-DDD1-49CD-A28B-2AF10AB6E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4292745"/>
            <a:ext cx="23764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B2F28CC8-EFF4-4769-80E7-E2CC615B0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714" y="4292745"/>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159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18F3CF-930F-4328-A7D5-C4CC8A27642E}"/>
              </a:ext>
            </a:extLst>
          </p:cNvPr>
          <p:cNvSpPr>
            <a:spLocks noGrp="1"/>
          </p:cNvSpPr>
          <p:nvPr>
            <p:ph type="title"/>
          </p:nvPr>
        </p:nvSpPr>
        <p:spPr>
          <a:xfrm>
            <a:off x="562264" y="233074"/>
            <a:ext cx="7499350" cy="1143000"/>
          </a:xfrm>
        </p:spPr>
        <p:txBody>
          <a:bodyPr>
            <a:noAutofit/>
          </a:bodyPr>
          <a:lstStyle/>
          <a:p>
            <a:pPr fontAlgn="auto">
              <a:spcAft>
                <a:spcPts val="0"/>
              </a:spcAft>
              <a:defRPr/>
            </a:pPr>
            <a:r>
              <a:rPr lang="sv-SE" sz="2800" dirty="0">
                <a:solidFill>
                  <a:schemeClr val="tx2">
                    <a:satMod val="130000"/>
                  </a:schemeClr>
                </a:solidFill>
                <a:latin typeface="Times New Roman"/>
              </a:rPr>
              <a:t>Untuk menanggulangi masalah kesehatan tersebut dapat</a:t>
            </a:r>
            <a:r>
              <a:rPr lang="id-ID" sz="2800" dirty="0">
                <a:solidFill>
                  <a:schemeClr val="tx2">
                    <a:satMod val="130000"/>
                  </a:schemeClr>
                </a:solidFill>
                <a:latin typeface="Times New Roman"/>
              </a:rPr>
              <a:t> dilakukan dengan:</a:t>
            </a:r>
            <a:endParaRPr lang="id-ID" sz="2800" dirty="0">
              <a:solidFill>
                <a:schemeClr val="tx2">
                  <a:satMod val="130000"/>
                </a:schemeClr>
              </a:solidFill>
            </a:endParaRPr>
          </a:p>
        </p:txBody>
      </p:sp>
      <p:sp>
        <p:nvSpPr>
          <p:cNvPr id="6" name="Content Placeholder 2">
            <a:extLst>
              <a:ext uri="{FF2B5EF4-FFF2-40B4-BE49-F238E27FC236}">
                <a16:creationId xmlns:a16="http://schemas.microsoft.com/office/drawing/2014/main" id="{827E0032-F9BC-49BC-8BD5-6575B138EE9F}"/>
              </a:ext>
            </a:extLst>
          </p:cNvPr>
          <p:cNvSpPr>
            <a:spLocks noGrp="1"/>
          </p:cNvSpPr>
          <p:nvPr>
            <p:ph idx="1"/>
          </p:nvPr>
        </p:nvSpPr>
        <p:spPr>
          <a:xfrm>
            <a:off x="562264" y="1239982"/>
            <a:ext cx="7818072" cy="370939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596646" indent="-514350" algn="just" fontAlgn="auto">
              <a:spcAft>
                <a:spcPts val="0"/>
              </a:spcAft>
              <a:buFont typeface="+mj-lt"/>
              <a:buAutoNum type="arabicPeriod"/>
              <a:defRPr/>
            </a:pPr>
            <a:r>
              <a:rPr lang="id-ID" i="1" dirty="0"/>
              <a:t>Peningkatan gizi masyarakat</a:t>
            </a:r>
          </a:p>
          <a:p>
            <a:pPr marL="596646" indent="-514350" algn="just" fontAlgn="auto">
              <a:spcAft>
                <a:spcPts val="0"/>
              </a:spcAft>
              <a:buFont typeface="+mj-lt"/>
              <a:buAutoNum type="arabicPeriod"/>
              <a:defRPr/>
            </a:pPr>
            <a:r>
              <a:rPr lang="id-ID" i="1" dirty="0"/>
              <a:t>Pelaksanaan imunisasi</a:t>
            </a:r>
          </a:p>
          <a:p>
            <a:pPr marL="596646" indent="-514350" algn="just" fontAlgn="auto">
              <a:spcAft>
                <a:spcPts val="0"/>
              </a:spcAft>
              <a:buFont typeface="+mj-lt"/>
              <a:buAutoNum type="arabicPeriod"/>
              <a:defRPr/>
            </a:pPr>
            <a:r>
              <a:rPr lang="id-ID" i="1" dirty="0"/>
              <a:t>Penambahan fasilitas kesehatan</a:t>
            </a:r>
          </a:p>
          <a:p>
            <a:pPr marL="596646" indent="-514350" algn="just" fontAlgn="auto">
              <a:spcAft>
                <a:spcPts val="0"/>
              </a:spcAft>
              <a:buFont typeface="+mj-lt"/>
              <a:buAutoNum type="arabicPeriod"/>
              <a:defRPr/>
            </a:pPr>
            <a:r>
              <a:rPr lang="id-ID" i="1" dirty="0"/>
              <a:t>Penyediaan pelayanan kesehatan gratis</a:t>
            </a:r>
          </a:p>
          <a:p>
            <a:pPr marL="596646" indent="-514350" algn="just" fontAlgn="auto">
              <a:spcAft>
                <a:spcPts val="0"/>
              </a:spcAft>
              <a:buFont typeface="+mj-lt"/>
              <a:buAutoNum type="arabicPeriod"/>
              <a:defRPr/>
            </a:pPr>
            <a:r>
              <a:rPr lang="id-ID" i="1" dirty="0"/>
              <a:t>Pengadaan obat generik</a:t>
            </a:r>
          </a:p>
          <a:p>
            <a:pPr marL="596646" indent="-514350" algn="just" fontAlgn="auto">
              <a:spcAft>
                <a:spcPts val="0"/>
              </a:spcAft>
              <a:buFont typeface="+mj-lt"/>
              <a:buAutoNum type="arabicPeriod"/>
              <a:defRPr/>
            </a:pPr>
            <a:r>
              <a:rPr lang="id-ID" i="1" dirty="0"/>
              <a:t>Penambahan jumlah tenaga medis</a:t>
            </a:r>
          </a:p>
          <a:p>
            <a:pPr marL="596646" indent="-514350" algn="just" fontAlgn="auto">
              <a:spcAft>
                <a:spcPts val="0"/>
              </a:spcAft>
              <a:buFont typeface="+mj-lt"/>
              <a:buAutoNum type="arabicPeriod"/>
              <a:defRPr/>
            </a:pPr>
            <a:r>
              <a:rPr lang="id-ID" i="1" dirty="0"/>
              <a:t>Melakukan penyuluhan tentang arti pentingnya kebersihan dan pola hidup sehat</a:t>
            </a:r>
            <a:endParaRPr lang="id-ID" dirty="0"/>
          </a:p>
        </p:txBody>
      </p:sp>
      <p:pic>
        <p:nvPicPr>
          <p:cNvPr id="8" name="Picture 3">
            <a:extLst>
              <a:ext uri="{FF2B5EF4-FFF2-40B4-BE49-F238E27FC236}">
                <a16:creationId xmlns:a16="http://schemas.microsoft.com/office/drawing/2014/main" id="{52D7245F-CC13-4BD4-B1CB-DEFEEB2A0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50038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ADFA27ED-8734-4DFA-A601-CB8AE6454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976" y="5182500"/>
            <a:ext cx="1997968" cy="1498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2E9870D4-D97D-4042-B5B0-DD672F21E7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6173" y="5265067"/>
            <a:ext cx="1641790" cy="1301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7A1D8847-BB5E-482C-95A8-09EAA5049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8552" y="5230118"/>
            <a:ext cx="1721767" cy="1403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77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F2F734-1D1B-4F0C-BF24-4B4A6183FB4E}"/>
              </a:ext>
            </a:extLst>
          </p:cNvPr>
          <p:cNvSpPr>
            <a:spLocks noGrp="1"/>
          </p:cNvSpPr>
          <p:nvPr>
            <p:ph type="title"/>
          </p:nvPr>
        </p:nvSpPr>
        <p:spPr>
          <a:xfrm>
            <a:off x="382155" y="233074"/>
            <a:ext cx="7499350" cy="1143000"/>
          </a:xfrm>
        </p:spPr>
        <p:txBody>
          <a:bodyPr/>
          <a:lstStyle/>
          <a:p>
            <a:pPr fontAlgn="auto">
              <a:spcAft>
                <a:spcPts val="0"/>
              </a:spcAft>
              <a:defRPr/>
            </a:pPr>
            <a:r>
              <a:rPr lang="id-ID" dirty="0">
                <a:solidFill>
                  <a:schemeClr val="tx2">
                    <a:satMod val="130000"/>
                  </a:schemeClr>
                </a:solidFill>
              </a:rPr>
              <a:t>Pengangguran</a:t>
            </a:r>
          </a:p>
        </p:txBody>
      </p:sp>
      <p:sp>
        <p:nvSpPr>
          <p:cNvPr id="5" name="Content Placeholder 2">
            <a:extLst>
              <a:ext uri="{FF2B5EF4-FFF2-40B4-BE49-F238E27FC236}">
                <a16:creationId xmlns:a16="http://schemas.microsoft.com/office/drawing/2014/main" id="{135787CC-AA84-4E36-97F9-96F967627B43}"/>
              </a:ext>
            </a:extLst>
          </p:cNvPr>
          <p:cNvSpPr>
            <a:spLocks noGrp="1"/>
          </p:cNvSpPr>
          <p:nvPr>
            <p:ph idx="1"/>
          </p:nvPr>
        </p:nvSpPr>
        <p:spPr>
          <a:xfrm>
            <a:off x="383425" y="1267691"/>
            <a:ext cx="7498080" cy="349336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365760" indent="-283464" algn="just" fontAlgn="auto">
              <a:spcAft>
                <a:spcPts val="0"/>
              </a:spcAft>
              <a:buFont typeface="Wingdings 2"/>
              <a:buChar char=""/>
              <a:defRPr/>
            </a:pPr>
            <a:r>
              <a:rPr lang="id-ID" dirty="0">
                <a:solidFill>
                  <a:srgbClr val="002060"/>
                </a:solidFill>
              </a:rPr>
              <a:t>sebagian besar negara-negara berkembang dan negaranegara miskin, kualitas SDM-nya masih rendah, baik dalam pengetahuan maupun keterampilan. </a:t>
            </a:r>
          </a:p>
          <a:p>
            <a:pPr marL="365760" indent="-283464" algn="just" fontAlgn="auto">
              <a:spcAft>
                <a:spcPts val="0"/>
              </a:spcAft>
              <a:buFont typeface="Wingdings 2"/>
              <a:buChar char=""/>
              <a:defRPr/>
            </a:pPr>
            <a:r>
              <a:rPr lang="id-ID" dirty="0"/>
              <a:t>Hal itulah yang menjadi salah satu penyebab tingginya angka pengangguran. Karena pada umumnya penduduk-penduduk tersebut sulit tertampung di dunia kerja.</a:t>
            </a:r>
          </a:p>
        </p:txBody>
      </p:sp>
      <p:pic>
        <p:nvPicPr>
          <p:cNvPr id="7" name="Picture 2">
            <a:extLst>
              <a:ext uri="{FF2B5EF4-FFF2-40B4-BE49-F238E27FC236}">
                <a16:creationId xmlns:a16="http://schemas.microsoft.com/office/drawing/2014/main" id="{1E162EDB-ACEB-4DA8-81E0-C4CB494CF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4050" y="2144425"/>
            <a:ext cx="2763549" cy="213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94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DC731D-8126-40AA-BDCD-D0D266C8A0A6}"/>
              </a:ext>
            </a:extLst>
          </p:cNvPr>
          <p:cNvSpPr>
            <a:spLocks noGrp="1"/>
          </p:cNvSpPr>
          <p:nvPr>
            <p:ph type="title"/>
          </p:nvPr>
        </p:nvSpPr>
        <p:spPr>
          <a:xfrm>
            <a:off x="304800" y="274638"/>
            <a:ext cx="9337964" cy="1249362"/>
          </a:xfrm>
        </p:spPr>
        <p:txBody>
          <a:bodyPr>
            <a:normAutofit fontScale="90000"/>
          </a:bodyPr>
          <a:lstStyle/>
          <a:p>
            <a:pPr fontAlgn="auto">
              <a:spcAft>
                <a:spcPts val="0"/>
              </a:spcAft>
              <a:defRPr/>
            </a:pPr>
            <a:r>
              <a:rPr lang="fi-FI" dirty="0">
                <a:solidFill>
                  <a:schemeClr val="tx2">
                    <a:satMod val="130000"/>
                  </a:schemeClr>
                </a:solidFill>
              </a:rPr>
              <a:t>usaha perbaikan kualitas SDM dan</a:t>
            </a:r>
            <a:br>
              <a:rPr lang="fi-FI" dirty="0">
                <a:solidFill>
                  <a:schemeClr val="tx2">
                    <a:satMod val="130000"/>
                  </a:schemeClr>
                </a:solidFill>
              </a:rPr>
            </a:br>
            <a:r>
              <a:rPr lang="id-ID" dirty="0">
                <a:solidFill>
                  <a:schemeClr val="tx2">
                    <a:satMod val="130000"/>
                  </a:schemeClr>
                </a:solidFill>
              </a:rPr>
              <a:t>penciptaan lapangan kerja.</a:t>
            </a:r>
          </a:p>
        </p:txBody>
      </p:sp>
      <p:sp>
        <p:nvSpPr>
          <p:cNvPr id="6" name="Content Placeholder 2">
            <a:extLst>
              <a:ext uri="{FF2B5EF4-FFF2-40B4-BE49-F238E27FC236}">
                <a16:creationId xmlns:a16="http://schemas.microsoft.com/office/drawing/2014/main" id="{15C59B59-A6BA-4897-8D2E-05C420040EC6}"/>
              </a:ext>
            </a:extLst>
          </p:cNvPr>
          <p:cNvSpPr>
            <a:spLocks noGrp="1"/>
          </p:cNvSpPr>
          <p:nvPr>
            <p:ph idx="1"/>
          </p:nvPr>
        </p:nvSpPr>
        <p:spPr>
          <a:xfrm>
            <a:off x="447684" y="1874555"/>
            <a:ext cx="7498080" cy="2702202"/>
          </a:xfrm>
        </p:spPr>
        <p:style>
          <a:lnRef idx="0">
            <a:schemeClr val="accent1"/>
          </a:lnRef>
          <a:fillRef idx="3">
            <a:schemeClr val="accent1"/>
          </a:fillRef>
          <a:effectRef idx="3">
            <a:schemeClr val="accent1"/>
          </a:effectRef>
          <a:fontRef idx="minor">
            <a:schemeClr val="lt1"/>
          </a:fontRef>
        </p:style>
        <p:txBody>
          <a:bodyPr>
            <a:normAutofit/>
          </a:bodyPr>
          <a:lstStyle/>
          <a:p>
            <a:pPr marL="596646" indent="-514350" algn="just" fontAlgn="auto">
              <a:spcAft>
                <a:spcPts val="0"/>
              </a:spcAft>
              <a:buFont typeface="+mj-lt"/>
              <a:buAutoNum type="arabicPeriod"/>
              <a:defRPr/>
            </a:pPr>
            <a:r>
              <a:rPr lang="id-ID" b="1" i="1" dirty="0">
                <a:solidFill>
                  <a:srgbClr val="002060"/>
                </a:solidFill>
              </a:rPr>
              <a:t>Peningkatan keterampilan kerja masyarakat</a:t>
            </a:r>
          </a:p>
          <a:p>
            <a:pPr marL="596646" indent="-514350" algn="just" fontAlgn="auto">
              <a:spcAft>
                <a:spcPts val="0"/>
              </a:spcAft>
              <a:buFont typeface="+mj-lt"/>
              <a:buAutoNum type="arabicPeriod"/>
              <a:defRPr/>
            </a:pPr>
            <a:r>
              <a:rPr lang="id-ID" b="1" i="1" dirty="0">
                <a:solidFill>
                  <a:srgbClr val="002060"/>
                </a:solidFill>
              </a:rPr>
              <a:t>Pembentukan Tenaga Kerja Muda Mandiri Profesional (TKMMP)</a:t>
            </a:r>
          </a:p>
          <a:p>
            <a:pPr marL="596646" indent="-514350" algn="just" fontAlgn="auto">
              <a:spcAft>
                <a:spcPts val="0"/>
              </a:spcAft>
              <a:buFont typeface="+mj-lt"/>
              <a:buAutoNum type="arabicPeriod"/>
              <a:defRPr/>
            </a:pPr>
            <a:r>
              <a:rPr lang="id-ID" b="1" i="1" dirty="0">
                <a:solidFill>
                  <a:srgbClr val="002060"/>
                </a:solidFill>
              </a:rPr>
              <a:t>Pelaksanaan padat karya</a:t>
            </a:r>
          </a:p>
          <a:p>
            <a:pPr marL="596646" indent="-514350" algn="just" fontAlgn="auto">
              <a:spcAft>
                <a:spcPts val="0"/>
              </a:spcAft>
              <a:buFont typeface="+mj-lt"/>
              <a:buAutoNum type="arabicPeriod"/>
              <a:defRPr/>
            </a:pPr>
            <a:r>
              <a:rPr lang="id-ID" b="1" i="1" dirty="0">
                <a:solidFill>
                  <a:srgbClr val="002060"/>
                </a:solidFill>
              </a:rPr>
              <a:t>Penciptaan iklim usaha dan investasi yang kondusif</a:t>
            </a:r>
          </a:p>
          <a:p>
            <a:pPr marL="82296" indent="0" fontAlgn="auto">
              <a:spcAft>
                <a:spcPts val="0"/>
              </a:spcAft>
              <a:buFont typeface="Wingdings 2"/>
              <a:buNone/>
              <a:defRPr/>
            </a:pPr>
            <a:endParaRPr lang="id-ID" dirty="0"/>
          </a:p>
        </p:txBody>
      </p:sp>
      <p:pic>
        <p:nvPicPr>
          <p:cNvPr id="8" name="Picture 3">
            <a:extLst>
              <a:ext uri="{FF2B5EF4-FFF2-40B4-BE49-F238E27FC236}">
                <a16:creationId xmlns:a16="http://schemas.microsoft.com/office/drawing/2014/main" id="{4AC0D681-77A3-4542-BD63-2EF255049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223" y="3484846"/>
            <a:ext cx="2030412" cy="15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C2C6D91-AEAF-458B-B991-0F1AFBB3E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004" y="1874555"/>
            <a:ext cx="222885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489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7FCAD-C450-41E6-9145-26A7D01886B7}"/>
              </a:ext>
            </a:extLst>
          </p:cNvPr>
          <p:cNvSpPr>
            <a:spLocks noGrp="1"/>
          </p:cNvSpPr>
          <p:nvPr>
            <p:ph idx="1"/>
          </p:nvPr>
        </p:nvSpPr>
        <p:spPr>
          <a:xfrm>
            <a:off x="3144981" y="2854037"/>
            <a:ext cx="4655128" cy="85898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Autofit/>
          </a:bodyPr>
          <a:lstStyle/>
          <a:p>
            <a:pPr marL="0" indent="0">
              <a:buNone/>
            </a:pPr>
            <a:r>
              <a:rPr lang="en-US" sz="5400" dirty="0"/>
              <a:t>TERIMA KASIH</a:t>
            </a:r>
          </a:p>
        </p:txBody>
      </p:sp>
    </p:spTree>
    <p:extLst>
      <p:ext uri="{BB962C8B-B14F-4D97-AF65-F5344CB8AC3E}">
        <p14:creationId xmlns:p14="http://schemas.microsoft.com/office/powerpoint/2010/main" val="259760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rot="212855">
            <a:off x="2353900" y="869143"/>
            <a:ext cx="7288041" cy="5006567"/>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5400" dirty="0"/>
              <a:t>DINAMIKA PENDUDUK ??? </a:t>
            </a:r>
          </a:p>
        </p:txBody>
      </p:sp>
    </p:spTree>
    <p:extLst>
      <p:ext uri="{BB962C8B-B14F-4D97-AF65-F5344CB8AC3E}">
        <p14:creationId xmlns:p14="http://schemas.microsoft.com/office/powerpoint/2010/main" val="833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DINAMIKA PENDUDUK</a:t>
            </a:r>
          </a:p>
        </p:txBody>
      </p:sp>
      <p:sp>
        <p:nvSpPr>
          <p:cNvPr id="3" name="Content Placeholder 2"/>
          <p:cNvSpPr>
            <a:spLocks noGrp="1"/>
          </p:cNvSpPr>
          <p:nvPr>
            <p:ph idx="1"/>
          </p:nvPr>
        </p:nvSpPr>
        <p:spPr>
          <a:xfrm>
            <a:off x="1103312" y="2052920"/>
            <a:ext cx="8946541" cy="1142954"/>
          </a:xfrm>
        </p:spPr>
        <p:txBody>
          <a:bodyPr>
            <a:normAutofit lnSpcReduction="10000"/>
          </a:bodyPr>
          <a:lstStyle/>
          <a:p>
            <a:pPr marL="0" indent="0">
              <a:buNone/>
            </a:pPr>
            <a:r>
              <a:rPr lang="id-ID" sz="2400" dirty="0"/>
              <a:t>Perubahan jumlah penduduk di suatu wilayah dari waktu  ke waktu. </a:t>
            </a:r>
            <a:r>
              <a:rPr lang="en-US" sz="2400" dirty="0" err="1"/>
              <a:t>Ilmu</a:t>
            </a:r>
            <a:r>
              <a:rPr lang="en-US" sz="2400" dirty="0"/>
              <a:t> yang </a:t>
            </a:r>
            <a:r>
              <a:rPr lang="en-US" sz="2400" dirty="0" err="1"/>
              <a:t>mempelajari</a:t>
            </a:r>
            <a:r>
              <a:rPr lang="en-US" sz="2400" dirty="0"/>
              <a:t> </a:t>
            </a:r>
            <a:r>
              <a:rPr lang="en-US" sz="2400" dirty="0" err="1"/>
              <a:t>tentang</a:t>
            </a:r>
            <a:r>
              <a:rPr lang="en-US" sz="2400" dirty="0"/>
              <a:t> </a:t>
            </a:r>
            <a:r>
              <a:rPr lang="en-US" sz="2400" dirty="0" err="1"/>
              <a:t>mengukur</a:t>
            </a:r>
            <a:r>
              <a:rPr lang="en-US" sz="2400" dirty="0"/>
              <a:t> </a:t>
            </a:r>
            <a:r>
              <a:rPr lang="en-US" sz="2400" dirty="0" err="1"/>
              <a:t>penduduk</a:t>
            </a:r>
            <a:r>
              <a:rPr lang="en-US" sz="2400" dirty="0"/>
              <a:t> </a:t>
            </a:r>
            <a:r>
              <a:rPr lang="en-US" sz="2400" dirty="0" err="1"/>
              <a:t>secara</a:t>
            </a:r>
            <a:r>
              <a:rPr lang="en-US" sz="2400" dirty="0"/>
              <a:t> </a:t>
            </a:r>
            <a:r>
              <a:rPr lang="en-US" sz="2400" dirty="0" err="1"/>
              <a:t>kuantitatif</a:t>
            </a:r>
            <a:r>
              <a:rPr lang="en-US" sz="2400" dirty="0"/>
              <a:t> </a:t>
            </a:r>
            <a:r>
              <a:rPr lang="en-US" sz="2400" dirty="0" err="1"/>
              <a:t>disebut</a:t>
            </a:r>
            <a:r>
              <a:rPr lang="en-US" sz="2400" dirty="0"/>
              <a:t> </a:t>
            </a:r>
            <a:r>
              <a:rPr lang="en-US" sz="2400" dirty="0" err="1"/>
              <a:t>demografi</a:t>
            </a:r>
            <a:r>
              <a:rPr lang="en-US" sz="2400" dirty="0"/>
              <a:t>.</a:t>
            </a:r>
          </a:p>
          <a:p>
            <a:pPr marL="0" indent="0">
              <a:buNone/>
            </a:pPr>
            <a:endParaRPr lang="id-ID" sz="2400" dirty="0"/>
          </a:p>
        </p:txBody>
      </p:sp>
    </p:spTree>
    <p:extLst>
      <p:ext uri="{BB962C8B-B14F-4D97-AF65-F5344CB8AC3E}">
        <p14:creationId xmlns:p14="http://schemas.microsoft.com/office/powerpoint/2010/main" val="218866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480655" y="1502879"/>
            <a:ext cx="6817254" cy="3739077"/>
          </a:xfrm>
          <a:prstGeom prst="horizont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Mengapa jumlah penduduk di suatu wilayah berubah dari waktu ke waktu ???</a:t>
            </a:r>
          </a:p>
        </p:txBody>
      </p:sp>
    </p:spTree>
    <p:extLst>
      <p:ext uri="{BB962C8B-B14F-4D97-AF65-F5344CB8AC3E}">
        <p14:creationId xmlns:p14="http://schemas.microsoft.com/office/powerpoint/2010/main" val="390834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29239" y="2525923"/>
            <a:ext cx="4110780" cy="18740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2800" dirty="0"/>
              <a:t>Faktor Dinamika Penduduk</a:t>
            </a:r>
          </a:p>
        </p:txBody>
      </p:sp>
      <p:sp>
        <p:nvSpPr>
          <p:cNvPr id="5" name="Right Arrow Callout 4"/>
          <p:cNvSpPr/>
          <p:nvPr/>
        </p:nvSpPr>
        <p:spPr>
          <a:xfrm>
            <a:off x="365468" y="2820154"/>
            <a:ext cx="3005751" cy="1421394"/>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dirty="0"/>
              <a:t>Perkembangan jumlah penduduk</a:t>
            </a:r>
          </a:p>
          <a:p>
            <a:pPr algn="ctr"/>
            <a:endParaRPr lang="id-ID" dirty="0"/>
          </a:p>
        </p:txBody>
      </p:sp>
      <p:sp>
        <p:nvSpPr>
          <p:cNvPr id="9" name="Down Arrow Callout 8"/>
          <p:cNvSpPr/>
          <p:nvPr/>
        </p:nvSpPr>
        <p:spPr>
          <a:xfrm>
            <a:off x="4689702" y="470788"/>
            <a:ext cx="2009870" cy="1792586"/>
          </a:xfrm>
          <a:prstGeom prst="down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dirty="0"/>
              <a:t>Fertilitas / natalitas (kelahiran)</a:t>
            </a:r>
          </a:p>
        </p:txBody>
      </p:sp>
      <p:sp>
        <p:nvSpPr>
          <p:cNvPr id="10" name="Left Arrow Callout 9"/>
          <p:cNvSpPr/>
          <p:nvPr/>
        </p:nvSpPr>
        <p:spPr>
          <a:xfrm>
            <a:off x="8124788" y="2679825"/>
            <a:ext cx="2662909" cy="1629624"/>
          </a:xfrm>
          <a:prstGeom prst="lef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dirty="0"/>
              <a:t>Mortalitas (kematian)</a:t>
            </a:r>
          </a:p>
        </p:txBody>
      </p:sp>
      <p:sp>
        <p:nvSpPr>
          <p:cNvPr id="11" name="Up Arrow Callout 10"/>
          <p:cNvSpPr/>
          <p:nvPr/>
        </p:nvSpPr>
        <p:spPr>
          <a:xfrm>
            <a:off x="4517687" y="4582567"/>
            <a:ext cx="2498749" cy="1665832"/>
          </a:xfrm>
          <a:prstGeom prst="up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dirty="0"/>
              <a:t>Migrasi (Persebaran Penduduk)</a:t>
            </a:r>
          </a:p>
          <a:p>
            <a:pPr algn="ctr"/>
            <a:endParaRPr lang="id-ID" dirty="0"/>
          </a:p>
        </p:txBody>
      </p:sp>
    </p:spTree>
    <p:extLst>
      <p:ext uri="{BB962C8B-B14F-4D97-AF65-F5344CB8AC3E}">
        <p14:creationId xmlns:p14="http://schemas.microsoft.com/office/powerpoint/2010/main" val="162227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Perkembangan Jumlah Penduduk</a:t>
            </a:r>
          </a:p>
        </p:txBody>
      </p:sp>
      <p:sp>
        <p:nvSpPr>
          <p:cNvPr id="3" name="Content Placeholder 2"/>
          <p:cNvSpPr>
            <a:spLocks noGrp="1"/>
          </p:cNvSpPr>
          <p:nvPr>
            <p:ph idx="1"/>
          </p:nvPr>
        </p:nvSpPr>
        <p:spPr/>
        <p:txBody>
          <a:bodyPr/>
          <a:lstStyle/>
          <a:p>
            <a:r>
              <a:rPr lang="id-ID" dirty="0"/>
              <a:t>Sejak tahun 1930 hingga saat ini merupakan periode terjadinya ledakan penduduk </a:t>
            </a:r>
            <a:r>
              <a:rPr lang="id-ID" i="1" dirty="0"/>
              <a:t>(Population Boom)</a:t>
            </a:r>
            <a:r>
              <a:rPr lang="id-ID" dirty="0"/>
              <a:t>. Pertumbuhan penduduk yang cepat terjadi karena ditemukannya obat-obatan yang dapat menekan angka kematian. </a:t>
            </a:r>
          </a:p>
          <a:p>
            <a:r>
              <a:rPr lang="id-ID" dirty="0"/>
              <a:t>Indonesia menjadi salah satu negara yang mengalami perubahan komposisi penduduk dari waktu ke waktu, upaya yang ditempuh untuk mengatasi permasalahan tersebut antara lain :</a:t>
            </a:r>
          </a:p>
          <a:p>
            <a:pPr lvl="2"/>
            <a:r>
              <a:rPr lang="id-ID" dirty="0"/>
              <a:t>Adanya penentuan batas terendah usia perkawinan pertama yaitu, 19 tahun untuk perempuan dan 21 tahun untuk laki-laki</a:t>
            </a:r>
          </a:p>
          <a:p>
            <a:pPr lvl="2"/>
            <a:r>
              <a:rPr lang="id-ID" dirty="0"/>
              <a:t>Program KB</a:t>
            </a:r>
          </a:p>
          <a:p>
            <a:pPr lvl="2"/>
            <a:r>
              <a:rPr lang="id-ID" dirty="0"/>
              <a:t>Penambahan jumlah sarana dan prasarana pendidikan sehingga menambah usia sekolah</a:t>
            </a:r>
          </a:p>
        </p:txBody>
      </p:sp>
    </p:spTree>
    <p:extLst>
      <p:ext uri="{BB962C8B-B14F-4D97-AF65-F5344CB8AC3E}">
        <p14:creationId xmlns:p14="http://schemas.microsoft.com/office/powerpoint/2010/main" val="178830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Fertilitas / Natalitas (kelahiran)</a:t>
            </a:r>
          </a:p>
        </p:txBody>
      </p:sp>
      <p:sp>
        <p:nvSpPr>
          <p:cNvPr id="3" name="Content Placeholder 2"/>
          <p:cNvSpPr>
            <a:spLocks noGrp="1"/>
          </p:cNvSpPr>
          <p:nvPr>
            <p:ph idx="1"/>
          </p:nvPr>
        </p:nvSpPr>
        <p:spPr>
          <a:xfrm>
            <a:off x="534154" y="1346663"/>
            <a:ext cx="11117656" cy="5153726"/>
          </a:xfrm>
        </p:spPr>
        <p:txBody>
          <a:bodyPr>
            <a:noAutofit/>
          </a:bodyPr>
          <a:lstStyle/>
          <a:p>
            <a:pPr marL="0" indent="0">
              <a:buNone/>
            </a:pPr>
            <a:r>
              <a:rPr lang="id-ID" dirty="0"/>
              <a:t>	Faktor-faktor Pro Natalitas) antara lain : </a:t>
            </a:r>
          </a:p>
          <a:p>
            <a:pPr>
              <a:buFont typeface="Wingdings" panose="05000000000000000000" pitchFamily="2" charset="2"/>
              <a:buChar char="§"/>
            </a:pPr>
            <a:r>
              <a:rPr lang="id-ID" dirty="0"/>
              <a:t>Kawin usia muda </a:t>
            </a:r>
          </a:p>
          <a:p>
            <a:pPr>
              <a:buFont typeface="Wingdings" panose="05000000000000000000" pitchFamily="2" charset="2"/>
              <a:buChar char="§"/>
            </a:pPr>
            <a:r>
              <a:rPr lang="id-ID" dirty="0"/>
              <a:t>Pandangan “banyak anak banyak rezeki” </a:t>
            </a:r>
          </a:p>
          <a:p>
            <a:pPr>
              <a:buFont typeface="Wingdings" panose="05000000000000000000" pitchFamily="2" charset="2"/>
              <a:buChar char="§"/>
            </a:pPr>
            <a:r>
              <a:rPr lang="id-ID" dirty="0"/>
              <a:t>Anak menjadi harapan bagi orang tua sebagai pencari nafkah </a:t>
            </a:r>
          </a:p>
          <a:p>
            <a:pPr>
              <a:buFont typeface="Wingdings" panose="05000000000000000000" pitchFamily="2" charset="2"/>
              <a:buChar char="§"/>
            </a:pPr>
            <a:r>
              <a:rPr lang="id-ID" dirty="0"/>
              <a:t>Anak merupakan penentu status social </a:t>
            </a:r>
          </a:p>
          <a:p>
            <a:pPr>
              <a:buFont typeface="Wingdings" panose="05000000000000000000" pitchFamily="2" charset="2"/>
              <a:buChar char="§"/>
            </a:pPr>
            <a:r>
              <a:rPr lang="id-ID" dirty="0"/>
              <a:t>Anak merupakan penerus keturunan terutama anak laki-laki.</a:t>
            </a:r>
          </a:p>
          <a:p>
            <a:pPr marL="0" indent="0">
              <a:buNone/>
            </a:pPr>
            <a:endParaRPr lang="id-ID" dirty="0"/>
          </a:p>
          <a:p>
            <a:pPr marL="0" indent="0">
              <a:buNone/>
            </a:pPr>
            <a:r>
              <a:rPr lang="id-ID" dirty="0"/>
              <a:t>	Penghambat Kelahiran (Anti Natalitas) antara lain : </a:t>
            </a:r>
          </a:p>
          <a:p>
            <a:pPr>
              <a:buFont typeface="Wingdings" panose="05000000000000000000" pitchFamily="2" charset="2"/>
              <a:buChar char="§"/>
            </a:pPr>
            <a:r>
              <a:rPr lang="id-ID" dirty="0"/>
              <a:t>Pelaksanan Program Keluarga Berencana (KB)</a:t>
            </a:r>
          </a:p>
          <a:p>
            <a:pPr>
              <a:buFont typeface="Wingdings" panose="05000000000000000000" pitchFamily="2" charset="2"/>
              <a:buChar char="§"/>
            </a:pPr>
            <a:r>
              <a:rPr lang="id-ID" dirty="0"/>
              <a:t>Penundaan usia perkawinan dengan alasan menyelesaikan pendidikan</a:t>
            </a:r>
          </a:p>
          <a:p>
            <a:pPr>
              <a:buFont typeface="Wingdings" panose="05000000000000000000" pitchFamily="2" charset="2"/>
              <a:buChar char="§"/>
            </a:pPr>
            <a:r>
              <a:rPr lang="id-ID" dirty="0"/>
              <a:t>Semakin banyak wanita karir. </a:t>
            </a:r>
          </a:p>
          <a:p>
            <a:pPr>
              <a:buFont typeface="Wingdings" panose="05000000000000000000" pitchFamily="2" charset="2"/>
              <a:buChar char="§"/>
            </a:pPr>
            <a:r>
              <a:rPr lang="id-ID" dirty="0"/>
              <a:t>Peraturan pemerintah</a:t>
            </a:r>
            <a:br>
              <a:rPr lang="id-ID" dirty="0"/>
            </a:br>
            <a:endParaRPr lang="id-ID" dirty="0"/>
          </a:p>
        </p:txBody>
      </p:sp>
      <p:pic>
        <p:nvPicPr>
          <p:cNvPr id="4" name="Picture 2" descr="http://www.hdwallpapersimages.com/wp-content/uploads/2013/05/Cute-Funny-Baby.jpg"/>
          <p:cNvPicPr>
            <a:picLocks noChangeAspect="1" noChangeArrowheads="1"/>
          </p:cNvPicPr>
          <p:nvPr/>
        </p:nvPicPr>
        <p:blipFill>
          <a:blip r:embed="rId2" cstate="print"/>
          <a:srcRect/>
          <a:stretch>
            <a:fillRect/>
          </a:stretch>
        </p:blipFill>
        <p:spPr bwMode="auto">
          <a:xfrm>
            <a:off x="8576442" y="286468"/>
            <a:ext cx="3505200" cy="2336800"/>
          </a:xfrm>
          <a:prstGeom prst="rect">
            <a:avLst/>
          </a:prstGeom>
          <a:noFill/>
        </p:spPr>
      </p:pic>
    </p:spTree>
    <p:extLst>
      <p:ext uri="{BB962C8B-B14F-4D97-AF65-F5344CB8AC3E}">
        <p14:creationId xmlns:p14="http://schemas.microsoft.com/office/powerpoint/2010/main" val="324259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446</TotalTime>
  <Words>1629</Words>
  <Application>Microsoft Macintosh PowerPoint</Application>
  <PresentationFormat>Layar Lebar</PresentationFormat>
  <Paragraphs>193</Paragraphs>
  <Slides>39</Slides>
  <Notes>0</Notes>
  <HiddenSlides>0</HiddenSlides>
  <MMClips>0</MMClips>
  <ScaleCrop>false</ScaleCrop>
  <HeadingPairs>
    <vt:vector size="6" baseType="variant">
      <vt:variant>
        <vt:lpstr>Font Dipakai</vt:lpstr>
      </vt:variant>
      <vt:variant>
        <vt:i4>11</vt:i4>
      </vt:variant>
      <vt:variant>
        <vt:lpstr>Tema</vt:lpstr>
      </vt:variant>
      <vt:variant>
        <vt:i4>1</vt:i4>
      </vt:variant>
      <vt:variant>
        <vt:lpstr>Judul Slide</vt:lpstr>
      </vt:variant>
      <vt:variant>
        <vt:i4>39</vt:i4>
      </vt:variant>
    </vt:vector>
  </HeadingPairs>
  <TitlesOfParts>
    <vt:vector size="51" baseType="lpstr">
      <vt:lpstr>Aharoni</vt:lpstr>
      <vt:lpstr>Arial</vt:lpstr>
      <vt:lpstr>Arial Black</vt:lpstr>
      <vt:lpstr>Britannic Bold</vt:lpstr>
      <vt:lpstr>Calibri</vt:lpstr>
      <vt:lpstr>Century Gothic</vt:lpstr>
      <vt:lpstr>Times New Roman</vt:lpstr>
      <vt:lpstr>Verdana</vt:lpstr>
      <vt:lpstr>Wingdings</vt:lpstr>
      <vt:lpstr>Wingdings 2</vt:lpstr>
      <vt:lpstr>Wingdings 3</vt:lpstr>
      <vt:lpstr>Ion</vt:lpstr>
      <vt:lpstr>DINAMIKA KEPENDUDUKAN DI INDONESIA</vt:lpstr>
      <vt:lpstr>World most populated country</vt:lpstr>
      <vt:lpstr>MATERI PEMBELAJARAN</vt:lpstr>
      <vt:lpstr>Presentasi PowerPoint</vt:lpstr>
      <vt:lpstr>DINAMIKA PENDUDUK</vt:lpstr>
      <vt:lpstr>Presentasi PowerPoint</vt:lpstr>
      <vt:lpstr>Presentasi PowerPoint</vt:lpstr>
      <vt:lpstr>Perkembangan Jumlah Penduduk</vt:lpstr>
      <vt:lpstr>Fertilitas / Natalitas (kelahiran)</vt:lpstr>
      <vt:lpstr>Mortalitas (Kematian)</vt:lpstr>
      <vt:lpstr>Migrasi (perpindahan)</vt:lpstr>
      <vt:lpstr>Proyeksi penduduk </vt:lpstr>
      <vt:lpstr>MOBILITAS PENDUDUK</vt:lpstr>
      <vt:lpstr>Mobilitas Permanen</vt:lpstr>
      <vt:lpstr>Tenaga kerja </vt:lpstr>
      <vt:lpstr>Masalah ketenagakerjaan </vt:lpstr>
      <vt:lpstr>QUIZ BONUS NILAI TAMBAHAN….</vt:lpstr>
      <vt:lpstr>Permasalahan Keluarga dan Tingkat Kriminalitas </vt:lpstr>
      <vt:lpstr>Komposisi Penduduk</vt:lpstr>
      <vt:lpstr>Piramida Penduduk</vt:lpstr>
      <vt:lpstr>Mengukur Kualitas Penduduk</vt:lpstr>
      <vt:lpstr>Permasalahan Kependudukan </vt:lpstr>
      <vt:lpstr>Presentasi PowerPoint</vt:lpstr>
      <vt:lpstr>Presentasi PowerPoint</vt:lpstr>
      <vt:lpstr>Presentasi PowerPoint</vt:lpstr>
      <vt:lpstr>Presentasi PowerPoint</vt:lpstr>
      <vt:lpstr>Presentasi PowerPoint</vt:lpstr>
      <vt:lpstr>Presentasi PowerPoint</vt:lpstr>
      <vt:lpstr>Presentasi PowerPoint</vt:lpstr>
      <vt:lpstr>Permasalahan Kependudukan Berkaitan dengan Kuantitas dan Kualitas Penduduk</vt:lpstr>
      <vt:lpstr>Kemiskinan</vt:lpstr>
      <vt:lpstr>Upaya yang diterapkan untuk menanggulangi kemiskinan, di antaranya:</vt:lpstr>
      <vt:lpstr>Upaya yang diterapkan untuk menanggulangi kemiskinan, di antaranya:</vt:lpstr>
      <vt:lpstr>Upaya yang diterapkan untuk menanggulangi kemiskinan, di antaranya:</vt:lpstr>
      <vt:lpstr>Kesehatan</vt:lpstr>
      <vt:lpstr>Untuk menanggulangi masalah kesehatan tersebut dapat dilakukan dengan:</vt:lpstr>
      <vt:lpstr>Pengangguran</vt:lpstr>
      <vt:lpstr>usaha perbaikan kualitas SDM dan penciptaan lapangan kerja.</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DINAMIKA KEPENDUDUKAN DI INDONESIA</dc:title>
  <dc:creator>Windows 10</dc:creator>
  <cp:lastModifiedBy>hasmiamhy2@gmail.com</cp:lastModifiedBy>
  <cp:revision>54</cp:revision>
  <dcterms:created xsi:type="dcterms:W3CDTF">2018-01-08T05:28:09Z</dcterms:created>
  <dcterms:modified xsi:type="dcterms:W3CDTF">2022-04-18T02:14:55Z</dcterms:modified>
</cp:coreProperties>
</file>