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88" r:id="rId4"/>
    <p:sldId id="289" r:id="rId5"/>
    <p:sldId id="282" r:id="rId6"/>
    <p:sldId id="287" r:id="rId7"/>
    <p:sldId id="286" r:id="rId8"/>
    <p:sldId id="284" r:id="rId9"/>
    <p:sldId id="274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  <a:srgbClr val="FF00FF"/>
    <a:srgbClr val="FFCCFF"/>
    <a:srgbClr val="FFCC99"/>
    <a:srgbClr val="006600"/>
    <a:srgbClr val="FF7C8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>
        <p:scale>
          <a:sx n="60" d="100"/>
          <a:sy n="60" d="100"/>
        </p:scale>
        <p:origin x="-165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4400">
              <a:solidFill>
                <a:schemeClr val="accent6">
                  <a:lumMod val="7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Standout" pitchFamily="2" charset="0"/>
            </a:defRPr>
          </a:pPr>
          <a:endParaRPr lang="en-US"/>
        </a:p>
      </c:txPr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ASPEK PENILAIAN</c:v>
                </c:pt>
              </c:strCache>
            </c:strRef>
          </c:tx>
          <c:dPt>
            <c:idx val="0"/>
            <c:bubble3D val="0"/>
            <c:spPr>
              <a:solidFill>
                <a:srgbClr val="FF00FF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Pt>
            <c:idx val="3"/>
            <c:bubble3D val="0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sz="32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Kehadiran</c:v>
                </c:pt>
                <c:pt idx="1">
                  <c:v>UTS</c:v>
                </c:pt>
                <c:pt idx="2">
                  <c:v>Tugas</c:v>
                </c:pt>
                <c:pt idx="3">
                  <c:v>UAS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30</c:v>
                </c:pt>
                <c:pt idx="1">
                  <c:v>15</c:v>
                </c:pt>
                <c:pt idx="2">
                  <c:v>30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C070C5-E6FA-4599-8656-DBF0462D797F}" type="doc">
      <dgm:prSet loTypeId="urn:microsoft.com/office/officeart/2009/3/layout/StepUpProcess" loCatId="process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F08E1D53-F75E-48E9-8CB5-F7DE37A82454}">
      <dgm:prSet phldrT="[Text]" custT="1"/>
      <dgm:spPr/>
      <dgm:t>
        <a:bodyPr/>
        <a:lstStyle/>
        <a:p>
          <a:r>
            <a:rPr lang="en-US" sz="2800" smtClean="0"/>
            <a:t>Konsep psikologi Bayi, balita dan anak prasekolah</a:t>
          </a:r>
          <a:endParaRPr lang="en-US" sz="2800" dirty="0"/>
        </a:p>
      </dgm:t>
    </dgm:pt>
    <dgm:pt modelId="{FA19AC55-BCCF-446E-8E7A-DCBF95163498}" type="parTrans" cxnId="{8E2A3978-4DC5-4215-81E2-293C5EEEAD9C}">
      <dgm:prSet/>
      <dgm:spPr/>
      <dgm:t>
        <a:bodyPr/>
        <a:lstStyle/>
        <a:p>
          <a:endParaRPr lang="en-US" sz="2800"/>
        </a:p>
      </dgm:t>
    </dgm:pt>
    <dgm:pt modelId="{56298444-7730-4C89-B0B1-3D07A66DFF19}" type="sibTrans" cxnId="{8E2A3978-4DC5-4215-81E2-293C5EEEAD9C}">
      <dgm:prSet/>
      <dgm:spPr/>
      <dgm:t>
        <a:bodyPr/>
        <a:lstStyle/>
        <a:p>
          <a:endParaRPr lang="en-US" sz="2800"/>
        </a:p>
      </dgm:t>
    </dgm:pt>
    <dgm:pt modelId="{84A14BC9-3732-4846-9341-A0BF1C13D758}">
      <dgm:prSet phldrT="[Text]" custT="1"/>
      <dgm:spPr/>
      <dgm:t>
        <a:bodyPr/>
        <a:lstStyle/>
        <a:p>
          <a:r>
            <a:rPr lang="en-US" sz="2800" dirty="0" err="1" smtClean="0"/>
            <a:t>Permasalahan</a:t>
          </a:r>
          <a:r>
            <a:rPr lang="en-US" sz="2800" dirty="0" smtClean="0"/>
            <a:t> yang </a:t>
          </a:r>
          <a:r>
            <a:rPr lang="en-US" sz="2800" dirty="0" err="1" smtClean="0"/>
            <a:t>lazim</a:t>
          </a:r>
          <a:r>
            <a:rPr lang="en-US" sz="2800" dirty="0" smtClean="0"/>
            <a:t> </a:t>
          </a:r>
          <a:r>
            <a:rPr lang="en-US" sz="2800" dirty="0" err="1" smtClean="0"/>
            <a:t>timbul</a:t>
          </a:r>
          <a:r>
            <a:rPr lang="en-US" sz="2800" dirty="0" smtClean="0"/>
            <a:t> </a:t>
          </a:r>
          <a:r>
            <a:rPr lang="en-US" sz="2800" dirty="0" err="1" smtClean="0"/>
            <a:t>dan</a:t>
          </a:r>
          <a:r>
            <a:rPr lang="en-US" sz="2800" dirty="0" smtClean="0"/>
            <a:t> </a:t>
          </a:r>
          <a:r>
            <a:rPr lang="en-US" sz="2800" dirty="0" err="1" smtClean="0"/>
            <a:t>penanganannya</a:t>
          </a:r>
          <a:r>
            <a:rPr lang="en-US" sz="2800" dirty="0" smtClean="0"/>
            <a:t> </a:t>
          </a:r>
          <a:r>
            <a:rPr lang="en-US" sz="2800" dirty="0" err="1" smtClean="0"/>
            <a:t>serta</a:t>
          </a:r>
          <a:r>
            <a:rPr lang="en-US" sz="2800" dirty="0" smtClean="0"/>
            <a:t> </a:t>
          </a:r>
          <a:r>
            <a:rPr lang="en-US" sz="2800" dirty="0" err="1" smtClean="0"/>
            <a:t>kebutihan</a:t>
          </a:r>
          <a:r>
            <a:rPr lang="en-US" sz="2800" dirty="0" smtClean="0"/>
            <a:t> </a:t>
          </a:r>
          <a:r>
            <a:rPr lang="en-US" sz="2800" dirty="0" err="1" smtClean="0"/>
            <a:t>gizi</a:t>
          </a:r>
          <a:r>
            <a:rPr lang="en-US" sz="2800" dirty="0" smtClean="0"/>
            <a:t> </a:t>
          </a:r>
          <a:r>
            <a:rPr lang="en-US" sz="2800" dirty="0" err="1" smtClean="0"/>
            <a:t>bagi</a:t>
          </a:r>
          <a:r>
            <a:rPr lang="en-US" sz="2800" dirty="0" smtClean="0"/>
            <a:t> </a:t>
          </a:r>
          <a:r>
            <a:rPr lang="en-US" sz="2800" dirty="0" err="1" smtClean="0"/>
            <a:t>bayi</a:t>
          </a:r>
          <a:r>
            <a:rPr lang="en-US" sz="2800" dirty="0" smtClean="0"/>
            <a:t>, </a:t>
          </a:r>
          <a:r>
            <a:rPr lang="en-US" sz="2800" dirty="0" err="1" smtClean="0"/>
            <a:t>anak</a:t>
          </a:r>
          <a:r>
            <a:rPr lang="en-US" sz="2800" dirty="0" smtClean="0"/>
            <a:t> </a:t>
          </a:r>
          <a:r>
            <a:rPr lang="en-US" sz="2800" dirty="0" err="1" smtClean="0"/>
            <a:t>dan</a:t>
          </a:r>
          <a:r>
            <a:rPr lang="en-US" sz="2800" dirty="0" smtClean="0"/>
            <a:t> </a:t>
          </a:r>
          <a:r>
            <a:rPr lang="en-US" sz="2800" dirty="0" err="1" smtClean="0"/>
            <a:t>balita</a:t>
          </a:r>
          <a:r>
            <a:rPr lang="en-US" sz="2800" dirty="0" smtClean="0"/>
            <a:t> </a:t>
          </a:r>
          <a:r>
            <a:rPr lang="en-US" sz="2800" dirty="0" err="1" smtClean="0"/>
            <a:t>usia</a:t>
          </a:r>
          <a:r>
            <a:rPr lang="en-US" sz="2800" dirty="0" smtClean="0"/>
            <a:t> </a:t>
          </a:r>
          <a:r>
            <a:rPr lang="en-US" sz="2800" dirty="0" err="1" smtClean="0"/>
            <a:t>prasekolah</a:t>
          </a:r>
          <a:r>
            <a:rPr lang="en-US" sz="2800" dirty="0" smtClean="0"/>
            <a:t> </a:t>
          </a:r>
          <a:endParaRPr lang="en-US" sz="2800" dirty="0"/>
        </a:p>
      </dgm:t>
    </dgm:pt>
    <dgm:pt modelId="{1AF1E7A4-A46C-4BE9-A529-8EB07B689665}" type="parTrans" cxnId="{0D0F49E3-8E3F-4064-ADA6-C46F4C1E9B96}">
      <dgm:prSet/>
      <dgm:spPr/>
      <dgm:t>
        <a:bodyPr/>
        <a:lstStyle/>
        <a:p>
          <a:endParaRPr lang="en-US" sz="2800"/>
        </a:p>
      </dgm:t>
    </dgm:pt>
    <dgm:pt modelId="{92D6CDFB-A94F-4106-9E21-A4C1DE60124D}" type="sibTrans" cxnId="{0D0F49E3-8E3F-4064-ADA6-C46F4C1E9B96}">
      <dgm:prSet/>
      <dgm:spPr/>
      <dgm:t>
        <a:bodyPr/>
        <a:lstStyle/>
        <a:p>
          <a:endParaRPr lang="en-US" sz="2800"/>
        </a:p>
      </dgm:t>
    </dgm:pt>
    <dgm:pt modelId="{591C3BF1-393E-4059-BE01-39AC159951DB}">
      <dgm:prSet phldrT="[Text]" custT="1"/>
      <dgm:spPr/>
      <dgm:t>
        <a:bodyPr/>
        <a:lstStyle/>
        <a:p>
          <a:r>
            <a:rPr lang="en-US" sz="2800" b="0" i="0" smtClean="0"/>
            <a:t>Deteksi dini permasalahan bayi dan anak prasekolah serta kebutuhan</a:t>
          </a:r>
          <a:br>
            <a:rPr lang="en-US" sz="2800" b="0" i="0" smtClean="0"/>
          </a:br>
          <a:r>
            <a:rPr lang="en-US" sz="2800" b="0" i="0" smtClean="0"/>
            <a:t>fisik dan psikososial anak</a:t>
          </a:r>
          <a:endParaRPr lang="en-US" sz="2800" dirty="0"/>
        </a:p>
      </dgm:t>
    </dgm:pt>
    <dgm:pt modelId="{4797C73C-2FC4-4BFD-BCC0-57280BCC89D2}" type="parTrans" cxnId="{AC66AF90-AFC8-4225-B4B4-3E850671D8BC}">
      <dgm:prSet/>
      <dgm:spPr/>
      <dgm:t>
        <a:bodyPr/>
        <a:lstStyle/>
        <a:p>
          <a:endParaRPr lang="en-US" sz="2800"/>
        </a:p>
      </dgm:t>
    </dgm:pt>
    <dgm:pt modelId="{65454D8C-A8F1-4A0E-A350-D9F9148731F4}" type="sibTrans" cxnId="{AC66AF90-AFC8-4225-B4B4-3E850671D8BC}">
      <dgm:prSet/>
      <dgm:spPr/>
      <dgm:t>
        <a:bodyPr/>
        <a:lstStyle/>
        <a:p>
          <a:endParaRPr lang="en-US" sz="2800"/>
        </a:p>
      </dgm:t>
    </dgm:pt>
    <dgm:pt modelId="{4B245690-2CDF-43EA-9B2F-268CD96CBFDA}" type="pres">
      <dgm:prSet presAssocID="{67C070C5-E6FA-4599-8656-DBF0462D797F}" presName="rootnode" presStyleCnt="0">
        <dgm:presLayoutVars>
          <dgm:chMax/>
          <dgm:chPref/>
          <dgm:dir/>
          <dgm:animLvl val="lvl"/>
        </dgm:presLayoutVars>
      </dgm:prSet>
      <dgm:spPr/>
    </dgm:pt>
    <dgm:pt modelId="{561FF3C7-874B-4726-A66F-84722466C8FF}" type="pres">
      <dgm:prSet presAssocID="{F08E1D53-F75E-48E9-8CB5-F7DE37A82454}" presName="composite" presStyleCnt="0"/>
      <dgm:spPr/>
    </dgm:pt>
    <dgm:pt modelId="{87B01282-6532-49B1-8159-CF2CF5F46A48}" type="pres">
      <dgm:prSet presAssocID="{F08E1D53-F75E-48E9-8CB5-F7DE37A82454}" presName="LShape" presStyleLbl="alignNode1" presStyleIdx="0" presStyleCnt="5"/>
      <dgm:spPr/>
    </dgm:pt>
    <dgm:pt modelId="{6CF6E559-62C0-4C9F-968D-9FB79091F763}" type="pres">
      <dgm:prSet presAssocID="{F08E1D53-F75E-48E9-8CB5-F7DE37A82454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E8BE11-B52E-4CCF-8E95-7C4AA2C2683C}" type="pres">
      <dgm:prSet presAssocID="{F08E1D53-F75E-48E9-8CB5-F7DE37A82454}" presName="Triangle" presStyleLbl="alignNode1" presStyleIdx="1" presStyleCnt="5"/>
      <dgm:spPr/>
    </dgm:pt>
    <dgm:pt modelId="{A2672FFC-FBA0-444A-BA3D-0678A56BB64E}" type="pres">
      <dgm:prSet presAssocID="{56298444-7730-4C89-B0B1-3D07A66DFF19}" presName="sibTrans" presStyleCnt="0"/>
      <dgm:spPr/>
    </dgm:pt>
    <dgm:pt modelId="{424A9C2B-3800-479E-B724-6882B0CC4B77}" type="pres">
      <dgm:prSet presAssocID="{56298444-7730-4C89-B0B1-3D07A66DFF19}" presName="space" presStyleCnt="0"/>
      <dgm:spPr/>
    </dgm:pt>
    <dgm:pt modelId="{51C814EB-82CD-429F-B366-4604A72D68E5}" type="pres">
      <dgm:prSet presAssocID="{84A14BC9-3732-4846-9341-A0BF1C13D758}" presName="composite" presStyleCnt="0"/>
      <dgm:spPr/>
    </dgm:pt>
    <dgm:pt modelId="{7A3F4705-F559-4AF8-9FDD-767D49515B3B}" type="pres">
      <dgm:prSet presAssocID="{84A14BC9-3732-4846-9341-A0BF1C13D758}" presName="LShape" presStyleLbl="alignNode1" presStyleIdx="2" presStyleCnt="5"/>
      <dgm:spPr/>
    </dgm:pt>
    <dgm:pt modelId="{5A8C9897-86C1-4650-B3BB-42F372E777C3}" type="pres">
      <dgm:prSet presAssocID="{84A14BC9-3732-4846-9341-A0BF1C13D758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91CE32-ECAD-4FEB-A6CE-5A7AC0A48812}" type="pres">
      <dgm:prSet presAssocID="{84A14BC9-3732-4846-9341-A0BF1C13D758}" presName="Triangle" presStyleLbl="alignNode1" presStyleIdx="3" presStyleCnt="5"/>
      <dgm:spPr/>
    </dgm:pt>
    <dgm:pt modelId="{DDAA2CA0-C320-4F34-B2C2-3D335197A149}" type="pres">
      <dgm:prSet presAssocID="{92D6CDFB-A94F-4106-9E21-A4C1DE60124D}" presName="sibTrans" presStyleCnt="0"/>
      <dgm:spPr/>
    </dgm:pt>
    <dgm:pt modelId="{8DE1ECDC-10B2-4A45-A09C-2B1B9D4D65EC}" type="pres">
      <dgm:prSet presAssocID="{92D6CDFB-A94F-4106-9E21-A4C1DE60124D}" presName="space" presStyleCnt="0"/>
      <dgm:spPr/>
    </dgm:pt>
    <dgm:pt modelId="{EC8D6DC8-F221-43E3-8801-8CEDC0B2A775}" type="pres">
      <dgm:prSet presAssocID="{591C3BF1-393E-4059-BE01-39AC159951DB}" presName="composite" presStyleCnt="0"/>
      <dgm:spPr/>
    </dgm:pt>
    <dgm:pt modelId="{E94577BD-7895-42F2-87F2-1C44082EBF1D}" type="pres">
      <dgm:prSet presAssocID="{591C3BF1-393E-4059-BE01-39AC159951DB}" presName="LShape" presStyleLbl="alignNode1" presStyleIdx="4" presStyleCnt="5"/>
      <dgm:spPr/>
    </dgm:pt>
    <dgm:pt modelId="{C7ED679A-502E-43AF-A08F-3B924ADD385F}" type="pres">
      <dgm:prSet presAssocID="{591C3BF1-393E-4059-BE01-39AC159951DB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53A4E79-CC0E-451B-92CF-128498C9AD0C}" type="presOf" srcId="{F08E1D53-F75E-48E9-8CB5-F7DE37A82454}" destId="{6CF6E559-62C0-4C9F-968D-9FB79091F763}" srcOrd="0" destOrd="0" presId="urn:microsoft.com/office/officeart/2009/3/layout/StepUpProcess"/>
    <dgm:cxn modelId="{239BDA37-D6FD-4EA8-BD1E-5AAC3E8A721A}" type="presOf" srcId="{591C3BF1-393E-4059-BE01-39AC159951DB}" destId="{C7ED679A-502E-43AF-A08F-3B924ADD385F}" srcOrd="0" destOrd="0" presId="urn:microsoft.com/office/officeart/2009/3/layout/StepUpProcess"/>
    <dgm:cxn modelId="{AE4E08F1-54E6-4B65-B874-920FB73BD075}" type="presOf" srcId="{67C070C5-E6FA-4599-8656-DBF0462D797F}" destId="{4B245690-2CDF-43EA-9B2F-268CD96CBFDA}" srcOrd="0" destOrd="0" presId="urn:microsoft.com/office/officeart/2009/3/layout/StepUpProcess"/>
    <dgm:cxn modelId="{75035E6A-5710-4359-AC67-FB0A0052DB0B}" type="presOf" srcId="{84A14BC9-3732-4846-9341-A0BF1C13D758}" destId="{5A8C9897-86C1-4650-B3BB-42F372E777C3}" srcOrd="0" destOrd="0" presId="urn:microsoft.com/office/officeart/2009/3/layout/StepUpProcess"/>
    <dgm:cxn modelId="{8E2A3978-4DC5-4215-81E2-293C5EEEAD9C}" srcId="{67C070C5-E6FA-4599-8656-DBF0462D797F}" destId="{F08E1D53-F75E-48E9-8CB5-F7DE37A82454}" srcOrd="0" destOrd="0" parTransId="{FA19AC55-BCCF-446E-8E7A-DCBF95163498}" sibTransId="{56298444-7730-4C89-B0B1-3D07A66DFF19}"/>
    <dgm:cxn modelId="{AC66AF90-AFC8-4225-B4B4-3E850671D8BC}" srcId="{67C070C5-E6FA-4599-8656-DBF0462D797F}" destId="{591C3BF1-393E-4059-BE01-39AC159951DB}" srcOrd="2" destOrd="0" parTransId="{4797C73C-2FC4-4BFD-BCC0-57280BCC89D2}" sibTransId="{65454D8C-A8F1-4A0E-A350-D9F9148731F4}"/>
    <dgm:cxn modelId="{0D0F49E3-8E3F-4064-ADA6-C46F4C1E9B96}" srcId="{67C070C5-E6FA-4599-8656-DBF0462D797F}" destId="{84A14BC9-3732-4846-9341-A0BF1C13D758}" srcOrd="1" destOrd="0" parTransId="{1AF1E7A4-A46C-4BE9-A529-8EB07B689665}" sibTransId="{92D6CDFB-A94F-4106-9E21-A4C1DE60124D}"/>
    <dgm:cxn modelId="{0F7B0D38-FBA3-4FF3-997B-B2E33F27D7AE}" type="presParOf" srcId="{4B245690-2CDF-43EA-9B2F-268CD96CBFDA}" destId="{561FF3C7-874B-4726-A66F-84722466C8FF}" srcOrd="0" destOrd="0" presId="urn:microsoft.com/office/officeart/2009/3/layout/StepUpProcess"/>
    <dgm:cxn modelId="{10838EAA-A2F2-44CB-ABED-CB6FA7A85434}" type="presParOf" srcId="{561FF3C7-874B-4726-A66F-84722466C8FF}" destId="{87B01282-6532-49B1-8159-CF2CF5F46A48}" srcOrd="0" destOrd="0" presId="urn:microsoft.com/office/officeart/2009/3/layout/StepUpProcess"/>
    <dgm:cxn modelId="{33561A42-853B-4A1D-8CEE-F00B6BE9CA6C}" type="presParOf" srcId="{561FF3C7-874B-4726-A66F-84722466C8FF}" destId="{6CF6E559-62C0-4C9F-968D-9FB79091F763}" srcOrd="1" destOrd="0" presId="urn:microsoft.com/office/officeart/2009/3/layout/StepUpProcess"/>
    <dgm:cxn modelId="{47DC21DB-1395-4DAD-BA9E-F14EF8F8B32E}" type="presParOf" srcId="{561FF3C7-874B-4726-A66F-84722466C8FF}" destId="{2EE8BE11-B52E-4CCF-8E95-7C4AA2C2683C}" srcOrd="2" destOrd="0" presId="urn:microsoft.com/office/officeart/2009/3/layout/StepUpProcess"/>
    <dgm:cxn modelId="{47AF561B-20D8-488E-831E-29A617C7F4E4}" type="presParOf" srcId="{4B245690-2CDF-43EA-9B2F-268CD96CBFDA}" destId="{A2672FFC-FBA0-444A-BA3D-0678A56BB64E}" srcOrd="1" destOrd="0" presId="urn:microsoft.com/office/officeart/2009/3/layout/StepUpProcess"/>
    <dgm:cxn modelId="{B5F5040B-9E7A-4BA3-B3F2-36F731C1322B}" type="presParOf" srcId="{A2672FFC-FBA0-444A-BA3D-0678A56BB64E}" destId="{424A9C2B-3800-479E-B724-6882B0CC4B77}" srcOrd="0" destOrd="0" presId="urn:microsoft.com/office/officeart/2009/3/layout/StepUpProcess"/>
    <dgm:cxn modelId="{69ABA601-3F30-4522-81D1-D8C8BD3719E7}" type="presParOf" srcId="{4B245690-2CDF-43EA-9B2F-268CD96CBFDA}" destId="{51C814EB-82CD-429F-B366-4604A72D68E5}" srcOrd="2" destOrd="0" presId="urn:microsoft.com/office/officeart/2009/3/layout/StepUpProcess"/>
    <dgm:cxn modelId="{CE4086F6-353B-4B00-A156-4FFF4998477D}" type="presParOf" srcId="{51C814EB-82CD-429F-B366-4604A72D68E5}" destId="{7A3F4705-F559-4AF8-9FDD-767D49515B3B}" srcOrd="0" destOrd="0" presId="urn:microsoft.com/office/officeart/2009/3/layout/StepUpProcess"/>
    <dgm:cxn modelId="{0B305CA9-A32B-47C2-A2A9-5A8FB1085959}" type="presParOf" srcId="{51C814EB-82CD-429F-B366-4604A72D68E5}" destId="{5A8C9897-86C1-4650-B3BB-42F372E777C3}" srcOrd="1" destOrd="0" presId="urn:microsoft.com/office/officeart/2009/3/layout/StepUpProcess"/>
    <dgm:cxn modelId="{017759BE-2DC8-434E-A23F-EFD401C9A8ED}" type="presParOf" srcId="{51C814EB-82CD-429F-B366-4604A72D68E5}" destId="{FA91CE32-ECAD-4FEB-A6CE-5A7AC0A48812}" srcOrd="2" destOrd="0" presId="urn:microsoft.com/office/officeart/2009/3/layout/StepUpProcess"/>
    <dgm:cxn modelId="{C2CAD986-2ACA-4EEB-98A6-D56B82892705}" type="presParOf" srcId="{4B245690-2CDF-43EA-9B2F-268CD96CBFDA}" destId="{DDAA2CA0-C320-4F34-B2C2-3D335197A149}" srcOrd="3" destOrd="0" presId="urn:microsoft.com/office/officeart/2009/3/layout/StepUpProcess"/>
    <dgm:cxn modelId="{3A29F1DA-26CF-43C2-B9CF-77C6D12741D6}" type="presParOf" srcId="{DDAA2CA0-C320-4F34-B2C2-3D335197A149}" destId="{8DE1ECDC-10B2-4A45-A09C-2B1B9D4D65EC}" srcOrd="0" destOrd="0" presId="urn:microsoft.com/office/officeart/2009/3/layout/StepUpProcess"/>
    <dgm:cxn modelId="{0916CA29-F321-4F5B-B284-0AD5EB7E5649}" type="presParOf" srcId="{4B245690-2CDF-43EA-9B2F-268CD96CBFDA}" destId="{EC8D6DC8-F221-43E3-8801-8CEDC0B2A775}" srcOrd="4" destOrd="0" presId="urn:microsoft.com/office/officeart/2009/3/layout/StepUpProcess"/>
    <dgm:cxn modelId="{AA0D28C9-A43B-4055-8CBC-446238C457C0}" type="presParOf" srcId="{EC8D6DC8-F221-43E3-8801-8CEDC0B2A775}" destId="{E94577BD-7895-42F2-87F2-1C44082EBF1D}" srcOrd="0" destOrd="0" presId="urn:microsoft.com/office/officeart/2009/3/layout/StepUpProcess"/>
    <dgm:cxn modelId="{C9957F25-2C08-41F3-B6D4-2AEB8B7A0C98}" type="presParOf" srcId="{EC8D6DC8-F221-43E3-8801-8CEDC0B2A775}" destId="{C7ED679A-502E-43AF-A08F-3B924ADD385F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B01282-6532-49B1-8159-CF2CF5F46A48}">
      <dsp:nvSpPr>
        <dsp:cNvPr id="0" name=""/>
        <dsp:cNvSpPr/>
      </dsp:nvSpPr>
      <dsp:spPr>
        <a:xfrm rot="5400000">
          <a:off x="513948" y="1312414"/>
          <a:ext cx="1538357" cy="2559791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F6E559-62C0-4C9F-968D-9FB79091F763}">
      <dsp:nvSpPr>
        <dsp:cNvPr id="0" name=""/>
        <dsp:cNvSpPr/>
      </dsp:nvSpPr>
      <dsp:spPr>
        <a:xfrm>
          <a:off x="257157" y="2077240"/>
          <a:ext cx="2310994" cy="2025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smtClean="0"/>
            <a:t>Konsep psikologi Bayi, balita dan anak prasekolah</a:t>
          </a:r>
          <a:endParaRPr lang="en-US" sz="2800" kern="1200" dirty="0"/>
        </a:p>
      </dsp:txBody>
      <dsp:txXfrm>
        <a:off x="257157" y="2077240"/>
        <a:ext cx="2310994" cy="2025722"/>
      </dsp:txXfrm>
    </dsp:sp>
    <dsp:sp modelId="{2EE8BE11-B52E-4CCF-8E95-7C4AA2C2683C}">
      <dsp:nvSpPr>
        <dsp:cNvPr id="0" name=""/>
        <dsp:cNvSpPr/>
      </dsp:nvSpPr>
      <dsp:spPr>
        <a:xfrm>
          <a:off x="2132115" y="1123959"/>
          <a:ext cx="436036" cy="436036"/>
        </a:xfrm>
        <a:prstGeom prst="triangle">
          <a:avLst>
            <a:gd name="adj" fmla="val 100000"/>
          </a:avLst>
        </a:prstGeom>
        <a:solidFill>
          <a:schemeClr val="accent6">
            <a:alpha val="90000"/>
            <a:hueOff val="0"/>
            <a:satOff val="0"/>
            <a:lumOff val="0"/>
            <a:alphaOff val="-1000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1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3F4705-F559-4AF8-9FDD-767D49515B3B}">
      <dsp:nvSpPr>
        <dsp:cNvPr id="0" name=""/>
        <dsp:cNvSpPr/>
      </dsp:nvSpPr>
      <dsp:spPr>
        <a:xfrm rot="5400000">
          <a:off x="3343056" y="612348"/>
          <a:ext cx="1538357" cy="2559791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2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8C9897-86C1-4650-B3BB-42F372E777C3}">
      <dsp:nvSpPr>
        <dsp:cNvPr id="0" name=""/>
        <dsp:cNvSpPr/>
      </dsp:nvSpPr>
      <dsp:spPr>
        <a:xfrm>
          <a:off x="3086266" y="1377174"/>
          <a:ext cx="2310994" cy="2025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Permasalahan</a:t>
          </a:r>
          <a:r>
            <a:rPr lang="en-US" sz="2800" kern="1200" dirty="0" smtClean="0"/>
            <a:t> yang </a:t>
          </a:r>
          <a:r>
            <a:rPr lang="en-US" sz="2800" kern="1200" dirty="0" err="1" smtClean="0"/>
            <a:t>lazim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timbul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penanganannya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serta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kebutihan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gizi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bagi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bayi</a:t>
          </a:r>
          <a:r>
            <a:rPr lang="en-US" sz="2800" kern="1200" dirty="0" smtClean="0"/>
            <a:t>, </a:t>
          </a:r>
          <a:r>
            <a:rPr lang="en-US" sz="2800" kern="1200" dirty="0" err="1" smtClean="0"/>
            <a:t>anak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dan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balita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usia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prasekolah</a:t>
          </a:r>
          <a:r>
            <a:rPr lang="en-US" sz="2800" kern="1200" dirty="0" smtClean="0"/>
            <a:t> </a:t>
          </a:r>
          <a:endParaRPr lang="en-US" sz="2800" kern="1200" dirty="0"/>
        </a:p>
      </dsp:txBody>
      <dsp:txXfrm>
        <a:off x="3086266" y="1377174"/>
        <a:ext cx="2310994" cy="2025722"/>
      </dsp:txXfrm>
    </dsp:sp>
    <dsp:sp modelId="{FA91CE32-ECAD-4FEB-A6CE-5A7AC0A48812}">
      <dsp:nvSpPr>
        <dsp:cNvPr id="0" name=""/>
        <dsp:cNvSpPr/>
      </dsp:nvSpPr>
      <dsp:spPr>
        <a:xfrm>
          <a:off x="4961224" y="423894"/>
          <a:ext cx="436036" cy="436036"/>
        </a:xfrm>
        <a:prstGeom prst="triangle">
          <a:avLst>
            <a:gd name="adj" fmla="val 100000"/>
          </a:avLst>
        </a:prstGeom>
        <a:solidFill>
          <a:schemeClr val="accent6">
            <a:alpha val="90000"/>
            <a:hueOff val="0"/>
            <a:satOff val="0"/>
            <a:lumOff val="0"/>
            <a:alphaOff val="-3000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3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4577BD-7895-42F2-87F2-1C44082EBF1D}">
      <dsp:nvSpPr>
        <dsp:cNvPr id="0" name=""/>
        <dsp:cNvSpPr/>
      </dsp:nvSpPr>
      <dsp:spPr>
        <a:xfrm rot="5400000">
          <a:off x="6172165" y="-87716"/>
          <a:ext cx="1538357" cy="2559791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ED679A-502E-43AF-A08F-3B924ADD385F}">
      <dsp:nvSpPr>
        <dsp:cNvPr id="0" name=""/>
        <dsp:cNvSpPr/>
      </dsp:nvSpPr>
      <dsp:spPr>
        <a:xfrm>
          <a:off x="5915374" y="677109"/>
          <a:ext cx="2310994" cy="20257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i="0" kern="1200" smtClean="0"/>
            <a:t>Deteksi dini permasalahan bayi dan anak prasekolah serta kebutuhan</a:t>
          </a:r>
          <a:br>
            <a:rPr lang="en-US" sz="2800" b="0" i="0" kern="1200" smtClean="0"/>
          </a:br>
          <a:r>
            <a:rPr lang="en-US" sz="2800" b="0" i="0" kern="1200" smtClean="0"/>
            <a:t>fisik dan psikososial anak</a:t>
          </a:r>
          <a:endParaRPr lang="en-US" sz="2800" kern="1200" dirty="0"/>
        </a:p>
      </dsp:txBody>
      <dsp:txXfrm>
        <a:off x="5915374" y="677109"/>
        <a:ext cx="2310994" cy="20257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E4E24-9058-4BB3-A310-77E038E27A51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E4E24-9058-4BB3-A310-77E038E27A51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C4341-E5B5-4A7E-87DA-734EA6F81A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thasrianistkm@gmail.com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714612" y="3692624"/>
            <a:ext cx="6215106" cy="1752600"/>
          </a:xfrm>
          <a:prstGeom prst="roundRect">
            <a:avLst/>
          </a:prstGeom>
          <a:noFill/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4800" b="1" dirty="0" smtClean="0">
                <a:latin typeface="MV Boli" pitchFamily="2" charset="0"/>
                <a:cs typeface="MV Boli" pitchFamily="2" charset="0"/>
              </a:rPr>
              <a:t>BAYI, BALITA </a:t>
            </a:r>
            <a:r>
              <a:rPr lang="en-US" sz="4800" b="1" dirty="0" smtClean="0">
                <a:latin typeface="MV Boli" pitchFamily="2" charset="0"/>
                <a:cs typeface="MV Boli" pitchFamily="2" charset="0"/>
              </a:rPr>
              <a:t>&amp; </a:t>
            </a:r>
            <a:r>
              <a:rPr lang="pl-PL" sz="4800" b="1" dirty="0" smtClean="0">
                <a:latin typeface="MV Boli" pitchFamily="2" charset="0"/>
                <a:cs typeface="MV Boli" pitchFamily="2" charset="0"/>
              </a:rPr>
              <a:t>ANAK PRASEKOLAH </a:t>
            </a:r>
            <a:endParaRPr lang="id-ID" sz="4800" b="1" dirty="0">
              <a:ln>
                <a:solidFill>
                  <a:schemeClr val="bg1"/>
                </a:solidFill>
              </a:ln>
              <a:solidFill>
                <a:schemeClr val="tx1"/>
              </a:solidFill>
              <a:effectLst>
                <a:glow rad="228600">
                  <a:schemeClr val="bg1">
                    <a:lumMod val="50000"/>
                    <a:alpha val="40000"/>
                  </a:schemeClr>
                </a:glow>
              </a:effectLst>
              <a:latin typeface="MV Boli" pitchFamily="2" charset="0"/>
              <a:cs typeface="MV Boli" pitchFamily="2" charset="0"/>
            </a:endParaRPr>
          </a:p>
        </p:txBody>
      </p:sp>
      <p:pic>
        <p:nvPicPr>
          <p:cNvPr id="1031" name="Picture 7" descr="E:\GAMBAR PPT\429-4295966_doodle-girl-hijab-cartoon-islamic-kids-cartoon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019544" y="1772816"/>
            <a:ext cx="4896544" cy="486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loud Callout 2"/>
          <p:cNvSpPr/>
          <p:nvPr/>
        </p:nvSpPr>
        <p:spPr>
          <a:xfrm>
            <a:off x="1475656" y="24408"/>
            <a:ext cx="7596336" cy="2396480"/>
          </a:xfrm>
          <a:prstGeom prst="cloudCallout">
            <a:avLst>
              <a:gd name="adj1" fmla="val -44285"/>
              <a:gd name="adj2" fmla="val 37501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Ink Free" pitchFamily="66" charset="0"/>
                <a:cs typeface="Arabic Typesetting" pitchFamily="66" charset="-78"/>
              </a:rPr>
              <a:t>Assalamu Alaikum Wr. Wb</a:t>
            </a:r>
            <a:r>
              <a:rPr lang="id-ID" sz="3200" b="1" dirty="0" smtClean="0">
                <a:solidFill>
                  <a:schemeClr val="accent6">
                    <a:lumMod val="75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Ink Free" pitchFamily="66" charset="0"/>
                <a:cs typeface="Arabic Typesetting" pitchFamily="66" charset="-78"/>
              </a:rPr>
              <a:t>.</a:t>
            </a:r>
            <a:endParaRPr lang="id-ID" sz="3200" b="1" dirty="0">
              <a:solidFill>
                <a:schemeClr val="accent6">
                  <a:lumMod val="75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Ink Free" pitchFamily="66" charset="0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PICTURE\GAMBAR PPT\islamic-clipart-9.jp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862"/>
          <a:stretch/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91680" y="4070682"/>
            <a:ext cx="57606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800" b="1" dirty="0">
                <a:solidFill>
                  <a:sysClr val="windowText" lastClr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Ink Free" pitchFamily="66" charset="0"/>
                <a:cs typeface="Agent Orange" pitchFamily="2" charset="0"/>
              </a:rPr>
              <a:t>WASSALAM....</a:t>
            </a:r>
          </a:p>
          <a:p>
            <a:pPr algn="ctr"/>
            <a:r>
              <a:rPr lang="id-ID" sz="4800" b="1" dirty="0">
                <a:solidFill>
                  <a:sysClr val="windowText" lastClr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Ink Free" pitchFamily="66" charset="0"/>
                <a:cs typeface="Agent Orange" pitchFamily="2" charset="0"/>
              </a:rPr>
              <a:t>TERIMA </a:t>
            </a:r>
            <a:r>
              <a:rPr lang="id-ID" sz="4800" b="1" dirty="0" smtClean="0">
                <a:solidFill>
                  <a:sysClr val="windowText" lastClr="00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Ink Free" pitchFamily="66" charset="0"/>
                <a:cs typeface="Agent Orange" pitchFamily="2" charset="0"/>
              </a:rPr>
              <a:t>KASIH</a:t>
            </a:r>
            <a:endParaRPr lang="id-ID" sz="4800" b="1" dirty="0">
              <a:solidFill>
                <a:sysClr val="windowText" lastClr="000000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Ink Free" pitchFamily="66" charset="0"/>
              <a:cs typeface="Agent Orang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236" y="1944762"/>
            <a:ext cx="6660244" cy="4220542"/>
          </a:xfr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400" dirty="0" err="1">
                <a:solidFill>
                  <a:sysClr val="windowText" lastClr="000000"/>
                </a:solidFill>
              </a:rPr>
              <a:t>Nama</a:t>
            </a:r>
            <a:r>
              <a:rPr lang="en-US" sz="2400" dirty="0">
                <a:solidFill>
                  <a:sysClr val="windowText" lastClr="000000"/>
                </a:solidFill>
              </a:rPr>
              <a:t>: </a:t>
            </a:r>
            <a:r>
              <a:rPr lang="en-US" sz="2400" dirty="0" smtClean="0">
                <a:solidFill>
                  <a:sysClr val="windowText" lastClr="000000"/>
                </a:solidFill>
              </a:rPr>
              <a:t>St.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Hasriani</a:t>
            </a:r>
            <a:r>
              <a:rPr lang="en-US" sz="2400" dirty="0" smtClean="0">
                <a:solidFill>
                  <a:sysClr val="windowText" lastClr="000000"/>
                </a:solidFill>
              </a:rPr>
              <a:t>,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S,Tr,Keb</a:t>
            </a:r>
            <a:r>
              <a:rPr lang="en-US" sz="2400" dirty="0" smtClean="0">
                <a:solidFill>
                  <a:sysClr val="windowText" lastClr="000000"/>
                </a:solidFill>
              </a:rPr>
              <a:t>., </a:t>
            </a:r>
            <a:r>
              <a:rPr lang="en-US" sz="2400" dirty="0" err="1">
                <a:solidFill>
                  <a:sysClr val="windowText" lastClr="000000"/>
                </a:solidFill>
              </a:rPr>
              <a:t>M.Keb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</a:p>
          <a:p>
            <a:r>
              <a:rPr lang="en-US" sz="2400" dirty="0" err="1" smtClean="0">
                <a:solidFill>
                  <a:sysClr val="windowText" lastClr="000000"/>
                </a:solidFill>
              </a:rPr>
              <a:t>Tetala</a:t>
            </a:r>
            <a:r>
              <a:rPr lang="en-US" sz="2400" dirty="0">
                <a:solidFill>
                  <a:sysClr val="windowText" lastClr="000000"/>
                </a:solidFill>
              </a:rPr>
              <a:t>: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Belawae</a:t>
            </a:r>
            <a:r>
              <a:rPr lang="en-US" sz="2400" dirty="0" smtClean="0">
                <a:solidFill>
                  <a:sysClr val="windowText" lastClr="000000"/>
                </a:solidFill>
              </a:rPr>
              <a:t>, 17 Mei 1990 </a:t>
            </a:r>
          </a:p>
          <a:p>
            <a:r>
              <a:rPr lang="en-US" sz="2400" dirty="0" err="1" smtClean="0">
                <a:solidFill>
                  <a:sysClr val="windowText" lastClr="000000"/>
                </a:solidFill>
              </a:rPr>
              <a:t>Alamat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</a:t>
            </a:r>
            <a:r>
              <a:rPr lang="en-US" sz="2400" dirty="0">
                <a:solidFill>
                  <a:sysClr val="windowText" lastClr="000000"/>
                </a:solidFill>
              </a:rPr>
              <a:t>: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Welong</a:t>
            </a:r>
            <a:r>
              <a:rPr lang="en-US" sz="2400" dirty="0" smtClean="0">
                <a:solidFill>
                  <a:sysClr val="windowText" lastClr="000000"/>
                </a:solidFill>
              </a:rPr>
              <a:t>, </a:t>
            </a:r>
            <a:r>
              <a:rPr lang="en-US" sz="2400" dirty="0" err="1">
                <a:solidFill>
                  <a:sysClr val="windowText" lastClr="000000"/>
                </a:solidFill>
              </a:rPr>
              <a:t>Kabupaten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Soppeng</a:t>
            </a:r>
            <a:endParaRPr lang="en-US" sz="2400" dirty="0" smtClean="0">
              <a:solidFill>
                <a:sysClr val="windowText" lastClr="000000"/>
              </a:solidFill>
            </a:endParaRPr>
          </a:p>
          <a:p>
            <a:r>
              <a:rPr lang="en-US" sz="2400" dirty="0" err="1" smtClean="0">
                <a:solidFill>
                  <a:sysClr val="windowText" lastClr="000000"/>
                </a:solidFill>
              </a:rPr>
              <a:t>No.HP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</a:t>
            </a:r>
            <a:r>
              <a:rPr lang="en-US" sz="2400" dirty="0">
                <a:solidFill>
                  <a:sysClr val="windowText" lastClr="000000"/>
                </a:solidFill>
              </a:rPr>
              <a:t>: </a:t>
            </a:r>
            <a:r>
              <a:rPr lang="en-US" sz="2400" dirty="0" smtClean="0">
                <a:solidFill>
                  <a:sysClr val="windowText" lastClr="000000"/>
                </a:solidFill>
              </a:rPr>
              <a:t>08532222900 </a:t>
            </a:r>
          </a:p>
          <a:p>
            <a:r>
              <a:rPr lang="en-US" sz="2400" dirty="0" smtClean="0">
                <a:solidFill>
                  <a:sysClr val="windowText" lastClr="000000"/>
                </a:solidFill>
              </a:rPr>
              <a:t>Email </a:t>
            </a:r>
            <a:r>
              <a:rPr lang="en-US" sz="2400" dirty="0">
                <a:solidFill>
                  <a:sysClr val="windowText" lastClr="000000"/>
                </a:solidFill>
              </a:rPr>
              <a:t>: </a:t>
            </a:r>
            <a:r>
              <a:rPr lang="en-US" sz="2400" dirty="0" smtClean="0">
                <a:solidFill>
                  <a:sysClr val="windowText" lastClr="000000"/>
                </a:solidFill>
                <a:hlinkClick r:id="rId3"/>
              </a:rPr>
              <a:t>sthasrianistkm@gmail.com</a:t>
            </a:r>
            <a:endParaRPr lang="en-US" sz="2400" dirty="0" smtClean="0">
              <a:solidFill>
                <a:sysClr val="windowText" lastClr="000000"/>
              </a:solidFill>
            </a:endParaRPr>
          </a:p>
          <a:p>
            <a:r>
              <a:rPr lang="en-US" sz="2400" dirty="0" err="1">
                <a:solidFill>
                  <a:sysClr val="windowText" lastClr="000000"/>
                </a:solidFill>
              </a:rPr>
              <a:t>Riwayat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pendikan</a:t>
            </a:r>
            <a:r>
              <a:rPr lang="en-US" sz="2400" dirty="0">
                <a:solidFill>
                  <a:sysClr val="windowText" lastClr="000000"/>
                </a:solidFill>
              </a:rPr>
              <a:t> : </a:t>
            </a:r>
            <a:endParaRPr lang="en-US" sz="2400" dirty="0" smtClean="0">
              <a:solidFill>
                <a:sysClr val="windowText" lastClr="0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ysClr val="windowText" lastClr="000000"/>
                </a:solidFill>
              </a:rPr>
              <a:t>    DIII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Kebidanan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STIKES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Muhammadiyah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Sidrap</a:t>
            </a:r>
            <a:endParaRPr lang="en-US" sz="2400" dirty="0" smtClean="0">
              <a:solidFill>
                <a:sysClr val="windowText" lastClr="0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ysClr val="windowText" lastClr="000000"/>
                </a:solidFill>
              </a:rPr>
              <a:t>    DIV </a:t>
            </a:r>
            <a:r>
              <a:rPr lang="en-US" sz="2400" dirty="0" err="1">
                <a:solidFill>
                  <a:sysClr val="windowText" lastClr="000000"/>
                </a:solidFill>
              </a:rPr>
              <a:t>Bidan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Pendidik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smtClean="0">
                <a:solidFill>
                  <a:sysClr val="windowText" lastClr="000000"/>
                </a:solidFill>
              </a:rPr>
              <a:t>STIKES Mega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Buana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</a:t>
            </a:r>
            <a:r>
              <a:rPr lang="en-US" sz="2400" dirty="0" err="1" smtClean="0">
                <a:solidFill>
                  <a:sysClr val="windowText" lastClr="000000"/>
                </a:solidFill>
              </a:rPr>
              <a:t>Palopo</a:t>
            </a:r>
            <a:endParaRPr lang="en-US" sz="2400" dirty="0" smtClean="0">
              <a:solidFill>
                <a:sysClr val="windowText" lastClr="0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ysClr val="windowText" lastClr="000000"/>
                </a:solidFill>
              </a:rPr>
              <a:t>    S2 </a:t>
            </a:r>
            <a:r>
              <a:rPr lang="en-US" sz="2400" dirty="0" err="1">
                <a:solidFill>
                  <a:sysClr val="windowText" lastClr="000000"/>
                </a:solidFill>
              </a:rPr>
              <a:t>Kebidanan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Universitas</a:t>
            </a:r>
            <a:r>
              <a:rPr lang="en-US" sz="2400" dirty="0">
                <a:solidFill>
                  <a:sysClr val="windowText" lastClr="000000"/>
                </a:solidFill>
              </a:rPr>
              <a:t> </a:t>
            </a:r>
            <a:r>
              <a:rPr lang="en-US" sz="2400" dirty="0" err="1">
                <a:solidFill>
                  <a:sysClr val="windowText" lastClr="000000"/>
                </a:solidFill>
              </a:rPr>
              <a:t>Hasanuddin</a:t>
            </a:r>
            <a:r>
              <a:rPr lang="en-US" sz="2400" dirty="0" smtClean="0">
                <a:solidFill>
                  <a:sysClr val="windowText" lastClr="000000"/>
                </a:solidFill>
              </a:rPr>
              <a:t> 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3428992" y="128602"/>
            <a:ext cx="5175456" cy="1500198"/>
          </a:xfrm>
          <a:prstGeom prst="wedgeEllipseCallout">
            <a:avLst>
              <a:gd name="adj1" fmla="val -75509"/>
              <a:gd name="adj2" fmla="val 2156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INTRODUCTION</a:t>
            </a:r>
            <a:endParaRPr lang="id-ID" sz="4000" b="1" dirty="0">
              <a:solidFill>
                <a:schemeClr val="bg1"/>
              </a:solidFill>
            </a:endParaRPr>
          </a:p>
        </p:txBody>
      </p:sp>
      <p:pic>
        <p:nvPicPr>
          <p:cNvPr id="2051" name="Picture 3" descr="E:\PICTURE\GAMBAR PPT\Chibi-Kanak-kanak-Islam-Solehah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1044624" y="-99392"/>
            <a:ext cx="4660966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wipe dir="u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110;p55"/>
          <p:cNvSpPr/>
          <p:nvPr/>
        </p:nvSpPr>
        <p:spPr>
          <a:xfrm>
            <a:off x="467544" y="1484784"/>
            <a:ext cx="8352928" cy="48965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52400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ysClr val="windowText" lastClr="000000"/>
              </a:solidFill>
            </a:endParaRPr>
          </a:p>
        </p:txBody>
      </p:sp>
      <p:grpSp>
        <p:nvGrpSpPr>
          <p:cNvPr id="5" name="Google Shape;1111;p55"/>
          <p:cNvGrpSpPr/>
          <p:nvPr/>
        </p:nvGrpSpPr>
        <p:grpSpPr>
          <a:xfrm>
            <a:off x="1469023" y="2102849"/>
            <a:ext cx="6377228" cy="3990447"/>
            <a:chOff x="994611" y="509187"/>
            <a:chExt cx="2067046" cy="1123913"/>
          </a:xfrm>
        </p:grpSpPr>
        <p:sp>
          <p:nvSpPr>
            <p:cNvPr id="6" name="Google Shape;1112;p55"/>
            <p:cNvSpPr/>
            <p:nvPr/>
          </p:nvSpPr>
          <p:spPr>
            <a:xfrm>
              <a:off x="994611" y="509187"/>
              <a:ext cx="2067046" cy="1123913"/>
            </a:xfrm>
            <a:custGeom>
              <a:avLst/>
              <a:gdLst/>
              <a:ahLst/>
              <a:cxnLst/>
              <a:rect l="l" t="t" r="r" b="b"/>
              <a:pathLst>
                <a:path w="36772" h="19994" extrusionOk="0">
                  <a:moveTo>
                    <a:pt x="14923" y="0"/>
                  </a:moveTo>
                  <a:cubicBezTo>
                    <a:pt x="3587" y="0"/>
                    <a:pt x="1" y="6358"/>
                    <a:pt x="1" y="6358"/>
                  </a:cubicBezTo>
                  <a:lnTo>
                    <a:pt x="1526" y="5678"/>
                  </a:lnTo>
                  <a:lnTo>
                    <a:pt x="1526" y="5678"/>
                  </a:lnTo>
                  <a:cubicBezTo>
                    <a:pt x="1526" y="5678"/>
                    <a:pt x="340" y="13305"/>
                    <a:pt x="846" y="15933"/>
                  </a:cubicBezTo>
                  <a:cubicBezTo>
                    <a:pt x="1279" y="18179"/>
                    <a:pt x="9770" y="19993"/>
                    <a:pt x="19705" y="19993"/>
                  </a:cubicBezTo>
                  <a:cubicBezTo>
                    <a:pt x="21375" y="19993"/>
                    <a:pt x="23095" y="19941"/>
                    <a:pt x="24826" y="19828"/>
                  </a:cubicBezTo>
                  <a:cubicBezTo>
                    <a:pt x="36771" y="19066"/>
                    <a:pt x="28300" y="4833"/>
                    <a:pt x="28300" y="4833"/>
                  </a:cubicBezTo>
                  <a:lnTo>
                    <a:pt x="29402" y="4833"/>
                  </a:lnTo>
                  <a:cubicBezTo>
                    <a:pt x="29402" y="4833"/>
                    <a:pt x="27455" y="258"/>
                    <a:pt x="15593" y="0"/>
                  </a:cubicBezTo>
                  <a:close/>
                </a:path>
              </a:pathLst>
            </a:custGeom>
            <a:solidFill>
              <a:srgbClr val="FFFFFF">
                <a:alpha val="173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Google Shape;1113;p55"/>
            <p:cNvSpPr/>
            <p:nvPr/>
          </p:nvSpPr>
          <p:spPr>
            <a:xfrm>
              <a:off x="2327557" y="511492"/>
              <a:ext cx="347056" cy="203377"/>
            </a:xfrm>
            <a:custGeom>
              <a:avLst/>
              <a:gdLst/>
              <a:ahLst/>
              <a:cxnLst/>
              <a:rect l="l" t="t" r="r" b="b"/>
              <a:pathLst>
                <a:path w="6174" h="3618" extrusionOk="0">
                  <a:moveTo>
                    <a:pt x="1526" y="1"/>
                  </a:moveTo>
                  <a:cubicBezTo>
                    <a:pt x="1062" y="1"/>
                    <a:pt x="557" y="62"/>
                    <a:pt x="0" y="186"/>
                  </a:cubicBezTo>
                  <a:cubicBezTo>
                    <a:pt x="0" y="186"/>
                    <a:pt x="3937" y="1114"/>
                    <a:pt x="5442" y="3205"/>
                  </a:cubicBezTo>
                  <a:cubicBezTo>
                    <a:pt x="5659" y="3494"/>
                    <a:pt x="5813" y="3617"/>
                    <a:pt x="5916" y="3617"/>
                  </a:cubicBezTo>
                  <a:cubicBezTo>
                    <a:pt x="6174" y="3617"/>
                    <a:pt x="5998" y="2711"/>
                    <a:pt x="5298" y="1814"/>
                  </a:cubicBezTo>
                  <a:cubicBezTo>
                    <a:pt x="4608" y="907"/>
                    <a:pt x="3371" y="1"/>
                    <a:pt x="1526" y="1"/>
                  </a:cubicBezTo>
                  <a:close/>
                </a:path>
              </a:pathLst>
            </a:custGeom>
            <a:solidFill>
              <a:srgbClr val="FFFFFF">
                <a:alpha val="173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8" name="Google Shape;1114;p55"/>
          <p:cNvSpPr txBox="1">
            <a:spLocks noGrp="1"/>
          </p:cNvSpPr>
          <p:nvPr>
            <p:ph type="title"/>
          </p:nvPr>
        </p:nvSpPr>
        <p:spPr>
          <a:xfrm>
            <a:off x="1115616" y="2780928"/>
            <a:ext cx="6663302" cy="286049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3600" dirty="0" err="1">
                <a:solidFill>
                  <a:sysClr val="windowText" lastClr="000000"/>
                </a:solidFill>
              </a:rPr>
              <a:t>Menjadi</a:t>
            </a:r>
            <a:r>
              <a:rPr lang="en-US" sz="3600" dirty="0">
                <a:solidFill>
                  <a:sysClr val="windowText" lastClr="000000"/>
                </a:solidFill>
              </a:rPr>
              <a:t> Program </a:t>
            </a:r>
            <a:r>
              <a:rPr lang="en-US" sz="3600" dirty="0" err="1">
                <a:solidFill>
                  <a:sysClr val="windowText" lastClr="000000"/>
                </a:solidFill>
              </a:rPr>
              <a:t>Studi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Pendidikan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Profesi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Bidan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unggul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dalam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asuhan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Tumbuh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kembang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balita</a:t>
            </a:r>
            <a:r>
              <a:rPr lang="en-US" sz="3600" dirty="0">
                <a:solidFill>
                  <a:sysClr val="windowText" lastClr="000000"/>
                </a:solidFill>
              </a:rPr>
              <a:t> yang </a:t>
            </a:r>
            <a:r>
              <a:rPr lang="en-US" sz="3600" dirty="0" err="1">
                <a:solidFill>
                  <a:sysClr val="windowText" lastClr="000000"/>
                </a:solidFill>
              </a:rPr>
              <a:t>islami</a:t>
            </a:r>
            <a:r>
              <a:rPr lang="en-US" sz="3600" dirty="0">
                <a:solidFill>
                  <a:sysClr val="windowText" lastClr="000000"/>
                </a:solidFill>
              </a:rPr>
              <a:t>  </a:t>
            </a:r>
            <a:r>
              <a:rPr lang="en-US" sz="3600" dirty="0" err="1">
                <a:solidFill>
                  <a:sysClr val="windowText" lastClr="000000"/>
                </a:solidFill>
              </a:rPr>
              <a:t>dan</a:t>
            </a:r>
            <a:r>
              <a:rPr lang="en-US" sz="3600" dirty="0">
                <a:solidFill>
                  <a:sysClr val="windowText" lastClr="000000"/>
                </a:solidFill>
              </a:rPr>
              <a:t>  </a:t>
            </a:r>
            <a:r>
              <a:rPr lang="en-US" sz="3600" dirty="0" err="1">
                <a:solidFill>
                  <a:sysClr val="windowText" lastClr="000000"/>
                </a:solidFill>
              </a:rPr>
              <a:t>berdaya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saing</a:t>
            </a:r>
            <a:r>
              <a:rPr lang="en-US" sz="3600" dirty="0">
                <a:solidFill>
                  <a:sysClr val="windowText" lastClr="000000"/>
                </a:solidFill>
              </a:rPr>
              <a:t>  </a:t>
            </a:r>
            <a:r>
              <a:rPr lang="en-US" sz="3600" dirty="0" err="1">
                <a:solidFill>
                  <a:sysClr val="windowText" lastClr="000000"/>
                </a:solidFill>
              </a:rPr>
              <a:t>nasional</a:t>
            </a:r>
            <a:r>
              <a:rPr lang="en-US" sz="3600" dirty="0">
                <a:solidFill>
                  <a:sysClr val="windowText" lastClr="000000"/>
                </a:solidFill>
              </a:rPr>
              <a:t> </a:t>
            </a:r>
            <a:r>
              <a:rPr lang="en-US" sz="3600" dirty="0" err="1">
                <a:solidFill>
                  <a:sysClr val="windowText" lastClr="000000"/>
                </a:solidFill>
              </a:rPr>
              <a:t>tahun</a:t>
            </a:r>
            <a:r>
              <a:rPr lang="en-US" sz="3600" dirty="0">
                <a:solidFill>
                  <a:sysClr val="windowText" lastClr="000000"/>
                </a:solidFill>
              </a:rPr>
              <a:t> 2025</a:t>
            </a:r>
            <a:endParaRPr sz="3600" dirty="0">
              <a:solidFill>
                <a:sysClr val="windowText" lastClr="000000"/>
              </a:solidFill>
            </a:endParaRPr>
          </a:p>
        </p:txBody>
      </p:sp>
      <p:sp>
        <p:nvSpPr>
          <p:cNvPr id="9" name="Google Shape;1116;p55"/>
          <p:cNvSpPr/>
          <p:nvPr/>
        </p:nvSpPr>
        <p:spPr>
          <a:xfrm rot="-1865361">
            <a:off x="703527" y="1976129"/>
            <a:ext cx="1179095" cy="40528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dirty="0" smtClean="0">
                <a:solidFill>
                  <a:sysClr val="windowText" lastClr="000000"/>
                </a:solidFill>
                <a:latin typeface="Mansalva"/>
              </a:rPr>
              <a:t>VISI</a:t>
            </a:r>
            <a:endParaRPr b="0" i="0" dirty="0">
              <a:ln>
                <a:noFill/>
              </a:ln>
              <a:solidFill>
                <a:sysClr val="windowText" lastClr="000000"/>
              </a:solidFill>
              <a:latin typeface="Mansalva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empus Sans ITC" pitchFamily="82" charset="0"/>
              </a:rPr>
              <a:t>VISI &amp; MISI PRODI PENDIDIKAN PROFESI BIDAN</a:t>
            </a:r>
            <a:endParaRPr lang="id-ID" sz="4800" b="1" dirty="0">
              <a:solidFill>
                <a:schemeClr val="accent6">
                  <a:lumMod val="7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364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110;p55"/>
          <p:cNvSpPr/>
          <p:nvPr/>
        </p:nvSpPr>
        <p:spPr>
          <a:xfrm>
            <a:off x="467544" y="1484784"/>
            <a:ext cx="8352928" cy="489654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52400" cap="flat" cmpd="sng">
            <a:solidFill>
              <a:schemeClr val="accent6">
                <a:lumMod val="7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ysClr val="windowText" lastClr="000000"/>
              </a:solidFill>
            </a:endParaRPr>
          </a:p>
        </p:txBody>
      </p:sp>
      <p:grpSp>
        <p:nvGrpSpPr>
          <p:cNvPr id="5" name="Google Shape;1111;p55"/>
          <p:cNvGrpSpPr/>
          <p:nvPr/>
        </p:nvGrpSpPr>
        <p:grpSpPr>
          <a:xfrm>
            <a:off x="1469023" y="2102849"/>
            <a:ext cx="6377228" cy="3990447"/>
            <a:chOff x="994611" y="509187"/>
            <a:chExt cx="2067046" cy="1123913"/>
          </a:xfrm>
        </p:grpSpPr>
        <p:sp>
          <p:nvSpPr>
            <p:cNvPr id="6" name="Google Shape;1112;p55"/>
            <p:cNvSpPr/>
            <p:nvPr/>
          </p:nvSpPr>
          <p:spPr>
            <a:xfrm>
              <a:off x="994611" y="509187"/>
              <a:ext cx="2067046" cy="1123913"/>
            </a:xfrm>
            <a:custGeom>
              <a:avLst/>
              <a:gdLst/>
              <a:ahLst/>
              <a:cxnLst/>
              <a:rect l="l" t="t" r="r" b="b"/>
              <a:pathLst>
                <a:path w="36772" h="19994" extrusionOk="0">
                  <a:moveTo>
                    <a:pt x="14923" y="0"/>
                  </a:moveTo>
                  <a:cubicBezTo>
                    <a:pt x="3587" y="0"/>
                    <a:pt x="1" y="6358"/>
                    <a:pt x="1" y="6358"/>
                  </a:cubicBezTo>
                  <a:lnTo>
                    <a:pt x="1526" y="5678"/>
                  </a:lnTo>
                  <a:lnTo>
                    <a:pt x="1526" y="5678"/>
                  </a:lnTo>
                  <a:cubicBezTo>
                    <a:pt x="1526" y="5678"/>
                    <a:pt x="340" y="13305"/>
                    <a:pt x="846" y="15933"/>
                  </a:cubicBezTo>
                  <a:cubicBezTo>
                    <a:pt x="1279" y="18179"/>
                    <a:pt x="9770" y="19993"/>
                    <a:pt x="19705" y="19993"/>
                  </a:cubicBezTo>
                  <a:cubicBezTo>
                    <a:pt x="21375" y="19993"/>
                    <a:pt x="23095" y="19941"/>
                    <a:pt x="24826" y="19828"/>
                  </a:cubicBezTo>
                  <a:cubicBezTo>
                    <a:pt x="36771" y="19066"/>
                    <a:pt x="28300" y="4833"/>
                    <a:pt x="28300" y="4833"/>
                  </a:cubicBezTo>
                  <a:lnTo>
                    <a:pt x="29402" y="4833"/>
                  </a:lnTo>
                  <a:cubicBezTo>
                    <a:pt x="29402" y="4833"/>
                    <a:pt x="27455" y="258"/>
                    <a:pt x="15593" y="0"/>
                  </a:cubicBezTo>
                  <a:close/>
                </a:path>
              </a:pathLst>
            </a:custGeom>
            <a:solidFill>
              <a:srgbClr val="FFFFFF">
                <a:alpha val="173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ysClr val="windowText" lastClr="000000"/>
                </a:solidFill>
              </a:endParaRPr>
            </a:p>
          </p:txBody>
        </p:sp>
        <p:sp>
          <p:nvSpPr>
            <p:cNvPr id="7" name="Google Shape;1113;p55"/>
            <p:cNvSpPr/>
            <p:nvPr/>
          </p:nvSpPr>
          <p:spPr>
            <a:xfrm>
              <a:off x="2327557" y="511492"/>
              <a:ext cx="347056" cy="203377"/>
            </a:xfrm>
            <a:custGeom>
              <a:avLst/>
              <a:gdLst/>
              <a:ahLst/>
              <a:cxnLst/>
              <a:rect l="l" t="t" r="r" b="b"/>
              <a:pathLst>
                <a:path w="6174" h="3618" extrusionOk="0">
                  <a:moveTo>
                    <a:pt x="1526" y="1"/>
                  </a:moveTo>
                  <a:cubicBezTo>
                    <a:pt x="1062" y="1"/>
                    <a:pt x="557" y="62"/>
                    <a:pt x="0" y="186"/>
                  </a:cubicBezTo>
                  <a:cubicBezTo>
                    <a:pt x="0" y="186"/>
                    <a:pt x="3937" y="1114"/>
                    <a:pt x="5442" y="3205"/>
                  </a:cubicBezTo>
                  <a:cubicBezTo>
                    <a:pt x="5659" y="3494"/>
                    <a:pt x="5813" y="3617"/>
                    <a:pt x="5916" y="3617"/>
                  </a:cubicBezTo>
                  <a:cubicBezTo>
                    <a:pt x="6174" y="3617"/>
                    <a:pt x="5998" y="2711"/>
                    <a:pt x="5298" y="1814"/>
                  </a:cubicBezTo>
                  <a:cubicBezTo>
                    <a:pt x="4608" y="907"/>
                    <a:pt x="3371" y="1"/>
                    <a:pt x="1526" y="1"/>
                  </a:cubicBezTo>
                  <a:close/>
                </a:path>
              </a:pathLst>
            </a:custGeom>
            <a:solidFill>
              <a:srgbClr val="FFFFFF">
                <a:alpha val="173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9" name="Google Shape;1116;p55"/>
          <p:cNvSpPr/>
          <p:nvPr/>
        </p:nvSpPr>
        <p:spPr>
          <a:xfrm rot="-1865361">
            <a:off x="703527" y="1976129"/>
            <a:ext cx="1179095" cy="405283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dirty="0" smtClean="0">
                <a:solidFill>
                  <a:sysClr val="windowText" lastClr="000000"/>
                </a:solidFill>
                <a:latin typeface="Mansalva"/>
              </a:rPr>
              <a:t>MISI</a:t>
            </a:r>
            <a:endParaRPr b="0" i="0" dirty="0">
              <a:ln>
                <a:noFill/>
              </a:ln>
              <a:solidFill>
                <a:sysClr val="windowText" lastClr="000000"/>
              </a:solidFill>
              <a:latin typeface="Mansalv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3570645-1F91-429F-B092-D3903E1CDCF0}"/>
              </a:ext>
            </a:extLst>
          </p:cNvPr>
          <p:cNvSpPr txBox="1"/>
          <p:nvPr/>
        </p:nvSpPr>
        <p:spPr>
          <a:xfrm>
            <a:off x="1562715" y="2348395"/>
            <a:ext cx="6681693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Menyelenggarakan</a:t>
            </a:r>
            <a:r>
              <a:rPr lang="en-US" sz="2400" dirty="0"/>
              <a:t> </a:t>
            </a:r>
            <a:r>
              <a:rPr lang="en-US" sz="2400" dirty="0" err="1"/>
              <a:t>pendidikan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pengajaran</a:t>
            </a:r>
            <a:r>
              <a:rPr lang="en-US" sz="2400" dirty="0"/>
              <a:t> </a:t>
            </a:r>
            <a:r>
              <a:rPr lang="en-US" sz="2400" dirty="0" err="1"/>
              <a:t>berbasis</a:t>
            </a:r>
            <a:r>
              <a:rPr lang="en-US" sz="2400" dirty="0"/>
              <a:t> KKNI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–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islami</a:t>
            </a:r>
            <a:r>
              <a:rPr lang="en-US" sz="2400" dirty="0"/>
              <a:t>.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547151F7-0F32-4013-AEEA-3547CAF0286A}"/>
              </a:ext>
            </a:extLst>
          </p:cNvPr>
          <p:cNvSpPr txBox="1"/>
          <p:nvPr/>
        </p:nvSpPr>
        <p:spPr>
          <a:xfrm>
            <a:off x="1562715" y="3350302"/>
            <a:ext cx="6681693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dirty="0" err="1"/>
              <a:t>Menyelenggarakan</a:t>
            </a:r>
            <a:r>
              <a:rPr lang="en-US" sz="2400" dirty="0"/>
              <a:t> </a:t>
            </a: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dibidang</a:t>
            </a:r>
            <a:r>
              <a:rPr lang="en-US" sz="2400" dirty="0"/>
              <a:t> </a:t>
            </a:r>
            <a:r>
              <a:rPr lang="en-US" sz="2400" dirty="0" err="1"/>
              <a:t>tumbuh</a:t>
            </a:r>
            <a:r>
              <a:rPr lang="en-US" sz="2400" dirty="0"/>
              <a:t> </a:t>
            </a:r>
            <a:r>
              <a:rPr lang="en-US" sz="2400" dirty="0" err="1"/>
              <a:t>kembang</a:t>
            </a:r>
            <a:r>
              <a:rPr lang="en-US" sz="2400" dirty="0"/>
              <a:t> </a:t>
            </a:r>
            <a:r>
              <a:rPr lang="en-US" sz="2400" dirty="0" err="1"/>
              <a:t>balita</a:t>
            </a:r>
            <a:r>
              <a:rPr lang="en-US" sz="2400" dirty="0"/>
              <a:t>.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E69E1CE-FF8B-45FF-9364-BA5B1B93D66E}"/>
              </a:ext>
            </a:extLst>
          </p:cNvPr>
          <p:cNvSpPr txBox="1"/>
          <p:nvPr/>
        </p:nvSpPr>
        <p:spPr>
          <a:xfrm>
            <a:off x="1562715" y="4167544"/>
            <a:ext cx="6681693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dirty="0" err="1"/>
              <a:t>Menyelenggarakan</a:t>
            </a:r>
            <a:r>
              <a:rPr lang="en-US" sz="2400" dirty="0"/>
              <a:t> </a:t>
            </a:r>
            <a:r>
              <a:rPr lang="en-US" sz="2400" dirty="0" err="1"/>
              <a:t>pengabdian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dibidang</a:t>
            </a:r>
            <a:r>
              <a:rPr lang="en-US" sz="2400" dirty="0"/>
              <a:t> </a:t>
            </a:r>
            <a:r>
              <a:rPr lang="en-US" sz="2400" dirty="0" err="1"/>
              <a:t>tumbuh</a:t>
            </a:r>
            <a:r>
              <a:rPr lang="en-US" sz="2400" dirty="0"/>
              <a:t> </a:t>
            </a:r>
            <a:r>
              <a:rPr lang="en-US" sz="2400" dirty="0" err="1"/>
              <a:t>kembang</a:t>
            </a:r>
            <a:r>
              <a:rPr lang="en-US" sz="2400" dirty="0"/>
              <a:t> </a:t>
            </a:r>
            <a:r>
              <a:rPr lang="en-US" sz="2400" dirty="0" err="1"/>
              <a:t>balita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i="1" dirty="0"/>
              <a:t>Evidence based</a:t>
            </a:r>
            <a:r>
              <a:rPr lang="en-US" sz="2400" dirty="0"/>
              <a:t>.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8B03191C-CFB3-4759-AC81-317CD6646982}"/>
              </a:ext>
            </a:extLst>
          </p:cNvPr>
          <p:cNvSpPr txBox="1"/>
          <p:nvPr/>
        </p:nvSpPr>
        <p:spPr>
          <a:xfrm>
            <a:off x="1562715" y="5411268"/>
            <a:ext cx="6681693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400" dirty="0" err="1"/>
              <a:t>Menyelenggarakan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Al Islam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Kemuhammadiyahan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5720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empus Sans ITC" pitchFamily="82" charset="0"/>
              </a:rPr>
              <a:t>VISI &amp; MISI PRODI PENDIDIKAN PROFESI BIDAN</a:t>
            </a:r>
            <a:endParaRPr lang="id-ID" sz="4800" b="1" dirty="0">
              <a:solidFill>
                <a:schemeClr val="accent6">
                  <a:lumMod val="7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9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683568" y="1052736"/>
            <a:ext cx="7848872" cy="4464496"/>
          </a:xfrm>
          <a:prstGeom prst="round2Diag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99592" y="404664"/>
            <a:ext cx="1653017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400" dirty="0" smtClean="0">
                <a:solidFill>
                  <a:schemeClr val="accent6">
                    <a:lumMod val="75000"/>
                  </a:schemeClr>
                </a:solidFill>
                <a:latin typeface="AF PEPSI" pitchFamily="34" charset="0"/>
              </a:rPr>
              <a:t>“</a:t>
            </a:r>
            <a:endParaRPr lang="en-US" sz="34400" dirty="0">
              <a:solidFill>
                <a:schemeClr val="accent6">
                  <a:lumMod val="75000"/>
                </a:schemeClr>
              </a:solidFill>
              <a:latin typeface="AF PEPS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72154" y="2828836"/>
            <a:ext cx="70002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/>
              <a:t>Bayi, Balita dan Anak Prasekolah </a:t>
            </a:r>
            <a:r>
              <a:rPr lang="en-US" sz="3200" dirty="0" smtClean="0"/>
              <a:t> (3 SKS)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2233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3174153"/>
              </p:ext>
            </p:extLst>
          </p:nvPr>
        </p:nvGraphicFramePr>
        <p:xfrm>
          <a:off x="457200" y="9807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empus Sans ITC" pitchFamily="82" charset="0"/>
              </a:rPr>
              <a:t>POKOK BAHASAN</a:t>
            </a:r>
            <a:endParaRPr lang="id-ID" sz="4800" b="1" dirty="0">
              <a:solidFill>
                <a:schemeClr val="accent6">
                  <a:lumMod val="7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361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1691680" y="1700808"/>
            <a:ext cx="6120680" cy="3168352"/>
          </a:xfrm>
          <a:prstGeom prst="snip2Diag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Balloon Bd BT" pitchFamily="66" charset="0"/>
              </a:rPr>
              <a:t>Ceramah</a:t>
            </a:r>
            <a:r>
              <a:rPr lang="en-US" sz="3600" dirty="0">
                <a:solidFill>
                  <a:schemeClr val="tx1"/>
                </a:solidFill>
                <a:latin typeface="Balloon Bd BT" pitchFamily="66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Balloon Bd BT" pitchFamily="66" charset="0"/>
              </a:rPr>
              <a:t>Diskusi</a:t>
            </a:r>
            <a:r>
              <a:rPr lang="en-US" sz="3600" dirty="0" smtClean="0">
                <a:solidFill>
                  <a:schemeClr val="tx1"/>
                </a:solidFill>
                <a:latin typeface="Balloon Bd BT" pitchFamily="66" charset="0"/>
              </a:rPr>
              <a:t>, </a:t>
            </a:r>
            <a:r>
              <a:rPr lang="en-US" sz="3600" dirty="0" err="1">
                <a:solidFill>
                  <a:schemeClr val="tx1"/>
                </a:solidFill>
                <a:latin typeface="Balloon Bd BT" pitchFamily="66" charset="0"/>
              </a:rPr>
              <a:t>Telaah</a:t>
            </a:r>
            <a:r>
              <a:rPr lang="en-US" sz="3600" dirty="0">
                <a:solidFill>
                  <a:schemeClr val="tx1"/>
                </a:solidFill>
                <a:latin typeface="Balloon Bd BT" pitchFamily="66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alloon Bd BT" pitchFamily="66" charset="0"/>
              </a:rPr>
              <a:t>Jurnal</a:t>
            </a:r>
            <a:r>
              <a:rPr lang="en-US" sz="3600" dirty="0">
                <a:solidFill>
                  <a:schemeClr val="tx1"/>
                </a:solidFill>
                <a:latin typeface="Balloon Bd BT" pitchFamily="66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Balloon Bd BT" pitchFamily="66" charset="0"/>
              </a:rPr>
              <a:t>dan</a:t>
            </a:r>
            <a:r>
              <a:rPr lang="en-US" sz="3600" dirty="0">
                <a:solidFill>
                  <a:schemeClr val="tx1"/>
                </a:solidFill>
                <a:latin typeface="Balloon Bd BT" pitchFamily="66" charset="0"/>
              </a:rPr>
              <a:t> Seminar Collaborative learning</a:t>
            </a:r>
          </a:p>
        </p:txBody>
      </p:sp>
    </p:spTree>
    <p:extLst>
      <p:ext uri="{BB962C8B-B14F-4D97-AF65-F5344CB8AC3E}">
        <p14:creationId xmlns:p14="http://schemas.microsoft.com/office/powerpoint/2010/main" val="370827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950668800"/>
              </p:ext>
            </p:extLst>
          </p:nvPr>
        </p:nvGraphicFramePr>
        <p:xfrm>
          <a:off x="827584" y="908720"/>
          <a:ext cx="7560840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600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51520" y="428604"/>
            <a:ext cx="8686800" cy="1143000"/>
          </a:xfrm>
          <a:noFill/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Tempus Sans ITC" pitchFamily="82" charset="0"/>
                <a:ea typeface="Tahoma" pitchFamily="34" charset="0"/>
                <a:cs typeface="Tahoma" pitchFamily="34" charset="0"/>
              </a:rPr>
              <a:t>TATA TERTIB PERKULIAHAN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latin typeface="Tempus Sans ITC" pitchFamily="82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4606388" y="4797152"/>
            <a:ext cx="4142076" cy="1857388"/>
          </a:xfrm>
          <a:prstGeom prst="leftArrow">
            <a:avLst>
              <a:gd name="adj1" fmla="val 70574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Join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menggunakan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nama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lengkap</a:t>
            </a:r>
            <a:r>
              <a:rPr lang="en-US" sz="2400" dirty="0" smtClean="0">
                <a:solidFill>
                  <a:schemeClr val="tx1"/>
                </a:solidFill>
              </a:rPr>
              <a:t> &amp; NIM (</a:t>
            </a:r>
            <a:r>
              <a:rPr lang="en-US" sz="2400" dirty="0" err="1" smtClean="0">
                <a:solidFill>
                  <a:schemeClr val="tx1"/>
                </a:solidFill>
              </a:rPr>
              <a:t>St.hasriani</a:t>
            </a:r>
            <a:r>
              <a:rPr lang="en-US" sz="2400" dirty="0" smtClean="0">
                <a:solidFill>
                  <a:schemeClr val="tx1"/>
                </a:solidFill>
              </a:rPr>
              <a:t>/202009001)</a:t>
            </a:r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16" name="Left Arrow 15"/>
          <p:cNvSpPr/>
          <p:nvPr/>
        </p:nvSpPr>
        <p:spPr>
          <a:xfrm>
            <a:off x="467544" y="1536814"/>
            <a:ext cx="4176464" cy="1857388"/>
          </a:xfrm>
          <a:prstGeom prst="leftArrow">
            <a:avLst>
              <a:gd name="adj1" fmla="val 70574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solidFill>
                  <a:schemeClr val="tx1"/>
                </a:solidFill>
              </a:rPr>
              <a:t>Hadir</a:t>
            </a:r>
            <a:r>
              <a:rPr lang="en-US" sz="2400" dirty="0" smtClean="0">
                <a:solidFill>
                  <a:schemeClr val="tx1"/>
                </a:solidFill>
              </a:rPr>
              <a:t>/join</a:t>
            </a:r>
            <a:r>
              <a:rPr lang="id-ID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via zoom</a:t>
            </a:r>
          </a:p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Sesuai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id-ID" sz="2400" dirty="0" smtClean="0">
                <a:solidFill>
                  <a:schemeClr val="tx1"/>
                </a:solidFill>
              </a:rPr>
              <a:t>jadwal yang ditentukan</a:t>
            </a:r>
            <a:endParaRPr lang="id-ID" sz="2400" dirty="0">
              <a:solidFill>
                <a:schemeClr val="tx1"/>
              </a:solidFill>
            </a:endParaRPr>
          </a:p>
        </p:txBody>
      </p:sp>
      <p:sp>
        <p:nvSpPr>
          <p:cNvPr id="15" name="Left Arrow 14"/>
          <p:cNvSpPr/>
          <p:nvPr/>
        </p:nvSpPr>
        <p:spPr>
          <a:xfrm>
            <a:off x="2518156" y="3140968"/>
            <a:ext cx="4430108" cy="1857388"/>
          </a:xfrm>
          <a:prstGeom prst="leftArrow">
            <a:avLst>
              <a:gd name="adj1" fmla="val 70574"/>
              <a:gd name="adj2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Video </a:t>
            </a:r>
            <a:r>
              <a:rPr lang="en-US" sz="2400" dirty="0" err="1" smtClean="0">
                <a:solidFill>
                  <a:schemeClr val="tx1"/>
                </a:solidFill>
              </a:rPr>
              <a:t>diaktifkan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Audio </a:t>
            </a:r>
            <a:r>
              <a:rPr lang="en-US" sz="2400" dirty="0" err="1" smtClean="0">
                <a:solidFill>
                  <a:schemeClr val="tx1"/>
                </a:solidFill>
              </a:rPr>
              <a:t>dimute</a:t>
            </a:r>
            <a:endParaRPr lang="id-ID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</TotalTime>
  <Words>226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Menjadi Program Studi Pendidikan Profesi Bidan unggul dalam asuhan Tumbuh kembang balita yang islami  dan  berdaya saing  nasional tahun 2025</vt:lpstr>
      <vt:lpstr>PowerPoint Presentation</vt:lpstr>
      <vt:lpstr>PowerPoint Presentation</vt:lpstr>
      <vt:lpstr>POKOK BAHASAN</vt:lpstr>
      <vt:lpstr>PowerPoint Presentation</vt:lpstr>
      <vt:lpstr>PowerPoint Presentation</vt:lpstr>
      <vt:lpstr>TATA TERTIB PERKULIAHAN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ASUHAN KEBIDANAN IV (PATOLOGI)</dc:title>
  <dc:creator>LINDA</dc:creator>
  <cp:lastModifiedBy>ismail - [2010]</cp:lastModifiedBy>
  <cp:revision>75</cp:revision>
  <dcterms:created xsi:type="dcterms:W3CDTF">2013-03-11T15:16:00Z</dcterms:created>
  <dcterms:modified xsi:type="dcterms:W3CDTF">2022-09-10T02:48:45Z</dcterms:modified>
</cp:coreProperties>
</file>