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63" r:id="rId7"/>
    <p:sldId id="265" r:id="rId8"/>
    <p:sldId id="268" r:id="rId9"/>
    <p:sldId id="267" r:id="rId10"/>
    <p:sldId id="257" r:id="rId11"/>
    <p:sldId id="272" r:id="rId12"/>
    <p:sldId id="259" r:id="rId13"/>
    <p:sldId id="260" r:id="rId14"/>
    <p:sldId id="273" r:id="rId15"/>
    <p:sldId id="262" r:id="rId16"/>
    <p:sldId id="270" r:id="rId1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B561-D89C-483A-B4F4-19E9E9C71061}" type="datetimeFigureOut">
              <a:rPr lang="id-ID" smtClean="0"/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F960-E212-4938-BDE3-49A539CB4D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370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B561-D89C-483A-B4F4-19E9E9C71061}" type="datetimeFigureOut">
              <a:rPr lang="id-ID" smtClean="0"/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F960-E212-4938-BDE3-49A539CB4D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8144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B561-D89C-483A-B4F4-19E9E9C71061}" type="datetimeFigureOut">
              <a:rPr lang="id-ID" smtClean="0"/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F960-E212-4938-BDE3-49A539CB4D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1488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C883422C-1751-4D96-9E39-71E15F4EC43D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56E6487-BFD6-47A4-837E-9D2D4240801F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515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8FED1C6-8E62-4E32-8CE7-B3BEBE289D52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0B956B2-5AE3-4E6B-9E87-B01F2B1768E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02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E44FB09-1AC5-4AD3-9A87-8279B2E459D5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58C62A02-051E-4FB3-B800-27A57E457A9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6243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49DDE517-6E1A-47E9-988B-E425BC5EF89B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492B87A8-C9BD-4290-A859-27428613F2B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6168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9D386483-B9C3-4065-97FB-E982343F7903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64CB3A7-D1E9-41FB-9308-BB3BD204E3C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9690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EC5F19D-0827-4682-820D-03C26EBA222D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CFDBDA7B-2203-46A7-A835-B2BA6B51602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222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87A5DEC1-D8D0-4141-BFFD-B6B8C901C6A5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43595163-8F7A-4439-81D5-39FA414C608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362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E65E20DE-97F3-4065-A1C0-A2C8BF777B1B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46703B50-C3D8-42AF-B25D-F18F055061C4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680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B561-D89C-483A-B4F4-19E9E9C71061}" type="datetimeFigureOut">
              <a:rPr lang="id-ID" smtClean="0"/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F960-E212-4938-BDE3-49A539CB4D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1392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BB514CE0-E79F-4C55-B2E4-F08E0988BEA0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63783ADD-47AE-4CC3-AF80-C586B8B3DC4C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3425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6A0FE6F7-A446-413B-8787-0126C07C4717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33FDD8C1-832B-48B2-B422-4D216C91C17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60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DFDAE436-924E-474E-8976-590FCA52879A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A8E01216-4409-40A4-A57A-CD8A7E0D4EEA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7391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56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9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29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76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02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7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B561-D89C-483A-B4F4-19E9E9C71061}" type="datetimeFigureOut">
              <a:rPr lang="id-ID" smtClean="0"/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F960-E212-4938-BDE3-49A539CB4D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4787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46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358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363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66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47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795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48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45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319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905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B561-D89C-483A-B4F4-19E9E9C71061}" type="datetimeFigureOut">
              <a:rPr lang="id-ID" smtClean="0"/>
              <a:t>05/04/2021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F960-E212-4938-BDE3-49A539CB4D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21870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40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035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770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23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156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09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127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51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488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79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B561-D89C-483A-B4F4-19E9E9C71061}" type="datetimeFigureOut">
              <a:rPr lang="id-ID" smtClean="0"/>
              <a:t>05/04/2021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F960-E212-4938-BDE3-49A539CB4D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8959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039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379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49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36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967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98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907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99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07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2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B561-D89C-483A-B4F4-19E9E9C71061}" type="datetimeFigureOut">
              <a:rPr lang="id-ID" smtClean="0"/>
              <a:t>05/04/2021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F960-E212-4938-BDE3-49A539CB4D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73876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749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244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42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592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432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355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B561-D89C-483A-B4F4-19E9E9C71061}" type="datetimeFigureOut">
              <a:rPr lang="id-ID" smtClean="0"/>
              <a:t>05/04/2021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F960-E212-4938-BDE3-49A539CB4D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199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B561-D89C-483A-B4F4-19E9E9C71061}" type="datetimeFigureOut">
              <a:rPr lang="id-ID" smtClean="0"/>
              <a:t>05/04/2021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F960-E212-4938-BDE3-49A539CB4D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601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AB561-D89C-483A-B4F4-19E9E9C71061}" type="datetimeFigureOut">
              <a:rPr lang="id-ID" smtClean="0"/>
              <a:t>05/04/2021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9F960-E212-4938-BDE3-49A539CB4D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948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AB561-D89C-483A-B4F4-19E9E9C71061}" type="datetimeFigureOut">
              <a:rPr lang="id-ID" smtClean="0"/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9F960-E212-4938-BDE3-49A539CB4D2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875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d-ID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947253A-E871-4E88-B6A1-8BE2B0F1D53F}" type="datetimeFigureOut">
              <a:rPr lang="id-ID"/>
              <a:pPr>
                <a:defRPr/>
              </a:pPr>
              <a:t>05/04/2021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53FA7AE-1B61-49DC-981A-E815AE337337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98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5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3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A496-3E2B-4B3C-8713-AC7B5B8CF33B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05/04/2021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B6BD-C03D-4301-B133-7D741503C8CB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49" y="744729"/>
            <a:ext cx="7886700" cy="99417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DOA SEBELUM BELAJAR</a:t>
            </a:r>
            <a:endParaRPr lang="id-ID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 b="14529"/>
          <a:stretch/>
        </p:blipFill>
        <p:spPr>
          <a:xfrm>
            <a:off x="2507623" y="1738901"/>
            <a:ext cx="7176752" cy="226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972050" y="4414839"/>
            <a:ext cx="4965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id-ID">
                <a:solidFill>
                  <a:srgbClr val="444444"/>
                </a:solidFill>
                <a:latin typeface="Sitka Text" panose="02000505000000020004" pitchFamily="2" charset="0"/>
              </a:rPr>
              <a:t>“Kami ridha Allah sebagai Tuhanku, Islam sebagai agamaku, dan Nabi Muhammad sebagai Nabi dan Rasul. Ya Allah, tambahkanlah kepadaku ilmu dan berikanlah aku pengertian yang baik.”</a:t>
            </a:r>
            <a:endParaRPr lang="id-ID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pic>
        <p:nvPicPr>
          <p:cNvPr id="1638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4144963"/>
            <a:ext cx="21669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 descr="dov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928689"/>
            <a:ext cx="10858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8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lt1">
              <a:alpha val="4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dirty="0" smtClean="0">
                <a:latin typeface="Tekton Pro" panose="020F0603020208020904" pitchFamily="34" charset="0"/>
              </a:rPr>
              <a:t>Gangguan </a:t>
            </a:r>
            <a:r>
              <a:rPr lang="id-ID" dirty="0">
                <a:latin typeface="Tekton Pro" panose="020F0603020208020904" pitchFamily="34" charset="0"/>
              </a:rPr>
              <a:t>Psikologis yang Dialami </a:t>
            </a:r>
            <a:r>
              <a:rPr lang="id-ID" dirty="0" smtClean="0">
                <a:latin typeface="Tekton Pro" panose="020F0603020208020904" pitchFamily="34" charset="0"/>
              </a:rPr>
              <a:t>Selama </a:t>
            </a:r>
            <a:r>
              <a:rPr lang="id-ID" dirty="0">
                <a:latin typeface="Tekton Pro" panose="020F0603020208020904" pitchFamily="34" charset="0"/>
              </a:rPr>
              <a:t>Kehamilan</a:t>
            </a:r>
            <a:br>
              <a:rPr lang="id-ID" dirty="0">
                <a:latin typeface="Tekton Pro" panose="020F0603020208020904" pitchFamily="34" charset="0"/>
              </a:rPr>
            </a:br>
            <a:endParaRPr lang="id-ID" dirty="0">
              <a:latin typeface="Tekton Pro" panose="020F06030202080209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1745" y="2106979"/>
            <a:ext cx="7560212" cy="4351338"/>
          </a:xfr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id-ID" b="1" dirty="0">
                <a:latin typeface="Tekton Pro" panose="020F0603020208020904" pitchFamily="34" charset="0"/>
              </a:rPr>
              <a:t>Mood </a:t>
            </a:r>
            <a:r>
              <a:rPr lang="id-ID" b="1" dirty="0" smtClean="0">
                <a:latin typeface="Tekton Pro" panose="020F0603020208020904" pitchFamily="34" charset="0"/>
              </a:rPr>
              <a:t>swing</a:t>
            </a:r>
          </a:p>
          <a:p>
            <a:pPr marL="514350" indent="-514350">
              <a:buFont typeface="+mj-lt"/>
              <a:buAutoNum type="arabicParenR"/>
            </a:pPr>
            <a:r>
              <a:rPr lang="id-ID" b="1" dirty="0">
                <a:latin typeface="Tekton Pro" panose="020F0603020208020904" pitchFamily="34" charset="0"/>
              </a:rPr>
              <a:t>Takut dan </a:t>
            </a:r>
            <a:r>
              <a:rPr lang="id-ID" b="1" dirty="0" smtClean="0">
                <a:latin typeface="Tekton Pro" panose="020F0603020208020904" pitchFamily="34" charset="0"/>
              </a:rPr>
              <a:t>cemas</a:t>
            </a:r>
          </a:p>
          <a:p>
            <a:pPr marL="514350" indent="-514350">
              <a:buFont typeface="+mj-lt"/>
              <a:buAutoNum type="arabicParenR"/>
            </a:pPr>
            <a:r>
              <a:rPr lang="id-ID" b="1" dirty="0" smtClean="0">
                <a:latin typeface="Tekton Pro" panose="020F0603020208020904" pitchFamily="34" charset="0"/>
              </a:rPr>
              <a:t>BABY BLUES</a:t>
            </a:r>
          </a:p>
          <a:p>
            <a:pPr marL="514350" indent="-514350">
              <a:buFont typeface="+mj-lt"/>
              <a:buAutoNum type="arabicParenR"/>
            </a:pPr>
            <a:r>
              <a:rPr lang="id-ID" b="1" dirty="0" smtClean="0">
                <a:latin typeface="Tekton Pro" panose="020F0603020208020904" pitchFamily="34" charset="0"/>
              </a:rPr>
              <a:t>PTSD (Postpartum post-traumatic stress disorder)</a:t>
            </a:r>
          </a:p>
          <a:p>
            <a:pPr marL="514350" indent="-514350">
              <a:buFont typeface="+mj-lt"/>
              <a:buAutoNum type="arabicParenR"/>
            </a:pPr>
            <a:r>
              <a:rPr lang="id-ID" b="1" dirty="0" smtClean="0">
                <a:latin typeface="Tekton Pro" panose="020F0603020208020904" pitchFamily="34" charset="0"/>
              </a:rPr>
              <a:t>Depresi</a:t>
            </a:r>
          </a:p>
          <a:p>
            <a:pPr marL="514350" indent="-514350">
              <a:buFont typeface="+mj-lt"/>
              <a:buAutoNum type="arabicParenR"/>
            </a:pPr>
            <a:r>
              <a:rPr lang="id-ID" b="1" dirty="0" smtClean="0">
                <a:latin typeface="Tekton Pro" panose="020F0603020208020904" pitchFamily="34" charset="0"/>
              </a:rPr>
              <a:t>Panik</a:t>
            </a:r>
          </a:p>
          <a:p>
            <a:pPr marL="514350" indent="-514350">
              <a:buFont typeface="+mj-lt"/>
              <a:buAutoNum type="arabicParenR"/>
            </a:pPr>
            <a:r>
              <a:rPr lang="id-ID" b="1" dirty="0">
                <a:latin typeface="Tekton Pro" panose="020F0603020208020904" pitchFamily="34" charset="0"/>
              </a:rPr>
              <a:t>Obsesif dan </a:t>
            </a:r>
            <a:r>
              <a:rPr lang="id-ID" b="1" dirty="0" smtClean="0">
                <a:latin typeface="Tekton Pro" panose="020F0603020208020904" pitchFamily="34" charset="0"/>
              </a:rPr>
              <a:t>kompulsif</a:t>
            </a:r>
          </a:p>
          <a:p>
            <a:pPr marL="514350" indent="-514350">
              <a:buFont typeface="+mj-lt"/>
              <a:buAutoNum type="arabicParenR"/>
            </a:pPr>
            <a:r>
              <a:rPr lang="id-ID" b="1" dirty="0" smtClean="0">
                <a:latin typeface="Tekton Pro" panose="020F0603020208020904" pitchFamily="34" charset="0"/>
              </a:rPr>
              <a:t>Gangguan </a:t>
            </a:r>
            <a:r>
              <a:rPr lang="id-ID" b="1" dirty="0">
                <a:latin typeface="Tekton Pro" panose="020F0603020208020904" pitchFamily="34" charset="0"/>
              </a:rPr>
              <a:t>selera </a:t>
            </a:r>
            <a:r>
              <a:rPr lang="id-ID" b="1" dirty="0" smtClean="0">
                <a:latin typeface="Tekton Pro" panose="020F0603020208020904" pitchFamily="34" charset="0"/>
              </a:rPr>
              <a:t>makan</a:t>
            </a:r>
          </a:p>
          <a:p>
            <a:pPr marL="514350" indent="-514350">
              <a:buFont typeface="+mj-lt"/>
              <a:buAutoNum type="arabicParenR"/>
            </a:pPr>
            <a:r>
              <a:rPr lang="id-ID" b="1" dirty="0" smtClean="0">
                <a:latin typeface="Tekton Pro" panose="020F0603020208020904" pitchFamily="34" charset="0"/>
              </a:rPr>
              <a:t>Psikosis</a:t>
            </a:r>
          </a:p>
          <a:p>
            <a:pPr marL="514350" indent="-514350">
              <a:buFont typeface="+mj-lt"/>
              <a:buAutoNum type="arabicParenR"/>
            </a:pPr>
            <a:r>
              <a:rPr lang="id-ID" b="1" dirty="0" smtClean="0">
                <a:latin typeface="Tekton Pro" panose="020F0603020208020904" pitchFamily="34" charset="0"/>
              </a:rPr>
              <a:t>Bipolar</a:t>
            </a:r>
          </a:p>
          <a:p>
            <a:pPr marL="514350" indent="-514350">
              <a:buFont typeface="+mj-lt"/>
              <a:buAutoNum type="arabicParenR"/>
            </a:pPr>
            <a:r>
              <a:rPr lang="id-ID" b="1" dirty="0">
                <a:latin typeface="Tekton Pro" panose="020F0603020208020904" pitchFamily="34" charset="0"/>
              </a:rPr>
              <a:t>Skizofrenia</a:t>
            </a:r>
          </a:p>
        </p:txBody>
      </p:sp>
    </p:spTree>
    <p:extLst>
      <p:ext uri="{BB962C8B-B14F-4D97-AF65-F5344CB8AC3E}">
        <p14:creationId xmlns:p14="http://schemas.microsoft.com/office/powerpoint/2010/main" val="10214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3694"/>
            <a:ext cx="10515600" cy="1539025"/>
          </a:xfrm>
        </p:spPr>
        <p:txBody>
          <a:bodyPr>
            <a:noAutofit/>
          </a:bodyPr>
          <a:lstStyle/>
          <a:p>
            <a:pPr algn="ctr"/>
            <a:r>
              <a:rPr lang="id-ID" sz="11500" dirty="0">
                <a:latin typeface="Blackadder ITC" panose="04020505051007020D02" pitchFamily="82" charset="0"/>
              </a:rPr>
              <a:t>T</a:t>
            </a:r>
            <a:r>
              <a:rPr lang="id-ID" sz="11500" dirty="0" smtClean="0">
                <a:latin typeface="Blackadder ITC" panose="04020505051007020D02" pitchFamily="82" charset="0"/>
              </a:rPr>
              <a:t>erimakasih</a:t>
            </a:r>
            <a:endParaRPr lang="id-ID" sz="11500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8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66900" y="1001713"/>
            <a:ext cx="9144000" cy="1655762"/>
          </a:xfrm>
        </p:spPr>
        <p:txBody>
          <a:bodyPr>
            <a:normAutofit/>
          </a:bodyPr>
          <a:lstStyle/>
          <a:p>
            <a:r>
              <a:rPr lang="id-ID" sz="3600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anose="02020602080505020303" pitchFamily="18" charset="0"/>
              </a:rPr>
              <a:t>STATUS KESEHATAN MENTAL PADA BUMIL, BULIN, DAN BUFAS</a:t>
            </a:r>
            <a:endParaRPr lang="id-ID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52825" y="2373538"/>
            <a:ext cx="5772150" cy="2043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id-ID" dirty="0">
                <a:solidFill>
                  <a:prstClr val="black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DOSEN		: Resmawati, S.S.T., M.Keb</a:t>
            </a:r>
          </a:p>
          <a:p>
            <a:pPr algn="just"/>
            <a:r>
              <a:rPr lang="id-ID" dirty="0">
                <a:solidFill>
                  <a:prstClr val="black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MK		</a:t>
            </a:r>
            <a:r>
              <a:rPr lang="id-ID">
                <a:solidFill>
                  <a:prstClr val="black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 </a:t>
            </a:r>
            <a:r>
              <a:rPr lang="id-ID" smtClean="0">
                <a:solidFill>
                  <a:prstClr val="black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Psikologi Kebidanan</a:t>
            </a:r>
            <a:endParaRPr lang="id-ID" dirty="0">
              <a:solidFill>
                <a:prstClr val="black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just"/>
            <a:r>
              <a:rPr lang="id-ID" dirty="0">
                <a:solidFill>
                  <a:prstClr val="black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KODE MK	</a:t>
            </a:r>
            <a:r>
              <a:rPr lang="id-ID">
                <a:solidFill>
                  <a:prstClr val="black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	</a:t>
            </a:r>
            <a:r>
              <a:rPr lang="id-ID" smtClean="0">
                <a:solidFill>
                  <a:prstClr val="black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:</a:t>
            </a:r>
            <a:endParaRPr lang="id-ID" dirty="0">
              <a:solidFill>
                <a:prstClr val="black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814513" y="52022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36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ITKES MUHAMMADIYAH SIDRAP</a:t>
            </a:r>
          </a:p>
          <a:p>
            <a:r>
              <a:rPr lang="id-ID" sz="36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parajita" panose="020B0604020202020204" pitchFamily="34" charset="0"/>
                <a:cs typeface="Aparajita" panose="020B0604020202020204" pitchFamily="34" charset="0"/>
              </a:rPr>
              <a:t>PROGRAM STUDI SARJANA KEBIDANAN</a:t>
            </a:r>
            <a:endParaRPr lang="id-ID" sz="36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0301">
            <a:off x="52295" y="-221901"/>
            <a:ext cx="6792684" cy="7301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93486" y="1420499"/>
            <a:ext cx="8761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id-ID" sz="20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Memahami </a:t>
            </a:r>
            <a:r>
              <a:rPr lang="id-ID" sz="200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status kesehatan mental pada ibu hamil.</a:t>
            </a:r>
            <a:endParaRPr lang="id-ID" sz="20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392" y="0"/>
            <a:ext cx="5293215" cy="76944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d-ID" sz="4400" dirty="0">
                <a:solidFill>
                  <a:prstClr val="white"/>
                </a:solidFill>
                <a:latin typeface="Bernard MT Condensed" panose="02050806060905020404" pitchFamily="18" charset="0"/>
                <a:cs typeface="Aharoni" panose="02010803020104030203" pitchFamily="2" charset="-79"/>
              </a:rPr>
              <a:t>LEARNING OBJECTIVES</a:t>
            </a:r>
            <a:endParaRPr lang="id-ID" sz="4400" dirty="0">
              <a:solidFill>
                <a:prstClr val="white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7122" y="2532429"/>
            <a:ext cx="80544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id-ID" sz="20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Memahami status kesehatan mental pada ibu </a:t>
            </a:r>
            <a:r>
              <a:rPr lang="id-ID" sz="200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bersalin</a:t>
            </a:r>
            <a:endParaRPr lang="id-ID" sz="20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09046" y="3672343"/>
            <a:ext cx="7262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i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id-ID" sz="2000" i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id-ID" sz="20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Memahami status kesehatan mental pada ibu </a:t>
            </a:r>
            <a:r>
              <a:rPr lang="id-ID" sz="200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nifas</a:t>
            </a:r>
            <a:endParaRPr lang="id-ID" sz="20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02489" y="4812257"/>
            <a:ext cx="61895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4. </a:t>
            </a:r>
            <a:r>
              <a:rPr lang="id-ID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Macam-masam gangguan </a:t>
            </a:r>
            <a:r>
              <a:rPr lang="id-ID" sz="2000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psikologis pada ibu</a:t>
            </a:r>
            <a:endParaRPr lang="id-ID" sz="20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930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lgGrid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20" y="3146375"/>
            <a:ext cx="1918884" cy="293704"/>
          </a:xfrm>
        </p:spPr>
        <p:txBody>
          <a:bodyPr>
            <a:noAutofit/>
          </a:bodyPr>
          <a:lstStyle/>
          <a:p>
            <a:r>
              <a:rPr lang="id-ID" sz="3200" dirty="0" smtClean="0">
                <a:latin typeface="Adobe Caslon Pro" pitchFamily="18" charset="0"/>
                <a:cs typeface="Courier New" panose="02070309020205020404" pitchFamily="49" charset="0"/>
              </a:rPr>
              <a:t/>
            </a:r>
            <a:br>
              <a:rPr lang="id-ID" sz="3200" dirty="0" smtClean="0">
                <a:latin typeface="Adobe Caslon Pro" pitchFamily="18" charset="0"/>
                <a:cs typeface="Courier New" panose="02070309020205020404" pitchFamily="49" charset="0"/>
              </a:rPr>
            </a:br>
            <a:r>
              <a:rPr lang="id-ID" sz="1600" dirty="0" smtClean="0">
                <a:latin typeface="Adobe Caslon Pro" pitchFamily="18" charset="0"/>
                <a:cs typeface="Courier New" panose="02070309020205020404" pitchFamily="49" charset="0"/>
              </a:rPr>
              <a:t>QS. YUNUS</a:t>
            </a:r>
            <a:br>
              <a:rPr lang="id-ID" sz="1600" dirty="0" smtClean="0">
                <a:latin typeface="Adobe Caslon Pro" pitchFamily="18" charset="0"/>
                <a:cs typeface="Courier New" panose="02070309020205020404" pitchFamily="49" charset="0"/>
              </a:rPr>
            </a:br>
            <a:r>
              <a:rPr lang="id-ID" sz="1600" dirty="0" smtClean="0">
                <a:latin typeface="Adobe Caslon Pro" pitchFamily="18" charset="0"/>
                <a:cs typeface="Courier New" panose="02070309020205020404" pitchFamily="49" charset="0"/>
              </a:rPr>
              <a:t>AYAT </a:t>
            </a:r>
            <a:r>
              <a:rPr lang="id-ID" sz="1600" dirty="0" smtClean="0">
                <a:latin typeface="Adobe Caslon Pro" pitchFamily="18" charset="0"/>
                <a:cs typeface="Courier New" panose="02070309020205020404" pitchFamily="49" charset="0"/>
              </a:rPr>
              <a:t>57</a:t>
            </a:r>
            <a:endParaRPr lang="id-ID" sz="1600" dirty="0">
              <a:latin typeface="Adobe Caslon Pro" pitchFamily="18" charset="0"/>
              <a:cs typeface="Courier New" panose="02070309020205020404" pitchFamily="49" charset="0"/>
            </a:endParaRPr>
          </a:p>
        </p:txBody>
      </p:sp>
      <p:sp>
        <p:nvSpPr>
          <p:cNvPr id="4" name="AutoShape 2" descr="Hasil gambar untuk luqman ayat 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761372" y="1635877"/>
            <a:ext cx="9194420" cy="331470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 sz="2400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algn="ctr"/>
            <a:endParaRPr lang="id-ID" sz="2400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algn="ctr"/>
            <a:endParaRPr lang="id-ID" sz="2400" dirty="0" smtClean="0">
              <a:solidFill>
                <a:prstClr val="black"/>
              </a:solidFill>
              <a:latin typeface="Adobe Garamond Pro Bold" pitchFamily="18" charset="0"/>
            </a:endParaRPr>
          </a:p>
          <a:p>
            <a:pPr algn="ctr"/>
            <a:endParaRPr lang="id-ID" sz="2400" dirty="0">
              <a:solidFill>
                <a:prstClr val="black"/>
              </a:solidFill>
              <a:latin typeface="Adobe Garamond Pro Bold" pitchFamily="18" charset="0"/>
            </a:endParaRPr>
          </a:p>
          <a:p>
            <a:pPr algn="ctr"/>
            <a:r>
              <a:rPr lang="id-ID" sz="2400" dirty="0" smtClean="0">
                <a:solidFill>
                  <a:prstClr val="black"/>
                </a:solidFill>
                <a:latin typeface="Adobe Garamond Pro Bold" pitchFamily="18" charset="0"/>
              </a:rPr>
              <a:t>“</a:t>
            </a:r>
            <a:r>
              <a:rPr lang="id-ID" sz="2400" dirty="0">
                <a:solidFill>
                  <a:prstClr val="black"/>
                </a:solidFill>
                <a:latin typeface="Adobe Garamond Pro Bold" pitchFamily="18" charset="0"/>
              </a:rPr>
              <a:t>Wahai manusia! Sungguh, telah datang kepadamu pelajaran (Al-Qur'an) dari Tuhanmu, penyembuh bagi penyakit yang ada dalam dada dan petunjuk serta rahmat bagi orang yang </a:t>
            </a:r>
            <a:r>
              <a:rPr lang="id-ID" sz="2400" dirty="0" smtClean="0">
                <a:solidFill>
                  <a:prstClr val="black"/>
                </a:solidFill>
                <a:latin typeface="Adobe Garamond Pro Bold" pitchFamily="18" charset="0"/>
              </a:rPr>
              <a:t>beriman</a:t>
            </a:r>
            <a:r>
              <a:rPr lang="id-ID" sz="2400" dirty="0" smtClean="0">
                <a:solidFill>
                  <a:prstClr val="black"/>
                </a:solidFill>
                <a:latin typeface="Adobe Garamond Pro Bold" pitchFamily="18" charset="0"/>
              </a:rPr>
              <a:t>”</a:t>
            </a:r>
            <a:endParaRPr lang="id-ID" sz="2400" dirty="0">
              <a:solidFill>
                <a:prstClr val="black"/>
              </a:solidFill>
              <a:latin typeface="Adobe Garamond Pro Bol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7082" y="253336"/>
            <a:ext cx="5568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prstClr val="black"/>
                </a:solidFill>
                <a:latin typeface="Cooper Std Black" panose="0208090304030B020404" pitchFamily="18" charset="0"/>
              </a:rPr>
              <a:t>INTERKONEKSI ISLAM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40" y="3186171"/>
            <a:ext cx="631064" cy="6310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193" t="41681" r="38056" b="41241"/>
          <a:stretch/>
        </p:blipFill>
        <p:spPr>
          <a:xfrm>
            <a:off x="2684883" y="1705513"/>
            <a:ext cx="7662929" cy="173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9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-127244"/>
            <a:ext cx="10515600" cy="1325563"/>
          </a:xfrm>
        </p:spPr>
        <p:txBody>
          <a:bodyPr/>
          <a:lstStyle/>
          <a:p>
            <a:r>
              <a:rPr lang="id-ID" dirty="0" smtClean="0">
                <a:latin typeface="Adobe Garamond Pro Bold" panose="02020702060506020403" pitchFamily="18" charset="0"/>
              </a:rPr>
              <a:t>KEHAMILAN</a:t>
            </a:r>
            <a:endParaRPr lang="id-ID" dirty="0">
              <a:latin typeface="Adobe Garamond Pro Bold" panose="02020702060506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1037833"/>
            <a:ext cx="8848578" cy="5334831"/>
          </a:xfrm>
        </p:spPr>
        <p:txBody>
          <a:bodyPr>
            <a:normAutofit fontScale="47500" lnSpcReduction="20000"/>
          </a:bodyPr>
          <a:lstStyle/>
          <a:p>
            <a:pPr marL="2413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Kehamilan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adalah kondisi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yang menimbulkan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perubahan fisik maupun</a:t>
            </a:r>
            <a:r>
              <a:rPr lang="id-ID" sz="3400" spc="105" dirty="0" smtClean="0">
                <a:latin typeface="Tekton Pro Ext" panose="020F0605020208020904" pitchFamily="34" charset="0"/>
                <a:cs typeface="Times New Roman"/>
              </a:rPr>
              <a:t>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psikososial</a:t>
            </a:r>
            <a:endParaRPr lang="id-ID" sz="3400" dirty="0" smtClean="0">
              <a:latin typeface="Tekton Pro Ext" panose="020F0605020208020904" pitchFamily="34" charset="0"/>
              <a:cs typeface="Times New Roman"/>
            </a:endParaRPr>
          </a:p>
          <a:p>
            <a:pPr marL="241300" marR="5080" indent="-457200" algn="just">
              <a:lnSpc>
                <a:spcPct val="1437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Trimester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pertama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akan mengalami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mual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yang  membuatnya merasa tidak sehat dan tidak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nyaman,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bahkan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beberapa ibu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hamil 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bias jadi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menolak kehamilannya tersebut. </a:t>
            </a:r>
            <a:endParaRPr lang="id-ID" sz="3400" spc="-5" dirty="0" smtClean="0">
              <a:latin typeface="Tekton Pro Ext" panose="020F0605020208020904" pitchFamily="34" charset="0"/>
              <a:cs typeface="Times New Roman"/>
            </a:endParaRPr>
          </a:p>
          <a:p>
            <a:pPr marL="241300" marR="5080" indent="-457200" algn="just">
              <a:lnSpc>
                <a:spcPct val="1437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Trimester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kedua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,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ibu hami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mulai 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merasa nyaman dengan kehamilannya, </a:t>
            </a:r>
            <a:endParaRPr lang="id-ID" sz="3400" spc="-5" dirty="0" smtClean="0">
              <a:latin typeface="Tekton Pro Ext" panose="020F0605020208020904" pitchFamily="34" charset="0"/>
              <a:cs typeface="Times New Roman"/>
            </a:endParaRPr>
          </a:p>
          <a:p>
            <a:pPr marL="241300" marR="5080" indent="-457200" algn="just">
              <a:lnSpc>
                <a:spcPct val="1437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Trimester ketiga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saat janin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sudah  memasuki rongga panggul,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ibu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hamil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bias jadi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merasa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cemas dan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khawatir  dikarenakan ketakutan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akan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kehilangan perhatian spesial yang didapatkan semasa  kehamilan (Handayani, Netty, Farida, Rachmadi, Haslinda,  Eritawidhayani,…Darmantilah,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2007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).</a:t>
            </a:r>
          </a:p>
          <a:p>
            <a:pPr marL="241300" marR="5080" indent="-457200" algn="just">
              <a:lnSpc>
                <a:spcPct val="1437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Kehamilan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merupakan suatu peristiwa istimewa yang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indah, apabila 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dijalani dengan emosi yang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positif,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dan akan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menjadi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suatu masalah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psikologis 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apabila dijalani dengan emosi yang negatif.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Oleh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karena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itu,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kesehatan mental  wanita saat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kehamilan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adalah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sangat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penting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untuk </a:t>
            </a:r>
            <a:r>
              <a:rPr lang="id-ID" sz="3400" spc="-5" dirty="0" smtClean="0">
                <a:latin typeface="Tekton Pro Ext" panose="020F0605020208020904" pitchFamily="34" charset="0"/>
                <a:cs typeface="Times New Roman"/>
              </a:rPr>
              <a:t>menghindari masalah  psikologis yang mungkin terjadi selama</a:t>
            </a:r>
            <a:r>
              <a:rPr lang="id-ID" sz="3400" spc="20" dirty="0" smtClean="0">
                <a:latin typeface="Tekton Pro Ext" panose="020F0605020208020904" pitchFamily="34" charset="0"/>
                <a:cs typeface="Times New Roman"/>
              </a:rPr>
              <a:t> </a:t>
            </a:r>
            <a:r>
              <a:rPr lang="id-ID" sz="3400" dirty="0" smtClean="0">
                <a:latin typeface="Tekton Pro Ext" panose="020F0605020208020904" pitchFamily="34" charset="0"/>
                <a:cs typeface="Times New Roman"/>
              </a:rPr>
              <a:t>kehamilan.</a:t>
            </a:r>
          </a:p>
          <a:p>
            <a:pPr algn="just"/>
            <a:endParaRPr lang="id-ID" dirty="0">
              <a:latin typeface="Tekton Pro Ext" panose="020F0605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415" y="1722047"/>
            <a:ext cx="6316394" cy="5135953"/>
          </a:xfrm>
        </p:spPr>
        <p:txBody>
          <a:bodyPr/>
          <a:lstStyle/>
          <a:p>
            <a:r>
              <a:rPr lang="id-ID" spc="-5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Sebanyak </a:t>
            </a:r>
            <a:r>
              <a:rPr lang="id-ID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25% </a:t>
            </a:r>
            <a:r>
              <a:rPr lang="id-ID" spc="-5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wanita </a:t>
            </a:r>
            <a:r>
              <a:rPr lang="id-ID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hamil </a:t>
            </a:r>
            <a:r>
              <a:rPr lang="id-ID" spc="-5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akan mengalami depresi saat kehamilannya  (Jarrett, 2016). </a:t>
            </a:r>
            <a:r>
              <a:rPr lang="id-ID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Sebuah </a:t>
            </a:r>
            <a:r>
              <a:rPr lang="id-ID" spc="-5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penelitian </a:t>
            </a:r>
            <a:r>
              <a:rPr lang="id-ID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di </a:t>
            </a:r>
            <a:r>
              <a:rPr lang="id-ID" spc="-5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Brazil, dari sebanyak </a:t>
            </a:r>
            <a:r>
              <a:rPr lang="id-ID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1334 responden, 23.6%  memiliki </a:t>
            </a:r>
            <a:r>
              <a:rPr lang="id-ID" spc="-5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gejala depresi, dan </a:t>
            </a:r>
            <a:r>
              <a:rPr lang="id-ID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34.5% memiliki </a:t>
            </a:r>
            <a:r>
              <a:rPr lang="id-ID" spc="-5" dirty="0">
                <a:solidFill>
                  <a:schemeClr val="bg1"/>
                </a:solidFill>
                <a:latin typeface="Tekton Pro Ext" panose="020F0605020208020904" pitchFamily="34" charset="0"/>
                <a:cs typeface="Times New Roman"/>
              </a:rPr>
              <a:t>gejala kecemasan</a:t>
            </a:r>
          </a:p>
          <a:p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lt1">
              <a:alpha val="5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d-ID" spc="-5" dirty="0">
                <a:latin typeface="Tekton Pro Ext" panose="020F0605020208020904" pitchFamily="34" charset="0"/>
                <a:cs typeface="Times New Roman"/>
              </a:rPr>
              <a:t>Depresi dapat dipengaruhi </a:t>
            </a:r>
            <a:r>
              <a:rPr lang="id-ID" dirty="0">
                <a:latin typeface="Tekton Pro Ext" panose="020F0605020208020904" pitchFamily="34" charset="0"/>
                <a:cs typeface="Times New Roman"/>
              </a:rPr>
              <a:t>oleh  </a:t>
            </a:r>
            <a:r>
              <a:rPr lang="id-ID" spc="-5" dirty="0">
                <a:latin typeface="Tekton Pro Ext" panose="020F0605020208020904" pitchFamily="34" charset="0"/>
                <a:cs typeface="Times New Roman"/>
              </a:rPr>
              <a:t>beberapa faktor, </a:t>
            </a:r>
            <a:r>
              <a:rPr lang="id-ID" spc="-5" dirty="0" smtClean="0">
                <a:latin typeface="Tekton Pro Ext" panose="020F0605020208020904" pitchFamily="34" charset="0"/>
                <a:cs typeface="Times New Roman"/>
              </a:rPr>
              <a:t>yaitu: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7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spc="-5" dirty="0" smtClean="0">
                <a:latin typeface="Tekton Pro Ext" panose="020F0605020208020904" pitchFamily="34" charset="0"/>
                <a:cs typeface="Times New Roman"/>
              </a:rPr>
              <a:t>Faktor pekerjaan </a:t>
            </a:r>
            <a:r>
              <a:rPr lang="id-ID" spc="-5" dirty="0">
                <a:latin typeface="Tekton Pro Ext" panose="020F0605020208020904" pitchFamily="34" charset="0"/>
                <a:cs typeface="Times New Roman"/>
              </a:rPr>
              <a:t>dan dukungan </a:t>
            </a:r>
            <a:r>
              <a:rPr lang="id-ID" dirty="0">
                <a:latin typeface="Tekton Pro Ext" panose="020F0605020208020904" pitchFamily="34" charset="0"/>
                <a:cs typeface="Times New Roman"/>
              </a:rPr>
              <a:t>keluarga</a:t>
            </a:r>
            <a:endParaRPr lang="id-ID" dirty="0">
              <a:latin typeface="Tekton Pro Ext" panose="020F0605020208020904" pitchFamily="34" charset="0"/>
            </a:endParaRPr>
          </a:p>
          <a:p>
            <a:r>
              <a:rPr lang="id-ID" spc="-5" dirty="0" smtClean="0">
                <a:latin typeface="Tekton Pro Ext" panose="020F0605020208020904" pitchFamily="34" charset="0"/>
                <a:cs typeface="Times New Roman"/>
              </a:rPr>
              <a:t>Faktor status kepemilikan rumah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ibu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hamil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baik yang tinggal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di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rumah sendiri, rumah  sewa ataupun bersama mertua sebagian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besar memiliki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tingkat depresi dalam  kategori naik-turun perasaan yang tergolong wajar. Namun,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ibu hamil </a:t>
            </a:r>
            <a:r>
              <a:rPr lang="id-ID" spc="-10" dirty="0" smtClean="0">
                <a:latin typeface="Tekton Pro Cond" panose="020F0606020208020904" pitchFamily="34" charset="0"/>
                <a:cs typeface="Times New Roman"/>
              </a:rPr>
              <a:t>yang 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tinggal bersama mertuanya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memiliki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depresi parah dan depresi </a:t>
            </a:r>
            <a:r>
              <a:rPr lang="id-ID" spc="5" dirty="0" smtClean="0">
                <a:latin typeface="Tekton Pro Cond" panose="020F0606020208020904" pitchFamily="34" charset="0"/>
                <a:cs typeface="Times New Roman"/>
              </a:rPr>
              <a:t>ekstrem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yang 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lebih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tinggi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dari ibu hamil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yang tinggal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di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rumah sendiri ataupun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di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rumah sewa.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Sedangkan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untuk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kecemasan, tidak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ada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perbedaan yang signifikan antara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ibu 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hamil yang tinggal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di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rumah sendiri, sewa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ataupun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bersama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dengan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mertua,  namun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ibu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hamil yang tinggal bersama mertuanya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memiliki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tingkat kecemasan  yang </a:t>
            </a:r>
            <a:r>
              <a:rPr lang="id-ID" dirty="0" smtClean="0">
                <a:latin typeface="Tekton Pro Cond" panose="020F0606020208020904" pitchFamily="34" charset="0"/>
                <a:cs typeface="Times New Roman"/>
              </a:rPr>
              <a:t>paling </a:t>
            </a:r>
            <a:r>
              <a:rPr lang="id-ID" spc="-5" dirty="0" smtClean="0">
                <a:latin typeface="Tekton Pro Cond" panose="020F0606020208020904" pitchFamily="34" charset="0"/>
                <a:cs typeface="Times New Roman"/>
              </a:rPr>
              <a:t>tinggi.</a:t>
            </a:r>
            <a:endParaRPr lang="id-ID" dirty="0">
              <a:latin typeface="Tekton Pro Cond" panose="020F0606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66" y="365125"/>
            <a:ext cx="10515600" cy="1325563"/>
          </a:xfrm>
        </p:spPr>
        <p:txBody>
          <a:bodyPr/>
          <a:lstStyle/>
          <a:p>
            <a:r>
              <a:rPr lang="id-ID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Penelitian </a:t>
            </a:r>
            <a:r>
              <a:rPr lang="id-ID" i="1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Novi</a:t>
            </a:r>
            <a:r>
              <a:rPr lang="id-ID" i="1" u="sng" spc="-4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i="1" u="sng" spc="-5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Elisadevi (2018)</a:t>
            </a:r>
            <a:endParaRPr lang="id-ID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66" y="1690688"/>
            <a:ext cx="11901268" cy="4924938"/>
          </a:xfrm>
        </p:spPr>
        <p:txBody>
          <a:bodyPr>
            <a:noAutofit/>
          </a:bodyPr>
          <a:lstStyle/>
          <a:p>
            <a:pPr algn="just"/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Sedangkan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untuk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kesejahteraan  subjektif,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ibu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hamil yang tinggal bersama mertua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memiliki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kesejahteraan  subjektif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lebih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rendah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daripada ibu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hamil yang tinggal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di rumah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sendiri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ataupun  di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rumah sewa.</a:t>
            </a:r>
          </a:p>
          <a:p>
            <a:pPr algn="just"/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Temuan mengenai tempat tinggal tersebut sesuai dengan penelitian  Marsasina dan Fitrikasari (2016) bahwa kemiskinan merupakan salah satu faktor 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utama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depresi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pada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wanita, digambarkan melalui pekerjaan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dan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status  kepemilikan rumah.Selain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itu,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hasil tersebut juga selaras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dengan penelitian oleh 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Saputra, Hartati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&amp; Aviani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(2014) yang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menyatakan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bahwa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pasangan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yang tinggal  terpisah dari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orang tua/mertua lebih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puas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dengan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pernikahan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mereka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karena  dengan tinggal terpisah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dari orang tua/mertua membuat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mereka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lebih nyaman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dan 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tenang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sebagai pasangan suami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istri,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dan merasa bahagia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karena apa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yang mereka  raih atas jerih payah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mereka</a:t>
            </a:r>
            <a:r>
              <a:rPr lang="id-ID" sz="2400" spc="15" dirty="0" smtClean="0">
                <a:latin typeface="Tekton Pro" panose="020F0603020208020904" pitchFamily="34" charset="0"/>
                <a:cs typeface="Times New Roman"/>
              </a:rPr>
              <a:t>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berdua.</a:t>
            </a:r>
            <a:endParaRPr lang="id-ID" sz="2400" dirty="0" smtClean="0">
              <a:latin typeface="Tekton Pro" panose="020F0603020208020904" pitchFamily="34" charset="0"/>
              <a:cs typeface="Times New Roman"/>
            </a:endParaRPr>
          </a:p>
          <a:p>
            <a:pPr algn="just"/>
            <a:r>
              <a:rPr lang="id-ID" sz="2400" spc="-10" dirty="0" smtClean="0">
                <a:latin typeface="Tekton Pro" panose="020F0603020208020904" pitchFamily="34" charset="0"/>
                <a:cs typeface="Times New Roman"/>
              </a:rPr>
              <a:t>Ibu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hamil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dengan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tingkat  kesejahteraan yang tinggi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dapat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mengatasi masalahnya dengan tenang,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lebih  memilih untuk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menurunkan ego-nya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dan mudah </a:t>
            </a:r>
            <a:r>
              <a:rPr lang="id-ID" sz="2400" spc="-5" dirty="0" smtClean="0">
                <a:latin typeface="Tekton Pro" panose="020F0603020208020904" pitchFamily="34" charset="0"/>
                <a:cs typeface="Times New Roman"/>
              </a:rPr>
              <a:t>memaafkan </a:t>
            </a:r>
            <a:r>
              <a:rPr lang="id-ID" sz="2400" dirty="0" smtClean="0">
                <a:latin typeface="Tekton Pro" panose="020F0603020208020904" pitchFamily="34" charset="0"/>
                <a:cs typeface="Times New Roman"/>
              </a:rPr>
              <a:t>kesalahan orang  lain.</a:t>
            </a:r>
            <a:endParaRPr lang="id-ID" sz="2400" dirty="0"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5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latin typeface="Tekton Pro Ext" panose="020F0605020208020904" pitchFamily="34" charset="0"/>
              </a:rPr>
              <a:t>Perubahan psikologis yang dialami oleh ibu bersalin (Minarni Harianto, 2010):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 dpi="0" rotWithShape="1">
            <a:blip r:embed="rId2">
              <a:alphaModFix amt="82000"/>
            </a:blip>
            <a:srcRect/>
            <a:stretch>
              <a:fillRect/>
            </a:stretch>
          </a:blipFill>
        </p:spPr>
        <p:txBody>
          <a:bodyPr/>
          <a:lstStyle/>
          <a:p>
            <a:pPr>
              <a:lnSpc>
                <a:spcPct val="200000"/>
              </a:lnSpc>
            </a:pPr>
            <a:r>
              <a:rPr lang="id-ID" dirty="0" smtClean="0">
                <a:latin typeface="Tekton Pro" panose="020F0603020208020904" pitchFamily="34" charset="0"/>
              </a:rPr>
              <a:t>Persepsi terhadap rasa sakit</a:t>
            </a:r>
          </a:p>
          <a:p>
            <a:pPr>
              <a:lnSpc>
                <a:spcPct val="200000"/>
              </a:lnSpc>
            </a:pPr>
            <a:r>
              <a:rPr lang="id-ID" dirty="0" smtClean="0">
                <a:latin typeface="Tekton Pro" panose="020F0603020208020904" pitchFamily="34" charset="0"/>
              </a:rPr>
              <a:t>Takut dan cemas</a:t>
            </a:r>
          </a:p>
          <a:p>
            <a:pPr>
              <a:lnSpc>
                <a:spcPct val="200000"/>
              </a:lnSpc>
            </a:pPr>
            <a:r>
              <a:rPr lang="id-ID" dirty="0" smtClean="0">
                <a:latin typeface="Tekton Pro" panose="020F0603020208020904" pitchFamily="34" charset="0"/>
              </a:rPr>
              <a:t>Kepribadian</a:t>
            </a:r>
          </a:p>
          <a:p>
            <a:pPr>
              <a:lnSpc>
                <a:spcPct val="200000"/>
              </a:lnSpc>
            </a:pPr>
            <a:r>
              <a:rPr lang="id-ID" dirty="0" smtClean="0">
                <a:latin typeface="Tekton Pro" panose="020F0603020208020904" pitchFamily="34" charset="0"/>
              </a:rPr>
              <a:t>Kelelahan</a:t>
            </a:r>
          </a:p>
          <a:p>
            <a:pPr>
              <a:lnSpc>
                <a:spcPct val="200000"/>
              </a:lnSpc>
            </a:pPr>
            <a:r>
              <a:rPr lang="id-ID" dirty="0" smtClean="0">
                <a:latin typeface="Tekton Pro" panose="020F0603020208020904" pitchFamily="34" charset="0"/>
              </a:rPr>
              <a:t>pengharapan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07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4737</TotalTime>
  <Words>624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8" baseType="lpstr">
      <vt:lpstr>Adobe Caslon Pro</vt:lpstr>
      <vt:lpstr>Adobe Garamond Pro Bold</vt:lpstr>
      <vt:lpstr>Aharoni</vt:lpstr>
      <vt:lpstr>Aparajita</vt:lpstr>
      <vt:lpstr>Arial</vt:lpstr>
      <vt:lpstr>Arial Rounded MT Bold</vt:lpstr>
      <vt:lpstr>Baskerville Old Face</vt:lpstr>
      <vt:lpstr>Bernard MT Condensed</vt:lpstr>
      <vt:lpstr>Blackadder ITC</vt:lpstr>
      <vt:lpstr>Calibri</vt:lpstr>
      <vt:lpstr>Calibri Light</vt:lpstr>
      <vt:lpstr>Comic Sans MS</vt:lpstr>
      <vt:lpstr>Cooper Std Black</vt:lpstr>
      <vt:lpstr>Courier New</vt:lpstr>
      <vt:lpstr>Garamond</vt:lpstr>
      <vt:lpstr>Sitka Text</vt:lpstr>
      <vt:lpstr>Tekton Pro</vt:lpstr>
      <vt:lpstr>Tekton Pro Cond</vt:lpstr>
      <vt:lpstr>Tekton Pro Ext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DOA SEBELUM BELAJAR</vt:lpstr>
      <vt:lpstr>PowerPoint Presentation</vt:lpstr>
      <vt:lpstr>PowerPoint Presentation</vt:lpstr>
      <vt:lpstr> QS. YUNUS AYAT 57</vt:lpstr>
      <vt:lpstr>KEHAMILAN</vt:lpstr>
      <vt:lpstr>PowerPoint Presentation</vt:lpstr>
      <vt:lpstr>Depresi dapat dipengaruhi oleh  beberapa faktor, yaitu:</vt:lpstr>
      <vt:lpstr>Penelitian Novi Elisadevi (2018)</vt:lpstr>
      <vt:lpstr>Perubahan psikologis yang dialami oleh ibu bersalin (Minarni Harianto, 2010):</vt:lpstr>
      <vt:lpstr>Gangguan Psikologis yang Dialami Selama Kehamilan </vt:lpstr>
      <vt:lpstr>Terimakasih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8.1</dc:creator>
  <cp:lastModifiedBy>Windows 8.1</cp:lastModifiedBy>
  <cp:revision>14</cp:revision>
  <dcterms:created xsi:type="dcterms:W3CDTF">2021-03-31T01:24:03Z</dcterms:created>
  <dcterms:modified xsi:type="dcterms:W3CDTF">2021-04-05T06:43:51Z</dcterms:modified>
</cp:coreProperties>
</file>