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 id="264" r:id="rId27"/>
    <p:sldId id="265"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Open Sans Light" charset="1" panose="020B0306030504020204"/>
      <p:regular r:id="rId14"/>
    </p:embeddedFont>
    <p:embeddedFont>
      <p:font typeface="Open Sans Light Bold" charset="1" panose="020B0806030504020204"/>
      <p:regular r:id="rId15"/>
    </p:embeddedFont>
    <p:embeddedFont>
      <p:font typeface="Open Sans Light Italics" charset="1" panose="020B0306030504020204"/>
      <p:regular r:id="rId16"/>
    </p:embeddedFont>
    <p:embeddedFont>
      <p:font typeface="Open Sans Light Bold Italics" charset="1" panose="020B0806030504020204"/>
      <p:regular r:id="rId17"/>
    </p:embeddedFont>
    <p:embeddedFont>
      <p:font typeface="Paalalabas Wide"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slides/slide9.xml" Type="http://schemas.openxmlformats.org/officeDocument/2006/relationships/slide"/><Relationship Id="rId28" Target="slides/slide10.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10287000" cy="10287000"/>
            <a:chOff x="0" y="0"/>
            <a:chExt cx="6350000" cy="6350000"/>
          </a:xfrm>
        </p:grpSpPr>
        <p:sp>
          <p:nvSpPr>
            <p:cNvPr name="Freeform 3" id="3"/>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blipFill>
              <a:blip r:embed="rId2"/>
              <a:stretch>
                <a:fillRect l="-17743" r="-29315" t="0" b="0"/>
              </a:stretch>
            </a:blipFill>
          </p:spPr>
        </p:sp>
      </p:grpSp>
      <p:grpSp>
        <p:nvGrpSpPr>
          <p:cNvPr name="Group 4" id="4"/>
          <p:cNvGrpSpPr>
            <a:grpSpLocks noChangeAspect="true"/>
          </p:cNvGrpSpPr>
          <p:nvPr/>
        </p:nvGrpSpPr>
        <p:grpSpPr>
          <a:xfrm rot="0">
            <a:off x="5377499" y="5632216"/>
            <a:ext cx="3766501" cy="3766485"/>
            <a:chOff x="0" y="0"/>
            <a:chExt cx="6350000" cy="6349975"/>
          </a:xfrm>
        </p:grpSpPr>
        <p:sp>
          <p:nvSpPr>
            <p:cNvPr name="Freeform 5" id="5"/>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r="-25046" t="0" b="0"/>
              </a:stretch>
            </a:blipFill>
          </p:spPr>
        </p:sp>
      </p:grpSp>
      <p:grpSp>
        <p:nvGrpSpPr>
          <p:cNvPr name="Group 6" id="6"/>
          <p:cNvGrpSpPr>
            <a:grpSpLocks noChangeAspect="true"/>
          </p:cNvGrpSpPr>
          <p:nvPr/>
        </p:nvGrpSpPr>
        <p:grpSpPr>
          <a:xfrm rot="0">
            <a:off x="10837947" y="623541"/>
            <a:ext cx="810321" cy="810318"/>
            <a:chOff x="0" y="0"/>
            <a:chExt cx="6350000" cy="6349975"/>
          </a:xfrm>
        </p:grpSpPr>
        <p:sp>
          <p:nvSpPr>
            <p:cNvPr name="Freeform 7" id="7"/>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8" id="8"/>
          <p:cNvGrpSpPr>
            <a:grpSpLocks noChangeAspect="true"/>
          </p:cNvGrpSpPr>
          <p:nvPr/>
        </p:nvGrpSpPr>
        <p:grpSpPr>
          <a:xfrm rot="-10800000">
            <a:off x="14608097" y="6607097"/>
            <a:ext cx="3679903" cy="3679903"/>
            <a:chOff x="0" y="0"/>
            <a:chExt cx="6350000" cy="6350000"/>
          </a:xfrm>
        </p:grpSpPr>
        <p:sp>
          <p:nvSpPr>
            <p:cNvPr name="Freeform 9" id="9"/>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grpSp>
        <p:nvGrpSpPr>
          <p:cNvPr name="Group 10" id="10"/>
          <p:cNvGrpSpPr>
            <a:grpSpLocks noChangeAspect="true"/>
          </p:cNvGrpSpPr>
          <p:nvPr/>
        </p:nvGrpSpPr>
        <p:grpSpPr>
          <a:xfrm rot="0">
            <a:off x="12601439" y="8719933"/>
            <a:ext cx="1076734" cy="1076734"/>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
        <p:nvSpPr>
          <p:cNvPr name="TextBox 12" id="12"/>
          <p:cNvSpPr txBox="true"/>
          <p:nvPr/>
        </p:nvSpPr>
        <p:spPr>
          <a:xfrm rot="0">
            <a:off x="10713381" y="3691484"/>
            <a:ext cx="7297717" cy="1940732"/>
          </a:xfrm>
          <a:prstGeom prst="rect">
            <a:avLst/>
          </a:prstGeom>
        </p:spPr>
        <p:txBody>
          <a:bodyPr anchor="t" rtlCol="false" tIns="0" lIns="0" bIns="0" rIns="0">
            <a:spAutoFit/>
          </a:bodyPr>
          <a:lstStyle/>
          <a:p>
            <a:pPr>
              <a:lnSpc>
                <a:spcPts val="15880"/>
              </a:lnSpc>
            </a:pPr>
            <a:r>
              <a:rPr lang="en-US" sz="11343">
                <a:solidFill>
                  <a:srgbClr val="000000"/>
                </a:solidFill>
                <a:latin typeface="Paalalabas Wide"/>
              </a:rPr>
              <a:t>OVARIUM</a:t>
            </a:r>
          </a:p>
        </p:txBody>
      </p:sp>
      <p:sp>
        <p:nvSpPr>
          <p:cNvPr name="TextBox 13" id="13"/>
          <p:cNvSpPr txBox="true"/>
          <p:nvPr/>
        </p:nvSpPr>
        <p:spPr>
          <a:xfrm rot="0">
            <a:off x="10713381" y="2542485"/>
            <a:ext cx="5287202" cy="1693364"/>
          </a:xfrm>
          <a:prstGeom prst="rect">
            <a:avLst/>
          </a:prstGeom>
        </p:spPr>
        <p:txBody>
          <a:bodyPr anchor="t" rtlCol="false" tIns="0" lIns="0" bIns="0" rIns="0">
            <a:spAutoFit/>
          </a:bodyPr>
          <a:lstStyle/>
          <a:p>
            <a:pPr>
              <a:lnSpc>
                <a:spcPts val="13764"/>
              </a:lnSpc>
            </a:pPr>
            <a:r>
              <a:rPr lang="en-US" sz="9832">
                <a:solidFill>
                  <a:srgbClr val="000000"/>
                </a:solidFill>
                <a:latin typeface="Paalalabas Wide"/>
              </a:rPr>
              <a:t>KANKER</a:t>
            </a:r>
          </a:p>
        </p:txBody>
      </p:sp>
      <p:sp>
        <p:nvSpPr>
          <p:cNvPr name="TextBox 14" id="14"/>
          <p:cNvSpPr txBox="true"/>
          <p:nvPr/>
        </p:nvSpPr>
        <p:spPr>
          <a:xfrm rot="0">
            <a:off x="10751481" y="5842509"/>
            <a:ext cx="5810612" cy="4444491"/>
          </a:xfrm>
          <a:prstGeom prst="rect">
            <a:avLst/>
          </a:prstGeom>
        </p:spPr>
        <p:txBody>
          <a:bodyPr anchor="t" rtlCol="false" tIns="0" lIns="0" bIns="0" rIns="0">
            <a:spAutoFit/>
          </a:bodyPr>
          <a:lstStyle/>
          <a:p>
            <a:pPr>
              <a:lnSpc>
                <a:spcPts val="3963"/>
              </a:lnSpc>
            </a:pPr>
            <a:r>
              <a:rPr lang="en-US" sz="2831">
                <a:solidFill>
                  <a:srgbClr val="000000"/>
                </a:solidFill>
                <a:latin typeface="Roboto Bold"/>
              </a:rPr>
              <a:t>KELOMPOK XI</a:t>
            </a:r>
          </a:p>
          <a:p>
            <a:pPr>
              <a:lnSpc>
                <a:spcPts val="3963"/>
              </a:lnSpc>
            </a:pPr>
            <a:r>
              <a:rPr lang="en-US" sz="2831">
                <a:solidFill>
                  <a:srgbClr val="000000"/>
                </a:solidFill>
                <a:latin typeface="Roboto Bold"/>
              </a:rPr>
              <a:t>HASNUR DJOHAN</a:t>
            </a:r>
          </a:p>
          <a:p>
            <a:pPr>
              <a:lnSpc>
                <a:spcPts val="3963"/>
              </a:lnSpc>
            </a:pPr>
            <a:r>
              <a:rPr lang="en-US" sz="2831">
                <a:solidFill>
                  <a:srgbClr val="000000"/>
                </a:solidFill>
                <a:latin typeface="Roboto Bold"/>
              </a:rPr>
              <a:t>FATIMAH JAMUDDIN</a:t>
            </a:r>
          </a:p>
          <a:p>
            <a:pPr>
              <a:lnSpc>
                <a:spcPts val="3963"/>
              </a:lnSpc>
            </a:pPr>
            <a:r>
              <a:rPr lang="en-US" sz="2831">
                <a:solidFill>
                  <a:srgbClr val="000000"/>
                </a:solidFill>
                <a:latin typeface="Roboto Bold"/>
              </a:rPr>
              <a:t>SUKMAWATI</a:t>
            </a:r>
          </a:p>
          <a:p>
            <a:pPr>
              <a:lnSpc>
                <a:spcPts val="3963"/>
              </a:lnSpc>
            </a:pPr>
            <a:r>
              <a:rPr lang="en-US" sz="2831">
                <a:solidFill>
                  <a:srgbClr val="000000"/>
                </a:solidFill>
                <a:latin typeface="Roboto Bold"/>
              </a:rPr>
              <a:t>SURIYANI ISKANDAR</a:t>
            </a:r>
          </a:p>
          <a:p>
            <a:pPr>
              <a:lnSpc>
                <a:spcPts val="3963"/>
              </a:lnSpc>
            </a:pPr>
            <a:r>
              <a:rPr lang="en-US" sz="2831">
                <a:solidFill>
                  <a:srgbClr val="000000"/>
                </a:solidFill>
                <a:latin typeface="Roboto Bold"/>
              </a:rPr>
              <a:t>JUMIANI DJOHAN</a:t>
            </a:r>
          </a:p>
          <a:p>
            <a:pPr>
              <a:lnSpc>
                <a:spcPts val="3963"/>
              </a:lnSpc>
            </a:pPr>
            <a:r>
              <a:rPr lang="en-US" sz="2831">
                <a:solidFill>
                  <a:srgbClr val="000000"/>
                </a:solidFill>
                <a:latin typeface="Roboto Bold"/>
              </a:rPr>
              <a:t>NURHIDAYAH</a:t>
            </a:r>
          </a:p>
          <a:p>
            <a:pPr>
              <a:lnSpc>
                <a:spcPts val="3963"/>
              </a:lnSpc>
            </a:pPr>
            <a:r>
              <a:rPr lang="en-US" sz="2831">
                <a:solidFill>
                  <a:srgbClr val="000000"/>
                </a:solidFill>
                <a:latin typeface="Roboto Bold"/>
              </a:rPr>
              <a:t>MISRAWATI</a:t>
            </a:r>
          </a:p>
          <a:p>
            <a:pPr>
              <a:lnSpc>
                <a:spcPts val="3963"/>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false" flipV="false" rot="0">
            <a:off x="0" y="2950427"/>
            <a:ext cx="18288000" cy="7336573"/>
          </a:xfrm>
          <a:prstGeom prst="rect">
            <a:avLst/>
          </a:prstGeom>
        </p:spPr>
      </p:pic>
      <p:grpSp>
        <p:nvGrpSpPr>
          <p:cNvPr name="Group 3" id="3"/>
          <p:cNvGrpSpPr>
            <a:grpSpLocks noChangeAspect="true"/>
          </p:cNvGrpSpPr>
          <p:nvPr/>
        </p:nvGrpSpPr>
        <p:grpSpPr>
          <a:xfrm rot="0">
            <a:off x="7945755" y="1028700"/>
            <a:ext cx="11597538" cy="11597491"/>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grpSp>
        <p:nvGrpSpPr>
          <p:cNvPr name="Group 5" id="5"/>
          <p:cNvGrpSpPr>
            <a:grpSpLocks noChangeAspect="true"/>
          </p:cNvGrpSpPr>
          <p:nvPr/>
        </p:nvGrpSpPr>
        <p:grpSpPr>
          <a:xfrm rot="0">
            <a:off x="0" y="0"/>
            <a:ext cx="7108903" cy="7108903"/>
            <a:chOff x="0" y="0"/>
            <a:chExt cx="6350000" cy="6350000"/>
          </a:xfrm>
        </p:grpSpPr>
        <p:sp>
          <p:nvSpPr>
            <p:cNvPr name="Freeform 6" id="6"/>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grpSp>
        <p:nvGrpSpPr>
          <p:cNvPr name="Group 7" id="7"/>
          <p:cNvGrpSpPr>
            <a:grpSpLocks noChangeAspect="true"/>
          </p:cNvGrpSpPr>
          <p:nvPr/>
        </p:nvGrpSpPr>
        <p:grpSpPr>
          <a:xfrm rot="0">
            <a:off x="1906682" y="3228396"/>
            <a:ext cx="4491330" cy="4491312"/>
            <a:chOff x="0" y="0"/>
            <a:chExt cx="6350000" cy="6349975"/>
          </a:xfrm>
        </p:grpSpPr>
        <p:sp>
          <p:nvSpPr>
            <p:cNvPr name="Freeform 8" id="8"/>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r="-25046" t="0" b="0"/>
              </a:stretch>
            </a:blipFill>
          </p:spPr>
        </p:sp>
      </p:grpSp>
      <p:grpSp>
        <p:nvGrpSpPr>
          <p:cNvPr name="Group 9" id="9"/>
          <p:cNvGrpSpPr>
            <a:grpSpLocks noChangeAspect="true"/>
          </p:cNvGrpSpPr>
          <p:nvPr/>
        </p:nvGrpSpPr>
        <p:grpSpPr>
          <a:xfrm rot="0">
            <a:off x="16151618" y="1318593"/>
            <a:ext cx="1113247" cy="1113243"/>
            <a:chOff x="0" y="0"/>
            <a:chExt cx="6350000" cy="6349975"/>
          </a:xfrm>
        </p:grpSpPr>
        <p:sp>
          <p:nvSpPr>
            <p:cNvPr name="Freeform 10" id="1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1" id="11"/>
          <p:cNvGrpSpPr>
            <a:grpSpLocks noChangeAspect="true"/>
          </p:cNvGrpSpPr>
          <p:nvPr/>
        </p:nvGrpSpPr>
        <p:grpSpPr>
          <a:xfrm rot="0">
            <a:off x="7108903" y="8006160"/>
            <a:ext cx="1744006" cy="1743999"/>
            <a:chOff x="0" y="0"/>
            <a:chExt cx="6350000" cy="6349975"/>
          </a:xfrm>
        </p:grpSpPr>
        <p:sp>
          <p:nvSpPr>
            <p:cNvPr name="Freeform 12" id="12"/>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3" id="13"/>
          <p:cNvGrpSpPr>
            <a:grpSpLocks noChangeAspect="true"/>
          </p:cNvGrpSpPr>
          <p:nvPr/>
        </p:nvGrpSpPr>
        <p:grpSpPr>
          <a:xfrm rot="0">
            <a:off x="-406754" y="8593441"/>
            <a:ext cx="2313436" cy="2313436"/>
            <a:chOff x="0" y="0"/>
            <a:chExt cx="6355080" cy="6355080"/>
          </a:xfrm>
        </p:grpSpPr>
        <p:sp>
          <p:nvSpPr>
            <p:cNvPr name="Freeform 14" id="1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
        <p:nvSpPr>
          <p:cNvPr name="TextBox 15" id="15"/>
          <p:cNvSpPr txBox="true"/>
          <p:nvPr/>
        </p:nvSpPr>
        <p:spPr>
          <a:xfrm rot="0">
            <a:off x="8356703" y="2767317"/>
            <a:ext cx="8021650" cy="1171575"/>
          </a:xfrm>
          <a:prstGeom prst="rect">
            <a:avLst/>
          </a:prstGeom>
        </p:spPr>
        <p:txBody>
          <a:bodyPr anchor="t" rtlCol="false" tIns="0" lIns="0" bIns="0" rIns="0">
            <a:spAutoFit/>
          </a:bodyPr>
          <a:lstStyle/>
          <a:p>
            <a:pPr>
              <a:lnSpc>
                <a:spcPts val="8550"/>
              </a:lnSpc>
            </a:pPr>
            <a:r>
              <a:rPr lang="en-US" sz="9000">
                <a:solidFill>
                  <a:srgbClr val="000000"/>
                </a:solidFill>
                <a:latin typeface="Paalalabas Wide"/>
              </a:rPr>
              <a:t>Pengobatan</a:t>
            </a:r>
          </a:p>
        </p:txBody>
      </p:sp>
      <p:sp>
        <p:nvSpPr>
          <p:cNvPr name="TextBox 16" id="16"/>
          <p:cNvSpPr txBox="true"/>
          <p:nvPr/>
        </p:nvSpPr>
        <p:spPr>
          <a:xfrm rot="0">
            <a:off x="9245379" y="4114243"/>
            <a:ext cx="8013921" cy="5246370"/>
          </a:xfrm>
          <a:prstGeom prst="rect">
            <a:avLst/>
          </a:prstGeom>
        </p:spPr>
        <p:txBody>
          <a:bodyPr anchor="t" rtlCol="false" tIns="0" lIns="0" bIns="0" rIns="0">
            <a:spAutoFit/>
          </a:bodyPr>
          <a:lstStyle/>
          <a:p>
            <a:pPr>
              <a:lnSpc>
                <a:spcPts val="1679"/>
              </a:lnSpc>
            </a:pPr>
            <a:r>
              <a:rPr lang="en-US" sz="1200">
                <a:solidFill>
                  <a:srgbClr val="000000"/>
                </a:solidFill>
                <a:latin typeface="Arimo Bold"/>
              </a:rPr>
              <a:t>1.	Operasi</a:t>
            </a:r>
          </a:p>
          <a:p>
            <a:pPr>
              <a:lnSpc>
                <a:spcPts val="1679"/>
              </a:lnSpc>
            </a:pPr>
            <a:r>
              <a:rPr lang="en-US" sz="1200">
                <a:solidFill>
                  <a:srgbClr val="000000"/>
                </a:solidFill>
                <a:latin typeface="Arimo Bold"/>
              </a:rPr>
              <a:t>Bertujuan untuk mengangkat salah satu atau kedua ovarium. Selain itu operasi jg dapat dilakukan untuk mengangkat Rahim (histerktomi) dan jaringan di sekitarnya yang telah terkena kanker.</a:t>
            </a:r>
          </a:p>
          <a:p>
            <a:pPr>
              <a:lnSpc>
                <a:spcPts val="1679"/>
              </a:lnSpc>
            </a:pPr>
            <a:r>
              <a:rPr lang="en-US" sz="1200">
                <a:solidFill>
                  <a:srgbClr val="000000"/>
                </a:solidFill>
                <a:latin typeface="Arimo Bold"/>
              </a:rPr>
              <a:t>Perlu diketahui, beberapa jenis operasi untuk mengatasi kanker ovarium bisa membuat pasien tidak dapat memiliki anak lagi. Oleh karena itu, konsultasikan dengan dokter mengenai manfaat dan resiko oerasi yang akan dilakukan</a:t>
            </a:r>
          </a:p>
          <a:p>
            <a:pPr>
              <a:lnSpc>
                <a:spcPts val="1679"/>
              </a:lnSpc>
            </a:pPr>
            <a:r>
              <a:rPr lang="en-US" sz="1200">
                <a:solidFill>
                  <a:srgbClr val="000000"/>
                </a:solidFill>
                <a:latin typeface="Arimo Bold"/>
              </a:rPr>
              <a:t>2.	Radioterapi</a:t>
            </a:r>
          </a:p>
          <a:p>
            <a:pPr>
              <a:lnSpc>
                <a:spcPts val="1679"/>
              </a:lnSpc>
            </a:pPr>
            <a:r>
              <a:rPr lang="en-US" sz="1200">
                <a:solidFill>
                  <a:srgbClr val="000000"/>
                </a:solidFill>
                <a:latin typeface="Arimo Bold"/>
              </a:rPr>
              <a:t>Radioterapi adalah penggunaan sinar berenergi tinggi untuk membunuh sel-sel kanker, umumnya dilakukan pada pasien kanker ovarium stadium awal setelah operasi</a:t>
            </a:r>
          </a:p>
          <a:p>
            <a:pPr>
              <a:lnSpc>
                <a:spcPts val="1679"/>
              </a:lnSpc>
            </a:pPr>
            <a:r>
              <a:rPr lang="en-US" sz="1200">
                <a:solidFill>
                  <a:srgbClr val="000000"/>
                </a:solidFill>
                <a:latin typeface="Arimo Bold"/>
              </a:rPr>
              <a:t>Meski begitu, radioterapi juga dapat dilakukan pada pasien kanker ovarium stadium akhir, tujuannya untuk membunuh sel kanker yang sudah menyebar ke jaringan tubuh lain.</a:t>
            </a:r>
          </a:p>
          <a:p>
            <a:pPr>
              <a:lnSpc>
                <a:spcPts val="1679"/>
              </a:lnSpc>
            </a:pPr>
            <a:r>
              <a:rPr lang="en-US" sz="1200">
                <a:solidFill>
                  <a:srgbClr val="000000"/>
                </a:solidFill>
                <a:latin typeface="Arimo Bold"/>
              </a:rPr>
              <a:t>3.	Kemoterapi</a:t>
            </a:r>
          </a:p>
          <a:p>
            <a:pPr>
              <a:lnSpc>
                <a:spcPts val="1679"/>
              </a:lnSpc>
            </a:pPr>
            <a:r>
              <a:rPr lang="en-US" sz="1200">
                <a:solidFill>
                  <a:srgbClr val="000000"/>
                </a:solidFill>
                <a:latin typeface="Arimo Bold"/>
              </a:rPr>
              <a:t>Pemberian obat-abatan untuk membunuh sel kanker. Prosedur ini bisa dilakukan sebelum operasi unutk mengecilkan ukuran kanker sehingga lebih mudah diangkat, atau setelah operasi unutk membunuh sel-sel kanker yang msih tersisa,</a:t>
            </a:r>
          </a:p>
          <a:p>
            <a:pPr>
              <a:lnSpc>
                <a:spcPts val="1679"/>
              </a:lnSpc>
            </a:pPr>
            <a:r>
              <a:rPr lang="en-US" sz="1200">
                <a:solidFill>
                  <a:srgbClr val="000000"/>
                </a:solidFill>
                <a:latin typeface="Arimo Bold"/>
              </a:rPr>
              <a:t>Beberapa jenis obat yang digunakan pada kemotreapi adalah :</a:t>
            </a:r>
          </a:p>
          <a:p>
            <a:pPr>
              <a:lnSpc>
                <a:spcPts val="1679"/>
              </a:lnSpc>
            </a:pPr>
            <a:r>
              <a:rPr lang="en-US" sz="1200">
                <a:solidFill>
                  <a:srgbClr val="000000"/>
                </a:solidFill>
                <a:latin typeface="Arimo Bold"/>
              </a:rPr>
              <a:t>•	Carboplatin</a:t>
            </a:r>
          </a:p>
          <a:p>
            <a:pPr>
              <a:lnSpc>
                <a:spcPts val="1679"/>
              </a:lnSpc>
            </a:pPr>
            <a:r>
              <a:rPr lang="en-US" sz="1200">
                <a:solidFill>
                  <a:srgbClr val="000000"/>
                </a:solidFill>
                <a:latin typeface="Arimo Bold"/>
              </a:rPr>
              <a:t>•	Paclitaxel</a:t>
            </a:r>
          </a:p>
          <a:p>
            <a:pPr>
              <a:lnSpc>
                <a:spcPts val="1679"/>
              </a:lnSpc>
            </a:pPr>
            <a:r>
              <a:rPr lang="en-US" sz="1200">
                <a:solidFill>
                  <a:srgbClr val="000000"/>
                </a:solidFill>
                <a:latin typeface="Arimo Bold"/>
              </a:rPr>
              <a:t>•	Etoposide</a:t>
            </a:r>
          </a:p>
          <a:p>
            <a:pPr>
              <a:lnSpc>
                <a:spcPts val="1679"/>
              </a:lnSpc>
            </a:pPr>
            <a:r>
              <a:rPr lang="en-US" sz="1200">
                <a:solidFill>
                  <a:srgbClr val="000000"/>
                </a:solidFill>
                <a:latin typeface="Arimo Bold"/>
              </a:rPr>
              <a:t>•	gemcitabine</a:t>
            </a:r>
          </a:p>
          <a:p>
            <a:pPr>
              <a:lnSpc>
                <a:spcPts val="1679"/>
              </a:lnSpc>
            </a:pPr>
            <a:r>
              <a:rPr lang="en-US" sz="1200">
                <a:solidFill>
                  <a:srgbClr val="000000"/>
                </a:solidFill>
                <a:latin typeface="Arimo Bold"/>
              </a:rPr>
              <a:t>4.	Terapi Maintenance</a:t>
            </a:r>
          </a:p>
          <a:p>
            <a:pPr>
              <a:lnSpc>
                <a:spcPts val="1679"/>
              </a:lnSpc>
            </a:pPr>
            <a:r>
              <a:rPr lang="en-US" sz="1200">
                <a:solidFill>
                  <a:srgbClr val="000000"/>
                </a:solidFill>
                <a:latin typeface="Arimo Bold"/>
              </a:rPr>
              <a:t>Perlu diketahui, pasien yang sudah menyelesaikan terapi kanker ovarium tetap beresiko mengalami kekambuhan dalam beberapa tahun. Oleh karena itu, bila kondisi pasien memungkinkan, dokter akan meyarankan Terapi Maintenance atau Terapi Rumatan melalui pemberian obat-obatan.</a:t>
            </a:r>
          </a:p>
          <a:p>
            <a:pPr>
              <a:lnSpc>
                <a:spcPts val="16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5400000">
            <a:off x="13661438" y="0"/>
            <a:ext cx="4626562" cy="4626562"/>
            <a:chOff x="0" y="0"/>
            <a:chExt cx="6350000" cy="6350000"/>
          </a:xfrm>
        </p:grpSpPr>
        <p:sp>
          <p:nvSpPr>
            <p:cNvPr name="Freeform 3" id="3"/>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pic>
        <p:nvPicPr>
          <p:cNvPr name="Picture 4" id="4"/>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false" flipV="false" rot="0">
            <a:off x="0" y="3128433"/>
            <a:ext cx="18288000" cy="7336573"/>
          </a:xfrm>
          <a:prstGeom prst="rect">
            <a:avLst/>
          </a:prstGeom>
        </p:spPr>
      </p:pic>
      <p:grpSp>
        <p:nvGrpSpPr>
          <p:cNvPr name="Group 5" id="5"/>
          <p:cNvGrpSpPr>
            <a:grpSpLocks noChangeAspect="true"/>
          </p:cNvGrpSpPr>
          <p:nvPr/>
        </p:nvGrpSpPr>
        <p:grpSpPr>
          <a:xfrm rot="0">
            <a:off x="2953620" y="4742762"/>
            <a:ext cx="724302" cy="724299"/>
            <a:chOff x="0" y="0"/>
            <a:chExt cx="6350000" cy="6349975"/>
          </a:xfrm>
        </p:grpSpPr>
        <p:sp>
          <p:nvSpPr>
            <p:cNvPr name="Freeform 6" id="6"/>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7" id="7"/>
          <p:cNvSpPr txBox="true"/>
          <p:nvPr/>
        </p:nvSpPr>
        <p:spPr>
          <a:xfrm rot="0">
            <a:off x="3315771" y="4796102"/>
            <a:ext cx="3792597" cy="533400"/>
          </a:xfrm>
          <a:prstGeom prst="rect">
            <a:avLst/>
          </a:prstGeom>
        </p:spPr>
        <p:txBody>
          <a:bodyPr anchor="t" rtlCol="false" tIns="0" lIns="0" bIns="0" rIns="0">
            <a:spAutoFit/>
          </a:bodyPr>
          <a:lstStyle/>
          <a:p>
            <a:pPr>
              <a:lnSpc>
                <a:spcPts val="4200"/>
              </a:lnSpc>
            </a:pPr>
            <a:r>
              <a:rPr lang="en-US" sz="3000" spc="72">
                <a:solidFill>
                  <a:srgbClr val="000000"/>
                </a:solidFill>
                <a:latin typeface="Roboto Bold"/>
              </a:rPr>
              <a:t>Latar Belakang </a:t>
            </a:r>
          </a:p>
        </p:txBody>
      </p:sp>
      <p:grpSp>
        <p:nvGrpSpPr>
          <p:cNvPr name="Group 8" id="8"/>
          <p:cNvGrpSpPr>
            <a:grpSpLocks noChangeAspect="true"/>
          </p:cNvGrpSpPr>
          <p:nvPr/>
        </p:nvGrpSpPr>
        <p:grpSpPr>
          <a:xfrm rot="0">
            <a:off x="2978613" y="6217975"/>
            <a:ext cx="724302" cy="724299"/>
            <a:chOff x="0" y="0"/>
            <a:chExt cx="6350000" cy="6349975"/>
          </a:xfrm>
        </p:grpSpPr>
        <p:sp>
          <p:nvSpPr>
            <p:cNvPr name="Freeform 9" id="9"/>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10" id="10"/>
          <p:cNvSpPr txBox="true"/>
          <p:nvPr/>
        </p:nvSpPr>
        <p:spPr>
          <a:xfrm rot="0">
            <a:off x="3340764" y="6275325"/>
            <a:ext cx="3884172" cy="533400"/>
          </a:xfrm>
          <a:prstGeom prst="rect">
            <a:avLst/>
          </a:prstGeom>
        </p:spPr>
        <p:txBody>
          <a:bodyPr anchor="t" rtlCol="false" tIns="0" lIns="0" bIns="0" rIns="0">
            <a:spAutoFit/>
          </a:bodyPr>
          <a:lstStyle/>
          <a:p>
            <a:pPr>
              <a:lnSpc>
                <a:spcPts val="4200"/>
              </a:lnSpc>
            </a:pPr>
            <a:r>
              <a:rPr lang="en-US" sz="3000">
                <a:solidFill>
                  <a:srgbClr val="000000"/>
                </a:solidFill>
                <a:latin typeface="Roboto Bold"/>
              </a:rPr>
              <a:t>Pengertian</a:t>
            </a:r>
          </a:p>
        </p:txBody>
      </p:sp>
      <p:grpSp>
        <p:nvGrpSpPr>
          <p:cNvPr name="Group 11" id="11"/>
          <p:cNvGrpSpPr>
            <a:grpSpLocks noChangeAspect="true"/>
          </p:cNvGrpSpPr>
          <p:nvPr/>
        </p:nvGrpSpPr>
        <p:grpSpPr>
          <a:xfrm rot="0">
            <a:off x="2953620" y="7770367"/>
            <a:ext cx="724302" cy="724299"/>
            <a:chOff x="0" y="0"/>
            <a:chExt cx="6350000" cy="6349975"/>
          </a:xfrm>
        </p:grpSpPr>
        <p:sp>
          <p:nvSpPr>
            <p:cNvPr name="Freeform 12" id="12"/>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13" id="13"/>
          <p:cNvSpPr txBox="true"/>
          <p:nvPr/>
        </p:nvSpPr>
        <p:spPr>
          <a:xfrm rot="0">
            <a:off x="3315771" y="7827716"/>
            <a:ext cx="3576390" cy="1066800"/>
          </a:xfrm>
          <a:prstGeom prst="rect">
            <a:avLst/>
          </a:prstGeom>
        </p:spPr>
        <p:txBody>
          <a:bodyPr anchor="t" rtlCol="false" tIns="0" lIns="0" bIns="0" rIns="0">
            <a:spAutoFit/>
          </a:bodyPr>
          <a:lstStyle/>
          <a:p>
            <a:pPr>
              <a:lnSpc>
                <a:spcPts val="4200"/>
              </a:lnSpc>
            </a:pPr>
            <a:r>
              <a:rPr lang="en-US" sz="3000">
                <a:solidFill>
                  <a:srgbClr val="000000"/>
                </a:solidFill>
                <a:latin typeface="Roboto Bold"/>
              </a:rPr>
              <a:t>Gejala dan Diagnosis</a:t>
            </a:r>
          </a:p>
        </p:txBody>
      </p:sp>
      <p:grpSp>
        <p:nvGrpSpPr>
          <p:cNvPr name="Group 14" id="14"/>
          <p:cNvGrpSpPr>
            <a:grpSpLocks noChangeAspect="true"/>
          </p:cNvGrpSpPr>
          <p:nvPr/>
        </p:nvGrpSpPr>
        <p:grpSpPr>
          <a:xfrm rot="0">
            <a:off x="8097120" y="4742762"/>
            <a:ext cx="724302" cy="724299"/>
            <a:chOff x="0" y="0"/>
            <a:chExt cx="6350000" cy="6349975"/>
          </a:xfrm>
        </p:grpSpPr>
        <p:sp>
          <p:nvSpPr>
            <p:cNvPr name="Freeform 15" id="15"/>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16" id="16"/>
          <p:cNvSpPr txBox="true"/>
          <p:nvPr/>
        </p:nvSpPr>
        <p:spPr>
          <a:xfrm rot="0">
            <a:off x="8459271" y="4796102"/>
            <a:ext cx="3461505" cy="533400"/>
          </a:xfrm>
          <a:prstGeom prst="rect">
            <a:avLst/>
          </a:prstGeom>
        </p:spPr>
        <p:txBody>
          <a:bodyPr anchor="t" rtlCol="false" tIns="0" lIns="0" bIns="0" rIns="0">
            <a:spAutoFit/>
          </a:bodyPr>
          <a:lstStyle/>
          <a:p>
            <a:pPr>
              <a:lnSpc>
                <a:spcPts val="4200"/>
              </a:lnSpc>
            </a:pPr>
            <a:r>
              <a:rPr lang="en-US" sz="3000">
                <a:solidFill>
                  <a:srgbClr val="000000"/>
                </a:solidFill>
                <a:latin typeface="Roboto Bold"/>
              </a:rPr>
              <a:t>Stadium</a:t>
            </a:r>
          </a:p>
        </p:txBody>
      </p:sp>
      <p:grpSp>
        <p:nvGrpSpPr>
          <p:cNvPr name="Group 17" id="17"/>
          <p:cNvGrpSpPr>
            <a:grpSpLocks noChangeAspect="true"/>
          </p:cNvGrpSpPr>
          <p:nvPr/>
        </p:nvGrpSpPr>
        <p:grpSpPr>
          <a:xfrm rot="0">
            <a:off x="8097120" y="6217975"/>
            <a:ext cx="724302" cy="724299"/>
            <a:chOff x="0" y="0"/>
            <a:chExt cx="6350000" cy="6349975"/>
          </a:xfrm>
        </p:grpSpPr>
        <p:sp>
          <p:nvSpPr>
            <p:cNvPr name="Freeform 18" id="18"/>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19" id="19"/>
          <p:cNvSpPr txBox="true"/>
          <p:nvPr/>
        </p:nvSpPr>
        <p:spPr>
          <a:xfrm rot="0">
            <a:off x="8459271" y="6271315"/>
            <a:ext cx="3629517" cy="533400"/>
          </a:xfrm>
          <a:prstGeom prst="rect">
            <a:avLst/>
          </a:prstGeom>
        </p:spPr>
        <p:txBody>
          <a:bodyPr anchor="t" rtlCol="false" tIns="0" lIns="0" bIns="0" rIns="0">
            <a:spAutoFit/>
          </a:bodyPr>
          <a:lstStyle/>
          <a:p>
            <a:pPr>
              <a:lnSpc>
                <a:spcPts val="4200"/>
              </a:lnSpc>
            </a:pPr>
            <a:r>
              <a:rPr lang="en-US" sz="3000">
                <a:solidFill>
                  <a:srgbClr val="000000"/>
                </a:solidFill>
                <a:latin typeface="Roboto Bold"/>
              </a:rPr>
              <a:t>Komplikasi</a:t>
            </a:r>
          </a:p>
        </p:txBody>
      </p:sp>
      <p:grpSp>
        <p:nvGrpSpPr>
          <p:cNvPr name="Group 20" id="20"/>
          <p:cNvGrpSpPr>
            <a:grpSpLocks noChangeAspect="true"/>
          </p:cNvGrpSpPr>
          <p:nvPr/>
        </p:nvGrpSpPr>
        <p:grpSpPr>
          <a:xfrm rot="0">
            <a:off x="12776823" y="4742762"/>
            <a:ext cx="724302" cy="724299"/>
            <a:chOff x="0" y="0"/>
            <a:chExt cx="6350000" cy="6349975"/>
          </a:xfrm>
        </p:grpSpPr>
        <p:sp>
          <p:nvSpPr>
            <p:cNvPr name="Freeform 21" id="2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22" id="22"/>
          <p:cNvSpPr txBox="true"/>
          <p:nvPr/>
        </p:nvSpPr>
        <p:spPr>
          <a:xfrm rot="0">
            <a:off x="13138974" y="4796102"/>
            <a:ext cx="3861915" cy="533400"/>
          </a:xfrm>
          <a:prstGeom prst="rect">
            <a:avLst/>
          </a:prstGeom>
        </p:spPr>
        <p:txBody>
          <a:bodyPr anchor="t" rtlCol="false" tIns="0" lIns="0" bIns="0" rIns="0">
            <a:spAutoFit/>
          </a:bodyPr>
          <a:lstStyle/>
          <a:p>
            <a:pPr>
              <a:lnSpc>
                <a:spcPts val="4200"/>
              </a:lnSpc>
            </a:pPr>
            <a:r>
              <a:rPr lang="en-US" sz="3000">
                <a:solidFill>
                  <a:srgbClr val="000000"/>
                </a:solidFill>
                <a:latin typeface="Roboto Bold"/>
              </a:rPr>
              <a:t>Pencegahan</a:t>
            </a:r>
          </a:p>
        </p:txBody>
      </p:sp>
      <p:grpSp>
        <p:nvGrpSpPr>
          <p:cNvPr name="Group 23" id="23"/>
          <p:cNvGrpSpPr>
            <a:grpSpLocks noChangeAspect="true"/>
          </p:cNvGrpSpPr>
          <p:nvPr/>
        </p:nvGrpSpPr>
        <p:grpSpPr>
          <a:xfrm rot="0">
            <a:off x="12776823" y="6072421"/>
            <a:ext cx="724302" cy="724299"/>
            <a:chOff x="0" y="0"/>
            <a:chExt cx="6350000" cy="6349975"/>
          </a:xfrm>
        </p:grpSpPr>
        <p:sp>
          <p:nvSpPr>
            <p:cNvPr name="Freeform 24" id="2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25" id="25"/>
          <p:cNvSpPr txBox="true"/>
          <p:nvPr/>
        </p:nvSpPr>
        <p:spPr>
          <a:xfrm rot="0">
            <a:off x="13138974" y="6125761"/>
            <a:ext cx="3861915" cy="533400"/>
          </a:xfrm>
          <a:prstGeom prst="rect">
            <a:avLst/>
          </a:prstGeom>
        </p:spPr>
        <p:txBody>
          <a:bodyPr anchor="t" rtlCol="false" tIns="0" lIns="0" bIns="0" rIns="0">
            <a:spAutoFit/>
          </a:bodyPr>
          <a:lstStyle/>
          <a:p>
            <a:pPr>
              <a:lnSpc>
                <a:spcPts val="4200"/>
              </a:lnSpc>
            </a:pPr>
            <a:r>
              <a:rPr lang="en-US" sz="3000">
                <a:solidFill>
                  <a:srgbClr val="000000"/>
                </a:solidFill>
                <a:latin typeface="Roboto Bold"/>
              </a:rPr>
              <a:t>Pengobatan</a:t>
            </a:r>
          </a:p>
        </p:txBody>
      </p:sp>
      <p:grpSp>
        <p:nvGrpSpPr>
          <p:cNvPr name="Group 26" id="26"/>
          <p:cNvGrpSpPr>
            <a:grpSpLocks noChangeAspect="true"/>
          </p:cNvGrpSpPr>
          <p:nvPr/>
        </p:nvGrpSpPr>
        <p:grpSpPr>
          <a:xfrm rot="0">
            <a:off x="14199811" y="7207876"/>
            <a:ext cx="2573588" cy="2573578"/>
            <a:chOff x="0" y="0"/>
            <a:chExt cx="6350000" cy="6349975"/>
          </a:xfrm>
        </p:grpSpPr>
        <p:sp>
          <p:nvSpPr>
            <p:cNvPr name="Freeform 27" id="27"/>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r="-25046" t="0" b="0"/>
              </a:stretch>
            </a:blipFill>
          </p:spPr>
        </p:sp>
      </p:grpSp>
      <p:grpSp>
        <p:nvGrpSpPr>
          <p:cNvPr name="Group 28" id="28"/>
          <p:cNvGrpSpPr>
            <a:grpSpLocks noChangeAspect="true"/>
          </p:cNvGrpSpPr>
          <p:nvPr/>
        </p:nvGrpSpPr>
        <p:grpSpPr>
          <a:xfrm rot="0">
            <a:off x="-458387" y="-648401"/>
            <a:ext cx="2651093" cy="2651082"/>
            <a:chOff x="0" y="0"/>
            <a:chExt cx="6350000" cy="6349975"/>
          </a:xfrm>
        </p:grpSpPr>
        <p:sp>
          <p:nvSpPr>
            <p:cNvPr name="Freeform 29" id="29"/>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30" id="30"/>
          <p:cNvGrpSpPr>
            <a:grpSpLocks noChangeAspect="true"/>
          </p:cNvGrpSpPr>
          <p:nvPr/>
        </p:nvGrpSpPr>
        <p:grpSpPr>
          <a:xfrm rot="0">
            <a:off x="390587" y="9177344"/>
            <a:ext cx="621837" cy="621834"/>
            <a:chOff x="0" y="0"/>
            <a:chExt cx="6350000" cy="6349975"/>
          </a:xfrm>
        </p:grpSpPr>
        <p:sp>
          <p:nvSpPr>
            <p:cNvPr name="Freeform 31" id="3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32" id="32"/>
          <p:cNvGrpSpPr>
            <a:grpSpLocks noChangeAspect="true"/>
          </p:cNvGrpSpPr>
          <p:nvPr/>
        </p:nvGrpSpPr>
        <p:grpSpPr>
          <a:xfrm rot="0">
            <a:off x="8215595" y="8494665"/>
            <a:ext cx="2609026" cy="2609026"/>
            <a:chOff x="0" y="0"/>
            <a:chExt cx="6355080" cy="6355080"/>
          </a:xfrm>
        </p:grpSpPr>
        <p:sp>
          <p:nvSpPr>
            <p:cNvPr name="Freeform 33" id="33"/>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
        <p:nvSpPr>
          <p:cNvPr name="TextBox 34" id="34"/>
          <p:cNvSpPr txBox="true"/>
          <p:nvPr/>
        </p:nvSpPr>
        <p:spPr>
          <a:xfrm rot="0">
            <a:off x="2978613" y="1160033"/>
            <a:ext cx="8259509" cy="2058846"/>
          </a:xfrm>
          <a:prstGeom prst="rect">
            <a:avLst/>
          </a:prstGeom>
        </p:spPr>
        <p:txBody>
          <a:bodyPr anchor="t" rtlCol="false" tIns="0" lIns="0" bIns="0" rIns="0">
            <a:spAutoFit/>
          </a:bodyPr>
          <a:lstStyle/>
          <a:p>
            <a:pPr>
              <a:lnSpc>
                <a:spcPts val="16720"/>
              </a:lnSpc>
            </a:pPr>
            <a:r>
              <a:rPr lang="en-US" sz="11943">
                <a:solidFill>
                  <a:srgbClr val="000000"/>
                </a:solidFill>
                <a:latin typeface="Paalalabas Wide"/>
              </a:rPr>
              <a:t>OUTLINE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077108" y="-2449950"/>
            <a:ext cx="9475102" cy="9475064"/>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pic>
        <p:nvPicPr>
          <p:cNvPr name="Picture 4" id="4"/>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false" flipV="false" rot="0">
            <a:off x="-345135" y="2989470"/>
            <a:ext cx="19124635" cy="7672205"/>
          </a:xfrm>
          <a:prstGeom prst="rect">
            <a:avLst/>
          </a:prstGeom>
        </p:spPr>
      </p:pic>
      <p:grpSp>
        <p:nvGrpSpPr>
          <p:cNvPr name="Group 5" id="5"/>
          <p:cNvGrpSpPr>
            <a:grpSpLocks noChangeAspect="true"/>
          </p:cNvGrpSpPr>
          <p:nvPr/>
        </p:nvGrpSpPr>
        <p:grpSpPr>
          <a:xfrm rot="0">
            <a:off x="4877172" y="876689"/>
            <a:ext cx="8533656" cy="8533622"/>
            <a:chOff x="0" y="0"/>
            <a:chExt cx="6350000" cy="6349975"/>
          </a:xfrm>
        </p:grpSpPr>
        <p:sp>
          <p:nvSpPr>
            <p:cNvPr name="Freeform 6" id="6"/>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7" id="7"/>
          <p:cNvSpPr txBox="true"/>
          <p:nvPr/>
        </p:nvSpPr>
        <p:spPr>
          <a:xfrm rot="0">
            <a:off x="5023536" y="1960770"/>
            <a:ext cx="8387291" cy="2257425"/>
          </a:xfrm>
          <a:prstGeom prst="rect">
            <a:avLst/>
          </a:prstGeom>
        </p:spPr>
        <p:txBody>
          <a:bodyPr anchor="t" rtlCol="false" tIns="0" lIns="0" bIns="0" rIns="0">
            <a:spAutoFit/>
          </a:bodyPr>
          <a:lstStyle/>
          <a:p>
            <a:pPr algn="ctr">
              <a:lnSpc>
                <a:spcPts val="8550"/>
              </a:lnSpc>
            </a:pPr>
            <a:r>
              <a:rPr lang="en-US" sz="9000">
                <a:solidFill>
                  <a:srgbClr val="000000"/>
                </a:solidFill>
                <a:latin typeface="Paalalabas Wide"/>
              </a:rPr>
              <a:t>LATAR BELAKANG</a:t>
            </a:r>
          </a:p>
        </p:txBody>
      </p:sp>
      <p:sp>
        <p:nvSpPr>
          <p:cNvPr name="TextBox 8" id="8"/>
          <p:cNvSpPr txBox="true"/>
          <p:nvPr/>
        </p:nvSpPr>
        <p:spPr>
          <a:xfrm rot="0">
            <a:off x="6340117" y="4402972"/>
            <a:ext cx="5754130" cy="3521075"/>
          </a:xfrm>
          <a:prstGeom prst="rect">
            <a:avLst/>
          </a:prstGeom>
        </p:spPr>
        <p:txBody>
          <a:bodyPr anchor="t" rtlCol="false" tIns="0" lIns="0" bIns="0" rIns="0">
            <a:spAutoFit/>
          </a:bodyPr>
          <a:lstStyle/>
          <a:p>
            <a:pPr algn="ctr">
              <a:lnSpc>
                <a:spcPts val="2800"/>
              </a:lnSpc>
            </a:pPr>
            <a:r>
              <a:rPr lang="en-US" sz="2000">
                <a:solidFill>
                  <a:srgbClr val="000000"/>
                </a:solidFill>
                <a:latin typeface="Open Sans Light"/>
              </a:rPr>
              <a:t>Salah satu masalah Kesehatan reproduksi yang menjadi perhatian yaitu kanker. Kanker mmerupakan salah satu penyebab kematian di dunia. Menurut International Agency for Research on Cancer (2018) ditemukan sebanyak 18,6 juta kasus baru dengan kanker dan 9,6 juta orang meninggal. Insiden kanker di Indonesia, terus meningkat setiap tahun. Pada tahun 2013 tercatat sebanyak 1,4% dan meningkat menjadi 1,8% pada tahun 2018 (Depkes, 2018)</a:t>
            </a:r>
          </a:p>
        </p:txBody>
      </p:sp>
      <p:grpSp>
        <p:nvGrpSpPr>
          <p:cNvPr name="Group 9" id="9"/>
          <p:cNvGrpSpPr>
            <a:grpSpLocks noChangeAspect="true"/>
          </p:cNvGrpSpPr>
          <p:nvPr/>
        </p:nvGrpSpPr>
        <p:grpSpPr>
          <a:xfrm rot="0">
            <a:off x="2784277" y="5844686"/>
            <a:ext cx="3264694" cy="3264681"/>
            <a:chOff x="0" y="0"/>
            <a:chExt cx="6350000" cy="6349975"/>
          </a:xfrm>
        </p:grpSpPr>
        <p:sp>
          <p:nvSpPr>
            <p:cNvPr name="Freeform 10" id="1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55979" r="-22061" t="0" b="0"/>
              </a:stretch>
            </a:blipFill>
          </p:spPr>
        </p:sp>
      </p:grpSp>
      <p:grpSp>
        <p:nvGrpSpPr>
          <p:cNvPr name="Group 11" id="11"/>
          <p:cNvGrpSpPr>
            <a:grpSpLocks noChangeAspect="true"/>
          </p:cNvGrpSpPr>
          <p:nvPr/>
        </p:nvGrpSpPr>
        <p:grpSpPr>
          <a:xfrm rot="0">
            <a:off x="13410828" y="1442689"/>
            <a:ext cx="1403831" cy="1403825"/>
            <a:chOff x="0" y="0"/>
            <a:chExt cx="6350000" cy="6349975"/>
          </a:xfrm>
        </p:grpSpPr>
        <p:sp>
          <p:nvSpPr>
            <p:cNvPr name="Freeform 12" id="12"/>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3" id="13"/>
          <p:cNvGrpSpPr>
            <a:grpSpLocks noChangeAspect="true"/>
          </p:cNvGrpSpPr>
          <p:nvPr/>
        </p:nvGrpSpPr>
        <p:grpSpPr>
          <a:xfrm rot="0">
            <a:off x="1508643" y="3950574"/>
            <a:ext cx="1000050" cy="1000046"/>
            <a:chOff x="0" y="0"/>
            <a:chExt cx="6350000" cy="6349975"/>
          </a:xfrm>
        </p:grpSpPr>
        <p:sp>
          <p:nvSpPr>
            <p:cNvPr name="Freeform 14" id="1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5" id="15"/>
          <p:cNvGrpSpPr>
            <a:grpSpLocks noChangeAspect="true"/>
          </p:cNvGrpSpPr>
          <p:nvPr/>
        </p:nvGrpSpPr>
        <p:grpSpPr>
          <a:xfrm rot="0">
            <a:off x="1028700" y="-680887"/>
            <a:ext cx="2319133" cy="2319133"/>
            <a:chOff x="0" y="0"/>
            <a:chExt cx="6355080" cy="6355080"/>
          </a:xfrm>
        </p:grpSpPr>
        <p:sp>
          <p:nvSpPr>
            <p:cNvPr name="Freeform 16" id="1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690462" y="-655246"/>
            <a:ext cx="11597538" cy="11597491"/>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pic>
        <p:nvPicPr>
          <p:cNvPr name="Picture 4" id="4"/>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false" flipV="false" rot="0">
            <a:off x="0" y="2950427"/>
            <a:ext cx="18288000" cy="7336573"/>
          </a:xfrm>
          <a:prstGeom prst="rect">
            <a:avLst/>
          </a:prstGeom>
        </p:spPr>
      </p:pic>
      <p:grpSp>
        <p:nvGrpSpPr>
          <p:cNvPr name="Group 5" id="5"/>
          <p:cNvGrpSpPr>
            <a:grpSpLocks noChangeAspect="true"/>
          </p:cNvGrpSpPr>
          <p:nvPr/>
        </p:nvGrpSpPr>
        <p:grpSpPr>
          <a:xfrm rot="0">
            <a:off x="2567344" y="2105063"/>
            <a:ext cx="6076898" cy="6076873"/>
            <a:chOff x="0" y="0"/>
            <a:chExt cx="6350000" cy="6349975"/>
          </a:xfrm>
        </p:grpSpPr>
        <p:sp>
          <p:nvSpPr>
            <p:cNvPr name="Freeform 6" id="6"/>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7" id="7"/>
          <p:cNvGrpSpPr>
            <a:grpSpLocks noChangeAspect="true"/>
          </p:cNvGrpSpPr>
          <p:nvPr/>
        </p:nvGrpSpPr>
        <p:grpSpPr>
          <a:xfrm rot="0">
            <a:off x="14304840" y="878470"/>
            <a:ext cx="1226599" cy="1226594"/>
            <a:chOff x="0" y="0"/>
            <a:chExt cx="6350000" cy="6349975"/>
          </a:xfrm>
        </p:grpSpPr>
        <p:sp>
          <p:nvSpPr>
            <p:cNvPr name="Freeform 8" id="8"/>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9" id="9"/>
          <p:cNvGrpSpPr>
            <a:grpSpLocks noChangeAspect="true"/>
          </p:cNvGrpSpPr>
          <p:nvPr/>
        </p:nvGrpSpPr>
        <p:grpSpPr>
          <a:xfrm rot="0">
            <a:off x="2320150" y="1318166"/>
            <a:ext cx="2204000" cy="2203991"/>
            <a:chOff x="0" y="0"/>
            <a:chExt cx="6350000" cy="6349975"/>
          </a:xfrm>
        </p:grpSpPr>
        <p:sp>
          <p:nvSpPr>
            <p:cNvPr name="Freeform 10" id="1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4786" r="-44786" t="0" b="0"/>
              </a:stretch>
            </a:blipFill>
          </p:spPr>
        </p:sp>
      </p:grpSp>
      <p:grpSp>
        <p:nvGrpSpPr>
          <p:cNvPr name="Group 11" id="11"/>
          <p:cNvGrpSpPr>
            <a:grpSpLocks noChangeAspect="true"/>
          </p:cNvGrpSpPr>
          <p:nvPr/>
        </p:nvGrpSpPr>
        <p:grpSpPr>
          <a:xfrm rot="0">
            <a:off x="-900122" y="6921500"/>
            <a:ext cx="2195717" cy="2195717"/>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
        <p:nvSpPr>
          <p:cNvPr name="TextBox 13" id="13"/>
          <p:cNvSpPr txBox="true"/>
          <p:nvPr/>
        </p:nvSpPr>
        <p:spPr>
          <a:xfrm rot="0">
            <a:off x="1937166" y="4610129"/>
            <a:ext cx="7337253" cy="989193"/>
          </a:xfrm>
          <a:prstGeom prst="rect">
            <a:avLst/>
          </a:prstGeom>
        </p:spPr>
        <p:txBody>
          <a:bodyPr anchor="t" rtlCol="false" tIns="0" lIns="0" bIns="0" rIns="0">
            <a:spAutoFit/>
          </a:bodyPr>
          <a:lstStyle/>
          <a:p>
            <a:pPr algn="ctr">
              <a:lnSpc>
                <a:spcPts val="7116"/>
              </a:lnSpc>
            </a:pPr>
            <a:r>
              <a:rPr lang="en-US" sz="7490">
                <a:solidFill>
                  <a:srgbClr val="000000"/>
                </a:solidFill>
                <a:latin typeface="Paalalabas Wide"/>
              </a:rPr>
              <a:t>Pengertian</a:t>
            </a:r>
          </a:p>
        </p:txBody>
      </p:sp>
      <p:sp>
        <p:nvSpPr>
          <p:cNvPr name="TextBox 14" id="14"/>
          <p:cNvSpPr txBox="true"/>
          <p:nvPr/>
        </p:nvSpPr>
        <p:spPr>
          <a:xfrm rot="0">
            <a:off x="9274419" y="2363012"/>
            <a:ext cx="4240519" cy="494156"/>
          </a:xfrm>
          <a:prstGeom prst="rect">
            <a:avLst/>
          </a:prstGeom>
        </p:spPr>
        <p:txBody>
          <a:bodyPr anchor="t" rtlCol="false" tIns="0" lIns="0" bIns="0" rIns="0">
            <a:spAutoFit/>
          </a:bodyPr>
          <a:lstStyle/>
          <a:p>
            <a:pPr>
              <a:lnSpc>
                <a:spcPts val="4099"/>
              </a:lnSpc>
            </a:pPr>
            <a:r>
              <a:rPr lang="en-US" sz="2928">
                <a:solidFill>
                  <a:srgbClr val="000000"/>
                </a:solidFill>
                <a:latin typeface="Roboto Bold"/>
              </a:rPr>
              <a:t>Apa itu kanker ovarium?</a:t>
            </a:r>
          </a:p>
        </p:txBody>
      </p:sp>
      <p:sp>
        <p:nvSpPr>
          <p:cNvPr name="TextBox 15" id="15"/>
          <p:cNvSpPr txBox="true"/>
          <p:nvPr/>
        </p:nvSpPr>
        <p:spPr>
          <a:xfrm rot="0">
            <a:off x="9274419" y="3749873"/>
            <a:ext cx="7021252" cy="3846409"/>
          </a:xfrm>
          <a:prstGeom prst="rect">
            <a:avLst/>
          </a:prstGeom>
        </p:spPr>
        <p:txBody>
          <a:bodyPr anchor="t" rtlCol="false" tIns="0" lIns="0" bIns="0" rIns="0">
            <a:spAutoFit/>
          </a:bodyPr>
          <a:lstStyle/>
          <a:p>
            <a:pPr>
              <a:lnSpc>
                <a:spcPts val="3416"/>
              </a:lnSpc>
            </a:pPr>
            <a:r>
              <a:rPr lang="en-US" sz="2440">
                <a:solidFill>
                  <a:srgbClr val="000000"/>
                </a:solidFill>
                <a:latin typeface="Open Sans Light"/>
              </a:rPr>
              <a:t>Kanker Ovarium adalah kanker yang muncul di jaringan ovarium atau indung tekur, kanker ini meupakan jenis kanker terbanyak ketiga yang diderita Wanita Indonesia. </a:t>
            </a:r>
          </a:p>
          <a:p>
            <a:pPr>
              <a:lnSpc>
                <a:spcPts val="3416"/>
              </a:lnSpc>
            </a:pPr>
            <a:r>
              <a:rPr lang="en-US" sz="2440">
                <a:solidFill>
                  <a:srgbClr val="000000"/>
                </a:solidFill>
                <a:latin typeface="Open Sans Light"/>
              </a:rPr>
              <a:t>Kanker Ovarium yang terdeteksi pada stadium awal lebih mudah untuk diatasi dari pada kanker kanker ovarium yang baru terdeteksi pada stadium lanjut. Olh karena itu, penting untuk melakukan pe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96423" y="152983"/>
            <a:ext cx="9981075" cy="9981035"/>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pic>
        <p:nvPicPr>
          <p:cNvPr name="Picture 4" id="4"/>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true" flipV="true" rot="0">
            <a:off x="0" y="-39934"/>
            <a:ext cx="18288000" cy="7336573"/>
          </a:xfrm>
          <a:prstGeom prst="rect">
            <a:avLst/>
          </a:prstGeom>
        </p:spPr>
      </p:pic>
      <p:grpSp>
        <p:nvGrpSpPr>
          <p:cNvPr name="Group 5" id="5"/>
          <p:cNvGrpSpPr>
            <a:grpSpLocks noChangeAspect="true"/>
          </p:cNvGrpSpPr>
          <p:nvPr/>
        </p:nvGrpSpPr>
        <p:grpSpPr>
          <a:xfrm rot="-10800000">
            <a:off x="9506415" y="1505415"/>
            <a:ext cx="8781585" cy="8781585"/>
            <a:chOff x="0" y="0"/>
            <a:chExt cx="6350000" cy="6350000"/>
          </a:xfrm>
        </p:grpSpPr>
        <p:sp>
          <p:nvSpPr>
            <p:cNvPr name="Freeform 6" id="6"/>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sp>
        <p:nvSpPr>
          <p:cNvPr name="TextBox 7" id="7"/>
          <p:cNvSpPr txBox="true"/>
          <p:nvPr/>
        </p:nvSpPr>
        <p:spPr>
          <a:xfrm rot="0">
            <a:off x="11864896" y="6267939"/>
            <a:ext cx="5773724" cy="2257425"/>
          </a:xfrm>
          <a:prstGeom prst="rect">
            <a:avLst/>
          </a:prstGeom>
        </p:spPr>
        <p:txBody>
          <a:bodyPr anchor="t" rtlCol="false" tIns="0" lIns="0" bIns="0" rIns="0">
            <a:spAutoFit/>
          </a:bodyPr>
          <a:lstStyle/>
          <a:p>
            <a:pPr algn="ctr">
              <a:lnSpc>
                <a:spcPts val="8550"/>
              </a:lnSpc>
            </a:pPr>
            <a:r>
              <a:rPr lang="en-US" sz="9000">
                <a:solidFill>
                  <a:srgbClr val="000000"/>
                </a:solidFill>
                <a:latin typeface="Paalalabas Wide"/>
              </a:rPr>
              <a:t>GEJALA &amp;</a:t>
            </a:r>
          </a:p>
          <a:p>
            <a:pPr algn="ctr">
              <a:lnSpc>
                <a:spcPts val="8550"/>
              </a:lnSpc>
            </a:pPr>
            <a:r>
              <a:rPr lang="en-US" sz="9000">
                <a:solidFill>
                  <a:srgbClr val="000000"/>
                </a:solidFill>
                <a:latin typeface="Paalalabas Wide"/>
              </a:rPr>
              <a:t>DIAGNOSIS</a:t>
            </a:r>
          </a:p>
        </p:txBody>
      </p:sp>
      <p:sp>
        <p:nvSpPr>
          <p:cNvPr name="TextBox 8" id="8"/>
          <p:cNvSpPr txBox="true"/>
          <p:nvPr/>
        </p:nvSpPr>
        <p:spPr>
          <a:xfrm rot="0">
            <a:off x="2565477" y="1747814"/>
            <a:ext cx="3457274" cy="424096"/>
          </a:xfrm>
          <a:prstGeom prst="rect">
            <a:avLst/>
          </a:prstGeom>
        </p:spPr>
        <p:txBody>
          <a:bodyPr anchor="t" rtlCol="false" tIns="0" lIns="0" bIns="0" rIns="0">
            <a:spAutoFit/>
          </a:bodyPr>
          <a:lstStyle/>
          <a:p>
            <a:pPr algn="ctr">
              <a:lnSpc>
                <a:spcPts val="3399"/>
              </a:lnSpc>
            </a:pPr>
            <a:r>
              <a:rPr lang="en-US" sz="2428">
                <a:solidFill>
                  <a:srgbClr val="000000"/>
                </a:solidFill>
                <a:latin typeface="Roboto Bold"/>
              </a:rPr>
              <a:t>GEJALA</a:t>
            </a:r>
          </a:p>
        </p:txBody>
      </p:sp>
      <p:sp>
        <p:nvSpPr>
          <p:cNvPr name="TextBox 9" id="9"/>
          <p:cNvSpPr txBox="true"/>
          <p:nvPr/>
        </p:nvSpPr>
        <p:spPr>
          <a:xfrm rot="0">
            <a:off x="1028700" y="2712806"/>
            <a:ext cx="7361958" cy="5710925"/>
          </a:xfrm>
          <a:prstGeom prst="rect">
            <a:avLst/>
          </a:prstGeom>
        </p:spPr>
        <p:txBody>
          <a:bodyPr anchor="t" rtlCol="false" tIns="0" lIns="0" bIns="0" rIns="0">
            <a:spAutoFit/>
          </a:bodyPr>
          <a:lstStyle/>
          <a:p>
            <a:pPr>
              <a:lnSpc>
                <a:spcPts val="2324"/>
              </a:lnSpc>
            </a:pPr>
            <a:r>
              <a:rPr lang="en-US" sz="1660">
                <a:solidFill>
                  <a:srgbClr val="000000"/>
                </a:solidFill>
                <a:latin typeface="Open Sans Light Bold"/>
              </a:rPr>
              <a:t>Kanker ovarium jarang menimbulkan gejala pada stadium awal. Oleh sebab itu, kanker ovarium biasanya baru terdeteksi ketika sudah memasuki stadium lanjut atau sudah menyebar ke organ lain. </a:t>
            </a:r>
          </a:p>
          <a:p>
            <a:pPr>
              <a:lnSpc>
                <a:spcPts val="2324"/>
              </a:lnSpc>
            </a:pPr>
            <a:r>
              <a:rPr lang="en-US" sz="1660">
                <a:solidFill>
                  <a:srgbClr val="000000"/>
                </a:solidFill>
                <a:latin typeface="Open Sans Light Bold"/>
              </a:rPr>
              <a:t>Gejala kanker ovarium stadium lanjut juga tidak perlu spesifik dan bisa mirip dengan gejala penyakit lain. Beberapa gejalanya adalah : </a:t>
            </a:r>
          </a:p>
          <a:p>
            <a:pPr>
              <a:lnSpc>
                <a:spcPts val="2324"/>
              </a:lnSpc>
            </a:pPr>
            <a:r>
              <a:rPr lang="en-US" sz="1660">
                <a:solidFill>
                  <a:srgbClr val="000000"/>
                </a:solidFill>
                <a:latin typeface="Open Sans Light Bold"/>
              </a:rPr>
              <a:t>1.	Perut kembung</a:t>
            </a:r>
          </a:p>
          <a:p>
            <a:pPr>
              <a:lnSpc>
                <a:spcPts val="2324"/>
              </a:lnSpc>
            </a:pPr>
            <a:r>
              <a:rPr lang="en-US" sz="1660">
                <a:solidFill>
                  <a:srgbClr val="000000"/>
                </a:solidFill>
                <a:latin typeface="Open Sans Light Bold"/>
              </a:rPr>
              <a:t>2.	Cepat kenyang</a:t>
            </a:r>
          </a:p>
          <a:p>
            <a:pPr>
              <a:lnSpc>
                <a:spcPts val="2324"/>
              </a:lnSpc>
            </a:pPr>
            <a:r>
              <a:rPr lang="en-US" sz="1660">
                <a:solidFill>
                  <a:srgbClr val="000000"/>
                </a:solidFill>
                <a:latin typeface="Open Sans Light Bold"/>
              </a:rPr>
              <a:t>3.	Sakit perut</a:t>
            </a:r>
          </a:p>
          <a:p>
            <a:pPr>
              <a:lnSpc>
                <a:spcPts val="2324"/>
              </a:lnSpc>
            </a:pPr>
            <a:r>
              <a:rPr lang="en-US" sz="1660">
                <a:solidFill>
                  <a:srgbClr val="000000"/>
                </a:solidFill>
                <a:latin typeface="Open Sans Light Bold"/>
              </a:rPr>
              <a:t>4.	Mual</a:t>
            </a:r>
          </a:p>
          <a:p>
            <a:pPr>
              <a:lnSpc>
                <a:spcPts val="2324"/>
              </a:lnSpc>
            </a:pPr>
            <a:r>
              <a:rPr lang="en-US" sz="1660">
                <a:solidFill>
                  <a:srgbClr val="000000"/>
                </a:solidFill>
                <a:latin typeface="Open Sans Light Bold"/>
              </a:rPr>
              <a:t>5.	Konstipasi (sembelit)</a:t>
            </a:r>
          </a:p>
          <a:p>
            <a:pPr>
              <a:lnSpc>
                <a:spcPts val="2324"/>
              </a:lnSpc>
            </a:pPr>
            <a:r>
              <a:rPr lang="en-US" sz="1660">
                <a:solidFill>
                  <a:srgbClr val="000000"/>
                </a:solidFill>
                <a:latin typeface="Open Sans Light Bold"/>
              </a:rPr>
              <a:t>6.	Perut membengkak </a:t>
            </a:r>
          </a:p>
          <a:p>
            <a:pPr>
              <a:lnSpc>
                <a:spcPts val="2324"/>
              </a:lnSpc>
            </a:pPr>
            <a:r>
              <a:rPr lang="en-US" sz="1660">
                <a:solidFill>
                  <a:srgbClr val="000000"/>
                </a:solidFill>
                <a:latin typeface="Open Sans Light Bold"/>
              </a:rPr>
              <a:t>7.	Berat badan menurun </a:t>
            </a:r>
          </a:p>
          <a:p>
            <a:pPr>
              <a:lnSpc>
                <a:spcPts val="2324"/>
              </a:lnSpc>
            </a:pPr>
            <a:r>
              <a:rPr lang="en-US" sz="1660">
                <a:solidFill>
                  <a:srgbClr val="000000"/>
                </a:solidFill>
                <a:latin typeface="Open Sans Light Bold"/>
              </a:rPr>
              <a:t>8.	Sering buang air kecil</a:t>
            </a:r>
          </a:p>
          <a:p>
            <a:pPr>
              <a:lnSpc>
                <a:spcPts val="2324"/>
              </a:lnSpc>
            </a:pPr>
            <a:r>
              <a:rPr lang="en-US" sz="1660">
                <a:solidFill>
                  <a:srgbClr val="000000"/>
                </a:solidFill>
                <a:latin typeface="Open Sans Light Bold"/>
              </a:rPr>
              <a:t>9.	Sakit di punggung bagian bawah</a:t>
            </a:r>
          </a:p>
          <a:p>
            <a:pPr>
              <a:lnSpc>
                <a:spcPts val="2324"/>
              </a:lnSpc>
            </a:pPr>
            <a:r>
              <a:rPr lang="en-US" sz="1660">
                <a:solidFill>
                  <a:srgbClr val="000000"/>
                </a:solidFill>
                <a:latin typeface="Open Sans Light Bold"/>
              </a:rPr>
              <a:t>10.	Nyeri saat berhubungan seksual</a:t>
            </a:r>
          </a:p>
          <a:p>
            <a:pPr>
              <a:lnSpc>
                <a:spcPts val="2324"/>
              </a:lnSpc>
            </a:pPr>
            <a:r>
              <a:rPr lang="en-US" sz="1660">
                <a:solidFill>
                  <a:srgbClr val="000000"/>
                </a:solidFill>
                <a:latin typeface="Open Sans Light Bold"/>
              </a:rPr>
              <a:t>11.	Keluar darah dari vagina</a:t>
            </a:r>
          </a:p>
          <a:p>
            <a:pPr>
              <a:lnSpc>
                <a:spcPts val="2324"/>
              </a:lnSpc>
            </a:pPr>
            <a:r>
              <a:rPr lang="en-US" sz="1660">
                <a:solidFill>
                  <a:srgbClr val="000000"/>
                </a:solidFill>
                <a:latin typeface="Open Sans Light Bold"/>
              </a:rPr>
              <a:t>12.	Perubahan siklus menstruasi pada penderita yang masih mengalami menstruasi</a:t>
            </a:r>
          </a:p>
          <a:p>
            <a:pPr>
              <a:lnSpc>
                <a:spcPts val="2324"/>
              </a:lnSpc>
            </a:pPr>
            <a:r>
              <a:rPr lang="en-US" sz="1660">
                <a:solidFill>
                  <a:srgbClr val="000000"/>
                </a:solidFill>
                <a:latin typeface="Open Sans Light Bold"/>
              </a:rPr>
              <a:t>13.	Menopause dini</a:t>
            </a:r>
          </a:p>
          <a:p>
            <a:pPr>
              <a:lnSpc>
                <a:spcPts val="2324"/>
              </a:lnSpc>
            </a:pPr>
          </a:p>
        </p:txBody>
      </p:sp>
      <p:grpSp>
        <p:nvGrpSpPr>
          <p:cNvPr name="Group 10" id="10"/>
          <p:cNvGrpSpPr>
            <a:grpSpLocks noChangeAspect="true"/>
          </p:cNvGrpSpPr>
          <p:nvPr/>
        </p:nvGrpSpPr>
        <p:grpSpPr>
          <a:xfrm rot="0">
            <a:off x="11864896" y="1380997"/>
            <a:ext cx="3383399" cy="3383385"/>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6856" r="-30920" t="0" b="0"/>
              </a:stretch>
            </a:blipFill>
          </p:spPr>
        </p:sp>
      </p:grpSp>
      <p:grpSp>
        <p:nvGrpSpPr>
          <p:cNvPr name="Group 12" id="12"/>
          <p:cNvGrpSpPr>
            <a:grpSpLocks noChangeAspect="true"/>
          </p:cNvGrpSpPr>
          <p:nvPr/>
        </p:nvGrpSpPr>
        <p:grpSpPr>
          <a:xfrm rot="0">
            <a:off x="8326756" y="2065952"/>
            <a:ext cx="1369914" cy="1369909"/>
            <a:chOff x="0" y="0"/>
            <a:chExt cx="6350000" cy="6349975"/>
          </a:xfrm>
        </p:grpSpPr>
        <p:sp>
          <p:nvSpPr>
            <p:cNvPr name="Freeform 13" id="1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4" id="14"/>
          <p:cNvGrpSpPr>
            <a:grpSpLocks noChangeAspect="true"/>
          </p:cNvGrpSpPr>
          <p:nvPr/>
        </p:nvGrpSpPr>
        <p:grpSpPr>
          <a:xfrm rot="0">
            <a:off x="-1663153" y="825983"/>
            <a:ext cx="2691853" cy="2691853"/>
            <a:chOff x="0" y="0"/>
            <a:chExt cx="6355080" cy="6355080"/>
          </a:xfrm>
        </p:grpSpPr>
        <p:sp>
          <p:nvSpPr>
            <p:cNvPr name="Freeform 15" id="1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96423" y="152983"/>
            <a:ext cx="9981075" cy="9981035"/>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pic>
        <p:nvPicPr>
          <p:cNvPr name="Picture 4" id="4"/>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true" flipV="true" rot="0">
            <a:off x="0" y="-39934"/>
            <a:ext cx="18288000" cy="7336573"/>
          </a:xfrm>
          <a:prstGeom prst="rect">
            <a:avLst/>
          </a:prstGeom>
        </p:spPr>
      </p:pic>
      <p:grpSp>
        <p:nvGrpSpPr>
          <p:cNvPr name="Group 5" id="5"/>
          <p:cNvGrpSpPr>
            <a:grpSpLocks noChangeAspect="true"/>
          </p:cNvGrpSpPr>
          <p:nvPr/>
        </p:nvGrpSpPr>
        <p:grpSpPr>
          <a:xfrm rot="-10800000">
            <a:off x="9506415" y="1505415"/>
            <a:ext cx="8781585" cy="8781585"/>
            <a:chOff x="0" y="0"/>
            <a:chExt cx="6350000" cy="6350000"/>
          </a:xfrm>
        </p:grpSpPr>
        <p:sp>
          <p:nvSpPr>
            <p:cNvPr name="Freeform 6" id="6"/>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sp>
        <p:nvSpPr>
          <p:cNvPr name="TextBox 7" id="7"/>
          <p:cNvSpPr txBox="true"/>
          <p:nvPr/>
        </p:nvSpPr>
        <p:spPr>
          <a:xfrm rot="0">
            <a:off x="11864896" y="6267939"/>
            <a:ext cx="5773724" cy="2257425"/>
          </a:xfrm>
          <a:prstGeom prst="rect">
            <a:avLst/>
          </a:prstGeom>
        </p:spPr>
        <p:txBody>
          <a:bodyPr anchor="t" rtlCol="false" tIns="0" lIns="0" bIns="0" rIns="0">
            <a:spAutoFit/>
          </a:bodyPr>
          <a:lstStyle/>
          <a:p>
            <a:pPr algn="ctr">
              <a:lnSpc>
                <a:spcPts val="8550"/>
              </a:lnSpc>
            </a:pPr>
            <a:r>
              <a:rPr lang="en-US" sz="9000">
                <a:solidFill>
                  <a:srgbClr val="000000"/>
                </a:solidFill>
                <a:latin typeface="Paalalabas Wide"/>
              </a:rPr>
              <a:t>GEJALA &amp;</a:t>
            </a:r>
          </a:p>
          <a:p>
            <a:pPr algn="ctr">
              <a:lnSpc>
                <a:spcPts val="8550"/>
              </a:lnSpc>
            </a:pPr>
            <a:r>
              <a:rPr lang="en-US" sz="9000">
                <a:solidFill>
                  <a:srgbClr val="000000"/>
                </a:solidFill>
                <a:latin typeface="Paalalabas Wide"/>
              </a:rPr>
              <a:t>DIAGNOSIS</a:t>
            </a:r>
          </a:p>
        </p:txBody>
      </p:sp>
      <p:sp>
        <p:nvSpPr>
          <p:cNvPr name="TextBox 8" id="8"/>
          <p:cNvSpPr txBox="true"/>
          <p:nvPr/>
        </p:nvSpPr>
        <p:spPr>
          <a:xfrm rot="0">
            <a:off x="2638657" y="956902"/>
            <a:ext cx="3310915" cy="424096"/>
          </a:xfrm>
          <a:prstGeom prst="rect">
            <a:avLst/>
          </a:prstGeom>
        </p:spPr>
        <p:txBody>
          <a:bodyPr anchor="t" rtlCol="false" tIns="0" lIns="0" bIns="0" rIns="0">
            <a:spAutoFit/>
          </a:bodyPr>
          <a:lstStyle/>
          <a:p>
            <a:pPr algn="ctr">
              <a:lnSpc>
                <a:spcPts val="3399"/>
              </a:lnSpc>
            </a:pPr>
            <a:r>
              <a:rPr lang="en-US" sz="2428">
                <a:solidFill>
                  <a:srgbClr val="000000"/>
                </a:solidFill>
                <a:latin typeface="Roboto Bold"/>
              </a:rPr>
              <a:t>DIAGNOSIS</a:t>
            </a:r>
          </a:p>
        </p:txBody>
      </p:sp>
      <p:sp>
        <p:nvSpPr>
          <p:cNvPr name="TextBox 9" id="9"/>
          <p:cNvSpPr txBox="true"/>
          <p:nvPr/>
        </p:nvSpPr>
        <p:spPr>
          <a:xfrm rot="0">
            <a:off x="1122793" y="2185488"/>
            <a:ext cx="7203964" cy="5282600"/>
          </a:xfrm>
          <a:prstGeom prst="rect">
            <a:avLst/>
          </a:prstGeom>
        </p:spPr>
        <p:txBody>
          <a:bodyPr anchor="t" rtlCol="false" tIns="0" lIns="0" bIns="0" rIns="0">
            <a:spAutoFit/>
          </a:bodyPr>
          <a:lstStyle/>
          <a:p>
            <a:pPr>
              <a:lnSpc>
                <a:spcPts val="2833"/>
              </a:lnSpc>
            </a:pPr>
            <a:r>
              <a:rPr lang="en-US" sz="2023">
                <a:solidFill>
                  <a:srgbClr val="000000"/>
                </a:solidFill>
                <a:latin typeface="Open Sans Light Bold"/>
              </a:rPr>
              <a:t>Jika pasien ddiduga menderita kanker ovarium, dokter akan mnjalankan pemeriksaan lanjutan berupa ;</a:t>
            </a:r>
          </a:p>
          <a:p>
            <a:pPr>
              <a:lnSpc>
                <a:spcPts val="2833"/>
              </a:lnSpc>
            </a:pPr>
            <a:r>
              <a:rPr lang="en-US" sz="2023">
                <a:solidFill>
                  <a:srgbClr val="000000"/>
                </a:solidFill>
                <a:latin typeface="Open Sans Light Bold"/>
              </a:rPr>
              <a:t>•	Tes darah</a:t>
            </a:r>
          </a:p>
          <a:p>
            <a:pPr>
              <a:lnSpc>
                <a:spcPts val="2833"/>
              </a:lnSpc>
            </a:pPr>
            <a:r>
              <a:rPr lang="en-US" sz="2023">
                <a:solidFill>
                  <a:srgbClr val="000000"/>
                </a:solidFill>
                <a:latin typeface="Open Sans Light Bold"/>
              </a:rPr>
              <a:t>Tes darah bertujuan untuk mendeteksi protein CA-125, yang merupakan penanda adanya Kanker</a:t>
            </a:r>
          </a:p>
          <a:p>
            <a:pPr>
              <a:lnSpc>
                <a:spcPts val="2833"/>
              </a:lnSpc>
            </a:pPr>
            <a:r>
              <a:rPr lang="en-US" sz="2023">
                <a:solidFill>
                  <a:srgbClr val="000000"/>
                </a:solidFill>
                <a:latin typeface="Open Sans Light Bold"/>
              </a:rPr>
              <a:t>•	Pemindaian</a:t>
            </a:r>
          </a:p>
          <a:p>
            <a:pPr>
              <a:lnSpc>
                <a:spcPts val="2833"/>
              </a:lnSpc>
            </a:pPr>
            <a:r>
              <a:rPr lang="en-US" sz="2023">
                <a:solidFill>
                  <a:srgbClr val="000000"/>
                </a:solidFill>
                <a:latin typeface="Open Sans Light Bold"/>
              </a:rPr>
              <a:t>Metode awal yang dilakukan untuk mendeteksi kanker ovarium adalah USG perut. Setelah itu, dokter dapat melakukan CT Scan ataunMRI.</a:t>
            </a:r>
          </a:p>
          <a:p>
            <a:pPr>
              <a:lnSpc>
                <a:spcPts val="2833"/>
              </a:lnSpc>
            </a:pPr>
            <a:r>
              <a:rPr lang="en-US" sz="2023">
                <a:solidFill>
                  <a:srgbClr val="000000"/>
                </a:solidFill>
                <a:latin typeface="Open Sans Light Bold"/>
              </a:rPr>
              <a:t>•	Biopsy</a:t>
            </a:r>
          </a:p>
          <a:p>
            <a:pPr>
              <a:lnSpc>
                <a:spcPts val="2833"/>
              </a:lnSpc>
            </a:pPr>
            <a:r>
              <a:rPr lang="en-US" sz="2023">
                <a:solidFill>
                  <a:srgbClr val="000000"/>
                </a:solidFill>
                <a:latin typeface="Open Sans Light Bold"/>
              </a:rPr>
              <a:t>Pada pemeriksaan ini, dokter akan mengambil sampel jaringan ovarium untuk diteliti di laboratorium. Pemeriksaan ini dapat menentukan apakah pasien menderita kanker ovarium atau tidak.</a:t>
            </a:r>
          </a:p>
          <a:p>
            <a:pPr>
              <a:lnSpc>
                <a:spcPts val="2833"/>
              </a:lnSpc>
            </a:pPr>
          </a:p>
        </p:txBody>
      </p:sp>
      <p:grpSp>
        <p:nvGrpSpPr>
          <p:cNvPr name="Group 10" id="10"/>
          <p:cNvGrpSpPr>
            <a:grpSpLocks noChangeAspect="true"/>
          </p:cNvGrpSpPr>
          <p:nvPr/>
        </p:nvGrpSpPr>
        <p:grpSpPr>
          <a:xfrm rot="0">
            <a:off x="11864896" y="1380997"/>
            <a:ext cx="3383399" cy="3383385"/>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6856" r="-30920" t="0" b="0"/>
              </a:stretch>
            </a:blipFill>
          </p:spPr>
        </p:sp>
      </p:grpSp>
      <p:grpSp>
        <p:nvGrpSpPr>
          <p:cNvPr name="Group 12" id="12"/>
          <p:cNvGrpSpPr>
            <a:grpSpLocks noChangeAspect="true"/>
          </p:cNvGrpSpPr>
          <p:nvPr/>
        </p:nvGrpSpPr>
        <p:grpSpPr>
          <a:xfrm rot="0">
            <a:off x="8326756" y="2065952"/>
            <a:ext cx="1369914" cy="1369909"/>
            <a:chOff x="0" y="0"/>
            <a:chExt cx="6350000" cy="6349975"/>
          </a:xfrm>
        </p:grpSpPr>
        <p:sp>
          <p:nvSpPr>
            <p:cNvPr name="Freeform 13" id="1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4" id="14"/>
          <p:cNvGrpSpPr>
            <a:grpSpLocks noChangeAspect="true"/>
          </p:cNvGrpSpPr>
          <p:nvPr/>
        </p:nvGrpSpPr>
        <p:grpSpPr>
          <a:xfrm rot="0">
            <a:off x="-1663153" y="825983"/>
            <a:ext cx="2691853" cy="2691853"/>
            <a:chOff x="0" y="0"/>
            <a:chExt cx="6355080" cy="6355080"/>
          </a:xfrm>
        </p:grpSpPr>
        <p:sp>
          <p:nvSpPr>
            <p:cNvPr name="Freeform 15" id="15"/>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17140" y="-132538"/>
            <a:ext cx="11597538" cy="11597491"/>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pic>
        <p:nvPicPr>
          <p:cNvPr name="Picture 4" id="4"/>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false" flipV="false" rot="0">
            <a:off x="0" y="2950427"/>
            <a:ext cx="18288000" cy="7336573"/>
          </a:xfrm>
          <a:prstGeom prst="rect">
            <a:avLst/>
          </a:prstGeom>
        </p:spPr>
      </p:pic>
      <p:grpSp>
        <p:nvGrpSpPr>
          <p:cNvPr name="Group 5" id="5"/>
          <p:cNvGrpSpPr>
            <a:grpSpLocks noChangeAspect="true"/>
          </p:cNvGrpSpPr>
          <p:nvPr/>
        </p:nvGrpSpPr>
        <p:grpSpPr>
          <a:xfrm rot="0">
            <a:off x="8344600" y="844058"/>
            <a:ext cx="4017608" cy="4017592"/>
            <a:chOff x="0" y="0"/>
            <a:chExt cx="6350000" cy="6349975"/>
          </a:xfrm>
        </p:grpSpPr>
        <p:sp>
          <p:nvSpPr>
            <p:cNvPr name="Freeform 6" id="6"/>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7" id="7"/>
          <p:cNvGrpSpPr>
            <a:grpSpLocks noChangeAspect="true"/>
          </p:cNvGrpSpPr>
          <p:nvPr/>
        </p:nvGrpSpPr>
        <p:grpSpPr>
          <a:xfrm rot="0">
            <a:off x="13241692" y="844058"/>
            <a:ext cx="4017608" cy="4017592"/>
            <a:chOff x="0" y="0"/>
            <a:chExt cx="6350000" cy="6349975"/>
          </a:xfrm>
        </p:grpSpPr>
        <p:sp>
          <p:nvSpPr>
            <p:cNvPr name="Freeform 8" id="8"/>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9" id="9"/>
          <p:cNvGrpSpPr>
            <a:grpSpLocks noChangeAspect="true"/>
          </p:cNvGrpSpPr>
          <p:nvPr/>
        </p:nvGrpSpPr>
        <p:grpSpPr>
          <a:xfrm rot="0">
            <a:off x="8344600" y="5425350"/>
            <a:ext cx="4017608" cy="4017592"/>
            <a:chOff x="0" y="0"/>
            <a:chExt cx="6350000" cy="6349975"/>
          </a:xfrm>
        </p:grpSpPr>
        <p:sp>
          <p:nvSpPr>
            <p:cNvPr name="Freeform 10" id="1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1" id="11"/>
          <p:cNvGrpSpPr>
            <a:grpSpLocks noChangeAspect="true"/>
          </p:cNvGrpSpPr>
          <p:nvPr/>
        </p:nvGrpSpPr>
        <p:grpSpPr>
          <a:xfrm rot="0">
            <a:off x="13241692" y="5425350"/>
            <a:ext cx="4017608" cy="4017592"/>
            <a:chOff x="0" y="0"/>
            <a:chExt cx="6350000" cy="6349975"/>
          </a:xfrm>
        </p:grpSpPr>
        <p:sp>
          <p:nvSpPr>
            <p:cNvPr name="Freeform 12" id="12"/>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3" id="13"/>
          <p:cNvGrpSpPr>
            <a:grpSpLocks noChangeAspect="true"/>
          </p:cNvGrpSpPr>
          <p:nvPr/>
        </p:nvGrpSpPr>
        <p:grpSpPr>
          <a:xfrm rot="-5400000">
            <a:off x="0" y="6213412"/>
            <a:ext cx="4073588" cy="4073588"/>
            <a:chOff x="0" y="0"/>
            <a:chExt cx="6350000" cy="6350000"/>
          </a:xfrm>
        </p:grpSpPr>
        <p:sp>
          <p:nvSpPr>
            <p:cNvPr name="Freeform 14" id="14"/>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grpSp>
        <p:nvGrpSpPr>
          <p:cNvPr name="Group 15" id="15"/>
          <p:cNvGrpSpPr>
            <a:grpSpLocks noChangeAspect="true"/>
          </p:cNvGrpSpPr>
          <p:nvPr/>
        </p:nvGrpSpPr>
        <p:grpSpPr>
          <a:xfrm rot="0">
            <a:off x="1944791" y="6264461"/>
            <a:ext cx="3036837" cy="3036825"/>
            <a:chOff x="0" y="0"/>
            <a:chExt cx="6350000" cy="6349975"/>
          </a:xfrm>
        </p:grpSpPr>
        <p:sp>
          <p:nvSpPr>
            <p:cNvPr name="Freeform 16" id="16"/>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r="-25046" t="0" b="0"/>
              </a:stretch>
            </a:blipFill>
          </p:spPr>
        </p:sp>
      </p:grpSp>
      <p:grpSp>
        <p:nvGrpSpPr>
          <p:cNvPr name="Group 17" id="17"/>
          <p:cNvGrpSpPr>
            <a:grpSpLocks noChangeAspect="true"/>
          </p:cNvGrpSpPr>
          <p:nvPr/>
        </p:nvGrpSpPr>
        <p:grpSpPr>
          <a:xfrm rot="0">
            <a:off x="1028700" y="636991"/>
            <a:ext cx="1325214" cy="1325214"/>
            <a:chOff x="0" y="0"/>
            <a:chExt cx="6355080" cy="6355080"/>
          </a:xfrm>
        </p:grpSpPr>
        <p:sp>
          <p:nvSpPr>
            <p:cNvPr name="Freeform 18" id="1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grpSp>
        <p:nvGrpSpPr>
          <p:cNvPr name="Group 19" id="19"/>
          <p:cNvGrpSpPr>
            <a:grpSpLocks noChangeAspect="true"/>
          </p:cNvGrpSpPr>
          <p:nvPr/>
        </p:nvGrpSpPr>
        <p:grpSpPr>
          <a:xfrm rot="0">
            <a:off x="7366955" y="5792467"/>
            <a:ext cx="841894" cy="841890"/>
            <a:chOff x="0" y="0"/>
            <a:chExt cx="6350000" cy="6349975"/>
          </a:xfrm>
        </p:grpSpPr>
        <p:sp>
          <p:nvSpPr>
            <p:cNvPr name="Freeform 20" id="2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sp>
        <p:nvSpPr>
          <p:cNvPr name="TextBox 21" id="21"/>
          <p:cNvSpPr txBox="true"/>
          <p:nvPr/>
        </p:nvSpPr>
        <p:spPr>
          <a:xfrm rot="0">
            <a:off x="990600" y="3197701"/>
            <a:ext cx="6338255" cy="1171575"/>
          </a:xfrm>
          <a:prstGeom prst="rect">
            <a:avLst/>
          </a:prstGeom>
        </p:spPr>
        <p:txBody>
          <a:bodyPr anchor="t" rtlCol="false" tIns="0" lIns="0" bIns="0" rIns="0">
            <a:spAutoFit/>
          </a:bodyPr>
          <a:lstStyle/>
          <a:p>
            <a:pPr>
              <a:lnSpc>
                <a:spcPts val="8550"/>
              </a:lnSpc>
            </a:pPr>
            <a:r>
              <a:rPr lang="en-US" sz="9000">
                <a:solidFill>
                  <a:srgbClr val="000000"/>
                </a:solidFill>
                <a:latin typeface="Paalalabas Wide"/>
              </a:rPr>
              <a:t>Stadium</a:t>
            </a:r>
          </a:p>
        </p:txBody>
      </p:sp>
      <p:sp>
        <p:nvSpPr>
          <p:cNvPr name="TextBox 22" id="22"/>
          <p:cNvSpPr txBox="true"/>
          <p:nvPr/>
        </p:nvSpPr>
        <p:spPr>
          <a:xfrm rot="0">
            <a:off x="8800471" y="1924526"/>
            <a:ext cx="3105868" cy="1758950"/>
          </a:xfrm>
          <a:prstGeom prst="rect">
            <a:avLst/>
          </a:prstGeom>
        </p:spPr>
        <p:txBody>
          <a:bodyPr anchor="t" rtlCol="false" tIns="0" lIns="0" bIns="0" rIns="0">
            <a:spAutoFit/>
          </a:bodyPr>
          <a:lstStyle/>
          <a:p>
            <a:pPr algn="ctr">
              <a:lnSpc>
                <a:spcPts val="2800"/>
              </a:lnSpc>
            </a:pPr>
            <a:r>
              <a:rPr lang="en-US" sz="2000">
                <a:solidFill>
                  <a:srgbClr val="000000"/>
                </a:solidFill>
                <a:latin typeface="Open Sans Light"/>
              </a:rPr>
              <a:t>Stadium 1</a:t>
            </a:r>
          </a:p>
          <a:p>
            <a:pPr algn="ctr">
              <a:lnSpc>
                <a:spcPts val="2800"/>
              </a:lnSpc>
            </a:pPr>
            <a:r>
              <a:rPr lang="en-US" sz="2000">
                <a:solidFill>
                  <a:srgbClr val="000000"/>
                </a:solidFill>
                <a:latin typeface="Open Sans Light"/>
              </a:rPr>
              <a:t>Kanker terdapat din salah satu atau ke dua ovarium dan belum menyebar ke organ lain</a:t>
            </a:r>
          </a:p>
        </p:txBody>
      </p:sp>
      <p:sp>
        <p:nvSpPr>
          <p:cNvPr name="TextBox 23" id="23"/>
          <p:cNvSpPr txBox="true"/>
          <p:nvPr/>
        </p:nvSpPr>
        <p:spPr>
          <a:xfrm rot="0">
            <a:off x="13581104" y="1914580"/>
            <a:ext cx="3338784" cy="1758950"/>
          </a:xfrm>
          <a:prstGeom prst="rect">
            <a:avLst/>
          </a:prstGeom>
        </p:spPr>
        <p:txBody>
          <a:bodyPr anchor="t" rtlCol="false" tIns="0" lIns="0" bIns="0" rIns="0">
            <a:spAutoFit/>
          </a:bodyPr>
          <a:lstStyle/>
          <a:p>
            <a:pPr algn="ctr">
              <a:lnSpc>
                <a:spcPts val="2800"/>
              </a:lnSpc>
            </a:pPr>
            <a:r>
              <a:rPr lang="en-US" sz="2000">
                <a:solidFill>
                  <a:srgbClr val="000000"/>
                </a:solidFill>
                <a:latin typeface="Open Sans Light"/>
              </a:rPr>
              <a:t>Stadium 2</a:t>
            </a:r>
          </a:p>
          <a:p>
            <a:pPr algn="ctr">
              <a:lnSpc>
                <a:spcPts val="2800"/>
              </a:lnSpc>
            </a:pPr>
            <a:r>
              <a:rPr lang="en-US" sz="2000">
                <a:solidFill>
                  <a:srgbClr val="000000"/>
                </a:solidFill>
                <a:latin typeface="Open Sans Light"/>
              </a:rPr>
              <a:t>Kanker sudah menyebar ke jaringan dalam rongga panggul atau rahim</a:t>
            </a:r>
          </a:p>
          <a:p>
            <a:pPr algn="ctr">
              <a:lnSpc>
                <a:spcPts val="2800"/>
              </a:lnSpc>
            </a:pPr>
          </a:p>
        </p:txBody>
      </p:sp>
      <p:sp>
        <p:nvSpPr>
          <p:cNvPr name="TextBox 24" id="24"/>
          <p:cNvSpPr txBox="true"/>
          <p:nvPr/>
        </p:nvSpPr>
        <p:spPr>
          <a:xfrm rot="0">
            <a:off x="8800471" y="6003098"/>
            <a:ext cx="3105868" cy="2816225"/>
          </a:xfrm>
          <a:prstGeom prst="rect">
            <a:avLst/>
          </a:prstGeom>
        </p:spPr>
        <p:txBody>
          <a:bodyPr anchor="t" rtlCol="false" tIns="0" lIns="0" bIns="0" rIns="0">
            <a:spAutoFit/>
          </a:bodyPr>
          <a:lstStyle/>
          <a:p>
            <a:pPr algn="ctr">
              <a:lnSpc>
                <a:spcPts val="2800"/>
              </a:lnSpc>
            </a:pPr>
            <a:r>
              <a:rPr lang="en-US" sz="2000">
                <a:solidFill>
                  <a:srgbClr val="000000"/>
                </a:solidFill>
                <a:latin typeface="Open Sans Light"/>
              </a:rPr>
              <a:t>Stadium 3</a:t>
            </a:r>
          </a:p>
          <a:p>
            <a:pPr algn="ctr">
              <a:lnSpc>
                <a:spcPts val="2800"/>
              </a:lnSpc>
            </a:pPr>
            <a:r>
              <a:rPr lang="en-US" sz="2000">
                <a:solidFill>
                  <a:srgbClr val="000000"/>
                </a:solidFill>
                <a:latin typeface="Open Sans Light"/>
              </a:rPr>
              <a:t>Kanker telah menyebar ke selaput perut (peritoneum), permukaan usus, dan kelenjar getah bening di panggul atau perut</a:t>
            </a:r>
          </a:p>
          <a:p>
            <a:pPr algn="ctr">
              <a:lnSpc>
                <a:spcPts val="2800"/>
              </a:lnSpc>
            </a:pPr>
          </a:p>
        </p:txBody>
      </p:sp>
      <p:sp>
        <p:nvSpPr>
          <p:cNvPr name="TextBox 25" id="25"/>
          <p:cNvSpPr txBox="true"/>
          <p:nvPr/>
        </p:nvSpPr>
        <p:spPr>
          <a:xfrm rot="0">
            <a:off x="13746086" y="6165787"/>
            <a:ext cx="3008819" cy="2463800"/>
          </a:xfrm>
          <a:prstGeom prst="rect">
            <a:avLst/>
          </a:prstGeom>
        </p:spPr>
        <p:txBody>
          <a:bodyPr anchor="t" rtlCol="false" tIns="0" lIns="0" bIns="0" rIns="0">
            <a:spAutoFit/>
          </a:bodyPr>
          <a:lstStyle/>
          <a:p>
            <a:pPr algn="ctr">
              <a:lnSpc>
                <a:spcPts val="2800"/>
              </a:lnSpc>
            </a:pPr>
            <a:r>
              <a:rPr lang="en-US" sz="2000">
                <a:solidFill>
                  <a:srgbClr val="000000"/>
                </a:solidFill>
                <a:latin typeface="Open Sans Light"/>
              </a:rPr>
              <a:t>Stadium 4 </a:t>
            </a:r>
          </a:p>
          <a:p>
            <a:pPr algn="ctr">
              <a:lnSpc>
                <a:spcPts val="2800"/>
              </a:lnSpc>
            </a:pPr>
            <a:r>
              <a:rPr lang="en-US" sz="2000">
                <a:solidFill>
                  <a:srgbClr val="000000"/>
                </a:solidFill>
                <a:latin typeface="Open Sans Light"/>
              </a:rPr>
              <a:t>Kanker sudah menyebar ke organ lain yang letaknya jauh, seperti ginjal, hati, atau paru paru.</a:t>
            </a:r>
          </a:p>
          <a:p>
            <a:pPr algn="ctr">
              <a:lnSpc>
                <a:spcPts val="28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false" flipV="false" rot="0">
            <a:off x="0" y="2950427"/>
            <a:ext cx="18288000" cy="7336573"/>
          </a:xfrm>
          <a:prstGeom prst="rect">
            <a:avLst/>
          </a:prstGeom>
        </p:spPr>
      </p:pic>
      <p:grpSp>
        <p:nvGrpSpPr>
          <p:cNvPr name="Group 3" id="3"/>
          <p:cNvGrpSpPr>
            <a:grpSpLocks noChangeAspect="true"/>
          </p:cNvGrpSpPr>
          <p:nvPr/>
        </p:nvGrpSpPr>
        <p:grpSpPr>
          <a:xfrm rot="0">
            <a:off x="7945755" y="1028700"/>
            <a:ext cx="11597538" cy="11597491"/>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grpSp>
        <p:nvGrpSpPr>
          <p:cNvPr name="Group 5" id="5"/>
          <p:cNvGrpSpPr>
            <a:grpSpLocks noChangeAspect="true"/>
          </p:cNvGrpSpPr>
          <p:nvPr/>
        </p:nvGrpSpPr>
        <p:grpSpPr>
          <a:xfrm rot="0">
            <a:off x="0" y="0"/>
            <a:ext cx="7108903" cy="7108903"/>
            <a:chOff x="0" y="0"/>
            <a:chExt cx="6350000" cy="6350000"/>
          </a:xfrm>
        </p:grpSpPr>
        <p:sp>
          <p:nvSpPr>
            <p:cNvPr name="Freeform 6" id="6"/>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grpSp>
        <p:nvGrpSpPr>
          <p:cNvPr name="Group 7" id="7"/>
          <p:cNvGrpSpPr>
            <a:grpSpLocks noChangeAspect="true"/>
          </p:cNvGrpSpPr>
          <p:nvPr/>
        </p:nvGrpSpPr>
        <p:grpSpPr>
          <a:xfrm rot="0">
            <a:off x="1906682" y="3228396"/>
            <a:ext cx="4491330" cy="4491312"/>
            <a:chOff x="0" y="0"/>
            <a:chExt cx="6350000" cy="6349975"/>
          </a:xfrm>
        </p:grpSpPr>
        <p:sp>
          <p:nvSpPr>
            <p:cNvPr name="Freeform 8" id="8"/>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r="-25046" t="0" b="0"/>
              </a:stretch>
            </a:blipFill>
          </p:spPr>
        </p:sp>
      </p:grpSp>
      <p:grpSp>
        <p:nvGrpSpPr>
          <p:cNvPr name="Group 9" id="9"/>
          <p:cNvGrpSpPr>
            <a:grpSpLocks noChangeAspect="true"/>
          </p:cNvGrpSpPr>
          <p:nvPr/>
        </p:nvGrpSpPr>
        <p:grpSpPr>
          <a:xfrm rot="0">
            <a:off x="14633199" y="6713334"/>
            <a:ext cx="3036837" cy="3036825"/>
            <a:chOff x="0" y="0"/>
            <a:chExt cx="6350000" cy="6349975"/>
          </a:xfrm>
        </p:grpSpPr>
        <p:sp>
          <p:nvSpPr>
            <p:cNvPr name="Freeform 10" id="1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5046" r="-25046" t="0" b="0"/>
              </a:stretch>
            </a:blipFill>
          </p:spPr>
        </p:sp>
      </p:grpSp>
      <p:grpSp>
        <p:nvGrpSpPr>
          <p:cNvPr name="Group 11" id="11"/>
          <p:cNvGrpSpPr>
            <a:grpSpLocks noChangeAspect="true"/>
          </p:cNvGrpSpPr>
          <p:nvPr/>
        </p:nvGrpSpPr>
        <p:grpSpPr>
          <a:xfrm rot="0">
            <a:off x="16151618" y="1318593"/>
            <a:ext cx="1113247" cy="1113243"/>
            <a:chOff x="0" y="0"/>
            <a:chExt cx="6350000" cy="6349975"/>
          </a:xfrm>
        </p:grpSpPr>
        <p:sp>
          <p:nvSpPr>
            <p:cNvPr name="Freeform 12" id="12"/>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3" id="13"/>
          <p:cNvGrpSpPr>
            <a:grpSpLocks noChangeAspect="true"/>
          </p:cNvGrpSpPr>
          <p:nvPr/>
        </p:nvGrpSpPr>
        <p:grpSpPr>
          <a:xfrm rot="0">
            <a:off x="7108903" y="8006160"/>
            <a:ext cx="1744006" cy="1743999"/>
            <a:chOff x="0" y="0"/>
            <a:chExt cx="6350000" cy="6349975"/>
          </a:xfrm>
        </p:grpSpPr>
        <p:sp>
          <p:nvSpPr>
            <p:cNvPr name="Freeform 14" id="1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5" id="15"/>
          <p:cNvGrpSpPr>
            <a:grpSpLocks noChangeAspect="true"/>
          </p:cNvGrpSpPr>
          <p:nvPr/>
        </p:nvGrpSpPr>
        <p:grpSpPr>
          <a:xfrm rot="0">
            <a:off x="-406754" y="8593441"/>
            <a:ext cx="2313436" cy="2313436"/>
            <a:chOff x="0" y="0"/>
            <a:chExt cx="6355080" cy="6355080"/>
          </a:xfrm>
        </p:grpSpPr>
        <p:sp>
          <p:nvSpPr>
            <p:cNvPr name="Freeform 16" id="1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
        <p:nvSpPr>
          <p:cNvPr name="TextBox 17" id="17"/>
          <p:cNvSpPr txBox="true"/>
          <p:nvPr/>
        </p:nvSpPr>
        <p:spPr>
          <a:xfrm rot="0">
            <a:off x="8356703" y="2767317"/>
            <a:ext cx="8021650" cy="1171575"/>
          </a:xfrm>
          <a:prstGeom prst="rect">
            <a:avLst/>
          </a:prstGeom>
        </p:spPr>
        <p:txBody>
          <a:bodyPr anchor="t" rtlCol="false" tIns="0" lIns="0" bIns="0" rIns="0">
            <a:spAutoFit/>
          </a:bodyPr>
          <a:lstStyle/>
          <a:p>
            <a:pPr>
              <a:lnSpc>
                <a:spcPts val="8550"/>
              </a:lnSpc>
            </a:pPr>
            <a:r>
              <a:rPr lang="en-US" sz="9000">
                <a:solidFill>
                  <a:srgbClr val="000000"/>
                </a:solidFill>
                <a:latin typeface="Paalalabas Wide"/>
              </a:rPr>
              <a:t>KOMPLIKASI</a:t>
            </a:r>
          </a:p>
        </p:txBody>
      </p:sp>
      <p:sp>
        <p:nvSpPr>
          <p:cNvPr name="TextBox 18" id="18"/>
          <p:cNvSpPr txBox="true"/>
          <p:nvPr/>
        </p:nvSpPr>
        <p:spPr>
          <a:xfrm rot="0">
            <a:off x="8213828" y="4499033"/>
            <a:ext cx="5387821" cy="2463800"/>
          </a:xfrm>
          <a:prstGeom prst="rect">
            <a:avLst/>
          </a:prstGeom>
        </p:spPr>
        <p:txBody>
          <a:bodyPr anchor="t" rtlCol="false" tIns="0" lIns="0" bIns="0" rIns="0">
            <a:spAutoFit/>
          </a:bodyPr>
          <a:lstStyle/>
          <a:p>
            <a:pPr marL="431801" indent="-215900" lvl="1">
              <a:lnSpc>
                <a:spcPts val="2800"/>
              </a:lnSpc>
              <a:buFont typeface="Arial"/>
              <a:buChar char="•"/>
            </a:pPr>
            <a:r>
              <a:rPr lang="en-US" sz="2000">
                <a:solidFill>
                  <a:srgbClr val="000000"/>
                </a:solidFill>
                <a:latin typeface="Arimo"/>
              </a:rPr>
              <a:t>Beberapa komplikasi tersebut adalah :</a:t>
            </a:r>
          </a:p>
          <a:p>
            <a:pPr marL="431801" indent="-215900" lvl="1">
              <a:lnSpc>
                <a:spcPts val="2800"/>
              </a:lnSpc>
              <a:buFont typeface="Arial"/>
              <a:buChar char="•"/>
            </a:pPr>
            <a:r>
              <a:rPr lang="en-US" sz="2000">
                <a:solidFill>
                  <a:srgbClr val="000000"/>
                </a:solidFill>
                <a:latin typeface="Arimo"/>
              </a:rPr>
              <a:t>Perforasi atau lubang pada usus.</a:t>
            </a:r>
          </a:p>
          <a:p>
            <a:pPr>
              <a:lnSpc>
                <a:spcPts val="2800"/>
              </a:lnSpc>
            </a:pPr>
            <a:r>
              <a:rPr lang="en-US" sz="2000">
                <a:solidFill>
                  <a:srgbClr val="000000"/>
                </a:solidFill>
                <a:latin typeface="Arimo"/>
              </a:rPr>
              <a:t>Penimbunan cairan di selaput paru-paru (efusi pleura)</a:t>
            </a:r>
          </a:p>
          <a:p>
            <a:pPr marL="431801" indent="-215900" lvl="1">
              <a:lnSpc>
                <a:spcPts val="2800"/>
              </a:lnSpc>
              <a:buFont typeface="Arial"/>
              <a:buChar char="•"/>
            </a:pPr>
            <a:r>
              <a:rPr lang="en-US" sz="2000">
                <a:solidFill>
                  <a:srgbClr val="000000"/>
                </a:solidFill>
                <a:latin typeface="Arimo"/>
              </a:rPr>
              <a:t>Penyumbatan saluran kemih</a:t>
            </a:r>
          </a:p>
          <a:p>
            <a:pPr marL="431801" indent="-215900" lvl="1">
              <a:lnSpc>
                <a:spcPts val="2800"/>
              </a:lnSpc>
              <a:buFont typeface="Arial"/>
              <a:buChar char="•"/>
            </a:pPr>
            <a:r>
              <a:rPr lang="en-US" sz="2000">
                <a:solidFill>
                  <a:srgbClr val="000000"/>
                </a:solidFill>
                <a:latin typeface="Arimo"/>
              </a:rPr>
              <a:t>Penyumbatan usus</a:t>
            </a:r>
          </a:p>
          <a:p>
            <a:pPr marL="431801" indent="-215900" lvl="1">
              <a:lnSpc>
                <a:spcPts val="2800"/>
              </a:lnSpc>
              <a:buFont typeface="Arial"/>
              <a:buChar char="•"/>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5F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28681"/>
          <a:stretch>
            <a:fillRect/>
          </a:stretch>
        </p:blipFill>
        <p:spPr>
          <a:xfrm flipH="false" flipV="false" rot="0">
            <a:off x="0" y="2950427"/>
            <a:ext cx="18288000" cy="7336573"/>
          </a:xfrm>
          <a:prstGeom prst="rect">
            <a:avLst/>
          </a:prstGeom>
        </p:spPr>
      </p:pic>
      <p:grpSp>
        <p:nvGrpSpPr>
          <p:cNvPr name="Group 3" id="3"/>
          <p:cNvGrpSpPr>
            <a:grpSpLocks noChangeAspect="true"/>
          </p:cNvGrpSpPr>
          <p:nvPr/>
        </p:nvGrpSpPr>
        <p:grpSpPr>
          <a:xfrm rot="0">
            <a:off x="7945755" y="1028700"/>
            <a:ext cx="11597538" cy="11597491"/>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alpha val="19608"/>
              </a:srgbClr>
            </a:solidFill>
          </p:spPr>
        </p:sp>
      </p:grpSp>
      <p:grpSp>
        <p:nvGrpSpPr>
          <p:cNvPr name="Group 5" id="5"/>
          <p:cNvGrpSpPr>
            <a:grpSpLocks noChangeAspect="true"/>
          </p:cNvGrpSpPr>
          <p:nvPr/>
        </p:nvGrpSpPr>
        <p:grpSpPr>
          <a:xfrm rot="0">
            <a:off x="0" y="0"/>
            <a:ext cx="7108903" cy="7108903"/>
            <a:chOff x="0" y="0"/>
            <a:chExt cx="6350000" cy="6350000"/>
          </a:xfrm>
        </p:grpSpPr>
        <p:sp>
          <p:nvSpPr>
            <p:cNvPr name="Freeform 6" id="6"/>
            <p:cNvSpPr/>
            <p:nvPr/>
          </p:nvSpPr>
          <p:spPr>
            <a:xfrm>
              <a:off x="0" y="0"/>
              <a:ext cx="6350000" cy="6350000"/>
            </a:xfrm>
            <a:custGeom>
              <a:avLst/>
              <a:gdLst/>
              <a:ahLst/>
              <a:cxnLst/>
              <a:rect r="r" b="b" t="t" l="l"/>
              <a:pathLst>
                <a:path h="6350000" w="6350000">
                  <a:moveTo>
                    <a:pt x="0" y="0"/>
                  </a:moveTo>
                  <a:lnTo>
                    <a:pt x="0" y="6350000"/>
                  </a:lnTo>
                  <a:cubicBezTo>
                    <a:pt x="3506470" y="6350000"/>
                    <a:pt x="6350000" y="3506470"/>
                    <a:pt x="6350000" y="0"/>
                  </a:cubicBezTo>
                  <a:lnTo>
                    <a:pt x="0" y="0"/>
                  </a:lnTo>
                  <a:close/>
                </a:path>
              </a:pathLst>
            </a:custGeom>
            <a:solidFill>
              <a:srgbClr val="E2D784"/>
            </a:solidFill>
          </p:spPr>
        </p:sp>
      </p:grpSp>
      <p:grpSp>
        <p:nvGrpSpPr>
          <p:cNvPr name="Group 7" id="7"/>
          <p:cNvGrpSpPr>
            <a:grpSpLocks noChangeAspect="true"/>
          </p:cNvGrpSpPr>
          <p:nvPr/>
        </p:nvGrpSpPr>
        <p:grpSpPr>
          <a:xfrm rot="0">
            <a:off x="1906682" y="3228396"/>
            <a:ext cx="4491330" cy="4491312"/>
            <a:chOff x="0" y="0"/>
            <a:chExt cx="6350000" cy="6349975"/>
          </a:xfrm>
        </p:grpSpPr>
        <p:sp>
          <p:nvSpPr>
            <p:cNvPr name="Freeform 8" id="8"/>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r="-25046" t="0" b="0"/>
              </a:stretch>
            </a:blipFill>
          </p:spPr>
        </p:sp>
      </p:grpSp>
      <p:grpSp>
        <p:nvGrpSpPr>
          <p:cNvPr name="Group 9" id="9"/>
          <p:cNvGrpSpPr>
            <a:grpSpLocks noChangeAspect="true"/>
          </p:cNvGrpSpPr>
          <p:nvPr/>
        </p:nvGrpSpPr>
        <p:grpSpPr>
          <a:xfrm rot="0">
            <a:off x="14633199" y="6713334"/>
            <a:ext cx="3036837" cy="3036825"/>
            <a:chOff x="0" y="0"/>
            <a:chExt cx="6350000" cy="6349975"/>
          </a:xfrm>
        </p:grpSpPr>
        <p:sp>
          <p:nvSpPr>
            <p:cNvPr name="Freeform 10" id="1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0" r="0" t="0" b="0"/>
              </a:stretch>
            </a:blipFill>
          </p:spPr>
        </p:sp>
      </p:grpSp>
      <p:grpSp>
        <p:nvGrpSpPr>
          <p:cNvPr name="Group 11" id="11"/>
          <p:cNvGrpSpPr>
            <a:grpSpLocks noChangeAspect="true"/>
          </p:cNvGrpSpPr>
          <p:nvPr/>
        </p:nvGrpSpPr>
        <p:grpSpPr>
          <a:xfrm rot="0">
            <a:off x="16151618" y="1318593"/>
            <a:ext cx="1113247" cy="1113243"/>
            <a:chOff x="0" y="0"/>
            <a:chExt cx="6350000" cy="6349975"/>
          </a:xfrm>
        </p:grpSpPr>
        <p:sp>
          <p:nvSpPr>
            <p:cNvPr name="Freeform 12" id="12"/>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3" id="13"/>
          <p:cNvGrpSpPr>
            <a:grpSpLocks noChangeAspect="true"/>
          </p:cNvGrpSpPr>
          <p:nvPr/>
        </p:nvGrpSpPr>
        <p:grpSpPr>
          <a:xfrm rot="0">
            <a:off x="7108903" y="8006160"/>
            <a:ext cx="1744006" cy="1743999"/>
            <a:chOff x="0" y="0"/>
            <a:chExt cx="6350000" cy="6349975"/>
          </a:xfrm>
        </p:grpSpPr>
        <p:sp>
          <p:nvSpPr>
            <p:cNvPr name="Freeform 14" id="1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E2D784"/>
            </a:solidFill>
          </p:spPr>
        </p:sp>
      </p:grpSp>
      <p:grpSp>
        <p:nvGrpSpPr>
          <p:cNvPr name="Group 15" id="15"/>
          <p:cNvGrpSpPr>
            <a:grpSpLocks noChangeAspect="true"/>
          </p:cNvGrpSpPr>
          <p:nvPr/>
        </p:nvGrpSpPr>
        <p:grpSpPr>
          <a:xfrm rot="0">
            <a:off x="-406754" y="8593441"/>
            <a:ext cx="2313436" cy="2313436"/>
            <a:chOff x="0" y="0"/>
            <a:chExt cx="6355080" cy="6355080"/>
          </a:xfrm>
        </p:grpSpPr>
        <p:sp>
          <p:nvSpPr>
            <p:cNvPr name="Freeform 16" id="1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E2D784"/>
            </a:solidFill>
          </p:spPr>
        </p:sp>
      </p:grpSp>
      <p:sp>
        <p:nvSpPr>
          <p:cNvPr name="TextBox 17" id="17"/>
          <p:cNvSpPr txBox="true"/>
          <p:nvPr/>
        </p:nvSpPr>
        <p:spPr>
          <a:xfrm rot="0">
            <a:off x="8356703" y="2767317"/>
            <a:ext cx="8021650" cy="1171575"/>
          </a:xfrm>
          <a:prstGeom prst="rect">
            <a:avLst/>
          </a:prstGeom>
        </p:spPr>
        <p:txBody>
          <a:bodyPr anchor="t" rtlCol="false" tIns="0" lIns="0" bIns="0" rIns="0">
            <a:spAutoFit/>
          </a:bodyPr>
          <a:lstStyle/>
          <a:p>
            <a:pPr>
              <a:lnSpc>
                <a:spcPts val="8550"/>
              </a:lnSpc>
            </a:pPr>
            <a:r>
              <a:rPr lang="en-US" sz="9000">
                <a:solidFill>
                  <a:srgbClr val="000000"/>
                </a:solidFill>
                <a:latin typeface="Paalalabas Wide"/>
              </a:rPr>
              <a:t>Pencegahan</a:t>
            </a:r>
          </a:p>
        </p:txBody>
      </p:sp>
      <p:sp>
        <p:nvSpPr>
          <p:cNvPr name="TextBox 18" id="18"/>
          <p:cNvSpPr txBox="true"/>
          <p:nvPr/>
        </p:nvSpPr>
        <p:spPr>
          <a:xfrm rot="0">
            <a:off x="9245379" y="4400347"/>
            <a:ext cx="5387821" cy="4578350"/>
          </a:xfrm>
          <a:prstGeom prst="rect">
            <a:avLst/>
          </a:prstGeom>
        </p:spPr>
        <p:txBody>
          <a:bodyPr anchor="t" rtlCol="false" tIns="0" lIns="0" bIns="0" rIns="0">
            <a:spAutoFit/>
          </a:bodyPr>
          <a:lstStyle/>
          <a:p>
            <a:pPr>
              <a:lnSpc>
                <a:spcPts val="2800"/>
              </a:lnSpc>
            </a:pPr>
            <a:r>
              <a:rPr lang="en-US" sz="2000">
                <a:solidFill>
                  <a:srgbClr val="000000"/>
                </a:solidFill>
                <a:latin typeface="Arimo"/>
              </a:rPr>
              <a:t>Beberapa upaya mandiri yang dapat dilakukan untuk mencegah resiko terserang kanker  ovarium secara umum, yaitu ;</a:t>
            </a:r>
          </a:p>
          <a:p>
            <a:pPr>
              <a:lnSpc>
                <a:spcPts val="2800"/>
              </a:lnSpc>
            </a:pPr>
            <a:r>
              <a:rPr lang="en-US" sz="2000">
                <a:solidFill>
                  <a:srgbClr val="000000"/>
                </a:solidFill>
                <a:sym typeface="Arimo"/>
              </a:rPr>
              <a:t>	Menjaga berat badan agar selalu ideal</a:t>
            </a:r>
          </a:p>
          <a:p>
            <a:pPr>
              <a:lnSpc>
                <a:spcPts val="2800"/>
              </a:lnSpc>
            </a:pPr>
            <a:r>
              <a:rPr lang="en-US" sz="2000">
                <a:solidFill>
                  <a:srgbClr val="000000"/>
                </a:solidFill>
                <a:sym typeface="Arimo"/>
              </a:rPr>
              <a:t>	Tidak merokok</a:t>
            </a:r>
          </a:p>
          <a:p>
            <a:pPr>
              <a:lnSpc>
                <a:spcPts val="2800"/>
              </a:lnSpc>
            </a:pPr>
            <a:r>
              <a:rPr lang="en-US" sz="2000">
                <a:solidFill>
                  <a:srgbClr val="000000"/>
                </a:solidFill>
                <a:sym typeface="Arimo"/>
              </a:rPr>
              <a:t>	Berolahraga secara rutin</a:t>
            </a:r>
          </a:p>
          <a:p>
            <a:pPr>
              <a:lnSpc>
                <a:spcPts val="2800"/>
              </a:lnSpc>
            </a:pPr>
            <a:r>
              <a:rPr lang="en-US" sz="2000">
                <a:solidFill>
                  <a:srgbClr val="000000"/>
                </a:solidFill>
                <a:sym typeface="Arimo"/>
              </a:rPr>
              <a:t>	Mengkonsumsi makanan bergizi lengkap dan seimbang</a:t>
            </a:r>
          </a:p>
          <a:p>
            <a:pPr>
              <a:lnSpc>
                <a:spcPts val="2800"/>
              </a:lnSpc>
            </a:pPr>
            <a:r>
              <a:rPr lang="en-US" sz="2000">
                <a:solidFill>
                  <a:srgbClr val="000000"/>
                </a:solidFill>
                <a:sym typeface="Arimo"/>
              </a:rPr>
              <a:t>	Melakukan pemeriksaan secara berkala dengan dokter spesialis kandungan</a:t>
            </a:r>
          </a:p>
          <a:p>
            <a:pPr>
              <a:lnSpc>
                <a:spcPts val="2800"/>
              </a:lnSpc>
            </a:pPr>
            <a:r>
              <a:rPr lang="en-US" sz="2000">
                <a:solidFill>
                  <a:srgbClr val="000000"/>
                </a:solidFill>
                <a:sym typeface="Arimo"/>
              </a:rPr>
              <a:t>	Gunakan kontrasepsi dengan mengkonsumsi pil KB.</a:t>
            </a:r>
          </a:p>
          <a:p>
            <a:pPr>
              <a:lnSpc>
                <a:spcPts val="28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DAFNkLvHLuY</dc:identifier>
  <dcterms:modified xsi:type="dcterms:W3CDTF">2011-08-01T06:04:30Z</dcterms:modified>
  <cp:revision>1</cp:revision>
  <dc:title>Krem Putih Minimalis Simpel Bisnis Proposal Presentasi</dc:title>
</cp:coreProperties>
</file>