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7" r:id="rId2"/>
    <p:sldId id="361" r:id="rId3"/>
    <p:sldId id="330" r:id="rId4"/>
    <p:sldId id="345" r:id="rId5"/>
    <p:sldId id="352" r:id="rId6"/>
    <p:sldId id="353" r:id="rId7"/>
    <p:sldId id="354" r:id="rId8"/>
    <p:sldId id="343" r:id="rId9"/>
    <p:sldId id="339" r:id="rId10"/>
    <p:sldId id="346" r:id="rId11"/>
    <p:sldId id="355" r:id="rId12"/>
    <p:sldId id="356" r:id="rId13"/>
    <p:sldId id="350" r:id="rId14"/>
    <p:sldId id="349" r:id="rId15"/>
    <p:sldId id="363" r:id="rId16"/>
    <p:sldId id="364" r:id="rId17"/>
    <p:sldId id="357" r:id="rId18"/>
    <p:sldId id="358" r:id="rId19"/>
    <p:sldId id="359" r:id="rId20"/>
    <p:sldId id="360" r:id="rId21"/>
    <p:sldId id="362" r:id="rId22"/>
  </p:sldIdLst>
  <p:sldSz cx="12195175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0000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660"/>
  </p:normalViewPr>
  <p:slideViewPr>
    <p:cSldViewPr showGuides="1">
      <p:cViewPr>
        <p:scale>
          <a:sx n="79" d="100"/>
          <a:sy n="79" d="100"/>
        </p:scale>
        <p:origin x="-330" y="-30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222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215046" y="471302"/>
            <a:ext cx="9187129" cy="2381633"/>
            <a:chOff x="2184265" y="108619"/>
            <a:chExt cx="8514235" cy="2207200"/>
          </a:xfrm>
        </p:grpSpPr>
        <p:sp>
          <p:nvSpPr>
            <p:cNvPr id="11" name="文本框 10"/>
            <p:cNvSpPr txBox="1"/>
            <p:nvPr/>
          </p:nvSpPr>
          <p:spPr>
            <a:xfrm>
              <a:off x="2445744" y="1288974"/>
              <a:ext cx="171201" cy="1026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6600" dirty="0">
                <a:ln w="149225">
                  <a:solidFill>
                    <a:srgbClr val="6C320A"/>
                  </a:solidFill>
                </a:ln>
                <a:solidFill>
                  <a:srgbClr val="6C320A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184265" y="108619"/>
              <a:ext cx="8514235" cy="1625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ln w="19050">
                    <a:solidFill>
                      <a:srgbClr val="F6BD39"/>
                    </a:solidFill>
                  </a:ln>
                  <a:solidFill>
                    <a:srgbClr val="F6BD39"/>
                  </a:solidFill>
                  <a:latin typeface="华文琥珀" panose="02010800040101010101" pitchFamily="2" charset="-122"/>
                  <a:ea typeface="华文琥珀" panose="02010800040101010101" pitchFamily="2" charset="-122"/>
                  <a:cs typeface="+mn-ea"/>
                  <a:sym typeface="+mn-lt"/>
                </a:rPr>
                <a:t>Parameter </a:t>
              </a:r>
              <a:r>
                <a:rPr lang="en-US" altLang="zh-CN" sz="5400" dirty="0" err="1" smtClean="0">
                  <a:ln w="19050">
                    <a:solidFill>
                      <a:srgbClr val="F6BD39"/>
                    </a:solidFill>
                  </a:ln>
                  <a:solidFill>
                    <a:srgbClr val="F6BD39"/>
                  </a:solidFill>
                  <a:latin typeface="华文琥珀" panose="02010800040101010101" pitchFamily="2" charset="-122"/>
                  <a:ea typeface="华文琥珀" panose="02010800040101010101" pitchFamily="2" charset="-122"/>
                  <a:cs typeface="+mn-ea"/>
                  <a:sym typeface="+mn-lt"/>
                </a:rPr>
                <a:t>Pertumbuhan</a:t>
              </a:r>
              <a:r>
                <a:rPr lang="en-US" altLang="zh-CN" sz="5400" dirty="0">
                  <a:ln w="19050">
                    <a:solidFill>
                      <a:srgbClr val="F6BD39"/>
                    </a:solidFill>
                  </a:ln>
                  <a:solidFill>
                    <a:srgbClr val="F6BD39"/>
                  </a:solidFill>
                  <a:latin typeface="华文琥珀" panose="02010800040101010101" pitchFamily="2" charset="-122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endParaRPr lang="en-US" altLang="zh-CN" sz="5400" dirty="0" smtClean="0">
                <a:ln w="19050">
                  <a:solidFill>
                    <a:srgbClr val="F6BD39"/>
                  </a:solidFill>
                </a:ln>
                <a:solidFill>
                  <a:srgbClr val="F6BD39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+mn-ea"/>
                <a:sym typeface="+mn-lt"/>
              </a:endParaRPr>
            </a:p>
            <a:p>
              <a:r>
                <a:rPr lang="en-US" altLang="zh-CN" sz="5400" dirty="0" err="1" smtClean="0">
                  <a:ln w="19050">
                    <a:solidFill>
                      <a:srgbClr val="F6BD39"/>
                    </a:solidFill>
                  </a:ln>
                  <a:solidFill>
                    <a:srgbClr val="F6BD39"/>
                  </a:solidFill>
                  <a:latin typeface="华文琥珀" panose="02010800040101010101" pitchFamily="2" charset="-122"/>
                  <a:ea typeface="华文琥珀" panose="02010800040101010101" pitchFamily="2" charset="-122"/>
                  <a:cs typeface="+mn-ea"/>
                  <a:sym typeface="+mn-lt"/>
                </a:rPr>
                <a:t>dan</a:t>
              </a:r>
              <a:r>
                <a:rPr lang="en-US" altLang="zh-CN" sz="5400" dirty="0" smtClean="0">
                  <a:ln w="19050">
                    <a:solidFill>
                      <a:srgbClr val="F6BD39"/>
                    </a:solidFill>
                  </a:ln>
                  <a:solidFill>
                    <a:srgbClr val="F6BD39"/>
                  </a:solidFill>
                  <a:latin typeface="华文琥珀" panose="02010800040101010101" pitchFamily="2" charset="-122"/>
                  <a:ea typeface="华文琥珀" panose="02010800040101010101" pitchFamily="2" charset="-122"/>
                  <a:cs typeface="+mn-ea"/>
                  <a:sym typeface="+mn-lt"/>
                </a:rPr>
                <a:t> </a:t>
              </a:r>
              <a:r>
                <a:rPr lang="en-US" altLang="zh-CN" sz="5400" dirty="0">
                  <a:ln w="19050">
                    <a:solidFill>
                      <a:srgbClr val="F6BD39"/>
                    </a:solidFill>
                  </a:ln>
                  <a:solidFill>
                    <a:srgbClr val="F6BD39"/>
                  </a:solidFill>
                  <a:latin typeface="华文琥珀" panose="02010800040101010101" pitchFamily="2" charset="-122"/>
                  <a:ea typeface="华文琥珀" panose="02010800040101010101" pitchFamily="2" charset="-122"/>
                  <a:cs typeface="+mn-ea"/>
                  <a:sym typeface="+mn-lt"/>
                </a:rPr>
                <a:t>M</a:t>
              </a:r>
              <a:r>
                <a:rPr lang="en-US" altLang="zh-CN" sz="5400" dirty="0" smtClean="0">
                  <a:ln w="19050">
                    <a:solidFill>
                      <a:srgbClr val="F6BD39"/>
                    </a:solidFill>
                  </a:ln>
                  <a:solidFill>
                    <a:srgbClr val="F6BD39"/>
                  </a:solidFill>
                  <a:latin typeface="华文琥珀" panose="02010800040101010101" pitchFamily="2" charset="-122"/>
                  <a:ea typeface="华文琥珀" panose="02010800040101010101" pitchFamily="2" charset="-122"/>
                  <a:cs typeface="+mn-ea"/>
                  <a:sym typeface="+mn-lt"/>
                </a:rPr>
                <a:t>ilestone </a:t>
              </a:r>
              <a:r>
                <a:rPr lang="en-US" altLang="zh-CN" sz="5400" dirty="0" err="1" smtClean="0">
                  <a:ln w="19050">
                    <a:solidFill>
                      <a:srgbClr val="F6BD39"/>
                    </a:solidFill>
                  </a:ln>
                  <a:solidFill>
                    <a:srgbClr val="F6BD39"/>
                  </a:solidFill>
                  <a:latin typeface="华文琥珀" panose="02010800040101010101" pitchFamily="2" charset="-122"/>
                  <a:ea typeface="华文琥珀" panose="02010800040101010101" pitchFamily="2" charset="-122"/>
                  <a:cs typeface="+mn-ea"/>
                  <a:sym typeface="+mn-lt"/>
                </a:rPr>
                <a:t>Perkembangan</a:t>
              </a:r>
              <a:endParaRPr lang="zh-CN" altLang="en-US" sz="5400" dirty="0">
                <a:ln w="19050">
                  <a:solidFill>
                    <a:srgbClr val="F6BD39"/>
                  </a:solidFill>
                </a:ln>
                <a:solidFill>
                  <a:srgbClr val="F6BD39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71" y="122456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14" name="TextBox 12"/>
          <p:cNvSpPr txBox="1"/>
          <p:nvPr/>
        </p:nvSpPr>
        <p:spPr>
          <a:xfrm>
            <a:off x="1417066" y="3077111"/>
            <a:ext cx="9985109" cy="492485"/>
          </a:xfrm>
          <a:prstGeom prst="rect">
            <a:avLst/>
          </a:prstGeom>
          <a:noFill/>
        </p:spPr>
        <p:txBody>
          <a:bodyPr wrap="square" lIns="121963" tIns="60981" rIns="121963" bIns="60981" rtlCol="0" anchor="ctr">
            <a:spAutoFit/>
          </a:bodyPr>
          <a:lstStyle>
            <a:defPPr>
              <a:defRPr lang="zh-CN"/>
            </a:defPPr>
            <a:lvl1pPr algn="ctr">
              <a:defRPr sz="6000" b="1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sz="2400" b="0" spc="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Afriani</a:t>
            </a:r>
            <a:r>
              <a:rPr lang="en-US" altLang="zh-CN" sz="2400" b="0" spc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 (202009099)</a:t>
            </a:r>
            <a:endParaRPr lang="zh-CN" altLang="en-US" sz="2400" b="0" spc="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4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圆角矩形 562"/>
          <p:cNvSpPr/>
          <p:nvPr/>
        </p:nvSpPr>
        <p:spPr>
          <a:xfrm>
            <a:off x="1142346" y="1584433"/>
            <a:ext cx="9618133" cy="4132094"/>
          </a:xfrm>
          <a:prstGeom prst="roundRect">
            <a:avLst>
              <a:gd name="adj" fmla="val 5329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95000"/>
                  <a:shade val="100000"/>
                  <a:satMod val="115000"/>
                </a:sysClr>
              </a:gs>
            </a:gsLst>
            <a:lin ang="13500000" scaled="1"/>
            <a:tileRect/>
          </a:gradFill>
          <a:ln w="12700" cap="flat" cmpd="sng" algn="ctr">
            <a:solidFill>
              <a:srgbClr val="EEECE1">
                <a:lumMod val="9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 dirty="0" smtClean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579" name="TextBox 24"/>
          <p:cNvSpPr txBox="1"/>
          <p:nvPr/>
        </p:nvSpPr>
        <p:spPr>
          <a:xfrm>
            <a:off x="7121749" y="5110441"/>
            <a:ext cx="389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79646">
                    <a:lumMod val="75000"/>
                  </a:srgbClr>
                </a:solidFill>
                <a:latin typeface="Arial Black" pitchFamily="34" charset="0"/>
                <a:ea typeface="微软雅黑" pitchFamily="34" charset="-122"/>
              </a:rPr>
              <a:t>3</a:t>
            </a:r>
            <a:endParaRPr lang="zh-CN" altLang="en-US" sz="3200" b="1" dirty="0">
              <a:solidFill>
                <a:srgbClr val="F79646">
                  <a:lumMod val="75000"/>
                </a:srgbClr>
              </a:solidFill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580" name="TextBox 25"/>
          <p:cNvSpPr txBox="1"/>
          <p:nvPr/>
        </p:nvSpPr>
        <p:spPr>
          <a:xfrm>
            <a:off x="4730117" y="5110440"/>
            <a:ext cx="389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9BBB59">
                    <a:lumMod val="75000"/>
                  </a:srgbClr>
                </a:solidFill>
                <a:latin typeface="Arial Black" pitchFamily="34" charset="0"/>
                <a:ea typeface="微软雅黑" pitchFamily="34" charset="-122"/>
              </a:rPr>
              <a:t>2</a:t>
            </a:r>
            <a:endParaRPr lang="zh-CN" altLang="en-US" sz="3200" b="1" dirty="0">
              <a:solidFill>
                <a:srgbClr val="9BBB59">
                  <a:lumMod val="75000"/>
                </a:srgbClr>
              </a:solidFill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581" name="TextBox 26"/>
          <p:cNvSpPr txBox="1"/>
          <p:nvPr/>
        </p:nvSpPr>
        <p:spPr>
          <a:xfrm>
            <a:off x="9316947" y="5112824"/>
            <a:ext cx="389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4BACC6">
                    <a:lumMod val="75000"/>
                  </a:srgbClr>
                </a:solidFill>
                <a:latin typeface="Arial Black" pitchFamily="34" charset="0"/>
                <a:ea typeface="微软雅黑" pitchFamily="34" charset="-122"/>
              </a:rPr>
              <a:t>4</a:t>
            </a:r>
            <a:endParaRPr lang="zh-CN" altLang="en-US" sz="3200" b="1" dirty="0">
              <a:solidFill>
                <a:srgbClr val="4BACC6">
                  <a:lumMod val="75000"/>
                </a:srgbClr>
              </a:solidFill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588" name="TextBox 26"/>
          <p:cNvSpPr txBox="1"/>
          <p:nvPr/>
        </p:nvSpPr>
        <p:spPr>
          <a:xfrm>
            <a:off x="2384160" y="5112824"/>
            <a:ext cx="389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1CA59F"/>
                </a:solidFill>
                <a:latin typeface="Arial Black" pitchFamily="34" charset="0"/>
                <a:ea typeface="微软雅黑" pitchFamily="34" charset="-122"/>
              </a:rPr>
              <a:t>1</a:t>
            </a:r>
            <a:endParaRPr lang="zh-CN" altLang="en-US" sz="3200" b="1" dirty="0">
              <a:solidFill>
                <a:srgbClr val="1CA59F"/>
              </a:solidFill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2579085" y="792345"/>
            <a:ext cx="6470830" cy="7920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PERKEMBANGAN KOGNITIF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61083" y="1772816"/>
            <a:ext cx="39604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/>
              <a:t>Si Kecil </a:t>
            </a:r>
            <a:r>
              <a:rPr lang="en-US" altLang="en-US" sz="2000" dirty="0" err="1"/>
              <a:t>melakukan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kontak</a:t>
            </a:r>
            <a:r>
              <a:rPr lang="en-US" altLang="en-US" sz="2000" dirty="0"/>
              <a:t>  </a:t>
            </a:r>
            <a:r>
              <a:rPr lang="en-US" altLang="en-US" sz="2000" dirty="0" err="1"/>
              <a:t>mata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menangis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menunjukkan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kebutuhan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senang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bermain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mengeksplorasi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benda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menggunakan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tangan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mulut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tertarik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pada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bagian-bagian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tubuhnya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senang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mengeksplorasi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sekitarnya</a:t>
            </a:r>
            <a:r>
              <a:rPr lang="en-US" altLang="en-US" sz="2000" dirty="0"/>
              <a:t>.</a:t>
            </a:r>
          </a:p>
          <a:p>
            <a:endParaRPr lang="en-US" dirty="0"/>
          </a:p>
        </p:txBody>
      </p:sp>
      <p:pic>
        <p:nvPicPr>
          <p:cNvPr id="3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4" r="17894"/>
          <a:stretch>
            <a:fillRect/>
          </a:stretch>
        </p:blipFill>
        <p:spPr bwMode="auto">
          <a:xfrm>
            <a:off x="6385619" y="1412776"/>
            <a:ext cx="4660900" cy="4949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14:switch dir="r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圆角矩形 562"/>
          <p:cNvSpPr/>
          <p:nvPr/>
        </p:nvSpPr>
        <p:spPr>
          <a:xfrm>
            <a:off x="1142346" y="1584433"/>
            <a:ext cx="9618133" cy="4132094"/>
          </a:xfrm>
          <a:prstGeom prst="roundRect">
            <a:avLst>
              <a:gd name="adj" fmla="val 5329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95000"/>
                  <a:shade val="100000"/>
                  <a:satMod val="115000"/>
                </a:sysClr>
              </a:gs>
            </a:gsLst>
            <a:lin ang="13500000" scaled="1"/>
            <a:tileRect/>
          </a:gradFill>
          <a:ln w="12700" cap="flat" cmpd="sng" algn="ctr">
            <a:solidFill>
              <a:srgbClr val="EEECE1">
                <a:lumMod val="9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 dirty="0" smtClean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579" name="TextBox 24"/>
          <p:cNvSpPr txBox="1"/>
          <p:nvPr/>
        </p:nvSpPr>
        <p:spPr>
          <a:xfrm>
            <a:off x="7121749" y="5110441"/>
            <a:ext cx="389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79646">
                    <a:lumMod val="75000"/>
                  </a:srgbClr>
                </a:solidFill>
                <a:latin typeface="Arial Black" pitchFamily="34" charset="0"/>
                <a:ea typeface="微软雅黑" pitchFamily="34" charset="-122"/>
              </a:rPr>
              <a:t>3</a:t>
            </a:r>
            <a:endParaRPr lang="zh-CN" altLang="en-US" sz="3200" b="1" dirty="0">
              <a:solidFill>
                <a:srgbClr val="F79646">
                  <a:lumMod val="75000"/>
                </a:srgbClr>
              </a:solidFill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580" name="TextBox 25"/>
          <p:cNvSpPr txBox="1"/>
          <p:nvPr/>
        </p:nvSpPr>
        <p:spPr>
          <a:xfrm>
            <a:off x="4730117" y="5110440"/>
            <a:ext cx="389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9BBB59">
                    <a:lumMod val="75000"/>
                  </a:srgbClr>
                </a:solidFill>
                <a:latin typeface="Arial Black" pitchFamily="34" charset="0"/>
                <a:ea typeface="微软雅黑" pitchFamily="34" charset="-122"/>
              </a:rPr>
              <a:t>2</a:t>
            </a:r>
            <a:endParaRPr lang="zh-CN" altLang="en-US" sz="3200" b="1" dirty="0">
              <a:solidFill>
                <a:srgbClr val="9BBB59">
                  <a:lumMod val="75000"/>
                </a:srgbClr>
              </a:solidFill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581" name="TextBox 26"/>
          <p:cNvSpPr txBox="1"/>
          <p:nvPr/>
        </p:nvSpPr>
        <p:spPr>
          <a:xfrm>
            <a:off x="9316947" y="5112824"/>
            <a:ext cx="389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4BACC6">
                    <a:lumMod val="75000"/>
                  </a:srgbClr>
                </a:solidFill>
                <a:latin typeface="Arial Black" pitchFamily="34" charset="0"/>
                <a:ea typeface="微软雅黑" pitchFamily="34" charset="-122"/>
              </a:rPr>
              <a:t>4</a:t>
            </a:r>
            <a:endParaRPr lang="zh-CN" altLang="en-US" sz="3200" b="1" dirty="0">
              <a:solidFill>
                <a:srgbClr val="4BACC6">
                  <a:lumMod val="75000"/>
                </a:srgbClr>
              </a:solidFill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588" name="TextBox 26"/>
          <p:cNvSpPr txBox="1"/>
          <p:nvPr/>
        </p:nvSpPr>
        <p:spPr>
          <a:xfrm>
            <a:off x="2384160" y="5112824"/>
            <a:ext cx="389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1CA59F"/>
                </a:solidFill>
                <a:latin typeface="Arial Black" pitchFamily="34" charset="0"/>
                <a:ea typeface="微软雅黑" pitchFamily="34" charset="-122"/>
              </a:rPr>
              <a:t>1</a:t>
            </a:r>
            <a:endParaRPr lang="zh-CN" altLang="en-US" sz="3200" b="1" dirty="0">
              <a:solidFill>
                <a:srgbClr val="1CA59F"/>
              </a:solidFill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2579085" y="792345"/>
            <a:ext cx="6470830" cy="7920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b="1" dirty="0" err="1"/>
              <a:t>Perkembangan</a:t>
            </a:r>
            <a:r>
              <a:rPr lang="en-US" altLang="en-US" sz="3600" b="1" dirty="0"/>
              <a:t> motoric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61083" y="1772816"/>
            <a:ext cx="52565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/>
              <a:t>Pada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usia</a:t>
            </a:r>
            <a:r>
              <a:rPr lang="en-US" altLang="en-US" sz="2000" dirty="0"/>
              <a:t> 0-3 </a:t>
            </a:r>
            <a:r>
              <a:rPr lang="en-US" altLang="en-US" sz="2000" dirty="0" err="1"/>
              <a:t>bulan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si</a:t>
            </a:r>
            <a:r>
              <a:rPr lang="en-US" altLang="en-US" sz="2000" dirty="0"/>
              <a:t> Kecil </a:t>
            </a:r>
            <a:r>
              <a:rPr lang="en-US" altLang="en-US" sz="2000" dirty="0" err="1"/>
              <a:t>belajar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mengangkat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kepala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menggerakkannya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kiri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kanan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Pada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usia</a:t>
            </a:r>
            <a:r>
              <a:rPr lang="en-US" altLang="en-US" sz="2000" dirty="0"/>
              <a:t> 6 </a:t>
            </a:r>
            <a:r>
              <a:rPr lang="en-US" altLang="en-US" sz="2000" dirty="0" err="1"/>
              <a:t>bulan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ia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mampu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menggenggam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meraih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benda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dalam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jangkauannya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belajar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merangkak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berguling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Pada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usia</a:t>
            </a:r>
            <a:r>
              <a:rPr lang="en-US" altLang="en-US" sz="2000" dirty="0"/>
              <a:t> 12 </a:t>
            </a:r>
            <a:r>
              <a:rPr lang="en-US" altLang="en-US" sz="2000" dirty="0" err="1"/>
              <a:t>bulan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si</a:t>
            </a:r>
            <a:r>
              <a:rPr lang="en-US" altLang="en-US" sz="2000" dirty="0"/>
              <a:t> Kecil </a:t>
            </a:r>
            <a:r>
              <a:rPr lang="en-US" altLang="en-US" sz="2000" dirty="0" err="1"/>
              <a:t>mampu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mengulurkan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tangan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meraih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mainan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memasukkan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benda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dalam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mulut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duduk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berdiri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sendiri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berjalan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sambil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berpegangan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pada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tembok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atau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perabot</a:t>
            </a:r>
            <a:r>
              <a:rPr lang="en-US" altLang="en-US" sz="2000" dirty="0" smtClean="0"/>
              <a:t>.</a:t>
            </a:r>
            <a:endParaRPr lang="en-US" altLang="en-US" sz="2000" dirty="0"/>
          </a:p>
          <a:p>
            <a:endParaRPr lang="en-US" dirty="0"/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9" r="23779"/>
          <a:stretch>
            <a:fillRect/>
          </a:stretch>
        </p:blipFill>
        <p:spPr bwMode="auto">
          <a:xfrm>
            <a:off x="7344719" y="1772815"/>
            <a:ext cx="3335989" cy="3922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16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圆角矩形 562"/>
          <p:cNvSpPr/>
          <p:nvPr/>
        </p:nvSpPr>
        <p:spPr>
          <a:xfrm>
            <a:off x="1142346" y="1584433"/>
            <a:ext cx="9618133" cy="4132094"/>
          </a:xfrm>
          <a:prstGeom prst="roundRect">
            <a:avLst>
              <a:gd name="adj" fmla="val 5329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95000"/>
                  <a:shade val="100000"/>
                  <a:satMod val="115000"/>
                </a:sysClr>
              </a:gs>
            </a:gsLst>
            <a:lin ang="13500000" scaled="1"/>
            <a:tileRect/>
          </a:gradFill>
          <a:ln w="12700" cap="flat" cmpd="sng" algn="ctr">
            <a:solidFill>
              <a:srgbClr val="EEECE1">
                <a:lumMod val="9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 dirty="0" smtClean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579" name="TextBox 24"/>
          <p:cNvSpPr txBox="1"/>
          <p:nvPr/>
        </p:nvSpPr>
        <p:spPr>
          <a:xfrm>
            <a:off x="7121749" y="5110441"/>
            <a:ext cx="389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79646">
                    <a:lumMod val="75000"/>
                  </a:srgbClr>
                </a:solidFill>
                <a:latin typeface="Arial Black" pitchFamily="34" charset="0"/>
                <a:ea typeface="微软雅黑" pitchFamily="34" charset="-122"/>
              </a:rPr>
              <a:t>3</a:t>
            </a:r>
            <a:endParaRPr lang="zh-CN" altLang="en-US" sz="3200" b="1" dirty="0">
              <a:solidFill>
                <a:srgbClr val="F79646">
                  <a:lumMod val="75000"/>
                </a:srgbClr>
              </a:solidFill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580" name="TextBox 25"/>
          <p:cNvSpPr txBox="1"/>
          <p:nvPr/>
        </p:nvSpPr>
        <p:spPr>
          <a:xfrm>
            <a:off x="4730117" y="5110440"/>
            <a:ext cx="389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9BBB59">
                    <a:lumMod val="75000"/>
                  </a:srgbClr>
                </a:solidFill>
                <a:latin typeface="Arial Black" pitchFamily="34" charset="0"/>
                <a:ea typeface="微软雅黑" pitchFamily="34" charset="-122"/>
              </a:rPr>
              <a:t>2</a:t>
            </a:r>
            <a:endParaRPr lang="zh-CN" altLang="en-US" sz="3200" b="1" dirty="0">
              <a:solidFill>
                <a:srgbClr val="9BBB59">
                  <a:lumMod val="75000"/>
                </a:srgbClr>
              </a:solidFill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581" name="TextBox 26"/>
          <p:cNvSpPr txBox="1"/>
          <p:nvPr/>
        </p:nvSpPr>
        <p:spPr>
          <a:xfrm>
            <a:off x="9316947" y="5112824"/>
            <a:ext cx="389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4BACC6">
                    <a:lumMod val="75000"/>
                  </a:srgbClr>
                </a:solidFill>
                <a:latin typeface="Arial Black" pitchFamily="34" charset="0"/>
                <a:ea typeface="微软雅黑" pitchFamily="34" charset="-122"/>
              </a:rPr>
              <a:t>4</a:t>
            </a:r>
            <a:endParaRPr lang="zh-CN" altLang="en-US" sz="3200" b="1" dirty="0">
              <a:solidFill>
                <a:srgbClr val="4BACC6">
                  <a:lumMod val="75000"/>
                </a:srgbClr>
              </a:solidFill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588" name="TextBox 26"/>
          <p:cNvSpPr txBox="1"/>
          <p:nvPr/>
        </p:nvSpPr>
        <p:spPr>
          <a:xfrm>
            <a:off x="2384160" y="5112824"/>
            <a:ext cx="389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1CA59F"/>
                </a:solidFill>
                <a:latin typeface="Arial Black" pitchFamily="34" charset="0"/>
                <a:ea typeface="微软雅黑" pitchFamily="34" charset="-122"/>
              </a:rPr>
              <a:t>1</a:t>
            </a:r>
            <a:endParaRPr lang="zh-CN" altLang="en-US" sz="3200" b="1" dirty="0">
              <a:solidFill>
                <a:srgbClr val="1CA59F"/>
              </a:solidFill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2579085" y="792345"/>
            <a:ext cx="6932786" cy="7920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b="1" dirty="0" err="1"/>
              <a:t>Perkembangan</a:t>
            </a:r>
            <a:r>
              <a:rPr lang="en-US" altLang="en-US" sz="3600" b="1" dirty="0"/>
              <a:t> personal-</a:t>
            </a:r>
            <a:r>
              <a:rPr lang="en-US" altLang="en-US" sz="3600" b="1" dirty="0" err="1"/>
              <a:t>sosial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61083" y="1772816"/>
            <a:ext cx="52565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/>
              <a:t>Pada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usia</a:t>
            </a:r>
            <a:r>
              <a:rPr lang="en-US" altLang="en-US" sz="2000" dirty="0"/>
              <a:t> 1-3 </a:t>
            </a:r>
            <a:r>
              <a:rPr lang="en-US" altLang="en-US" sz="2000" dirty="0" err="1"/>
              <a:t>bulan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ikatan</a:t>
            </a:r>
            <a:r>
              <a:rPr lang="en-US" altLang="en-US" sz="2000" dirty="0"/>
              <a:t> bonding </a:t>
            </a:r>
            <a:r>
              <a:rPr lang="en-US" altLang="en-US" sz="2000" dirty="0" err="1"/>
              <a:t>antara</a:t>
            </a:r>
            <a:r>
              <a:rPr lang="en-US" altLang="en-US" sz="2000" dirty="0"/>
              <a:t> orang </a:t>
            </a:r>
            <a:r>
              <a:rPr lang="en-US" altLang="en-US" sz="2000" dirty="0" err="1"/>
              <a:t>tua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bayi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dimulai</a:t>
            </a:r>
            <a:r>
              <a:rPr lang="en-US" altLang="en-US" sz="2000" dirty="0"/>
              <a:t>. Si Kecil </a:t>
            </a:r>
            <a:r>
              <a:rPr lang="en-US" altLang="en-US" sz="2000" dirty="0" err="1"/>
              <a:t>tersenyum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menatap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wajah</a:t>
            </a:r>
            <a:r>
              <a:rPr lang="en-US" altLang="en-US" sz="2000" dirty="0"/>
              <a:t> Mam, </a:t>
            </a:r>
            <a:r>
              <a:rPr lang="en-US" altLang="en-US" sz="2000" dirty="0" err="1"/>
              <a:t>senang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melihat</a:t>
            </a:r>
            <a:r>
              <a:rPr lang="en-US" altLang="en-US" sz="2000" dirty="0"/>
              <a:t> orang yang </a:t>
            </a:r>
            <a:r>
              <a:rPr lang="en-US" altLang="en-US" sz="2000" dirty="0" err="1"/>
              <a:t>dikenal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senang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mendengarkan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musik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dapat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bereaksi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terkejut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pada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suara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keras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Pada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usia</a:t>
            </a:r>
            <a:r>
              <a:rPr lang="en-US" altLang="en-US" sz="2000" dirty="0"/>
              <a:t> 3-6 </a:t>
            </a:r>
            <a:r>
              <a:rPr lang="en-US" altLang="en-US" sz="2000" dirty="0" err="1"/>
              <a:t>bulan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kedekatan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antara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bayi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orang </a:t>
            </a:r>
            <a:r>
              <a:rPr lang="en-US" altLang="en-US" sz="2000" dirty="0" err="1"/>
              <a:t>tua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mulai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terjalin</a:t>
            </a:r>
            <a:r>
              <a:rPr lang="en-US" altLang="en-US" sz="2000" dirty="0"/>
              <a:t>. Si Kecil </a:t>
            </a:r>
            <a:r>
              <a:rPr lang="en-US" altLang="en-US" sz="2000" dirty="0" err="1"/>
              <a:t>lebih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sering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tersenyum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spontan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tertawa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keras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banyak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berceloteh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Pada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usia</a:t>
            </a:r>
            <a:r>
              <a:rPr lang="en-US" altLang="en-US" sz="2000" dirty="0"/>
              <a:t> 6-12 </a:t>
            </a:r>
            <a:r>
              <a:rPr lang="en-US" altLang="en-US" sz="2000" dirty="0" err="1"/>
              <a:t>bulan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si</a:t>
            </a:r>
            <a:r>
              <a:rPr lang="en-US" altLang="en-US" sz="2000" dirty="0"/>
              <a:t> Kecil </a:t>
            </a:r>
            <a:r>
              <a:rPr lang="en-US" altLang="en-US" sz="2000" dirty="0" err="1"/>
              <a:t>senang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bermain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tepuk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tangan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atau</a:t>
            </a:r>
            <a:r>
              <a:rPr lang="en-US" altLang="en-US" sz="2000" dirty="0"/>
              <a:t> “</a:t>
            </a:r>
            <a:r>
              <a:rPr lang="en-US" altLang="en-US" sz="2000" dirty="0" err="1"/>
              <a:t>Cilukba</a:t>
            </a:r>
            <a:r>
              <a:rPr lang="en-US" altLang="en-US" sz="2000" dirty="0"/>
              <a:t>”, </a:t>
            </a:r>
            <a:r>
              <a:rPr lang="en-US" altLang="en-US" sz="2000" dirty="0" err="1"/>
              <a:t>merespon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bila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namanya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dipanggil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dapat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melambaikan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tangan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memahami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perintah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sederhana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senang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mengeksplorasi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sekitarnya</a:t>
            </a:r>
            <a:endParaRPr lang="en-US" dirty="0"/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4" r="15404"/>
          <a:stretch>
            <a:fillRect/>
          </a:stretch>
        </p:blipFill>
        <p:spPr bwMode="auto">
          <a:xfrm>
            <a:off x="7466763" y="1584433"/>
            <a:ext cx="3261165" cy="4022775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12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14:switch dir="r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4643"/>
            <a:ext cx="12195175" cy="748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4939" y="6206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3600" dirty="0">
                <a:ln w="19050">
                  <a:solidFill>
                    <a:srgbClr val="F6BD39"/>
                  </a:solidFill>
                </a:ln>
                <a:solidFill>
                  <a:srgbClr val="F6BD39"/>
                </a:solidFill>
                <a:cs typeface="+mn-ea"/>
                <a:sym typeface="+mn-lt"/>
              </a:rPr>
              <a:t>PERKEMBANGAN ANAK PADA </a:t>
            </a:r>
          </a:p>
          <a:p>
            <a:r>
              <a:rPr lang="en-US" altLang="zh-CN" sz="3600" dirty="0">
                <a:ln w="19050">
                  <a:solidFill>
                    <a:srgbClr val="F6BD39"/>
                  </a:solidFill>
                </a:ln>
                <a:solidFill>
                  <a:srgbClr val="F6BD39"/>
                </a:solidFill>
                <a:cs typeface="+mn-ea"/>
                <a:sym typeface="+mn-lt"/>
              </a:rPr>
              <a:t>PERIODE BATITA</a:t>
            </a:r>
            <a:r>
              <a:rPr lang="zh-CN" altLang="en-US" sz="3600" dirty="0">
                <a:ln w="19050">
                  <a:solidFill>
                    <a:srgbClr val="F6BD39"/>
                  </a:solidFill>
                </a:ln>
                <a:solidFill>
                  <a:srgbClr val="F6BD39"/>
                </a:solidFill>
                <a:cs typeface="+mn-ea"/>
                <a:sym typeface="+mn-lt"/>
              </a:rPr>
              <a:t>  </a:t>
            </a:r>
            <a:r>
              <a:rPr lang="en-US" altLang="zh-CN" sz="3600" dirty="0">
                <a:ln w="19050">
                  <a:solidFill>
                    <a:srgbClr val="F6BD39"/>
                  </a:solidFill>
                </a:ln>
                <a:solidFill>
                  <a:srgbClr val="F6BD39"/>
                </a:solidFill>
                <a:cs typeface="+mn-ea"/>
                <a:sym typeface="+mn-lt"/>
              </a:rPr>
              <a:t>(1-3 ) TAHUN</a:t>
            </a:r>
            <a:endParaRPr lang="zh-CN" altLang="en-US" sz="3600" dirty="0">
              <a:ln w="19050">
                <a:solidFill>
                  <a:srgbClr val="F6BD39"/>
                </a:solidFill>
              </a:ln>
              <a:solidFill>
                <a:srgbClr val="F6BD39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roup 35"/>
          <p:cNvGrpSpPr/>
          <p:nvPr/>
        </p:nvGrpSpPr>
        <p:grpSpPr>
          <a:xfrm>
            <a:off x="985019" y="1894766"/>
            <a:ext cx="4968552" cy="3936063"/>
            <a:chOff x="7541909" y="1631854"/>
            <a:chExt cx="4046955" cy="1942035"/>
          </a:xfrm>
        </p:grpSpPr>
        <p:sp>
          <p:nvSpPr>
            <p:cNvPr id="548" name="Rectangle 29"/>
            <p:cNvSpPr/>
            <p:nvPr/>
          </p:nvSpPr>
          <p:spPr>
            <a:xfrm>
              <a:off x="7541909" y="1631854"/>
              <a:ext cx="4046955" cy="1942035"/>
            </a:xfrm>
            <a:prstGeom prst="rect">
              <a:avLst/>
            </a:prstGeom>
            <a:noFill/>
            <a:ln w="28575" cap="flat" cmpd="sng" algn="ctr">
              <a:solidFill>
                <a:srgbClr val="00A3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9" name="Rectangle 33"/>
            <p:cNvSpPr/>
            <p:nvPr/>
          </p:nvSpPr>
          <p:spPr>
            <a:xfrm>
              <a:off x="7541909" y="1631854"/>
              <a:ext cx="4046955" cy="435299"/>
            </a:xfrm>
            <a:prstGeom prst="rect">
              <a:avLst/>
            </a:prstGeom>
            <a:solidFill>
              <a:srgbClr val="00A39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PERKEMBANGAN </a:t>
              </a:r>
              <a:r>
                <a:rPr lang="en-US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K</a:t>
              </a:r>
              <a:r>
                <a:rPr lang="en-US" b="1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OGNITIF</a:t>
              </a:r>
              <a:endParaRPr lang="en-GB" b="1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53" name="矩形 552"/>
          <p:cNvSpPr/>
          <p:nvPr/>
        </p:nvSpPr>
        <p:spPr>
          <a:xfrm>
            <a:off x="985020" y="3039426"/>
            <a:ext cx="489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ea typeface="宋体" charset="-122"/>
              </a:rPr>
              <a:t>Si </a:t>
            </a:r>
            <a:r>
              <a:rPr lang="en-US" altLang="en-US" sz="2000" dirty="0"/>
              <a:t>Kecil </a:t>
            </a:r>
            <a:r>
              <a:rPr lang="en-US" altLang="en-US" sz="2000" dirty="0" err="1"/>
              <a:t>kini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mampu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membedakan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warna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senang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bermain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pura-pura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senang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membantu</a:t>
            </a:r>
            <a:r>
              <a:rPr lang="en-US" altLang="en-US" sz="2000" dirty="0"/>
              <a:t> Mam </a:t>
            </a:r>
            <a:r>
              <a:rPr lang="en-US" altLang="en-US" sz="2000" dirty="0" err="1"/>
              <a:t>mengerjakan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pekerjaan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rumah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tangga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dapat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menunjuk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bagian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tubuhnya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diminta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dapat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menggabungkan</a:t>
            </a:r>
            <a:r>
              <a:rPr lang="en-US" altLang="en-US" sz="2000" dirty="0"/>
              <a:t> 2-3 kata </a:t>
            </a:r>
            <a:r>
              <a:rPr lang="en-US" altLang="en-US" sz="2000" dirty="0" err="1"/>
              <a:t>menjadi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kalimat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Saat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berusia</a:t>
            </a:r>
            <a:r>
              <a:rPr lang="en-US" altLang="en-US" sz="2000" dirty="0"/>
              <a:t> 3 </a:t>
            </a:r>
            <a:r>
              <a:rPr lang="en-US" altLang="en-US" sz="2000" dirty="0" err="1"/>
              <a:t>tahun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umumnya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anak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dapat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menyebut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nama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umur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tempat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tinggalnya</a:t>
            </a:r>
            <a:r>
              <a:rPr lang="en-US" altLang="en-US" sz="2000" dirty="0"/>
              <a:t>.</a:t>
            </a:r>
          </a:p>
        </p:txBody>
      </p:sp>
      <p:pic>
        <p:nvPicPr>
          <p:cNvPr id="2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r="7137"/>
          <a:stretch>
            <a:fillRect/>
          </a:stretch>
        </p:blipFill>
        <p:spPr bwMode="auto">
          <a:xfrm>
            <a:off x="7105699" y="1894766"/>
            <a:ext cx="4010431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roup 35"/>
          <p:cNvGrpSpPr/>
          <p:nvPr/>
        </p:nvGrpSpPr>
        <p:grpSpPr>
          <a:xfrm>
            <a:off x="6745659" y="1936904"/>
            <a:ext cx="4416613" cy="3913995"/>
            <a:chOff x="7541909" y="1631854"/>
            <a:chExt cx="4046955" cy="1942035"/>
          </a:xfrm>
        </p:grpSpPr>
        <p:sp>
          <p:nvSpPr>
            <p:cNvPr id="555" name="Rectangle 29"/>
            <p:cNvSpPr/>
            <p:nvPr/>
          </p:nvSpPr>
          <p:spPr>
            <a:xfrm>
              <a:off x="7541909" y="1631854"/>
              <a:ext cx="4046955" cy="1942035"/>
            </a:xfrm>
            <a:prstGeom prst="rect">
              <a:avLst/>
            </a:prstGeom>
            <a:noFill/>
            <a:ln w="28575" cap="flat" cmpd="sng" algn="ctr">
              <a:solidFill>
                <a:srgbClr val="82B73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6" name="Rectangle 33"/>
            <p:cNvSpPr/>
            <p:nvPr/>
          </p:nvSpPr>
          <p:spPr>
            <a:xfrm>
              <a:off x="7541909" y="1631854"/>
              <a:ext cx="4046955" cy="435299"/>
            </a:xfrm>
            <a:prstGeom prst="rect">
              <a:avLst/>
            </a:prstGeom>
            <a:solidFill>
              <a:srgbClr val="82B73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en-US" sz="2400" b="1" dirty="0" err="1">
                  <a:solidFill>
                    <a:schemeClr val="bg1"/>
                  </a:solidFill>
                </a:rPr>
                <a:t>Perkembangan</a:t>
              </a:r>
              <a:r>
                <a:rPr lang="en-US" altLang="en-US" sz="2400" b="1" dirty="0">
                  <a:solidFill>
                    <a:schemeClr val="bg1"/>
                  </a:solidFill>
                </a:rPr>
                <a:t> motoric</a:t>
              </a:r>
              <a:endParaRPr lang="en-GB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57" name="矩形 556"/>
          <p:cNvSpPr/>
          <p:nvPr/>
        </p:nvSpPr>
        <p:spPr>
          <a:xfrm>
            <a:off x="6817667" y="2970012"/>
            <a:ext cx="41679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/>
              <a:t>si</a:t>
            </a:r>
            <a:r>
              <a:rPr lang="en-US" altLang="en-US" dirty="0"/>
              <a:t> Kecil </a:t>
            </a:r>
            <a:r>
              <a:rPr lang="en-US" altLang="en-US" dirty="0" err="1"/>
              <a:t>mampu</a:t>
            </a:r>
            <a:r>
              <a:rPr lang="en-US" altLang="en-US" dirty="0"/>
              <a:t> </a:t>
            </a:r>
            <a:r>
              <a:rPr lang="en-US" altLang="en-US" dirty="0" err="1"/>
              <a:t>berjalan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baik</a:t>
            </a:r>
            <a:r>
              <a:rPr lang="en-US" altLang="en-US" dirty="0"/>
              <a:t> </a:t>
            </a:r>
            <a:r>
              <a:rPr lang="en-US" altLang="en-US" dirty="0" err="1"/>
              <a:t>tanpa</a:t>
            </a:r>
            <a:r>
              <a:rPr lang="en-US" altLang="en-US" dirty="0"/>
              <a:t> </a:t>
            </a:r>
            <a:r>
              <a:rPr lang="en-US" altLang="en-US" dirty="0" err="1"/>
              <a:t>terhuyung-huyung</a:t>
            </a:r>
            <a:r>
              <a:rPr lang="en-US" altLang="en-US" dirty="0"/>
              <a:t>, </a:t>
            </a:r>
            <a:r>
              <a:rPr lang="en-US" altLang="en-US" dirty="0" err="1"/>
              <a:t>berjalan</a:t>
            </a:r>
            <a:r>
              <a:rPr lang="en-US" altLang="en-US" dirty="0"/>
              <a:t> </a:t>
            </a:r>
            <a:r>
              <a:rPr lang="en-US" altLang="en-US" dirty="0" err="1"/>
              <a:t>mundur</a:t>
            </a:r>
            <a:r>
              <a:rPr lang="en-US" altLang="en-US" dirty="0"/>
              <a:t>, </a:t>
            </a:r>
            <a:r>
              <a:rPr lang="en-US" altLang="en-US" dirty="0" err="1"/>
              <a:t>serta</a:t>
            </a:r>
            <a:r>
              <a:rPr lang="en-US" altLang="en-US" dirty="0"/>
              <a:t> </a:t>
            </a:r>
            <a:r>
              <a:rPr lang="en-US" altLang="en-US" dirty="0" err="1"/>
              <a:t>naik</a:t>
            </a:r>
            <a:r>
              <a:rPr lang="en-US" altLang="en-US" dirty="0"/>
              <a:t> </a:t>
            </a:r>
            <a:r>
              <a:rPr lang="en-US" altLang="en-US" dirty="0" err="1"/>
              <a:t>turun</a:t>
            </a:r>
            <a:r>
              <a:rPr lang="en-US" altLang="en-US" dirty="0"/>
              <a:t> </a:t>
            </a:r>
            <a:r>
              <a:rPr lang="en-US" altLang="en-US" dirty="0" err="1"/>
              <a:t>tangga</a:t>
            </a:r>
            <a:r>
              <a:rPr lang="en-US" altLang="en-US" dirty="0"/>
              <a:t> </a:t>
            </a:r>
            <a:r>
              <a:rPr lang="en-US" altLang="en-US" dirty="0" err="1"/>
              <a:t>sendiri</a:t>
            </a:r>
            <a:r>
              <a:rPr lang="en-US" altLang="en-US" dirty="0"/>
              <a:t>. </a:t>
            </a:r>
            <a:r>
              <a:rPr lang="en-US" altLang="en-US" dirty="0" err="1"/>
              <a:t>Kemampuan</a:t>
            </a:r>
            <a:r>
              <a:rPr lang="en-US" altLang="en-US" dirty="0"/>
              <a:t> </a:t>
            </a:r>
            <a:r>
              <a:rPr lang="en-US" altLang="en-US" dirty="0" err="1"/>
              <a:t>motorik</a:t>
            </a:r>
            <a:r>
              <a:rPr lang="en-US" altLang="en-US" dirty="0"/>
              <a:t> </a:t>
            </a:r>
            <a:r>
              <a:rPr lang="en-US" altLang="en-US" dirty="0" err="1"/>
              <a:t>halus</a:t>
            </a:r>
            <a:r>
              <a:rPr lang="en-US" altLang="en-US" dirty="0"/>
              <a:t> </a:t>
            </a:r>
            <a:r>
              <a:rPr lang="en-US" altLang="en-US" dirty="0" err="1"/>
              <a:t>pada</a:t>
            </a:r>
            <a:r>
              <a:rPr lang="en-US" altLang="en-US" dirty="0"/>
              <a:t> </a:t>
            </a:r>
            <a:r>
              <a:rPr lang="en-US" altLang="en-US" dirty="0" err="1"/>
              <a:t>perkembangan</a:t>
            </a:r>
            <a:r>
              <a:rPr lang="en-US" altLang="en-US" dirty="0"/>
              <a:t> </a:t>
            </a:r>
            <a:r>
              <a:rPr lang="en-US" altLang="en-US" dirty="0" err="1"/>
              <a:t>anak</a:t>
            </a:r>
            <a:r>
              <a:rPr lang="en-US" altLang="en-US" dirty="0"/>
              <a:t> 15 </a:t>
            </a:r>
            <a:r>
              <a:rPr lang="en-US" altLang="en-US" dirty="0" err="1"/>
              <a:t>bulan</a:t>
            </a:r>
            <a:r>
              <a:rPr lang="en-US" altLang="en-US" dirty="0"/>
              <a:t> pun </a:t>
            </a:r>
            <a:r>
              <a:rPr lang="en-US" altLang="en-US" dirty="0" err="1"/>
              <a:t>perlu</a:t>
            </a:r>
            <a:r>
              <a:rPr lang="en-US" altLang="en-US" dirty="0"/>
              <a:t> </a:t>
            </a:r>
            <a:r>
              <a:rPr lang="en-US" altLang="en-US" dirty="0" err="1"/>
              <a:t>dicermati</a:t>
            </a:r>
            <a:r>
              <a:rPr lang="en-US" altLang="en-US" dirty="0"/>
              <a:t>, </a:t>
            </a:r>
            <a:r>
              <a:rPr lang="en-US" altLang="en-US" dirty="0" err="1"/>
              <a:t>yaitu</a:t>
            </a:r>
            <a:r>
              <a:rPr lang="en-US" altLang="en-US" dirty="0"/>
              <a:t> </a:t>
            </a:r>
            <a:r>
              <a:rPr lang="en-US" altLang="en-US" dirty="0" err="1"/>
              <a:t>si</a:t>
            </a:r>
            <a:r>
              <a:rPr lang="en-US" altLang="en-US" dirty="0"/>
              <a:t> Kecil </a:t>
            </a:r>
            <a:r>
              <a:rPr lang="en-US" altLang="en-US" dirty="0" err="1"/>
              <a:t>mampu</a:t>
            </a:r>
            <a:r>
              <a:rPr lang="en-US" altLang="en-US" dirty="0"/>
              <a:t> </a:t>
            </a:r>
            <a:r>
              <a:rPr lang="en-US" altLang="en-US" dirty="0" err="1"/>
              <a:t>menumpuk</a:t>
            </a:r>
            <a:r>
              <a:rPr lang="en-US" altLang="en-US" dirty="0"/>
              <a:t> </a:t>
            </a:r>
            <a:r>
              <a:rPr lang="en-US" altLang="en-US" dirty="0" err="1"/>
              <a:t>kubus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memasukkannya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kotak</a:t>
            </a:r>
            <a:r>
              <a:rPr lang="en-US" altLang="en-US" dirty="0"/>
              <a:t>. Di </a:t>
            </a:r>
            <a:r>
              <a:rPr lang="en-US" altLang="en-US" dirty="0" err="1"/>
              <a:t>usia</a:t>
            </a:r>
            <a:r>
              <a:rPr lang="en-US" altLang="en-US" dirty="0"/>
              <a:t> 3 </a:t>
            </a:r>
            <a:r>
              <a:rPr lang="en-US" altLang="en-US" dirty="0" err="1"/>
              <a:t>tahun</a:t>
            </a:r>
            <a:r>
              <a:rPr lang="en-US" altLang="en-US" dirty="0"/>
              <a:t>, </a:t>
            </a:r>
            <a:r>
              <a:rPr lang="en-US" altLang="en-US" dirty="0" err="1"/>
              <a:t>ia</a:t>
            </a:r>
            <a:r>
              <a:rPr lang="en-US" altLang="en-US" dirty="0"/>
              <a:t> </a:t>
            </a:r>
            <a:r>
              <a:rPr lang="en-US" altLang="en-US" dirty="0" err="1"/>
              <a:t>mampu</a:t>
            </a:r>
            <a:r>
              <a:rPr lang="en-US" altLang="en-US" dirty="0"/>
              <a:t> </a:t>
            </a:r>
            <a:r>
              <a:rPr lang="en-US" altLang="en-US" dirty="0" err="1"/>
              <a:t>melompat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kedua</a:t>
            </a:r>
            <a:r>
              <a:rPr lang="en-US" altLang="en-US" dirty="0"/>
              <a:t> kaki, </a:t>
            </a:r>
            <a:r>
              <a:rPr lang="en-US" altLang="en-US" dirty="0" err="1"/>
              <a:t>bermain</a:t>
            </a:r>
            <a:r>
              <a:rPr lang="en-US" altLang="en-US" dirty="0"/>
              <a:t> </a:t>
            </a:r>
            <a:r>
              <a:rPr lang="en-US" altLang="en-US" dirty="0" err="1"/>
              <a:t>sepeda</a:t>
            </a:r>
            <a:r>
              <a:rPr lang="en-US" altLang="en-US" dirty="0"/>
              <a:t> </a:t>
            </a:r>
            <a:r>
              <a:rPr lang="en-US" altLang="en-US" dirty="0" err="1"/>
              <a:t>roda</a:t>
            </a:r>
            <a:r>
              <a:rPr lang="en-US" altLang="en-US" dirty="0"/>
              <a:t> </a:t>
            </a:r>
            <a:r>
              <a:rPr lang="en-US" altLang="en-US" dirty="0" err="1"/>
              <a:t>tiga</a:t>
            </a:r>
            <a:r>
              <a:rPr lang="en-US" altLang="en-US" dirty="0"/>
              <a:t>,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mencorat-coret</a:t>
            </a:r>
            <a:r>
              <a:rPr lang="en-US" altLang="en-US" dirty="0"/>
              <a:t>.</a:t>
            </a: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r="3287"/>
          <a:stretch>
            <a:fillRect/>
          </a:stretch>
        </p:blipFill>
        <p:spPr bwMode="auto">
          <a:xfrm>
            <a:off x="1489075" y="2060848"/>
            <a:ext cx="3816424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49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roup 35"/>
          <p:cNvGrpSpPr/>
          <p:nvPr/>
        </p:nvGrpSpPr>
        <p:grpSpPr>
          <a:xfrm>
            <a:off x="841003" y="1928529"/>
            <a:ext cx="4536504" cy="3899033"/>
            <a:chOff x="7541909" y="1631854"/>
            <a:chExt cx="4046955" cy="1942035"/>
          </a:xfrm>
        </p:grpSpPr>
        <p:sp>
          <p:nvSpPr>
            <p:cNvPr id="559" name="Rectangle 29"/>
            <p:cNvSpPr/>
            <p:nvPr/>
          </p:nvSpPr>
          <p:spPr>
            <a:xfrm>
              <a:off x="7541909" y="1631854"/>
              <a:ext cx="4046955" cy="1942035"/>
            </a:xfrm>
            <a:prstGeom prst="rect">
              <a:avLst/>
            </a:prstGeom>
            <a:noFill/>
            <a:ln w="28575" cap="flat" cmpd="sng" algn="ctr">
              <a:solidFill>
                <a:srgbClr val="F39C1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" name="Rectangle 33"/>
            <p:cNvSpPr/>
            <p:nvPr/>
          </p:nvSpPr>
          <p:spPr>
            <a:xfrm>
              <a:off x="7541909" y="1631854"/>
              <a:ext cx="4046955" cy="435299"/>
            </a:xfrm>
            <a:prstGeom prst="rect">
              <a:avLst/>
            </a:prstGeom>
            <a:solidFill>
              <a:srgbClr val="F39C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en-US" sz="2800" b="1" dirty="0" err="1">
                  <a:solidFill>
                    <a:schemeClr val="bg1"/>
                  </a:solidFill>
                </a:rPr>
                <a:t>Perkembangan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 personal-</a:t>
              </a:r>
              <a:r>
                <a:rPr lang="en-US" altLang="en-US" sz="2800" b="1" dirty="0" err="1">
                  <a:solidFill>
                    <a:schemeClr val="bg1"/>
                  </a:solidFill>
                </a:rPr>
                <a:t>sosial</a:t>
              </a:r>
              <a:endParaRPr lang="en-GB" sz="28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61" name="矩形 560"/>
          <p:cNvSpPr/>
          <p:nvPr/>
        </p:nvSpPr>
        <p:spPr>
          <a:xfrm>
            <a:off x="841003" y="2823338"/>
            <a:ext cx="439248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b="1" dirty="0" err="1"/>
              <a:t>Memasuki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tahun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kedua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hidupnya</a:t>
            </a:r>
            <a:r>
              <a:rPr lang="en-US" altLang="en-US" sz="1400" b="1" dirty="0"/>
              <a:t>, </a:t>
            </a:r>
            <a:r>
              <a:rPr lang="en-US" altLang="en-US" sz="1400" b="1" dirty="0" err="1"/>
              <a:t>si</a:t>
            </a:r>
            <a:r>
              <a:rPr lang="en-US" altLang="en-US" sz="1400" b="1" dirty="0"/>
              <a:t> Kecil </a:t>
            </a:r>
            <a:r>
              <a:rPr lang="en-US" altLang="en-US" sz="1400" b="1" dirty="0" err="1"/>
              <a:t>dapat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menunjukkan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apa</a:t>
            </a:r>
            <a:r>
              <a:rPr lang="en-US" altLang="en-US" sz="1400" b="1" dirty="0"/>
              <a:t> yang </a:t>
            </a:r>
            <a:r>
              <a:rPr lang="en-US" altLang="en-US" sz="1400" b="1" dirty="0" err="1"/>
              <a:t>diinginkan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dengan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menunjuk</a:t>
            </a:r>
            <a:r>
              <a:rPr lang="en-US" altLang="en-US" sz="1400" b="1" dirty="0"/>
              <a:t> (</a:t>
            </a:r>
            <a:r>
              <a:rPr lang="en-US" altLang="en-US" sz="1400" b="1" dirty="0" err="1"/>
              <a:t>tanpa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menangis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atau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merengek</a:t>
            </a:r>
            <a:r>
              <a:rPr lang="en-US" altLang="en-US" sz="1400" b="1" dirty="0"/>
              <a:t>) </a:t>
            </a:r>
            <a:r>
              <a:rPr lang="en-US" altLang="en-US" sz="1400" b="1" dirty="0" err="1"/>
              <a:t>dan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senang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meniru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aktivitas</a:t>
            </a:r>
            <a:r>
              <a:rPr lang="en-US" altLang="en-US" sz="1400" b="1" dirty="0"/>
              <a:t> di </a:t>
            </a:r>
            <a:r>
              <a:rPr lang="en-US" altLang="en-US" sz="1400" b="1" dirty="0" err="1"/>
              <a:t>rumah</a:t>
            </a:r>
            <a:r>
              <a:rPr lang="en-US" altLang="en-US" sz="1400" b="1" dirty="0"/>
              <a:t>. </a:t>
            </a:r>
            <a:r>
              <a:rPr lang="en-US" altLang="en-US" sz="1400" b="1" dirty="0" err="1"/>
              <a:t>Perkembangan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anak</a:t>
            </a:r>
            <a:r>
              <a:rPr lang="en-US" altLang="en-US" sz="1400" b="1" dirty="0"/>
              <a:t> 15 </a:t>
            </a:r>
            <a:r>
              <a:rPr lang="en-US" altLang="en-US" sz="1400" b="1" dirty="0" err="1"/>
              <a:t>bulan</a:t>
            </a:r>
            <a:r>
              <a:rPr lang="en-US" altLang="en-US" sz="1400" b="1" dirty="0"/>
              <a:t> di </a:t>
            </a:r>
            <a:r>
              <a:rPr lang="en-US" altLang="en-US" sz="1400" b="1" dirty="0" err="1"/>
              <a:t>antaranya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mulai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tertarik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makan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dan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minum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sendiri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dan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belajar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berbagi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mainan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dengan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anak</a:t>
            </a:r>
            <a:r>
              <a:rPr lang="en-US" altLang="en-US" sz="1400" b="1" dirty="0"/>
              <a:t> lain. </a:t>
            </a:r>
            <a:r>
              <a:rPr lang="en-US" altLang="en-US" sz="1400" b="1" dirty="0" err="1"/>
              <a:t>Memasuki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usia</a:t>
            </a:r>
            <a:r>
              <a:rPr lang="en-US" altLang="en-US" sz="1400" b="1" dirty="0"/>
              <a:t> 3 </a:t>
            </a:r>
            <a:r>
              <a:rPr lang="en-US" altLang="en-US" sz="1400" b="1" dirty="0" err="1"/>
              <a:t>tahun</a:t>
            </a:r>
            <a:r>
              <a:rPr lang="en-US" altLang="en-US" sz="1400" b="1" dirty="0"/>
              <a:t>, </a:t>
            </a:r>
            <a:r>
              <a:rPr lang="en-US" altLang="en-US" sz="1400" b="1" dirty="0" err="1"/>
              <a:t>si</a:t>
            </a:r>
            <a:r>
              <a:rPr lang="en-US" altLang="en-US" sz="1400" b="1" dirty="0"/>
              <a:t> Kecil </a:t>
            </a:r>
            <a:r>
              <a:rPr lang="en-US" altLang="en-US" sz="1400" b="1" dirty="0" err="1"/>
              <a:t>mampu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melepas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pakaiannya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sendiri</a:t>
            </a:r>
            <a:r>
              <a:rPr lang="en-US" altLang="en-US" sz="1400" b="1" dirty="0"/>
              <a:t>, </a:t>
            </a:r>
            <a:r>
              <a:rPr lang="en-US" altLang="en-US" sz="1400" b="1" dirty="0" err="1"/>
              <a:t>senang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menceritakan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pengalaman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baru</a:t>
            </a:r>
            <a:r>
              <a:rPr lang="en-US" altLang="en-US" sz="1400" b="1" dirty="0"/>
              <a:t>, </a:t>
            </a:r>
            <a:r>
              <a:rPr lang="en-US" altLang="en-US" sz="1400" b="1" dirty="0" err="1"/>
              <a:t>dan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senang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bermain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dengan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anak</a:t>
            </a:r>
            <a:r>
              <a:rPr lang="en-US" altLang="en-US" sz="1400" b="1" dirty="0"/>
              <a:t> lain</a:t>
            </a:r>
            <a:endParaRPr lang="zh-CN" altLang="en-US" sz="1400" b="1" kern="0" dirty="0" smtClean="0">
              <a:ea typeface="微软雅黑" panose="020B0503020204020204" pitchFamily="34" charset="-122"/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6" r="18396"/>
          <a:stretch>
            <a:fillRect/>
          </a:stretch>
        </p:blipFill>
        <p:spPr bwMode="auto">
          <a:xfrm>
            <a:off x="6745659" y="2648218"/>
            <a:ext cx="3744416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49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1243" y="1052736"/>
            <a:ext cx="68706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 err="1"/>
              <a:t>Perkembangan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Anak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pada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Periode</a:t>
            </a:r>
            <a:r>
              <a:rPr lang="en-US" altLang="en-US" sz="3600" b="1" dirty="0"/>
              <a:t> </a:t>
            </a:r>
            <a:endParaRPr lang="en-US" altLang="en-US" sz="3600" b="1" dirty="0" smtClean="0"/>
          </a:p>
          <a:p>
            <a:r>
              <a:rPr lang="en-US" altLang="en-US" sz="3600" b="1" dirty="0" err="1" smtClean="0"/>
              <a:t>Prasekolah</a:t>
            </a:r>
            <a:r>
              <a:rPr lang="en-US" altLang="en-US" sz="3600" b="1" dirty="0" smtClean="0"/>
              <a:t> </a:t>
            </a:r>
            <a:r>
              <a:rPr lang="en-US" altLang="en-US" sz="3600" b="1" dirty="0"/>
              <a:t>(</a:t>
            </a:r>
            <a:r>
              <a:rPr lang="en-US" altLang="en-US" sz="3600" b="1" dirty="0" err="1"/>
              <a:t>usia</a:t>
            </a:r>
            <a:r>
              <a:rPr lang="en-US" altLang="en-US" sz="3600" b="1" dirty="0"/>
              <a:t> 4-6 </a:t>
            </a:r>
            <a:r>
              <a:rPr lang="en-US" altLang="en-US" sz="3600" b="1" dirty="0" err="1"/>
              <a:t>tahun</a:t>
            </a:r>
            <a:r>
              <a:rPr lang="en-US" altLang="en-US" sz="3600" b="1" dirty="0"/>
              <a:t>)</a:t>
            </a:r>
            <a:endParaRPr lang="en-US" sz="3600" dirty="0"/>
          </a:p>
        </p:txBody>
      </p:sp>
      <p:pic>
        <p:nvPicPr>
          <p:cNvPr id="3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12195175" cy="322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17067" y="1772816"/>
            <a:ext cx="3672408" cy="381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dirty="0" err="1"/>
              <a:t>Kemampuan</a:t>
            </a:r>
            <a:r>
              <a:rPr lang="en-US" altLang="en-US" dirty="0"/>
              <a:t> </a:t>
            </a:r>
            <a:r>
              <a:rPr lang="en-US" altLang="en-US" dirty="0" err="1"/>
              <a:t>berpikir</a:t>
            </a:r>
            <a:r>
              <a:rPr lang="en-US" altLang="en-US" dirty="0"/>
              <a:t> </a:t>
            </a:r>
            <a:r>
              <a:rPr lang="en-US" altLang="en-US" dirty="0" err="1"/>
              <a:t>si</a:t>
            </a:r>
            <a:r>
              <a:rPr lang="en-US" altLang="en-US" dirty="0"/>
              <a:t> Kecil di </a:t>
            </a:r>
            <a:r>
              <a:rPr lang="en-US" altLang="en-US" dirty="0" err="1"/>
              <a:t>usia</a:t>
            </a:r>
            <a:r>
              <a:rPr lang="en-US" altLang="en-US" dirty="0"/>
              <a:t> </a:t>
            </a:r>
            <a:r>
              <a:rPr lang="en-US" altLang="en-US" dirty="0" err="1"/>
              <a:t>prasekolah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semakin</a:t>
            </a:r>
            <a:r>
              <a:rPr lang="en-US" altLang="en-US" dirty="0"/>
              <a:t> </a:t>
            </a:r>
            <a:r>
              <a:rPr lang="en-US" altLang="en-US" dirty="0" err="1"/>
              <a:t>kompleks</a:t>
            </a:r>
            <a:r>
              <a:rPr lang="en-US" altLang="en-US" dirty="0"/>
              <a:t>. </a:t>
            </a:r>
            <a:r>
              <a:rPr lang="en-US" altLang="en-US" dirty="0" err="1"/>
              <a:t>Kini</a:t>
            </a:r>
            <a:r>
              <a:rPr lang="en-US" altLang="en-US" dirty="0"/>
              <a:t>, </a:t>
            </a:r>
            <a:r>
              <a:rPr lang="en-US" altLang="en-US" dirty="0" err="1"/>
              <a:t>ia</a:t>
            </a:r>
            <a:r>
              <a:rPr lang="en-US" altLang="en-US" dirty="0"/>
              <a:t> </a:t>
            </a:r>
            <a:r>
              <a:rPr lang="en-US" altLang="en-US" dirty="0" err="1"/>
              <a:t>sudah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memakai</a:t>
            </a:r>
            <a:r>
              <a:rPr lang="en-US" altLang="en-US" dirty="0"/>
              <a:t>  </a:t>
            </a:r>
            <a:r>
              <a:rPr lang="en-US" altLang="en-US" dirty="0" err="1"/>
              <a:t>baju</a:t>
            </a:r>
            <a:r>
              <a:rPr lang="en-US" altLang="en-US" dirty="0"/>
              <a:t>, </a:t>
            </a:r>
            <a:r>
              <a:rPr lang="en-US" altLang="en-US" dirty="0" err="1"/>
              <a:t>celana</a:t>
            </a:r>
            <a:r>
              <a:rPr lang="en-US" altLang="en-US" dirty="0"/>
              <a:t>,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sepatu</a:t>
            </a:r>
            <a:r>
              <a:rPr lang="en-US" altLang="en-US" dirty="0"/>
              <a:t> </a:t>
            </a:r>
            <a:r>
              <a:rPr lang="en-US" altLang="en-US" dirty="0" err="1"/>
              <a:t>sendiri</a:t>
            </a:r>
            <a:r>
              <a:rPr lang="en-US" altLang="en-US" dirty="0"/>
              <a:t>. </a:t>
            </a:r>
            <a:r>
              <a:rPr lang="en-US" altLang="en-US" dirty="0" err="1"/>
              <a:t>Perkembangan</a:t>
            </a:r>
            <a:r>
              <a:rPr lang="en-US" altLang="en-US" dirty="0"/>
              <a:t> </a:t>
            </a:r>
            <a:r>
              <a:rPr lang="en-US" altLang="en-US" dirty="0" err="1"/>
              <a:t>anak</a:t>
            </a:r>
            <a:r>
              <a:rPr lang="en-US" altLang="en-US" dirty="0"/>
              <a:t> </a:t>
            </a:r>
            <a:r>
              <a:rPr lang="en-US" altLang="en-US" dirty="0" err="1"/>
              <a:t>usia</a:t>
            </a:r>
            <a:r>
              <a:rPr lang="en-US" altLang="en-US" dirty="0"/>
              <a:t> 5 </a:t>
            </a:r>
            <a:r>
              <a:rPr lang="en-US" altLang="en-US" dirty="0" err="1"/>
              <a:t>tahun</a:t>
            </a:r>
            <a:r>
              <a:rPr lang="en-US" altLang="en-US" dirty="0"/>
              <a:t> </a:t>
            </a:r>
            <a:r>
              <a:rPr lang="en-US" altLang="en-US" dirty="0" err="1"/>
              <a:t>lainnya</a:t>
            </a:r>
            <a:r>
              <a:rPr lang="en-US" altLang="en-US" dirty="0"/>
              <a:t> </a:t>
            </a:r>
            <a:r>
              <a:rPr lang="en-US" altLang="en-US" dirty="0" err="1"/>
              <a:t>yaitu</a:t>
            </a:r>
            <a:r>
              <a:rPr lang="en-US" altLang="en-US" dirty="0"/>
              <a:t>, </a:t>
            </a:r>
            <a:r>
              <a:rPr lang="en-US" altLang="en-US" dirty="0" err="1"/>
              <a:t>bisa</a:t>
            </a:r>
            <a:r>
              <a:rPr lang="en-US" altLang="en-US" dirty="0"/>
              <a:t> </a:t>
            </a:r>
            <a:r>
              <a:rPr lang="en-US" altLang="en-US" dirty="0" err="1"/>
              <a:t>mengikuti</a:t>
            </a:r>
            <a:r>
              <a:rPr lang="en-US" altLang="en-US" dirty="0"/>
              <a:t> </a:t>
            </a:r>
            <a:r>
              <a:rPr lang="en-US" altLang="en-US" dirty="0" err="1"/>
              <a:t>aturan</a:t>
            </a:r>
            <a:r>
              <a:rPr lang="en-US" altLang="en-US" dirty="0"/>
              <a:t> </a:t>
            </a:r>
            <a:r>
              <a:rPr lang="en-US" altLang="en-US" dirty="0" err="1"/>
              <a:t>permainan</a:t>
            </a:r>
            <a:r>
              <a:rPr lang="en-US" altLang="en-US" dirty="0"/>
              <a:t>, </a:t>
            </a:r>
            <a:r>
              <a:rPr lang="en-US" altLang="en-US" dirty="0" err="1"/>
              <a:t>mengerti</a:t>
            </a:r>
            <a:r>
              <a:rPr lang="en-US" altLang="en-US" dirty="0"/>
              <a:t> </a:t>
            </a:r>
            <a:r>
              <a:rPr lang="en-US" altLang="en-US" dirty="0" err="1"/>
              <a:t>arti</a:t>
            </a:r>
            <a:r>
              <a:rPr lang="en-US" altLang="en-US" dirty="0"/>
              <a:t> </a:t>
            </a:r>
            <a:r>
              <a:rPr lang="en-US" altLang="en-US" dirty="0" err="1"/>
              <a:t>lawan</a:t>
            </a:r>
            <a:r>
              <a:rPr lang="en-US" altLang="en-US" dirty="0"/>
              <a:t> kata, </a:t>
            </a:r>
            <a:r>
              <a:rPr lang="en-US" altLang="en-US" dirty="0" err="1"/>
              <a:t>mengenal</a:t>
            </a:r>
            <a:r>
              <a:rPr lang="en-US" altLang="en-US" dirty="0"/>
              <a:t> </a:t>
            </a:r>
            <a:r>
              <a:rPr lang="en-US" altLang="en-US" dirty="0" err="1"/>
              <a:t>angka</a:t>
            </a:r>
            <a:r>
              <a:rPr lang="en-US" altLang="en-US" dirty="0"/>
              <a:t>, </a:t>
            </a:r>
            <a:r>
              <a:rPr lang="en-US" altLang="en-US" dirty="0" err="1"/>
              <a:t>mampu</a:t>
            </a:r>
            <a:r>
              <a:rPr lang="en-US" altLang="en-US" dirty="0"/>
              <a:t> </a:t>
            </a:r>
            <a:r>
              <a:rPr lang="en-US" altLang="en-US" dirty="0" err="1"/>
              <a:t>berhitung</a:t>
            </a:r>
            <a:r>
              <a:rPr lang="en-US" altLang="en-US" dirty="0"/>
              <a:t>, </a:t>
            </a:r>
            <a:r>
              <a:rPr lang="en-US" altLang="en-US" dirty="0" err="1"/>
              <a:t>mengungkapkan</a:t>
            </a:r>
            <a:r>
              <a:rPr lang="en-US" altLang="en-US" dirty="0"/>
              <a:t> </a:t>
            </a:r>
            <a:r>
              <a:rPr lang="en-US" altLang="en-US" dirty="0" err="1"/>
              <a:t>simpati</a:t>
            </a:r>
            <a:r>
              <a:rPr lang="en-US" altLang="en-US" dirty="0"/>
              <a:t>,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sedang</a:t>
            </a:r>
            <a:r>
              <a:rPr lang="en-US" altLang="en-US" dirty="0"/>
              <a:t> </a:t>
            </a:r>
            <a:r>
              <a:rPr lang="en-US" altLang="en-US" dirty="0" err="1"/>
              <a:t>mengembangkan</a:t>
            </a:r>
            <a:r>
              <a:rPr lang="en-US" altLang="en-US" dirty="0"/>
              <a:t> </a:t>
            </a:r>
            <a:r>
              <a:rPr lang="en-US" altLang="en-US" dirty="0" err="1"/>
              <a:t>keterampilan</a:t>
            </a:r>
            <a:r>
              <a:rPr lang="en-US" altLang="en-US" dirty="0"/>
              <a:t> </a:t>
            </a:r>
            <a:r>
              <a:rPr lang="en-US" altLang="en-US" dirty="0" err="1"/>
              <a:t>membaca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baik</a:t>
            </a:r>
            <a:r>
              <a:rPr lang="en-US" altLang="en-US" dirty="0"/>
              <a:t>.</a:t>
            </a:r>
          </a:p>
        </p:txBody>
      </p:sp>
      <p:pic>
        <p:nvPicPr>
          <p:cNvPr id="3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8" r="18338"/>
          <a:stretch>
            <a:fillRect/>
          </a:stretch>
        </p:blipFill>
        <p:spPr bwMode="auto">
          <a:xfrm>
            <a:off x="6961683" y="1750023"/>
            <a:ext cx="3541177" cy="37281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929235" y="188640"/>
            <a:ext cx="63367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ea typeface="宋体" charset="-122"/>
              </a:rPr>
              <a:t>Perkembangan</a:t>
            </a:r>
            <a:r>
              <a:rPr lang="en-US" altLang="zh-CN" sz="3200" b="1" dirty="0">
                <a:ea typeface="宋体" charset="-122"/>
              </a:rPr>
              <a:t> </a:t>
            </a:r>
            <a:r>
              <a:rPr lang="en-US" altLang="zh-CN" sz="3200" b="1" dirty="0" err="1">
                <a:ea typeface="宋体" charset="-122"/>
              </a:rPr>
              <a:t>kognitif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925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17067" y="1772816"/>
            <a:ext cx="3672408" cy="381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dirty="0" err="1"/>
              <a:t>Selain</a:t>
            </a:r>
            <a:r>
              <a:rPr lang="en-US" altLang="en-US" dirty="0"/>
              <a:t> </a:t>
            </a:r>
            <a:r>
              <a:rPr lang="en-US" altLang="en-US" dirty="0" err="1"/>
              <a:t>pandai</a:t>
            </a:r>
            <a:r>
              <a:rPr lang="en-US" altLang="en-US" dirty="0"/>
              <a:t> </a:t>
            </a:r>
            <a:r>
              <a:rPr lang="en-US" altLang="en-US" dirty="0" err="1"/>
              <a:t>melompat-lompat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berdiri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kaki, </a:t>
            </a:r>
            <a:r>
              <a:rPr lang="en-US" altLang="en-US" dirty="0" err="1"/>
              <a:t>si</a:t>
            </a:r>
            <a:r>
              <a:rPr lang="en-US" altLang="en-US" dirty="0"/>
              <a:t> Kecil </a:t>
            </a:r>
            <a:r>
              <a:rPr lang="en-US" altLang="en-US" dirty="0" err="1"/>
              <a:t>juga</a:t>
            </a:r>
            <a:r>
              <a:rPr lang="en-US" altLang="en-US" dirty="0"/>
              <a:t> </a:t>
            </a:r>
            <a:r>
              <a:rPr lang="en-US" altLang="en-US" dirty="0" err="1"/>
              <a:t>kini</a:t>
            </a:r>
            <a:r>
              <a:rPr lang="en-US" altLang="en-US" dirty="0"/>
              <a:t> </a:t>
            </a:r>
            <a:r>
              <a:rPr lang="en-US" altLang="en-US" dirty="0" err="1"/>
              <a:t>sudah</a:t>
            </a:r>
            <a:r>
              <a:rPr lang="en-US" altLang="en-US" dirty="0"/>
              <a:t> </a:t>
            </a:r>
            <a:r>
              <a:rPr lang="en-US" altLang="en-US" dirty="0" err="1"/>
              <a:t>bisa</a:t>
            </a:r>
            <a:r>
              <a:rPr lang="en-US" altLang="en-US" dirty="0"/>
              <a:t> </a:t>
            </a:r>
            <a:r>
              <a:rPr lang="en-US" altLang="en-US" dirty="0" err="1"/>
              <a:t>menari</a:t>
            </a:r>
            <a:r>
              <a:rPr lang="en-US" altLang="zh-CN" dirty="0">
                <a:ea typeface="宋体" charset="-122"/>
              </a:rPr>
              <a:t>. </a:t>
            </a:r>
            <a:r>
              <a:rPr lang="en-US" altLang="en-US" dirty="0" err="1"/>
              <a:t>Bukan</a:t>
            </a:r>
            <a:r>
              <a:rPr lang="en-US" altLang="en-US" dirty="0"/>
              <a:t>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itu</a:t>
            </a:r>
            <a:r>
              <a:rPr lang="en-US" altLang="en-US" dirty="0"/>
              <a:t>, </a:t>
            </a:r>
            <a:r>
              <a:rPr lang="en-US" altLang="en-US" dirty="0" err="1"/>
              <a:t>kemampuan</a:t>
            </a:r>
            <a:r>
              <a:rPr lang="en-US" altLang="en-US" dirty="0"/>
              <a:t> </a:t>
            </a:r>
            <a:r>
              <a:rPr lang="en-US" altLang="en-US" dirty="0" err="1"/>
              <a:t>motorik</a:t>
            </a:r>
            <a:r>
              <a:rPr lang="en-US" altLang="en-US" dirty="0"/>
              <a:t> </a:t>
            </a:r>
            <a:r>
              <a:rPr lang="en-US" altLang="en-US" dirty="0" err="1"/>
              <a:t>halusnya</a:t>
            </a:r>
            <a:r>
              <a:rPr lang="en-US" altLang="en-US" dirty="0"/>
              <a:t> pun </a:t>
            </a:r>
            <a:r>
              <a:rPr lang="en-US" altLang="en-US" dirty="0" err="1"/>
              <a:t>mengalami</a:t>
            </a:r>
            <a:r>
              <a:rPr lang="en-US" altLang="en-US" dirty="0"/>
              <a:t>  </a:t>
            </a:r>
            <a:r>
              <a:rPr lang="en-US" altLang="en-US" dirty="0" err="1"/>
              <a:t>kemajuan</a:t>
            </a:r>
            <a:r>
              <a:rPr lang="en-US" altLang="en-US" dirty="0"/>
              <a:t> </a:t>
            </a:r>
            <a:r>
              <a:rPr lang="en-US" altLang="en-US" dirty="0" err="1"/>
              <a:t>karena</a:t>
            </a:r>
            <a:r>
              <a:rPr lang="en-US" altLang="en-US" dirty="0"/>
              <a:t> </a:t>
            </a:r>
            <a:r>
              <a:rPr lang="en-US" altLang="en-US" dirty="0" err="1"/>
              <a:t>umumnya</a:t>
            </a:r>
            <a:r>
              <a:rPr lang="en-US" altLang="en-US" dirty="0"/>
              <a:t> </a:t>
            </a:r>
            <a:r>
              <a:rPr lang="en-US" altLang="en-US" dirty="0" err="1"/>
              <a:t>anak</a:t>
            </a:r>
            <a:r>
              <a:rPr lang="en-US" altLang="en-US" dirty="0"/>
              <a:t> </a:t>
            </a:r>
            <a:r>
              <a:rPr lang="en-US" altLang="en-US" dirty="0" err="1"/>
              <a:t>usia</a:t>
            </a:r>
            <a:r>
              <a:rPr lang="en-US" altLang="en-US" dirty="0"/>
              <a:t> 4-6 </a:t>
            </a:r>
            <a:r>
              <a:rPr lang="en-US" altLang="en-US" dirty="0" err="1"/>
              <a:t>tahun</a:t>
            </a:r>
            <a:r>
              <a:rPr lang="en-US" altLang="en-US" dirty="0"/>
              <a:t> </a:t>
            </a:r>
            <a:r>
              <a:rPr lang="en-US" altLang="en-US" dirty="0" err="1"/>
              <a:t>sudah</a:t>
            </a:r>
            <a:r>
              <a:rPr lang="en-US" altLang="en-US" dirty="0"/>
              <a:t> </a:t>
            </a:r>
            <a:r>
              <a:rPr lang="en-US" altLang="en-US" dirty="0" err="1"/>
              <a:t>masuk</a:t>
            </a:r>
            <a:r>
              <a:rPr lang="en-US" altLang="en-US" dirty="0"/>
              <a:t> </a:t>
            </a:r>
            <a:r>
              <a:rPr lang="en-US" altLang="en-US" dirty="0" err="1"/>
              <a:t>prasekolah</a:t>
            </a:r>
            <a:r>
              <a:rPr lang="en-US" altLang="en-US" dirty="0"/>
              <a:t> (playgroup </a:t>
            </a:r>
            <a:r>
              <a:rPr lang="en-US" altLang="en-US" dirty="0" err="1"/>
              <a:t>atau</a:t>
            </a:r>
            <a:r>
              <a:rPr lang="en-US" altLang="en-US" dirty="0"/>
              <a:t> Taman </a:t>
            </a:r>
            <a:r>
              <a:rPr lang="en-US" altLang="en-US" dirty="0" err="1"/>
              <a:t>Kanak-kanak</a:t>
            </a:r>
            <a:r>
              <a:rPr lang="en-US" altLang="en-US" dirty="0"/>
              <a:t>). </a:t>
            </a:r>
            <a:r>
              <a:rPr lang="en-US" altLang="en-US" dirty="0" err="1"/>
              <a:t>Ia</a:t>
            </a:r>
            <a:r>
              <a:rPr lang="en-US" altLang="en-US" dirty="0"/>
              <a:t> </a:t>
            </a:r>
            <a:r>
              <a:rPr lang="en-US" altLang="en-US" dirty="0" err="1"/>
              <a:t>mampu</a:t>
            </a:r>
            <a:r>
              <a:rPr lang="en-US" altLang="en-US" dirty="0"/>
              <a:t> </a:t>
            </a:r>
            <a:r>
              <a:rPr lang="en-US" altLang="en-US" dirty="0" err="1"/>
              <a:t>menggambar</a:t>
            </a:r>
            <a:r>
              <a:rPr lang="en-US" altLang="en-US" dirty="0"/>
              <a:t> </a:t>
            </a:r>
            <a:r>
              <a:rPr lang="en-US" altLang="en-US" dirty="0" err="1"/>
              <a:t>tanda</a:t>
            </a:r>
            <a:r>
              <a:rPr lang="en-US" altLang="en-US" dirty="0"/>
              <a:t> </a:t>
            </a:r>
            <a:r>
              <a:rPr lang="en-US" altLang="en-US" dirty="0" err="1"/>
              <a:t>silang</a:t>
            </a:r>
            <a:r>
              <a:rPr lang="en-US" altLang="en-US" dirty="0"/>
              <a:t>, </a:t>
            </a:r>
            <a:r>
              <a:rPr lang="en-US" altLang="en-US" dirty="0" err="1"/>
              <a:t>lingkaran</a:t>
            </a:r>
            <a:r>
              <a:rPr lang="en-US" altLang="en-US" dirty="0"/>
              <a:t>, </a:t>
            </a:r>
            <a:r>
              <a:rPr lang="en-US" altLang="en-US" dirty="0" err="1"/>
              <a:t>segi</a:t>
            </a:r>
            <a:r>
              <a:rPr lang="en-US" altLang="en-US" dirty="0"/>
              <a:t> </a:t>
            </a:r>
            <a:r>
              <a:rPr lang="en-US" altLang="en-US" dirty="0" err="1"/>
              <a:t>empat</a:t>
            </a:r>
            <a:r>
              <a:rPr lang="en-US" altLang="en-US" dirty="0"/>
              <a:t>,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beberapa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</a:t>
            </a:r>
            <a:r>
              <a:rPr lang="en-US" altLang="en-US" dirty="0" err="1"/>
              <a:t>tubuh</a:t>
            </a:r>
            <a:endParaRPr lang="en-US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73251" y="188640"/>
            <a:ext cx="63367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dirty="0" err="1"/>
              <a:t>Perkembangan</a:t>
            </a:r>
            <a:r>
              <a:rPr lang="en-US" altLang="en-US" sz="3200" dirty="0"/>
              <a:t> motoric</a:t>
            </a:r>
            <a:endParaRPr lang="en-US" sz="3200" dirty="0"/>
          </a:p>
        </p:txBody>
      </p:sp>
      <p:pic>
        <p:nvPicPr>
          <p:cNvPr id="6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r="23091"/>
          <a:stretch>
            <a:fillRect/>
          </a:stretch>
        </p:blipFill>
        <p:spPr bwMode="auto">
          <a:xfrm>
            <a:off x="7148776" y="1546702"/>
            <a:ext cx="4054524" cy="42686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76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311" y="2636912"/>
            <a:ext cx="10975658" cy="1143000"/>
          </a:xfrm>
        </p:spPr>
        <p:txBody>
          <a:bodyPr>
            <a:normAutofit/>
          </a:bodyPr>
          <a:lstStyle/>
          <a:p>
            <a:r>
              <a:rPr lang="en-US" altLang="zh-CN" sz="6000" dirty="0">
                <a:ln w="19050">
                  <a:solidFill>
                    <a:srgbClr val="F6BD39"/>
                  </a:solidFill>
                </a:ln>
                <a:solidFill>
                  <a:srgbClr val="F6BD39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+mn-ea"/>
                <a:sym typeface="+mn-lt"/>
              </a:rPr>
              <a:t>Parameter </a:t>
            </a:r>
            <a:r>
              <a:rPr lang="en-US" altLang="zh-CN" sz="6000" dirty="0" err="1">
                <a:ln w="19050">
                  <a:solidFill>
                    <a:srgbClr val="F6BD39"/>
                  </a:solidFill>
                </a:ln>
                <a:solidFill>
                  <a:srgbClr val="F6BD39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+mn-ea"/>
                <a:sym typeface="+mn-lt"/>
              </a:rPr>
              <a:t>Pertumbuhan</a:t>
            </a:r>
            <a:r>
              <a:rPr lang="en-US" altLang="zh-CN" sz="6000" dirty="0">
                <a:ln w="19050">
                  <a:solidFill>
                    <a:srgbClr val="F6BD39"/>
                  </a:solidFill>
                </a:ln>
                <a:solidFill>
                  <a:srgbClr val="F6BD39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+mn-ea"/>
                <a:sym typeface="+mn-lt"/>
              </a:rPr>
              <a:t> </a:t>
            </a:r>
            <a:endParaRPr lang="en-US" sz="6000" dirty="0"/>
          </a:p>
        </p:txBody>
      </p:sp>
      <p:pic>
        <p:nvPicPr>
          <p:cNvPr id="5" name="图片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364" y="4009641"/>
            <a:ext cx="11939563" cy="278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2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17067" y="1772816"/>
            <a:ext cx="3672408" cy="381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dirty="0" err="1"/>
              <a:t>Anak</a:t>
            </a:r>
            <a:r>
              <a:rPr lang="en-US" altLang="en-US" dirty="0"/>
              <a:t> </a:t>
            </a:r>
            <a:r>
              <a:rPr lang="en-US" altLang="en-US" dirty="0" err="1"/>
              <a:t>usia</a:t>
            </a:r>
            <a:r>
              <a:rPr lang="en-US" altLang="en-US" dirty="0"/>
              <a:t> </a:t>
            </a:r>
            <a:r>
              <a:rPr lang="en-US" altLang="en-US" dirty="0" err="1"/>
              <a:t>prasekolah</a:t>
            </a:r>
            <a:r>
              <a:rPr lang="en-US" altLang="en-US" dirty="0"/>
              <a:t> </a:t>
            </a:r>
            <a:r>
              <a:rPr lang="en-US" altLang="en-US" dirty="0" err="1"/>
              <a:t>senang</a:t>
            </a:r>
            <a:r>
              <a:rPr lang="en-US" altLang="en-US" dirty="0"/>
              <a:t> </a:t>
            </a:r>
            <a:r>
              <a:rPr lang="en-US" altLang="en-US" dirty="0" err="1"/>
              <a:t>bermain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anak</a:t>
            </a:r>
            <a:r>
              <a:rPr lang="en-US" altLang="en-US" dirty="0"/>
              <a:t> </a:t>
            </a:r>
            <a:r>
              <a:rPr lang="en-US" altLang="en-US" dirty="0" err="1"/>
              <a:t>sebayanya</a:t>
            </a:r>
            <a:r>
              <a:rPr lang="en-US" altLang="en-US" dirty="0"/>
              <a:t>, </a:t>
            </a:r>
            <a:r>
              <a:rPr lang="en-US" altLang="en-US" dirty="0" err="1"/>
              <a:t>namun</a:t>
            </a:r>
            <a:r>
              <a:rPr lang="en-US" altLang="en-US" dirty="0"/>
              <a:t>, di </a:t>
            </a:r>
            <a:r>
              <a:rPr lang="en-US" altLang="en-US" dirty="0" err="1"/>
              <a:t>sisi</a:t>
            </a:r>
            <a:r>
              <a:rPr lang="en-US" altLang="en-US" dirty="0"/>
              <a:t> lain </a:t>
            </a:r>
            <a:r>
              <a:rPr lang="en-US" altLang="en-US" dirty="0" err="1"/>
              <a:t>juga</a:t>
            </a:r>
            <a:r>
              <a:rPr lang="en-US" altLang="en-US" dirty="0"/>
              <a:t> </a:t>
            </a:r>
            <a:r>
              <a:rPr lang="en-US" altLang="en-US" dirty="0" err="1"/>
              <a:t>suka</a:t>
            </a:r>
            <a:r>
              <a:rPr lang="en-US" altLang="en-US" dirty="0"/>
              <a:t> </a:t>
            </a:r>
            <a:r>
              <a:rPr lang="en-US" altLang="en-US" dirty="0" err="1"/>
              <a:t>cekcok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teman-temannya</a:t>
            </a:r>
            <a:r>
              <a:rPr lang="en-US" altLang="en-US" dirty="0"/>
              <a:t>. </a:t>
            </a:r>
            <a:r>
              <a:rPr lang="en-US" altLang="en-US" dirty="0" err="1"/>
              <a:t>Jadi</a:t>
            </a:r>
            <a:r>
              <a:rPr lang="en-US" altLang="en-US" dirty="0"/>
              <a:t>, </a:t>
            </a:r>
            <a:r>
              <a:rPr lang="en-US" altLang="en-US" dirty="0" err="1"/>
              <a:t>jangan</a:t>
            </a:r>
            <a:r>
              <a:rPr lang="en-US" altLang="en-US" dirty="0"/>
              <a:t> </a:t>
            </a:r>
            <a:r>
              <a:rPr lang="en-US" altLang="en-US" dirty="0" err="1"/>
              <a:t>heran</a:t>
            </a:r>
            <a:r>
              <a:rPr lang="en-US" altLang="en-US" dirty="0"/>
              <a:t> </a:t>
            </a:r>
            <a:r>
              <a:rPr lang="en-US" altLang="en-US" dirty="0" err="1"/>
              <a:t>bila</a:t>
            </a:r>
            <a:r>
              <a:rPr lang="en-US" altLang="en-US" dirty="0"/>
              <a:t> </a:t>
            </a:r>
            <a:r>
              <a:rPr lang="en-US" altLang="en-US" dirty="0" err="1"/>
              <a:t>si</a:t>
            </a:r>
            <a:r>
              <a:rPr lang="en-US" altLang="en-US" dirty="0"/>
              <a:t> Kecil </a:t>
            </a:r>
            <a:r>
              <a:rPr lang="en-US" altLang="en-US" dirty="0" err="1"/>
              <a:t>sering</a:t>
            </a:r>
            <a:r>
              <a:rPr lang="en-US" altLang="en-US" dirty="0"/>
              <a:t> </a:t>
            </a:r>
            <a:r>
              <a:rPr lang="en-US" altLang="en-US" dirty="0" err="1"/>
              <a:t>ingin</a:t>
            </a:r>
            <a:r>
              <a:rPr lang="en-US" altLang="en-US" dirty="0"/>
              <a:t> </a:t>
            </a:r>
            <a:r>
              <a:rPr lang="en-US" altLang="en-US" dirty="0" err="1"/>
              <a:t>terlihat</a:t>
            </a:r>
            <a:r>
              <a:rPr lang="en-US" altLang="en-US" dirty="0"/>
              <a:t> </a:t>
            </a:r>
            <a:r>
              <a:rPr lang="en-US" altLang="en-US" dirty="0" err="1"/>
              <a:t>mandiri</a:t>
            </a:r>
            <a:r>
              <a:rPr lang="en-US" altLang="en-US" dirty="0"/>
              <a:t>, </a:t>
            </a:r>
            <a:r>
              <a:rPr lang="en-US" altLang="en-US" dirty="0" err="1"/>
              <a:t>gemar</a:t>
            </a:r>
            <a:r>
              <a:rPr lang="en-US" altLang="en-US" dirty="0"/>
              <a:t> </a:t>
            </a:r>
            <a:r>
              <a:rPr lang="en-US" altLang="en-US" dirty="0" err="1"/>
              <a:t>mencari</a:t>
            </a:r>
            <a:r>
              <a:rPr lang="en-US" altLang="en-US" dirty="0"/>
              <a:t> </a:t>
            </a:r>
            <a:r>
              <a:rPr lang="en-US" altLang="en-US" dirty="0" err="1"/>
              <a:t>pengalaman</a:t>
            </a:r>
            <a:r>
              <a:rPr lang="en-US" altLang="en-US" dirty="0"/>
              <a:t> </a:t>
            </a:r>
            <a:r>
              <a:rPr lang="en-US" altLang="en-US" dirty="0" err="1"/>
              <a:t>baru</a:t>
            </a:r>
            <a:r>
              <a:rPr lang="en-US" altLang="en-US" dirty="0"/>
              <a:t>,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banyak</a:t>
            </a:r>
            <a:r>
              <a:rPr lang="en-US" altLang="en-US" dirty="0"/>
              <a:t> </a:t>
            </a:r>
            <a:r>
              <a:rPr lang="en-US" altLang="en-US" dirty="0" err="1"/>
              <a:t>bertanya</a:t>
            </a:r>
            <a:r>
              <a:rPr lang="en-US" altLang="en-US" dirty="0"/>
              <a:t>.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perilaku</a:t>
            </a:r>
            <a:r>
              <a:rPr lang="en-US" altLang="en-US" dirty="0"/>
              <a:t> </a:t>
            </a:r>
            <a:r>
              <a:rPr lang="en-US" altLang="en-US" dirty="0" err="1"/>
              <a:t>itu</a:t>
            </a:r>
            <a:r>
              <a:rPr lang="en-US" altLang="en-US" dirty="0"/>
              <a:t> </a:t>
            </a:r>
            <a:r>
              <a:rPr lang="en-US" altLang="en-US" dirty="0" err="1"/>
              <a:t>wajar</a:t>
            </a:r>
            <a:r>
              <a:rPr lang="en-US" altLang="en-US" dirty="0"/>
              <a:t> </a:t>
            </a:r>
            <a:r>
              <a:rPr lang="en-US" altLang="en-US" dirty="0" err="1"/>
              <a:t>karena</a:t>
            </a:r>
            <a:r>
              <a:rPr lang="en-US" altLang="en-US" dirty="0"/>
              <a:t> </a:t>
            </a: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perkembangan</a:t>
            </a:r>
            <a:r>
              <a:rPr lang="en-US" altLang="en-US" dirty="0"/>
              <a:t> </a:t>
            </a:r>
            <a:r>
              <a:rPr lang="en-US" altLang="en-US" dirty="0" err="1"/>
              <a:t>anak</a:t>
            </a:r>
            <a:r>
              <a:rPr lang="en-US" altLang="en-US" dirty="0"/>
              <a:t> </a:t>
            </a:r>
            <a:r>
              <a:rPr lang="en-US" altLang="en-US" dirty="0" err="1"/>
              <a:t>usia</a:t>
            </a:r>
            <a:r>
              <a:rPr lang="en-US" altLang="en-US" dirty="0"/>
              <a:t> 5 </a:t>
            </a:r>
            <a:r>
              <a:rPr lang="en-US" altLang="en-US" dirty="0" err="1"/>
              <a:t>tahun</a:t>
            </a:r>
            <a:r>
              <a:rPr lang="en-US" altLang="en-US" dirty="0"/>
              <a:t>.</a:t>
            </a:r>
          </a:p>
          <a:p>
            <a:endParaRPr lang="en-US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929235" y="188640"/>
            <a:ext cx="63367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/>
              <a:t>Perkembangan</a:t>
            </a:r>
            <a:r>
              <a:rPr lang="en-US" altLang="en-US" sz="3200" b="1" dirty="0"/>
              <a:t> personal-</a:t>
            </a:r>
            <a:r>
              <a:rPr lang="en-US" altLang="en-US" sz="3200" b="1" dirty="0" err="1"/>
              <a:t>sosial</a:t>
            </a:r>
            <a:endParaRPr lang="en-US" sz="3200" dirty="0"/>
          </a:p>
        </p:txBody>
      </p:sp>
      <p:pic>
        <p:nvPicPr>
          <p:cNvPr id="5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8" r="18338"/>
          <a:stretch>
            <a:fillRect/>
          </a:stretch>
        </p:blipFill>
        <p:spPr bwMode="auto">
          <a:xfrm>
            <a:off x="7177707" y="1785211"/>
            <a:ext cx="3335989" cy="35121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2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5219" y="2132856"/>
            <a:ext cx="6552728" cy="2952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</a:rPr>
              <a:t>Thank You</a:t>
            </a:r>
            <a:endParaRPr lang="en-US" sz="9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8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4" y="187481"/>
            <a:ext cx="324789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599" dirty="0" smtClean="0"/>
              <a:t>Sub </a:t>
            </a:r>
            <a:r>
              <a:rPr lang="en-US" altLang="zh-CN" sz="3599" dirty="0" err="1" smtClean="0"/>
              <a:t>Pokok</a:t>
            </a:r>
            <a:endParaRPr lang="zh-CN" altLang="zh-CN" sz="3599" dirty="0"/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Group 3"/>
          <p:cNvGrpSpPr/>
          <p:nvPr/>
        </p:nvGrpSpPr>
        <p:grpSpPr>
          <a:xfrm rot="5400000">
            <a:off x="3498016" y="1386908"/>
            <a:ext cx="703437" cy="3044728"/>
            <a:chOff x="4980416" y="5037518"/>
            <a:chExt cx="412706" cy="1820482"/>
          </a:xfrm>
        </p:grpSpPr>
        <p:sp>
          <p:nvSpPr>
            <p:cNvPr id="178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9" name="Group 4"/>
          <p:cNvGrpSpPr/>
          <p:nvPr/>
        </p:nvGrpSpPr>
        <p:grpSpPr>
          <a:xfrm rot="5400000">
            <a:off x="3353937" y="2146675"/>
            <a:ext cx="688697" cy="2741830"/>
            <a:chOff x="5502862" y="5355294"/>
            <a:chExt cx="412706" cy="1502706"/>
          </a:xfrm>
        </p:grpSpPr>
        <p:sp>
          <p:nvSpPr>
            <p:cNvPr id="190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1" name="Group 5"/>
          <p:cNvGrpSpPr/>
          <p:nvPr/>
        </p:nvGrpSpPr>
        <p:grpSpPr>
          <a:xfrm rot="5400000">
            <a:off x="3147532" y="2444031"/>
            <a:ext cx="684884" cy="3294519"/>
            <a:chOff x="6007804" y="4266641"/>
            <a:chExt cx="403952" cy="2588666"/>
          </a:xfrm>
        </p:grpSpPr>
        <p:sp>
          <p:nvSpPr>
            <p:cNvPr id="20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3" name="Group 6"/>
          <p:cNvGrpSpPr/>
          <p:nvPr/>
        </p:nvGrpSpPr>
        <p:grpSpPr>
          <a:xfrm rot="5400000">
            <a:off x="2691977" y="3106426"/>
            <a:ext cx="682344" cy="3142082"/>
            <a:chOff x="6480429" y="3713225"/>
            <a:chExt cx="409339" cy="3142082"/>
          </a:xfrm>
        </p:grpSpPr>
        <p:sp>
          <p:nvSpPr>
            <p:cNvPr id="21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5" name="Group 7"/>
          <p:cNvGrpSpPr/>
          <p:nvPr/>
        </p:nvGrpSpPr>
        <p:grpSpPr>
          <a:xfrm rot="5400000">
            <a:off x="2900003" y="4233499"/>
            <a:ext cx="679903" cy="2013200"/>
            <a:chOff x="6959786" y="5355294"/>
            <a:chExt cx="407320" cy="1502706"/>
          </a:xfrm>
        </p:grpSpPr>
        <p:sp>
          <p:nvSpPr>
            <p:cNvPr id="226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7" name="组合 236"/>
          <p:cNvGrpSpPr/>
          <p:nvPr/>
        </p:nvGrpSpPr>
        <p:grpSpPr>
          <a:xfrm>
            <a:off x="0" y="1539530"/>
            <a:ext cx="2332140" cy="4954631"/>
            <a:chOff x="0" y="1569337"/>
            <a:chExt cx="2332140" cy="4954631"/>
          </a:xfrm>
        </p:grpSpPr>
        <p:grpSp>
          <p:nvGrpSpPr>
            <p:cNvPr id="238" name="组合 237"/>
            <p:cNvGrpSpPr/>
            <p:nvPr/>
          </p:nvGrpSpPr>
          <p:grpSpPr>
            <a:xfrm>
              <a:off x="1510340" y="1570966"/>
              <a:ext cx="821800" cy="4951373"/>
              <a:chOff x="1510340" y="1570966"/>
              <a:chExt cx="971049" cy="4951373"/>
            </a:xfrm>
          </p:grpSpPr>
          <p:sp>
            <p:nvSpPr>
              <p:cNvPr id="273" name="Freeform 5"/>
              <p:cNvSpPr>
                <a:spLocks/>
              </p:cNvSpPr>
              <p:nvPr/>
            </p:nvSpPr>
            <p:spPr bwMode="auto">
              <a:xfrm>
                <a:off x="1510340" y="1570966"/>
                <a:ext cx="971049" cy="1603209"/>
              </a:xfrm>
              <a:custGeom>
                <a:avLst/>
                <a:gdLst>
                  <a:gd name="T0" fmla="*/ 504 w 504"/>
                  <a:gd name="T1" fmla="*/ 832 h 832"/>
                  <a:gd name="T2" fmla="*/ 0 w 504"/>
                  <a:gd name="T3" fmla="*/ 514 h 832"/>
                  <a:gd name="T4" fmla="*/ 0 w 504"/>
                  <a:gd name="T5" fmla="*/ 0 h 832"/>
                  <a:gd name="T6" fmla="*/ 504 w 504"/>
                  <a:gd name="T7" fmla="*/ 530 h 832"/>
                  <a:gd name="T8" fmla="*/ 504 w 504"/>
                  <a:gd name="T9" fmla="*/ 832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832">
                    <a:moveTo>
                      <a:pt x="504" y="832"/>
                    </a:moveTo>
                    <a:cubicBezTo>
                      <a:pt x="336" y="726"/>
                      <a:pt x="168" y="620"/>
                      <a:pt x="0" y="514"/>
                    </a:cubicBezTo>
                    <a:cubicBezTo>
                      <a:pt x="0" y="343"/>
                      <a:pt x="0" y="171"/>
                      <a:pt x="0" y="0"/>
                    </a:cubicBezTo>
                    <a:cubicBezTo>
                      <a:pt x="168" y="177"/>
                      <a:pt x="336" y="353"/>
                      <a:pt x="504" y="530"/>
                    </a:cubicBezTo>
                    <a:cubicBezTo>
                      <a:pt x="504" y="631"/>
                      <a:pt x="504" y="731"/>
                      <a:pt x="504" y="832"/>
                    </a:cubicBezTo>
                    <a:close/>
                  </a:path>
                </a:pathLst>
              </a:custGeom>
              <a:solidFill>
                <a:srgbClr val="00A39E">
                  <a:lumMod val="75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kern="0" smtClea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6"/>
              <p:cNvSpPr>
                <a:spLocks/>
              </p:cNvSpPr>
              <p:nvPr/>
            </p:nvSpPr>
            <p:spPr bwMode="auto">
              <a:xfrm>
                <a:off x="1510340" y="2560752"/>
                <a:ext cx="971049" cy="1195075"/>
              </a:xfrm>
              <a:custGeom>
                <a:avLst/>
                <a:gdLst>
                  <a:gd name="T0" fmla="*/ 504 w 504"/>
                  <a:gd name="T1" fmla="*/ 620 h 620"/>
                  <a:gd name="T2" fmla="*/ 0 w 504"/>
                  <a:gd name="T3" fmla="*/ 514 h 620"/>
                  <a:gd name="T4" fmla="*/ 0 w 504"/>
                  <a:gd name="T5" fmla="*/ 0 h 620"/>
                  <a:gd name="T6" fmla="*/ 504 w 504"/>
                  <a:gd name="T7" fmla="*/ 318 h 620"/>
                  <a:gd name="T8" fmla="*/ 504 w 504"/>
                  <a:gd name="T9" fmla="*/ 62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620">
                    <a:moveTo>
                      <a:pt x="504" y="620"/>
                    </a:moveTo>
                    <a:cubicBezTo>
                      <a:pt x="336" y="585"/>
                      <a:pt x="168" y="549"/>
                      <a:pt x="0" y="514"/>
                    </a:cubicBezTo>
                    <a:cubicBezTo>
                      <a:pt x="0" y="343"/>
                      <a:pt x="0" y="171"/>
                      <a:pt x="0" y="0"/>
                    </a:cubicBezTo>
                    <a:cubicBezTo>
                      <a:pt x="168" y="106"/>
                      <a:pt x="336" y="212"/>
                      <a:pt x="504" y="318"/>
                    </a:cubicBezTo>
                    <a:cubicBezTo>
                      <a:pt x="504" y="419"/>
                      <a:pt x="504" y="519"/>
                      <a:pt x="504" y="620"/>
                    </a:cubicBezTo>
                    <a:close/>
                  </a:path>
                </a:pathLst>
              </a:custGeom>
              <a:solidFill>
                <a:srgbClr val="82B732">
                  <a:lumMod val="75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kern="0" smtClea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7"/>
              <p:cNvSpPr>
                <a:spLocks/>
              </p:cNvSpPr>
              <p:nvPr/>
            </p:nvSpPr>
            <p:spPr bwMode="auto">
              <a:xfrm>
                <a:off x="1510340" y="3551352"/>
                <a:ext cx="971049" cy="990600"/>
              </a:xfrm>
              <a:custGeom>
                <a:avLst/>
                <a:gdLst>
                  <a:gd name="T0" fmla="*/ 504 w 504"/>
                  <a:gd name="T1" fmla="*/ 408 h 514"/>
                  <a:gd name="T2" fmla="*/ 0 w 504"/>
                  <a:gd name="T3" fmla="*/ 514 h 514"/>
                  <a:gd name="T4" fmla="*/ 0 w 504"/>
                  <a:gd name="T5" fmla="*/ 0 h 514"/>
                  <a:gd name="T6" fmla="*/ 504 w 504"/>
                  <a:gd name="T7" fmla="*/ 106 h 514"/>
                  <a:gd name="T8" fmla="*/ 504 w 504"/>
                  <a:gd name="T9" fmla="*/ 408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514">
                    <a:moveTo>
                      <a:pt x="504" y="408"/>
                    </a:moveTo>
                    <a:cubicBezTo>
                      <a:pt x="336" y="443"/>
                      <a:pt x="168" y="479"/>
                      <a:pt x="0" y="514"/>
                    </a:cubicBezTo>
                    <a:cubicBezTo>
                      <a:pt x="0" y="343"/>
                      <a:pt x="0" y="171"/>
                      <a:pt x="0" y="0"/>
                    </a:cubicBezTo>
                    <a:cubicBezTo>
                      <a:pt x="168" y="35"/>
                      <a:pt x="336" y="71"/>
                      <a:pt x="504" y="106"/>
                    </a:cubicBezTo>
                    <a:cubicBezTo>
                      <a:pt x="504" y="207"/>
                      <a:pt x="504" y="307"/>
                      <a:pt x="504" y="408"/>
                    </a:cubicBezTo>
                    <a:close/>
                  </a:path>
                </a:pathLst>
              </a:custGeom>
              <a:solidFill>
                <a:srgbClr val="F39C11">
                  <a:lumMod val="75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kern="0" smtClea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8"/>
              <p:cNvSpPr>
                <a:spLocks/>
              </p:cNvSpPr>
              <p:nvPr/>
            </p:nvSpPr>
            <p:spPr bwMode="auto">
              <a:xfrm>
                <a:off x="1510340" y="4337478"/>
                <a:ext cx="971049" cy="1194260"/>
              </a:xfrm>
              <a:custGeom>
                <a:avLst/>
                <a:gdLst>
                  <a:gd name="T0" fmla="*/ 504 w 504"/>
                  <a:gd name="T1" fmla="*/ 302 h 620"/>
                  <a:gd name="T2" fmla="*/ 0 w 504"/>
                  <a:gd name="T3" fmla="*/ 620 h 620"/>
                  <a:gd name="T4" fmla="*/ 0 w 504"/>
                  <a:gd name="T5" fmla="*/ 106 h 620"/>
                  <a:gd name="T6" fmla="*/ 504 w 504"/>
                  <a:gd name="T7" fmla="*/ 0 h 620"/>
                  <a:gd name="T8" fmla="*/ 504 w 504"/>
                  <a:gd name="T9" fmla="*/ 302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620">
                    <a:moveTo>
                      <a:pt x="504" y="302"/>
                    </a:moveTo>
                    <a:cubicBezTo>
                      <a:pt x="336" y="408"/>
                      <a:pt x="168" y="514"/>
                      <a:pt x="0" y="620"/>
                    </a:cubicBezTo>
                    <a:cubicBezTo>
                      <a:pt x="0" y="449"/>
                      <a:pt x="0" y="277"/>
                      <a:pt x="0" y="106"/>
                    </a:cubicBezTo>
                    <a:cubicBezTo>
                      <a:pt x="168" y="71"/>
                      <a:pt x="336" y="35"/>
                      <a:pt x="504" y="0"/>
                    </a:cubicBezTo>
                    <a:cubicBezTo>
                      <a:pt x="504" y="101"/>
                      <a:pt x="504" y="201"/>
                      <a:pt x="504" y="302"/>
                    </a:cubicBezTo>
                    <a:close/>
                  </a:path>
                </a:pathLst>
              </a:custGeom>
              <a:solidFill>
                <a:srgbClr val="E23761">
                  <a:lumMod val="75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kern="0" smtClea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9"/>
              <p:cNvSpPr>
                <a:spLocks/>
              </p:cNvSpPr>
              <p:nvPr/>
            </p:nvSpPr>
            <p:spPr bwMode="auto">
              <a:xfrm>
                <a:off x="1510340" y="4919130"/>
                <a:ext cx="971049" cy="1603209"/>
              </a:xfrm>
              <a:custGeom>
                <a:avLst/>
                <a:gdLst>
                  <a:gd name="T0" fmla="*/ 504 w 504"/>
                  <a:gd name="T1" fmla="*/ 302 h 832"/>
                  <a:gd name="T2" fmla="*/ 0 w 504"/>
                  <a:gd name="T3" fmla="*/ 832 h 832"/>
                  <a:gd name="T4" fmla="*/ 0 w 504"/>
                  <a:gd name="T5" fmla="*/ 318 h 832"/>
                  <a:gd name="T6" fmla="*/ 504 w 504"/>
                  <a:gd name="T7" fmla="*/ 0 h 832"/>
                  <a:gd name="T8" fmla="*/ 504 w 504"/>
                  <a:gd name="T9" fmla="*/ 302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832">
                    <a:moveTo>
                      <a:pt x="504" y="302"/>
                    </a:moveTo>
                    <a:cubicBezTo>
                      <a:pt x="336" y="479"/>
                      <a:pt x="168" y="655"/>
                      <a:pt x="0" y="832"/>
                    </a:cubicBezTo>
                    <a:cubicBezTo>
                      <a:pt x="0" y="661"/>
                      <a:pt x="0" y="489"/>
                      <a:pt x="0" y="318"/>
                    </a:cubicBezTo>
                    <a:cubicBezTo>
                      <a:pt x="168" y="212"/>
                      <a:pt x="336" y="106"/>
                      <a:pt x="504" y="0"/>
                    </a:cubicBezTo>
                    <a:cubicBezTo>
                      <a:pt x="504" y="101"/>
                      <a:pt x="504" y="201"/>
                      <a:pt x="504" y="302"/>
                    </a:cubicBezTo>
                    <a:close/>
                  </a:path>
                </a:pathLst>
              </a:custGeom>
              <a:solidFill>
                <a:srgbClr val="44546A">
                  <a:lumMod val="75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kern="0" smtClea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9" name="Rectangle 15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smtClea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Rectangle 16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smtClea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Rectangle 293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smtClea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Rectangle 294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smtClea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Rectangle 687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smtClea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Rectangle 688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smtClea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Rectangle 791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smtClea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Rectangle 792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smtClea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Rectangle 904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smtClea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Rectangle 905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smtClea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9" name="Group 1050"/>
            <p:cNvGrpSpPr/>
            <p:nvPr/>
          </p:nvGrpSpPr>
          <p:grpSpPr>
            <a:xfrm>
              <a:off x="497872" y="4806689"/>
              <a:ext cx="464344" cy="465138"/>
              <a:chOff x="9145588" y="4435475"/>
              <a:chExt cx="464344" cy="465138"/>
            </a:xfrm>
            <a:solidFill>
              <a:srgbClr val="FCFCFC"/>
            </a:solidFill>
          </p:grpSpPr>
          <p:sp>
            <p:nvSpPr>
              <p:cNvPr id="264" name="AutoShape 7"/>
              <p:cNvSpPr>
                <a:spLocks/>
              </p:cNvSpPr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smtClea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5" name="AutoShape 8"/>
              <p:cNvSpPr>
                <a:spLocks/>
              </p:cNvSpPr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smtClea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6" name="AutoShape 9"/>
              <p:cNvSpPr>
                <a:spLocks/>
              </p:cNvSpPr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smtClea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7" name="AutoShape 10"/>
              <p:cNvSpPr>
                <a:spLocks/>
              </p:cNvSpPr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smtClea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8" name="AutoShape 11"/>
              <p:cNvSpPr>
                <a:spLocks/>
              </p:cNvSpPr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smtClea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9" name="AutoShape 12"/>
              <p:cNvSpPr>
                <a:spLocks/>
              </p:cNvSpPr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smtClea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70" name="AutoShape 13"/>
              <p:cNvSpPr>
                <a:spLocks/>
              </p:cNvSpPr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smtClea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71" name="AutoShape 14"/>
              <p:cNvSpPr>
                <a:spLocks/>
              </p:cNvSpPr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smtClea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72" name="AutoShape 15"/>
              <p:cNvSpPr>
                <a:spLocks/>
              </p:cNvSpPr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smtClea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  <p:grpSp>
          <p:nvGrpSpPr>
            <p:cNvPr id="250" name="Group 1060"/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  <a:solidFill>
              <a:srgbClr val="FCFCFC"/>
            </a:solidFill>
          </p:grpSpPr>
          <p:sp>
            <p:nvSpPr>
              <p:cNvPr id="262" name="AutoShape 110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3" name="AutoShape 111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  <p:grpSp>
          <p:nvGrpSpPr>
            <p:cNvPr id="251" name="Group 1063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rgbClr val="FCFCFC"/>
            </a:solidFill>
          </p:grpSpPr>
          <p:sp>
            <p:nvSpPr>
              <p:cNvPr id="260" name="AutoShape 11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smtClea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1" name="AutoShape 11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smtClea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  <p:grpSp>
          <p:nvGrpSpPr>
            <p:cNvPr id="252" name="Group 1066"/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  <a:solidFill>
              <a:srgbClr val="FCFCFC"/>
            </a:solidFill>
          </p:grpSpPr>
          <p:sp>
            <p:nvSpPr>
              <p:cNvPr id="257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8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9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  <p:grpSp>
          <p:nvGrpSpPr>
            <p:cNvPr id="253" name="Group 1070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rgbClr val="FCFCFC"/>
            </a:solidFill>
          </p:grpSpPr>
          <p:sp>
            <p:nvSpPr>
              <p:cNvPr id="254" name="AutoShape 136"/>
              <p:cNvSpPr>
                <a:spLocks/>
              </p:cNvSpPr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smtClea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5" name="AutoShape 137"/>
              <p:cNvSpPr>
                <a:spLocks/>
              </p:cNvSpPr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smtClea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6" name="AutoShape 138"/>
              <p:cNvSpPr>
                <a:spLocks/>
              </p:cNvSpPr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smtClea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278" name="文本框 184"/>
          <p:cNvSpPr txBox="1"/>
          <p:nvPr/>
        </p:nvSpPr>
        <p:spPr>
          <a:xfrm>
            <a:off x="6217914" y="2607268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A3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b="1" dirty="0">
              <a:solidFill>
                <a:srgbClr val="00A3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9" name="文本框 186"/>
          <p:cNvSpPr txBox="1"/>
          <p:nvPr/>
        </p:nvSpPr>
        <p:spPr>
          <a:xfrm>
            <a:off x="6217914" y="3201608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82B7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b="1" dirty="0">
              <a:solidFill>
                <a:srgbClr val="82B7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0" name="文本框 188"/>
          <p:cNvSpPr txBox="1"/>
          <p:nvPr/>
        </p:nvSpPr>
        <p:spPr>
          <a:xfrm>
            <a:off x="6217914" y="3806018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BA76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b="1" dirty="0">
              <a:solidFill>
                <a:srgbClr val="BA760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1" name="文本框 190"/>
          <p:cNvSpPr txBox="1"/>
          <p:nvPr/>
        </p:nvSpPr>
        <p:spPr>
          <a:xfrm>
            <a:off x="6226482" y="4357743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B81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b="1" dirty="0">
              <a:solidFill>
                <a:srgbClr val="B81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5" name="TextBox 4"/>
          <p:cNvSpPr txBox="1"/>
          <p:nvPr/>
        </p:nvSpPr>
        <p:spPr>
          <a:xfrm>
            <a:off x="7192613" y="2564101"/>
            <a:ext cx="3825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Perkembangan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Fisik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" name="TextBox 5"/>
          <p:cNvSpPr txBox="1"/>
          <p:nvPr/>
        </p:nvSpPr>
        <p:spPr>
          <a:xfrm>
            <a:off x="7192612" y="3201608"/>
            <a:ext cx="4482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err="1" smtClean="0">
                <a:solidFill>
                  <a:prstClr val="black"/>
                </a:solidFill>
              </a:rPr>
              <a:t>Perkembangan</a:t>
            </a:r>
            <a:r>
              <a:rPr lang="en-US" altLang="zh-CN" kern="0" dirty="0" smtClean="0">
                <a:solidFill>
                  <a:prstClr val="black"/>
                </a:solidFill>
              </a:rPr>
              <a:t> </a:t>
            </a:r>
            <a:r>
              <a:rPr lang="en-US" altLang="zh-CN" kern="0" dirty="0" err="1" smtClean="0">
                <a:solidFill>
                  <a:prstClr val="black"/>
                </a:solidFill>
              </a:rPr>
              <a:t>Kognitif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7" name="TextBox 6"/>
          <p:cNvSpPr txBox="1"/>
          <p:nvPr/>
        </p:nvSpPr>
        <p:spPr>
          <a:xfrm>
            <a:off x="7192612" y="3807145"/>
            <a:ext cx="4296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Perkembangan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Bahasa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8" name="TextBox 7"/>
          <p:cNvSpPr txBox="1"/>
          <p:nvPr/>
        </p:nvSpPr>
        <p:spPr>
          <a:xfrm>
            <a:off x="7192612" y="4340663"/>
            <a:ext cx="3171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Sosio-Emosional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50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14:switch dir="r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文本框 516"/>
          <p:cNvSpPr txBox="1"/>
          <p:nvPr/>
        </p:nvSpPr>
        <p:spPr>
          <a:xfrm>
            <a:off x="2425179" y="188640"/>
            <a:ext cx="6406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Aspek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Perkembangan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Fisik</a:t>
            </a:r>
            <a:endParaRPr lang="zh-CN" altLang="en-US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767" y="2636912"/>
            <a:ext cx="4248472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Pertambahan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Badan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4767" y="3645024"/>
            <a:ext cx="4248472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 err="1">
                <a:solidFill>
                  <a:schemeClr val="tx1"/>
                </a:solidFill>
              </a:rPr>
              <a:t>tinggi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badan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8591" y="4581128"/>
            <a:ext cx="4248472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 err="1">
                <a:solidFill>
                  <a:schemeClr val="tx1"/>
                </a:solidFill>
              </a:rPr>
              <a:t>serta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keterampilan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motorik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kasar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motorik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halus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17667" y="1916832"/>
            <a:ext cx="4464496" cy="36724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000" dirty="0" err="1">
                <a:solidFill>
                  <a:schemeClr val="tx1"/>
                </a:solidFill>
              </a:rPr>
              <a:t>rumus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dari</a:t>
            </a:r>
            <a:r>
              <a:rPr lang="en-US" altLang="en-US" sz="2000" dirty="0">
                <a:solidFill>
                  <a:schemeClr val="tx1"/>
                </a:solidFill>
              </a:rPr>
              <a:t> Richard E Behrman:</a:t>
            </a:r>
          </a:p>
          <a:p>
            <a:r>
              <a:rPr lang="en-US" altLang="en-US" sz="2000" dirty="0" err="1">
                <a:solidFill>
                  <a:schemeClr val="tx1"/>
                </a:solidFill>
              </a:rPr>
              <a:t>Lahir</a:t>
            </a:r>
            <a:r>
              <a:rPr lang="en-US" altLang="en-US" sz="2000" dirty="0">
                <a:solidFill>
                  <a:schemeClr val="tx1"/>
                </a:solidFill>
              </a:rPr>
              <a:t> : 3,25 Kg</a:t>
            </a:r>
          </a:p>
          <a:p>
            <a:r>
              <a:rPr lang="en-US" altLang="en-US" sz="2000" dirty="0" err="1">
                <a:solidFill>
                  <a:schemeClr val="tx1"/>
                </a:solidFill>
              </a:rPr>
              <a:t>Bayi</a:t>
            </a:r>
            <a:r>
              <a:rPr lang="en-US" altLang="en-US" sz="2000" dirty="0">
                <a:solidFill>
                  <a:schemeClr val="tx1"/>
                </a:solidFill>
              </a:rPr>
              <a:t> 3-12 </a:t>
            </a:r>
            <a:r>
              <a:rPr lang="en-US" altLang="en-US" sz="2000" dirty="0" err="1">
                <a:solidFill>
                  <a:schemeClr val="tx1"/>
                </a:solidFill>
              </a:rPr>
              <a:t>bulan</a:t>
            </a:r>
            <a:r>
              <a:rPr lang="en-US" altLang="en-US" sz="2000" dirty="0">
                <a:solidFill>
                  <a:schemeClr val="tx1"/>
                </a:solidFill>
              </a:rPr>
              <a:t> : (</a:t>
            </a:r>
            <a:r>
              <a:rPr lang="en-US" altLang="en-US" sz="2000" dirty="0" err="1">
                <a:solidFill>
                  <a:schemeClr val="tx1"/>
                </a:solidFill>
              </a:rPr>
              <a:t>umur</a:t>
            </a:r>
            <a:r>
              <a:rPr lang="en-US" altLang="en-US" sz="2000" dirty="0">
                <a:solidFill>
                  <a:schemeClr val="tx1"/>
                </a:solidFill>
              </a:rPr>
              <a:t> (</a:t>
            </a:r>
            <a:r>
              <a:rPr lang="en-US" altLang="en-US" sz="2000" dirty="0" err="1">
                <a:solidFill>
                  <a:schemeClr val="tx1"/>
                </a:solidFill>
              </a:rPr>
              <a:t>bulan</a:t>
            </a:r>
            <a:r>
              <a:rPr lang="en-US" altLang="en-US" sz="2000" dirty="0">
                <a:solidFill>
                  <a:schemeClr val="tx1"/>
                </a:solidFill>
              </a:rPr>
              <a:t>) + 9) : 2 kg</a:t>
            </a:r>
          </a:p>
          <a:p>
            <a:r>
              <a:rPr lang="en-US" altLang="en-US" sz="2000" dirty="0" err="1">
                <a:solidFill>
                  <a:schemeClr val="tx1"/>
                </a:solidFill>
              </a:rPr>
              <a:t>Anak</a:t>
            </a:r>
            <a:r>
              <a:rPr lang="en-US" altLang="en-US" sz="2000" dirty="0">
                <a:solidFill>
                  <a:schemeClr val="tx1"/>
                </a:solidFill>
              </a:rPr>
              <a:t> 1-6 </a:t>
            </a:r>
            <a:r>
              <a:rPr lang="en-US" altLang="en-US" sz="2000" dirty="0" err="1">
                <a:solidFill>
                  <a:schemeClr val="tx1"/>
                </a:solidFill>
              </a:rPr>
              <a:t>tahun</a:t>
            </a:r>
            <a:r>
              <a:rPr lang="en-US" altLang="en-US" sz="2000" dirty="0">
                <a:solidFill>
                  <a:schemeClr val="tx1"/>
                </a:solidFill>
              </a:rPr>
              <a:t> : (</a:t>
            </a:r>
            <a:r>
              <a:rPr lang="en-US" altLang="en-US" sz="2000" dirty="0" err="1">
                <a:solidFill>
                  <a:schemeClr val="tx1"/>
                </a:solidFill>
              </a:rPr>
              <a:t>umur</a:t>
            </a:r>
            <a:r>
              <a:rPr lang="en-US" altLang="en-US" sz="2000" dirty="0">
                <a:solidFill>
                  <a:schemeClr val="tx1"/>
                </a:solidFill>
              </a:rPr>
              <a:t> (</a:t>
            </a:r>
            <a:r>
              <a:rPr lang="en-US" altLang="en-US" sz="2000" dirty="0" err="1">
                <a:solidFill>
                  <a:schemeClr val="tx1"/>
                </a:solidFill>
              </a:rPr>
              <a:t>tahun</a:t>
            </a:r>
            <a:r>
              <a:rPr lang="en-US" altLang="en-US" sz="2000" dirty="0">
                <a:solidFill>
                  <a:schemeClr val="tx1"/>
                </a:solidFill>
              </a:rPr>
              <a:t>) x 2 + 8 kg</a:t>
            </a:r>
          </a:p>
          <a:p>
            <a:r>
              <a:rPr lang="en-US" altLang="en-US" sz="2000" dirty="0" err="1">
                <a:solidFill>
                  <a:schemeClr val="tx1"/>
                </a:solidFill>
              </a:rPr>
              <a:t>Untuk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memperkirakan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tinggi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badan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si</a:t>
            </a:r>
            <a:r>
              <a:rPr lang="en-US" altLang="en-US" sz="2000" dirty="0">
                <a:solidFill>
                  <a:schemeClr val="tx1"/>
                </a:solidFill>
              </a:rPr>
              <a:t> Kecil, Mam </a:t>
            </a:r>
            <a:r>
              <a:rPr lang="en-US" altLang="en-US" sz="2000" dirty="0" err="1">
                <a:solidFill>
                  <a:schemeClr val="tx1"/>
                </a:solidFill>
              </a:rPr>
              <a:t>dapat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menggunakan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panduan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berikut</a:t>
            </a:r>
            <a:r>
              <a:rPr lang="en-US" altLang="en-US" sz="2000" dirty="0">
                <a:solidFill>
                  <a:schemeClr val="tx1"/>
                </a:solidFill>
              </a:rPr>
              <a:t>: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1 </a:t>
            </a:r>
            <a:r>
              <a:rPr lang="en-US" altLang="en-US" sz="2000" dirty="0" err="1">
                <a:solidFill>
                  <a:schemeClr val="tx1"/>
                </a:solidFill>
              </a:rPr>
              <a:t>tahun</a:t>
            </a:r>
            <a:r>
              <a:rPr lang="en-US" altLang="en-US" sz="2000" dirty="0">
                <a:solidFill>
                  <a:schemeClr val="tx1"/>
                </a:solidFill>
              </a:rPr>
              <a:t> : 1,5 x </a:t>
            </a:r>
            <a:r>
              <a:rPr lang="en-US" altLang="en-US" sz="2000" dirty="0" err="1">
                <a:solidFill>
                  <a:schemeClr val="tx1"/>
                </a:solidFill>
              </a:rPr>
              <a:t>tinggi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badan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saat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lahir</a:t>
            </a:r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US" altLang="en-US" sz="2000" dirty="0">
                <a:solidFill>
                  <a:schemeClr val="tx1"/>
                </a:solidFill>
              </a:rPr>
              <a:t>4 </a:t>
            </a:r>
            <a:r>
              <a:rPr lang="en-US" altLang="en-US" sz="2000" dirty="0" err="1">
                <a:solidFill>
                  <a:schemeClr val="tx1"/>
                </a:solidFill>
              </a:rPr>
              <a:t>tahun</a:t>
            </a:r>
            <a:r>
              <a:rPr lang="en-US" altLang="en-US" sz="2000" dirty="0">
                <a:solidFill>
                  <a:schemeClr val="tx1"/>
                </a:solidFill>
              </a:rPr>
              <a:t> : 2 x </a:t>
            </a:r>
            <a:r>
              <a:rPr lang="en-US" altLang="en-US" sz="2000" dirty="0" err="1">
                <a:solidFill>
                  <a:schemeClr val="tx1"/>
                </a:solidFill>
              </a:rPr>
              <a:t>tinggi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badan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saat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lahir</a:t>
            </a:r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US" altLang="en-US" sz="2000" dirty="0">
                <a:solidFill>
                  <a:schemeClr val="tx1"/>
                </a:solidFill>
              </a:rPr>
              <a:t>6 </a:t>
            </a:r>
            <a:r>
              <a:rPr lang="en-US" altLang="en-US" sz="2000" dirty="0" err="1">
                <a:solidFill>
                  <a:schemeClr val="tx1"/>
                </a:solidFill>
              </a:rPr>
              <a:t>tahun</a:t>
            </a:r>
            <a:r>
              <a:rPr lang="en-US" altLang="en-US" sz="2000" dirty="0">
                <a:solidFill>
                  <a:schemeClr val="tx1"/>
                </a:solidFill>
              </a:rPr>
              <a:t> : 1,5 x </a:t>
            </a:r>
            <a:r>
              <a:rPr lang="en-US" altLang="en-US" sz="2000" dirty="0" err="1">
                <a:solidFill>
                  <a:schemeClr val="tx1"/>
                </a:solidFill>
              </a:rPr>
              <a:t>tinggi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badan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saat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umur</a:t>
            </a:r>
            <a:r>
              <a:rPr lang="en-US" altLang="en-US" sz="2000" dirty="0">
                <a:solidFill>
                  <a:schemeClr val="tx1"/>
                </a:solidFill>
              </a:rPr>
              <a:t> 1 </a:t>
            </a:r>
            <a:r>
              <a:rPr lang="en-US" altLang="en-US" sz="2000" dirty="0" err="1">
                <a:solidFill>
                  <a:schemeClr val="tx1"/>
                </a:solidFill>
              </a:rPr>
              <a:t>tahun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305499" y="3374994"/>
            <a:ext cx="1008112" cy="756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14:switch dir="r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文本框 516"/>
          <p:cNvSpPr txBox="1"/>
          <p:nvPr/>
        </p:nvSpPr>
        <p:spPr>
          <a:xfrm>
            <a:off x="2425179" y="188640"/>
            <a:ext cx="7267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Aspek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perkembangan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Kognitif</a:t>
            </a:r>
            <a:endParaRPr lang="zh-CN" altLang="en-US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9355" y="1628800"/>
            <a:ext cx="4464496" cy="33520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/>
            <a:r>
              <a:rPr lang="en-US" altLang="en-US" sz="2400" dirty="0" err="1" smtClean="0">
                <a:solidFill>
                  <a:schemeClr val="tx1"/>
                </a:solidFill>
              </a:rPr>
              <a:t>Dibagi</a:t>
            </a: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ke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dalam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empat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tahap</a:t>
            </a:r>
            <a:r>
              <a:rPr lang="en-US" altLang="en-US" sz="2400" dirty="0">
                <a:solidFill>
                  <a:schemeClr val="tx1"/>
                </a:solidFill>
              </a:rPr>
              <a:t>; </a:t>
            </a:r>
          </a:p>
          <a:p>
            <a:pPr marL="742950" indent="-742950">
              <a:buFontTx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sensorimotor (0-24 </a:t>
            </a:r>
            <a:r>
              <a:rPr lang="en-US" altLang="en-US" sz="2400" dirty="0" err="1">
                <a:solidFill>
                  <a:schemeClr val="tx1"/>
                </a:solidFill>
              </a:rPr>
              <a:t>bulan</a:t>
            </a:r>
            <a:r>
              <a:rPr lang="en-US" altLang="en-US" sz="2400" dirty="0">
                <a:solidFill>
                  <a:schemeClr val="tx1"/>
                </a:solidFill>
              </a:rPr>
              <a:t>),</a:t>
            </a:r>
          </a:p>
          <a:p>
            <a:pPr marL="742950" indent="-742950">
              <a:buFontTx/>
              <a:buAutoNum type="arabicPeriod"/>
            </a:pPr>
            <a:r>
              <a:rPr lang="en-US" altLang="en-US" sz="2400" dirty="0" err="1">
                <a:solidFill>
                  <a:schemeClr val="tx1"/>
                </a:solidFill>
              </a:rPr>
              <a:t>praoperasional</a:t>
            </a:r>
            <a:r>
              <a:rPr lang="en-US" altLang="en-US" sz="2400" dirty="0">
                <a:solidFill>
                  <a:schemeClr val="tx1"/>
                </a:solidFill>
              </a:rPr>
              <a:t> (2-7 </a:t>
            </a:r>
            <a:r>
              <a:rPr lang="en-US" altLang="en-US" sz="2400" dirty="0" err="1">
                <a:solidFill>
                  <a:schemeClr val="tx1"/>
                </a:solidFill>
              </a:rPr>
              <a:t>tahun</a:t>
            </a:r>
            <a:r>
              <a:rPr lang="en-US" altLang="en-US" sz="2400" dirty="0">
                <a:solidFill>
                  <a:schemeClr val="tx1"/>
                </a:solidFill>
              </a:rPr>
              <a:t>), </a:t>
            </a:r>
          </a:p>
          <a:p>
            <a:pPr marL="742950" indent="-742950">
              <a:buFontTx/>
              <a:buAutoNum type="arabicPeriod"/>
            </a:pPr>
            <a:r>
              <a:rPr lang="en-US" altLang="en-US" sz="2400" dirty="0" err="1">
                <a:solidFill>
                  <a:schemeClr val="tx1"/>
                </a:solidFill>
              </a:rPr>
              <a:t>operasional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konkret</a:t>
            </a:r>
            <a:r>
              <a:rPr lang="en-US" altLang="en-US" sz="2400" dirty="0">
                <a:solidFill>
                  <a:schemeClr val="tx1"/>
                </a:solidFill>
              </a:rPr>
              <a:t> (7-11 </a:t>
            </a:r>
            <a:r>
              <a:rPr lang="en-US" altLang="en-US" sz="2400" dirty="0" err="1">
                <a:solidFill>
                  <a:schemeClr val="tx1"/>
                </a:solidFill>
              </a:rPr>
              <a:t>tahun</a:t>
            </a:r>
            <a:r>
              <a:rPr lang="en-US" altLang="en-US" sz="2400" dirty="0">
                <a:solidFill>
                  <a:schemeClr val="tx1"/>
                </a:solidFill>
              </a:rPr>
              <a:t>),</a:t>
            </a:r>
          </a:p>
          <a:p>
            <a:pPr marL="742950" indent="-742950">
              <a:buFontTx/>
              <a:buAutoNum type="arabicPeriod"/>
            </a:pPr>
            <a:r>
              <a:rPr lang="en-US" altLang="en-US" sz="2400" dirty="0" err="1">
                <a:solidFill>
                  <a:schemeClr val="tx1"/>
                </a:solidFill>
              </a:rPr>
              <a:t>operasional</a:t>
            </a:r>
            <a:r>
              <a:rPr lang="en-US" altLang="en-US" sz="2400" dirty="0">
                <a:solidFill>
                  <a:schemeClr val="tx1"/>
                </a:solidFill>
              </a:rPr>
              <a:t> formal (</a:t>
            </a:r>
            <a:r>
              <a:rPr lang="en-US" altLang="en-US" sz="2400" dirty="0" err="1">
                <a:solidFill>
                  <a:schemeClr val="tx1"/>
                </a:solidFill>
              </a:rPr>
              <a:t>umur</a:t>
            </a:r>
            <a:r>
              <a:rPr lang="en-US" altLang="en-US" sz="2400" dirty="0">
                <a:solidFill>
                  <a:schemeClr val="tx1"/>
                </a:solidFill>
              </a:rPr>
              <a:t> 11 </a:t>
            </a:r>
            <a:r>
              <a:rPr lang="en-US" altLang="en-US" sz="2400" dirty="0" err="1">
                <a:solidFill>
                  <a:schemeClr val="tx1"/>
                </a:solidFill>
              </a:rPr>
              <a:t>tahun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ke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atas</a:t>
            </a:r>
            <a:r>
              <a:rPr lang="en-US" altLang="en-US" sz="2400" dirty="0">
                <a:solidFill>
                  <a:schemeClr val="tx1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04816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14:switch dir="r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文本框 516"/>
          <p:cNvSpPr txBox="1"/>
          <p:nvPr/>
        </p:nvSpPr>
        <p:spPr>
          <a:xfrm>
            <a:off x="2425179" y="188640"/>
            <a:ext cx="703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Aspek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perkembangan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Bahasa</a:t>
            </a:r>
            <a:endParaRPr lang="zh-CN" altLang="en-US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Flowchart: Internal Storage 1"/>
          <p:cNvSpPr/>
          <p:nvPr/>
        </p:nvSpPr>
        <p:spPr>
          <a:xfrm>
            <a:off x="2919135" y="1441195"/>
            <a:ext cx="6672846" cy="3528392"/>
          </a:xfrm>
          <a:prstGeom prst="flowChartInternalStorag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000" dirty="0" err="1">
                <a:solidFill>
                  <a:schemeClr val="tx1"/>
                </a:solidFill>
              </a:rPr>
              <a:t>Aspek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ini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berhubungan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dengan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kemampuan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anak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dalam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memberikan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respons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terhadap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suara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</a:rPr>
              <a:t>berbicara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</a:rPr>
              <a:t>berkomunikasi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</a:rPr>
              <a:t>mengikuti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perintah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</a:rPr>
              <a:t>dan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sebagainya</a:t>
            </a:r>
            <a:r>
              <a:rPr lang="en-US" altLang="en-US" sz="2000" dirty="0">
                <a:solidFill>
                  <a:schemeClr val="tx1"/>
                </a:solidFill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</a:rPr>
              <a:t>Kemampuan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berbahasa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si</a:t>
            </a:r>
            <a:r>
              <a:rPr lang="en-US" altLang="en-US" sz="2000" dirty="0">
                <a:solidFill>
                  <a:schemeClr val="tx1"/>
                </a:solidFill>
              </a:rPr>
              <a:t> Kecil </a:t>
            </a:r>
            <a:r>
              <a:rPr lang="en-US" altLang="en-US" sz="2000" dirty="0" err="1">
                <a:solidFill>
                  <a:schemeClr val="tx1"/>
                </a:solidFill>
              </a:rPr>
              <a:t>tumbuh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berkembang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pesat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selama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masa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prasekolah</a:t>
            </a:r>
            <a:r>
              <a:rPr lang="en-US" altLang="en-US" sz="2000" dirty="0">
                <a:solidFill>
                  <a:schemeClr val="tx1"/>
                </a:solidFill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</a:rPr>
              <a:t>Melalui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kemampuan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berbahasa</a:t>
            </a:r>
            <a:r>
              <a:rPr lang="en-US" altLang="en-US" sz="2000" dirty="0">
                <a:solidFill>
                  <a:schemeClr val="tx1"/>
                </a:solidFill>
              </a:rPr>
              <a:t> pula </a:t>
            </a:r>
            <a:r>
              <a:rPr lang="en-US" altLang="en-US" sz="2000" dirty="0" err="1">
                <a:solidFill>
                  <a:schemeClr val="tx1"/>
                </a:solidFill>
              </a:rPr>
              <a:t>dapat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dideteksi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keterlambatan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pada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sistem</a:t>
            </a:r>
            <a:r>
              <a:rPr lang="en-US" altLang="en-US" sz="2000" dirty="0">
                <a:solidFill>
                  <a:schemeClr val="tx1"/>
                </a:solidFill>
              </a:rPr>
              <a:t> lain, </a:t>
            </a:r>
            <a:r>
              <a:rPr lang="en-US" altLang="en-US" sz="2000" dirty="0" err="1">
                <a:solidFill>
                  <a:schemeClr val="tx1"/>
                </a:solidFill>
              </a:rPr>
              <a:t>seperti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kemampuan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kognitif</a:t>
            </a:r>
            <a:r>
              <a:rPr lang="en-US" altLang="en-US" sz="2000" dirty="0">
                <a:solidFill>
                  <a:schemeClr val="tx1"/>
                </a:solidFill>
              </a:rPr>
              <a:t>, sensorimotor, </a:t>
            </a:r>
            <a:r>
              <a:rPr lang="en-US" altLang="en-US" sz="2000" dirty="0" err="1">
                <a:solidFill>
                  <a:schemeClr val="tx1"/>
                </a:solidFill>
              </a:rPr>
              <a:t>psikologis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</a:rPr>
              <a:t>emosi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</a:rPr>
              <a:t>dan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lingkungan</a:t>
            </a:r>
            <a:r>
              <a:rPr lang="en-US" altLang="en-US" sz="2000" dirty="0">
                <a:solidFill>
                  <a:schemeClr val="tx1"/>
                </a:solidFill>
              </a:rPr>
              <a:t> di </a:t>
            </a:r>
            <a:r>
              <a:rPr lang="en-US" altLang="en-US" sz="2000" dirty="0" err="1">
                <a:solidFill>
                  <a:schemeClr val="tx1"/>
                </a:solidFill>
              </a:rPr>
              <a:t>sekitar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anak</a:t>
            </a:r>
            <a:r>
              <a:rPr lang="en-US" altLang="en-US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718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14:switch dir="r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文本框 516"/>
          <p:cNvSpPr txBox="1"/>
          <p:nvPr/>
        </p:nvSpPr>
        <p:spPr>
          <a:xfrm>
            <a:off x="2425179" y="188640"/>
            <a:ext cx="5589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Aspek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Sosio-Emosional</a:t>
            </a:r>
            <a:endParaRPr lang="zh-CN" altLang="en-US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ardrop 2"/>
          <p:cNvSpPr/>
          <p:nvPr/>
        </p:nvSpPr>
        <p:spPr>
          <a:xfrm>
            <a:off x="2569195" y="1628800"/>
            <a:ext cx="6408712" cy="3960440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 err="1">
                <a:solidFill>
                  <a:schemeClr val="tx1"/>
                </a:solidFill>
              </a:rPr>
              <a:t>Aspek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ini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mengacu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kepada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perkembangan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kemampuan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anak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dalam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berinteraksi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bersosialisasi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dengan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lingkungannya</a:t>
            </a:r>
            <a:r>
              <a:rPr lang="en-US" altLang="en-US" dirty="0">
                <a:solidFill>
                  <a:schemeClr val="tx1"/>
                </a:solidFill>
              </a:rPr>
              <a:t>. </a:t>
            </a:r>
            <a:r>
              <a:rPr lang="en-US" altLang="en-US" dirty="0" err="1">
                <a:solidFill>
                  <a:schemeClr val="tx1"/>
                </a:solidFill>
              </a:rPr>
              <a:t>Selain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itu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aspek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ini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terkait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kemampuan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mandiri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anak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seperti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makan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sendiri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membereskan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mainan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setelah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bermain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serta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berpisah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dengan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ea typeface="宋体" charset="-122"/>
              </a:rPr>
              <a:t>Ibu</a:t>
            </a:r>
            <a:r>
              <a:rPr lang="en-US" altLang="zh-CN" dirty="0">
                <a:solidFill>
                  <a:schemeClr val="tx1"/>
                </a:solidFill>
                <a:ea typeface="宋体" charset="-122"/>
              </a:rPr>
              <a:t>/Ayah.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14:switch dir="r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29235" y="2132856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lgerian" pitchFamily="82" charset="0"/>
              </a:rPr>
              <a:t>MILESTONE PERKEMBANGAN</a:t>
            </a:r>
            <a:endParaRPr lang="en-US" sz="48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425179" y="2096108"/>
            <a:ext cx="68854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ln w="19050">
                  <a:solidFill>
                    <a:srgbClr val="F6BD39"/>
                  </a:solidFill>
                </a:ln>
                <a:solidFill>
                  <a:srgbClr val="F6BD39"/>
                </a:solidFill>
                <a:cs typeface="+mn-ea"/>
                <a:sym typeface="+mn-lt"/>
              </a:rPr>
              <a:t>PERKEMBANGAN ANAK </a:t>
            </a:r>
          </a:p>
          <a:p>
            <a:r>
              <a:rPr lang="en-US" altLang="zh-CN" sz="4800" dirty="0" smtClean="0">
                <a:ln w="19050">
                  <a:solidFill>
                    <a:srgbClr val="F6BD39"/>
                  </a:solidFill>
                </a:ln>
                <a:solidFill>
                  <a:srgbClr val="F6BD39"/>
                </a:solidFill>
                <a:cs typeface="+mn-ea"/>
                <a:sym typeface="+mn-lt"/>
              </a:rPr>
              <a:t>PADA PERIODE BAYI (0-12) </a:t>
            </a:r>
          </a:p>
          <a:p>
            <a:r>
              <a:rPr lang="en-US" altLang="zh-CN" sz="4800" dirty="0" smtClean="0">
                <a:ln w="19050">
                  <a:solidFill>
                    <a:srgbClr val="F6BD39"/>
                  </a:solidFill>
                </a:ln>
                <a:solidFill>
                  <a:srgbClr val="F6BD39"/>
                </a:solidFill>
                <a:cs typeface="+mn-ea"/>
                <a:sym typeface="+mn-lt"/>
              </a:rPr>
              <a:t>BULAN</a:t>
            </a:r>
            <a:endParaRPr lang="zh-CN" altLang="en-US" sz="4800" dirty="0">
              <a:ln w="19050">
                <a:solidFill>
                  <a:srgbClr val="F6BD39"/>
                </a:solidFill>
              </a:ln>
              <a:solidFill>
                <a:srgbClr val="F6BD39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995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894</Words>
  <Application>Microsoft Office PowerPoint</Application>
  <PresentationFormat>Custom</PresentationFormat>
  <Paragraphs>89</Paragraphs>
  <Slides>21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第一PPT，www.1ppt.com​</vt:lpstr>
      <vt:lpstr>PowerPoint Presentation</vt:lpstr>
      <vt:lpstr>Parameter Pertumbuhan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ismail - [2010]</cp:lastModifiedBy>
  <cp:revision>91</cp:revision>
  <dcterms:created xsi:type="dcterms:W3CDTF">2015-10-14T02:42:14Z</dcterms:created>
  <dcterms:modified xsi:type="dcterms:W3CDTF">2022-04-08T02:49:29Z</dcterms:modified>
</cp:coreProperties>
</file>