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1" r:id="rId3"/>
    <p:sldId id="414" r:id="rId4"/>
    <p:sldId id="382" r:id="rId5"/>
    <p:sldId id="434"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752" r:id="rId22"/>
    <p:sldId id="399" r:id="rId23"/>
    <p:sldId id="400" r:id="rId24"/>
    <p:sldId id="401" r:id="rId25"/>
    <p:sldId id="402" r:id="rId26"/>
    <p:sldId id="462" r:id="rId27"/>
    <p:sldId id="459" r:id="rId28"/>
    <p:sldId id="461" r:id="rId29"/>
    <p:sldId id="463" r:id="rId30"/>
    <p:sldId id="403" r:id="rId31"/>
    <p:sldId id="404" r:id="rId32"/>
    <p:sldId id="405" r:id="rId33"/>
    <p:sldId id="435" r:id="rId34"/>
    <p:sldId id="406" r:id="rId35"/>
    <p:sldId id="436" r:id="rId36"/>
    <p:sldId id="445" r:id="rId37"/>
    <p:sldId id="446" r:id="rId38"/>
    <p:sldId id="448" r:id="rId39"/>
    <p:sldId id="450" r:id="rId40"/>
    <p:sldId id="452" r:id="rId41"/>
    <p:sldId id="45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9" d="100"/>
          <a:sy n="79" d="100"/>
        </p:scale>
        <p:origin x="72"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C62B-0168-F067-FF59-574F95365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A84ABB2-D529-F059-761D-7FD1E1FB2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8907BB3-7BA8-F02B-650C-4AA12879E681}"/>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5" name="Footer Placeholder 4">
            <a:extLst>
              <a:ext uri="{FF2B5EF4-FFF2-40B4-BE49-F238E27FC236}">
                <a16:creationId xmlns:a16="http://schemas.microsoft.com/office/drawing/2014/main" id="{B5D4A557-F865-1B5E-DB3A-AFFC2DE3E13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1947F35-1214-6DFA-D511-B548AA05FB6C}"/>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263058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4B4C-9A5A-CA61-D17E-99A644CFE7C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0211576-8085-ABF9-EC4C-779B342193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916C072-0CF8-ECE6-0951-36443DEB8024}"/>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5" name="Footer Placeholder 4">
            <a:extLst>
              <a:ext uri="{FF2B5EF4-FFF2-40B4-BE49-F238E27FC236}">
                <a16:creationId xmlns:a16="http://schemas.microsoft.com/office/drawing/2014/main" id="{5BDCD8C8-E7B8-6FEE-5E2A-1A32569F2F0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133FFDB-C607-5AC0-DDD2-DD7B418BB9A6}"/>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278795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CF7FA-B27B-9E62-EC3A-73FF2E2DA0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C0C1673-30F1-39F0-5D30-E1496607C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1437C97-E006-140E-E55E-88C5265ABCBA}"/>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5" name="Footer Placeholder 4">
            <a:extLst>
              <a:ext uri="{FF2B5EF4-FFF2-40B4-BE49-F238E27FC236}">
                <a16:creationId xmlns:a16="http://schemas.microsoft.com/office/drawing/2014/main" id="{9D595D62-DB6D-CB68-CF37-FBDF41514BD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4DDB0B-019F-9E54-EE5B-926C97E8F870}"/>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382648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4331-15BD-4053-0998-CF142580E14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8B56E45-BFF8-7D9D-7145-42579BA819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4D0417E-CCCA-4C9F-E4EA-74879BCF3F0E}"/>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5" name="Footer Placeholder 4">
            <a:extLst>
              <a:ext uri="{FF2B5EF4-FFF2-40B4-BE49-F238E27FC236}">
                <a16:creationId xmlns:a16="http://schemas.microsoft.com/office/drawing/2014/main" id="{9FE683B7-DCD6-A304-8DC2-85018C57DFB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A875EFE-E00C-442C-6A3A-475EC549CC7C}"/>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240962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3B89-4029-EDCE-51CA-24D095A4A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EBD9D1C-9FD9-FFF9-BAE7-F412BC924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D29E2F-2FC2-318D-07B5-6AE93D765B0C}"/>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5" name="Footer Placeholder 4">
            <a:extLst>
              <a:ext uri="{FF2B5EF4-FFF2-40B4-BE49-F238E27FC236}">
                <a16:creationId xmlns:a16="http://schemas.microsoft.com/office/drawing/2014/main" id="{39994E6D-F518-EF7E-6F22-78B3A03BC89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4E1F315-BBC4-8927-27B3-2A3339787C6C}"/>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165302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E406-3266-A5E9-93FB-3C91BB52BB5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D71C6C2-1893-E989-D5DF-BAB489CAF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F541384-FEC4-0271-9FB5-B221B570A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DDAE061E-6F0A-9233-BE18-20D0C75E3F9D}"/>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6" name="Footer Placeholder 5">
            <a:extLst>
              <a:ext uri="{FF2B5EF4-FFF2-40B4-BE49-F238E27FC236}">
                <a16:creationId xmlns:a16="http://schemas.microsoft.com/office/drawing/2014/main" id="{6C7EF277-E669-A356-34FB-2F4422CF119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4A8ED50-C71D-9DDF-BCE0-17EB077BA2AF}"/>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200205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EA1F-88A6-496D-D2E6-99F3EA39C04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B49700E-4ADF-8B5D-B2CC-C5A0C474E5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998F5-D430-1492-B7E0-4CC6C3A603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113BA90-E98A-3C96-B0DC-845C870C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83EC7-C694-C82D-A4BC-96C793693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BE8F4878-045B-F66F-D689-9033DAD42D16}"/>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8" name="Footer Placeholder 7">
            <a:extLst>
              <a:ext uri="{FF2B5EF4-FFF2-40B4-BE49-F238E27FC236}">
                <a16:creationId xmlns:a16="http://schemas.microsoft.com/office/drawing/2014/main" id="{D5CBF605-65B8-EEE3-7FE0-8063FAEE05B3}"/>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B62CB5F-B644-6601-87E6-7C1F18B74DAC}"/>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284805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C9B1-F1B5-183D-08B6-37C7F66CFD2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1162BBA-02CE-7908-8B27-6CBFFCC9EF8D}"/>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4" name="Footer Placeholder 3">
            <a:extLst>
              <a:ext uri="{FF2B5EF4-FFF2-40B4-BE49-F238E27FC236}">
                <a16:creationId xmlns:a16="http://schemas.microsoft.com/office/drawing/2014/main" id="{58114F45-306C-10AD-4CD7-2ED201788B8B}"/>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26ACE451-64F2-659C-C560-7612C241686B}"/>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145205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BAB6D-F4E8-EC41-27A1-F0577911E5D1}"/>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3" name="Footer Placeholder 2">
            <a:extLst>
              <a:ext uri="{FF2B5EF4-FFF2-40B4-BE49-F238E27FC236}">
                <a16:creationId xmlns:a16="http://schemas.microsoft.com/office/drawing/2014/main" id="{00333976-7EEE-2DF8-DC6C-0F56AFA3024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D6CAF6A1-6E23-C1DF-08DE-F51E96CF7F47}"/>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61738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26DD-64E6-4E09-EB24-079AAD338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BBCF8C39-B2F7-6B68-4616-08236286F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57E87EE-9A0D-C1A3-AF51-87DA9AD96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66EAB-C771-E16A-15DC-268401D50149}"/>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6" name="Footer Placeholder 5">
            <a:extLst>
              <a:ext uri="{FF2B5EF4-FFF2-40B4-BE49-F238E27FC236}">
                <a16:creationId xmlns:a16="http://schemas.microsoft.com/office/drawing/2014/main" id="{55415316-2F22-E644-C408-C62E5F73C0C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727FFFF-41DA-3DEF-F3B7-219E6CCE2F94}"/>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417803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334A-359C-6921-4EEC-C1F36CAA1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3B30012-ADA8-009E-66CA-2264F47CA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3C0613A1-6CD2-F83B-938D-56C350AD3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40B12-89A3-3394-9622-B9CA0030FC19}"/>
              </a:ext>
            </a:extLst>
          </p:cNvPr>
          <p:cNvSpPr>
            <a:spLocks noGrp="1"/>
          </p:cNvSpPr>
          <p:nvPr>
            <p:ph type="dt" sz="half" idx="10"/>
          </p:nvPr>
        </p:nvSpPr>
        <p:spPr/>
        <p:txBody>
          <a:bodyPr/>
          <a:lstStyle/>
          <a:p>
            <a:fld id="{BB0B16D6-7D6B-4449-9A42-EC314F52F4B3}" type="datetimeFigureOut">
              <a:rPr lang="en-ID" smtClean="0"/>
              <a:t>19/10/2022</a:t>
            </a:fld>
            <a:endParaRPr lang="en-ID"/>
          </a:p>
        </p:txBody>
      </p:sp>
      <p:sp>
        <p:nvSpPr>
          <p:cNvPr id="6" name="Footer Placeholder 5">
            <a:extLst>
              <a:ext uri="{FF2B5EF4-FFF2-40B4-BE49-F238E27FC236}">
                <a16:creationId xmlns:a16="http://schemas.microsoft.com/office/drawing/2014/main" id="{9B876BC2-45BF-3F08-B505-312A2C2DC8F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CD8AC35-0B56-1CD7-4DB1-6DD9E86EA145}"/>
              </a:ext>
            </a:extLst>
          </p:cNvPr>
          <p:cNvSpPr>
            <a:spLocks noGrp="1"/>
          </p:cNvSpPr>
          <p:nvPr>
            <p:ph type="sldNum" sz="quarter" idx="12"/>
          </p:nvPr>
        </p:nvSpPr>
        <p:spPr/>
        <p:txBody>
          <a:bodyPr/>
          <a:lstStyle/>
          <a:p>
            <a:fld id="{6AFFC9BA-9248-41DF-B413-920FE90051B3}" type="slidenum">
              <a:rPr lang="en-ID" smtClean="0"/>
              <a:t>‹#›</a:t>
            </a:fld>
            <a:endParaRPr lang="en-ID"/>
          </a:p>
        </p:txBody>
      </p:sp>
    </p:spTree>
    <p:extLst>
      <p:ext uri="{BB962C8B-B14F-4D97-AF65-F5344CB8AC3E}">
        <p14:creationId xmlns:p14="http://schemas.microsoft.com/office/powerpoint/2010/main" val="20131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1F896-CDB7-33B7-8422-14A160557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32131C4-F378-06F0-0F71-E74EEFD36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FD26F91-AC2D-BBBD-3AA6-A688CCD73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B16D6-7D6B-4449-9A42-EC314F52F4B3}" type="datetimeFigureOut">
              <a:rPr lang="en-ID" smtClean="0"/>
              <a:t>19/10/2022</a:t>
            </a:fld>
            <a:endParaRPr lang="en-ID"/>
          </a:p>
        </p:txBody>
      </p:sp>
      <p:sp>
        <p:nvSpPr>
          <p:cNvPr id="5" name="Footer Placeholder 4">
            <a:extLst>
              <a:ext uri="{FF2B5EF4-FFF2-40B4-BE49-F238E27FC236}">
                <a16:creationId xmlns:a16="http://schemas.microsoft.com/office/drawing/2014/main" id="{74A00BE3-445F-6814-DEF2-01F3054EB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FF623FE-81FE-015F-27A1-8A3AF1D4F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FC9BA-9248-41DF-B413-920FE90051B3}" type="slidenum">
              <a:rPr lang="en-ID" smtClean="0"/>
              <a:t>‹#›</a:t>
            </a:fld>
            <a:endParaRPr lang="en-ID"/>
          </a:p>
        </p:txBody>
      </p:sp>
    </p:spTree>
    <p:extLst>
      <p:ext uri="{BB962C8B-B14F-4D97-AF65-F5344CB8AC3E}">
        <p14:creationId xmlns:p14="http://schemas.microsoft.com/office/powerpoint/2010/main" val="138696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D9A5-8996-9F63-8523-6BFD7BCEBBCD}"/>
              </a:ext>
            </a:extLst>
          </p:cNvPr>
          <p:cNvSpPr>
            <a:spLocks noGrp="1"/>
          </p:cNvSpPr>
          <p:nvPr>
            <p:ph type="ctrTitle"/>
          </p:nvPr>
        </p:nvSpPr>
        <p:spPr/>
        <p:txBody>
          <a:bodyPr/>
          <a:lstStyle/>
          <a:p>
            <a:r>
              <a:rPr lang="en-US"/>
              <a:t>DETEKSI PERKEMBANGAN</a:t>
            </a:r>
            <a:endParaRPr lang="en-ID"/>
          </a:p>
        </p:txBody>
      </p:sp>
      <p:sp>
        <p:nvSpPr>
          <p:cNvPr id="3" name="Subtitle 2">
            <a:extLst>
              <a:ext uri="{FF2B5EF4-FFF2-40B4-BE49-F238E27FC236}">
                <a16:creationId xmlns:a16="http://schemas.microsoft.com/office/drawing/2014/main" id="{D7F20661-5BAA-9A40-3E49-0315E91252F1}"/>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265153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DSC00814">
            <a:extLst>
              <a:ext uri="{FF2B5EF4-FFF2-40B4-BE49-F238E27FC236}">
                <a16:creationId xmlns:a16="http://schemas.microsoft.com/office/drawing/2014/main" id="{2BFC0472-9E37-53F4-E1B0-FE17F24F0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DSC00816">
            <a:extLst>
              <a:ext uri="{FF2B5EF4-FFF2-40B4-BE49-F238E27FC236}">
                <a16:creationId xmlns:a16="http://schemas.microsoft.com/office/drawing/2014/main" id="{0370D8AA-35EF-32D4-B149-7432FF9CB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DSC00817">
            <a:extLst>
              <a:ext uri="{FF2B5EF4-FFF2-40B4-BE49-F238E27FC236}">
                <a16:creationId xmlns:a16="http://schemas.microsoft.com/office/drawing/2014/main" id="{0C381177-23F5-546B-B98B-119C5FA9F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DSC00818">
            <a:extLst>
              <a:ext uri="{FF2B5EF4-FFF2-40B4-BE49-F238E27FC236}">
                <a16:creationId xmlns:a16="http://schemas.microsoft.com/office/drawing/2014/main" id="{A381E191-0CF3-A8C7-B80A-9C0210613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DSC00819">
            <a:extLst>
              <a:ext uri="{FF2B5EF4-FFF2-40B4-BE49-F238E27FC236}">
                <a16:creationId xmlns:a16="http://schemas.microsoft.com/office/drawing/2014/main" id="{F3A34FE0-6636-CC3E-416A-84BB1A70D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62CA61E8-20D9-16F2-5B2A-8BEFDB83D8D7}"/>
              </a:ext>
            </a:extLst>
          </p:cNvPr>
          <p:cNvSpPr>
            <a:spLocks noGrp="1" noChangeArrowheads="1"/>
          </p:cNvSpPr>
          <p:nvPr>
            <p:ph type="title" idx="4294967295"/>
          </p:nvPr>
        </p:nvSpPr>
        <p:spPr>
          <a:xfrm>
            <a:off x="2667000" y="1"/>
            <a:ext cx="8001000" cy="1196975"/>
          </a:xfrm>
        </p:spPr>
        <p:txBody>
          <a:bodyPr>
            <a:normAutofit/>
          </a:bodyPr>
          <a:lstStyle/>
          <a:p>
            <a:pPr eaLnBrk="1" hangingPunct="1"/>
            <a:r>
              <a:rPr lang="en-US" altLang="en-US" sz="4000" b="1">
                <a:solidFill>
                  <a:srgbClr val="FF0000"/>
                </a:solidFill>
                <a:latin typeface="Algerian" panose="04020705040A02060702" pitchFamily="82" charset="0"/>
              </a:rPr>
              <a:t>Kuesioner Pra Skrining Perkembangan (KPSP)</a:t>
            </a:r>
          </a:p>
        </p:txBody>
      </p:sp>
      <p:sp>
        <p:nvSpPr>
          <p:cNvPr id="49155" name="Rectangle 2">
            <a:extLst>
              <a:ext uri="{FF2B5EF4-FFF2-40B4-BE49-F238E27FC236}">
                <a16:creationId xmlns:a16="http://schemas.microsoft.com/office/drawing/2014/main" id="{2BED1A2D-CFC4-BBCD-7B7C-1FC80ED5B579}"/>
              </a:ext>
            </a:extLst>
          </p:cNvPr>
          <p:cNvSpPr>
            <a:spLocks noGrp="1" noChangeArrowheads="1"/>
          </p:cNvSpPr>
          <p:nvPr>
            <p:ph idx="4294967295"/>
          </p:nvPr>
        </p:nvSpPr>
        <p:spPr>
          <a:xfrm>
            <a:off x="1703388" y="1268414"/>
            <a:ext cx="8964612" cy="5284787"/>
          </a:xfrm>
        </p:spPr>
        <p:txBody>
          <a:bodyPr/>
          <a:lstStyle/>
          <a:p>
            <a:pPr eaLnBrk="1" hangingPunct="1">
              <a:lnSpc>
                <a:spcPct val="90000"/>
              </a:lnSpc>
            </a:pPr>
            <a:r>
              <a:rPr lang="en-US" altLang="en-US"/>
              <a:t>Hitung umur anak (tanggal, bulan, tahun).  </a:t>
            </a:r>
          </a:p>
          <a:p>
            <a:pPr lvl="1" eaLnBrk="1" hangingPunct="1">
              <a:lnSpc>
                <a:spcPct val="90000"/>
              </a:lnSpc>
            </a:pPr>
            <a:r>
              <a:rPr lang="en-US" altLang="en-US"/>
              <a:t>Lebih 16 hari  dibulatkan menjadi 1 bln</a:t>
            </a:r>
          </a:p>
          <a:p>
            <a:pPr eaLnBrk="1" hangingPunct="1">
              <a:lnSpc>
                <a:spcPct val="90000"/>
              </a:lnSpc>
            </a:pPr>
            <a:r>
              <a:rPr lang="en-US" altLang="en-US"/>
              <a:t>Buka kuesioner sesuai umurnya : 3, 6, 9, 12 bln, dst.</a:t>
            </a:r>
          </a:p>
          <a:p>
            <a:pPr lvl="1" eaLnBrk="1" hangingPunct="1">
              <a:lnSpc>
                <a:spcPct val="90000"/>
              </a:lnSpc>
            </a:pPr>
            <a:r>
              <a:rPr lang="en-US" altLang="en-US"/>
              <a:t>atau kuesioner yang lebih muda dari umurnya (kalau datang umur 4 atau 5 bulan gunakan kuesioner umur 3 bulan dulu)</a:t>
            </a:r>
          </a:p>
          <a:p>
            <a:pPr eaLnBrk="1" hangingPunct="1">
              <a:lnSpc>
                <a:spcPct val="90000"/>
              </a:lnSpc>
            </a:pPr>
            <a:r>
              <a:rPr lang="en-US" altLang="en-US"/>
              <a:t>Jelaskan tujuan KPSP pada orangtua</a:t>
            </a:r>
          </a:p>
          <a:p>
            <a:pPr lvl="1" eaLnBrk="1" hangingPunct="1">
              <a:lnSpc>
                <a:spcPct val="90000"/>
              </a:lnSpc>
            </a:pPr>
            <a:r>
              <a:rPr lang="en-US" altLang="en-US"/>
              <a:t>Orangtua jangan ragu-ragu atau takut disalahkan</a:t>
            </a:r>
          </a:p>
          <a:p>
            <a:pPr eaLnBrk="1" hangingPunct="1">
              <a:lnSpc>
                <a:spcPct val="90000"/>
              </a:lnSpc>
              <a:buClr>
                <a:srgbClr val="FF6600"/>
              </a:buClr>
              <a:buFont typeface="Wingdings" panose="05000000000000000000" pitchFamily="2" charset="2"/>
              <a:buChar char="§"/>
            </a:pPr>
            <a:r>
              <a:rPr lang="en-US" altLang="en-US"/>
              <a:t>Tanyakan isi KPSP sesuai urutan</a:t>
            </a:r>
          </a:p>
          <a:p>
            <a:pPr eaLnBrk="1" hangingPunct="1">
              <a:lnSpc>
                <a:spcPct val="90000"/>
              </a:lnSpc>
              <a:buClr>
                <a:srgbClr val="FF6600"/>
              </a:buClr>
              <a:buFont typeface="Wingdings" panose="05000000000000000000" pitchFamily="2" charset="2"/>
              <a:buChar char="§"/>
            </a:pPr>
            <a:r>
              <a:rPr lang="en-US" altLang="en-US"/>
              <a:t>Atau melaksanakan perintah sesuai KPSP</a:t>
            </a:r>
          </a:p>
          <a:p>
            <a:pPr eaLnBrk="1" hangingPunct="1">
              <a:lnSpc>
                <a:spcPct val="90000"/>
              </a:lnSpc>
              <a:buClr>
                <a:srgbClr val="FF6600"/>
              </a:buClr>
              <a:buFont typeface="Wingdings" panose="05000000000000000000" pitchFamily="2" charset="2"/>
              <a:buNone/>
            </a:pPr>
            <a:endParaRPr lang="en-US" altLang="en-US"/>
          </a:p>
          <a:p>
            <a:pPr eaLnBrk="1" hangingPunct="1">
              <a:lnSpc>
                <a:spcPct val="90000"/>
              </a:lnSpc>
            </a:pPr>
            <a:endParaRPr lang="en-US" altLang="en-US"/>
          </a:p>
          <a:p>
            <a:pPr eaLnBrk="1" hangingPunct="1">
              <a:lnSpc>
                <a:spcPct val="90000"/>
              </a:lnSpc>
              <a:buClr>
                <a:schemeClr val="tx1"/>
              </a:buClr>
              <a:buFontTx/>
              <a:buChar char="°"/>
            </a:pPr>
            <a:endParaRPr lang="en-US" alt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B753E40-B3CF-1CD3-36F8-D74A7ECC2C00}"/>
              </a:ext>
            </a:extLst>
          </p:cNvPr>
          <p:cNvSpPr>
            <a:spLocks noGrp="1" noChangeArrowheads="1"/>
          </p:cNvSpPr>
          <p:nvPr>
            <p:ph type="title" idx="4294967295"/>
          </p:nvPr>
        </p:nvSpPr>
        <p:spPr>
          <a:xfrm>
            <a:off x="1524000" y="115888"/>
            <a:ext cx="7848600" cy="576262"/>
          </a:xfrm>
        </p:spPr>
        <p:txBody>
          <a:bodyPr>
            <a:normAutofit fontScale="90000"/>
          </a:bodyPr>
          <a:lstStyle/>
          <a:p>
            <a:pPr eaLnBrk="1" hangingPunct="1"/>
            <a:r>
              <a:rPr lang="en-US" altLang="en-US" sz="3600">
                <a:solidFill>
                  <a:srgbClr val="FF0000"/>
                </a:solidFill>
              </a:rPr>
              <a:t>Interpretasi (penafsiran) KPSP</a:t>
            </a:r>
            <a:r>
              <a:rPr lang="en-US" altLang="en-US" b="1">
                <a:solidFill>
                  <a:srgbClr val="FFFF00"/>
                </a:solidFill>
              </a:rPr>
              <a:t> :</a:t>
            </a:r>
          </a:p>
        </p:txBody>
      </p:sp>
      <p:sp>
        <p:nvSpPr>
          <p:cNvPr id="110595" name="Rectangle 3">
            <a:extLst>
              <a:ext uri="{FF2B5EF4-FFF2-40B4-BE49-F238E27FC236}">
                <a16:creationId xmlns:a16="http://schemas.microsoft.com/office/drawing/2014/main" id="{8E079787-ABEE-7C91-561D-8CB476AE2D91}"/>
              </a:ext>
            </a:extLst>
          </p:cNvPr>
          <p:cNvSpPr>
            <a:spLocks noGrp="1" noChangeArrowheads="1"/>
          </p:cNvSpPr>
          <p:nvPr>
            <p:ph idx="4294967295"/>
          </p:nvPr>
        </p:nvSpPr>
        <p:spPr>
          <a:xfrm>
            <a:off x="1851026" y="836613"/>
            <a:ext cx="8816975" cy="4679950"/>
          </a:xfrm>
        </p:spPr>
        <p:txBody>
          <a:bodyPr>
            <a:normAutofit/>
          </a:bodyPr>
          <a:lstStyle/>
          <a:p>
            <a:pPr eaLnBrk="1" hangingPunct="1">
              <a:buClr>
                <a:srgbClr val="CB3B4C"/>
              </a:buClr>
              <a:buFont typeface="Wingdings" panose="05000000000000000000" pitchFamily="2" charset="2"/>
              <a:buChar char="§"/>
              <a:defRPr/>
            </a:pPr>
            <a:r>
              <a:rPr lang="en-US" altLang="en-US" sz="3000">
                <a:solidFill>
                  <a:schemeClr val="bg1"/>
                </a:solidFill>
                <a:effectLst>
                  <a:outerShdw blurRad="38100" dist="38100" dir="2700000" algn="tl">
                    <a:srgbClr val="C0C0C0"/>
                  </a:outerShdw>
                </a:effectLst>
              </a:rPr>
              <a:t> </a:t>
            </a:r>
            <a:r>
              <a:rPr lang="en-US" altLang="en-US" sz="2600"/>
              <a:t>“Ya”, bila orang tua menjawab : anak bisa melakukan atau pernah atau sering atau kadang-kadang.</a:t>
            </a:r>
          </a:p>
          <a:p>
            <a:pPr eaLnBrk="1" hangingPunct="1">
              <a:buClr>
                <a:srgbClr val="CB3B4C"/>
              </a:buClr>
              <a:buFont typeface="Wingdings" panose="05000000000000000000" pitchFamily="2" charset="2"/>
              <a:buChar char="§"/>
              <a:defRPr/>
            </a:pPr>
            <a:r>
              <a:rPr lang="en-US" altLang="en-US" sz="2600"/>
              <a:t>“Tidak”, bila anak belum pernah / tidak pernah / ibu tidak tahu</a:t>
            </a:r>
          </a:p>
          <a:p>
            <a:pPr eaLnBrk="1" hangingPunct="1">
              <a:buClr>
                <a:srgbClr val="CB3B4C"/>
              </a:buClr>
              <a:buFont typeface="Wingdings" panose="05000000000000000000" pitchFamily="2" charset="2"/>
              <a:buNone/>
              <a:defRPr/>
            </a:pPr>
            <a:endParaRPr lang="en-US" altLang="en-US" sz="800"/>
          </a:p>
          <a:p>
            <a:pPr eaLnBrk="1" hangingPunct="1">
              <a:buClr>
                <a:srgbClr val="CB3B4C"/>
              </a:buClr>
              <a:buFont typeface="Wingdings" panose="05000000000000000000" pitchFamily="2" charset="2"/>
              <a:buChar char="§"/>
              <a:defRPr/>
            </a:pPr>
            <a:r>
              <a:rPr lang="en-US" altLang="en-US" sz="2600"/>
              <a:t>Bila “Ya” berjumlah 9-10, berarti perkembangan anak sesuai tahap perkembangannya (S)</a:t>
            </a:r>
          </a:p>
          <a:p>
            <a:pPr eaLnBrk="1" hangingPunct="1">
              <a:buClr>
                <a:srgbClr val="CB3B4C"/>
              </a:buClr>
              <a:buFont typeface="Wingdings" panose="05000000000000000000" pitchFamily="2" charset="2"/>
              <a:buChar char="§"/>
              <a:defRPr/>
            </a:pPr>
            <a:r>
              <a:rPr lang="en-US" altLang="en-US" sz="2600"/>
              <a:t>Bila “Ya” berjumlah 7-8, berarti meragukan (M)</a:t>
            </a:r>
          </a:p>
          <a:p>
            <a:pPr eaLnBrk="1" hangingPunct="1">
              <a:buClr>
                <a:srgbClr val="CB3B4C"/>
              </a:buClr>
              <a:buFont typeface="Wingdings" panose="05000000000000000000" pitchFamily="2" charset="2"/>
              <a:buChar char="§"/>
              <a:defRPr/>
            </a:pPr>
            <a:r>
              <a:rPr lang="en-US" altLang="en-US" sz="2600"/>
              <a:t>Bila “Ya” sama atau kurang dari 6, kemungkinan ada penyimpangan (P)  </a:t>
            </a:r>
            <a:r>
              <a:rPr lang="en-US" altLang="en-US" sz="2600">
                <a:sym typeface="Wingdings" panose="05000000000000000000" pitchFamily="2" charset="2"/>
              </a:rPr>
              <a:t> </a:t>
            </a:r>
            <a:r>
              <a:rPr lang="en-US" altLang="en-US" sz="2600"/>
              <a:t>rinci jawaban “tidak” pada aspek perkembangan mana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357EED4-803E-961E-004D-D54C5BD42316}"/>
              </a:ext>
            </a:extLst>
          </p:cNvPr>
          <p:cNvSpPr>
            <a:spLocks noGrp="1" noChangeArrowheads="1"/>
          </p:cNvSpPr>
          <p:nvPr>
            <p:ph type="title" idx="4294967295"/>
          </p:nvPr>
        </p:nvSpPr>
        <p:spPr>
          <a:xfrm>
            <a:off x="2678114" y="260351"/>
            <a:ext cx="7989887" cy="720725"/>
          </a:xfrm>
        </p:spPr>
        <p:txBody>
          <a:bodyPr/>
          <a:lstStyle/>
          <a:p>
            <a:pPr eaLnBrk="1" hangingPunct="1"/>
            <a:r>
              <a:rPr lang="en-US" altLang="en-US" sz="3600">
                <a:solidFill>
                  <a:srgbClr val="FF0000"/>
                </a:solidFill>
              </a:rPr>
              <a:t>Bila jawaban KPSP : Ya  9 – 10</a:t>
            </a:r>
          </a:p>
        </p:txBody>
      </p:sp>
      <p:sp>
        <p:nvSpPr>
          <p:cNvPr id="111619" name="Rectangle 3">
            <a:extLst>
              <a:ext uri="{FF2B5EF4-FFF2-40B4-BE49-F238E27FC236}">
                <a16:creationId xmlns:a16="http://schemas.microsoft.com/office/drawing/2014/main" id="{EE98DC27-89B4-E0E1-F0EC-EE5EDCA78B71}"/>
              </a:ext>
            </a:extLst>
          </p:cNvPr>
          <p:cNvSpPr>
            <a:spLocks noGrp="1" noChangeArrowheads="1"/>
          </p:cNvSpPr>
          <p:nvPr>
            <p:ph idx="4294967295"/>
          </p:nvPr>
        </p:nvSpPr>
        <p:spPr>
          <a:xfrm>
            <a:off x="2514600" y="1125539"/>
            <a:ext cx="8153400" cy="4319587"/>
          </a:xfrm>
        </p:spPr>
        <p:txBody>
          <a:bodyPr/>
          <a:lstStyle/>
          <a:p>
            <a:pPr eaLnBrk="1" hangingPunct="1">
              <a:buFont typeface="Wingdings" panose="05000000000000000000" pitchFamily="2" charset="2"/>
              <a:buNone/>
              <a:defRPr/>
            </a:pPr>
            <a:r>
              <a:rPr lang="en-US" altLang="en-US"/>
              <a:t>Artinya : perkembangan anak sesuai dengan   </a:t>
            </a:r>
          </a:p>
          <a:p>
            <a:pPr eaLnBrk="1" hangingPunct="1">
              <a:buFont typeface="Wingdings" panose="05000000000000000000" pitchFamily="2" charset="2"/>
              <a:buNone/>
              <a:defRPr/>
            </a:pPr>
            <a:r>
              <a:rPr lang="en-US" altLang="en-US"/>
              <a:t>               umurnya  (S)</a:t>
            </a:r>
          </a:p>
          <a:p>
            <a:pPr lvl="1" eaLnBrk="1" hangingPunct="1">
              <a:buClr>
                <a:srgbClr val="FF0066"/>
              </a:buClr>
              <a:buFontTx/>
              <a:buChar char="•"/>
              <a:defRPr/>
            </a:pPr>
            <a:r>
              <a:rPr lang="en-US" altLang="en-US" sz="3200"/>
              <a:t>beri </a:t>
            </a:r>
            <a:r>
              <a:rPr lang="en-US" altLang="en-US" sz="3200" b="1"/>
              <a:t>pujian</a:t>
            </a:r>
            <a:r>
              <a:rPr lang="en-US" altLang="en-US" sz="3200"/>
              <a:t> pada ibu</a:t>
            </a:r>
          </a:p>
          <a:p>
            <a:pPr lvl="1" eaLnBrk="1" hangingPunct="1">
              <a:buClr>
                <a:srgbClr val="FF0066"/>
              </a:buClr>
              <a:buFontTx/>
              <a:buChar char="•"/>
              <a:defRPr/>
            </a:pPr>
            <a:r>
              <a:rPr lang="en-US" altLang="en-US" sz="3200"/>
              <a:t>teruskan </a:t>
            </a:r>
            <a:r>
              <a:rPr lang="en-US" altLang="en-US" sz="3200" b="1"/>
              <a:t>pola asuh</a:t>
            </a:r>
          </a:p>
          <a:p>
            <a:pPr lvl="1" eaLnBrk="1" hangingPunct="1">
              <a:buClr>
                <a:srgbClr val="FF0066"/>
              </a:buClr>
              <a:buFontTx/>
              <a:buChar char="•"/>
              <a:defRPr/>
            </a:pPr>
            <a:r>
              <a:rPr lang="en-US" altLang="en-US" sz="3200"/>
              <a:t>teruskan </a:t>
            </a:r>
            <a:r>
              <a:rPr lang="en-US" altLang="en-US" sz="3200" b="1"/>
              <a:t>stimulas</a:t>
            </a:r>
            <a:r>
              <a:rPr lang="en-US" altLang="en-US" sz="3200" b="1">
                <a:effectLst>
                  <a:outerShdw blurRad="38100" dist="38100" dir="2700000" algn="tl">
                    <a:srgbClr val="C0C0C0"/>
                  </a:outerShdw>
                </a:effectLst>
              </a:rPr>
              <a:t>i</a:t>
            </a:r>
            <a:r>
              <a:rPr lang="en-US" altLang="en-US" sz="3200"/>
              <a:t> sesuai tahap </a:t>
            </a:r>
            <a:r>
              <a:rPr lang="en-US" altLang="en-US" sz="3200" b="1"/>
              <a:t>perkembangan berikutnya</a:t>
            </a:r>
          </a:p>
          <a:p>
            <a:pPr lvl="1" eaLnBrk="1" hangingPunct="1">
              <a:buClr>
                <a:srgbClr val="FF0066"/>
              </a:buClr>
              <a:buFontTx/>
              <a:buChar char="•"/>
              <a:defRPr/>
            </a:pPr>
            <a:r>
              <a:rPr lang="en-US" altLang="en-US" sz="3200"/>
              <a:t>Ikutkan anak di Posyandu, BKB, PAUD </a:t>
            </a:r>
          </a:p>
          <a:p>
            <a:pPr eaLnBrk="1" hangingPunct="1">
              <a:buClr>
                <a:schemeClr val="tx1"/>
              </a:buClr>
              <a:buFontTx/>
              <a:buChar char="°"/>
              <a:defRPr/>
            </a:pPr>
            <a:endParaRPr lang="en-US" altLang="en-US"/>
          </a:p>
          <a:p>
            <a:pPr eaLnBrk="1" hangingPunct="1">
              <a:buClr>
                <a:schemeClr val="tx1"/>
              </a:buClr>
              <a:buFontTx/>
              <a:buNone/>
              <a:defRPr/>
            </a:pPr>
            <a:endParaRPr lang="en-US" alt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57AE7EFB-34A4-336C-0AA3-1457E26F1F30}"/>
              </a:ext>
            </a:extLst>
          </p:cNvPr>
          <p:cNvSpPr>
            <a:spLocks noGrp="1" noChangeArrowheads="1"/>
          </p:cNvSpPr>
          <p:nvPr>
            <p:ph type="title" idx="4294967295"/>
          </p:nvPr>
        </p:nvSpPr>
        <p:spPr>
          <a:xfrm>
            <a:off x="1524000" y="274639"/>
            <a:ext cx="8229600" cy="777875"/>
          </a:xfrm>
        </p:spPr>
        <p:txBody>
          <a:bodyPr/>
          <a:lstStyle/>
          <a:p>
            <a:pPr eaLnBrk="1" hangingPunct="1"/>
            <a:r>
              <a:rPr lang="en-US" altLang="en-US" sz="3600">
                <a:solidFill>
                  <a:srgbClr val="FF0000"/>
                </a:solidFill>
              </a:rPr>
              <a:t>Bila jawaban KPSP : Ya 7 – 8</a:t>
            </a:r>
          </a:p>
        </p:txBody>
      </p:sp>
      <p:sp>
        <p:nvSpPr>
          <p:cNvPr id="52227" name="Rectangle 2">
            <a:extLst>
              <a:ext uri="{FF2B5EF4-FFF2-40B4-BE49-F238E27FC236}">
                <a16:creationId xmlns:a16="http://schemas.microsoft.com/office/drawing/2014/main" id="{B0884524-CC56-E901-EFF3-12E27AB9BA9F}"/>
              </a:ext>
            </a:extLst>
          </p:cNvPr>
          <p:cNvSpPr>
            <a:spLocks noGrp="1" noChangeArrowheads="1"/>
          </p:cNvSpPr>
          <p:nvPr>
            <p:ph idx="4294967295"/>
          </p:nvPr>
        </p:nvSpPr>
        <p:spPr>
          <a:xfrm>
            <a:off x="2209800" y="908051"/>
            <a:ext cx="8458200" cy="4537075"/>
          </a:xfrm>
        </p:spPr>
        <p:txBody>
          <a:bodyPr>
            <a:normAutofit lnSpcReduction="10000"/>
          </a:bodyPr>
          <a:lstStyle/>
          <a:p>
            <a:pPr eaLnBrk="1" hangingPunct="1">
              <a:lnSpc>
                <a:spcPct val="80000"/>
              </a:lnSpc>
              <a:buClr>
                <a:schemeClr val="tx1"/>
              </a:buClr>
              <a:buFontTx/>
              <a:buNone/>
            </a:pPr>
            <a:r>
              <a:rPr lang="en-US" altLang="en-US"/>
              <a:t>Artinya : perkembangan anak meragukan (M) </a:t>
            </a:r>
          </a:p>
          <a:p>
            <a:pPr eaLnBrk="1" hangingPunct="1">
              <a:lnSpc>
                <a:spcPct val="80000"/>
              </a:lnSpc>
              <a:buClr>
                <a:srgbClr val="800000"/>
              </a:buClr>
              <a:buSzPct val="105000"/>
              <a:buFont typeface="Wingdings" panose="05000000000000000000" pitchFamily="2" charset="2"/>
              <a:buChar char="§"/>
            </a:pPr>
            <a:r>
              <a:rPr lang="en-US" altLang="en-US"/>
              <a:t>Beri dukungan ibu</a:t>
            </a:r>
          </a:p>
          <a:p>
            <a:pPr eaLnBrk="1" hangingPunct="1">
              <a:lnSpc>
                <a:spcPct val="80000"/>
              </a:lnSpc>
              <a:buClr>
                <a:srgbClr val="800000"/>
              </a:buClr>
              <a:buSzPct val="105000"/>
              <a:buFont typeface="Wingdings" panose="05000000000000000000" pitchFamily="2" charset="2"/>
              <a:buChar char="§"/>
            </a:pPr>
            <a:r>
              <a:rPr lang="en-US" altLang="en-US"/>
              <a:t>Ajarkan ibu cara stimulasi sesuai kelompok umur</a:t>
            </a:r>
          </a:p>
          <a:p>
            <a:pPr eaLnBrk="1" hangingPunct="1">
              <a:lnSpc>
                <a:spcPct val="80000"/>
              </a:lnSpc>
              <a:buClr>
                <a:srgbClr val="800000"/>
              </a:buClr>
              <a:buSzPct val="105000"/>
              <a:buFont typeface="Wingdings" panose="05000000000000000000" pitchFamily="2" charset="2"/>
              <a:buChar char="§"/>
            </a:pPr>
            <a:r>
              <a:rPr lang="en-US" altLang="en-US"/>
              <a:t>Cari kemungkinan penyakit yang menyebabkan  penyimpangan perkembangan</a:t>
            </a:r>
          </a:p>
          <a:p>
            <a:pPr eaLnBrk="1" hangingPunct="1">
              <a:lnSpc>
                <a:spcPct val="80000"/>
              </a:lnSpc>
              <a:buClr>
                <a:srgbClr val="800000"/>
              </a:buClr>
              <a:buSzPct val="105000"/>
              <a:buFont typeface="Wingdings" panose="05000000000000000000" pitchFamily="2" charset="2"/>
              <a:buChar char="§"/>
            </a:pPr>
            <a:r>
              <a:rPr lang="en-US" altLang="en-US"/>
              <a:t>Ulangi setelah 2 minggu kemudian dengan KPSP sesuai umur anak</a:t>
            </a:r>
          </a:p>
          <a:p>
            <a:pPr eaLnBrk="1" hangingPunct="1">
              <a:lnSpc>
                <a:spcPct val="80000"/>
              </a:lnSpc>
              <a:buClr>
                <a:srgbClr val="800000"/>
              </a:buClr>
              <a:buSzPct val="105000"/>
              <a:buFont typeface="Wingdings" panose="05000000000000000000" pitchFamily="2" charset="2"/>
              <a:buNone/>
            </a:pPr>
            <a:endParaRPr lang="en-US" altLang="en-US"/>
          </a:p>
          <a:p>
            <a:pPr eaLnBrk="1" hangingPunct="1">
              <a:lnSpc>
                <a:spcPct val="80000"/>
              </a:lnSpc>
              <a:buClr>
                <a:srgbClr val="800000"/>
              </a:buClr>
              <a:buSzPct val="105000"/>
              <a:buFont typeface="Wingdings" panose="05000000000000000000" pitchFamily="2" charset="2"/>
              <a:buNone/>
            </a:pPr>
            <a:r>
              <a:rPr lang="en-US" altLang="en-US"/>
              <a:t>Jika hasil KPSP ulangan “Ya” tetap 7 - 8, maka kemungkinan ada penyimpangan (P)</a:t>
            </a:r>
          </a:p>
          <a:p>
            <a:pPr eaLnBrk="1" hangingPunct="1">
              <a:lnSpc>
                <a:spcPct val="80000"/>
              </a:lnSpc>
              <a:buClr>
                <a:srgbClr val="800000"/>
              </a:buClr>
              <a:buSzPct val="105000"/>
              <a:buFont typeface="Wingdings" panose="05000000000000000000" pitchFamily="2" charset="2"/>
              <a:buNone/>
            </a:pPr>
            <a:r>
              <a:rPr lang="en-US" altLang="en-US">
                <a:sym typeface="Wingdings" panose="05000000000000000000" pitchFamily="2" charset="2"/>
              </a:rPr>
              <a:t> rujuk ke RS terdekat</a:t>
            </a:r>
            <a:endParaRPr lang="en-US" altLang="en-US"/>
          </a:p>
          <a:p>
            <a:pPr eaLnBrk="1" hangingPunct="1">
              <a:lnSpc>
                <a:spcPct val="80000"/>
              </a:lnSpc>
            </a:pPr>
            <a:endParaRPr lang="en-US"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B7658F29-F9B0-74AE-45E5-0993070C0C16}"/>
              </a:ext>
            </a:extLst>
          </p:cNvPr>
          <p:cNvSpPr>
            <a:spLocks noGrp="1" noChangeArrowheads="1"/>
          </p:cNvSpPr>
          <p:nvPr>
            <p:ph type="title" idx="4294967295"/>
          </p:nvPr>
        </p:nvSpPr>
        <p:spPr>
          <a:xfrm>
            <a:off x="1524000" y="365126"/>
            <a:ext cx="8135938" cy="930275"/>
          </a:xfrm>
        </p:spPr>
        <p:txBody>
          <a:bodyPr/>
          <a:lstStyle/>
          <a:p>
            <a:pPr eaLnBrk="1" hangingPunct="1"/>
            <a:r>
              <a:rPr lang="en-US" altLang="en-US" sz="3200" b="1">
                <a:solidFill>
                  <a:srgbClr val="C00000"/>
                </a:solidFill>
              </a:rPr>
              <a:t>Bila jawaban  KPSP Ya : 6 atau kurang</a:t>
            </a:r>
            <a:endParaRPr lang="en-US" altLang="en-US" b="1">
              <a:solidFill>
                <a:srgbClr val="C00000"/>
              </a:solidFill>
            </a:endParaRPr>
          </a:p>
        </p:txBody>
      </p:sp>
      <p:sp>
        <p:nvSpPr>
          <p:cNvPr id="53251" name="Rectangle 2">
            <a:extLst>
              <a:ext uri="{FF2B5EF4-FFF2-40B4-BE49-F238E27FC236}">
                <a16:creationId xmlns:a16="http://schemas.microsoft.com/office/drawing/2014/main" id="{21F6BA1C-FD7B-30E6-BEFD-75F5A8489DF8}"/>
              </a:ext>
            </a:extLst>
          </p:cNvPr>
          <p:cNvSpPr>
            <a:spLocks noGrp="1" noChangeArrowheads="1"/>
          </p:cNvSpPr>
          <p:nvPr>
            <p:ph idx="4294967295"/>
          </p:nvPr>
        </p:nvSpPr>
        <p:spPr>
          <a:xfrm>
            <a:off x="2895600" y="1412875"/>
            <a:ext cx="7772400" cy="4687888"/>
          </a:xfrm>
        </p:spPr>
        <p:txBody>
          <a:bodyPr/>
          <a:lstStyle/>
          <a:p>
            <a:pPr eaLnBrk="1" hangingPunct="1">
              <a:buFont typeface="Wingdings" panose="05000000000000000000" pitchFamily="2" charset="2"/>
              <a:buNone/>
            </a:pPr>
            <a:r>
              <a:rPr lang="en-US" altLang="en-US"/>
              <a:t>Kemungkinan ada penyimpangan</a:t>
            </a:r>
          </a:p>
          <a:p>
            <a:pPr eaLnBrk="1" hangingPunct="1">
              <a:buFont typeface="Wingdings" panose="05000000000000000000" pitchFamily="2" charset="2"/>
              <a:buNone/>
            </a:pPr>
            <a:r>
              <a:rPr lang="en-US" altLang="en-US"/>
              <a:t>perkembangan (P) </a:t>
            </a:r>
          </a:p>
          <a:p>
            <a:pPr lvl="1" eaLnBrk="1" hangingPunct="1">
              <a:buClr>
                <a:srgbClr val="FF0066"/>
              </a:buClr>
              <a:buFont typeface="Wingdings" panose="05000000000000000000" pitchFamily="2" charset="2"/>
              <a:buChar char="s"/>
            </a:pPr>
            <a:r>
              <a:rPr lang="en-US" altLang="en-US"/>
              <a:t>Segera rujuk ke Rumah Sakit</a:t>
            </a:r>
          </a:p>
          <a:p>
            <a:pPr lvl="1" eaLnBrk="1" hangingPunct="1">
              <a:buClr>
                <a:srgbClr val="FF0066"/>
              </a:buClr>
              <a:buFont typeface="Wingdings" panose="05000000000000000000" pitchFamily="2" charset="2"/>
              <a:buChar char="s"/>
            </a:pPr>
            <a:r>
              <a:rPr lang="en-US" altLang="en-US"/>
              <a:t>Tulis  </a:t>
            </a:r>
            <a:r>
              <a:rPr lang="en-US" altLang="en-US" b="1"/>
              <a:t>jenis dan jumlah</a:t>
            </a:r>
          </a:p>
          <a:p>
            <a:pPr lvl="2" eaLnBrk="1" hangingPunct="1">
              <a:buFont typeface="Wingdings" panose="05000000000000000000" pitchFamily="2" charset="2"/>
              <a:buNone/>
            </a:pPr>
            <a:r>
              <a:rPr lang="en-US" altLang="en-US" sz="2800" b="1"/>
              <a:t>penyimpangan perkembangan</a:t>
            </a:r>
          </a:p>
          <a:p>
            <a:pPr lvl="2" eaLnBrk="1" hangingPunct="1">
              <a:buFont typeface="Wingdings" panose="05000000000000000000" pitchFamily="2" charset="2"/>
              <a:buNone/>
            </a:pPr>
            <a:r>
              <a:rPr lang="en-US" altLang="en-US" sz="2800"/>
              <a:t>(mis. gerak kasar, halus, bicara &amp; bahasa, sosial dan kemandirian)</a:t>
            </a:r>
          </a:p>
          <a:p>
            <a:pPr lvl="2" eaLnBrk="1" hangingPunct="1">
              <a:buFont typeface="Wingdings" panose="05000000000000000000" pitchFamily="2" charset="2"/>
              <a:buNone/>
            </a:pPr>
            <a:endParaRPr lang="en-US" altLang="en-US" sz="28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B219700-DFD4-2CE0-7C90-11A0C7080E9A}"/>
              </a:ext>
            </a:extLst>
          </p:cNvPr>
          <p:cNvSpPr>
            <a:spLocks noGrp="1" noChangeArrowheads="1"/>
          </p:cNvSpPr>
          <p:nvPr>
            <p:ph type="title" idx="4294967295"/>
          </p:nvPr>
        </p:nvSpPr>
        <p:spPr>
          <a:xfrm>
            <a:off x="1524000" y="0"/>
            <a:ext cx="8078788" cy="1125538"/>
          </a:xfrm>
        </p:spPr>
        <p:txBody>
          <a:bodyPr>
            <a:normAutofit fontScale="90000"/>
          </a:bodyPr>
          <a:lstStyle/>
          <a:p>
            <a:pPr eaLnBrk="1" hangingPunct="1">
              <a:lnSpc>
                <a:spcPct val="90000"/>
              </a:lnSpc>
            </a:pPr>
            <a:br>
              <a:rPr lang="en-US" altLang="en-US" b="1">
                <a:solidFill>
                  <a:srgbClr val="0066CC"/>
                </a:solidFill>
                <a:latin typeface="Book Antiqua" panose="02040602050305030304" pitchFamily="18" charset="0"/>
              </a:rPr>
            </a:br>
            <a:r>
              <a:rPr lang="en-US" altLang="en-US" sz="3600" b="1">
                <a:solidFill>
                  <a:srgbClr val="FF0000"/>
                </a:solidFill>
              </a:rPr>
              <a:t>Deteksi Dini Penyimpangan Perkembangan</a:t>
            </a:r>
          </a:p>
        </p:txBody>
      </p:sp>
      <p:sp>
        <p:nvSpPr>
          <p:cNvPr id="35843" name="Rectangle 3">
            <a:extLst>
              <a:ext uri="{FF2B5EF4-FFF2-40B4-BE49-F238E27FC236}">
                <a16:creationId xmlns:a16="http://schemas.microsoft.com/office/drawing/2014/main" id="{39AB99EF-EBE0-E28B-157F-72112F910134}"/>
              </a:ext>
            </a:extLst>
          </p:cNvPr>
          <p:cNvSpPr>
            <a:spLocks noGrp="1" noChangeArrowheads="1"/>
          </p:cNvSpPr>
          <p:nvPr>
            <p:ph idx="4294967295"/>
          </p:nvPr>
        </p:nvSpPr>
        <p:spPr>
          <a:xfrm>
            <a:off x="2209800" y="1412876"/>
            <a:ext cx="8458200" cy="4759325"/>
          </a:xfrm>
        </p:spPr>
        <p:txBody>
          <a:bodyPr/>
          <a:lstStyle/>
          <a:p>
            <a:pPr marL="0" indent="0">
              <a:buClr>
                <a:srgbClr val="FFFFFF"/>
              </a:buClr>
              <a:buNone/>
            </a:pPr>
            <a:r>
              <a:rPr lang="id-ID" altLang="en-US"/>
              <a:t>1.</a:t>
            </a:r>
            <a:r>
              <a:rPr lang="en-US" altLang="en-US"/>
              <a:t>Tanya perkembangan anak dengan KPSP (Kuesioner Pra Skrining Perkembangan) 	  mulai umur 3 bulan :</a:t>
            </a:r>
          </a:p>
          <a:p>
            <a:pPr marL="990600" lvl="1" indent="-358775">
              <a:lnSpc>
                <a:spcPct val="70000"/>
              </a:lnSpc>
            </a:pPr>
            <a:r>
              <a:rPr lang="en-US" altLang="en-US" sz="2000"/>
              <a:t>minimal tiap 3 bln sampai umur 2 thn</a:t>
            </a:r>
          </a:p>
          <a:p>
            <a:pPr marL="990600" lvl="1" indent="-358775">
              <a:lnSpc>
                <a:spcPct val="70000"/>
              </a:lnSpc>
            </a:pPr>
            <a:r>
              <a:rPr lang="en-US" altLang="en-US" sz="2000"/>
              <a:t>minimal  tiap 6 bulan umur 2 - 6 thn.</a:t>
            </a:r>
          </a:p>
          <a:p>
            <a:pPr marL="990600" lvl="1" indent="-358775">
              <a:lnSpc>
                <a:spcPct val="70000"/>
              </a:lnSpc>
              <a:buClr>
                <a:srgbClr val="FFFFFF"/>
              </a:buClr>
              <a:buNone/>
            </a:pPr>
            <a:endParaRPr lang="en-US" altLang="en-US"/>
          </a:p>
          <a:p>
            <a:pPr marL="0" indent="0">
              <a:buClr>
                <a:srgbClr val="FFFFFF"/>
              </a:buClr>
              <a:buNone/>
            </a:pPr>
            <a:r>
              <a:rPr lang="id-ID" altLang="en-US"/>
              <a:t>2. </a:t>
            </a:r>
            <a:r>
              <a:rPr lang="en-US" altLang="en-US"/>
              <a:t>Tanya pendengaran anak dengan TDD  </a:t>
            </a:r>
            <a:endParaRPr lang="id-ID" altLang="en-US"/>
          </a:p>
          <a:p>
            <a:pPr marL="0" indent="0">
              <a:buClr>
                <a:srgbClr val="FFFFFF"/>
              </a:buClr>
              <a:buNone/>
            </a:pPr>
            <a:r>
              <a:rPr lang="en-US" altLang="en-US"/>
              <a:t>(tes daya dengar) mulai umur 3 bln :</a:t>
            </a:r>
          </a:p>
          <a:p>
            <a:pPr marL="990600" lvl="1" indent="-358775">
              <a:lnSpc>
                <a:spcPct val="70000"/>
              </a:lnSpc>
            </a:pPr>
            <a:r>
              <a:rPr lang="en-US" altLang="en-US" sz="2000"/>
              <a:t>minimal tiap 3 bln sampai umur 1 thn</a:t>
            </a:r>
          </a:p>
          <a:p>
            <a:pPr marL="990600" lvl="1" indent="-358775">
              <a:lnSpc>
                <a:spcPct val="70000"/>
              </a:lnSpc>
            </a:pPr>
            <a:r>
              <a:rPr lang="en-US" altLang="en-US" sz="2000"/>
              <a:t>minimal  tiap 6 bulan sampai umur 6 thn</a:t>
            </a:r>
          </a:p>
          <a:p>
            <a:pPr marL="990600" lvl="1" indent="-358775">
              <a:lnSpc>
                <a:spcPct val="70000"/>
              </a:lnSpc>
              <a:buClr>
                <a:srgbClr val="FFFFFF"/>
              </a:buClr>
              <a:buNone/>
            </a:pPr>
            <a:endParaRPr lang="en-US" altLang="en-US"/>
          </a:p>
          <a:p>
            <a:pPr marL="0" indent="0">
              <a:buClr>
                <a:srgbClr val="FFFFFF"/>
              </a:buClr>
              <a:buFont typeface="Wingdings" panose="05000000000000000000" pitchFamily="2" charset="2"/>
              <a:buChar char="§"/>
            </a:pPr>
            <a:endParaRPr lang="en-US"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F2F4373-DC1C-57B3-62DB-1F9E89E42537}"/>
              </a:ext>
            </a:extLst>
          </p:cNvPr>
          <p:cNvSpPr>
            <a:spLocks noGrp="1" noChangeArrowheads="1"/>
          </p:cNvSpPr>
          <p:nvPr>
            <p:ph type="title" idx="4294967295"/>
          </p:nvPr>
        </p:nvSpPr>
        <p:spPr>
          <a:xfrm>
            <a:off x="1524000" y="0"/>
            <a:ext cx="8229600" cy="476250"/>
          </a:xfrm>
        </p:spPr>
        <p:txBody>
          <a:bodyPr>
            <a:normAutofit fontScale="90000"/>
          </a:bodyPr>
          <a:lstStyle/>
          <a:p>
            <a:pPr eaLnBrk="1" hangingPunct="1"/>
            <a:r>
              <a:rPr lang="en-US" altLang="en-US" sz="3600">
                <a:solidFill>
                  <a:srgbClr val="FF0000"/>
                </a:solidFill>
              </a:rPr>
              <a:t>Test Daya Dengar (TDD)</a:t>
            </a:r>
          </a:p>
        </p:txBody>
      </p:sp>
      <p:sp>
        <p:nvSpPr>
          <p:cNvPr id="54275" name="Rectangle 3">
            <a:extLst>
              <a:ext uri="{FF2B5EF4-FFF2-40B4-BE49-F238E27FC236}">
                <a16:creationId xmlns:a16="http://schemas.microsoft.com/office/drawing/2014/main" id="{2DA361E8-1AC0-2571-D95E-AFD63D34564D}"/>
              </a:ext>
            </a:extLst>
          </p:cNvPr>
          <p:cNvSpPr>
            <a:spLocks noGrp="1" noChangeArrowheads="1"/>
          </p:cNvSpPr>
          <p:nvPr>
            <p:ph idx="4294967295"/>
          </p:nvPr>
        </p:nvSpPr>
        <p:spPr>
          <a:xfrm>
            <a:off x="2098676" y="476251"/>
            <a:ext cx="8569325" cy="5832475"/>
          </a:xfrm>
        </p:spPr>
        <p:txBody>
          <a:bodyPr/>
          <a:lstStyle/>
          <a:p>
            <a:pPr eaLnBrk="1" hangingPunct="1"/>
            <a:r>
              <a:rPr lang="en-US" altLang="en-US" sz="2400"/>
              <a:t>Mulai umur 0 bulan</a:t>
            </a:r>
          </a:p>
          <a:p>
            <a:pPr eaLnBrk="1" hangingPunct="1">
              <a:buFont typeface="Wingdings" panose="05000000000000000000" pitchFamily="2" charset="2"/>
              <a:buNone/>
            </a:pPr>
            <a:r>
              <a:rPr lang="en-US" altLang="en-US" sz="2400"/>
              <a:t>Alat :</a:t>
            </a:r>
          </a:p>
          <a:p>
            <a:pPr eaLnBrk="1" hangingPunct="1"/>
            <a:r>
              <a:rPr lang="en-US" altLang="en-US" sz="2400"/>
              <a:t>Daftar pertanyaan</a:t>
            </a:r>
          </a:p>
          <a:p>
            <a:pPr eaLnBrk="1" hangingPunct="1">
              <a:buFontTx/>
              <a:buNone/>
            </a:pPr>
            <a:endParaRPr lang="en-US" altLang="en-US" sz="2400"/>
          </a:p>
          <a:p>
            <a:pPr eaLnBrk="1" hangingPunct="1">
              <a:buFontTx/>
              <a:buNone/>
            </a:pPr>
            <a:endParaRPr lang="en-US" altLang="en-US" sz="2400"/>
          </a:p>
        </p:txBody>
      </p:sp>
      <p:graphicFrame>
        <p:nvGraphicFramePr>
          <p:cNvPr id="114692" name="Group 4">
            <a:extLst>
              <a:ext uri="{FF2B5EF4-FFF2-40B4-BE49-F238E27FC236}">
                <a16:creationId xmlns:a16="http://schemas.microsoft.com/office/drawing/2014/main" id="{2B73C092-87A0-D8B9-5072-47345261B314}"/>
              </a:ext>
            </a:extLst>
          </p:cNvPr>
          <p:cNvGraphicFramePr>
            <a:graphicFrameLocks noGrp="1"/>
          </p:cNvGraphicFramePr>
          <p:nvPr/>
        </p:nvGraphicFramePr>
        <p:xfrm>
          <a:off x="1847851" y="1916113"/>
          <a:ext cx="8569325" cy="3529012"/>
        </p:xfrm>
        <a:graphic>
          <a:graphicData uri="http://schemas.openxmlformats.org/drawingml/2006/table">
            <a:tbl>
              <a:tblPr/>
              <a:tblGrid>
                <a:gridCol w="7459663">
                  <a:extLst>
                    <a:ext uri="{9D8B030D-6E8A-4147-A177-3AD203B41FA5}">
                      <a16:colId xmlns:a16="http://schemas.microsoft.com/office/drawing/2014/main" val="20000"/>
                    </a:ext>
                  </a:extLst>
                </a:gridCol>
                <a:gridCol w="479425">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tblGrid>
              <a:tr h="401638">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Umur kurang atau sampai 3 bulan :</a:t>
                      </a:r>
                      <a:endParaRPr kumimoji="0" lang="en-US"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110648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Ekpresif:</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Apakah bayi dapat mengatakan aaaaa, ooooo?</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Apakah bayi menatap wajah dan tampak mendengarkan anda, lalu berbiara saat anda diam? Apakah anda dapat seolah olah berbicara dengan bayi anda?</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85248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kaget bila mendengar suara (mengejapkan mata, napas lebih cepat)?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kelihatan menoleh bila anda berbicara di sebelahnya?</a:t>
                      </a:r>
                      <a:endParaRPr kumimoji="0" lang="en-US"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93186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Apakah bayi anda dapat tersenyum?</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anda kenal dengan anda, seperti tersenyum lebih cepat pda anda dibandingakan orang lain?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236538">
                <a:tc>
                  <a:txBody>
                    <a:bodyPr/>
                    <a:lstStyle>
                      <a:lvl1pPr marL="279400" indent="-1793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79400" marR="0" lvl="0" indent="-179388"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Total jawaban Tidak</a:t>
                      </a:r>
                      <a:endParaRPr kumimoji="0" lang="en-US"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id-ID" altLang="en-US" sz="11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
        <p:nvSpPr>
          <p:cNvPr id="54302" name="Rectangle 4">
            <a:extLst>
              <a:ext uri="{FF2B5EF4-FFF2-40B4-BE49-F238E27FC236}">
                <a16:creationId xmlns:a16="http://schemas.microsoft.com/office/drawing/2014/main" id="{B5ED1A56-029A-8110-9490-2D649A82F94F}"/>
              </a:ext>
            </a:extLst>
          </p:cNvPr>
          <p:cNvSpPr>
            <a:spLocks noChangeArrowheads="1"/>
          </p:cNvSpPr>
          <p:nvPr/>
        </p:nvSpPr>
        <p:spPr bwMode="auto">
          <a:xfrm>
            <a:off x="1414463" y="2447409"/>
            <a:ext cx="12198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C450576-E761-B28A-9B7B-6747935752FC}"/>
              </a:ext>
            </a:extLst>
          </p:cNvPr>
          <p:cNvSpPr>
            <a:spLocks noGrp="1" noChangeArrowheads="1"/>
          </p:cNvSpPr>
          <p:nvPr>
            <p:ph type="title"/>
          </p:nvPr>
        </p:nvSpPr>
        <p:spPr/>
        <p:txBody>
          <a:bodyPr/>
          <a:lstStyle/>
          <a:p>
            <a:endParaRPr lang="en-US" altLang="en-US"/>
          </a:p>
        </p:txBody>
      </p:sp>
      <p:sp>
        <p:nvSpPr>
          <p:cNvPr id="55299" name="Rectangle 3">
            <a:extLst>
              <a:ext uri="{FF2B5EF4-FFF2-40B4-BE49-F238E27FC236}">
                <a16:creationId xmlns:a16="http://schemas.microsoft.com/office/drawing/2014/main" id="{48AB7473-149F-925C-F647-F19C691AAC03}"/>
              </a:ext>
            </a:extLst>
          </p:cNvPr>
          <p:cNvSpPr>
            <a:spLocks noGrp="1" noChangeArrowheads="1"/>
          </p:cNvSpPr>
          <p:nvPr>
            <p:ph idx="1"/>
          </p:nvPr>
        </p:nvSpPr>
        <p:spPr/>
        <p:txBody>
          <a:bodyPr/>
          <a:lstStyle/>
          <a:p>
            <a:r>
              <a:rPr lang="en-US" altLang="en-US"/>
              <a:t>kalau ada salah satu ada jawab tidak, maka adalah masalah/penyimpangan pada pendengaran. --&gt; rujuk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C4BCA50C-0ECE-2D92-1820-5714A6ECEB70}"/>
              </a:ext>
            </a:extLst>
          </p:cNvPr>
          <p:cNvSpPr>
            <a:spLocks noGrp="1" noChangeArrowheads="1"/>
          </p:cNvSpPr>
          <p:nvPr>
            <p:ph type="title" idx="4294967295"/>
          </p:nvPr>
        </p:nvSpPr>
        <p:spPr>
          <a:xfrm>
            <a:off x="1524000" y="274639"/>
            <a:ext cx="8229600" cy="561975"/>
          </a:xfrm>
        </p:spPr>
        <p:txBody>
          <a:bodyPr>
            <a:normAutofit/>
          </a:bodyPr>
          <a:lstStyle/>
          <a:p>
            <a:pPr algn="r" eaLnBrk="1" hangingPunct="1"/>
            <a:r>
              <a:rPr lang="en-US" altLang="en-US" sz="2400" i="1">
                <a:solidFill>
                  <a:srgbClr val="FFFF00"/>
                </a:solidFill>
              </a:rPr>
              <a:t>…</a:t>
            </a:r>
            <a:r>
              <a:rPr lang="en-US" altLang="en-US" sz="3200" i="1">
                <a:solidFill>
                  <a:srgbClr val="FF0000"/>
                </a:solidFill>
              </a:rPr>
              <a:t>Test Daya Dengar (TDD)</a:t>
            </a:r>
          </a:p>
        </p:txBody>
      </p:sp>
      <p:sp>
        <p:nvSpPr>
          <p:cNvPr id="116739" name="Rectangle 2">
            <a:extLst>
              <a:ext uri="{FF2B5EF4-FFF2-40B4-BE49-F238E27FC236}">
                <a16:creationId xmlns:a16="http://schemas.microsoft.com/office/drawing/2014/main" id="{AEC08388-5881-C604-AFD4-72673392E61A}"/>
              </a:ext>
            </a:extLst>
          </p:cNvPr>
          <p:cNvSpPr>
            <a:spLocks noGrp="1" noChangeArrowheads="1"/>
          </p:cNvSpPr>
          <p:nvPr>
            <p:ph idx="4294967295"/>
          </p:nvPr>
        </p:nvSpPr>
        <p:spPr>
          <a:xfrm>
            <a:off x="1774826" y="981076"/>
            <a:ext cx="8893175" cy="5876925"/>
          </a:xfrm>
        </p:spPr>
        <p:txBody>
          <a:bodyPr/>
          <a:lstStyle/>
          <a:p>
            <a:pPr marL="609600" indent="-609600">
              <a:buNone/>
              <a:defRPr/>
            </a:pPr>
            <a:endParaRPr lang="en-US" altLang="en-US" sz="400"/>
          </a:p>
          <a:p>
            <a:pPr marL="457200" lvl="1" indent="0">
              <a:buClr>
                <a:srgbClr val="800000"/>
              </a:buClr>
              <a:buNone/>
              <a:defRPr/>
            </a:pPr>
            <a:endParaRPr lang="id-ID" altLang="en-US" b="1"/>
          </a:p>
          <a:p>
            <a:pPr marL="457200" lvl="1" indent="0">
              <a:buClr>
                <a:schemeClr val="tx1"/>
              </a:buClr>
              <a:buNone/>
              <a:defRPr/>
            </a:pPr>
            <a:endParaRPr lang="id-ID" altLang="en-US">
              <a:solidFill>
                <a:srgbClr val="006600"/>
              </a:solidFill>
              <a:effectLst>
                <a:outerShdw blurRad="38100" dist="38100" dir="2700000" algn="tl">
                  <a:srgbClr val="C0C0C0"/>
                </a:outerShdw>
              </a:effectLst>
            </a:endParaRPr>
          </a:p>
          <a:p>
            <a:pPr marL="457200" lvl="1" indent="0">
              <a:buClr>
                <a:schemeClr val="tx1"/>
              </a:buClr>
              <a:buNone/>
              <a:defRPr/>
            </a:pPr>
            <a:endParaRPr lang="id-ID" altLang="en-US"/>
          </a:p>
          <a:p>
            <a:pPr marL="457200" lvl="1" indent="0">
              <a:buClr>
                <a:schemeClr val="tx1"/>
              </a:buClr>
              <a:buNone/>
              <a:defRPr/>
            </a:pPr>
            <a:endParaRPr lang="id-ID" altLang="en-US"/>
          </a:p>
          <a:p>
            <a:pPr marL="457200" lvl="1" indent="0">
              <a:buClr>
                <a:schemeClr val="tx1"/>
              </a:buClr>
              <a:buNone/>
              <a:defRPr/>
            </a:pPr>
            <a:endParaRPr lang="id-ID" altLang="en-US"/>
          </a:p>
          <a:p>
            <a:pPr marL="457200" lvl="1" indent="0">
              <a:buClr>
                <a:schemeClr val="tx1"/>
              </a:buClr>
              <a:buNone/>
              <a:defRPr/>
            </a:pPr>
            <a:endParaRPr lang="id-ID" altLang="en-US"/>
          </a:p>
          <a:p>
            <a:pPr marL="457200" lvl="1" indent="0">
              <a:buClr>
                <a:schemeClr val="tx1"/>
              </a:buClr>
              <a:buNone/>
              <a:defRPr/>
            </a:pPr>
            <a:endParaRPr lang="id-ID" altLang="en-US" sz="900"/>
          </a:p>
          <a:p>
            <a:pPr marL="457200" lvl="1" indent="0">
              <a:buClr>
                <a:schemeClr val="tx1"/>
              </a:buClr>
              <a:buNone/>
              <a:defRPr/>
            </a:pPr>
            <a:endParaRPr lang="id-ID" altLang="en-US" sz="900"/>
          </a:p>
          <a:p>
            <a:pPr marL="457200" lvl="1" indent="0">
              <a:buClr>
                <a:schemeClr val="tx1"/>
              </a:buClr>
              <a:buNone/>
              <a:defRPr/>
            </a:pPr>
            <a:endParaRPr lang="id-ID" altLang="en-US" sz="900"/>
          </a:p>
          <a:p>
            <a:pPr marL="457200" lvl="1" indent="0">
              <a:buClr>
                <a:schemeClr val="tx1"/>
              </a:buClr>
              <a:buNone/>
              <a:defRPr/>
            </a:pPr>
            <a:endParaRPr lang="en-US" altLang="en-US" sz="900"/>
          </a:p>
        </p:txBody>
      </p:sp>
      <p:graphicFrame>
        <p:nvGraphicFramePr>
          <p:cNvPr id="116740" name="Group 4">
            <a:extLst>
              <a:ext uri="{FF2B5EF4-FFF2-40B4-BE49-F238E27FC236}">
                <a16:creationId xmlns:a16="http://schemas.microsoft.com/office/drawing/2014/main" id="{FA733AA7-C333-7F9E-6D49-5D87DC955876}"/>
              </a:ext>
            </a:extLst>
          </p:cNvPr>
          <p:cNvGraphicFramePr>
            <a:graphicFrameLocks noGrp="1"/>
          </p:cNvGraphicFramePr>
          <p:nvPr/>
        </p:nvGraphicFramePr>
        <p:xfrm>
          <a:off x="1774826" y="1268414"/>
          <a:ext cx="8785225" cy="4103687"/>
        </p:xfrm>
        <a:graphic>
          <a:graphicData uri="http://schemas.openxmlformats.org/drawingml/2006/table">
            <a:tbl>
              <a:tblPr/>
              <a:tblGrid>
                <a:gridCol w="7648575">
                  <a:extLst>
                    <a:ext uri="{9D8B030D-6E8A-4147-A177-3AD203B41FA5}">
                      <a16:colId xmlns:a16="http://schemas.microsoft.com/office/drawing/2014/main" val="20000"/>
                    </a:ext>
                  </a:extLst>
                </a:gridCol>
                <a:gridCol w="492125">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tblGrid>
              <a:tr h="368300">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Umur lebih dari 3 bulan sampai 6 bulan</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86042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ts val="25"/>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Ekspresif</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anda dapat tertawa keras?</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dapat bermain menggelembungkan mulut seperti meniup balon?</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176338">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ts val="25"/>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memberi respons tertentu, seperti menjdi lebih riang bila anda datang?</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Pemeriksa duduk menghadap bayi yang diapangku orang tuanya, bunyikan bel disamping tanpa terlihat bayi, apakah bayi itu menoleh ke samping?</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37477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Pemeriksa menatap maya bagi sekitar 45 cm, lalu gunakan mainan untuk menarik pandangan bayi ke kiri, kanan, atas dan bawah, Apakah bayi dapat mengikutinya?</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berkedip bila pemeriksa melakukan gerakan menusuk mata, lalu berhenti sekitar 3 cm tanpa menyentuh mata?</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23850">
                <a:tc>
                  <a:txBody>
                    <a:bodyPr/>
                    <a:lstStyle>
                      <a:lvl1pPr marL="282575" indent="-31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82575" marR="0" lvl="0" indent="-3175" algn="just" defTabSz="914400" rtl="0" eaLnBrk="0" fontAlgn="base" latinLnBrk="0" hangingPunct="0">
                        <a:lnSpc>
                          <a:spcPct val="100000"/>
                        </a:lnSpc>
                        <a:spcBef>
                          <a:spcPct val="0"/>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Total jawaban Tidak</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56A1D3E9-27EF-37F5-9CD1-4F9DB58C62A0}"/>
              </a:ext>
            </a:extLst>
          </p:cNvPr>
          <p:cNvSpPr>
            <a:spLocks noGrp="1" noChangeArrowheads="1"/>
          </p:cNvSpPr>
          <p:nvPr>
            <p:ph type="title" idx="4294967295"/>
          </p:nvPr>
        </p:nvSpPr>
        <p:spPr>
          <a:xfrm>
            <a:off x="1524000" y="609601"/>
            <a:ext cx="8153400" cy="371475"/>
          </a:xfrm>
        </p:spPr>
        <p:txBody>
          <a:bodyPr>
            <a:normAutofit fontScale="90000"/>
          </a:bodyPr>
          <a:lstStyle/>
          <a:p>
            <a:pPr marL="838200" indent="-838200">
              <a:lnSpc>
                <a:spcPct val="80000"/>
              </a:lnSpc>
            </a:pPr>
            <a:r>
              <a:rPr lang="en-US" altLang="en-US" sz="2400" i="1">
                <a:solidFill>
                  <a:srgbClr val="FFFF00"/>
                </a:solidFill>
              </a:rPr>
              <a:t>…</a:t>
            </a:r>
            <a:r>
              <a:rPr lang="id-ID" altLang="en-US" sz="2400" i="1">
                <a:solidFill>
                  <a:srgbClr val="FF0000"/>
                </a:solidFill>
              </a:rPr>
              <a:t>Tes daya dengar </a:t>
            </a:r>
            <a:r>
              <a:rPr lang="en-US" altLang="en-US" sz="2400" i="1">
                <a:solidFill>
                  <a:srgbClr val="FF0000"/>
                </a:solidFill>
              </a:rPr>
              <a:t>(TDD) </a:t>
            </a:r>
            <a:br>
              <a:rPr lang="en-US" altLang="en-US" sz="2400" i="1">
                <a:solidFill>
                  <a:srgbClr val="FF0000"/>
                </a:solidFill>
              </a:rPr>
            </a:br>
            <a:endParaRPr lang="en-US" altLang="en-US">
              <a:solidFill>
                <a:srgbClr val="FF0000"/>
              </a:solidFill>
            </a:endParaRPr>
          </a:p>
        </p:txBody>
      </p:sp>
      <p:sp>
        <p:nvSpPr>
          <p:cNvPr id="57347" name="Rectangle 2">
            <a:extLst>
              <a:ext uri="{FF2B5EF4-FFF2-40B4-BE49-F238E27FC236}">
                <a16:creationId xmlns:a16="http://schemas.microsoft.com/office/drawing/2014/main" id="{CE366B98-5D4F-C09B-FC2B-4EAF4EA5DF83}"/>
              </a:ext>
            </a:extLst>
          </p:cNvPr>
          <p:cNvSpPr>
            <a:spLocks noGrp="1" noChangeArrowheads="1"/>
          </p:cNvSpPr>
          <p:nvPr>
            <p:ph idx="4294967295"/>
          </p:nvPr>
        </p:nvSpPr>
        <p:spPr>
          <a:xfrm>
            <a:off x="1524000" y="981076"/>
            <a:ext cx="8534400" cy="5572125"/>
          </a:xfrm>
        </p:spPr>
        <p:txBody>
          <a:bodyPr/>
          <a:lstStyle/>
          <a:p>
            <a:pPr marL="0" indent="0">
              <a:lnSpc>
                <a:spcPct val="80000"/>
              </a:lnSpc>
              <a:buNone/>
            </a:pPr>
            <a:endParaRPr lang="en-US" altLang="en-US" sz="2400"/>
          </a:p>
          <a:p>
            <a:pPr marL="1598613" lvl="2" indent="-684213">
              <a:lnSpc>
                <a:spcPct val="80000"/>
              </a:lnSpc>
              <a:buClr>
                <a:schemeClr val="tx2"/>
              </a:buClr>
            </a:pPr>
            <a:endParaRPr lang="id-ID" altLang="en-US"/>
          </a:p>
          <a:p>
            <a:pPr marL="1104900" lvl="1" indent="-647700">
              <a:lnSpc>
                <a:spcPct val="80000"/>
              </a:lnSpc>
              <a:buClr>
                <a:schemeClr val="tx1"/>
              </a:buClr>
              <a:buFontTx/>
              <a:buChar char="•"/>
            </a:pPr>
            <a:endParaRPr lang="id-ID" altLang="en-US"/>
          </a:p>
          <a:p>
            <a:pPr marL="0" indent="0">
              <a:lnSpc>
                <a:spcPct val="80000"/>
              </a:lnSpc>
            </a:pPr>
            <a:endParaRPr lang="en-US" altLang="en-US" sz="2400"/>
          </a:p>
        </p:txBody>
      </p:sp>
      <p:graphicFrame>
        <p:nvGraphicFramePr>
          <p:cNvPr id="117764" name="Group 4">
            <a:extLst>
              <a:ext uri="{FF2B5EF4-FFF2-40B4-BE49-F238E27FC236}">
                <a16:creationId xmlns:a16="http://schemas.microsoft.com/office/drawing/2014/main" id="{45A83F7D-ADAC-4071-D392-A96AC90F6ECB}"/>
              </a:ext>
            </a:extLst>
          </p:cNvPr>
          <p:cNvGraphicFramePr>
            <a:graphicFrameLocks noGrp="1"/>
          </p:cNvGraphicFramePr>
          <p:nvPr/>
        </p:nvGraphicFramePr>
        <p:xfrm>
          <a:off x="1703388" y="1125538"/>
          <a:ext cx="8659812" cy="4316412"/>
        </p:xfrm>
        <a:graphic>
          <a:graphicData uri="http://schemas.openxmlformats.org/drawingml/2006/table">
            <a:tbl>
              <a:tblPr/>
              <a:tblGrid>
                <a:gridCol w="7442200">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tblGrid>
              <a:tr h="406400">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ts val="63"/>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Umur lebih dari 6 bulan sampai 12 bulan:</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ts val="63"/>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ts val="63"/>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1030288">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ts val="25"/>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Ekspresif</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Apkah bayi dapat membuat suara berulang seperti mamamama, babababa</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dapat memanggil mama atau papa, walaupun tidak untuk memanggil orang tuanya?</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21126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ts val="25"/>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Pemeriksa duduk menghadap bayi yang dipangku orang tuanya, bunyikan bel di samping bawah tanpa terlihat bayi, apakah bayi langsung menoleh ke samping bawah?</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mengikuti perintah tanpa dibantu gerakan badan, seperti stop, berikan mainanmu?</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10331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mengikutui perintah dengan dibantu gerakan badan, seperti stop, berikan mainanmu?</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bayi secara spontan memulai permainan dengan gerakan tubuh, seperti pok ame-ame atau cilukba</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23850">
                <a:tc>
                  <a:txBody>
                    <a:bodyPr/>
                    <a:lstStyle>
                      <a:lvl1pPr marL="292100" indent="-2286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92100" marR="0" lvl="0" indent="-228600" algn="just" defTabSz="914400" rtl="0" eaLnBrk="0" fontAlgn="base" latinLnBrk="0" hangingPunct="0">
                        <a:lnSpc>
                          <a:spcPct val="100000"/>
                        </a:lnSpc>
                        <a:spcBef>
                          <a:spcPts val="25"/>
                        </a:spcBef>
                        <a:spcAft>
                          <a:spcPct val="0"/>
                        </a:spcAft>
                        <a:buClrTx/>
                        <a:buSzTx/>
                        <a:buFontTx/>
                        <a:buNone/>
                        <a:tabLst/>
                      </a:pPr>
                      <a:r>
                        <a:rPr kumimoji="0" lang="id-ID"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Total jawaban Tidak</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413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0" fontAlgn="base" latinLnBrk="0" hangingPunct="0">
                        <a:lnSpc>
                          <a:spcPct val="100000"/>
                        </a:lnSpc>
                        <a:spcBef>
                          <a:spcPts val="25"/>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9D9B9CD6-5F9F-E2DF-BC16-20F3A300F1F0}"/>
              </a:ext>
            </a:extLst>
          </p:cNvPr>
          <p:cNvSpPr>
            <a:spLocks noGrp="1" noChangeArrowheads="1"/>
          </p:cNvSpPr>
          <p:nvPr>
            <p:ph type="title" idx="4294967295"/>
          </p:nvPr>
        </p:nvSpPr>
        <p:spPr>
          <a:xfrm>
            <a:off x="1524000" y="611188"/>
            <a:ext cx="8229600" cy="455612"/>
          </a:xfrm>
        </p:spPr>
        <p:txBody>
          <a:bodyPr>
            <a:normAutofit fontScale="90000"/>
          </a:bodyPr>
          <a:lstStyle/>
          <a:p>
            <a:pPr eaLnBrk="1" hangingPunct="1"/>
            <a:r>
              <a:rPr lang="en-US" altLang="en-US" sz="2400" i="1">
                <a:solidFill>
                  <a:srgbClr val="FF0000"/>
                </a:solidFill>
              </a:rPr>
              <a:t>…</a:t>
            </a:r>
            <a:r>
              <a:rPr lang="id-ID" altLang="en-US" sz="2400" i="1">
                <a:solidFill>
                  <a:srgbClr val="FF0000"/>
                </a:solidFill>
              </a:rPr>
              <a:t>Tes daya dengar </a:t>
            </a:r>
            <a:r>
              <a:rPr lang="en-US" altLang="en-US" sz="2400" i="1">
                <a:solidFill>
                  <a:srgbClr val="FF0000"/>
                </a:solidFill>
              </a:rPr>
              <a:t>(TDD)</a:t>
            </a:r>
            <a:r>
              <a:rPr lang="en-US" altLang="en-US" sz="3600">
                <a:solidFill>
                  <a:srgbClr val="FF0000"/>
                </a:solidFill>
              </a:rPr>
              <a:t> </a:t>
            </a:r>
            <a:br>
              <a:rPr lang="en-US" altLang="en-US" sz="3600">
                <a:solidFill>
                  <a:srgbClr val="FF0000"/>
                </a:solidFill>
              </a:rPr>
            </a:br>
            <a:endParaRPr lang="en-US" altLang="en-US" sz="4000" b="1">
              <a:solidFill>
                <a:srgbClr val="FF0000"/>
              </a:solidFill>
              <a:latin typeface="Book Antiqua" panose="02040602050305030304" pitchFamily="18" charset="0"/>
            </a:endParaRPr>
          </a:p>
        </p:txBody>
      </p:sp>
      <p:graphicFrame>
        <p:nvGraphicFramePr>
          <p:cNvPr id="118787" name="Group 3">
            <a:extLst>
              <a:ext uri="{FF2B5EF4-FFF2-40B4-BE49-F238E27FC236}">
                <a16:creationId xmlns:a16="http://schemas.microsoft.com/office/drawing/2014/main" id="{0F14F665-A8B4-BAA0-5438-26A520CAEB92}"/>
              </a:ext>
            </a:extLst>
          </p:cNvPr>
          <p:cNvGraphicFramePr>
            <a:graphicFrameLocks noGrp="1"/>
          </p:cNvGraphicFramePr>
          <p:nvPr>
            <p:ph idx="4294967295"/>
          </p:nvPr>
        </p:nvGraphicFramePr>
        <p:xfrm>
          <a:off x="1631950" y="1196976"/>
          <a:ext cx="9036050" cy="4276725"/>
        </p:xfrm>
        <a:graphic>
          <a:graphicData uri="http://schemas.openxmlformats.org/drawingml/2006/table">
            <a:tbl>
              <a:tblPr/>
              <a:tblGrid>
                <a:gridCol w="7764463">
                  <a:extLst>
                    <a:ext uri="{9D8B030D-6E8A-4147-A177-3AD203B41FA5}">
                      <a16:colId xmlns:a16="http://schemas.microsoft.com/office/drawing/2014/main" val="20000"/>
                    </a:ext>
                  </a:extLst>
                </a:gridCol>
                <a:gridCol w="509587">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280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Umur lebih dari 12 bulan sampai 18 bulan:</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111760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ts val="25"/>
                        </a:spcBef>
                        <a:spcAft>
                          <a:spcPct val="0"/>
                        </a:spcAft>
                        <a:buClr>
                          <a:srgbClr val="231F1F"/>
                        </a:buClr>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Ekspresif;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memanggil mama atau papa, hanya untuk memanggul orang tuanya?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meulai menggunakan kata-kata lain, selain kata mama,papa anggota keluarga lain dan hewan peliharaan?</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28905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ts val="25"/>
                        </a:spcBef>
                        <a:spcAft>
                          <a:spcPct val="0"/>
                        </a:spcAft>
                        <a:buClr>
                          <a:srgbClr val="231F1F"/>
                        </a:buClr>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Pemeriksa duduk mengahdap bayi yang dipangku orang tuanya, bunyikan bel di samping bawah tanpa terlihatbayi, apakah bayi langsung menoleh ke samping bawah?</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mengikuti perintah tanpa dibantu gerakan badan, seperti stop, berikan mainanmu?</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28111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231F1F"/>
                        </a:buClr>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Pakah anak secara spontan memaulai permainan dengan gerakan tubuh, seperti pok kame-ame atau cilkuba?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menunjuk dengan jari telunjuk bila ingin sesuatu, </a:t>
                      </a:r>
                      <a:r>
                        <a:rPr kumimoji="0" lang="en-US" altLang="en-US" sz="1400" b="0" i="0" u="sng" strike="noStrike" cap="none" normalizeH="0" baseline="0">
                          <a:ln>
                            <a:noFill/>
                          </a:ln>
                          <a:solidFill>
                            <a:srgbClr val="000000"/>
                          </a:solidFill>
                          <a:effectLst/>
                          <a:latin typeface="Arial" panose="020B0604020202020204" pitchFamily="34" charset="0"/>
                          <a:cs typeface="Arial" panose="020B0604020202020204" pitchFamily="34" charset="0"/>
                        </a:rPr>
                        <a:t>bukan</a:t>
                      </a: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dengan cara memegang dengan semua jari?</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07975">
                <a:tc>
                  <a:txBody>
                    <a:bodyPr/>
                    <a:lstStyle>
                      <a:lvl1pPr marL="292100" indent="-2286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292100" marR="0" lvl="0" indent="-228600" algn="just" defTabSz="914400" rtl="0" eaLnBrk="0" fontAlgn="base" latinLnBrk="0" hangingPunct="0">
                        <a:lnSpc>
                          <a:spcPct val="100000"/>
                        </a:lnSpc>
                        <a:spcBef>
                          <a:spcPts val="25"/>
                        </a:spcBef>
                        <a:spcAft>
                          <a:spcPct val="0"/>
                        </a:spcAft>
                        <a:buClrTx/>
                        <a:buSzTx/>
                        <a:buFontTx/>
                        <a:buNone/>
                        <a:tabLst/>
                      </a:pPr>
                      <a:r>
                        <a:rPr kumimoji="0" lang="id-ID"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Total jawaban Tidak</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635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35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5873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873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Group 2">
            <a:extLst>
              <a:ext uri="{FF2B5EF4-FFF2-40B4-BE49-F238E27FC236}">
                <a16:creationId xmlns:a16="http://schemas.microsoft.com/office/drawing/2014/main" id="{F5B8D0EF-80DB-FA07-B3E4-2E3BAF047E7D}"/>
              </a:ext>
            </a:extLst>
          </p:cNvPr>
          <p:cNvGraphicFramePr>
            <a:graphicFrameLocks noGrp="1"/>
          </p:cNvGraphicFramePr>
          <p:nvPr>
            <p:ph idx="4294967295"/>
          </p:nvPr>
        </p:nvGraphicFramePr>
        <p:xfrm>
          <a:off x="1811338" y="1125539"/>
          <a:ext cx="8856662" cy="4198937"/>
        </p:xfrm>
        <a:graphic>
          <a:graphicData uri="http://schemas.openxmlformats.org/drawingml/2006/table">
            <a:tbl>
              <a:tblPr/>
              <a:tblGrid>
                <a:gridCol w="7543800">
                  <a:extLst>
                    <a:ext uri="{9D8B030D-6E8A-4147-A177-3AD203B41FA5}">
                      <a16:colId xmlns:a16="http://schemas.microsoft.com/office/drawing/2014/main" val="20000"/>
                    </a:ext>
                  </a:extLst>
                </a:gridCol>
                <a:gridCol w="490537">
                  <a:extLst>
                    <a:ext uri="{9D8B030D-6E8A-4147-A177-3AD203B41FA5}">
                      <a16:colId xmlns:a16="http://schemas.microsoft.com/office/drawing/2014/main" val="20001"/>
                    </a:ext>
                  </a:extLst>
                </a:gridCol>
                <a:gridCol w="47625">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tblGrid>
              <a:tr h="2857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Umur lebih dari 18 bulan sampai 24 bulan:</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gridSpan="2">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130968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ts val="25"/>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Ekspresif: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mengucapkan dua atau lebih kata yang menunjukkan keinginan, seperti susu, minum, lagi?</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secara spontan mengatgakan 2 kombinasi kata, seperti mau bobo, lihat papa?</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gridSpan="2">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extLst>
                  <a:ext uri="{0D108BD9-81ED-4DB2-BD59-A6C34878D82A}">
                    <a16:rowId xmlns:a16="http://schemas.microsoft.com/office/drawing/2014/main" val="10001"/>
                  </a:ext>
                </a:extLst>
              </a:tr>
              <a:tr h="130968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menunjukkan paling sedikit satu anggota badan, missal mana hidungmu? Mana matamu? Tanpa diberi contoh?</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mengerjakan 2 macam perintah dalam satu kalimat, seperti ambil sepatumu dan taruh disini, tanpa diberi contoh?</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gridSpan="2">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extLst>
                  <a:ext uri="{0D108BD9-81ED-4DB2-BD59-A6C34878D82A}">
                    <a16:rowId xmlns:a16="http://schemas.microsoft.com/office/drawing/2014/main" val="10002"/>
                  </a:ext>
                </a:extLst>
              </a:tr>
              <a:tr h="129381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secara spontan memulai permainan dengan gerakan tubuh, seperti pok ame-ame atau cilukba?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menunjuk dengan jari telunjuk bila ingin sesuatu, </a:t>
                      </a:r>
                      <a:r>
                        <a:rPr kumimoji="0" lang="en-US" altLang="en-US" sz="1400" b="0" i="0" u="sng" strike="noStrike" cap="none" normalizeH="0" baseline="0">
                          <a:ln>
                            <a:noFill/>
                          </a:ln>
                          <a:solidFill>
                            <a:srgbClr val="000000"/>
                          </a:solidFill>
                          <a:effectLst/>
                          <a:latin typeface="Arial" panose="020B0604020202020204" pitchFamily="34" charset="0"/>
                          <a:cs typeface="Arial" panose="020B0604020202020204" pitchFamily="34" charset="0"/>
                        </a:rPr>
                        <a:t>bukan</a:t>
                      </a: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dengan carra memegang dengan semua jari?</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gridSpan="2">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59417" name="Text Box 3">
            <a:extLst>
              <a:ext uri="{FF2B5EF4-FFF2-40B4-BE49-F238E27FC236}">
                <a16:creationId xmlns:a16="http://schemas.microsoft.com/office/drawing/2014/main" id="{FD05C44E-8A38-F4EE-A556-A8E5533BFE8B}"/>
              </a:ext>
            </a:extLst>
          </p:cNvPr>
          <p:cNvSpPr txBox="1">
            <a:spLocks noChangeArrowheads="1"/>
          </p:cNvSpPr>
          <p:nvPr/>
        </p:nvSpPr>
        <p:spPr bwMode="auto">
          <a:xfrm>
            <a:off x="6096000" y="381001"/>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id-ID" altLang="en-US" sz="2000"/>
          </a:p>
        </p:txBody>
      </p:sp>
      <p:sp>
        <p:nvSpPr>
          <p:cNvPr id="59418" name="Text Box 4">
            <a:extLst>
              <a:ext uri="{FF2B5EF4-FFF2-40B4-BE49-F238E27FC236}">
                <a16:creationId xmlns:a16="http://schemas.microsoft.com/office/drawing/2014/main" id="{50D74A8A-E585-D2C6-3DFA-3BDE9D2937CD}"/>
              </a:ext>
            </a:extLst>
          </p:cNvPr>
          <p:cNvSpPr txBox="1">
            <a:spLocks noChangeArrowheads="1"/>
          </p:cNvSpPr>
          <p:nvPr/>
        </p:nvSpPr>
        <p:spPr bwMode="auto">
          <a:xfrm>
            <a:off x="6019800" y="304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t>…Tes daya dengar (TDD)</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a:extLst>
              <a:ext uri="{FF2B5EF4-FFF2-40B4-BE49-F238E27FC236}">
                <a16:creationId xmlns:a16="http://schemas.microsoft.com/office/drawing/2014/main" id="{65286519-A218-520B-1459-8699E18D3802}"/>
              </a:ext>
            </a:extLst>
          </p:cNvPr>
          <p:cNvSpPr txBox="1">
            <a:spLocks noChangeArrowheads="1"/>
          </p:cNvSpPr>
          <p:nvPr/>
        </p:nvSpPr>
        <p:spPr bwMode="auto">
          <a:xfrm>
            <a:off x="6096000" y="381001"/>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id-ID" altLang="en-US" sz="2000"/>
          </a:p>
        </p:txBody>
      </p:sp>
      <p:sp>
        <p:nvSpPr>
          <p:cNvPr id="60419" name="Text Box 4">
            <a:extLst>
              <a:ext uri="{FF2B5EF4-FFF2-40B4-BE49-F238E27FC236}">
                <a16:creationId xmlns:a16="http://schemas.microsoft.com/office/drawing/2014/main" id="{279EA4CE-A2E8-39E2-F9A1-833FBFB6EB73}"/>
              </a:ext>
            </a:extLst>
          </p:cNvPr>
          <p:cNvSpPr txBox="1">
            <a:spLocks noChangeArrowheads="1"/>
          </p:cNvSpPr>
          <p:nvPr/>
        </p:nvSpPr>
        <p:spPr bwMode="auto">
          <a:xfrm>
            <a:off x="6019800" y="304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t>…Tes daya dengar (TDD)</a:t>
            </a:r>
          </a:p>
        </p:txBody>
      </p:sp>
      <p:graphicFrame>
        <p:nvGraphicFramePr>
          <p:cNvPr id="120836" name="Group 4">
            <a:extLst>
              <a:ext uri="{FF2B5EF4-FFF2-40B4-BE49-F238E27FC236}">
                <a16:creationId xmlns:a16="http://schemas.microsoft.com/office/drawing/2014/main" id="{5B94ECA4-0133-FE44-F6AC-B7548B94AA1E}"/>
              </a:ext>
            </a:extLst>
          </p:cNvPr>
          <p:cNvGraphicFramePr>
            <a:graphicFrameLocks noGrp="1"/>
          </p:cNvGraphicFramePr>
          <p:nvPr/>
        </p:nvGraphicFramePr>
        <p:xfrm>
          <a:off x="1703389" y="620714"/>
          <a:ext cx="8785225" cy="4816475"/>
        </p:xfrm>
        <a:graphic>
          <a:graphicData uri="http://schemas.openxmlformats.org/drawingml/2006/table">
            <a:tbl>
              <a:tblPr/>
              <a:tblGrid>
                <a:gridCol w="7132637">
                  <a:extLst>
                    <a:ext uri="{9D8B030D-6E8A-4147-A177-3AD203B41FA5}">
                      <a16:colId xmlns:a16="http://schemas.microsoft.com/office/drawing/2014/main" val="20000"/>
                    </a:ext>
                  </a:extLst>
                </a:gridCol>
                <a:gridCol w="595313">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tblGrid>
              <a:tr h="296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Umur lebih dari 24 bulan sampai 30 bulan</a:t>
                      </a:r>
                      <a:endParaRPr kumimoji="0" lang="en-US"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id-ID"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Ya</a:t>
                      </a:r>
                      <a:endParaRPr kumimoji="0" lang="id-ID" altLang="en-US" sz="11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id-ID"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Tidak</a:t>
                      </a:r>
                      <a:endParaRPr kumimoji="0" lang="id-ID" altLang="en-US" sz="11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7001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15000"/>
                        </a:lnSpc>
                        <a:spcBef>
                          <a:spcPct val="0"/>
                        </a:spcBef>
                        <a:spcAft>
                          <a:spcPct val="0"/>
                        </a:spcAft>
                        <a:buClrTx/>
                        <a:buSzTx/>
                        <a:buFontTx/>
                        <a:buAutoNum type="arabicPeriod"/>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Kemampuan Ekspresif:</a:t>
                      </a: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Apakah anak muli menggunakan kata-kata lain, selain kata mama,papa, anggota keluargalain dan hewan peliharaan?</a:t>
                      </a: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Apakah anak mulai menguapkan kata yang berarti “milik” missal susu kamu, bonekaku?</a:t>
                      </a:r>
                      <a:endParaRPr kumimoji="0" lang="en-GB"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368424">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15000"/>
                        </a:lnSpc>
                        <a:spcBef>
                          <a:spcPct val="0"/>
                        </a:spcBef>
                        <a:spcAft>
                          <a:spcPct val="0"/>
                        </a:spcAft>
                        <a:buClrTx/>
                        <a:buSzTx/>
                        <a:buFontTx/>
                        <a:buAutoNum type="arabicPeriod"/>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Kemampuan Reseptif;</a:t>
                      </a: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Apakah anak dapat mengerjakan 2 macam perintah dalam satu kalimat, sepperti ambil sepatu dan taruh disini, tanpa diberi contoh?</a:t>
                      </a: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Apakah anak dpat menunjuk minimal 2 nama benda di depannya (cangkir, bola, sendok)?</a:t>
                      </a:r>
                      <a:endParaRPr kumimoji="0" lang="en-GB"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48431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15000"/>
                        </a:lnSpc>
                        <a:spcBef>
                          <a:spcPct val="0"/>
                        </a:spcBef>
                        <a:spcAft>
                          <a:spcPct val="0"/>
                        </a:spcAft>
                        <a:buClrTx/>
                        <a:buSzTx/>
                        <a:buFontTx/>
                        <a:buAutoNum type="arabicPeriod"/>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Kemampuan Visual;</a:t>
                      </a: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Apakah anak secara spontan memulai permainan dengan gerakan tubuh, seperti pok ame-ame atau cilukba?</a:t>
                      </a:r>
                      <a:endParaRPr kumimoji="0" lang="en-US"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Apakah anak anada menunjuk dengan jari telunjuk bila ingin sesuatu, </a:t>
                      </a:r>
                      <a:r>
                        <a:rPr kumimoji="0" lang="en-GB" altLang="en-US" sz="1400" b="1" i="0" u="sng" strike="noStrike" cap="none" normalizeH="0" baseline="0">
                          <a:ln>
                            <a:noFill/>
                          </a:ln>
                          <a:solidFill>
                            <a:schemeClr val="tx1"/>
                          </a:solidFill>
                          <a:effectLst/>
                          <a:latin typeface="Arial" panose="020B0604020202020204" pitchFamily="34" charset="0"/>
                          <a:cs typeface="Arial" panose="020B0604020202020204" pitchFamily="34" charset="0"/>
                        </a:rPr>
                        <a:t>bukan</a:t>
                      </a: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 dengan cara memegang dengan semua jari?</a:t>
                      </a:r>
                      <a:endParaRPr kumimoji="0" lang="en-GB"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96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id-ID"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Total jawaban Tidak</a:t>
                      </a:r>
                      <a:endParaRPr kumimoji="0" lang="id-ID" altLang="en-US" sz="14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15000"/>
                        </a:lnSpc>
                        <a:spcBef>
                          <a:spcPts val="50"/>
                        </a:spcBef>
                        <a:spcAft>
                          <a:spcPts val="60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GB"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a:extLst>
              <a:ext uri="{FF2B5EF4-FFF2-40B4-BE49-F238E27FC236}">
                <a16:creationId xmlns:a16="http://schemas.microsoft.com/office/drawing/2014/main" id="{7EBF72DC-D6F7-5777-0028-4F7C67D255D3}"/>
              </a:ext>
            </a:extLst>
          </p:cNvPr>
          <p:cNvSpPr txBox="1">
            <a:spLocks noChangeArrowheads="1"/>
          </p:cNvSpPr>
          <p:nvPr/>
        </p:nvSpPr>
        <p:spPr bwMode="auto">
          <a:xfrm>
            <a:off x="6096000" y="381001"/>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id-ID" altLang="en-US" sz="2000"/>
          </a:p>
        </p:txBody>
      </p:sp>
      <p:sp>
        <p:nvSpPr>
          <p:cNvPr id="61443" name="Text Box 4">
            <a:extLst>
              <a:ext uri="{FF2B5EF4-FFF2-40B4-BE49-F238E27FC236}">
                <a16:creationId xmlns:a16="http://schemas.microsoft.com/office/drawing/2014/main" id="{1AA6C7EE-A15D-2230-8F45-A1BE39282652}"/>
              </a:ext>
            </a:extLst>
          </p:cNvPr>
          <p:cNvSpPr txBox="1">
            <a:spLocks noChangeArrowheads="1"/>
          </p:cNvSpPr>
          <p:nvPr/>
        </p:nvSpPr>
        <p:spPr bwMode="auto">
          <a:xfrm>
            <a:off x="6019800" y="304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t>…Tes daya dengar (TDD)</a:t>
            </a:r>
          </a:p>
        </p:txBody>
      </p:sp>
      <p:graphicFrame>
        <p:nvGraphicFramePr>
          <p:cNvPr id="121860" name="Group 4">
            <a:extLst>
              <a:ext uri="{FF2B5EF4-FFF2-40B4-BE49-F238E27FC236}">
                <a16:creationId xmlns:a16="http://schemas.microsoft.com/office/drawing/2014/main" id="{7694515F-F168-0B3B-C2DF-AF5E69DF01C8}"/>
              </a:ext>
            </a:extLst>
          </p:cNvPr>
          <p:cNvGraphicFramePr>
            <a:graphicFrameLocks noGrp="1"/>
          </p:cNvGraphicFramePr>
          <p:nvPr/>
        </p:nvGraphicFramePr>
        <p:xfrm>
          <a:off x="1524000" y="981075"/>
          <a:ext cx="9144000" cy="4298950"/>
        </p:xfrm>
        <a:graphic>
          <a:graphicData uri="http://schemas.openxmlformats.org/drawingml/2006/table">
            <a:tbl>
              <a:tblPr/>
              <a:tblGrid>
                <a:gridCol w="7680325">
                  <a:extLst>
                    <a:ext uri="{9D8B030D-6E8A-4147-A177-3AD203B41FA5}">
                      <a16:colId xmlns:a16="http://schemas.microsoft.com/office/drawing/2014/main" val="20000"/>
                    </a:ext>
                  </a:extLst>
                </a:gridCol>
                <a:gridCol w="611188">
                  <a:extLst>
                    <a:ext uri="{9D8B030D-6E8A-4147-A177-3AD203B41FA5}">
                      <a16:colId xmlns:a16="http://schemas.microsoft.com/office/drawing/2014/main" val="20001"/>
                    </a:ext>
                  </a:extLst>
                </a:gridCol>
                <a:gridCol w="852487">
                  <a:extLst>
                    <a:ext uri="{9D8B030D-6E8A-4147-A177-3AD203B41FA5}">
                      <a16:colId xmlns:a16="http://schemas.microsoft.com/office/drawing/2014/main" val="20002"/>
                    </a:ext>
                  </a:extLst>
                </a:gridCol>
              </a:tblGrid>
              <a:tr h="213360">
                <a:tc gridSpan="3">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ts val="1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Umur lebih dari 30 bulan sampai 36 bulan</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634">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Ekspresif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sudah dapat mengucapkan kata depan. Seperti di atas, di dalam, dibawah?</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mengucapkan 2 atau 3  kalimat dalam permbicaraan?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ts val="13"/>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79388" indent="-23813">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79388" marR="0" lvl="0" indent="-23813" algn="l" defTabSz="914400" rtl="0" eaLnBrk="0" fontAlgn="base" latinLnBrk="0" hangingPunct="0">
                        <a:lnSpc>
                          <a:spcPct val="100000"/>
                        </a:lnSpc>
                        <a:spcBef>
                          <a:spcPts val="13"/>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599952">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menunjuk minimal 2 nama benda di depannya (cangkir, bola, sendok)?</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dpat menunjukkan minimal 2 nama benda di depannya sesuai fungsinya (misal untuk minum: cangkir, untuk  dilempar; bola, untuk makan; sendok, untuk menggambar; pensil warna)?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419005">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secara spontan memulai permainan dengan gerakan tubuh seperti pok ame-ame atau cilukba?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menunjuk dengan jari telunjuk bila ingin sesuatu, </a:t>
                      </a:r>
                      <a:r>
                        <a:rPr kumimoji="0" lang="en-US" altLang="en-US" sz="1400" b="0" i="0" u="sng" strike="noStrike" cap="none" normalizeH="0" baseline="0">
                          <a:ln>
                            <a:noFill/>
                          </a:ln>
                          <a:solidFill>
                            <a:srgbClr val="000000"/>
                          </a:solidFill>
                          <a:effectLst/>
                          <a:latin typeface="Arial" panose="020B0604020202020204" pitchFamily="34" charset="0"/>
                          <a:cs typeface="Arial" panose="020B0604020202020204" pitchFamily="34" charset="0"/>
                        </a:rPr>
                        <a:t>bukan</a:t>
                      </a: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dengan cara memegang dengan semua jari?</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a:extLst>
              <a:ext uri="{FF2B5EF4-FFF2-40B4-BE49-F238E27FC236}">
                <a16:creationId xmlns:a16="http://schemas.microsoft.com/office/drawing/2014/main" id="{EBEC6E35-E0E4-0A38-D828-F25C2A861121}"/>
              </a:ext>
            </a:extLst>
          </p:cNvPr>
          <p:cNvSpPr txBox="1">
            <a:spLocks noChangeArrowheads="1"/>
          </p:cNvSpPr>
          <p:nvPr/>
        </p:nvSpPr>
        <p:spPr bwMode="auto">
          <a:xfrm>
            <a:off x="6096000" y="381001"/>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id-ID" altLang="en-US" sz="2000"/>
          </a:p>
        </p:txBody>
      </p:sp>
      <p:sp>
        <p:nvSpPr>
          <p:cNvPr id="62467" name="Text Box 4">
            <a:extLst>
              <a:ext uri="{FF2B5EF4-FFF2-40B4-BE49-F238E27FC236}">
                <a16:creationId xmlns:a16="http://schemas.microsoft.com/office/drawing/2014/main" id="{8E12A52C-30DD-544D-DCAB-BCDBFC5595CD}"/>
              </a:ext>
            </a:extLst>
          </p:cNvPr>
          <p:cNvSpPr txBox="1">
            <a:spLocks noChangeArrowheads="1"/>
          </p:cNvSpPr>
          <p:nvPr/>
        </p:nvSpPr>
        <p:spPr bwMode="auto">
          <a:xfrm>
            <a:off x="6019800" y="304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t>…Tes daya dengar (TDD)</a:t>
            </a:r>
          </a:p>
        </p:txBody>
      </p:sp>
      <p:graphicFrame>
        <p:nvGraphicFramePr>
          <p:cNvPr id="122884" name="Group 4">
            <a:extLst>
              <a:ext uri="{FF2B5EF4-FFF2-40B4-BE49-F238E27FC236}">
                <a16:creationId xmlns:a16="http://schemas.microsoft.com/office/drawing/2014/main" id="{04E958A8-0E61-B41F-1F9C-81489B07E38B}"/>
              </a:ext>
            </a:extLst>
          </p:cNvPr>
          <p:cNvGraphicFramePr>
            <a:graphicFrameLocks noGrp="1"/>
          </p:cNvGraphicFramePr>
          <p:nvPr/>
        </p:nvGraphicFramePr>
        <p:xfrm>
          <a:off x="1703388" y="1125539"/>
          <a:ext cx="8964612" cy="4408487"/>
        </p:xfrm>
        <a:graphic>
          <a:graphicData uri="http://schemas.openxmlformats.org/drawingml/2006/table">
            <a:tbl>
              <a:tblPr/>
              <a:tblGrid>
                <a:gridCol w="75311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836612">
                  <a:extLst>
                    <a:ext uri="{9D8B030D-6E8A-4147-A177-3AD203B41FA5}">
                      <a16:colId xmlns:a16="http://schemas.microsoft.com/office/drawing/2014/main" val="20002"/>
                    </a:ext>
                  </a:extLst>
                </a:gridCol>
              </a:tblGrid>
              <a:tr h="373019">
                <a:tc gridSpan="3">
                  <a:txBody>
                    <a:bodyPr/>
                    <a:lstStyle>
                      <a:lvl1pPr marL="6667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66675" marR="0" lvl="0" indent="0" algn="l" defTabSz="914400" rtl="0" eaLnBrk="0" fontAlgn="base" latinLnBrk="0" hangingPunct="0">
                        <a:lnSpc>
                          <a:spcPct val="100000"/>
                        </a:lnSpc>
                        <a:spcBef>
                          <a:spcPts val="125"/>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Umur lebih dari 36 bulan</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858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Ekspresif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menyebutkan nama benda dan kegunaannya? Cangkir untuk minum, bola untuk dilempar, pernsil warna untuk menggambar, sendok untuk makan?</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lebih dari tiga perempat orang mengeri apa yang dibicarakan anak anda?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ts val="13"/>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79388" indent="-23813">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79388" marR="0" lvl="0" indent="-23813" algn="l" defTabSz="914400" rtl="0" eaLnBrk="0" fontAlgn="base" latinLnBrk="0" hangingPunct="0">
                        <a:lnSpc>
                          <a:spcPct val="100000"/>
                        </a:lnSpc>
                        <a:spcBef>
                          <a:spcPts val="13"/>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70687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Reseptif:</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menunjukkan minimal 2 nama benda di depannya, sesuai fungsinya (missal untuk minum: cangkir, untuk dilempar; bola, untuk makan: sendok; untuk menggambar; pensil warna)?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dapat mengerjakan perintah yang disertai kata depan? (misal: sekarang kubus itu di bawah meja, toong taruh di atas meja)?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Ya</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Tidak</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20001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Kemampuan Visual:</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secara spopntan memulai permainan dengan gerakan tubuh? Seperti pok ame-ame atau cilukba?</a:t>
                      </a:r>
                      <a:endParaRPr kumimoji="0" lang="en-US" altLang="en-US" sz="16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menunjuk dengan jari telunjuk bila ingin sesuatu, </a:t>
                      </a:r>
                      <a:r>
                        <a:rPr kumimoji="0" lang="en-US" altLang="en-US" sz="1400" b="0" i="0" u="sng" strike="noStrike" cap="none" normalizeH="0" baseline="0">
                          <a:ln>
                            <a:noFill/>
                          </a:ln>
                          <a:solidFill>
                            <a:srgbClr val="000000"/>
                          </a:solidFill>
                          <a:effectLst/>
                          <a:latin typeface="Arial" panose="020B0604020202020204" pitchFamily="34" charset="0"/>
                          <a:cs typeface="Arial" panose="020B0604020202020204" pitchFamily="34" charset="0"/>
                        </a:rPr>
                        <a:t>bukan</a:t>
                      </a: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dengan cara memegang dengan semua jari?</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76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620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53988">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153988"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a:extLst>
              <a:ext uri="{FF2B5EF4-FFF2-40B4-BE49-F238E27FC236}">
                <a16:creationId xmlns:a16="http://schemas.microsoft.com/office/drawing/2014/main" id="{CA32F434-F508-2246-532E-52F16A055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6975"/>
            <a:ext cx="86042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BA0C5BF-5509-0C5C-7E85-B75C70C5D23F}"/>
              </a:ext>
            </a:extLst>
          </p:cNvPr>
          <p:cNvSpPr>
            <a:spLocks noGrp="1" noChangeArrowheads="1"/>
          </p:cNvSpPr>
          <p:nvPr>
            <p:ph type="title" idx="4294967295"/>
          </p:nvPr>
        </p:nvSpPr>
        <p:spPr>
          <a:xfrm>
            <a:off x="3146426" y="365126"/>
            <a:ext cx="7521575" cy="854075"/>
          </a:xfrm>
        </p:spPr>
        <p:txBody>
          <a:bodyPr>
            <a:normAutofit fontScale="90000"/>
          </a:bodyPr>
          <a:lstStyle/>
          <a:p>
            <a:pPr algn="r" eaLnBrk="1" hangingPunct="1"/>
            <a:r>
              <a:rPr lang="en-US" altLang="en-US" sz="3600" i="1">
                <a:solidFill>
                  <a:srgbClr val="FF0000"/>
                </a:solidFill>
              </a:rPr>
              <a:t>…Deteksi Dini Penyimpangan Perkembangan</a:t>
            </a:r>
          </a:p>
        </p:txBody>
      </p:sp>
      <p:sp>
        <p:nvSpPr>
          <p:cNvPr id="36867" name="Rectangle 3">
            <a:extLst>
              <a:ext uri="{FF2B5EF4-FFF2-40B4-BE49-F238E27FC236}">
                <a16:creationId xmlns:a16="http://schemas.microsoft.com/office/drawing/2014/main" id="{70F895E0-767F-254D-75C7-EB8686722348}"/>
              </a:ext>
            </a:extLst>
          </p:cNvPr>
          <p:cNvSpPr>
            <a:spLocks noGrp="1" noChangeArrowheads="1"/>
          </p:cNvSpPr>
          <p:nvPr>
            <p:ph idx="4294967295"/>
          </p:nvPr>
        </p:nvSpPr>
        <p:spPr>
          <a:xfrm>
            <a:off x="2438400" y="1628775"/>
            <a:ext cx="8229600" cy="4959350"/>
          </a:xfrm>
        </p:spPr>
        <p:txBody>
          <a:bodyPr/>
          <a:lstStyle/>
          <a:p>
            <a:pPr marL="609600" indent="-609600">
              <a:buClr>
                <a:srgbClr val="FFFFFF"/>
              </a:buClr>
              <a:buNone/>
            </a:pPr>
            <a:r>
              <a:rPr lang="en-US" altLang="en-US"/>
              <a:t>3.  Tes penglihatan anak dengan TDL    (tes daya lihat) mulai umur 3 tahun     tiap  6 bulan.</a:t>
            </a:r>
          </a:p>
          <a:p>
            <a:pPr marL="609600" indent="-609600">
              <a:buClr>
                <a:srgbClr val="FFFFFF"/>
              </a:buClr>
              <a:buNone/>
            </a:pPr>
            <a:endParaRPr lang="en-US" altLang="en-US"/>
          </a:p>
          <a:p>
            <a:pPr marL="609600" indent="-609600">
              <a:buClr>
                <a:srgbClr val="FFFFFF"/>
              </a:buClr>
              <a:buNone/>
            </a:pPr>
            <a:r>
              <a:rPr lang="en-US" altLang="en-US"/>
              <a:t>4.   Gangguan perilaku dengan KMME (kuesioner masalah mental emosional), CHAT (checklist for autisme in toddler) dan Conners untuk Gangguan Pemusatan Perhatian dan Hiperaktifitas</a:t>
            </a:r>
          </a:p>
          <a:p>
            <a:pPr marL="609600" indent="-609600"/>
            <a:endParaRPr lang="en-US" alt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10EBEC4-5CB3-7B09-6FC4-AC6186CA5594}"/>
              </a:ext>
            </a:extLst>
          </p:cNvPr>
          <p:cNvSpPr>
            <a:spLocks noGrp="1" noChangeArrowheads="1"/>
          </p:cNvSpPr>
          <p:nvPr>
            <p:ph type="title" idx="4294967295"/>
          </p:nvPr>
        </p:nvSpPr>
        <p:spPr>
          <a:xfrm>
            <a:off x="1524000" y="188913"/>
            <a:ext cx="8370888" cy="647700"/>
          </a:xfrm>
        </p:spPr>
        <p:txBody>
          <a:bodyPr>
            <a:normAutofit/>
          </a:bodyPr>
          <a:lstStyle/>
          <a:p>
            <a:pPr eaLnBrk="1" hangingPunct="1"/>
            <a:r>
              <a:rPr lang="en-US" altLang="en-US" sz="4000">
                <a:solidFill>
                  <a:srgbClr val="262673"/>
                </a:solidFill>
              </a:rPr>
              <a:t>Tes Daya Lihat (TDL)</a:t>
            </a:r>
          </a:p>
        </p:txBody>
      </p:sp>
      <p:sp>
        <p:nvSpPr>
          <p:cNvPr id="64515" name="Rectangle 3">
            <a:extLst>
              <a:ext uri="{FF2B5EF4-FFF2-40B4-BE49-F238E27FC236}">
                <a16:creationId xmlns:a16="http://schemas.microsoft.com/office/drawing/2014/main" id="{813B16CD-7046-5923-BCCB-91412B9C86D7}"/>
              </a:ext>
            </a:extLst>
          </p:cNvPr>
          <p:cNvSpPr>
            <a:spLocks noGrp="1" noChangeArrowheads="1"/>
          </p:cNvSpPr>
          <p:nvPr>
            <p:ph idx="4294967295"/>
          </p:nvPr>
        </p:nvSpPr>
        <p:spPr>
          <a:xfrm>
            <a:off x="2971800" y="908051"/>
            <a:ext cx="7696200" cy="5222875"/>
          </a:xfrm>
        </p:spPr>
        <p:txBody>
          <a:bodyPr/>
          <a:lstStyle/>
          <a:p>
            <a:pPr marL="609600" indent="-609600"/>
            <a:r>
              <a:rPr lang="en-US" altLang="en-US"/>
              <a:t>Mulai umur 3 tahun, ulang tiap 6 bulan</a:t>
            </a:r>
          </a:p>
          <a:p>
            <a:pPr marL="609600" indent="-609600"/>
            <a:r>
              <a:rPr lang="en-US" altLang="en-US"/>
              <a:t>Dikerjakan oleh tenaga kesehatan atau guru</a:t>
            </a:r>
          </a:p>
          <a:p>
            <a:pPr marL="609600" indent="-609600">
              <a:buNone/>
            </a:pPr>
            <a:endParaRPr lang="en-US" altLang="en-US"/>
          </a:p>
          <a:p>
            <a:pPr marL="609600" indent="-609600">
              <a:buNone/>
            </a:pPr>
            <a:r>
              <a:rPr lang="en-US" altLang="en-US"/>
              <a:t>Alat dan Sarana :</a:t>
            </a:r>
          </a:p>
          <a:p>
            <a:pPr marL="609600" indent="-609600">
              <a:buFontTx/>
              <a:buAutoNum type="arabicPeriod"/>
            </a:pPr>
            <a:r>
              <a:rPr lang="en-US" altLang="en-US"/>
              <a:t>Ruangan</a:t>
            </a:r>
          </a:p>
          <a:p>
            <a:pPr marL="609600" indent="-609600">
              <a:buFontTx/>
              <a:buAutoNum type="arabicPeriod"/>
            </a:pPr>
            <a:r>
              <a:rPr lang="en-US" altLang="en-US"/>
              <a:t>Dua buah kursi</a:t>
            </a:r>
          </a:p>
          <a:p>
            <a:pPr marL="609600" indent="-609600">
              <a:buFontTx/>
              <a:buAutoNum type="arabicPeriod"/>
            </a:pPr>
            <a:r>
              <a:rPr lang="en-US" altLang="en-US"/>
              <a:t>Poster huruf E dan penunjuk</a:t>
            </a:r>
          </a:p>
          <a:p>
            <a:pPr marL="609600" indent="-609600">
              <a:buFontTx/>
              <a:buAutoNum type="arabicPeriod"/>
            </a:pPr>
            <a:r>
              <a:rPr lang="en-US" altLang="en-US"/>
              <a:t>Guntingan huruf E</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Rini1">
            <a:extLst>
              <a:ext uri="{FF2B5EF4-FFF2-40B4-BE49-F238E27FC236}">
                <a16:creationId xmlns:a16="http://schemas.microsoft.com/office/drawing/2014/main" id="{9E68D1CD-5C26-C8EA-6F8B-33AAFDBC5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164" y="0"/>
            <a:ext cx="603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ACA8919E-E9A3-AE66-830A-CAD5156DE746}"/>
              </a:ext>
            </a:extLst>
          </p:cNvPr>
          <p:cNvSpPr>
            <a:spLocks noGrp="1" noChangeArrowheads="1"/>
          </p:cNvSpPr>
          <p:nvPr>
            <p:ph type="title" idx="4294967295"/>
          </p:nvPr>
        </p:nvSpPr>
        <p:spPr>
          <a:xfrm>
            <a:off x="1524000" y="0"/>
            <a:ext cx="8077200" cy="476250"/>
          </a:xfrm>
        </p:spPr>
        <p:txBody>
          <a:bodyPr>
            <a:normAutofit fontScale="90000"/>
          </a:bodyPr>
          <a:lstStyle/>
          <a:p>
            <a:pPr eaLnBrk="1" hangingPunct="1"/>
            <a:r>
              <a:rPr lang="en-US" altLang="en-US" sz="4000"/>
              <a:t>Tes Daya Lihat (TDL)</a:t>
            </a:r>
          </a:p>
        </p:txBody>
      </p:sp>
      <p:sp>
        <p:nvSpPr>
          <p:cNvPr id="126979" name="Rectangle 2">
            <a:extLst>
              <a:ext uri="{FF2B5EF4-FFF2-40B4-BE49-F238E27FC236}">
                <a16:creationId xmlns:a16="http://schemas.microsoft.com/office/drawing/2014/main" id="{0BF853A8-7D8F-B507-1676-256D927C207F}"/>
              </a:ext>
            </a:extLst>
          </p:cNvPr>
          <p:cNvSpPr>
            <a:spLocks noGrp="1" noChangeArrowheads="1"/>
          </p:cNvSpPr>
          <p:nvPr>
            <p:ph idx="4294967295"/>
          </p:nvPr>
        </p:nvSpPr>
        <p:spPr>
          <a:xfrm>
            <a:off x="1524001" y="857250"/>
            <a:ext cx="8785225" cy="6000750"/>
          </a:xfrm>
        </p:spPr>
        <p:txBody>
          <a:bodyPr/>
          <a:lstStyle/>
          <a:p>
            <a:pPr eaLnBrk="1" hangingPunct="1">
              <a:lnSpc>
                <a:spcPct val="90000"/>
              </a:lnSpc>
              <a:buFont typeface="Wingdings" panose="05000000000000000000" pitchFamily="2" charset="2"/>
              <a:buNone/>
              <a:defRPr/>
            </a:pPr>
            <a:r>
              <a:rPr lang="en-US" altLang="en-US">
                <a:solidFill>
                  <a:srgbClr val="00CCFF"/>
                </a:solidFill>
                <a:effectLst>
                  <a:outerShdw blurRad="38100" dist="38100" dir="2700000" algn="tl">
                    <a:srgbClr val="C0C0C0"/>
                  </a:outerShdw>
                </a:effectLst>
              </a:rPr>
              <a:t>Cara:</a:t>
            </a:r>
          </a:p>
          <a:p>
            <a:pPr eaLnBrk="1" hangingPunct="1">
              <a:lnSpc>
                <a:spcPct val="90000"/>
              </a:lnSpc>
              <a:buFontTx/>
              <a:buNone/>
              <a:defRPr/>
            </a:pPr>
            <a:r>
              <a:rPr lang="en-US" altLang="en-US"/>
              <a:t>gantungkan poster 3 m dari anak, </a:t>
            </a:r>
          </a:p>
          <a:p>
            <a:pPr eaLnBrk="1" hangingPunct="1">
              <a:lnSpc>
                <a:spcPct val="90000"/>
              </a:lnSpc>
              <a:buFontTx/>
              <a:buNone/>
              <a:defRPr/>
            </a:pPr>
            <a:r>
              <a:rPr lang="en-US" altLang="en-US"/>
              <a:t>setinggi mata anak dalam posisi duduk</a:t>
            </a:r>
          </a:p>
          <a:p>
            <a:pPr eaLnBrk="1" hangingPunct="1">
              <a:lnSpc>
                <a:spcPct val="90000"/>
              </a:lnSpc>
              <a:buFontTx/>
              <a:buNone/>
              <a:defRPr/>
            </a:pPr>
            <a:r>
              <a:rPr lang="en-US" altLang="en-US"/>
              <a:t>latih anak megarahkan kartu E dengan benar ke atas, bawah, kanan, kiri, sesuai yang ditunjuk pada poster</a:t>
            </a:r>
          </a:p>
          <a:p>
            <a:pPr eaLnBrk="1" hangingPunct="1">
              <a:lnSpc>
                <a:spcPct val="90000"/>
              </a:lnSpc>
              <a:buFontTx/>
              <a:buNone/>
              <a:defRPr/>
            </a:pPr>
            <a:r>
              <a:rPr lang="en-US" altLang="en-US"/>
              <a:t>Tutup sebelah mata dengan kertas</a:t>
            </a:r>
          </a:p>
          <a:p>
            <a:pPr eaLnBrk="1" hangingPunct="1">
              <a:lnSpc>
                <a:spcPct val="90000"/>
              </a:lnSpc>
              <a:buFontTx/>
              <a:buNone/>
              <a:defRPr/>
            </a:pPr>
            <a:r>
              <a:rPr lang="en-US" altLang="en-US"/>
              <a:t>Tunjuk huruf E pada poster satu persatu mulai baris 1 -4</a:t>
            </a:r>
          </a:p>
          <a:p>
            <a:pPr eaLnBrk="1" hangingPunct="1">
              <a:lnSpc>
                <a:spcPct val="90000"/>
              </a:lnSpc>
              <a:buFontTx/>
              <a:buNone/>
              <a:defRPr/>
            </a:pPr>
            <a:r>
              <a:rPr lang="en-US" altLang="en-US"/>
              <a:t>Puji bila anak dapat mencocokkan arah huruf E</a:t>
            </a:r>
          </a:p>
          <a:p>
            <a:pPr eaLnBrk="1" hangingPunct="1">
              <a:lnSpc>
                <a:spcPct val="90000"/>
              </a:lnSpc>
              <a:buFontTx/>
              <a:buNone/>
              <a:defRPr/>
            </a:pPr>
            <a:r>
              <a:rPr lang="en-US" altLang="en-US"/>
              <a:t>Ulangi pada mata sebelahnya.</a:t>
            </a:r>
          </a:p>
          <a:p>
            <a:pPr eaLnBrk="1" hangingPunct="1">
              <a:lnSpc>
                <a:spcPct val="90000"/>
              </a:lnSpc>
              <a:buFont typeface="Wingdings" panose="05000000000000000000" pitchFamily="2" charset="2"/>
              <a:buNone/>
              <a:defRPr/>
            </a:pPr>
            <a:endParaRPr lang="en-US" altLang="en-US" sz="240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D96AD244-8EF2-5E1A-3253-24C515BE3244}"/>
              </a:ext>
            </a:extLst>
          </p:cNvPr>
          <p:cNvSpPr>
            <a:spLocks noGrp="1" noChangeArrowheads="1"/>
          </p:cNvSpPr>
          <p:nvPr>
            <p:ph idx="4294967295"/>
          </p:nvPr>
        </p:nvSpPr>
        <p:spPr>
          <a:xfrm>
            <a:off x="1524000" y="1600201"/>
            <a:ext cx="8229600" cy="4525963"/>
          </a:xfrm>
        </p:spPr>
        <p:txBody>
          <a:bodyPr/>
          <a:lstStyle/>
          <a:p>
            <a:pPr eaLnBrk="1" hangingPunct="1">
              <a:lnSpc>
                <a:spcPct val="90000"/>
              </a:lnSpc>
              <a:buFont typeface="Wingdings" panose="05000000000000000000" pitchFamily="2" charset="2"/>
              <a:buNone/>
            </a:pPr>
            <a:r>
              <a:rPr lang="en-US" altLang="en-US"/>
              <a:t>Interpretasi (penafsiran)</a:t>
            </a:r>
          </a:p>
          <a:p>
            <a:pPr eaLnBrk="1" hangingPunct="1">
              <a:lnSpc>
                <a:spcPct val="90000"/>
              </a:lnSpc>
              <a:buFont typeface="Wingdings" panose="05000000000000000000" pitchFamily="2" charset="2"/>
              <a:buNone/>
            </a:pPr>
            <a:r>
              <a:rPr lang="en-US" altLang="en-US"/>
              <a:t>    Bila tdk dapat mencocokkan posisi E s/d baris ketiga</a:t>
            </a:r>
            <a:r>
              <a:rPr lang="en-US" altLang="en-US">
                <a:sym typeface="Wingdings" panose="05000000000000000000" pitchFamily="2" charset="2"/>
              </a:rPr>
              <a:t> gangguan daya lihat</a:t>
            </a:r>
          </a:p>
          <a:p>
            <a:pPr eaLnBrk="1" hangingPunct="1">
              <a:lnSpc>
                <a:spcPct val="90000"/>
              </a:lnSpc>
              <a:buFontTx/>
              <a:buNone/>
            </a:pPr>
            <a:endParaRPr lang="en-US" altLang="en-US" sz="1000">
              <a:sym typeface="Wingdings" panose="05000000000000000000" pitchFamily="2" charset="2"/>
            </a:endParaRPr>
          </a:p>
          <a:p>
            <a:pPr eaLnBrk="1" hangingPunct="1">
              <a:lnSpc>
                <a:spcPct val="90000"/>
              </a:lnSpc>
              <a:buFont typeface="Wingdings" panose="05000000000000000000" pitchFamily="2" charset="2"/>
              <a:buNone/>
            </a:pPr>
            <a:r>
              <a:rPr lang="en-US" altLang="en-US">
                <a:sym typeface="Wingdings" panose="05000000000000000000" pitchFamily="2" charset="2"/>
              </a:rPr>
              <a:t>Intervensi (tindakan) : rujuk</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1BC26795-6BBB-B14D-22C2-5FCAA7C66A68}"/>
              </a:ext>
            </a:extLst>
          </p:cNvPr>
          <p:cNvSpPr>
            <a:spLocks noGrp="1" noChangeArrowheads="1"/>
          </p:cNvSpPr>
          <p:nvPr>
            <p:ph type="title" idx="4294967295"/>
          </p:nvPr>
        </p:nvSpPr>
        <p:spPr>
          <a:xfrm>
            <a:off x="1524000" y="277813"/>
            <a:ext cx="8382000" cy="558800"/>
          </a:xfrm>
        </p:spPr>
        <p:txBody>
          <a:bodyPr>
            <a:normAutofit fontScale="90000"/>
          </a:bodyPr>
          <a:lstStyle/>
          <a:p>
            <a:pPr eaLnBrk="1" hangingPunct="1"/>
            <a:r>
              <a:rPr lang="en-US" altLang="en-US" sz="4000">
                <a:solidFill>
                  <a:srgbClr val="002060"/>
                </a:solidFill>
              </a:rPr>
              <a:t>Deteksi Dini Gangguan Perilaku</a:t>
            </a:r>
          </a:p>
        </p:txBody>
      </p:sp>
      <p:sp>
        <p:nvSpPr>
          <p:cNvPr id="68611" name="Rectangle 2">
            <a:extLst>
              <a:ext uri="{FF2B5EF4-FFF2-40B4-BE49-F238E27FC236}">
                <a16:creationId xmlns:a16="http://schemas.microsoft.com/office/drawing/2014/main" id="{037F0449-96B2-E3BC-C415-A924B947DD2E}"/>
              </a:ext>
            </a:extLst>
          </p:cNvPr>
          <p:cNvSpPr>
            <a:spLocks noGrp="1" noChangeArrowheads="1"/>
          </p:cNvSpPr>
          <p:nvPr>
            <p:ph idx="4294967295"/>
          </p:nvPr>
        </p:nvSpPr>
        <p:spPr>
          <a:xfrm>
            <a:off x="1600200" y="1143000"/>
            <a:ext cx="9067800" cy="5715000"/>
          </a:xfrm>
        </p:spPr>
        <p:txBody>
          <a:bodyPr/>
          <a:lstStyle/>
          <a:p>
            <a:pPr marL="609600" indent="-609600">
              <a:buNone/>
            </a:pPr>
            <a:r>
              <a:rPr lang="en-US" altLang="en-US" sz="2400">
                <a:sym typeface="Wingdings" panose="05000000000000000000" pitchFamily="2" charset="2"/>
              </a:rPr>
              <a:t>     </a:t>
            </a:r>
            <a:r>
              <a:rPr lang="en-US" altLang="en-US" sz="2400"/>
              <a:t>Bila ada keluhan orangtua atau  kecurigaan petugas / guru / kader (tidak rutin)</a:t>
            </a:r>
          </a:p>
          <a:p>
            <a:pPr marL="609600" indent="-609600">
              <a:buNone/>
            </a:pPr>
            <a:endParaRPr lang="en-US" altLang="en-US" sz="2400"/>
          </a:p>
          <a:p>
            <a:pPr marL="60325" lvl="1" indent="0">
              <a:buNone/>
            </a:pPr>
            <a:r>
              <a:rPr lang="en-US" altLang="en-US">
                <a:latin typeface="Arial Narrow" panose="020B0606020202030204" pitchFamily="34" charset="0"/>
              </a:rPr>
              <a:t>1.    Dgn kuesioner daftar tilik untuk autisme (</a:t>
            </a:r>
            <a:r>
              <a:rPr lang="id-ID" altLang="en-US" i="1">
                <a:latin typeface="Arial Narrow" panose="020B0606020202030204" pitchFamily="34" charset="0"/>
              </a:rPr>
              <a:t>Modified</a:t>
            </a:r>
            <a:r>
              <a:rPr lang="id-ID" altLang="en-US">
                <a:latin typeface="Arial Narrow" panose="020B0606020202030204" pitchFamily="34" charset="0"/>
              </a:rPr>
              <a:t> </a:t>
            </a:r>
            <a:r>
              <a:rPr lang="en-US" altLang="en-US" i="1">
                <a:latin typeface="Arial Narrow" panose="020B0606020202030204" pitchFamily="34" charset="0"/>
              </a:rPr>
              <a:t>Checklist for autism in</a:t>
            </a:r>
            <a:r>
              <a:rPr lang="en-US" altLang="en-US">
                <a:latin typeface="Arial Narrow" panose="020B0606020202030204" pitchFamily="34" charset="0"/>
              </a:rPr>
              <a:t> </a:t>
            </a:r>
            <a:r>
              <a:rPr lang="en-US" altLang="en-US" i="1">
                <a:latin typeface="Arial Narrow" panose="020B0606020202030204" pitchFamily="34" charset="0"/>
              </a:rPr>
              <a:t>toddlers/ </a:t>
            </a:r>
          </a:p>
          <a:p>
            <a:pPr marL="60325" lvl="1" indent="0">
              <a:buNone/>
            </a:pPr>
            <a:r>
              <a:rPr lang="en-US" altLang="en-US" b="1" i="1">
                <a:latin typeface="Arial Narrow" panose="020B0606020202030204" pitchFamily="34" charset="0"/>
              </a:rPr>
              <a:t>       CHAT</a:t>
            </a:r>
            <a:r>
              <a:rPr lang="en-US" altLang="en-US">
                <a:latin typeface="Arial Narrow" panose="020B0606020202030204" pitchFamily="34" charset="0"/>
              </a:rPr>
              <a:t>) bagi anak umur </a:t>
            </a:r>
            <a:r>
              <a:rPr lang="en-US" altLang="en-US" b="1">
                <a:latin typeface="Arial Narrow" panose="020B0606020202030204" pitchFamily="34" charset="0"/>
              </a:rPr>
              <a:t>18 bulan s/ 3 tahun</a:t>
            </a:r>
            <a:r>
              <a:rPr lang="en-US" altLang="en-US">
                <a:latin typeface="Arial Narrow" panose="020B0606020202030204" pitchFamily="34" charset="0"/>
              </a:rPr>
              <a:t>. </a:t>
            </a:r>
            <a:endParaRPr lang="id-ID" altLang="en-US">
              <a:latin typeface="Arial Narrow" panose="020B0606020202030204" pitchFamily="34" charset="0"/>
            </a:endParaRPr>
          </a:p>
          <a:p>
            <a:pPr marL="60325" lvl="1" indent="0">
              <a:buNone/>
            </a:pPr>
            <a:r>
              <a:rPr lang="id-ID" altLang="en-US">
                <a:latin typeface="Arial Narrow" panose="020B0606020202030204" pitchFamily="34" charset="0"/>
              </a:rPr>
              <a:t>2</a:t>
            </a:r>
            <a:r>
              <a:rPr lang="en-US" altLang="en-US">
                <a:latin typeface="Arial Narrow" panose="020B0606020202030204" pitchFamily="34" charset="0"/>
              </a:rPr>
              <a:t>.   Dgn kuesioner </a:t>
            </a:r>
            <a:r>
              <a:rPr lang="en-US" altLang="en-US" b="1" i="1">
                <a:latin typeface="Arial Narrow" panose="020B0606020202030204" pitchFamily="34" charset="0"/>
              </a:rPr>
              <a:t>Abreviated Conner</a:t>
            </a:r>
            <a:r>
              <a:rPr lang="en-US" altLang="en-US" b="1">
                <a:latin typeface="Arial Narrow" panose="020B0606020202030204" pitchFamily="34" charset="0"/>
              </a:rPr>
              <a:t> </a:t>
            </a:r>
            <a:r>
              <a:rPr lang="en-US" altLang="en-US" b="1" i="1">
                <a:latin typeface="Arial Narrow" panose="020B0606020202030204" pitchFamily="34" charset="0"/>
              </a:rPr>
              <a:t>Rating Scale</a:t>
            </a:r>
            <a:r>
              <a:rPr lang="en-US" altLang="en-US">
                <a:latin typeface="Arial Narrow" panose="020B0606020202030204" pitchFamily="34" charset="0"/>
              </a:rPr>
              <a:t> untuk Gangguan Pemusatan Perhatian dan Hiperaktifitas (GPPH) bagi umur </a:t>
            </a:r>
            <a:r>
              <a:rPr lang="en-US" altLang="en-US" b="1">
                <a:latin typeface="Arial Narrow" panose="020B0606020202030204" pitchFamily="34" charset="0"/>
              </a:rPr>
              <a:t>3 tahun ke atas</a:t>
            </a:r>
            <a:r>
              <a:rPr lang="en-US" altLang="en-US">
                <a:latin typeface="Arial Narrow" panose="020B0606020202030204" pitchFamily="34" charset="0"/>
              </a:rPr>
              <a:t>.</a:t>
            </a:r>
          </a:p>
          <a:p>
            <a:pPr marL="60325" lvl="1" indent="0">
              <a:buNone/>
            </a:pPr>
            <a:endParaRPr lang="en-US" altLang="en-US">
              <a:latin typeface="Arial Narrow" panose="020B0606020202030204" pitchFamily="34" charset="0"/>
            </a:endParaRPr>
          </a:p>
          <a:p>
            <a:pPr marL="60325" lvl="1" indent="0">
              <a:buNone/>
            </a:pPr>
            <a:endParaRPr lang="en-US" altLang="en-US">
              <a:latin typeface="Arial Narrow" panose="020B0606020202030204" pitchFamily="34" charset="0"/>
            </a:endParaRPr>
          </a:p>
          <a:p>
            <a:pPr marL="60325" lvl="1" indent="0">
              <a:buClr>
                <a:srgbClr val="800000"/>
              </a:buClr>
              <a:buNone/>
            </a:pPr>
            <a:endParaRPr lang="en-US" altLang="en-US">
              <a:latin typeface="Arial Narrow" panose="020B0606020202030204" pitchFamily="34" charset="0"/>
            </a:endParaRPr>
          </a:p>
          <a:p>
            <a:pPr marL="609600" indent="-609600">
              <a:buNone/>
            </a:pPr>
            <a:endParaRPr lang="en-US" altLang="en-US"/>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1FC95900-648C-50DB-E94A-E351FE04FF09}"/>
              </a:ext>
            </a:extLst>
          </p:cNvPr>
          <p:cNvSpPr>
            <a:spLocks noGrp="1" noChangeArrowheads="1"/>
          </p:cNvSpPr>
          <p:nvPr>
            <p:ph idx="4294967295"/>
          </p:nvPr>
        </p:nvSpPr>
        <p:spPr>
          <a:xfrm>
            <a:off x="1524000" y="1600201"/>
            <a:ext cx="8229600" cy="4525963"/>
          </a:xfrm>
        </p:spPr>
        <p:txBody>
          <a:bodyPr/>
          <a:lstStyle/>
          <a:p>
            <a:pPr marL="342900" lvl="1" indent="-342900">
              <a:buFontTx/>
              <a:buChar char="•"/>
            </a:pPr>
            <a:r>
              <a:rPr lang="id-ID" altLang="en-US">
                <a:latin typeface="Arial Narrow" panose="020B0606020202030204" pitchFamily="34" charset="0"/>
              </a:rPr>
              <a:t>3</a:t>
            </a:r>
            <a:r>
              <a:rPr lang="en-US" altLang="en-US">
                <a:latin typeface="Arial Narrow" panose="020B0606020202030204" pitchFamily="34" charset="0"/>
              </a:rPr>
              <a:t>.   </a:t>
            </a:r>
            <a:r>
              <a:rPr lang="en-US" altLang="en-US" sz="3600">
                <a:latin typeface="Arial Narrow" panose="020B0606020202030204" pitchFamily="34" charset="0"/>
              </a:rPr>
              <a:t>Dgn Kuesioner Masalah </a:t>
            </a:r>
            <a:r>
              <a:rPr lang="id-ID" altLang="en-US" sz="3600">
                <a:latin typeface="Arial Narrow" panose="020B0606020202030204" pitchFamily="34" charset="0"/>
              </a:rPr>
              <a:t>Perilaku </a:t>
            </a:r>
            <a:r>
              <a:rPr lang="en-US" altLang="en-US" sz="3600">
                <a:latin typeface="Arial Narrow" panose="020B0606020202030204" pitchFamily="34" charset="0"/>
              </a:rPr>
              <a:t>Mental Emosional </a:t>
            </a:r>
            <a:r>
              <a:rPr lang="en-US" altLang="en-US" sz="3600" b="1">
                <a:latin typeface="Arial Narrow" panose="020B0606020202030204" pitchFamily="34" charset="0"/>
              </a:rPr>
              <a:t>(KM</a:t>
            </a:r>
            <a:r>
              <a:rPr lang="id-ID" altLang="en-US" sz="3600" b="1">
                <a:latin typeface="Arial Narrow" panose="020B0606020202030204" pitchFamily="34" charset="0"/>
              </a:rPr>
              <a:t>P</a:t>
            </a:r>
            <a:r>
              <a:rPr lang="en-US" altLang="en-US" sz="3600" b="1">
                <a:latin typeface="Arial Narrow" panose="020B0606020202030204" pitchFamily="34" charset="0"/>
              </a:rPr>
              <a:t>E)</a:t>
            </a:r>
            <a:r>
              <a:rPr lang="en-US" altLang="en-US" sz="3600">
                <a:latin typeface="Arial Narrow" panose="020B0606020202030204" pitchFamily="34" charset="0"/>
              </a:rPr>
              <a:t> bagi anak </a:t>
            </a:r>
            <a:r>
              <a:rPr lang="en-US" altLang="en-US" sz="3600" b="1">
                <a:latin typeface="Arial Narrow" panose="020B0606020202030204" pitchFamily="34" charset="0"/>
              </a:rPr>
              <a:t>3</a:t>
            </a:r>
            <a:r>
              <a:rPr lang="id-ID" altLang="en-US" sz="3600" b="1">
                <a:latin typeface="Arial Narrow" panose="020B0606020202030204" pitchFamily="34" charset="0"/>
              </a:rPr>
              <a:t>6</a:t>
            </a:r>
            <a:r>
              <a:rPr lang="en-US" altLang="en-US" sz="3600" b="1">
                <a:latin typeface="Arial Narrow" panose="020B0606020202030204" pitchFamily="34" charset="0"/>
              </a:rPr>
              <a:t> – </a:t>
            </a:r>
            <a:r>
              <a:rPr lang="id-ID" altLang="en-US" sz="3600" b="1">
                <a:latin typeface="Arial Narrow" panose="020B0606020202030204" pitchFamily="34" charset="0"/>
              </a:rPr>
              <a:t>72</a:t>
            </a:r>
            <a:r>
              <a:rPr lang="en-US" altLang="en-US" sz="3600" b="1">
                <a:latin typeface="Arial Narrow" panose="020B0606020202030204" pitchFamily="34" charset="0"/>
              </a:rPr>
              <a:t> </a:t>
            </a:r>
            <a:r>
              <a:rPr lang="id-ID" altLang="en-US" sz="3600" b="1">
                <a:latin typeface="Arial Narrow" panose="020B0606020202030204" pitchFamily="34" charset="0"/>
              </a:rPr>
              <a:t>bulan..</a:t>
            </a:r>
            <a:endParaRPr lang="en-US" altLang="en-US" sz="3600">
              <a:latin typeface="Arial Narrow" panose="020B0606020202030204" pitchFamily="34" charset="0"/>
            </a:endParaRPr>
          </a:p>
          <a:p>
            <a:pPr>
              <a:buFontTx/>
              <a:buNone/>
            </a:pPr>
            <a:r>
              <a:rPr lang="en-US" altLang="en-US" sz="3600"/>
              <a:t> (dilakukan pad semua pasien)</a:t>
            </a:r>
            <a:endParaRPr lang="id-ID" altLang="en-US" sz="3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E50D46-1553-3F41-ACAB-C649484C1A92}"/>
              </a:ext>
            </a:extLst>
          </p:cNvPr>
          <p:cNvSpPr>
            <a:spLocks noGrp="1" noChangeArrowheads="1"/>
          </p:cNvSpPr>
          <p:nvPr>
            <p:ph type="title" idx="4294967295"/>
          </p:nvPr>
        </p:nvSpPr>
        <p:spPr>
          <a:xfrm>
            <a:off x="1524000" y="457200"/>
            <a:ext cx="9144000" cy="1371600"/>
          </a:xfrm>
        </p:spPr>
        <p:txBody>
          <a:bodyPr>
            <a:normAutofit fontScale="90000"/>
          </a:bodyPr>
          <a:lstStyle/>
          <a:p>
            <a:r>
              <a:rPr lang="en-US" altLang="en-US" sz="3600">
                <a:solidFill>
                  <a:schemeClr val="bg1"/>
                </a:solidFill>
              </a:rPr>
              <a:t> </a:t>
            </a:r>
            <a:r>
              <a:rPr lang="en-US" altLang="en-US" sz="4000">
                <a:solidFill>
                  <a:srgbClr val="FFFF00"/>
                </a:solidFill>
              </a:rPr>
              <a:t>2</a:t>
            </a:r>
            <a:r>
              <a:rPr lang="en-US" altLang="en-US" sz="4000">
                <a:solidFill>
                  <a:schemeClr val="bg1"/>
                </a:solidFill>
              </a:rPr>
              <a:t>. </a:t>
            </a:r>
            <a:r>
              <a:rPr lang="en-US" altLang="en-US" sz="4000">
                <a:solidFill>
                  <a:srgbClr val="FFFF00"/>
                </a:solidFill>
              </a:rPr>
              <a:t>Kuesioner Masalah Perilaku Dan Emosional (KMPE)</a:t>
            </a:r>
            <a:br>
              <a:rPr lang="en-US" altLang="en-US" sz="3600">
                <a:solidFill>
                  <a:schemeClr val="bg1"/>
                </a:solidFill>
              </a:rPr>
            </a:br>
            <a:endParaRPr lang="en-US" altLang="en-US" sz="3600">
              <a:solidFill>
                <a:schemeClr val="bg1"/>
              </a:solidFill>
            </a:endParaRPr>
          </a:p>
        </p:txBody>
      </p:sp>
      <p:sp>
        <p:nvSpPr>
          <p:cNvPr id="70659" name="Rectangle 3">
            <a:extLst>
              <a:ext uri="{FF2B5EF4-FFF2-40B4-BE49-F238E27FC236}">
                <a16:creationId xmlns:a16="http://schemas.microsoft.com/office/drawing/2014/main" id="{5F25BC0B-B7D1-BA73-F7D5-130266F6989A}"/>
              </a:ext>
            </a:extLst>
          </p:cNvPr>
          <p:cNvSpPr>
            <a:spLocks noGrp="1" noChangeArrowheads="1"/>
          </p:cNvSpPr>
          <p:nvPr>
            <p:ph idx="4294967295"/>
          </p:nvPr>
        </p:nvSpPr>
        <p:spPr>
          <a:xfrm>
            <a:off x="3048000" y="1752600"/>
            <a:ext cx="7620000" cy="4800600"/>
          </a:xfrm>
        </p:spPr>
        <p:txBody>
          <a:bodyPr/>
          <a:lstStyle/>
          <a:p>
            <a:pPr marL="609600" indent="-609600"/>
            <a:r>
              <a:rPr lang="en-US" altLang="en-US"/>
              <a:t>Bila ada kecurigaan orangtua / petugas (tidak rutin) anak umur </a:t>
            </a:r>
            <a:r>
              <a:rPr lang="en-US" altLang="en-US" b="1"/>
              <a:t>3- 6 tahun</a:t>
            </a:r>
            <a:endParaRPr lang="en-US" altLang="en-US"/>
          </a:p>
          <a:p>
            <a:pPr marL="609600" indent="-609600"/>
            <a:r>
              <a:rPr lang="en-US" altLang="en-US" b="1"/>
              <a:t>12 pertanyaan</a:t>
            </a:r>
            <a:r>
              <a:rPr lang="en-US" altLang="en-US"/>
              <a:t> untuk deteksi dini masalah mental - emosional, tiap 6 bulan</a:t>
            </a:r>
          </a:p>
          <a:p>
            <a:pPr marL="609600" indent="-609600"/>
            <a:r>
              <a:rPr lang="en-US" altLang="en-US" b="1"/>
              <a:t>Tanyakan pada orangtua / pengasuh</a:t>
            </a:r>
            <a:r>
              <a:rPr lang="en-US" altLang="en-US"/>
              <a:t>.</a:t>
            </a:r>
          </a:p>
          <a:p>
            <a:pPr marL="609600" indent="-609600">
              <a:buNone/>
            </a:pPr>
            <a:endParaRPr lang="en-US" altLang="en-US" sz="700"/>
          </a:p>
          <a:p>
            <a:pPr marL="609600" indent="-609600">
              <a:lnSpc>
                <a:spcPct val="60000"/>
              </a:lnSpc>
            </a:pPr>
            <a:r>
              <a:rPr lang="en-US" altLang="en-US"/>
              <a:t>Catat jawaban “Ya”atau “Tidak”.</a:t>
            </a:r>
          </a:p>
          <a:p>
            <a:pPr marL="609600" indent="-609600">
              <a:lnSpc>
                <a:spcPct val="60000"/>
              </a:lnSpc>
            </a:pPr>
            <a:r>
              <a:rPr lang="en-US" altLang="en-US"/>
              <a:t>Hitung jumlah jawaban “</a:t>
            </a:r>
            <a:r>
              <a:rPr lang="en-US" altLang="en-US" b="1"/>
              <a:t>Ya”.</a:t>
            </a:r>
          </a:p>
          <a:p>
            <a:pPr marL="609600" indent="-609600">
              <a:buNone/>
            </a:pPr>
            <a:endParaRPr lang="en-US" altLang="en-US" sz="900" b="1"/>
          </a:p>
          <a:p>
            <a:pPr marL="609600" indent="-609600"/>
            <a:endParaRPr lang="en-US" altLang="en-US" b="1"/>
          </a:p>
          <a:p>
            <a:pPr marL="990600" lvl="1" indent="-533400">
              <a:buClr>
                <a:srgbClr val="800000"/>
              </a:buClr>
              <a:buNone/>
            </a:pP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F77E5BF0-68C3-8140-EC01-0B9015F27BA2}"/>
              </a:ext>
            </a:extLst>
          </p:cNvPr>
          <p:cNvSpPr>
            <a:spLocks noGrp="1" noChangeArrowheads="1"/>
          </p:cNvSpPr>
          <p:nvPr>
            <p:ph idx="4294967295"/>
          </p:nvPr>
        </p:nvSpPr>
        <p:spPr>
          <a:xfrm>
            <a:off x="1524000" y="1600201"/>
            <a:ext cx="8229600" cy="4525963"/>
          </a:xfrm>
        </p:spPr>
        <p:txBody>
          <a:bodyPr/>
          <a:lstStyle/>
          <a:p>
            <a:pPr marL="609600" indent="-609600">
              <a:buNone/>
            </a:pPr>
            <a:r>
              <a:rPr lang="en-US" altLang="en-US" b="1"/>
              <a:t>Interpretasi (penafsiran) KMPE</a:t>
            </a:r>
          </a:p>
          <a:p>
            <a:pPr marL="609600" indent="-609600">
              <a:buNone/>
            </a:pPr>
            <a:r>
              <a:rPr lang="en-US" altLang="en-US"/>
              <a:t> 	Jawaban </a:t>
            </a:r>
            <a:r>
              <a:rPr lang="en-US" altLang="en-US" b="1"/>
              <a:t>Ya &gt; 1 : </a:t>
            </a:r>
            <a:r>
              <a:rPr lang="en-US" altLang="en-US"/>
              <a:t>kemungkinan anak mengalami </a:t>
            </a:r>
            <a:r>
              <a:rPr lang="en-US" altLang="en-US" b="1"/>
              <a:t>masalah mental emosional.</a:t>
            </a:r>
          </a:p>
          <a:p>
            <a:pPr marL="609600" indent="-609600"/>
            <a:endParaRPr lang="id-ID"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Group 2">
            <a:extLst>
              <a:ext uri="{FF2B5EF4-FFF2-40B4-BE49-F238E27FC236}">
                <a16:creationId xmlns:a16="http://schemas.microsoft.com/office/drawing/2014/main" id="{BCC5CD4D-3D49-9BBC-0A23-365A4DAFFA45}"/>
              </a:ext>
            </a:extLst>
          </p:cNvPr>
          <p:cNvGraphicFramePr>
            <a:graphicFrameLocks noGrp="1"/>
          </p:cNvGraphicFramePr>
          <p:nvPr>
            <p:ph idx="4294967295"/>
          </p:nvPr>
        </p:nvGraphicFramePr>
        <p:xfrm>
          <a:off x="1524000" y="180976"/>
          <a:ext cx="8229600" cy="6473825"/>
        </p:xfrm>
        <a:graphic>
          <a:graphicData uri="http://schemas.openxmlformats.org/drawingml/2006/table">
            <a:tbl>
              <a:tblPr/>
              <a:tblGrid>
                <a:gridCol w="5334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714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No</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PERTANYAAN</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YA</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TIDAK</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5161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sering  bereaksi negatif, marah atau tegang tanpa sebab yang jelas?</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(bereaksi negatif contohnya rewel, tidak sabaran, banyak menangis, mudah tersinggung atau bereaksi berlebihan bila merasa situasi tidak seperti yang diharapkannya atau kemauannya tidak terpenuhi)</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8414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tampak lebih memilih untuk  menyendiri atau bermain sendiri, atau menghindar dari anak seumurnya atau orang dewasa?</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(ingin sendirian, menyendiri dengan ekspresi  murung, tidak bersemangat, sedih, atau kehilangan minat terhadap hal-hal yang biasa sangat dinikmati)</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318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cenderung bersikap menentang?</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(membantah, melawan, tidak mau menurut atau melakukan hal yang sebaliknya dari apa yang diminta, serta tampak tidak perduli ketika diberitahu atau ditegur)</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318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mudah takut atau cemas berlebihan tanpa sebab yang jelas ?</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(misalnya takut pada binatang atau benda yang tidak berbahaya, terlihat cemas ketika tidak melihat ibu/pengasuhnya</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12621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5</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sering sulit konsentrasi,  perhatiannya mudah teralihkan atau banyak bergerak / tidak bisa diam?</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misalnya anak tidak bisa bertahan lama  untuk bermain  dengan satu permainan, mudah mengalihkan perhatian bila ada hal lain yang lebih menarik perhatian seperti  bunyi atau gerakan, tidak  bisa duduk dengan tenang, banyak bergerak atau cenderung berjalan / berlari mondar mandir)</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05161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6</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lebih banyak menempel / selalu minta ditemani, mudah cemas dan tidak percaya diri ?</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(seakan minta perlindungan atau minta ditemani pada berbagai situasi, terutama ketika berada dalam situasi baru atau ada orang yang baru dikenalnya; mengekpresikan kecemasan serta terlihat tidak percaya diri)</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6318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7</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menunjukkan adanya perubahan pola tidur?</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(Seperti sulit tidur, terjaga sepanjang hari, sering terbangun di waktu tidur malam oleh karena mimpi buruk, mengigau, menangis didalam tidurnya)</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Group 2">
            <a:extLst>
              <a:ext uri="{FF2B5EF4-FFF2-40B4-BE49-F238E27FC236}">
                <a16:creationId xmlns:a16="http://schemas.microsoft.com/office/drawing/2014/main" id="{61D9F4FE-291C-8369-D932-F606E9D7A5C0}"/>
              </a:ext>
            </a:extLst>
          </p:cNvPr>
          <p:cNvGraphicFramePr>
            <a:graphicFrameLocks noGrp="1"/>
          </p:cNvGraphicFramePr>
          <p:nvPr>
            <p:ph idx="4294967295"/>
          </p:nvPr>
        </p:nvGraphicFramePr>
        <p:xfrm>
          <a:off x="2438400" y="152400"/>
          <a:ext cx="8229600" cy="6477000"/>
        </p:xfrm>
        <a:graphic>
          <a:graphicData uri="http://schemas.openxmlformats.org/drawingml/2006/table">
            <a:tbl>
              <a:tblPr/>
              <a:tblGrid>
                <a:gridCol w="7620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96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8</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Apakah anak anda mengalami perubahan pola makan dari yang biasanya?</a:t>
                      </a:r>
                      <a:endParaRPr kumimoji="0" lang="en-US" altLang="en-US" sz="11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(kehilangan nafsu makan, tidak mau makan sama sekali, atau sebaliknya  makan berlebihan, sangat memilih jenis makanan atau membiarkan makanan lama dimulut tanpa dikunyah/ diemut)</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 </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cs typeface="Arial" panose="020B0604020202020204" pitchFamily="34" charset="0"/>
                        </a:rPr>
                        <a:t> </a:t>
                      </a:r>
                      <a:endParaRPr kumimoji="0" lang="en-US" altLang="en-US" sz="1200" b="1" i="0" u="none" strike="noStrike" cap="none" normalizeH="0" baseline="0">
                        <a:ln>
                          <a:noFill/>
                        </a:ln>
                        <a:solidFill>
                          <a:srgbClr val="FFFFFF"/>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841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9</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seringkali mengeluh sakit kepala, sakit perut atau keluhan fisik lainnya dalam waktu-waktu tertentu?</a:t>
                      </a:r>
                      <a:endParaRPr kumimoji="0" lang="en-US" altLang="en-US" sz="1200" b="1"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209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10</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mudah putus asa atau frustrasi dan sering menunjukkan emosi yang negatif ?</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(Seperti sedih atau kecewa yang berkepanjangan, mudah mengeluh, marah atau protes. Misal ketika anak merasa kesulitan dalam menggambar, lalu berteriak minta tolong, marah, atau kertasnya disobek)</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96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11</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menunjukkan kemunduran pola perilaku dari kemampuan yang sudah dimilikinya ?</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(seperti mengompol kembali, menghisap jempol, atau tidak mau berpisah dengan orangtua/pengasuhnya)</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725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12</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sering berkelahi, bertengkar, atau menyerang anak lain baik  secara </a:t>
                      </a:r>
                      <a:r>
                        <a:rPr kumimoji="0" lang="en-US" altLang="en-US" sz="1200" b="1" i="0" u="none" strike="noStrike" cap="none" normalizeH="0" baseline="0">
                          <a:ln>
                            <a:noFill/>
                          </a:ln>
                          <a:solidFill>
                            <a:srgbClr val="FF0000"/>
                          </a:solidFill>
                          <a:effectLst/>
                          <a:latin typeface="Arial" panose="020B0604020202020204" pitchFamily="34" charset="0"/>
                          <a:cs typeface="Arial" panose="020B0604020202020204" pitchFamily="34" charset="0"/>
                        </a:rPr>
                        <a:t>verbal maupun non-verbal</a:t>
                      </a: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(seperti misalnya mengejek, meneriaki, merebut permainan, atau memukul temannya)</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96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13</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sering diperlakukan tidak menyenangkan oleh anak lain atau orang dewasa? </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(seperti misalnya ditinggal bermain, dihindari, diejek, dikata-katai, direbut mainannya atau disakiti secara fisik)</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725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14</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Apakah anak anda cenderung berperilaku merusak atau cenderung selalu ingin menang atau menguasai.</a:t>
                      </a:r>
                      <a:endParaRPr kumimoji="0" lang="en-US" altLang="en-US" sz="11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(Misalnya merusak benda,  menyakiti dirinya atau binatang)</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27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TOTAL</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Arial Narrow" panose="020B0606020202030204" pitchFamily="34"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E37EC71-AF16-87DD-9130-F62645CE62CE}"/>
              </a:ext>
            </a:extLst>
          </p:cNvPr>
          <p:cNvSpPr>
            <a:spLocks noGrp="1" noChangeArrowheads="1"/>
          </p:cNvSpPr>
          <p:nvPr>
            <p:ph type="title" idx="4294967295"/>
          </p:nvPr>
        </p:nvSpPr>
        <p:spPr>
          <a:xfrm>
            <a:off x="1524000" y="0"/>
            <a:ext cx="8610600" cy="1371600"/>
          </a:xfrm>
        </p:spPr>
        <p:txBody>
          <a:bodyPr/>
          <a:lstStyle/>
          <a:p>
            <a:pPr eaLnBrk="1" hangingPunct="1">
              <a:lnSpc>
                <a:spcPct val="80000"/>
              </a:lnSpc>
            </a:pPr>
            <a:r>
              <a:rPr lang="en-US" altLang="en-US" sz="4000" b="1">
                <a:solidFill>
                  <a:srgbClr val="C00000"/>
                </a:solidFill>
                <a:latin typeface="Baskerville Old Face" panose="02020602080505020303" pitchFamily="18" charset="0"/>
              </a:rPr>
              <a:t>1. </a:t>
            </a:r>
            <a:r>
              <a:rPr lang="en-US" altLang="en-US" sz="3600" b="1">
                <a:solidFill>
                  <a:srgbClr val="C00000"/>
                </a:solidFill>
                <a:latin typeface="Baskerville Old Face" panose="02020602080505020303" pitchFamily="18" charset="0"/>
              </a:rPr>
              <a:t>Kuesioner Pra Skrining   </a:t>
            </a:r>
            <a:br>
              <a:rPr lang="en-US" altLang="en-US" sz="3600" b="1">
                <a:solidFill>
                  <a:srgbClr val="C00000"/>
                </a:solidFill>
                <a:latin typeface="Baskerville Old Face" panose="02020602080505020303" pitchFamily="18" charset="0"/>
              </a:rPr>
            </a:br>
            <a:r>
              <a:rPr lang="en-US" altLang="en-US" sz="3600" b="1">
                <a:solidFill>
                  <a:srgbClr val="C00000"/>
                </a:solidFill>
                <a:latin typeface="Baskerville Old Face" panose="02020602080505020303" pitchFamily="18" charset="0"/>
              </a:rPr>
              <a:t>    Perkembangan (KPSP)</a:t>
            </a:r>
          </a:p>
        </p:txBody>
      </p:sp>
      <p:sp>
        <p:nvSpPr>
          <p:cNvPr id="37891" name="Rectangle 3">
            <a:extLst>
              <a:ext uri="{FF2B5EF4-FFF2-40B4-BE49-F238E27FC236}">
                <a16:creationId xmlns:a16="http://schemas.microsoft.com/office/drawing/2014/main" id="{69FB9F3A-5451-C1BE-5130-7A098A0EF24D}"/>
              </a:ext>
            </a:extLst>
          </p:cNvPr>
          <p:cNvSpPr>
            <a:spLocks noGrp="1" noChangeArrowheads="1"/>
          </p:cNvSpPr>
          <p:nvPr>
            <p:ph idx="4294967295"/>
          </p:nvPr>
        </p:nvSpPr>
        <p:spPr>
          <a:xfrm>
            <a:off x="2057400" y="1371600"/>
            <a:ext cx="8610600" cy="5486400"/>
          </a:xfrm>
        </p:spPr>
        <p:txBody>
          <a:bodyPr/>
          <a:lstStyle/>
          <a:p>
            <a:pPr marL="457200" indent="-457200">
              <a:lnSpc>
                <a:spcPct val="80000"/>
              </a:lnSpc>
              <a:buFont typeface="Wingdings" panose="05000000000000000000" pitchFamily="2" charset="2"/>
              <a:buChar char="§"/>
            </a:pPr>
            <a:r>
              <a:rPr lang="en-US" altLang="en-US" sz="2300"/>
              <a:t>9-10 pertanyaan singkat pada orang-tua / pengasuh, </a:t>
            </a:r>
          </a:p>
          <a:p>
            <a:pPr marL="457200" indent="-457200">
              <a:lnSpc>
                <a:spcPct val="80000"/>
              </a:lnSpc>
              <a:buFont typeface="Wingdings" panose="05000000000000000000" pitchFamily="2" charset="2"/>
              <a:buChar char="§"/>
            </a:pPr>
            <a:r>
              <a:rPr lang="en-US" altLang="en-US" sz="2300"/>
              <a:t>tentang kemampuan yang telah dicapai oleh anak</a:t>
            </a:r>
          </a:p>
          <a:p>
            <a:pPr marL="457200" indent="-457200">
              <a:lnSpc>
                <a:spcPct val="80000"/>
              </a:lnSpc>
              <a:buFont typeface="Wingdings" panose="05000000000000000000" pitchFamily="2" charset="2"/>
              <a:buChar char="§"/>
            </a:pPr>
            <a:r>
              <a:rPr lang="en-US" altLang="en-US" sz="2300"/>
              <a:t>mulai umur 3 bulan, minimal tiap 3 bulan sampai umur 2 tahun, minimal tiap 6 bulan sampai umur 6 tahun</a:t>
            </a:r>
          </a:p>
          <a:p>
            <a:pPr marL="457200" indent="-457200">
              <a:lnSpc>
                <a:spcPct val="80000"/>
              </a:lnSpc>
              <a:buFont typeface="Wingdings" panose="05000000000000000000" pitchFamily="2" charset="2"/>
              <a:buChar char="§"/>
            </a:pPr>
            <a:r>
              <a:rPr lang="en-US" altLang="en-US" sz="2300"/>
              <a:t>untuk mengetahui perkembangan anak sesuai umurnya atau terlambat</a:t>
            </a:r>
          </a:p>
          <a:p>
            <a:pPr marL="457200" indent="-457200">
              <a:lnSpc>
                <a:spcPct val="80000"/>
              </a:lnSpc>
              <a:buNone/>
            </a:pPr>
            <a:endParaRPr lang="en-US" altLang="en-US" sz="800"/>
          </a:p>
          <a:p>
            <a:pPr marL="457200" indent="-457200">
              <a:lnSpc>
                <a:spcPct val="80000"/>
              </a:lnSpc>
              <a:buNone/>
            </a:pPr>
            <a:endParaRPr lang="en-US" altLang="en-US" sz="110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F07BC183-E88F-0EFF-D4C0-6F237F229DEF}"/>
              </a:ext>
            </a:extLst>
          </p:cNvPr>
          <p:cNvSpPr>
            <a:spLocks noGrp="1" noChangeArrowheads="1"/>
          </p:cNvSpPr>
          <p:nvPr>
            <p:ph idx="4294967295"/>
          </p:nvPr>
        </p:nvSpPr>
        <p:spPr>
          <a:xfrm>
            <a:off x="2057400" y="533401"/>
            <a:ext cx="8610600" cy="5865813"/>
          </a:xfrm>
        </p:spPr>
        <p:txBody>
          <a:bodyPr/>
          <a:lstStyle/>
          <a:p>
            <a:pPr marL="609600" indent="-609600">
              <a:buClr>
                <a:srgbClr val="800000"/>
              </a:buClr>
              <a:buNone/>
              <a:defRPr/>
            </a:pPr>
            <a:r>
              <a:rPr lang="en-US" altLang="en-US" sz="2400" b="1">
                <a:solidFill>
                  <a:srgbClr val="00CCFF"/>
                </a:solidFill>
                <a:effectLst>
                  <a:outerShdw blurRad="38100" dist="38100" dir="2700000" algn="tl">
                    <a:srgbClr val="C0C0C0"/>
                  </a:outerShdw>
                </a:effectLst>
              </a:rPr>
              <a:t>Intervensi  (tindakan):</a:t>
            </a:r>
          </a:p>
          <a:p>
            <a:pPr marL="609600" indent="-609600">
              <a:buClr>
                <a:srgbClr val="800000"/>
              </a:buClr>
              <a:buNone/>
              <a:defRPr/>
            </a:pPr>
            <a:endParaRPr lang="en-US" altLang="en-US" sz="2400" b="1">
              <a:solidFill>
                <a:srgbClr val="00CCFF"/>
              </a:solidFill>
              <a:effectLst>
                <a:outerShdw blurRad="38100" dist="38100" dir="2700000" algn="tl">
                  <a:srgbClr val="C0C0C0"/>
                </a:outerShdw>
              </a:effectLst>
            </a:endParaRPr>
          </a:p>
          <a:p>
            <a:pPr marL="609600" indent="-609600">
              <a:buClr>
                <a:schemeClr val="tx1"/>
              </a:buClr>
              <a:buSzPct val="105000"/>
              <a:buNone/>
              <a:defRPr/>
            </a:pPr>
            <a:r>
              <a:rPr lang="en-US" altLang="en-US" sz="2400">
                <a:solidFill>
                  <a:schemeClr val="bg1"/>
                </a:solidFill>
                <a:effectLst>
                  <a:outerShdw blurRad="38100" dist="38100" dir="2700000" algn="tl">
                    <a:srgbClr val="C0C0C0"/>
                  </a:outerShdw>
                </a:effectLst>
              </a:rPr>
              <a:t>1.   </a:t>
            </a:r>
            <a:r>
              <a:rPr lang="en-US" altLang="en-US" sz="2400"/>
              <a:t>Bila ditemukan </a:t>
            </a:r>
            <a:r>
              <a:rPr lang="en-US" altLang="en-US" sz="2400" b="1"/>
              <a:t>1atau lebih</a:t>
            </a:r>
            <a:r>
              <a:rPr lang="en-US" altLang="en-US" sz="2400"/>
              <a:t> masalah mental emosional :</a:t>
            </a:r>
          </a:p>
          <a:p>
            <a:pPr marL="1028700" lvl="1" indent="-571500">
              <a:buFontTx/>
              <a:buChar char="•"/>
              <a:defRPr/>
            </a:pPr>
            <a:r>
              <a:rPr lang="en-US" altLang="en-US"/>
              <a:t>Lakukan </a:t>
            </a:r>
            <a:r>
              <a:rPr lang="en-US" altLang="en-US" b="1"/>
              <a:t>konseling </a:t>
            </a:r>
            <a:r>
              <a:rPr lang="en-US" altLang="en-US"/>
              <a:t>pada orang tua menggunakan Buku Pedoman Pola Asuh yang mendukung perkembangan anak.</a:t>
            </a:r>
          </a:p>
          <a:p>
            <a:pPr marL="1028700" lvl="1" indent="-571500">
              <a:buFontTx/>
              <a:buChar char="•"/>
              <a:defRPr/>
            </a:pPr>
            <a:r>
              <a:rPr lang="en-US" altLang="en-US" b="1"/>
              <a:t>Evaluasi setelah 3 bulan</a:t>
            </a:r>
            <a:r>
              <a:rPr lang="en-US" altLang="en-US"/>
              <a:t>, </a:t>
            </a:r>
          </a:p>
          <a:p>
            <a:pPr marL="1028700" lvl="1" indent="-571500">
              <a:buFontTx/>
              <a:buChar char="•"/>
              <a:defRPr/>
            </a:pPr>
            <a:r>
              <a:rPr lang="en-US" altLang="en-US"/>
              <a:t>bila tidak ada perubahan </a:t>
            </a:r>
            <a:r>
              <a:rPr lang="en-US" altLang="en-US" b="1"/>
              <a:t>rujuk</a:t>
            </a:r>
            <a:r>
              <a:rPr lang="en-US" altLang="en-US"/>
              <a:t> ke Rumah Sakit yang ada fasilitas tumbuh kembang anak / kesehatan jiwa.</a:t>
            </a:r>
          </a:p>
          <a:p>
            <a:pPr marL="609600" indent="-609600">
              <a:buClr>
                <a:schemeClr val="tx1"/>
              </a:buClr>
              <a:buSzPct val="105000"/>
              <a:buNone/>
              <a:defRPr/>
            </a:pPr>
            <a:endParaRPr lang="en-US" altLang="en-US" sz="2400"/>
          </a:p>
          <a:p>
            <a:pPr marL="609600" indent="-609600">
              <a:buClr>
                <a:schemeClr val="tx1"/>
              </a:buClr>
              <a:defRPr/>
            </a:pPr>
            <a:endParaRPr lang="en-US" altLang="en-US" sz="2300"/>
          </a:p>
          <a:p>
            <a:pPr marL="1522413" lvl="2" indent="-608013">
              <a:buClr>
                <a:srgbClr val="CC3300"/>
              </a:buClr>
              <a:buFont typeface="Wingdings" panose="05000000000000000000" pitchFamily="2" charset="2"/>
              <a:buChar char="Ø"/>
              <a:defRPr/>
            </a:pPr>
            <a:endParaRPr lang="en-US" altLang="en-US" sz="17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C474DA51-8254-BBCD-867D-7CD6799F795F}"/>
              </a:ext>
            </a:extLst>
          </p:cNvPr>
          <p:cNvSpPr>
            <a:spLocks noGrp="1" noChangeArrowheads="1"/>
          </p:cNvSpPr>
          <p:nvPr>
            <p:ph idx="4294967295"/>
          </p:nvPr>
        </p:nvSpPr>
        <p:spPr>
          <a:xfrm>
            <a:off x="1524000" y="1600201"/>
            <a:ext cx="8229600" cy="4525963"/>
          </a:xfrm>
        </p:spPr>
        <p:txBody>
          <a:bodyPr/>
          <a:lstStyle/>
          <a:p>
            <a:pPr marL="609600" indent="-609600">
              <a:buSzPct val="105000"/>
              <a:buFontTx/>
              <a:buAutoNum type="arabicPeriod" startAt="2"/>
            </a:pPr>
            <a:r>
              <a:rPr lang="en-US" altLang="en-US"/>
              <a:t>Bila ditemukan </a:t>
            </a:r>
            <a:r>
              <a:rPr lang="en-US" altLang="en-US" b="1"/>
              <a:t>2 atau lebih</a:t>
            </a:r>
            <a:r>
              <a:rPr lang="en-US" altLang="en-US"/>
              <a:t> masalah mental emosional, </a:t>
            </a:r>
            <a:r>
              <a:rPr lang="en-US" altLang="en-US" b="1"/>
              <a:t>rujuk </a:t>
            </a:r>
            <a:r>
              <a:rPr lang="en-US" altLang="en-US"/>
              <a:t>anak ke Rumah Sakit.</a:t>
            </a:r>
          </a:p>
          <a:p>
            <a:pPr marL="609600" indent="-609600">
              <a:buFontTx/>
              <a:buAutoNum type="arabicPeriod" startAt="2"/>
            </a:pPr>
            <a:endParaRPr lang="en-US" altLang="en-US" sz="1000"/>
          </a:p>
          <a:p>
            <a:pPr marL="609600" indent="-609600">
              <a:buNone/>
            </a:pPr>
            <a:r>
              <a:rPr lang="en-US" altLang="en-US"/>
              <a:t>Dalam</a:t>
            </a:r>
            <a:r>
              <a:rPr lang="en-US" altLang="en-US" b="1"/>
              <a:t> surat rujukan</a:t>
            </a:r>
            <a:r>
              <a:rPr lang="en-US" altLang="en-US"/>
              <a:t> harus ditulisakan </a:t>
            </a:r>
            <a:r>
              <a:rPr lang="en-US" altLang="en-US" b="1"/>
              <a:t>jumlah dan masalah</a:t>
            </a:r>
            <a:r>
              <a:rPr lang="en-US" altLang="en-US"/>
              <a:t> mental emosional yang ditemukan.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C632C446-B0BF-20F0-3BDD-F3A108D83802}"/>
              </a:ext>
            </a:extLst>
          </p:cNvPr>
          <p:cNvSpPr>
            <a:spLocks noGrp="1" noChangeArrowheads="1"/>
          </p:cNvSpPr>
          <p:nvPr>
            <p:ph idx="4294967295"/>
          </p:nvPr>
        </p:nvSpPr>
        <p:spPr>
          <a:xfrm>
            <a:off x="1524000" y="285750"/>
            <a:ext cx="8229600" cy="5500688"/>
          </a:xfrm>
        </p:spPr>
        <p:txBody>
          <a:bodyPr/>
          <a:lstStyle/>
          <a:p>
            <a:pPr marL="457200" indent="-457200">
              <a:lnSpc>
                <a:spcPct val="80000"/>
              </a:lnSpc>
              <a:buNone/>
            </a:pPr>
            <a:r>
              <a:rPr lang="en-US" altLang="en-US"/>
              <a:t>Alat :</a:t>
            </a:r>
          </a:p>
          <a:p>
            <a:pPr marL="457200" indent="-457200">
              <a:lnSpc>
                <a:spcPct val="80000"/>
              </a:lnSpc>
              <a:buNone/>
            </a:pPr>
            <a:r>
              <a:rPr lang="en-US" altLang="en-US"/>
              <a:t>1. Kuesioner (daftar pertanyaan) sesuai umur anak</a:t>
            </a:r>
          </a:p>
          <a:p>
            <a:pPr marL="457200" indent="-457200">
              <a:lnSpc>
                <a:spcPct val="80000"/>
              </a:lnSpc>
              <a:buNone/>
            </a:pPr>
            <a:r>
              <a:rPr lang="en-US" altLang="en-US"/>
              <a:t>2. Kertas, pensil,</a:t>
            </a:r>
          </a:p>
          <a:p>
            <a:pPr marL="457200" indent="-457200">
              <a:lnSpc>
                <a:spcPct val="80000"/>
              </a:lnSpc>
              <a:buNone/>
            </a:pPr>
            <a:r>
              <a:rPr lang="en-US" altLang="en-US"/>
              <a:t>3. bola karet atau plastik seukuran  bola tenis,</a:t>
            </a:r>
          </a:p>
          <a:p>
            <a:pPr marL="457200" indent="-457200">
              <a:lnSpc>
                <a:spcPct val="80000"/>
              </a:lnSpc>
              <a:buNone/>
            </a:pPr>
            <a:r>
              <a:rPr lang="en-US" altLang="en-US"/>
              <a:t>4. kerincingan, </a:t>
            </a:r>
          </a:p>
          <a:p>
            <a:pPr marL="457200" indent="-457200">
              <a:lnSpc>
                <a:spcPct val="80000"/>
              </a:lnSpc>
              <a:buNone/>
            </a:pPr>
            <a:r>
              <a:rPr lang="en-US" altLang="en-US"/>
              <a:t>5. kubus berukuran sisi 2,5 cm sebanyak 6 buah, </a:t>
            </a:r>
          </a:p>
          <a:p>
            <a:pPr marL="457200" indent="-457200">
              <a:lnSpc>
                <a:spcPct val="80000"/>
              </a:lnSpc>
              <a:buNone/>
            </a:pPr>
            <a:r>
              <a:rPr lang="en-US" altLang="en-US"/>
              <a:t>6. benda-benda kecil seperti kismis/potongan biskuit kecil berukuran 0,5-1 cm</a:t>
            </a:r>
          </a:p>
          <a:p>
            <a:pPr marL="457200" indent="-457200"/>
            <a:endParaRPr lang="id-ID"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Rectangle 2">
            <a:extLst>
              <a:ext uri="{FF2B5EF4-FFF2-40B4-BE49-F238E27FC236}">
                <a16:creationId xmlns:a16="http://schemas.microsoft.com/office/drawing/2014/main" id="{E438248C-7293-163B-B828-BE8C2A67CF37}"/>
              </a:ext>
            </a:extLst>
          </p:cNvPr>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689100" y="-161925"/>
            <a:ext cx="8978900" cy="1003300"/>
          </a:xfrm>
        </p:spPr>
      </p:pic>
      <p:graphicFrame>
        <p:nvGraphicFramePr>
          <p:cNvPr id="100355" name="Group 3">
            <a:extLst>
              <a:ext uri="{FF2B5EF4-FFF2-40B4-BE49-F238E27FC236}">
                <a16:creationId xmlns:a16="http://schemas.microsoft.com/office/drawing/2014/main" id="{DF671326-4C5B-215B-9023-C7995EE18979}"/>
              </a:ext>
            </a:extLst>
          </p:cNvPr>
          <p:cNvGraphicFramePr>
            <a:graphicFrameLocks noGrp="1"/>
          </p:cNvGraphicFramePr>
          <p:nvPr>
            <p:ph type="tbl" idx="4294967295"/>
          </p:nvPr>
        </p:nvGraphicFramePr>
        <p:xfrm>
          <a:off x="1524000" y="836613"/>
          <a:ext cx="9144000" cy="4767262"/>
        </p:xfrm>
        <a:graphic>
          <a:graphicData uri="http://schemas.openxmlformats.org/drawingml/2006/table">
            <a:tbl>
              <a:tblPr/>
              <a:tblGrid>
                <a:gridCol w="1911350">
                  <a:extLst>
                    <a:ext uri="{9D8B030D-6E8A-4147-A177-3AD203B41FA5}">
                      <a16:colId xmlns:a16="http://schemas.microsoft.com/office/drawing/2014/main" val="20000"/>
                    </a:ext>
                  </a:extLst>
                </a:gridCol>
                <a:gridCol w="7232650">
                  <a:extLst>
                    <a:ext uri="{9D8B030D-6E8A-4147-A177-3AD203B41FA5}">
                      <a16:colId xmlns:a16="http://schemas.microsoft.com/office/drawing/2014/main" val="20001"/>
                    </a:ext>
                  </a:extLst>
                </a:gridCol>
              </a:tblGrid>
              <a:tr h="45723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Umur</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66FF"/>
                          </a:solidFill>
                          <a:effectLst>
                            <a:outerShdw blurRad="38100" dist="38100" dir="2700000" algn="tl">
                              <a:srgbClr val="C0C0C0"/>
                            </a:outerShdw>
                          </a:effectLst>
                          <a:latin typeface="Arial" panose="020B0604020202020204" pitchFamily="34" charset="0"/>
                          <a:cs typeface="Arial" panose="020B0604020202020204" pitchFamily="34" charset="0"/>
                        </a:rPr>
                        <a:t>Kemampuan perkembangan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8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0-1 bulan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Menatap ke ibu, mengeluarkan suara, tersenyum,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456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1-3 bulan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Mengangkat kepala tegak ketika tengkurap, tertawa, mengamati tangannya,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3-6 bulan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Meniru bunyi, meraih benda, tengkurap sendiri,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6-9 bulan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Duduk sendiri,mengucapkan ma..ma..ma, da..da….da…, pegang biskuit,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13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9-12 bulan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Bermain CI LUK BA, menjimpit benda kecil, berdiri dan berjalan berpegangan,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13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1-2 tahun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Menunjukkan dan menyebut nama bagian tubuh, naik tangga, corat-coret,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13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2-3 tahun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Berdiri di atas satu kaki tanpa berpegangan, bicara domengerti, makan sendiri, memeluk dan mencium orang yang terdekat,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8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3-5 tahun</a:t>
                      </a:r>
                      <a:endParaRPr kumimoji="0" lang="en-US" altLang="en-US" sz="2800" b="1"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Melompat-lompat,menggambar, cerita, pakai pakaian, dll</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1923">
            <a:extLst>
              <a:ext uri="{FF2B5EF4-FFF2-40B4-BE49-F238E27FC236}">
                <a16:creationId xmlns:a16="http://schemas.microsoft.com/office/drawing/2014/main" id="{8B0725B4-DCD3-ED51-0AE4-2B152F114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0"/>
            <a:ext cx="903605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73608E96-B597-D71F-F6B4-AB1A551F9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051"/>
            <a:ext cx="9540875"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4974D38A-BD17-AE8F-01EE-6959CC8E2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34950"/>
            <a:ext cx="9828213" cy="798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2851</Words>
  <Application>Microsoft Office PowerPoint</Application>
  <PresentationFormat>Widescreen</PresentationFormat>
  <Paragraphs>406</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Algerian</vt:lpstr>
      <vt:lpstr>Arial</vt:lpstr>
      <vt:lpstr>Arial Narrow</vt:lpstr>
      <vt:lpstr>Baskerville Old Face</vt:lpstr>
      <vt:lpstr>Book Antiqua</vt:lpstr>
      <vt:lpstr>Calibri</vt:lpstr>
      <vt:lpstr>Calibri Light</vt:lpstr>
      <vt:lpstr>Times New Roman</vt:lpstr>
      <vt:lpstr>Wingdings</vt:lpstr>
      <vt:lpstr>Office Theme</vt:lpstr>
      <vt:lpstr>DETEKSI PERKEMBANGAN</vt:lpstr>
      <vt:lpstr> Deteksi Dini Penyimpangan Perkembangan</vt:lpstr>
      <vt:lpstr>…Deteksi Dini Penyimpangan Perkembangan</vt:lpstr>
      <vt:lpstr>1. Kuesioner Pra Skrining        Perkembangan (KPSP)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Kuesioner Pra Skrining Perkembangan (KPSP)</vt:lpstr>
      <vt:lpstr>Interpretasi (penafsiran) KPSP :</vt:lpstr>
      <vt:lpstr>Bila jawaban KPSP : Ya  9 – 10</vt:lpstr>
      <vt:lpstr>Bila jawaban KPSP : Ya 7 – 8</vt:lpstr>
      <vt:lpstr>Bila jawaban  KPSP Ya : 6 atau kurang</vt:lpstr>
      <vt:lpstr>Test Daya Dengar (TDD)</vt:lpstr>
      <vt:lpstr>PowerPoint Presentation</vt:lpstr>
      <vt:lpstr>…Test Daya Dengar (TDD)</vt:lpstr>
      <vt:lpstr>…Tes daya dengar (TDD)  </vt:lpstr>
      <vt:lpstr>…Tes daya dengar (TDD)  </vt:lpstr>
      <vt:lpstr>PowerPoint Presentation</vt:lpstr>
      <vt:lpstr>PowerPoint Presentation</vt:lpstr>
      <vt:lpstr>PowerPoint Presentation</vt:lpstr>
      <vt:lpstr>PowerPoint Presentation</vt:lpstr>
      <vt:lpstr>PowerPoint Presentation</vt:lpstr>
      <vt:lpstr>Tes Daya Lihat (TDL)</vt:lpstr>
      <vt:lpstr>PowerPoint Presentation</vt:lpstr>
      <vt:lpstr>Tes Daya Lihat (TDL)</vt:lpstr>
      <vt:lpstr>PowerPoint Presentation</vt:lpstr>
      <vt:lpstr>Deteksi Dini Gangguan Perilaku</vt:lpstr>
      <vt:lpstr>PowerPoint Presentation</vt:lpstr>
      <vt:lpstr> 2. Kuesioner Masalah Perilaku Dan Emosional (KMPE)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DETEKSI PERKEMBANGAN</dc:title>
  <dc:creator>ip duet3</dc:creator>
  <cp:lastModifiedBy>ip duet3</cp:lastModifiedBy>
  <cp:revision>1</cp:revision>
  <dcterms:created xsi:type="dcterms:W3CDTF">2022-10-19T02:49:33Z</dcterms:created>
  <dcterms:modified xsi:type="dcterms:W3CDTF">2022-10-19T02:49:48Z</dcterms:modified>
</cp:coreProperties>
</file>