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sldIdLst>
    <p:sldId id="408" r:id="rId2"/>
    <p:sldId id="409" r:id="rId3"/>
    <p:sldId id="262" r:id="rId4"/>
    <p:sldId id="263" r:id="rId5"/>
    <p:sldId id="264" r:id="rId6"/>
    <p:sldId id="265" r:id="rId7"/>
    <p:sldId id="266" r:id="rId8"/>
    <p:sldId id="267" r:id="rId9"/>
    <p:sldId id="368" r:id="rId10"/>
    <p:sldId id="367" r:id="rId11"/>
    <p:sldId id="270" r:id="rId12"/>
    <p:sldId id="271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394" r:id="rId39"/>
    <p:sldId id="395" r:id="rId40"/>
    <p:sldId id="396" r:id="rId41"/>
    <p:sldId id="39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00"/>
    <a:srgbClr val="CC9900"/>
    <a:srgbClr val="FFCC00"/>
    <a:srgbClr val="FFCC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4841A-9483-4654-BAEB-95E8DE694F55}" type="doc">
      <dgm:prSet loTypeId="urn:microsoft.com/office/officeart/2005/8/layout/vList3#1" loCatId="list" qsTypeId="urn:microsoft.com/office/officeart/2005/8/quickstyle/3d1" qsCatId="3D" csTypeId="urn:microsoft.com/office/officeart/2005/8/colors/accent2_1" csCatId="accent2" phldr="1"/>
      <dgm:spPr/>
    </dgm:pt>
    <dgm:pt modelId="{3C37391B-9882-4853-847D-D3BDBB14E1CC}">
      <dgm:prSet phldrT="[Text]"/>
      <dgm:spPr/>
      <dgm:t>
        <a:bodyPr/>
        <a:lstStyle/>
        <a:p>
          <a:r>
            <a:rPr lang="en-US" b="1" cap="none" spc="50" dirty="0" err="1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Belum</a:t>
          </a:r>
          <a:r>
            <a:rPr lang="en-US" b="1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b="1" cap="none" spc="50" dirty="0" err="1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tumbunya</a:t>
          </a:r>
          <a:r>
            <a:rPr lang="en-US" b="1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b="1" cap="none" spc="50" dirty="0" err="1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kesadaran</a:t>
          </a:r>
          <a:r>
            <a:rPr lang="en-US" b="1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b="1" cap="none" spc="50" dirty="0" err="1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pentingnya</a:t>
          </a:r>
          <a:r>
            <a:rPr lang="en-US" b="1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b="1" cap="none" spc="50" dirty="0" err="1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kesehatan</a:t>
          </a:r>
          <a:r>
            <a:rPr lang="en-US" b="1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b="1" cap="none" spc="50" dirty="0" err="1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reproduksi</a:t>
          </a:r>
          <a:r>
            <a:rPr lang="en-US" b="1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b="1" cap="none" spc="50" dirty="0" err="1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terutama</a:t>
          </a:r>
          <a:r>
            <a:rPr lang="en-US" b="1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di </a:t>
          </a:r>
          <a:r>
            <a:rPr lang="en-US" b="1" cap="none" spc="50" dirty="0" err="1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kalangan</a:t>
          </a:r>
          <a:r>
            <a:rPr lang="en-US" b="1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b="1" cap="none" spc="50" dirty="0" err="1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remaja</a:t>
          </a:r>
          <a:endParaRPr lang="en-US" b="1" cap="none" spc="50" dirty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33524AE5-F6A8-4E58-B6BE-2FDDF0DDFD2E}" type="parTrans" cxnId="{1A577E1A-FCBF-4FCB-94AD-F6AD5496CFD7}">
      <dgm:prSet/>
      <dgm:spPr/>
      <dgm:t>
        <a:bodyPr/>
        <a:lstStyle/>
        <a:p>
          <a:endParaRPr lang="en-US"/>
        </a:p>
      </dgm:t>
    </dgm:pt>
    <dgm:pt modelId="{36023087-141B-4D49-97C1-01626B16AA1B}" type="sibTrans" cxnId="{1A577E1A-FCBF-4FCB-94AD-F6AD5496CFD7}">
      <dgm:prSet/>
      <dgm:spPr/>
      <dgm:t>
        <a:bodyPr/>
        <a:lstStyle/>
        <a:p>
          <a:endParaRPr lang="en-US"/>
        </a:p>
      </dgm:t>
    </dgm:pt>
    <dgm:pt modelId="{9D9023D7-AA85-45DE-B442-4E6A433A319E}">
      <dgm:prSet phldrT="[Text]"/>
      <dgm:spPr/>
      <dgm:t>
        <a:bodyPr/>
        <a:lstStyle/>
        <a:p>
          <a:r>
            <a:rPr lang="en-US" b="1" cap="none" spc="5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Masih dianggap tabunya pendidikan seksualitas sejak dini</a:t>
          </a:r>
          <a:endParaRPr lang="en-US" b="1" cap="none" spc="50" dirty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020DE90D-FC71-4951-B15D-3EEDBC0848AD}" type="parTrans" cxnId="{191E951D-44DB-4C6D-8F96-0D51E1F92377}">
      <dgm:prSet/>
      <dgm:spPr/>
      <dgm:t>
        <a:bodyPr/>
        <a:lstStyle/>
        <a:p>
          <a:endParaRPr lang="en-US"/>
        </a:p>
      </dgm:t>
    </dgm:pt>
    <dgm:pt modelId="{5739FFF1-DF51-4B2F-B125-FF9B7BA69522}" type="sibTrans" cxnId="{191E951D-44DB-4C6D-8F96-0D51E1F92377}">
      <dgm:prSet/>
      <dgm:spPr/>
      <dgm:t>
        <a:bodyPr/>
        <a:lstStyle/>
        <a:p>
          <a:endParaRPr lang="en-US"/>
        </a:p>
      </dgm:t>
    </dgm:pt>
    <dgm:pt modelId="{CFE5FDB8-5A29-4E42-A74F-6A10E585C94E}">
      <dgm:prSet phldrT="[Text]"/>
      <dgm:spPr/>
      <dgm:t>
        <a:bodyPr/>
        <a:lstStyle/>
        <a:p>
          <a:r>
            <a:rPr lang="en-US" b="1" cap="none" spc="5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Perubahan gaya hidup global dan desakan jumlah penduduk dan perubahan struktur penduduk</a:t>
          </a:r>
          <a:endParaRPr lang="en-US" b="1" cap="none" spc="50" dirty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CDC67B69-543E-4F8A-B304-F96C29AC7F1D}" type="parTrans" cxnId="{4965529A-4D15-485F-8B24-6F4BFF204B15}">
      <dgm:prSet/>
      <dgm:spPr/>
      <dgm:t>
        <a:bodyPr/>
        <a:lstStyle/>
        <a:p>
          <a:endParaRPr lang="en-US"/>
        </a:p>
      </dgm:t>
    </dgm:pt>
    <dgm:pt modelId="{D8D8CEDB-1435-479D-A52A-7DB52ACA5751}" type="sibTrans" cxnId="{4965529A-4D15-485F-8B24-6F4BFF204B15}">
      <dgm:prSet/>
      <dgm:spPr/>
      <dgm:t>
        <a:bodyPr/>
        <a:lstStyle/>
        <a:p>
          <a:endParaRPr lang="en-US"/>
        </a:p>
      </dgm:t>
    </dgm:pt>
    <dgm:pt modelId="{80145804-D101-4FCC-A420-5A2DC3687B4C}" type="pres">
      <dgm:prSet presAssocID="{31E4841A-9483-4654-BAEB-95E8DE694F55}" presName="linearFlow" presStyleCnt="0">
        <dgm:presLayoutVars>
          <dgm:dir/>
          <dgm:resizeHandles val="exact"/>
        </dgm:presLayoutVars>
      </dgm:prSet>
      <dgm:spPr/>
    </dgm:pt>
    <dgm:pt modelId="{73EE03BA-944B-47E2-AAD8-254003F53B27}" type="pres">
      <dgm:prSet presAssocID="{3C37391B-9882-4853-847D-D3BDBB14E1CC}" presName="composite" presStyleCnt="0"/>
      <dgm:spPr/>
    </dgm:pt>
    <dgm:pt modelId="{628D967E-1257-4321-8565-D12A3E2033AA}" type="pres">
      <dgm:prSet presAssocID="{3C37391B-9882-4853-847D-D3BDBB14E1CC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BA16B2-88D3-4EEB-BE3A-BAD8C703D164}" type="pres">
      <dgm:prSet presAssocID="{3C37391B-9882-4853-847D-D3BDBB14E1CC}" presName="txShp" presStyleLbl="node1" presStyleIdx="0" presStyleCnt="3" custLinFactNeighborY="2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930E2-CE6D-4936-83AA-827146B1BA03}" type="pres">
      <dgm:prSet presAssocID="{36023087-141B-4D49-97C1-01626B16AA1B}" presName="spacing" presStyleCnt="0"/>
      <dgm:spPr/>
    </dgm:pt>
    <dgm:pt modelId="{54C8BE13-EE55-4638-A653-DCDB7F1E2DEE}" type="pres">
      <dgm:prSet presAssocID="{9D9023D7-AA85-45DE-B442-4E6A433A319E}" presName="composite" presStyleCnt="0"/>
      <dgm:spPr/>
    </dgm:pt>
    <dgm:pt modelId="{B839E4E5-1FDA-4FFD-9A64-3F3F366B6731}" type="pres">
      <dgm:prSet presAssocID="{9D9023D7-AA85-45DE-B442-4E6A433A319E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8D46CF2-B634-41C6-AFE6-F1B57DC78C36}" type="pres">
      <dgm:prSet presAssocID="{9D9023D7-AA85-45DE-B442-4E6A433A319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78855-7CA9-491A-835D-C7F5C7852713}" type="pres">
      <dgm:prSet presAssocID="{5739FFF1-DF51-4B2F-B125-FF9B7BA69522}" presName="spacing" presStyleCnt="0"/>
      <dgm:spPr/>
    </dgm:pt>
    <dgm:pt modelId="{DF8E9B86-9BA2-43BE-BB2C-642CAA205784}" type="pres">
      <dgm:prSet presAssocID="{CFE5FDB8-5A29-4E42-A74F-6A10E585C94E}" presName="composite" presStyleCnt="0"/>
      <dgm:spPr/>
    </dgm:pt>
    <dgm:pt modelId="{E4E42B83-C96E-415D-8692-94D21DDC4F6F}" type="pres">
      <dgm:prSet presAssocID="{CFE5FDB8-5A29-4E42-A74F-6A10E585C94E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AC30EEA-9935-41D8-80AB-35CD44C4933D}" type="pres">
      <dgm:prSet presAssocID="{CFE5FDB8-5A29-4E42-A74F-6A10E585C94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577E1A-FCBF-4FCB-94AD-F6AD5496CFD7}" srcId="{31E4841A-9483-4654-BAEB-95E8DE694F55}" destId="{3C37391B-9882-4853-847D-D3BDBB14E1CC}" srcOrd="0" destOrd="0" parTransId="{33524AE5-F6A8-4E58-B6BE-2FDDF0DDFD2E}" sibTransId="{36023087-141B-4D49-97C1-01626B16AA1B}"/>
    <dgm:cxn modelId="{596263D9-8543-4529-9817-469ECBD2FBAB}" type="presOf" srcId="{3C37391B-9882-4853-847D-D3BDBB14E1CC}" destId="{5ABA16B2-88D3-4EEB-BE3A-BAD8C703D164}" srcOrd="0" destOrd="0" presId="urn:microsoft.com/office/officeart/2005/8/layout/vList3#1"/>
    <dgm:cxn modelId="{AC3A98DA-BC04-48DC-A2E0-4103943C6449}" type="presOf" srcId="{CFE5FDB8-5A29-4E42-A74F-6A10E585C94E}" destId="{FAC30EEA-9935-41D8-80AB-35CD44C4933D}" srcOrd="0" destOrd="0" presId="urn:microsoft.com/office/officeart/2005/8/layout/vList3#1"/>
    <dgm:cxn modelId="{4965529A-4D15-485F-8B24-6F4BFF204B15}" srcId="{31E4841A-9483-4654-BAEB-95E8DE694F55}" destId="{CFE5FDB8-5A29-4E42-A74F-6A10E585C94E}" srcOrd="2" destOrd="0" parTransId="{CDC67B69-543E-4F8A-B304-F96C29AC7F1D}" sibTransId="{D8D8CEDB-1435-479D-A52A-7DB52ACA5751}"/>
    <dgm:cxn modelId="{40FF2EDA-2BD0-4F42-9DEB-DD438CEC726C}" type="presOf" srcId="{31E4841A-9483-4654-BAEB-95E8DE694F55}" destId="{80145804-D101-4FCC-A420-5A2DC3687B4C}" srcOrd="0" destOrd="0" presId="urn:microsoft.com/office/officeart/2005/8/layout/vList3#1"/>
    <dgm:cxn modelId="{5C10D510-950E-4324-9FC5-7F4F9694AB0A}" type="presOf" srcId="{9D9023D7-AA85-45DE-B442-4E6A433A319E}" destId="{98D46CF2-B634-41C6-AFE6-F1B57DC78C36}" srcOrd="0" destOrd="0" presId="urn:microsoft.com/office/officeart/2005/8/layout/vList3#1"/>
    <dgm:cxn modelId="{191E951D-44DB-4C6D-8F96-0D51E1F92377}" srcId="{31E4841A-9483-4654-BAEB-95E8DE694F55}" destId="{9D9023D7-AA85-45DE-B442-4E6A433A319E}" srcOrd="1" destOrd="0" parTransId="{020DE90D-FC71-4951-B15D-3EEDBC0848AD}" sibTransId="{5739FFF1-DF51-4B2F-B125-FF9B7BA69522}"/>
    <dgm:cxn modelId="{065DC5BD-236A-4DA0-98C3-91F319BB4E77}" type="presParOf" srcId="{80145804-D101-4FCC-A420-5A2DC3687B4C}" destId="{73EE03BA-944B-47E2-AAD8-254003F53B27}" srcOrd="0" destOrd="0" presId="urn:microsoft.com/office/officeart/2005/8/layout/vList3#1"/>
    <dgm:cxn modelId="{160D97DA-C4FD-461A-A5C5-BDF2866D3035}" type="presParOf" srcId="{73EE03BA-944B-47E2-AAD8-254003F53B27}" destId="{628D967E-1257-4321-8565-D12A3E2033AA}" srcOrd="0" destOrd="0" presId="urn:microsoft.com/office/officeart/2005/8/layout/vList3#1"/>
    <dgm:cxn modelId="{4A805087-F5E5-4680-BE29-8BA327BA2FCF}" type="presParOf" srcId="{73EE03BA-944B-47E2-AAD8-254003F53B27}" destId="{5ABA16B2-88D3-4EEB-BE3A-BAD8C703D164}" srcOrd="1" destOrd="0" presId="urn:microsoft.com/office/officeart/2005/8/layout/vList3#1"/>
    <dgm:cxn modelId="{911DB3FD-120B-4E19-A89C-B7D1AB2E1019}" type="presParOf" srcId="{80145804-D101-4FCC-A420-5A2DC3687B4C}" destId="{628930E2-CE6D-4936-83AA-827146B1BA03}" srcOrd="1" destOrd="0" presId="urn:microsoft.com/office/officeart/2005/8/layout/vList3#1"/>
    <dgm:cxn modelId="{2181F7EE-ABEB-42FE-BC7E-391A6B67D039}" type="presParOf" srcId="{80145804-D101-4FCC-A420-5A2DC3687B4C}" destId="{54C8BE13-EE55-4638-A653-DCDB7F1E2DEE}" srcOrd="2" destOrd="0" presId="urn:microsoft.com/office/officeart/2005/8/layout/vList3#1"/>
    <dgm:cxn modelId="{8A038FF0-F654-4263-AED5-1E86721CBFF9}" type="presParOf" srcId="{54C8BE13-EE55-4638-A653-DCDB7F1E2DEE}" destId="{B839E4E5-1FDA-4FFD-9A64-3F3F366B6731}" srcOrd="0" destOrd="0" presId="urn:microsoft.com/office/officeart/2005/8/layout/vList3#1"/>
    <dgm:cxn modelId="{EBCD2C37-91B4-40C3-9271-3639383982F2}" type="presParOf" srcId="{54C8BE13-EE55-4638-A653-DCDB7F1E2DEE}" destId="{98D46CF2-B634-41C6-AFE6-F1B57DC78C36}" srcOrd="1" destOrd="0" presId="urn:microsoft.com/office/officeart/2005/8/layout/vList3#1"/>
    <dgm:cxn modelId="{38A5767E-B79A-45EA-9439-183281EC2CA3}" type="presParOf" srcId="{80145804-D101-4FCC-A420-5A2DC3687B4C}" destId="{FF678855-7CA9-491A-835D-C7F5C7852713}" srcOrd="3" destOrd="0" presId="urn:microsoft.com/office/officeart/2005/8/layout/vList3#1"/>
    <dgm:cxn modelId="{5C955816-9508-46E2-89A6-5BC4B23269FE}" type="presParOf" srcId="{80145804-D101-4FCC-A420-5A2DC3687B4C}" destId="{DF8E9B86-9BA2-43BE-BB2C-642CAA205784}" srcOrd="4" destOrd="0" presId="urn:microsoft.com/office/officeart/2005/8/layout/vList3#1"/>
    <dgm:cxn modelId="{9F7B3A1B-E2CB-4216-9A50-C929B291AB51}" type="presParOf" srcId="{DF8E9B86-9BA2-43BE-BB2C-642CAA205784}" destId="{E4E42B83-C96E-415D-8692-94D21DDC4F6F}" srcOrd="0" destOrd="0" presId="urn:microsoft.com/office/officeart/2005/8/layout/vList3#1"/>
    <dgm:cxn modelId="{FB963B89-ABBF-4F7E-A277-875F311897D0}" type="presParOf" srcId="{DF8E9B86-9BA2-43BE-BB2C-642CAA205784}" destId="{FAC30EEA-9935-41D8-80AB-35CD44C4933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A16B2-88D3-4EEB-BE3A-BAD8C703D164}">
      <dsp:nvSpPr>
        <dsp:cNvPr id="0" name=""/>
        <dsp:cNvSpPr/>
      </dsp:nvSpPr>
      <dsp:spPr>
        <a:xfrm rot="10800000">
          <a:off x="1678110" y="31087"/>
          <a:ext cx="5422011" cy="124966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10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50" dirty="0" err="1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Belum</a:t>
          </a:r>
          <a:r>
            <a:rPr lang="en-US" sz="2000" b="1" kern="1200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sz="2000" b="1" kern="1200" cap="none" spc="50" dirty="0" err="1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tumbunya</a:t>
          </a:r>
          <a:r>
            <a:rPr lang="en-US" sz="2000" b="1" kern="1200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sz="2000" b="1" kern="1200" cap="none" spc="50" dirty="0" err="1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kesadaran</a:t>
          </a:r>
          <a:r>
            <a:rPr lang="en-US" sz="2000" b="1" kern="1200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sz="2000" b="1" kern="1200" cap="none" spc="50" dirty="0" err="1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pentingnya</a:t>
          </a:r>
          <a:r>
            <a:rPr lang="en-US" sz="2000" b="1" kern="1200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sz="2000" b="1" kern="1200" cap="none" spc="50" dirty="0" err="1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kesehatan</a:t>
          </a:r>
          <a:r>
            <a:rPr lang="en-US" sz="2000" b="1" kern="1200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sz="2000" b="1" kern="1200" cap="none" spc="50" dirty="0" err="1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reproduksi</a:t>
          </a:r>
          <a:r>
            <a:rPr lang="en-US" sz="2000" b="1" kern="1200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sz="2000" b="1" kern="1200" cap="none" spc="50" dirty="0" err="1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terutama</a:t>
          </a:r>
          <a:r>
            <a:rPr lang="en-US" sz="2000" b="1" kern="1200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di </a:t>
          </a:r>
          <a:r>
            <a:rPr lang="en-US" sz="2000" b="1" kern="1200" cap="none" spc="50" dirty="0" err="1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kalangan</a:t>
          </a:r>
          <a:r>
            <a:rPr lang="en-US" sz="2000" b="1" kern="1200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 </a:t>
          </a:r>
          <a:r>
            <a:rPr lang="en-US" sz="2000" b="1" kern="1200" cap="none" spc="50" dirty="0" err="1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remaja</a:t>
          </a:r>
          <a:endParaRPr lang="en-US" sz="2000" b="1" kern="1200" cap="none" spc="50" dirty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 rot="10800000">
        <a:off x="1990526" y="31087"/>
        <a:ext cx="5109595" cy="1249663"/>
      </dsp:txXfrm>
    </dsp:sp>
    <dsp:sp modelId="{628D967E-1257-4321-8565-D12A3E2033AA}">
      <dsp:nvSpPr>
        <dsp:cNvPr id="0" name=""/>
        <dsp:cNvSpPr/>
      </dsp:nvSpPr>
      <dsp:spPr>
        <a:xfrm>
          <a:off x="1053278" y="370"/>
          <a:ext cx="1249663" cy="12496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8D46CF2-B634-41C6-AFE6-F1B57DC78C36}">
      <dsp:nvSpPr>
        <dsp:cNvPr id="0" name=""/>
        <dsp:cNvSpPr/>
      </dsp:nvSpPr>
      <dsp:spPr>
        <a:xfrm rot="10800000">
          <a:off x="1678110" y="1623068"/>
          <a:ext cx="5422011" cy="124966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10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5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Masih dianggap tabunya pendidikan seksualitas sejak dini</a:t>
          </a:r>
          <a:endParaRPr lang="en-US" sz="2000" b="1" kern="1200" cap="none" spc="50" dirty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 rot="10800000">
        <a:off x="1990526" y="1623068"/>
        <a:ext cx="5109595" cy="1249663"/>
      </dsp:txXfrm>
    </dsp:sp>
    <dsp:sp modelId="{B839E4E5-1FDA-4FFD-9A64-3F3F366B6731}">
      <dsp:nvSpPr>
        <dsp:cNvPr id="0" name=""/>
        <dsp:cNvSpPr/>
      </dsp:nvSpPr>
      <dsp:spPr>
        <a:xfrm>
          <a:off x="1053278" y="1623068"/>
          <a:ext cx="1249663" cy="124966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AC30EEA-9935-41D8-80AB-35CD44C4933D}">
      <dsp:nvSpPr>
        <dsp:cNvPr id="0" name=""/>
        <dsp:cNvSpPr/>
      </dsp:nvSpPr>
      <dsp:spPr>
        <a:xfrm rot="10800000">
          <a:off x="1678110" y="3245765"/>
          <a:ext cx="5422011" cy="124966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10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5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Perubahan gaya hidup global dan desakan jumlah penduduk dan perubahan struktur penduduk</a:t>
          </a:r>
          <a:endParaRPr lang="en-US" sz="2000" b="1" kern="1200" cap="none" spc="50" dirty="0">
            <a:ln w="13500">
              <a:prstDash val="solid"/>
            </a:ln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 rot="10800000">
        <a:off x="1990526" y="3245765"/>
        <a:ext cx="5109595" cy="1249663"/>
      </dsp:txXfrm>
    </dsp:sp>
    <dsp:sp modelId="{E4E42B83-C96E-415D-8692-94D21DDC4F6F}">
      <dsp:nvSpPr>
        <dsp:cNvPr id="0" name=""/>
        <dsp:cNvSpPr/>
      </dsp:nvSpPr>
      <dsp:spPr>
        <a:xfrm>
          <a:off x="1053278" y="3245765"/>
          <a:ext cx="1249663" cy="124966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F82CE4-10D4-49AD-9580-6C94B9FEB633}" type="datetimeFigureOut">
              <a:rPr lang="en-US"/>
              <a:pPr>
                <a:defRPr/>
              </a:pPr>
              <a:t>18-Sep-21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3774A3-E589-4293-A307-2B7592B8D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61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CCAD5-8675-4BB1-B7E4-4309484E897D}" type="datetimeFigureOut">
              <a:rPr lang="en-US"/>
              <a:pPr>
                <a:defRPr/>
              </a:pPr>
              <a:t>18-Sep-21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4F5F6-1134-4882-93F5-43DC65C04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B8A2F-FCF2-4ADC-8ED5-04F95A63168F}" type="datetimeFigureOut">
              <a:rPr lang="en-US"/>
              <a:pPr>
                <a:defRPr/>
              </a:pPr>
              <a:t>18-Sep-21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19D99-5CAB-4C41-85A9-E5A5894CA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61EB6-1318-4F81-B801-15C637408BAD}" type="datetimeFigureOut">
              <a:rPr lang="en-US"/>
              <a:pPr>
                <a:defRPr/>
              </a:pPr>
              <a:t>18-Sep-21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C26B2-7C13-4D39-AC8F-415F05CF0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25413"/>
            <a:ext cx="6372225" cy="179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2205038"/>
            <a:ext cx="3163888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67113" y="2205038"/>
            <a:ext cx="3165475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67113" y="4476750"/>
            <a:ext cx="3165475" cy="212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25413"/>
            <a:ext cx="6372225" cy="179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2205038"/>
            <a:ext cx="3163888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7113" y="2205038"/>
            <a:ext cx="3165475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3BCA2-E2A0-4B23-8E8F-A7F2F877BA57}" type="datetimeFigureOut">
              <a:rPr lang="en-US"/>
              <a:pPr>
                <a:defRPr/>
              </a:pPr>
              <a:t>18-Sep-21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2109A-8EBD-4032-9ED2-469A4FC23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1BE56-C7F3-4AD8-B827-86AE3F5497AB}" type="datetimeFigureOut">
              <a:rPr lang="en-US"/>
              <a:pPr>
                <a:defRPr/>
              </a:pPr>
              <a:t>18-Sep-21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B983-309C-47B1-9134-5B7B3F546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2EC2B-6F0E-4C70-A251-F8D64B9E6155}" type="datetimeFigureOut">
              <a:rPr lang="en-US"/>
              <a:pPr>
                <a:defRPr/>
              </a:pPr>
              <a:t>18-Sep-21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B7C50-3165-42F1-8603-556F80593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ED808-4D8A-412E-9CCD-B5B37344337F}" type="datetimeFigureOut">
              <a:rPr lang="en-US"/>
              <a:pPr>
                <a:defRPr/>
              </a:pPr>
              <a:t>18-Sep-21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44AA6-D424-4D25-B8B0-C4B6E99EA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0D73F-7F69-4CD6-8DC9-726687B0A11B}" type="datetimeFigureOut">
              <a:rPr lang="en-US"/>
              <a:pPr>
                <a:defRPr/>
              </a:pPr>
              <a:t>18-Sep-21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B1D7F-CFB5-4BE1-B6FE-DE8B9B4BF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DDCD4-2CDE-4578-8E01-4768E0F7D284}" type="datetimeFigureOut">
              <a:rPr lang="en-US"/>
              <a:pPr>
                <a:defRPr/>
              </a:pPr>
              <a:t>18-Sep-21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88D84-FB05-406A-A028-584295F9B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D5E0-7178-468A-B9C2-7DF766686FF0}" type="datetimeFigureOut">
              <a:rPr lang="en-US"/>
              <a:pPr>
                <a:defRPr/>
              </a:pPr>
              <a:t>18-Sep-21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092C8-9C7A-4620-BEA2-EBE2A1196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F6414-A632-412E-9254-A27528A103D1}" type="datetimeFigureOut">
              <a:rPr lang="en-US"/>
              <a:pPr>
                <a:defRPr/>
              </a:pPr>
              <a:t>18-Sep-21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C2880-F832-4810-8F02-5367AD821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ACD82FA0-843A-4420-9D7B-E4792B07D615}" type="datetimeFigureOut">
              <a:rPr lang="en-US"/>
              <a:pPr>
                <a:defRPr/>
              </a:pPr>
              <a:t>18-Sep-21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AFFC9B4-2802-406D-8BE5-6DBA45944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4" r:id="rId12"/>
    <p:sldLayoutId id="21474837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/>
          <a:lstStyle/>
          <a:p>
            <a:r>
              <a:rPr lang="en-US" sz="54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Kesehatan</a:t>
            </a:r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n-US" sz="5400" dirty="0" err="1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R</a:t>
            </a:r>
            <a:r>
              <a:rPr lang="en-US" sz="54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eproduksi</a:t>
            </a:r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n-US" sz="5400" dirty="0" err="1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Remaja</a:t>
            </a:r>
            <a:endParaRPr lang="en-US" sz="5400" dirty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3998967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>
                    <a:lumMod val="95000"/>
                  </a:schemeClr>
                </a:solidFill>
              </a:rPr>
              <a:t>Wilda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1">
                    <a:lumMod val="95000"/>
                  </a:schemeClr>
                </a:solidFill>
              </a:rPr>
              <a:t>Rezki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1">
                    <a:lumMod val="95000"/>
                  </a:schemeClr>
                </a:solidFill>
              </a:rPr>
              <a:t>Pratiwi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2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3714776"/>
          </a:xfrm>
        </p:spPr>
        <p:txBody>
          <a:bodyPr/>
          <a:lstStyle/>
          <a:p>
            <a:pPr algn="r">
              <a:buNone/>
            </a:pPr>
            <a:endParaRPr lang="en-US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r">
              <a:buNone/>
            </a:pPr>
            <a:r>
              <a:rPr lang="id-ID" dirty="0" smtClean="0">
                <a:solidFill>
                  <a:schemeClr val="bg1"/>
                </a:solidFill>
                <a:latin typeface="Arial Narrow" pitchFamily="34" charset="0"/>
              </a:rPr>
              <a:t>Pendidikan kesehatan reproduksi merupakan suatu </a:t>
            </a:r>
            <a:r>
              <a:rPr lang="id-ID" b="1" dirty="0" smtClean="0">
                <a:solidFill>
                  <a:srgbClr val="CC6600"/>
                </a:solidFill>
                <a:latin typeface="Arial Narrow" pitchFamily="34" charset="0"/>
              </a:rPr>
              <a:t>proses yang integrative dengan memadukan pengetahuan biologis, nilai moral, aspek psikologis dan berlandaskan agama. </a:t>
            </a:r>
            <a:r>
              <a:rPr lang="id-ID" dirty="0" smtClean="0">
                <a:solidFill>
                  <a:schemeClr val="bg1"/>
                </a:solidFill>
                <a:latin typeface="Arial Narrow" pitchFamily="34" charset="0"/>
              </a:rPr>
              <a:t>Menyesuaikan dengan kebutuhan anak, proses ini seharusnya dilakukan sejak dini mulai dari lingkungan keluarga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715272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Tujuan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Pembelajaran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b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KIE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Kesehatan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Reproduksi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3" descr="E:\My Pictures\animers\sktmpA4v7I91p67416_3X9Tj41h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4095750"/>
            <a:ext cx="207168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Melakukan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penyuluhan</a:t>
            </a:r>
            <a:r>
              <a:rPr lang="en-US" dirty="0" smtClean="0">
                <a:solidFill>
                  <a:schemeClr val="bg1"/>
                </a:solidFill>
              </a:rPr>
              <a:t> KIE </a:t>
            </a:r>
            <a:r>
              <a:rPr lang="en-US" dirty="0" err="1" smtClean="0">
                <a:solidFill>
                  <a:schemeClr val="bg1"/>
                </a:solidFill>
              </a:rPr>
              <a:t>Kesehatan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reproduksi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tingkat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Puskesmas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khususnya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tentang</a:t>
            </a:r>
            <a:r>
              <a:rPr lang="en-US" dirty="0" smtClean="0">
                <a:solidFill>
                  <a:schemeClr val="bg1"/>
                </a:solidFill>
              </a:rPr>
              <a:t> ANC – </a:t>
            </a:r>
            <a:r>
              <a:rPr lang="en-US" dirty="0" smtClean="0">
                <a:solidFill>
                  <a:schemeClr val="bg1"/>
                </a:solidFill>
              </a:rPr>
              <a:t>10T 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Melakukan</a:t>
            </a:r>
            <a:r>
              <a:rPr lang="en-US" dirty="0" smtClean="0">
                <a:solidFill>
                  <a:schemeClr val="bg1"/>
                </a:solidFill>
              </a:rPr>
              <a:t> KIE </a:t>
            </a:r>
            <a:r>
              <a:rPr lang="en-US" dirty="0" err="1" smtClean="0">
                <a:solidFill>
                  <a:schemeClr val="bg1"/>
                </a:solidFill>
              </a:rPr>
              <a:t>Kesehatan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Reproduksi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kalangan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anak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remaja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institusi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sekolah</a:t>
            </a:r>
            <a:r>
              <a:rPr lang="en-US" dirty="0" smtClean="0">
                <a:solidFill>
                  <a:schemeClr val="bg1"/>
                </a:solidFill>
              </a:rPr>
              <a:t> (SMP – SMA)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Melakukan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penyuluhan</a:t>
            </a:r>
            <a:r>
              <a:rPr lang="en-US" dirty="0" smtClean="0">
                <a:solidFill>
                  <a:schemeClr val="bg1"/>
                </a:solidFill>
              </a:rPr>
              <a:t> KB </a:t>
            </a:r>
            <a:r>
              <a:rPr lang="en-US" dirty="0" err="1" smtClean="0">
                <a:solidFill>
                  <a:schemeClr val="bg1"/>
                </a:solidFill>
              </a:rPr>
              <a:t>secara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terpadu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pelaksanaan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upaya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kesehatan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reproduksi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tingkat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Puskesmas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2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3286124"/>
            <a:ext cx="5429256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Matura MT Script Capitals" pitchFamily="66" charset="0"/>
              </a:rPr>
              <a:t>Sekilas</a:t>
            </a:r>
            <a:r>
              <a:rPr lang="en-US" dirty="0" smtClean="0">
                <a:solidFill>
                  <a:schemeClr val="tx1"/>
                </a:solidFill>
                <a:latin typeface="Matura MT Script Capitals" pitchFamily="66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Matura MT Script Capitals" pitchFamily="66" charset="0"/>
              </a:rPr>
            </a:br>
            <a:r>
              <a:rPr lang="en-US" dirty="0" smtClean="0">
                <a:solidFill>
                  <a:schemeClr val="tx1"/>
                </a:solidFill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Matura MT Script Capitals" pitchFamily="66" charset="0"/>
              </a:rPr>
              <a:t>Teori</a:t>
            </a:r>
            <a:r>
              <a:rPr lang="en-US" dirty="0" smtClean="0">
                <a:solidFill>
                  <a:schemeClr val="tx1"/>
                </a:solidFill>
                <a:latin typeface="Matura MT Script Capital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Matura MT Script Capitals" pitchFamily="66" charset="0"/>
              </a:rPr>
              <a:t>Reproduksi</a:t>
            </a:r>
            <a:endParaRPr lang="en-US" dirty="0">
              <a:solidFill>
                <a:schemeClr val="tx1"/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800" dirty="0" err="1" smtClean="0">
                <a:solidFill>
                  <a:srgbClr val="FEBC16"/>
                </a:solidFill>
              </a:rPr>
              <a:t>Seksualitas</a:t>
            </a:r>
            <a:r>
              <a:rPr lang="en-US" sz="4800" dirty="0" smtClean="0">
                <a:solidFill>
                  <a:srgbClr val="06720E"/>
                </a:solidFill>
              </a:rPr>
              <a:t/>
            </a:r>
            <a:br>
              <a:rPr lang="en-US" sz="4800" dirty="0" smtClean="0">
                <a:solidFill>
                  <a:srgbClr val="06720E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a. </a:t>
            </a:r>
            <a:r>
              <a:rPr lang="en-US" sz="3600" dirty="0" err="1" smtClean="0">
                <a:solidFill>
                  <a:schemeClr val="tx1"/>
                </a:solidFill>
              </a:rPr>
              <a:t>Pengertian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Seksualitas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989138"/>
            <a:ext cx="7673975" cy="43926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3600" dirty="0" err="1" smtClean="0"/>
              <a:t>Semua</a:t>
            </a:r>
            <a:r>
              <a:rPr lang="en-US" sz="3600" dirty="0" smtClean="0"/>
              <a:t> yang </a:t>
            </a:r>
            <a:r>
              <a:rPr lang="en-US" sz="3600" dirty="0" err="1" smtClean="0"/>
              <a:t>berhubungan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manusia</a:t>
            </a:r>
            <a:r>
              <a:rPr lang="en-US" sz="3600" dirty="0" smtClean="0"/>
              <a:t> </a:t>
            </a:r>
            <a:r>
              <a:rPr lang="en-US" sz="3600" dirty="0" err="1" smtClean="0"/>
              <a:t>sebagai</a:t>
            </a:r>
            <a:r>
              <a:rPr lang="en-US" sz="3600" dirty="0" smtClean="0"/>
              <a:t> </a:t>
            </a:r>
            <a:r>
              <a:rPr lang="en-US" sz="3600" dirty="0" err="1" smtClean="0"/>
              <a:t>makhluk</a:t>
            </a:r>
            <a:r>
              <a:rPr lang="en-US" sz="3600" dirty="0" smtClean="0"/>
              <a:t> </a:t>
            </a:r>
            <a:r>
              <a:rPr lang="en-US" sz="3600" dirty="0" err="1" smtClean="0"/>
              <a:t>seksual</a:t>
            </a:r>
            <a:r>
              <a:rPr lang="en-US" sz="3600" dirty="0" smtClean="0"/>
              <a:t>.</a:t>
            </a:r>
          </a:p>
          <a:p>
            <a:pPr lvl="1" eaLnBrk="1" hangingPunct="1"/>
            <a:r>
              <a:rPr lang="en-US" sz="3600" dirty="0" err="1" smtClean="0"/>
              <a:t>emosi</a:t>
            </a:r>
            <a:endParaRPr lang="en-US" sz="3600" dirty="0" smtClean="0"/>
          </a:p>
          <a:p>
            <a:pPr lvl="1" eaLnBrk="1" hangingPunct="1"/>
            <a:r>
              <a:rPr lang="en-US" sz="3600" dirty="0" err="1" smtClean="0"/>
              <a:t>kepribadian</a:t>
            </a:r>
            <a:endParaRPr lang="en-US" sz="3600" dirty="0" smtClean="0"/>
          </a:p>
          <a:p>
            <a:pPr lvl="1" eaLnBrk="1" hangingPunct="1"/>
            <a:r>
              <a:rPr lang="en-US" sz="3600" dirty="0" err="1" smtClean="0"/>
              <a:t>sikap</a:t>
            </a:r>
            <a:endParaRPr lang="en-US" sz="3600" dirty="0" smtClean="0"/>
          </a:p>
          <a:p>
            <a:pPr lvl="1" eaLnBrk="1" hangingPunct="1"/>
            <a:r>
              <a:rPr lang="en-US" sz="3600" dirty="0" err="1" smtClean="0"/>
              <a:t>dll</a:t>
            </a:r>
            <a:endParaRPr lang="en-US" sz="3600" dirty="0" smtClean="0"/>
          </a:p>
          <a:p>
            <a:pPr marL="0" indent="0" eaLnBrk="1" hangingPunct="1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5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Ink 5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8050" y="1897063"/>
            <a:ext cx="19875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EBC16"/>
                </a:solidFill>
              </a:rPr>
              <a:t>Seksualitas</a:t>
            </a:r>
            <a:r>
              <a:rPr lang="en-US" sz="4800" smtClean="0">
                <a:solidFill>
                  <a:srgbClr val="06720E"/>
                </a:solidFill>
              </a:rPr>
              <a:t/>
            </a:r>
            <a:br>
              <a:rPr lang="en-US" sz="4800" smtClean="0">
                <a:solidFill>
                  <a:srgbClr val="06720E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a.    Pengertian Seksualitas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2060575"/>
            <a:ext cx="3960812" cy="4392613"/>
          </a:xfrm>
        </p:spPr>
        <p:txBody>
          <a:bodyPr/>
          <a:lstStyle/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Arti seks</a:t>
            </a:r>
          </a:p>
          <a:p>
            <a:pPr marL="534988" lvl="1" indent="-269875" eaLnBrk="1" hangingPunct="1">
              <a:buFont typeface="Wingdings" pitchFamily="2" charset="2"/>
              <a:buAutoNum type="arabicPeriod"/>
            </a:pPr>
            <a:r>
              <a:rPr lang="en-US" smtClean="0"/>
              <a:t>Jenis kelamin</a:t>
            </a:r>
          </a:p>
          <a:p>
            <a:pPr marL="534988" lvl="1" indent="-269875" eaLnBrk="1" hangingPunct="1">
              <a:buFont typeface="Wingdings" pitchFamily="2" charset="2"/>
              <a:buAutoNum type="arabicPeriod"/>
            </a:pPr>
            <a:r>
              <a:rPr lang="en-US" smtClean="0"/>
              <a:t>Reproduksi seksual</a:t>
            </a:r>
          </a:p>
          <a:p>
            <a:pPr marL="534988" lvl="1" indent="-269875" eaLnBrk="1" hangingPunct="1">
              <a:buFont typeface="Wingdings" pitchFamily="2" charset="2"/>
              <a:buAutoNum type="arabicPeriod"/>
            </a:pPr>
            <a:r>
              <a:rPr lang="en-US" smtClean="0"/>
              <a:t>Organ seks</a:t>
            </a:r>
          </a:p>
          <a:p>
            <a:pPr marL="534988" lvl="1" indent="-269875" eaLnBrk="1" hangingPunct="1">
              <a:buFont typeface="Wingdings" pitchFamily="2" charset="2"/>
              <a:buAutoNum type="arabicPeriod"/>
            </a:pPr>
            <a:r>
              <a:rPr lang="en-US" smtClean="0"/>
              <a:t>Rangsangan / gairah seksual</a:t>
            </a:r>
          </a:p>
          <a:p>
            <a:pPr marL="534988" lvl="1" indent="-269875" eaLnBrk="1" hangingPunct="1">
              <a:buFont typeface="Wingdings" pitchFamily="2" charset="2"/>
              <a:buAutoNum type="arabicPeriod"/>
            </a:pPr>
            <a:r>
              <a:rPr lang="en-US" smtClean="0"/>
              <a:t>Hubungan seks</a:t>
            </a:r>
          </a:p>
          <a:p>
            <a:pPr marL="0" indent="0" eaLnBrk="1" hangingPunct="1"/>
            <a:endParaRPr lang="en-US" smtClean="0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990600" y="2057400"/>
            <a:ext cx="29146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>
                <a:latin typeface="Arial" pitchFamily="34" charset="0"/>
              </a:rPr>
              <a:t>Asal kata: seks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5" autoUpdateAnimBg="0" advAuto="0"/>
      <p:bldP spid="1946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EBC16"/>
                </a:solidFill>
              </a:rPr>
              <a:t>Seksualitas</a:t>
            </a:r>
            <a:r>
              <a:rPr lang="en-US" sz="4800" smtClean="0">
                <a:solidFill>
                  <a:srgbClr val="06720E"/>
                </a:solidFill>
              </a:rPr>
              <a:t/>
            </a:r>
            <a:br>
              <a:rPr lang="en-US" sz="4800" smtClean="0">
                <a:solidFill>
                  <a:srgbClr val="06720E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a.    Pengertian Seksualitas</a:t>
            </a:r>
          </a:p>
        </p:txBody>
      </p:sp>
      <p:pic>
        <p:nvPicPr>
          <p:cNvPr id="76827" name="Ink 27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8050" y="1897063"/>
            <a:ext cx="19875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8"/>
          <p:cNvSpPr>
            <a:spLocks noChangeArrowheads="1"/>
          </p:cNvSpPr>
          <p:nvPr/>
        </p:nvSpPr>
        <p:spPr bwMode="auto">
          <a:xfrm>
            <a:off x="1042988" y="2060575"/>
            <a:ext cx="36814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>
                <a:latin typeface="Arial" pitchFamily="34" charset="0"/>
              </a:rPr>
              <a:t>Asal kata: seks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3200">
              <a:latin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>
                <a:latin typeface="Arial" pitchFamily="34" charset="0"/>
              </a:rPr>
              <a:t>Arti seks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latin typeface="Arial" pitchFamily="34" charset="0"/>
              </a:rPr>
              <a:t>Jenis kelamin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C0C0C0"/>
                </a:solidFill>
                <a:latin typeface="Arial" pitchFamily="34" charset="0"/>
              </a:rPr>
              <a:t>Reproduksi seksual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C0C0C0"/>
                </a:solidFill>
                <a:latin typeface="Arial" pitchFamily="34" charset="0"/>
              </a:rPr>
              <a:t>Organ seks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C0C0C0"/>
                </a:solidFill>
                <a:latin typeface="Arial" pitchFamily="34" charset="0"/>
              </a:rPr>
              <a:t>Rangsangan / gairah seksual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C0C0C0"/>
                </a:solidFill>
                <a:latin typeface="Arial" pitchFamily="34" charset="0"/>
              </a:rPr>
              <a:t>Hubungan seks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3200">
              <a:solidFill>
                <a:srgbClr val="DDDDDD"/>
              </a:solidFill>
              <a:latin typeface="Arial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038600" y="1700213"/>
            <a:ext cx="5105400" cy="4471987"/>
            <a:chOff x="2544" y="1071"/>
            <a:chExt cx="3216" cy="2817"/>
          </a:xfrm>
          <a:solidFill>
            <a:srgbClr val="00B050"/>
          </a:solidFill>
        </p:grpSpPr>
        <p:sp>
          <p:nvSpPr>
            <p:cNvPr id="13318" name="Rectangle 5"/>
            <p:cNvSpPr>
              <a:spLocks noChangeArrowheads="1"/>
            </p:cNvSpPr>
            <p:nvPr/>
          </p:nvSpPr>
          <p:spPr bwMode="auto">
            <a:xfrm>
              <a:off x="3061" y="1071"/>
              <a:ext cx="2585" cy="281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sz="1800">
                <a:latin typeface="Arial" pitchFamily="34" charset="0"/>
              </a:endParaRPr>
            </a:p>
          </p:txBody>
        </p:sp>
        <p:sp>
          <p:nvSpPr>
            <p:cNvPr id="13319" name="Text Box 6"/>
            <p:cNvSpPr txBox="1">
              <a:spLocks noChangeArrowheads="1"/>
            </p:cNvSpPr>
            <p:nvPr/>
          </p:nvSpPr>
          <p:spPr bwMode="auto">
            <a:xfrm>
              <a:off x="3059" y="2160"/>
              <a:ext cx="2701" cy="2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FF00"/>
                  </a:solidFill>
                  <a:latin typeface="Arial" pitchFamily="34" charset="0"/>
                </a:rPr>
                <a:t>Laki-laki   ||   Perempuan</a:t>
              </a:r>
            </a:p>
          </p:txBody>
        </p:sp>
        <p:sp>
          <p:nvSpPr>
            <p:cNvPr id="13320" name="Line 29"/>
            <p:cNvSpPr>
              <a:spLocks noChangeShapeType="1"/>
            </p:cNvSpPr>
            <p:nvPr/>
          </p:nvSpPr>
          <p:spPr bwMode="auto">
            <a:xfrm>
              <a:off x="2544" y="2304"/>
              <a:ext cx="459" cy="0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EBC16"/>
                </a:solidFill>
              </a:rPr>
              <a:t>Seksualitas</a:t>
            </a:r>
            <a:r>
              <a:rPr lang="en-US" sz="4800" smtClean="0">
                <a:solidFill>
                  <a:srgbClr val="06720E"/>
                </a:solidFill>
              </a:rPr>
              <a:t/>
            </a:r>
            <a:br>
              <a:rPr lang="en-US" sz="4800" smtClean="0">
                <a:solidFill>
                  <a:srgbClr val="06720E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a.    Pengertian Seksualitas</a:t>
            </a:r>
          </a:p>
        </p:txBody>
      </p:sp>
      <p:pic>
        <p:nvPicPr>
          <p:cNvPr id="77859" name="Ink 35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8050" y="1897063"/>
            <a:ext cx="19875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36"/>
          <p:cNvSpPr>
            <a:spLocks noChangeArrowheads="1"/>
          </p:cNvSpPr>
          <p:nvPr/>
        </p:nvSpPr>
        <p:spPr bwMode="auto">
          <a:xfrm>
            <a:off x="1042988" y="2060575"/>
            <a:ext cx="36814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>
                <a:latin typeface="Arial" pitchFamily="34" charset="0"/>
              </a:rPr>
              <a:t>Asal kata: seks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3200">
              <a:latin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>
                <a:latin typeface="Arial" pitchFamily="34" charset="0"/>
              </a:rPr>
              <a:t>Arti seks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C0C0C0"/>
                </a:solidFill>
                <a:latin typeface="Arial" pitchFamily="34" charset="0"/>
              </a:rPr>
              <a:t>Jenis kelamin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latin typeface="Arial" pitchFamily="34" charset="0"/>
              </a:rPr>
              <a:t>Reproduksi seksual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C0C0C0"/>
                </a:solidFill>
                <a:latin typeface="Arial" pitchFamily="34" charset="0"/>
              </a:rPr>
              <a:t>Organ seks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C0C0C0"/>
                </a:solidFill>
                <a:latin typeface="Arial" pitchFamily="34" charset="0"/>
              </a:rPr>
              <a:t>Rangsangan / gairah seksual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C0C0C0"/>
                </a:solidFill>
                <a:latin typeface="Arial" pitchFamily="34" charset="0"/>
              </a:rPr>
              <a:t>Hubungan seks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3200">
              <a:solidFill>
                <a:srgbClr val="DDDDDD"/>
              </a:solidFill>
              <a:latin typeface="Arial" pitchFamily="34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048000" y="1700213"/>
            <a:ext cx="6096000" cy="4471987"/>
            <a:chOff x="1920" y="1071"/>
            <a:chExt cx="3840" cy="2817"/>
          </a:xfrm>
          <a:solidFill>
            <a:srgbClr val="00B050"/>
          </a:solidFill>
        </p:grpSpPr>
        <p:sp>
          <p:nvSpPr>
            <p:cNvPr id="14342" name="Rectangle 40"/>
            <p:cNvSpPr>
              <a:spLocks noChangeArrowheads="1"/>
            </p:cNvSpPr>
            <p:nvPr/>
          </p:nvSpPr>
          <p:spPr bwMode="auto">
            <a:xfrm>
              <a:off x="3061" y="1071"/>
              <a:ext cx="2585" cy="28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sz="1800">
                <a:latin typeface="Arial" pitchFamily="34" charset="0"/>
              </a:endParaRPr>
            </a:p>
          </p:txBody>
        </p:sp>
        <p:sp>
          <p:nvSpPr>
            <p:cNvPr id="14343" name="Line 37"/>
            <p:cNvSpPr>
              <a:spLocks noChangeShapeType="1"/>
            </p:cNvSpPr>
            <p:nvPr/>
          </p:nvSpPr>
          <p:spPr bwMode="auto">
            <a:xfrm>
              <a:off x="1920" y="2736"/>
              <a:ext cx="1008" cy="0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344" name="Text Box 38"/>
            <p:cNvSpPr txBox="1">
              <a:spLocks noChangeArrowheads="1"/>
            </p:cNvSpPr>
            <p:nvPr/>
          </p:nvSpPr>
          <p:spPr bwMode="auto">
            <a:xfrm>
              <a:off x="3059" y="2341"/>
              <a:ext cx="2701" cy="32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800">
                  <a:solidFill>
                    <a:srgbClr val="FFFF00"/>
                  </a:solidFill>
                  <a:latin typeface="Arial" pitchFamily="34" charset="0"/>
                </a:rPr>
                <a:t>membuat bayi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2"/>
          <p:cNvSpPr>
            <a:spLocks noChangeShapeType="1"/>
          </p:cNvSpPr>
          <p:nvPr/>
        </p:nvSpPr>
        <p:spPr bwMode="auto">
          <a:xfrm>
            <a:off x="4067175" y="3213100"/>
            <a:ext cx="23050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3" name="Line 14"/>
          <p:cNvSpPr>
            <a:spLocks noChangeShapeType="1"/>
          </p:cNvSpPr>
          <p:nvPr/>
        </p:nvSpPr>
        <p:spPr bwMode="auto">
          <a:xfrm>
            <a:off x="4067175" y="5037138"/>
            <a:ext cx="23050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4" name="Line 15"/>
          <p:cNvSpPr>
            <a:spLocks noChangeShapeType="1"/>
          </p:cNvSpPr>
          <p:nvPr/>
        </p:nvSpPr>
        <p:spPr bwMode="auto">
          <a:xfrm>
            <a:off x="4067175" y="3213100"/>
            <a:ext cx="0" cy="14049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5" name="Line 17"/>
          <p:cNvSpPr>
            <a:spLocks noChangeShapeType="1"/>
          </p:cNvSpPr>
          <p:nvPr/>
        </p:nvSpPr>
        <p:spPr bwMode="auto">
          <a:xfrm>
            <a:off x="8675688" y="3213100"/>
            <a:ext cx="0" cy="14049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6" name="Line 19"/>
          <p:cNvSpPr>
            <a:spLocks noChangeShapeType="1"/>
          </p:cNvSpPr>
          <p:nvPr/>
        </p:nvSpPr>
        <p:spPr bwMode="auto">
          <a:xfrm>
            <a:off x="6372225" y="3213100"/>
            <a:ext cx="23034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7" name="Line 20"/>
          <p:cNvSpPr>
            <a:spLocks noChangeShapeType="1"/>
          </p:cNvSpPr>
          <p:nvPr/>
        </p:nvSpPr>
        <p:spPr bwMode="auto">
          <a:xfrm>
            <a:off x="4067175" y="4618038"/>
            <a:ext cx="0" cy="4191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Line 22"/>
          <p:cNvSpPr>
            <a:spLocks noChangeShapeType="1"/>
          </p:cNvSpPr>
          <p:nvPr/>
        </p:nvSpPr>
        <p:spPr bwMode="auto">
          <a:xfrm>
            <a:off x="8675688" y="4618038"/>
            <a:ext cx="0" cy="4191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9" name="Line 25"/>
          <p:cNvSpPr>
            <a:spLocks noChangeShapeType="1"/>
          </p:cNvSpPr>
          <p:nvPr/>
        </p:nvSpPr>
        <p:spPr bwMode="auto">
          <a:xfrm>
            <a:off x="6372225" y="5037138"/>
            <a:ext cx="23034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0" name="Rectangle 4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 dirty="0" err="1" smtClean="0">
                <a:solidFill>
                  <a:srgbClr val="FEBC16"/>
                </a:solidFill>
              </a:rPr>
              <a:t>Seksualitas</a:t>
            </a:r>
            <a:r>
              <a:rPr lang="en-US" sz="4800" dirty="0" smtClean="0">
                <a:solidFill>
                  <a:srgbClr val="FEBC16"/>
                </a:solidFill>
              </a:rPr>
              <a:t/>
            </a:r>
            <a:br>
              <a:rPr lang="en-US" sz="4800" dirty="0" smtClean="0">
                <a:solidFill>
                  <a:srgbClr val="FEBC16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a.    </a:t>
            </a:r>
            <a:r>
              <a:rPr lang="en-US" sz="3600" dirty="0" err="1" smtClean="0">
                <a:solidFill>
                  <a:schemeClr val="bg1"/>
                </a:solidFill>
              </a:rPr>
              <a:t>Pengertian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Seksualitas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78899" name="Ink 51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8050" y="1897063"/>
            <a:ext cx="19875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Rectangle 52"/>
          <p:cNvSpPr>
            <a:spLocks noChangeArrowheads="1"/>
          </p:cNvSpPr>
          <p:nvPr/>
        </p:nvSpPr>
        <p:spPr bwMode="auto">
          <a:xfrm>
            <a:off x="1042988" y="2060575"/>
            <a:ext cx="36052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>
                <a:latin typeface="Arial" pitchFamily="34" charset="0"/>
              </a:rPr>
              <a:t>Asal kata: seks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3200">
              <a:latin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>
                <a:latin typeface="Arial" pitchFamily="34" charset="0"/>
              </a:rPr>
              <a:t>Arti seks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C0C0C0"/>
                </a:solidFill>
                <a:latin typeface="Arial" pitchFamily="34" charset="0"/>
              </a:rPr>
              <a:t>Jenis kelamin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C0C0C0"/>
                </a:solidFill>
                <a:latin typeface="Arial" pitchFamily="34" charset="0"/>
              </a:rPr>
              <a:t>Reproduksi seksual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latin typeface="Arial" pitchFamily="34" charset="0"/>
              </a:rPr>
              <a:t>Organ seks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C0C0C0"/>
                </a:solidFill>
                <a:latin typeface="Arial" pitchFamily="34" charset="0"/>
              </a:rPr>
              <a:t>Rangsangan / gairah seksual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C0C0C0"/>
                </a:solidFill>
                <a:latin typeface="Arial" pitchFamily="34" charset="0"/>
              </a:rPr>
              <a:t>Hubungan seks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3200">
              <a:solidFill>
                <a:srgbClr val="DDDDDD"/>
              </a:solidFill>
              <a:latin typeface="Arial" pitchFamily="34" charset="0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3657600" y="1700213"/>
            <a:ext cx="5486400" cy="4471987"/>
            <a:chOff x="2304" y="1071"/>
            <a:chExt cx="3456" cy="2817"/>
          </a:xfrm>
          <a:solidFill>
            <a:srgbClr val="00B050"/>
          </a:solidFill>
        </p:grpSpPr>
        <p:sp>
          <p:nvSpPr>
            <p:cNvPr id="15374" name="Rectangle 61"/>
            <p:cNvSpPr>
              <a:spLocks noChangeArrowheads="1"/>
            </p:cNvSpPr>
            <p:nvPr/>
          </p:nvSpPr>
          <p:spPr bwMode="auto">
            <a:xfrm>
              <a:off x="3061" y="1071"/>
              <a:ext cx="2585" cy="28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sz="1800">
                <a:latin typeface="Arial" pitchFamily="34" charset="0"/>
              </a:endParaRPr>
            </a:p>
          </p:txBody>
        </p:sp>
        <p:sp>
          <p:nvSpPr>
            <p:cNvPr id="15375" name="Line 53"/>
            <p:cNvSpPr>
              <a:spLocks noChangeShapeType="1"/>
            </p:cNvSpPr>
            <p:nvPr/>
          </p:nvSpPr>
          <p:spPr bwMode="auto">
            <a:xfrm>
              <a:off x="2304" y="3024"/>
              <a:ext cx="672" cy="0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376" name="Rectangle 54"/>
            <p:cNvSpPr>
              <a:spLocks noChangeArrowheads="1"/>
            </p:cNvSpPr>
            <p:nvPr/>
          </p:nvSpPr>
          <p:spPr bwMode="auto">
            <a:xfrm>
              <a:off x="4309" y="3000"/>
              <a:ext cx="1451" cy="26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>
                  <a:solidFill>
                    <a:srgbClr val="FFFF00"/>
                  </a:solidFill>
                  <a:latin typeface="Arial" pitchFamily="34" charset="0"/>
                </a:rPr>
                <a:t>vagina</a:t>
              </a:r>
            </a:p>
          </p:txBody>
        </p:sp>
        <p:sp>
          <p:nvSpPr>
            <p:cNvPr id="15377" name="Rectangle 55"/>
            <p:cNvSpPr>
              <a:spLocks noChangeArrowheads="1"/>
            </p:cNvSpPr>
            <p:nvPr/>
          </p:nvSpPr>
          <p:spPr bwMode="auto">
            <a:xfrm>
              <a:off x="2857" y="3000"/>
              <a:ext cx="1452" cy="26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>
                  <a:solidFill>
                    <a:srgbClr val="FFFF00"/>
                  </a:solidFill>
                  <a:latin typeface="Arial" pitchFamily="34" charset="0"/>
                </a:rPr>
                <a:t>Penis</a:t>
              </a:r>
            </a:p>
          </p:txBody>
        </p:sp>
        <p:sp>
          <p:nvSpPr>
            <p:cNvPr id="15378" name="Rectangle 56"/>
            <p:cNvSpPr>
              <a:spLocks noChangeArrowheads="1"/>
            </p:cNvSpPr>
            <p:nvPr/>
          </p:nvSpPr>
          <p:spPr bwMode="auto">
            <a:xfrm>
              <a:off x="4309" y="2115"/>
              <a:ext cx="1451" cy="88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 b="1">
                  <a:solidFill>
                    <a:srgbClr val="FFFF00"/>
                  </a:solidFill>
                  <a:latin typeface="Arial" pitchFamily="34" charset="0"/>
                </a:rPr>
                <a:t>Perempuan</a:t>
              </a:r>
            </a:p>
          </p:txBody>
        </p:sp>
        <p:sp>
          <p:nvSpPr>
            <p:cNvPr id="15379" name="Rectangle 57"/>
            <p:cNvSpPr>
              <a:spLocks noChangeArrowheads="1"/>
            </p:cNvSpPr>
            <p:nvPr/>
          </p:nvSpPr>
          <p:spPr bwMode="auto">
            <a:xfrm>
              <a:off x="2857" y="2115"/>
              <a:ext cx="1452" cy="88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 b="1">
                  <a:solidFill>
                    <a:srgbClr val="FFFF00"/>
                  </a:solidFill>
                  <a:latin typeface="Arial" pitchFamily="34" charset="0"/>
                </a:rPr>
                <a:t>Laki-laki</a:t>
              </a:r>
            </a:p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endParaRPr lang="en-US" b="1">
                <a:solidFill>
                  <a:srgbClr val="FFFF00"/>
                </a:solidFill>
                <a:latin typeface="Arial" pitchFamily="34" charset="0"/>
              </a:endParaRPr>
            </a:p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endParaRPr lang="en-US" b="1">
                <a:solidFill>
                  <a:srgbClr val="006699"/>
                </a:solidFill>
                <a:latin typeface="Arial" pitchFamily="34" charset="0"/>
              </a:endParaRPr>
            </a:p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endParaRPr lang="en-US" b="1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15380" name="Line 58"/>
            <p:cNvSpPr>
              <a:spLocks noChangeShapeType="1"/>
            </p:cNvSpPr>
            <p:nvPr/>
          </p:nvSpPr>
          <p:spPr bwMode="auto">
            <a:xfrm>
              <a:off x="3559" y="2443"/>
              <a:ext cx="0" cy="528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381" name="Line 59"/>
            <p:cNvSpPr>
              <a:spLocks noChangeShapeType="1"/>
            </p:cNvSpPr>
            <p:nvPr/>
          </p:nvSpPr>
          <p:spPr bwMode="auto">
            <a:xfrm>
              <a:off x="5047" y="2395"/>
              <a:ext cx="0" cy="528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4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EBC16"/>
                </a:solidFill>
              </a:rPr>
              <a:t>Seksualitas</a:t>
            </a:r>
            <a:r>
              <a:rPr lang="en-US" sz="4800" smtClean="0">
                <a:solidFill>
                  <a:srgbClr val="06720E"/>
                </a:solidFill>
              </a:rPr>
              <a:t/>
            </a:r>
            <a:br>
              <a:rPr lang="en-US" sz="4800" smtClean="0">
                <a:solidFill>
                  <a:srgbClr val="06720E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a.    Pengertian Seksualitas</a:t>
            </a:r>
          </a:p>
        </p:txBody>
      </p:sp>
      <p:pic>
        <p:nvPicPr>
          <p:cNvPr id="79896" name="Ink 1048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8050" y="1897063"/>
            <a:ext cx="19875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1049"/>
          <p:cNvSpPr>
            <a:spLocks noChangeArrowheads="1"/>
          </p:cNvSpPr>
          <p:nvPr/>
        </p:nvSpPr>
        <p:spPr bwMode="auto">
          <a:xfrm>
            <a:off x="1042988" y="2060575"/>
            <a:ext cx="33766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>
                <a:latin typeface="Arial" pitchFamily="34" charset="0"/>
              </a:rPr>
              <a:t>Asal kata: seks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3200">
              <a:latin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>
                <a:latin typeface="Arial" pitchFamily="34" charset="0"/>
              </a:rPr>
              <a:t>Arti seks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C0C0C0"/>
                </a:solidFill>
                <a:latin typeface="Arial" pitchFamily="34" charset="0"/>
              </a:rPr>
              <a:t>Jenis kelamin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C0C0C0"/>
                </a:solidFill>
                <a:latin typeface="Arial" pitchFamily="34" charset="0"/>
              </a:rPr>
              <a:t>Reproduksi seksual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C0C0C0"/>
                </a:solidFill>
                <a:latin typeface="Arial" pitchFamily="34" charset="0"/>
              </a:rPr>
              <a:t>Organ seks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latin typeface="Arial" pitchFamily="34" charset="0"/>
              </a:rPr>
              <a:t>Rangsangan / gairah seksual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C0C0C0"/>
                </a:solidFill>
                <a:latin typeface="Arial" pitchFamily="34" charset="0"/>
              </a:rPr>
              <a:t>Hubungan seks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3200">
              <a:solidFill>
                <a:srgbClr val="DDDDDD"/>
              </a:solidFill>
              <a:latin typeface="Arial" pitchFamily="34" charset="0"/>
            </a:endParaRPr>
          </a:p>
        </p:txBody>
      </p:sp>
      <p:grpSp>
        <p:nvGrpSpPr>
          <p:cNvPr id="2" name="Group 1058"/>
          <p:cNvGrpSpPr>
            <a:grpSpLocks/>
          </p:cNvGrpSpPr>
          <p:nvPr/>
        </p:nvGrpSpPr>
        <p:grpSpPr bwMode="auto">
          <a:xfrm>
            <a:off x="4114800" y="1700213"/>
            <a:ext cx="4848225" cy="4471987"/>
            <a:chOff x="2592" y="1071"/>
            <a:chExt cx="3054" cy="2817"/>
          </a:xfrm>
          <a:solidFill>
            <a:srgbClr val="00B050"/>
          </a:solidFill>
        </p:grpSpPr>
        <p:sp>
          <p:nvSpPr>
            <p:cNvPr id="16390" name="Rectangle 1057"/>
            <p:cNvSpPr>
              <a:spLocks noChangeArrowheads="1"/>
            </p:cNvSpPr>
            <p:nvPr/>
          </p:nvSpPr>
          <p:spPr bwMode="auto">
            <a:xfrm>
              <a:off x="3061" y="1071"/>
              <a:ext cx="2585" cy="28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sz="1800">
                <a:latin typeface="Arial" pitchFamily="34" charset="0"/>
              </a:endParaRPr>
            </a:p>
          </p:txBody>
        </p:sp>
        <p:sp>
          <p:nvSpPr>
            <p:cNvPr id="16391" name="Line 1050"/>
            <p:cNvSpPr>
              <a:spLocks noChangeShapeType="1"/>
            </p:cNvSpPr>
            <p:nvPr/>
          </p:nvSpPr>
          <p:spPr bwMode="auto">
            <a:xfrm>
              <a:off x="2592" y="3456"/>
              <a:ext cx="432" cy="0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392" name="Rectangle 1055"/>
            <p:cNvSpPr>
              <a:spLocks noChangeArrowheads="1"/>
            </p:cNvSpPr>
            <p:nvPr/>
          </p:nvSpPr>
          <p:spPr bwMode="auto">
            <a:xfrm>
              <a:off x="3216" y="3072"/>
              <a:ext cx="2130" cy="5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Arial" pitchFamily="34" charset="0"/>
                </a:rPr>
                <a:t>Seperti getaran di dalam tubuh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140200" y="404813"/>
            <a:ext cx="4752975" cy="3168650"/>
          </a:xfrm>
          <a:prstGeom prst="cloudCallout">
            <a:avLst>
              <a:gd name="adj1" fmla="val -55367"/>
              <a:gd name="adj2" fmla="val 6768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0" y="1268413"/>
            <a:ext cx="47148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7030A0"/>
                </a:solidFill>
                <a:latin typeface="Arial Rounded MT Bold" pitchFamily="34" charset="0"/>
              </a:rPr>
              <a:t>Apa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 Rounded MT Bold" pitchFamily="34" charset="0"/>
              </a:rPr>
              <a:t>itu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b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</a:br>
            <a:r>
              <a:rPr lang="en-US" dirty="0" err="1" smtClean="0">
                <a:solidFill>
                  <a:srgbClr val="7030A0"/>
                </a:solidFill>
                <a:latin typeface="Arial Rounded MT Bold" pitchFamily="34" charset="0"/>
              </a:rPr>
              <a:t>Reproduksi</a:t>
            </a:r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 ?</a:t>
            </a:r>
          </a:p>
        </p:txBody>
      </p:sp>
      <p:pic>
        <p:nvPicPr>
          <p:cNvPr id="5126" name="Picture 6" descr="http://3.bp.blogspot.com/-acIJfboZsMA/TZm8E9cAqeI/AAAAAAAAADI/g1TvoaUyv7M/s1600/confused_bab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7" y="1700808"/>
            <a:ext cx="3227221" cy="46743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4755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EBC16"/>
                </a:solidFill>
              </a:rPr>
              <a:t>Seksualitas</a:t>
            </a:r>
            <a:r>
              <a:rPr lang="en-US" sz="4800" smtClean="0">
                <a:solidFill>
                  <a:srgbClr val="06720E"/>
                </a:solidFill>
              </a:rPr>
              <a:t/>
            </a:r>
            <a:br>
              <a:rPr lang="en-US" sz="4800" smtClean="0">
                <a:solidFill>
                  <a:srgbClr val="06720E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a.    Pengertian Seksualitas</a:t>
            </a:r>
          </a:p>
        </p:txBody>
      </p:sp>
      <p:pic>
        <p:nvPicPr>
          <p:cNvPr id="80915" name="Ink 19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8050" y="1897063"/>
            <a:ext cx="19875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0"/>
          <p:cNvSpPr>
            <a:spLocks noChangeArrowheads="1"/>
          </p:cNvSpPr>
          <p:nvPr/>
        </p:nvSpPr>
        <p:spPr bwMode="auto">
          <a:xfrm>
            <a:off x="1042988" y="2060575"/>
            <a:ext cx="36814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>
                <a:latin typeface="Arial" pitchFamily="34" charset="0"/>
              </a:rPr>
              <a:t>Asal kata: seks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3200">
              <a:latin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>
                <a:latin typeface="Arial" pitchFamily="34" charset="0"/>
              </a:rPr>
              <a:t>Arti seks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C0C0C0"/>
                </a:solidFill>
                <a:latin typeface="Arial" pitchFamily="34" charset="0"/>
              </a:rPr>
              <a:t>Jenis kelamin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C0C0C0"/>
                </a:solidFill>
                <a:latin typeface="Arial" pitchFamily="34" charset="0"/>
              </a:rPr>
              <a:t>Reproduksi seksual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C0C0C0"/>
                </a:solidFill>
                <a:latin typeface="Arial" pitchFamily="34" charset="0"/>
              </a:rPr>
              <a:t>Organ seks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solidFill>
                  <a:srgbClr val="C0C0C0"/>
                </a:solidFill>
                <a:latin typeface="Arial" pitchFamily="34" charset="0"/>
              </a:rPr>
              <a:t>Rangsangan / gairah seksual</a:t>
            </a:r>
          </a:p>
          <a:p>
            <a:pPr marL="534988" lvl="1" indent="-269875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>
                <a:latin typeface="Arial" pitchFamily="34" charset="0"/>
              </a:rPr>
              <a:t>Hubungan seks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3200">
              <a:latin typeface="Arial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267200" y="1700213"/>
            <a:ext cx="4695825" cy="4471987"/>
            <a:chOff x="2688" y="1071"/>
            <a:chExt cx="2958" cy="2817"/>
          </a:xfrm>
          <a:solidFill>
            <a:srgbClr val="00B050"/>
          </a:solidFill>
        </p:grpSpPr>
        <p:sp>
          <p:nvSpPr>
            <p:cNvPr id="17414" name="Rectangle 24"/>
            <p:cNvSpPr>
              <a:spLocks noChangeArrowheads="1"/>
            </p:cNvSpPr>
            <p:nvPr/>
          </p:nvSpPr>
          <p:spPr bwMode="auto">
            <a:xfrm>
              <a:off x="3061" y="1071"/>
              <a:ext cx="2585" cy="28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sz="1800">
                <a:latin typeface="Arial" pitchFamily="34" charset="0"/>
              </a:endParaRPr>
            </a:p>
          </p:txBody>
        </p:sp>
        <p:sp>
          <p:nvSpPr>
            <p:cNvPr id="17415" name="Line 21"/>
            <p:cNvSpPr>
              <a:spLocks noChangeShapeType="1"/>
            </p:cNvSpPr>
            <p:nvPr/>
          </p:nvSpPr>
          <p:spPr bwMode="auto">
            <a:xfrm>
              <a:off x="2688" y="3744"/>
              <a:ext cx="336" cy="0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416" name="Text Box 22"/>
            <p:cNvSpPr txBox="1">
              <a:spLocks noChangeArrowheads="1"/>
            </p:cNvSpPr>
            <p:nvPr/>
          </p:nvSpPr>
          <p:spPr bwMode="auto">
            <a:xfrm>
              <a:off x="3312" y="3072"/>
              <a:ext cx="2064" cy="74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  <a:latin typeface="Arial" pitchFamily="34" charset="0"/>
                </a:rPr>
                <a:t>Organ seks laki-laki bertemu organ seks perempuan (penetrasi)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EBC16"/>
                </a:solidFill>
              </a:rPr>
              <a:t>Seksualitas</a:t>
            </a:r>
            <a:r>
              <a:rPr lang="en-US" sz="4800" smtClean="0">
                <a:solidFill>
                  <a:srgbClr val="06720E"/>
                </a:solidFill>
              </a:rPr>
              <a:t/>
            </a:r>
            <a:br>
              <a:rPr lang="en-US" sz="4800" smtClean="0">
                <a:solidFill>
                  <a:srgbClr val="06720E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a.    Pengertian Seksualitas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916113"/>
            <a:ext cx="6481762" cy="439261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Isu bahasan: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Organ reproduksi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Pubertas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Kehamilan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Konsekuensi HUS bebas </a:t>
            </a:r>
            <a:br>
              <a:rPr lang="en-US" smtClean="0"/>
            </a:br>
            <a:r>
              <a:rPr lang="en-US" smtClean="0"/>
              <a:t>&amp; tidak aman:</a:t>
            </a:r>
          </a:p>
          <a:p>
            <a:pPr marL="1752600" lvl="3" indent="-381000" eaLnBrk="1" hangingPunct="1">
              <a:buFont typeface="Wingdings" pitchFamily="2" charset="2"/>
              <a:buAutoNum type="alphaLcPeriod"/>
            </a:pPr>
            <a:r>
              <a:rPr lang="en-US" sz="2400" smtClean="0"/>
              <a:t>KTD</a:t>
            </a:r>
          </a:p>
          <a:p>
            <a:pPr marL="1752600" lvl="3" indent="-381000" eaLnBrk="1" hangingPunct="1">
              <a:buFont typeface="Wingdings" pitchFamily="2" charset="2"/>
              <a:buAutoNum type="alphaLcPeriod"/>
            </a:pPr>
            <a:r>
              <a:rPr lang="en-US" sz="2400" smtClean="0"/>
              <a:t>Aborsi</a:t>
            </a:r>
          </a:p>
          <a:p>
            <a:pPr marL="1752600" lvl="3" indent="-381000" eaLnBrk="1" hangingPunct="1">
              <a:buFont typeface="Wingdings" pitchFamily="2" charset="2"/>
              <a:buAutoNum type="alphaLcPeriod"/>
            </a:pPr>
            <a:r>
              <a:rPr lang="en-US" sz="2400" smtClean="0"/>
              <a:t>IMS (termasuk HIV / AIDS)</a:t>
            </a:r>
          </a:p>
          <a:p>
            <a:pPr marL="609600" indent="-609600" eaLnBrk="1" hangingPunct="1"/>
            <a:endParaRPr lang="en-US" sz="240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5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EBC16"/>
                </a:solidFill>
              </a:rPr>
              <a:t>Seksualitas</a:t>
            </a:r>
            <a:r>
              <a:rPr lang="en-US" sz="4800" smtClean="0">
                <a:solidFill>
                  <a:srgbClr val="06720E"/>
                </a:solidFill>
              </a:rPr>
              <a:t/>
            </a:r>
            <a:br>
              <a:rPr lang="en-US" sz="4800" smtClean="0">
                <a:solidFill>
                  <a:srgbClr val="06720E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b.    Organ Reproduksi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844675"/>
            <a:ext cx="6481763" cy="439261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Perempuan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Ovarium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Fimbrae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Tuba falopi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Uterus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Cervix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Vagina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mtClean="0"/>
              <a:t>Mulut Vagina</a:t>
            </a:r>
          </a:p>
          <a:p>
            <a:pPr marL="990600" lvl="1" indent="-533400" eaLnBrk="1" hangingPunct="1">
              <a:buFont typeface="Wingdings" pitchFamily="2" charset="2"/>
              <a:buAutoNum type="alphaLcPeriod"/>
            </a:pPr>
            <a:endParaRPr lang="en-US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B2B2B2"/>
                </a:solidFill>
              </a:rPr>
              <a:t>Laki-laki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endParaRPr lang="en-US" smtClean="0"/>
          </a:p>
          <a:p>
            <a:pPr marL="609600" indent="-609600" eaLnBrk="1" hangingPunct="1"/>
            <a:endParaRPr lang="en-US" smtClean="0"/>
          </a:p>
        </p:txBody>
      </p:sp>
      <p:pic>
        <p:nvPicPr>
          <p:cNvPr id="22532" name="Picture 4" descr="alat pe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5000" y="2276475"/>
            <a:ext cx="46990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EBC16"/>
                </a:solidFill>
              </a:rPr>
              <a:t>Seksualitas</a:t>
            </a:r>
            <a:r>
              <a:rPr lang="en-US" sz="4800" smtClean="0">
                <a:solidFill>
                  <a:srgbClr val="06720E"/>
                </a:solidFill>
              </a:rPr>
              <a:t/>
            </a:r>
            <a:br>
              <a:rPr lang="en-US" sz="4800" smtClean="0">
                <a:solidFill>
                  <a:srgbClr val="06720E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b.    Organ Reproduksi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1258888" y="1844675"/>
            <a:ext cx="6481762" cy="439261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B2B2B2"/>
                </a:solidFill>
              </a:rPr>
              <a:t>Perempuan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Laki-laki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Penis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Glans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Uretra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Vas deferens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Epidydimis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Testis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Scrotum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Kelenjar Prostat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Vesikula Seminalis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 smtClean="0"/>
              <a:t>Kandung  Kencing</a:t>
            </a:r>
          </a:p>
        </p:txBody>
      </p:sp>
      <p:pic>
        <p:nvPicPr>
          <p:cNvPr id="107523" name="Picture 3" descr="alat pri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2420938"/>
            <a:ext cx="460851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EBC16"/>
                </a:solidFill>
              </a:rPr>
              <a:t>Seksualitas</a:t>
            </a:r>
            <a:r>
              <a:rPr lang="en-US" sz="4800" smtClean="0">
                <a:solidFill>
                  <a:srgbClr val="06720E"/>
                </a:solidFill>
              </a:rPr>
              <a:t/>
            </a:r>
            <a:br>
              <a:rPr lang="en-US" sz="4800" smtClean="0">
                <a:solidFill>
                  <a:srgbClr val="06720E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b.    Organ Reproduksi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1844675"/>
            <a:ext cx="6481762" cy="4392613"/>
          </a:xfrm>
        </p:spPr>
        <p:txBody>
          <a:bodyPr/>
          <a:lstStyle/>
          <a:p>
            <a:pPr marL="609600" indent="-609600" eaLnBrk="1" hangingPunct="1">
              <a:buFontTx/>
              <a:buChar char="-"/>
            </a:pPr>
            <a:r>
              <a:rPr lang="en-US" smtClean="0"/>
              <a:t>Ereksi</a:t>
            </a:r>
          </a:p>
          <a:p>
            <a:pPr marL="609600" indent="-609600" eaLnBrk="1" hangingPunct="1">
              <a:buFontTx/>
              <a:buChar char="-"/>
            </a:pPr>
            <a:r>
              <a:rPr lang="en-US" smtClean="0"/>
              <a:t>Ejakulasi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EBC16"/>
                </a:solidFill>
              </a:rPr>
              <a:t>Seksualitas</a:t>
            </a:r>
            <a:r>
              <a:rPr lang="en-US" sz="4800" smtClean="0">
                <a:solidFill>
                  <a:srgbClr val="06720E"/>
                </a:solidFill>
              </a:rPr>
              <a:t/>
            </a:r>
            <a:br>
              <a:rPr lang="en-US" sz="4800" smtClean="0">
                <a:solidFill>
                  <a:srgbClr val="06720E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b.    Organ Reproduksi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1258888" y="1844675"/>
            <a:ext cx="6481762" cy="4392613"/>
          </a:xfrm>
        </p:spPr>
        <p:txBody>
          <a:bodyPr/>
          <a:lstStyle/>
          <a:p>
            <a:pPr marL="609600" indent="-609600" eaLnBrk="1" hangingPunct="1">
              <a:buFontTx/>
              <a:buChar char="-"/>
            </a:pPr>
            <a:r>
              <a:rPr lang="en-US" smtClean="0"/>
              <a:t>Ereksi</a:t>
            </a:r>
          </a:p>
          <a:p>
            <a:pPr marL="609600" indent="-609600" eaLnBrk="1" hangingPunct="1">
              <a:buFontTx/>
              <a:buChar char="-"/>
            </a:pPr>
            <a:r>
              <a:rPr lang="en-US" smtClean="0">
                <a:solidFill>
                  <a:srgbClr val="C0C0C0"/>
                </a:solidFill>
              </a:rPr>
              <a:t>Ejakulasi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48038" y="1700213"/>
            <a:ext cx="5795962" cy="4471987"/>
            <a:chOff x="2109" y="1071"/>
            <a:chExt cx="3651" cy="2817"/>
          </a:xfrm>
          <a:solidFill>
            <a:srgbClr val="00B050"/>
          </a:solidFill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3061" y="1071"/>
              <a:ext cx="2585" cy="28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sz="1800">
                <a:latin typeface="Arial" pitchFamily="34" charset="0"/>
              </a:endParaRPr>
            </a:p>
          </p:txBody>
        </p:sp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>
              <a:off x="2109" y="1344"/>
              <a:ext cx="915" cy="0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3152" y="1253"/>
              <a:ext cx="2517" cy="63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FF00"/>
                  </a:solidFill>
                  <a:latin typeface="Arial" pitchFamily="34" charset="0"/>
                </a:rPr>
                <a:t>pengerasan &amp; pembesaran pada penis ketika pembuluh darah di penis dipenuhi dgn darah </a:t>
              </a:r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3152" y="1979"/>
              <a:ext cx="2608" cy="44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FF00"/>
                  </a:solidFill>
                  <a:latin typeface="Arial" pitchFamily="34" charset="0"/>
                </a:rPr>
                <a:t>Ereksi bisa terjadi karena rangsangan seksual </a:t>
              </a: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3152" y="2568"/>
              <a:ext cx="2480" cy="63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r>
                <a:rPr lang="en-US" sz="2000">
                  <a:solidFill>
                    <a:srgbClr val="FFFF00"/>
                  </a:solidFill>
                  <a:latin typeface="Arial" pitchFamily="34" charset="0"/>
                </a:rPr>
                <a:t>Ketidakmampuan ereksi lebih dikenal dengan sebutan impotensi 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EBC16"/>
                </a:solidFill>
              </a:rPr>
              <a:t>Seksualitas</a:t>
            </a:r>
            <a:r>
              <a:rPr lang="en-US" sz="4800" smtClean="0">
                <a:solidFill>
                  <a:srgbClr val="06720E"/>
                </a:solidFill>
              </a:rPr>
              <a:t/>
            </a:r>
            <a:br>
              <a:rPr lang="en-US" sz="4800" smtClean="0">
                <a:solidFill>
                  <a:srgbClr val="06720E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b.    Organ Reproduksi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1258888" y="1844675"/>
            <a:ext cx="6481762" cy="4392613"/>
          </a:xfrm>
        </p:spPr>
        <p:txBody>
          <a:bodyPr/>
          <a:lstStyle/>
          <a:p>
            <a:pPr marL="609600" indent="-609600" eaLnBrk="1" hangingPunct="1">
              <a:buFontTx/>
              <a:buChar char="-"/>
            </a:pPr>
            <a:r>
              <a:rPr lang="en-US" smtClean="0">
                <a:solidFill>
                  <a:srgbClr val="C0C0C0"/>
                </a:solidFill>
              </a:rPr>
              <a:t>Ereksi</a:t>
            </a:r>
          </a:p>
          <a:p>
            <a:pPr marL="609600" indent="-609600" eaLnBrk="1" hangingPunct="1">
              <a:buFontTx/>
              <a:buChar char="-"/>
            </a:pPr>
            <a:r>
              <a:rPr lang="en-US" smtClean="0"/>
              <a:t>Ejakulasi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779838" y="1700213"/>
            <a:ext cx="5219700" cy="4471987"/>
            <a:chOff x="2381" y="1071"/>
            <a:chExt cx="3288" cy="2817"/>
          </a:xfrm>
          <a:solidFill>
            <a:srgbClr val="00B050"/>
          </a:solidFill>
        </p:grpSpPr>
        <p:sp>
          <p:nvSpPr>
            <p:cNvPr id="23557" name="Rectangle 4"/>
            <p:cNvSpPr>
              <a:spLocks noChangeArrowheads="1"/>
            </p:cNvSpPr>
            <p:nvPr/>
          </p:nvSpPr>
          <p:spPr bwMode="auto">
            <a:xfrm>
              <a:off x="3061" y="1071"/>
              <a:ext cx="2585" cy="28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sz="1800">
                <a:latin typeface="Arial" pitchFamily="34" charset="0"/>
              </a:endParaRPr>
            </a:p>
          </p:txBody>
        </p:sp>
        <p:sp>
          <p:nvSpPr>
            <p:cNvPr id="23558" name="Line 5"/>
            <p:cNvSpPr>
              <a:spLocks noChangeShapeType="1"/>
            </p:cNvSpPr>
            <p:nvPr/>
          </p:nvSpPr>
          <p:spPr bwMode="auto">
            <a:xfrm>
              <a:off x="2381" y="1616"/>
              <a:ext cx="643" cy="0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559" name="Text Box 6"/>
            <p:cNvSpPr txBox="1">
              <a:spLocks noChangeArrowheads="1"/>
            </p:cNvSpPr>
            <p:nvPr/>
          </p:nvSpPr>
          <p:spPr bwMode="auto">
            <a:xfrm>
              <a:off x="3152" y="1253"/>
              <a:ext cx="2517" cy="63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FF00"/>
                  </a:solidFill>
                  <a:latin typeface="Arial" pitchFamily="34" charset="0"/>
                </a:rPr>
                <a:t>Keluarnya air mani yang mengandung sperma melalui saluran kemih di batang penis</a:t>
              </a:r>
            </a:p>
          </p:txBody>
        </p:sp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3152" y="1979"/>
              <a:ext cx="2404" cy="63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FFFF00"/>
                  </a:solidFill>
                  <a:latin typeface="Arial" pitchFamily="34" charset="0"/>
                </a:rPr>
                <a:t>Ejakulasi yang terjadi secara alami (tidak disadari) disebut mimpi basah. </a:t>
              </a:r>
            </a:p>
          </p:txBody>
        </p:sp>
        <p:sp>
          <p:nvSpPr>
            <p:cNvPr id="23561" name="Rectangle 8"/>
            <p:cNvSpPr>
              <a:spLocks noChangeArrowheads="1"/>
            </p:cNvSpPr>
            <p:nvPr/>
          </p:nvSpPr>
          <p:spPr bwMode="auto">
            <a:xfrm>
              <a:off x="3152" y="2750"/>
              <a:ext cx="2389" cy="63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r>
                <a:rPr lang="en-US" sz="2000">
                  <a:solidFill>
                    <a:srgbClr val="FFFF00"/>
                  </a:solidFill>
                  <a:latin typeface="Arial" pitchFamily="34" charset="0"/>
                </a:rPr>
                <a:t>Ejakulasi yang terjadi oleh rangsangan pada diri sendiri disebut onani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4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EBC16"/>
                </a:solidFill>
              </a:rPr>
              <a:t>Seksualitas</a:t>
            </a:r>
            <a:r>
              <a:rPr lang="en-US" sz="4800" smtClean="0">
                <a:solidFill>
                  <a:srgbClr val="06720E"/>
                </a:solidFill>
              </a:rPr>
              <a:t/>
            </a:r>
            <a:br>
              <a:rPr lang="en-US" sz="4800" smtClean="0">
                <a:solidFill>
                  <a:srgbClr val="06720E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c.    Pubertas</a:t>
            </a:r>
          </a:p>
        </p:txBody>
      </p:sp>
      <p:sp>
        <p:nvSpPr>
          <p:cNvPr id="82947" name="Rectangle 1027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359775" cy="439261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      Pengertian: 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mtClean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          Masa tubuh berubah dari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CC3300"/>
                </a:solidFill>
              </a:rPr>
              <a:t>          anak-anak ke dewasa</a:t>
            </a:r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en-US" smtClean="0"/>
              <a:t>	</a:t>
            </a:r>
          </a:p>
        </p:txBody>
      </p:sp>
      <p:pic>
        <p:nvPicPr>
          <p:cNvPr id="82968" name="Picture 10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505200"/>
            <a:ext cx="21844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69" name="Picture 10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429000"/>
            <a:ext cx="23034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5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EBC16"/>
                </a:solidFill>
              </a:rPr>
              <a:t>Seksualitas</a:t>
            </a:r>
            <a:r>
              <a:rPr lang="en-US" sz="4800" smtClean="0">
                <a:solidFill>
                  <a:srgbClr val="06720E"/>
                </a:solidFill>
              </a:rPr>
              <a:t/>
            </a:r>
            <a:br>
              <a:rPr lang="en-US" sz="4800" smtClean="0">
                <a:solidFill>
                  <a:srgbClr val="06720E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c.    Pubertas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773238"/>
            <a:ext cx="6985000" cy="439261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Kapan pubertas?</a:t>
            </a:r>
          </a:p>
          <a:p>
            <a:pPr marL="609600" indent="-609600" eaLnBrk="1" hangingPunct="1"/>
            <a:r>
              <a:rPr lang="en-US" smtClean="0"/>
              <a:t>Awal</a:t>
            </a:r>
          </a:p>
          <a:p>
            <a:pPr marL="609600" indent="-609600" eaLnBrk="1" hangingPunct="1"/>
            <a:r>
              <a:rPr lang="en-US" smtClean="0"/>
              <a:t>Akhir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	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371600" y="3810000"/>
            <a:ext cx="7016750" cy="2514600"/>
            <a:chOff x="864" y="2400"/>
            <a:chExt cx="4420" cy="1584"/>
          </a:xfrm>
        </p:grpSpPr>
        <p:sp>
          <p:nvSpPr>
            <p:cNvPr id="25605" name="Rectangle 6"/>
            <p:cNvSpPr>
              <a:spLocks noChangeArrowheads="1"/>
            </p:cNvSpPr>
            <p:nvPr/>
          </p:nvSpPr>
          <p:spPr bwMode="auto">
            <a:xfrm>
              <a:off x="907" y="3104"/>
              <a:ext cx="4377" cy="112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1920" y="2688"/>
              <a:ext cx="1920" cy="528"/>
              <a:chOff x="1920" y="2688"/>
              <a:chExt cx="1920" cy="528"/>
            </a:xfrm>
          </p:grpSpPr>
          <p:sp>
            <p:nvSpPr>
              <p:cNvPr id="25619" name="Freeform 33"/>
              <p:cNvSpPr>
                <a:spLocks/>
              </p:cNvSpPr>
              <p:nvPr/>
            </p:nvSpPr>
            <p:spPr bwMode="auto">
              <a:xfrm>
                <a:off x="1968" y="2688"/>
                <a:ext cx="1872" cy="432"/>
              </a:xfrm>
              <a:custGeom>
                <a:avLst/>
                <a:gdLst>
                  <a:gd name="T0" fmla="*/ 0 w 2112"/>
                  <a:gd name="T1" fmla="*/ 432 h 536"/>
                  <a:gd name="T2" fmla="*/ 425 w 2112"/>
                  <a:gd name="T3" fmla="*/ 123 h 536"/>
                  <a:gd name="T4" fmla="*/ 936 w 2112"/>
                  <a:gd name="T5" fmla="*/ 6 h 536"/>
                  <a:gd name="T6" fmla="*/ 1447 w 2112"/>
                  <a:gd name="T7" fmla="*/ 84 h 536"/>
                  <a:gd name="T8" fmla="*/ 1872 w 2112"/>
                  <a:gd name="T9" fmla="*/ 393 h 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2" h="536">
                    <a:moveTo>
                      <a:pt x="0" y="536"/>
                    </a:moveTo>
                    <a:cubicBezTo>
                      <a:pt x="152" y="388"/>
                      <a:pt x="304" y="240"/>
                      <a:pt x="480" y="152"/>
                    </a:cubicBezTo>
                    <a:cubicBezTo>
                      <a:pt x="656" y="64"/>
                      <a:pt x="864" y="16"/>
                      <a:pt x="1056" y="8"/>
                    </a:cubicBezTo>
                    <a:cubicBezTo>
                      <a:pt x="1248" y="0"/>
                      <a:pt x="1456" y="24"/>
                      <a:pt x="1632" y="104"/>
                    </a:cubicBezTo>
                    <a:cubicBezTo>
                      <a:pt x="1808" y="184"/>
                      <a:pt x="2024" y="360"/>
                      <a:pt x="2112" y="488"/>
                    </a:cubicBezTo>
                  </a:path>
                </a:pathLst>
              </a:custGeom>
              <a:noFill/>
              <a:ln w="38100">
                <a:solidFill>
                  <a:srgbClr val="00008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0" name="Oval 34"/>
              <p:cNvSpPr>
                <a:spLocks noChangeArrowheads="1"/>
              </p:cNvSpPr>
              <p:nvPr/>
            </p:nvSpPr>
            <p:spPr bwMode="auto">
              <a:xfrm>
                <a:off x="1920" y="3120"/>
                <a:ext cx="96" cy="96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2832" y="2400"/>
              <a:ext cx="240" cy="240"/>
              <a:chOff x="2736" y="2352"/>
              <a:chExt cx="240" cy="240"/>
            </a:xfrm>
          </p:grpSpPr>
          <p:sp>
            <p:nvSpPr>
              <p:cNvPr id="25617" name="Oval 35"/>
              <p:cNvSpPr>
                <a:spLocks noChangeArrowheads="1"/>
              </p:cNvSpPr>
              <p:nvPr/>
            </p:nvSpPr>
            <p:spPr bwMode="auto">
              <a:xfrm>
                <a:off x="2736" y="2448"/>
                <a:ext cx="144" cy="144"/>
              </a:xfrm>
              <a:prstGeom prst="ellips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8" name="Line 36"/>
              <p:cNvSpPr>
                <a:spLocks noChangeShapeType="1"/>
              </p:cNvSpPr>
              <p:nvPr/>
            </p:nvSpPr>
            <p:spPr bwMode="auto">
              <a:xfrm flipV="1">
                <a:off x="2832" y="2352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08" name="Freeform 40"/>
            <p:cNvSpPr>
              <a:spLocks/>
            </p:cNvSpPr>
            <p:nvPr/>
          </p:nvSpPr>
          <p:spPr bwMode="auto">
            <a:xfrm flipV="1">
              <a:off x="1584" y="3216"/>
              <a:ext cx="2246" cy="432"/>
            </a:xfrm>
            <a:custGeom>
              <a:avLst/>
              <a:gdLst>
                <a:gd name="T0" fmla="*/ 0 w 2112"/>
                <a:gd name="T1" fmla="*/ 432 h 536"/>
                <a:gd name="T2" fmla="*/ 510 w 2112"/>
                <a:gd name="T3" fmla="*/ 123 h 536"/>
                <a:gd name="T4" fmla="*/ 1123 w 2112"/>
                <a:gd name="T5" fmla="*/ 6 h 536"/>
                <a:gd name="T6" fmla="*/ 1736 w 2112"/>
                <a:gd name="T7" fmla="*/ 84 h 536"/>
                <a:gd name="T8" fmla="*/ 2246 w 2112"/>
                <a:gd name="T9" fmla="*/ 393 h 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2" h="536">
                  <a:moveTo>
                    <a:pt x="0" y="536"/>
                  </a:moveTo>
                  <a:cubicBezTo>
                    <a:pt x="152" y="388"/>
                    <a:pt x="304" y="240"/>
                    <a:pt x="480" y="152"/>
                  </a:cubicBezTo>
                  <a:cubicBezTo>
                    <a:pt x="656" y="64"/>
                    <a:pt x="864" y="16"/>
                    <a:pt x="1056" y="8"/>
                  </a:cubicBezTo>
                  <a:cubicBezTo>
                    <a:pt x="1248" y="0"/>
                    <a:pt x="1456" y="24"/>
                    <a:pt x="1632" y="104"/>
                  </a:cubicBezTo>
                  <a:cubicBezTo>
                    <a:pt x="1808" y="184"/>
                    <a:pt x="2024" y="360"/>
                    <a:pt x="2112" y="488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Oval 41"/>
            <p:cNvSpPr>
              <a:spLocks noChangeArrowheads="1"/>
            </p:cNvSpPr>
            <p:nvPr/>
          </p:nvSpPr>
          <p:spPr bwMode="auto">
            <a:xfrm flipV="1">
              <a:off x="1536" y="3120"/>
              <a:ext cx="115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2630" y="3696"/>
              <a:ext cx="144" cy="288"/>
              <a:chOff x="2928" y="3744"/>
              <a:chExt cx="144" cy="288"/>
            </a:xfrm>
          </p:grpSpPr>
          <p:sp>
            <p:nvSpPr>
              <p:cNvPr id="25614" name="Oval 43"/>
              <p:cNvSpPr>
                <a:spLocks noChangeArrowheads="1"/>
              </p:cNvSpPr>
              <p:nvPr/>
            </p:nvSpPr>
            <p:spPr bwMode="auto">
              <a:xfrm>
                <a:off x="2928" y="3744"/>
                <a:ext cx="144" cy="144"/>
              </a:xfrm>
              <a:prstGeom prst="ellips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5" name="Line 44"/>
              <p:cNvSpPr>
                <a:spLocks noChangeShapeType="1"/>
              </p:cNvSpPr>
              <p:nvPr/>
            </p:nvSpPr>
            <p:spPr bwMode="auto">
              <a:xfrm>
                <a:off x="3024" y="3888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6" name="Line 45"/>
              <p:cNvSpPr>
                <a:spLocks noChangeShapeType="1"/>
              </p:cNvSpPr>
              <p:nvPr/>
            </p:nvSpPr>
            <p:spPr bwMode="auto">
              <a:xfrm flipH="1">
                <a:off x="2976" y="3984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11" name="Text Box 47"/>
            <p:cNvSpPr txBox="1">
              <a:spLocks noChangeArrowheads="1"/>
            </p:cNvSpPr>
            <p:nvPr/>
          </p:nvSpPr>
          <p:spPr bwMode="auto">
            <a:xfrm>
              <a:off x="1248" y="2738"/>
              <a:ext cx="8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99"/>
                  </a:solidFill>
                </a:rPr>
                <a:t>13/14 th</a:t>
              </a:r>
            </a:p>
          </p:txBody>
        </p:sp>
        <p:sp>
          <p:nvSpPr>
            <p:cNvPr id="25612" name="Text Box 48"/>
            <p:cNvSpPr txBox="1">
              <a:spLocks noChangeArrowheads="1"/>
            </p:cNvSpPr>
            <p:nvPr/>
          </p:nvSpPr>
          <p:spPr bwMode="auto">
            <a:xfrm>
              <a:off x="864" y="3218"/>
              <a:ext cx="8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</a:rPr>
                <a:t>11/12 th</a:t>
              </a:r>
            </a:p>
          </p:txBody>
        </p:sp>
        <p:sp>
          <p:nvSpPr>
            <p:cNvPr id="25613" name="Text Box 49"/>
            <p:cNvSpPr txBox="1">
              <a:spLocks noChangeArrowheads="1"/>
            </p:cNvSpPr>
            <p:nvPr/>
          </p:nvSpPr>
          <p:spPr bwMode="auto">
            <a:xfrm>
              <a:off x="3984" y="2832"/>
              <a:ext cx="8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17/18 th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EBC16"/>
                </a:solidFill>
              </a:rPr>
              <a:t>Seksualitas</a:t>
            </a:r>
            <a:r>
              <a:rPr lang="en-US" sz="4800" smtClean="0">
                <a:solidFill>
                  <a:srgbClr val="06720E"/>
                </a:solidFill>
              </a:rPr>
              <a:t/>
            </a:r>
            <a:br>
              <a:rPr lang="en-US" sz="4800" smtClean="0">
                <a:solidFill>
                  <a:srgbClr val="06720E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c.    Pubertas</a:t>
            </a:r>
          </a:p>
        </p:txBody>
      </p:sp>
      <p:sp>
        <p:nvSpPr>
          <p:cNvPr id="26627" name="Rectangle 27"/>
          <p:cNvSpPr>
            <a:spLocks noGrp="1" noChangeArrowheads="1"/>
          </p:cNvSpPr>
          <p:nvPr>
            <p:ph idx="1"/>
          </p:nvPr>
        </p:nvSpPr>
        <p:spPr>
          <a:xfrm>
            <a:off x="1042988" y="2060575"/>
            <a:ext cx="5586412" cy="4392613"/>
          </a:xfrm>
          <a:noFill/>
        </p:spPr>
        <p:txBody>
          <a:bodyPr/>
          <a:lstStyle/>
          <a:p>
            <a:pPr marL="357188" indent="-357188" eaLnBrk="1" hangingPunct="1">
              <a:buFont typeface="Wingdings" pitchFamily="2" charset="2"/>
              <a:buNone/>
            </a:pPr>
            <a:r>
              <a:rPr lang="en-US" smtClean="0"/>
              <a:t>Kenapa bisa?</a:t>
            </a:r>
          </a:p>
          <a:p>
            <a:pPr marL="357188" indent="-357188" eaLnBrk="1" hangingPunct="1"/>
            <a:r>
              <a:rPr lang="en-US" smtClean="0"/>
              <a:t>Perubahan kerja hormon.</a:t>
            </a:r>
          </a:p>
          <a:p>
            <a:pPr marL="714375" lvl="1" indent="-177800" eaLnBrk="1" hangingPunct="1">
              <a:buFont typeface="Wingdings" pitchFamily="2" charset="2"/>
              <a:buNone/>
            </a:pPr>
            <a:r>
              <a:rPr lang="en-US" smtClean="0"/>
              <a:t>			</a:t>
            </a:r>
          </a:p>
          <a:p>
            <a:pPr marL="357188" indent="-357188" eaLnBrk="1" hangingPunct="1"/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Thayomi\Documents\filedlab klompok 5\!!READY GIRL\geddes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5100" y="0"/>
            <a:ext cx="9309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268413"/>
            <a:ext cx="8569325" cy="1470025"/>
          </a:xfrm>
        </p:spPr>
        <p:txBody>
          <a:bodyPr rtlCol="0">
            <a:normAutofit fontScale="9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d-ID" i="1" dirty="0">
                <a:solidFill>
                  <a:srgbClr val="FFFF00"/>
                </a:solidFill>
                <a:latin typeface="Arial Rounded MT Bold" pitchFamily="34" charset="0"/>
              </a:rPr>
              <a:t>re</a:t>
            </a:r>
            <a:r>
              <a:rPr lang="id-ID" dirty="0">
                <a:solidFill>
                  <a:srgbClr val="FFFF00"/>
                </a:solidFill>
                <a:latin typeface="Arial Rounded MT Bold" pitchFamily="34" charset="0"/>
              </a:rPr>
              <a:t> = kembali </a:t>
            </a:r>
            <a:r>
              <a:rPr lang="en-US" dirty="0">
                <a:solidFill>
                  <a:srgbClr val="FFFF00"/>
                </a:solidFill>
                <a:latin typeface="Arial Rounded MT Bold" pitchFamily="34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Arial Rounded MT Bold" pitchFamily="34" charset="0"/>
              </a:rPr>
            </a:br>
            <a:r>
              <a:rPr lang="en-US" dirty="0">
                <a:solidFill>
                  <a:srgbClr val="FFFF00"/>
                </a:solidFill>
                <a:latin typeface="Arial Rounded MT Bold" pitchFamily="34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Arial Rounded MT Bold" pitchFamily="34" charset="0"/>
              </a:rPr>
            </a:br>
            <a:r>
              <a:rPr lang="id-ID" i="1" dirty="0">
                <a:solidFill>
                  <a:srgbClr val="FFFF00"/>
                </a:solidFill>
                <a:latin typeface="Arial Rounded MT Bold" pitchFamily="34" charset="0"/>
              </a:rPr>
              <a:t>produksi </a:t>
            </a:r>
            <a:r>
              <a:rPr lang="id-ID" dirty="0">
                <a:solidFill>
                  <a:srgbClr val="FFFF00"/>
                </a:solidFill>
                <a:latin typeface="Arial Rounded MT Bold" pitchFamily="34" charset="0"/>
              </a:rPr>
              <a:t>= membuat atau menghasilkan</a:t>
            </a:r>
            <a:r>
              <a:rPr lang="en-US" dirty="0">
                <a:solidFill>
                  <a:srgbClr val="FFFF00"/>
                </a:solidFill>
                <a:latin typeface="Arial Rounded MT Bold" pitchFamily="34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Arial Rounded MT Bold" pitchFamily="34" charset="0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4268788"/>
            <a:ext cx="7920037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Reproduksi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= </a:t>
            </a:r>
            <a:r>
              <a:rPr lang="id-ID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suatu proses kehidupan manusia dalam menghasilkan keturunan demi kelestarian hidup.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Rectangle 106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z="4800" dirty="0" err="1" smtClean="0">
                <a:solidFill>
                  <a:srgbClr val="FEBC16"/>
                </a:solidFill>
              </a:rPr>
              <a:t>Seksualitas</a:t>
            </a:r>
            <a:r>
              <a:rPr lang="en-US" sz="4800" dirty="0" smtClean="0">
                <a:solidFill>
                  <a:srgbClr val="06720E"/>
                </a:solidFill>
              </a:rPr>
              <a:t/>
            </a:r>
            <a:br>
              <a:rPr lang="en-US" sz="4800" dirty="0" smtClean="0">
                <a:solidFill>
                  <a:srgbClr val="06720E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c.    </a:t>
            </a:r>
            <a:r>
              <a:rPr lang="en-US" sz="3600" dirty="0" err="1" smtClean="0">
                <a:solidFill>
                  <a:schemeClr val="tx1"/>
                </a:solidFill>
              </a:rPr>
              <a:t>Pubertas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7650" name="Rectangle 1027"/>
          <p:cNvSpPr>
            <a:spLocks noGrp="1" noChangeArrowheads="1"/>
          </p:cNvSpPr>
          <p:nvPr>
            <p:ph idx="1"/>
          </p:nvPr>
        </p:nvSpPr>
        <p:spPr>
          <a:xfrm>
            <a:off x="1042988" y="2060575"/>
            <a:ext cx="3960812" cy="4392613"/>
          </a:xfrm>
        </p:spPr>
        <p:txBody>
          <a:bodyPr/>
          <a:lstStyle/>
          <a:p>
            <a:pPr marL="357188" indent="-357188" eaLnBrk="1" hangingPunct="1">
              <a:buFont typeface="Wingdings" pitchFamily="2" charset="2"/>
              <a:buNone/>
            </a:pPr>
            <a:r>
              <a:rPr lang="en-US" smtClean="0"/>
              <a:t>Kenapa bisa?</a:t>
            </a:r>
          </a:p>
          <a:p>
            <a:pPr marL="357188" indent="-357188" eaLnBrk="1" hangingPunct="1"/>
            <a:r>
              <a:rPr lang="en-US" smtClean="0"/>
              <a:t>Perubahan kerja hormon.</a:t>
            </a:r>
          </a:p>
          <a:p>
            <a:pPr marL="714375" lvl="1" indent="-177800" eaLnBrk="1" hangingPunct="1">
              <a:buFont typeface="Wingdings" pitchFamily="2" charset="2"/>
              <a:buNone/>
            </a:pPr>
            <a:r>
              <a:rPr lang="en-US" smtClean="0"/>
              <a:t>			</a:t>
            </a:r>
          </a:p>
          <a:p>
            <a:pPr marL="357188" indent="-357188" eaLnBrk="1" hangingPunct="1"/>
            <a:endParaRPr lang="en-US" smtClean="0"/>
          </a:p>
        </p:txBody>
      </p:sp>
      <p:sp>
        <p:nvSpPr>
          <p:cNvPr id="27651" name="Line 1039"/>
          <p:cNvSpPr>
            <a:spLocks noChangeShapeType="1"/>
          </p:cNvSpPr>
          <p:nvPr/>
        </p:nvSpPr>
        <p:spPr bwMode="auto">
          <a:xfrm>
            <a:off x="4356100" y="3213100"/>
            <a:ext cx="23050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2" name="Line 1040"/>
          <p:cNvSpPr>
            <a:spLocks noChangeShapeType="1"/>
          </p:cNvSpPr>
          <p:nvPr/>
        </p:nvSpPr>
        <p:spPr bwMode="auto">
          <a:xfrm>
            <a:off x="4356100" y="5400675"/>
            <a:ext cx="23050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3" name="Line 1041"/>
          <p:cNvSpPr>
            <a:spLocks noChangeShapeType="1"/>
          </p:cNvSpPr>
          <p:nvPr/>
        </p:nvSpPr>
        <p:spPr bwMode="auto">
          <a:xfrm>
            <a:off x="4356100" y="3213100"/>
            <a:ext cx="0" cy="14398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4" name="Line 1042"/>
          <p:cNvSpPr>
            <a:spLocks noChangeShapeType="1"/>
          </p:cNvSpPr>
          <p:nvPr/>
        </p:nvSpPr>
        <p:spPr bwMode="auto">
          <a:xfrm>
            <a:off x="8964613" y="3213100"/>
            <a:ext cx="0" cy="143986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5" name="Line 1043"/>
          <p:cNvSpPr>
            <a:spLocks noChangeShapeType="1"/>
          </p:cNvSpPr>
          <p:nvPr/>
        </p:nvSpPr>
        <p:spPr bwMode="auto">
          <a:xfrm>
            <a:off x="6661150" y="3213100"/>
            <a:ext cx="23034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6" name="Line 1044"/>
          <p:cNvSpPr>
            <a:spLocks noChangeShapeType="1"/>
          </p:cNvSpPr>
          <p:nvPr/>
        </p:nvSpPr>
        <p:spPr bwMode="auto">
          <a:xfrm>
            <a:off x="4356100" y="4652963"/>
            <a:ext cx="0" cy="7477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7" name="Line 1045"/>
          <p:cNvSpPr>
            <a:spLocks noChangeShapeType="1"/>
          </p:cNvSpPr>
          <p:nvPr/>
        </p:nvSpPr>
        <p:spPr bwMode="auto">
          <a:xfrm>
            <a:off x="8964613" y="4652963"/>
            <a:ext cx="0" cy="7477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8" name="Line 1046"/>
          <p:cNvSpPr>
            <a:spLocks noChangeShapeType="1"/>
          </p:cNvSpPr>
          <p:nvPr/>
        </p:nvSpPr>
        <p:spPr bwMode="auto">
          <a:xfrm>
            <a:off x="6661150" y="5400675"/>
            <a:ext cx="23034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063"/>
          <p:cNvGrpSpPr>
            <a:grpSpLocks/>
          </p:cNvGrpSpPr>
          <p:nvPr/>
        </p:nvGrpSpPr>
        <p:grpSpPr bwMode="auto">
          <a:xfrm>
            <a:off x="3200400" y="1700213"/>
            <a:ext cx="5764213" cy="4471987"/>
            <a:chOff x="2016" y="1071"/>
            <a:chExt cx="3631" cy="2817"/>
          </a:xfrm>
          <a:solidFill>
            <a:srgbClr val="00B050"/>
          </a:solidFill>
        </p:grpSpPr>
        <p:sp>
          <p:nvSpPr>
            <p:cNvPr id="27661" name="Rectangle 1029"/>
            <p:cNvSpPr>
              <a:spLocks noChangeArrowheads="1"/>
            </p:cNvSpPr>
            <p:nvPr/>
          </p:nvSpPr>
          <p:spPr bwMode="auto">
            <a:xfrm>
              <a:off x="2880" y="1071"/>
              <a:ext cx="2767" cy="28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sz="1800">
                <a:latin typeface="Arial" pitchFamily="34" charset="0"/>
              </a:endParaRPr>
            </a:p>
          </p:txBody>
        </p:sp>
        <p:sp>
          <p:nvSpPr>
            <p:cNvPr id="27662" name="Rectangle 1035"/>
            <p:cNvSpPr>
              <a:spLocks noChangeArrowheads="1"/>
            </p:cNvSpPr>
            <p:nvPr/>
          </p:nvSpPr>
          <p:spPr bwMode="auto">
            <a:xfrm>
              <a:off x="4176" y="2539"/>
              <a:ext cx="1451" cy="47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>
                  <a:solidFill>
                    <a:srgbClr val="FFFF00"/>
                  </a:solidFill>
                  <a:latin typeface="Arial" pitchFamily="34" charset="0"/>
                </a:rPr>
                <a:t>Esterogen</a:t>
              </a:r>
            </a:p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>
                  <a:solidFill>
                    <a:srgbClr val="FFFF00"/>
                  </a:solidFill>
                  <a:latin typeface="Arial" pitchFamily="34" charset="0"/>
                </a:rPr>
                <a:t>Progesteron</a:t>
              </a:r>
            </a:p>
          </p:txBody>
        </p:sp>
        <p:sp>
          <p:nvSpPr>
            <p:cNvPr id="27663" name="Rectangle 1036"/>
            <p:cNvSpPr>
              <a:spLocks noChangeArrowheads="1"/>
            </p:cNvSpPr>
            <p:nvPr/>
          </p:nvSpPr>
          <p:spPr bwMode="auto">
            <a:xfrm>
              <a:off x="2860" y="2539"/>
              <a:ext cx="1452" cy="47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>
                  <a:solidFill>
                    <a:srgbClr val="FFFF00"/>
                  </a:solidFill>
                  <a:latin typeface="Arial" pitchFamily="34" charset="0"/>
                </a:rPr>
                <a:t>Testosteron</a:t>
              </a:r>
            </a:p>
          </p:txBody>
        </p:sp>
        <p:sp>
          <p:nvSpPr>
            <p:cNvPr id="27664" name="Rectangle 1037"/>
            <p:cNvSpPr>
              <a:spLocks noChangeArrowheads="1"/>
            </p:cNvSpPr>
            <p:nvPr/>
          </p:nvSpPr>
          <p:spPr bwMode="auto">
            <a:xfrm>
              <a:off x="4176" y="1632"/>
              <a:ext cx="1451" cy="9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 b="1">
                  <a:solidFill>
                    <a:srgbClr val="FFFF00"/>
                  </a:solidFill>
                  <a:latin typeface="Arial" pitchFamily="34" charset="0"/>
                </a:rPr>
                <a:t>Perempuan</a:t>
              </a:r>
            </a:p>
          </p:txBody>
        </p:sp>
        <p:sp>
          <p:nvSpPr>
            <p:cNvPr id="27665" name="Rectangle 1038"/>
            <p:cNvSpPr>
              <a:spLocks noChangeArrowheads="1"/>
            </p:cNvSpPr>
            <p:nvPr/>
          </p:nvSpPr>
          <p:spPr bwMode="auto">
            <a:xfrm>
              <a:off x="2860" y="1632"/>
              <a:ext cx="1452" cy="9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 b="1">
                  <a:solidFill>
                    <a:srgbClr val="FFFF00"/>
                  </a:solidFill>
                  <a:latin typeface="Arial" pitchFamily="34" charset="0"/>
                </a:rPr>
                <a:t>Laki-laki</a:t>
              </a:r>
            </a:p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endParaRPr lang="en-US" b="1">
                <a:solidFill>
                  <a:srgbClr val="006699"/>
                </a:solidFill>
                <a:latin typeface="Arial" pitchFamily="34" charset="0"/>
              </a:endParaRPr>
            </a:p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endParaRPr lang="en-US" b="1">
                <a:solidFill>
                  <a:srgbClr val="006699"/>
                </a:solidFill>
                <a:latin typeface="Arial" pitchFamily="34" charset="0"/>
              </a:endParaRPr>
            </a:p>
            <a:p>
              <a:pPr algn="ctr">
                <a:lnSpc>
                  <a:spcPct val="90000"/>
                </a:lnSpc>
                <a:buFont typeface="Wingdings" pitchFamily="2" charset="2"/>
                <a:buNone/>
              </a:pPr>
              <a:endParaRPr lang="en-US" b="1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27666" name="Line 1054"/>
            <p:cNvSpPr>
              <a:spLocks noChangeShapeType="1"/>
            </p:cNvSpPr>
            <p:nvPr/>
          </p:nvSpPr>
          <p:spPr bwMode="auto">
            <a:xfrm>
              <a:off x="3610" y="2008"/>
              <a:ext cx="0" cy="480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667" name="Line 1055"/>
            <p:cNvSpPr>
              <a:spLocks noChangeShapeType="1"/>
            </p:cNvSpPr>
            <p:nvPr/>
          </p:nvSpPr>
          <p:spPr bwMode="auto">
            <a:xfrm>
              <a:off x="4914" y="1960"/>
              <a:ext cx="0" cy="480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668" name="Line 1061"/>
            <p:cNvSpPr>
              <a:spLocks noChangeShapeType="1"/>
            </p:cNvSpPr>
            <p:nvPr/>
          </p:nvSpPr>
          <p:spPr bwMode="auto">
            <a:xfrm>
              <a:off x="2016" y="2064"/>
              <a:ext cx="816" cy="0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z="4800" dirty="0" err="1" smtClean="0">
                <a:solidFill>
                  <a:srgbClr val="FEBC16"/>
                </a:solidFill>
              </a:rPr>
              <a:t>Seksualitas</a:t>
            </a:r>
            <a:r>
              <a:rPr lang="en-US" sz="4800" dirty="0" smtClean="0">
                <a:solidFill>
                  <a:srgbClr val="FF9900"/>
                </a:solidFill>
              </a:rPr>
              <a:t/>
            </a:r>
            <a:br>
              <a:rPr lang="en-US" sz="4800" dirty="0" smtClean="0">
                <a:solidFill>
                  <a:srgbClr val="FF9900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c.    </a:t>
            </a:r>
            <a:r>
              <a:rPr lang="en-US" sz="3600" dirty="0" err="1" smtClean="0">
                <a:solidFill>
                  <a:schemeClr val="bg1"/>
                </a:solidFill>
              </a:rPr>
              <a:t>Pubertas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916113"/>
            <a:ext cx="6985000" cy="4392612"/>
          </a:xfrm>
        </p:spPr>
        <p:txBody>
          <a:bodyPr/>
          <a:lstStyle/>
          <a:p>
            <a:pPr marL="357188" indent="-357188" eaLnBrk="1" hangingPunct="1">
              <a:buFont typeface="Wingdings" pitchFamily="2" charset="2"/>
              <a:buNone/>
            </a:pPr>
            <a:r>
              <a:rPr lang="en-US" smtClean="0"/>
              <a:t>Apa yang terjadi?</a:t>
            </a:r>
          </a:p>
          <a:p>
            <a:pPr marL="357188" indent="-357188" eaLnBrk="1" hangingPunct="1"/>
            <a:r>
              <a:rPr lang="en-US" smtClean="0"/>
              <a:t>Perubahan fisik</a:t>
            </a:r>
          </a:p>
          <a:p>
            <a:pPr marL="714375" lvl="1" indent="-177800" eaLnBrk="1" hangingPunct="1">
              <a:buFont typeface="Wingdings" pitchFamily="2" charset="2"/>
              <a:buNone/>
            </a:pPr>
            <a:r>
              <a:rPr lang="en-US" smtClean="0"/>
              <a:t>Perempuan</a:t>
            </a:r>
          </a:p>
          <a:p>
            <a:pPr marL="714375" lvl="1" indent="-177800" eaLnBrk="1" hangingPunct="1">
              <a:buFont typeface="Wingdings" pitchFamily="2" charset="2"/>
              <a:buNone/>
            </a:pPr>
            <a:r>
              <a:rPr lang="en-US" smtClean="0"/>
              <a:t>Laki-laki</a:t>
            </a:r>
          </a:p>
          <a:p>
            <a:pPr marL="714375" lvl="1" indent="-177800" eaLnBrk="1" hangingPunct="1">
              <a:buFont typeface="Wingdings" pitchFamily="2" charset="2"/>
              <a:buNone/>
            </a:pPr>
            <a:endParaRPr lang="en-US" smtClean="0"/>
          </a:p>
          <a:p>
            <a:pPr marL="714375" lvl="1" indent="-177800" eaLnBrk="1" hangingPunct="1">
              <a:buFont typeface="Wingdings" pitchFamily="2" charset="2"/>
              <a:buNone/>
            </a:pPr>
            <a:endParaRPr lang="en-US" smtClean="0"/>
          </a:p>
          <a:p>
            <a:pPr marL="357188" indent="-357188" eaLnBrk="1" hangingPunct="1"/>
            <a:r>
              <a:rPr lang="en-US" smtClean="0"/>
              <a:t>Perubahan psikologis</a:t>
            </a:r>
          </a:p>
          <a:p>
            <a:pPr marL="714375" lvl="1" indent="-177800" eaLnBrk="1" hangingPunct="1">
              <a:buFont typeface="Wingdings" pitchFamily="2" charset="2"/>
              <a:buNone/>
            </a:pPr>
            <a:r>
              <a:rPr lang="en-US" smtClean="0"/>
              <a:t>Perempuan</a:t>
            </a:r>
          </a:p>
          <a:p>
            <a:pPr marL="714375" lvl="1" indent="-177800" eaLnBrk="1" hangingPunct="1">
              <a:buFont typeface="Wingdings" pitchFamily="2" charset="2"/>
              <a:buNone/>
            </a:pPr>
            <a:r>
              <a:rPr lang="en-US" smtClean="0"/>
              <a:t>Laki-laki 			</a:t>
            </a:r>
          </a:p>
          <a:p>
            <a:pPr marL="357188" indent="-357188" eaLnBrk="1" hangingPunct="1"/>
            <a:endParaRPr 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z="4800" dirty="0" err="1" smtClean="0">
                <a:solidFill>
                  <a:srgbClr val="FEBC16"/>
                </a:solidFill>
              </a:rPr>
              <a:t>Seksualitas</a:t>
            </a:r>
            <a:r>
              <a:rPr lang="en-US" sz="4800" dirty="0" smtClean="0">
                <a:solidFill>
                  <a:srgbClr val="06720E"/>
                </a:solidFill>
              </a:rPr>
              <a:t/>
            </a:r>
            <a:br>
              <a:rPr lang="en-US" sz="4800" dirty="0" smtClean="0">
                <a:solidFill>
                  <a:srgbClr val="06720E"/>
                </a:solidFill>
              </a:rPr>
            </a:br>
            <a:r>
              <a:rPr lang="en-US" sz="3600" dirty="0" err="1" smtClean="0">
                <a:solidFill>
                  <a:schemeClr val="tx1"/>
                </a:solidFill>
              </a:rPr>
              <a:t>Pubertas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9699" name="Rectangle 20"/>
          <p:cNvSpPr>
            <a:spLocks noGrp="1" noChangeArrowheads="1"/>
          </p:cNvSpPr>
          <p:nvPr>
            <p:ph idx="1"/>
          </p:nvPr>
        </p:nvSpPr>
        <p:spPr>
          <a:xfrm>
            <a:off x="1042988" y="1916113"/>
            <a:ext cx="6985000" cy="4392612"/>
          </a:xfrm>
          <a:noFill/>
        </p:spPr>
        <p:txBody>
          <a:bodyPr/>
          <a:lstStyle/>
          <a:p>
            <a:pPr marL="357188" indent="-357188" eaLnBrk="1" hangingPunct="1">
              <a:buFont typeface="Wingdings" pitchFamily="2" charset="2"/>
              <a:buNone/>
            </a:pP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?</a:t>
            </a:r>
          </a:p>
          <a:p>
            <a:pPr marL="357188" indent="-357188" eaLnBrk="1" hangingPunct="1"/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endParaRPr lang="en-US" dirty="0" smtClean="0"/>
          </a:p>
          <a:p>
            <a:pPr marL="714375" lvl="1" indent="-177800" eaLnBrk="1" hangingPunct="1"/>
            <a:r>
              <a:rPr lang="en-US" dirty="0" err="1" smtClean="0"/>
              <a:t>Perempuan</a:t>
            </a:r>
            <a:endParaRPr lang="en-US" dirty="0" smtClean="0"/>
          </a:p>
          <a:p>
            <a:pPr marL="714375" lvl="1" indent="-177800" eaLnBrk="1" hangingPunct="1"/>
            <a:r>
              <a:rPr lang="en-US" dirty="0" err="1" smtClean="0">
                <a:solidFill>
                  <a:srgbClr val="C0C0C0"/>
                </a:solidFill>
              </a:rPr>
              <a:t>Laki-laki</a:t>
            </a:r>
            <a:endParaRPr lang="en-US" dirty="0" smtClean="0">
              <a:solidFill>
                <a:srgbClr val="C0C0C0"/>
              </a:solidFill>
            </a:endParaRPr>
          </a:p>
          <a:p>
            <a:pPr marL="714375" lvl="1" indent="-177800" eaLnBrk="1" hangingPunct="1"/>
            <a:endParaRPr lang="en-US" dirty="0" smtClean="0">
              <a:solidFill>
                <a:srgbClr val="C0C0C0"/>
              </a:solidFill>
            </a:endParaRPr>
          </a:p>
          <a:p>
            <a:pPr marL="714375" lvl="1" indent="-177800" eaLnBrk="1" hangingPunct="1"/>
            <a:endParaRPr lang="en-US" dirty="0" smtClean="0">
              <a:solidFill>
                <a:srgbClr val="C0C0C0"/>
              </a:solidFill>
            </a:endParaRPr>
          </a:p>
          <a:p>
            <a:pPr marL="357188" indent="-357188" eaLnBrk="1" hangingPunct="1"/>
            <a:r>
              <a:rPr lang="en-US" dirty="0" err="1" smtClean="0">
                <a:solidFill>
                  <a:srgbClr val="C0C0C0"/>
                </a:solidFill>
              </a:rPr>
              <a:t>Perubahan</a:t>
            </a:r>
            <a:r>
              <a:rPr lang="en-US" dirty="0" smtClean="0">
                <a:solidFill>
                  <a:srgbClr val="C0C0C0"/>
                </a:solidFill>
              </a:rPr>
              <a:t> </a:t>
            </a:r>
            <a:r>
              <a:rPr lang="en-US" dirty="0" err="1" smtClean="0">
                <a:solidFill>
                  <a:srgbClr val="C0C0C0"/>
                </a:solidFill>
              </a:rPr>
              <a:t>psikologis</a:t>
            </a:r>
            <a:endParaRPr lang="en-US" dirty="0" smtClean="0">
              <a:solidFill>
                <a:srgbClr val="C0C0C0"/>
              </a:solidFill>
            </a:endParaRPr>
          </a:p>
          <a:p>
            <a:pPr marL="714375" lvl="1" indent="-177800" eaLnBrk="1" hangingPunct="1"/>
            <a:r>
              <a:rPr lang="en-US" dirty="0" err="1" smtClean="0">
                <a:solidFill>
                  <a:srgbClr val="C0C0C0"/>
                </a:solidFill>
              </a:rPr>
              <a:t>Perempuan</a:t>
            </a:r>
            <a:endParaRPr lang="en-US" dirty="0" smtClean="0">
              <a:solidFill>
                <a:srgbClr val="C0C0C0"/>
              </a:solidFill>
            </a:endParaRPr>
          </a:p>
          <a:p>
            <a:pPr marL="714375" lvl="1" indent="-177800" eaLnBrk="1" hangingPunct="1"/>
            <a:r>
              <a:rPr lang="en-US" dirty="0" err="1" smtClean="0">
                <a:solidFill>
                  <a:srgbClr val="C0C0C0"/>
                </a:solidFill>
              </a:rPr>
              <a:t>Laki-laki</a:t>
            </a:r>
            <a:r>
              <a:rPr lang="en-US" dirty="0" smtClean="0"/>
              <a:t> 			</a:t>
            </a:r>
          </a:p>
          <a:p>
            <a:pPr marL="357188" indent="-357188" eaLnBrk="1" hangingPunct="1"/>
            <a:endParaRPr lang="en-US" dirty="0" smtClean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886200" y="1700213"/>
            <a:ext cx="5068888" cy="4471987"/>
            <a:chOff x="2448" y="1071"/>
            <a:chExt cx="3193" cy="2817"/>
          </a:xfrm>
          <a:solidFill>
            <a:srgbClr val="00B050"/>
          </a:solidFill>
        </p:grpSpPr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3424" y="1071"/>
              <a:ext cx="2217" cy="28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sz="1800">
                <a:latin typeface="Arial" pitchFamily="34" charset="0"/>
              </a:endParaRPr>
            </a:p>
          </p:txBody>
        </p:sp>
        <p:sp>
          <p:nvSpPr>
            <p:cNvPr id="29702" name="Text Box 10"/>
            <p:cNvSpPr txBox="1">
              <a:spLocks noChangeArrowheads="1"/>
            </p:cNvSpPr>
            <p:nvPr/>
          </p:nvSpPr>
          <p:spPr bwMode="auto">
            <a:xfrm>
              <a:off x="3515" y="1344"/>
              <a:ext cx="2095" cy="162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365125" indent="-365125">
                <a:buFontTx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Payudara</a:t>
              </a:r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365125" indent="-365125">
                <a:buFontTx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Panggul</a:t>
              </a:r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365125" indent="-365125">
                <a:buFontTx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Rambut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</a:rPr>
                <a:t> di:</a:t>
              </a:r>
            </a:p>
            <a:p>
              <a:pPr marL="544513" lvl="1">
                <a:buFontTx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Ketiak</a:t>
              </a:r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544513" lvl="1">
                <a:buFontTx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Sekitar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</a:rPr>
                <a:t> vagina	</a:t>
              </a:r>
            </a:p>
            <a:p>
              <a:pPr marL="365125" indent="-365125"/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365125" indent="-365125"/>
              <a:r>
                <a:rPr lang="en-US" b="1" dirty="0" err="1">
                  <a:solidFill>
                    <a:schemeClr val="tx1"/>
                  </a:solidFill>
                  <a:latin typeface="Arial" pitchFamily="34" charset="0"/>
                </a:rPr>
                <a:t>Lihat</a:t>
              </a:r>
              <a:r>
                <a:rPr lang="en-US" b="1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rial" pitchFamily="34" charset="0"/>
                </a:rPr>
                <a:t>juga</a:t>
              </a:r>
              <a:r>
                <a:rPr lang="en-US" b="1" dirty="0">
                  <a:solidFill>
                    <a:schemeClr val="tx1"/>
                  </a:solidFill>
                  <a:latin typeface="Arial" pitchFamily="34" charset="0"/>
                </a:rPr>
                <a:t>:</a:t>
              </a:r>
            </a:p>
            <a:p>
              <a:pPr marL="365125" indent="-365125"/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menstruasi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</a:p>
            <a:p>
              <a:pPr marL="365125" indent="-365125">
                <a:buFontTx/>
                <a:buChar char="•"/>
              </a:pPr>
              <a:endParaRPr lang="en-US" dirty="0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29703" name="Line 21"/>
            <p:cNvSpPr>
              <a:spLocks noChangeShapeType="1"/>
            </p:cNvSpPr>
            <p:nvPr/>
          </p:nvSpPr>
          <p:spPr bwMode="auto">
            <a:xfrm>
              <a:off x="2448" y="1920"/>
              <a:ext cx="870" cy="0"/>
            </a:xfrm>
            <a:prstGeom prst="line">
              <a:avLst/>
            </a:prstGeom>
            <a:grpFill/>
            <a:ln w="57150">
              <a:solidFill>
                <a:srgbClr val="FFCC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z="4800" dirty="0" err="1" smtClean="0">
                <a:solidFill>
                  <a:srgbClr val="FEBC16"/>
                </a:solidFill>
              </a:rPr>
              <a:t>Seksualitas</a:t>
            </a:r>
            <a:r>
              <a:rPr lang="en-US" sz="4800" dirty="0" smtClean="0">
                <a:solidFill>
                  <a:srgbClr val="FEBC16"/>
                </a:solidFill>
              </a:rPr>
              <a:t/>
            </a:r>
            <a:br>
              <a:rPr lang="en-US" sz="4800" dirty="0" smtClean="0">
                <a:solidFill>
                  <a:srgbClr val="FEBC16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Pubertas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30723" name="Rectangle 20"/>
          <p:cNvSpPr>
            <a:spLocks noGrp="1" noChangeArrowheads="1"/>
          </p:cNvSpPr>
          <p:nvPr>
            <p:ph idx="1"/>
          </p:nvPr>
        </p:nvSpPr>
        <p:spPr>
          <a:xfrm>
            <a:off x="1042988" y="1916113"/>
            <a:ext cx="6985000" cy="4392612"/>
          </a:xfrm>
          <a:noFill/>
        </p:spPr>
        <p:txBody>
          <a:bodyPr/>
          <a:lstStyle/>
          <a:p>
            <a:pPr marL="357188" indent="-357188" eaLnBrk="1" hangingPunct="1">
              <a:buFont typeface="Wingdings" pitchFamily="2" charset="2"/>
              <a:buNone/>
            </a:pPr>
            <a:r>
              <a:rPr lang="en-US" smtClean="0"/>
              <a:t>Apa yang terjadi?</a:t>
            </a:r>
          </a:p>
          <a:p>
            <a:pPr marL="357188" indent="-357188" eaLnBrk="1" hangingPunct="1"/>
            <a:r>
              <a:rPr lang="en-US" smtClean="0"/>
              <a:t>Perubahan fisik</a:t>
            </a:r>
          </a:p>
          <a:p>
            <a:pPr marL="714375" lvl="1" indent="-177800" eaLnBrk="1" hangingPunct="1"/>
            <a:r>
              <a:rPr lang="en-US" smtClean="0">
                <a:solidFill>
                  <a:srgbClr val="C0C0C0"/>
                </a:solidFill>
              </a:rPr>
              <a:t>Perempuan</a:t>
            </a:r>
          </a:p>
          <a:p>
            <a:pPr marL="714375" lvl="1" indent="-177800" eaLnBrk="1" hangingPunct="1"/>
            <a:r>
              <a:rPr lang="en-US" smtClean="0"/>
              <a:t>Laki-laki</a:t>
            </a:r>
          </a:p>
          <a:p>
            <a:pPr marL="714375" lvl="1" indent="-177800" eaLnBrk="1" hangingPunct="1"/>
            <a:endParaRPr lang="en-US" smtClean="0"/>
          </a:p>
          <a:p>
            <a:pPr marL="714375" lvl="1" indent="-177800" eaLnBrk="1" hangingPunct="1"/>
            <a:endParaRPr lang="en-US" smtClean="0"/>
          </a:p>
          <a:p>
            <a:pPr marL="357188" indent="-357188" eaLnBrk="1" hangingPunct="1"/>
            <a:r>
              <a:rPr lang="en-US" smtClean="0">
                <a:solidFill>
                  <a:srgbClr val="C0C0C0"/>
                </a:solidFill>
              </a:rPr>
              <a:t>Perubahan psikologis</a:t>
            </a:r>
          </a:p>
          <a:p>
            <a:pPr marL="714375" lvl="1" indent="-177800" eaLnBrk="1" hangingPunct="1"/>
            <a:r>
              <a:rPr lang="en-US" smtClean="0">
                <a:solidFill>
                  <a:srgbClr val="C0C0C0"/>
                </a:solidFill>
              </a:rPr>
              <a:t>Perempuan</a:t>
            </a:r>
          </a:p>
          <a:p>
            <a:pPr marL="714375" lvl="1" indent="-177800" eaLnBrk="1" hangingPunct="1"/>
            <a:r>
              <a:rPr lang="en-US" smtClean="0">
                <a:solidFill>
                  <a:srgbClr val="C0C0C0"/>
                </a:solidFill>
              </a:rPr>
              <a:t>Laki-laki</a:t>
            </a:r>
            <a:r>
              <a:rPr lang="en-US" smtClean="0"/>
              <a:t> 			</a:t>
            </a:r>
          </a:p>
          <a:p>
            <a:pPr marL="357188" indent="-357188" eaLnBrk="1" hangingPunct="1"/>
            <a:endParaRPr lang="en-US" smtClean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581400" y="1700213"/>
            <a:ext cx="5373688" cy="4471987"/>
            <a:chOff x="2256" y="1071"/>
            <a:chExt cx="3385" cy="2817"/>
          </a:xfrm>
          <a:solidFill>
            <a:srgbClr val="00B050"/>
          </a:solidFill>
        </p:grpSpPr>
        <p:sp>
          <p:nvSpPr>
            <p:cNvPr id="30725" name="Rectangle 23"/>
            <p:cNvSpPr>
              <a:spLocks noChangeArrowheads="1"/>
            </p:cNvSpPr>
            <p:nvPr/>
          </p:nvSpPr>
          <p:spPr bwMode="auto">
            <a:xfrm>
              <a:off x="3424" y="1071"/>
              <a:ext cx="2217" cy="28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sz="1800">
                <a:latin typeface="Arial" pitchFamily="34" charset="0"/>
              </a:endParaRPr>
            </a:p>
          </p:txBody>
        </p:sp>
        <p:sp>
          <p:nvSpPr>
            <p:cNvPr id="30726" name="Text Box 10"/>
            <p:cNvSpPr txBox="1">
              <a:spLocks noChangeArrowheads="1"/>
            </p:cNvSpPr>
            <p:nvPr/>
          </p:nvSpPr>
          <p:spPr bwMode="auto">
            <a:xfrm>
              <a:off x="3456" y="1296"/>
              <a:ext cx="2177" cy="18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365125" indent="-365125">
                <a:buFontTx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Suara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membesar</a:t>
              </a:r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365125" indent="-365125">
                <a:buFontTx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Rambut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</a:rPr>
                <a:t> di:</a:t>
              </a:r>
            </a:p>
            <a:p>
              <a:pPr marL="544513" lvl="1">
                <a:buFontTx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Ketiak</a:t>
              </a:r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544513" lvl="1">
                <a:buFontTx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Atas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bibir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</a:rPr>
                <a:t> (kumis)</a:t>
              </a:r>
            </a:p>
            <a:p>
              <a:pPr marL="544513" lvl="1">
                <a:buFontTx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Bawah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bibir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</a:rPr>
                <a:t> (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janggut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</a:rPr>
                <a:t>)</a:t>
              </a:r>
            </a:p>
            <a:p>
              <a:pPr marL="544513" lvl="1">
                <a:buFontTx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Sekitar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</a:rPr>
                <a:t> penis </a:t>
              </a:r>
            </a:p>
            <a:p>
              <a:pPr marL="544513" lvl="1">
                <a:buFontTx/>
                <a:buChar char="•"/>
              </a:pPr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365125" indent="-365125"/>
              <a:r>
                <a:rPr lang="en-US" b="1" dirty="0" err="1">
                  <a:solidFill>
                    <a:schemeClr val="tx1"/>
                  </a:solidFill>
                  <a:latin typeface="Arial" pitchFamily="34" charset="0"/>
                </a:rPr>
                <a:t>Lihat</a:t>
              </a:r>
              <a:r>
                <a:rPr lang="en-US" b="1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Arial" pitchFamily="34" charset="0"/>
                </a:rPr>
                <a:t>juga</a:t>
              </a:r>
              <a:r>
                <a:rPr lang="en-US" b="1" dirty="0">
                  <a:solidFill>
                    <a:schemeClr val="tx1"/>
                  </a:solidFill>
                  <a:latin typeface="Arial" pitchFamily="34" charset="0"/>
                </a:rPr>
                <a:t>:</a:t>
              </a:r>
            </a:p>
            <a:p>
              <a:pPr marL="365125" indent="-365125"/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mimpi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basah</a:t>
              </a:r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365125" indent="-365125">
                <a:buFontTx/>
                <a:buChar char="•"/>
              </a:pPr>
              <a:endParaRPr lang="en-US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30727" name="Line 21"/>
            <p:cNvSpPr>
              <a:spLocks noChangeShapeType="1"/>
            </p:cNvSpPr>
            <p:nvPr/>
          </p:nvSpPr>
          <p:spPr bwMode="auto">
            <a:xfrm>
              <a:off x="2256" y="2160"/>
              <a:ext cx="1089" cy="0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z="4800" dirty="0" err="1" smtClean="0">
                <a:solidFill>
                  <a:srgbClr val="FEBC16"/>
                </a:solidFill>
              </a:rPr>
              <a:t>Seksualitas</a:t>
            </a:r>
            <a:r>
              <a:rPr lang="en-US" sz="4800" dirty="0">
                <a:solidFill>
                  <a:srgbClr val="06720E"/>
                </a:solidFill>
              </a:rPr>
              <a:t/>
            </a:r>
            <a:br>
              <a:rPr lang="en-US" sz="4800" dirty="0">
                <a:solidFill>
                  <a:srgbClr val="06720E"/>
                </a:solidFill>
              </a:rPr>
            </a:br>
            <a:r>
              <a:rPr lang="en-US" sz="3600" dirty="0" err="1" smtClean="0">
                <a:solidFill>
                  <a:schemeClr val="tx1"/>
                </a:solidFill>
              </a:rPr>
              <a:t>Pubertas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31747" name="Rectangle 17"/>
          <p:cNvSpPr>
            <a:spLocks noGrp="1" noChangeArrowheads="1"/>
          </p:cNvSpPr>
          <p:nvPr>
            <p:ph idx="1"/>
          </p:nvPr>
        </p:nvSpPr>
        <p:spPr>
          <a:xfrm>
            <a:off x="1042988" y="1916113"/>
            <a:ext cx="6985000" cy="4392612"/>
          </a:xfrm>
          <a:noFill/>
        </p:spPr>
        <p:txBody>
          <a:bodyPr/>
          <a:lstStyle/>
          <a:p>
            <a:pPr marL="357188" indent="-357188" eaLnBrk="1" hangingPunct="1">
              <a:buFont typeface="Wingdings" pitchFamily="2" charset="2"/>
              <a:buNone/>
            </a:pPr>
            <a:r>
              <a:rPr lang="en-US" smtClean="0"/>
              <a:t>Apa yang terjadi?</a:t>
            </a:r>
          </a:p>
          <a:p>
            <a:pPr marL="357188" indent="-357188" eaLnBrk="1" hangingPunct="1"/>
            <a:r>
              <a:rPr lang="en-US" smtClean="0">
                <a:solidFill>
                  <a:srgbClr val="C0C0C0"/>
                </a:solidFill>
              </a:rPr>
              <a:t>Perubahan fisik</a:t>
            </a:r>
          </a:p>
          <a:p>
            <a:pPr marL="714375" lvl="1" indent="-177800" eaLnBrk="1" hangingPunct="1"/>
            <a:r>
              <a:rPr lang="en-US" smtClean="0">
                <a:solidFill>
                  <a:srgbClr val="C0C0C0"/>
                </a:solidFill>
              </a:rPr>
              <a:t>Perempuan</a:t>
            </a:r>
          </a:p>
          <a:p>
            <a:pPr marL="714375" lvl="1" indent="-177800" eaLnBrk="1" hangingPunct="1"/>
            <a:r>
              <a:rPr lang="en-US" smtClean="0">
                <a:solidFill>
                  <a:srgbClr val="C0C0C0"/>
                </a:solidFill>
              </a:rPr>
              <a:t>Laki-laki</a:t>
            </a:r>
          </a:p>
          <a:p>
            <a:pPr marL="714375" lvl="1" indent="-177800" eaLnBrk="1" hangingPunct="1"/>
            <a:endParaRPr lang="en-US" smtClean="0">
              <a:solidFill>
                <a:srgbClr val="C0C0C0"/>
              </a:solidFill>
            </a:endParaRPr>
          </a:p>
          <a:p>
            <a:pPr marL="714375" lvl="1" indent="-177800" eaLnBrk="1" hangingPunct="1"/>
            <a:endParaRPr lang="en-US" smtClean="0"/>
          </a:p>
          <a:p>
            <a:pPr marL="357188" indent="-357188" eaLnBrk="1" hangingPunct="1"/>
            <a:r>
              <a:rPr lang="en-US" smtClean="0"/>
              <a:t>Perubahan psikologis</a:t>
            </a:r>
          </a:p>
          <a:p>
            <a:pPr marL="714375" lvl="1" indent="-177800" eaLnBrk="1" hangingPunct="1"/>
            <a:r>
              <a:rPr lang="en-US" smtClean="0"/>
              <a:t>Perempuan</a:t>
            </a:r>
          </a:p>
          <a:p>
            <a:pPr marL="714375" lvl="1" indent="-177800" eaLnBrk="1" hangingPunct="1"/>
            <a:r>
              <a:rPr lang="en-US" smtClean="0"/>
              <a:t>Laki-laki 			</a:t>
            </a:r>
          </a:p>
          <a:p>
            <a:pPr marL="357188" indent="-357188" eaLnBrk="1" hangingPunct="1"/>
            <a:endParaRPr lang="en-US" smtClean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606800" y="1700213"/>
            <a:ext cx="5348288" cy="4471987"/>
            <a:chOff x="2272" y="1071"/>
            <a:chExt cx="3369" cy="2817"/>
          </a:xfrm>
          <a:solidFill>
            <a:srgbClr val="00B050"/>
          </a:solidFill>
        </p:grpSpPr>
        <p:sp>
          <p:nvSpPr>
            <p:cNvPr id="31749" name="Rectangle 21"/>
            <p:cNvSpPr>
              <a:spLocks noChangeArrowheads="1"/>
            </p:cNvSpPr>
            <p:nvPr/>
          </p:nvSpPr>
          <p:spPr bwMode="auto">
            <a:xfrm>
              <a:off x="3424" y="1071"/>
              <a:ext cx="2217" cy="28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US" sz="1800">
                <a:latin typeface="Arial" pitchFamily="34" charset="0"/>
              </a:endParaRPr>
            </a:p>
          </p:txBody>
        </p:sp>
        <p:sp>
          <p:nvSpPr>
            <p:cNvPr id="31750" name="Text Box 8"/>
            <p:cNvSpPr txBox="1">
              <a:spLocks noChangeArrowheads="1"/>
            </p:cNvSpPr>
            <p:nvPr/>
          </p:nvSpPr>
          <p:spPr bwMode="auto">
            <a:xfrm>
              <a:off x="3552" y="1296"/>
              <a:ext cx="2063" cy="180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365125" indent="-365125">
                <a:buFontTx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Sensitif</a:t>
              </a:r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544513" lvl="1">
                <a:buFontTx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Mudah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tersinggung</a:t>
              </a:r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544513" lvl="1">
                <a:buFontTx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Mudah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marah</a:t>
              </a:r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365125" indent="-365125">
                <a:buFontTx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Irasional</a:t>
              </a:r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365125" indent="-365125">
                <a:buFontTx/>
                <a:buChar char="•"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</a:rPr>
                <a:t>Stress</a:t>
              </a:r>
            </a:p>
            <a:p>
              <a:pPr marL="365125" indent="-365125">
                <a:buFontTx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Takut</a:t>
              </a:r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365125" indent="-365125">
                <a:buFontTx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Ingin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mandiri</a:t>
              </a:r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365125" indent="-365125">
                <a:buFontTx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Ekspresif</a:t>
              </a:r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365125" indent="-365125">
                <a:buFontTx/>
                <a:buChar char="•"/>
              </a:pP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Selalu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ingin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itchFamily="34" charset="0"/>
                </a:rPr>
                <a:t>tahu</a:t>
              </a:r>
              <a:endParaRPr lang="en-US" dirty="0">
                <a:solidFill>
                  <a:schemeClr val="tx1"/>
                </a:solidFill>
                <a:latin typeface="Arial" pitchFamily="34" charset="0"/>
              </a:endParaRPr>
            </a:p>
            <a:p>
              <a:pPr marL="365125" indent="-365125">
                <a:buFontTx/>
                <a:buChar char="•"/>
              </a:pPr>
              <a:endParaRPr lang="en-US" dirty="0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31751" name="Line 18"/>
            <p:cNvSpPr>
              <a:spLocks noChangeShapeType="1"/>
            </p:cNvSpPr>
            <p:nvPr/>
          </p:nvSpPr>
          <p:spPr bwMode="auto">
            <a:xfrm>
              <a:off x="2544" y="3168"/>
              <a:ext cx="817" cy="0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752" name="Line 19"/>
            <p:cNvSpPr>
              <a:spLocks noChangeShapeType="1"/>
            </p:cNvSpPr>
            <p:nvPr/>
          </p:nvSpPr>
          <p:spPr bwMode="auto">
            <a:xfrm>
              <a:off x="2272" y="3441"/>
              <a:ext cx="1089" cy="0"/>
            </a:xfrm>
            <a:prstGeom prst="line">
              <a:avLst/>
            </a:prstGeom>
            <a:ln>
              <a:headEnd/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z="4800" dirty="0" err="1" smtClean="0">
                <a:solidFill>
                  <a:srgbClr val="FEBC16"/>
                </a:solidFill>
              </a:rPr>
              <a:t>Seksualitas</a:t>
            </a:r>
            <a:r>
              <a:rPr lang="en-US" sz="4800" dirty="0">
                <a:solidFill>
                  <a:srgbClr val="06720E"/>
                </a:solidFill>
              </a:rPr>
              <a:t/>
            </a:r>
            <a:br>
              <a:rPr lang="en-US" sz="4800" dirty="0">
                <a:solidFill>
                  <a:srgbClr val="06720E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Mimpi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Basah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844675"/>
            <a:ext cx="6985000" cy="4392613"/>
          </a:xfrm>
        </p:spPr>
        <p:txBody>
          <a:bodyPr/>
          <a:lstStyle/>
          <a:p>
            <a:pPr marL="357188" indent="-357188" eaLnBrk="1" hangingPunct="1">
              <a:buFont typeface="Wingdings" pitchFamily="2" charset="2"/>
              <a:buNone/>
            </a:pPr>
            <a:r>
              <a:rPr lang="en-US" smtClean="0"/>
              <a:t>Pengertian:</a:t>
            </a:r>
          </a:p>
          <a:p>
            <a:pPr marL="357188" indent="-357188" eaLnBrk="1" hangingPunct="1">
              <a:buFont typeface="Wingdings" pitchFamily="2" charset="2"/>
              <a:buNone/>
            </a:pPr>
            <a:r>
              <a:rPr lang="en-US" smtClean="0"/>
              <a:t>Keluarnya cairan sperma ketika tidur.			</a:t>
            </a:r>
          </a:p>
          <a:p>
            <a:pPr marL="357188" indent="-357188" eaLnBrk="1" hangingPunct="1"/>
            <a:endParaRPr lang="en-US" smtClean="0"/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505200"/>
            <a:ext cx="38957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5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" name="Oval 20"/>
          <p:cNvSpPr>
            <a:spLocks noChangeArrowheads="1"/>
          </p:cNvSpPr>
          <p:nvPr/>
        </p:nvSpPr>
        <p:spPr bwMode="auto">
          <a:xfrm>
            <a:off x="3429000" y="5410200"/>
            <a:ext cx="22860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z="4800" dirty="0" err="1" smtClean="0">
                <a:solidFill>
                  <a:srgbClr val="FEBC16"/>
                </a:solidFill>
              </a:rPr>
              <a:t>Seksualitas</a:t>
            </a:r>
            <a:r>
              <a:rPr lang="en-US" sz="4800" dirty="0" smtClean="0">
                <a:solidFill>
                  <a:srgbClr val="06720E"/>
                </a:solidFill>
              </a:rPr>
              <a:t/>
            </a:r>
            <a:br>
              <a:rPr lang="en-US" sz="4800" dirty="0" smtClean="0">
                <a:solidFill>
                  <a:srgbClr val="06720E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Mimpi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Basah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989138"/>
            <a:ext cx="6985000" cy="4392612"/>
          </a:xfrm>
        </p:spPr>
        <p:txBody>
          <a:bodyPr/>
          <a:lstStyle/>
          <a:p>
            <a:pPr marL="357188" indent="-357188" eaLnBrk="1" hangingPunct="1">
              <a:buFont typeface="Wingdings" pitchFamily="2" charset="2"/>
              <a:buNone/>
            </a:pPr>
            <a:r>
              <a:rPr lang="en-US" smtClean="0"/>
              <a:t>Proses:</a:t>
            </a:r>
          </a:p>
          <a:p>
            <a:pPr marL="357188" indent="-357188" eaLnBrk="1" hangingPunct="1">
              <a:buFont typeface="Wingdings" pitchFamily="2" charset="2"/>
              <a:buNone/>
            </a:pPr>
            <a:endParaRPr lang="en-US" smtClean="0"/>
          </a:p>
          <a:p>
            <a:pPr marL="357188" indent="-357188" eaLnBrk="1" hangingPunct="1">
              <a:buFont typeface="Wingdings" pitchFamily="2" charset="2"/>
              <a:buNone/>
            </a:pPr>
            <a:endParaRPr lang="en-US" smtClean="0"/>
          </a:p>
          <a:p>
            <a:pPr marL="357188" indent="-357188" eaLnBrk="1" hangingPunct="1">
              <a:buFont typeface="Wingdings" pitchFamily="2" charset="2"/>
              <a:buNone/>
            </a:pPr>
            <a:endParaRPr lang="en-US" smtClean="0"/>
          </a:p>
          <a:p>
            <a:pPr marL="357188" indent="-357188" eaLnBrk="1" hangingPunct="1">
              <a:buFont typeface="Wingdings" pitchFamily="2" charset="2"/>
              <a:buNone/>
            </a:pPr>
            <a:r>
              <a:rPr lang="en-US" smtClean="0"/>
              <a:t>		</a:t>
            </a:r>
          </a:p>
          <a:p>
            <a:pPr marL="357188" indent="-357188" eaLnBrk="1" hangingPunct="1"/>
            <a:endParaRPr lang="en-US" smtClean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581400" y="1447800"/>
            <a:ext cx="4610100" cy="4740275"/>
            <a:chOff x="2256" y="912"/>
            <a:chExt cx="2904" cy="2986"/>
          </a:xfrm>
        </p:grpSpPr>
        <p:sp>
          <p:nvSpPr>
            <p:cNvPr id="33798" name="Rectangle 10"/>
            <p:cNvSpPr>
              <a:spLocks noChangeArrowheads="1"/>
            </p:cNvSpPr>
            <p:nvPr/>
          </p:nvSpPr>
          <p:spPr bwMode="auto">
            <a:xfrm>
              <a:off x="3072" y="912"/>
              <a:ext cx="127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  <a:latin typeface="Arial" pitchFamily="34" charset="0"/>
                </a:rPr>
                <a:t>Testis memproduksi sperma tiap hari</a:t>
              </a:r>
            </a:p>
          </p:txBody>
        </p:sp>
        <p:sp>
          <p:nvSpPr>
            <p:cNvPr id="33799" name="Rectangle 11"/>
            <p:cNvSpPr>
              <a:spLocks noChangeArrowheads="1"/>
            </p:cNvSpPr>
            <p:nvPr/>
          </p:nvSpPr>
          <p:spPr bwMode="auto">
            <a:xfrm>
              <a:off x="3072" y="1920"/>
              <a:ext cx="12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  <a:latin typeface="Arial" pitchFamily="34" charset="0"/>
                </a:rPr>
                <a:t>Sperma ditampung</a:t>
              </a:r>
            </a:p>
          </p:txBody>
        </p:sp>
        <p:sp>
          <p:nvSpPr>
            <p:cNvPr id="33800" name="Rectangle 12"/>
            <p:cNvSpPr>
              <a:spLocks noChangeArrowheads="1"/>
            </p:cNvSpPr>
            <p:nvPr/>
          </p:nvSpPr>
          <p:spPr bwMode="auto">
            <a:xfrm>
              <a:off x="3024" y="2688"/>
              <a:ext cx="12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  <a:latin typeface="Arial" pitchFamily="34" charset="0"/>
                </a:rPr>
                <a:t>Saat penuh terjadi ejakulasi</a:t>
              </a:r>
            </a:p>
          </p:txBody>
        </p:sp>
        <p:sp>
          <p:nvSpPr>
            <p:cNvPr id="33801" name="Rectangle 13"/>
            <p:cNvSpPr>
              <a:spLocks noChangeArrowheads="1"/>
            </p:cNvSpPr>
            <p:nvPr/>
          </p:nvSpPr>
          <p:spPr bwMode="auto">
            <a:xfrm>
              <a:off x="3888" y="3456"/>
              <a:ext cx="12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  <a:latin typeface="Arial" pitchFamily="34" charset="0"/>
                </a:rPr>
                <a:t>Sengaja (masturbasi)</a:t>
              </a:r>
            </a:p>
          </p:txBody>
        </p:sp>
        <p:sp>
          <p:nvSpPr>
            <p:cNvPr id="33802" name="Rectangle 14"/>
            <p:cNvSpPr>
              <a:spLocks noChangeArrowheads="1"/>
            </p:cNvSpPr>
            <p:nvPr/>
          </p:nvSpPr>
          <p:spPr bwMode="auto">
            <a:xfrm>
              <a:off x="2256" y="3456"/>
              <a:ext cx="12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  <a:latin typeface="Arial" pitchFamily="34" charset="0"/>
                </a:rPr>
                <a:t>Tidak sadar (mimpi basah)</a:t>
              </a:r>
            </a:p>
          </p:txBody>
        </p:sp>
        <p:sp>
          <p:nvSpPr>
            <p:cNvPr id="33803" name="Line 15"/>
            <p:cNvSpPr>
              <a:spLocks noChangeShapeType="1"/>
            </p:cNvSpPr>
            <p:nvPr/>
          </p:nvSpPr>
          <p:spPr bwMode="auto">
            <a:xfrm>
              <a:off x="3696" y="1584"/>
              <a:ext cx="0" cy="336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16"/>
            <p:cNvSpPr>
              <a:spLocks noChangeShapeType="1"/>
            </p:cNvSpPr>
            <p:nvPr/>
          </p:nvSpPr>
          <p:spPr bwMode="auto">
            <a:xfrm>
              <a:off x="3696" y="2352"/>
              <a:ext cx="0" cy="336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17"/>
            <p:cNvSpPr>
              <a:spLocks noChangeShapeType="1"/>
            </p:cNvSpPr>
            <p:nvPr/>
          </p:nvSpPr>
          <p:spPr bwMode="auto">
            <a:xfrm flipH="1">
              <a:off x="2976" y="3120"/>
              <a:ext cx="624" cy="288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18"/>
            <p:cNvSpPr>
              <a:spLocks noChangeShapeType="1"/>
            </p:cNvSpPr>
            <p:nvPr/>
          </p:nvSpPr>
          <p:spPr bwMode="auto">
            <a:xfrm>
              <a:off x="3744" y="3120"/>
              <a:ext cx="672" cy="288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1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z="4800" dirty="0" err="1" smtClean="0">
                <a:solidFill>
                  <a:srgbClr val="FEBC16"/>
                </a:solidFill>
              </a:rPr>
              <a:t>Seksualitas</a:t>
            </a:r>
            <a:r>
              <a:rPr lang="en-US" sz="4800" dirty="0">
                <a:solidFill>
                  <a:srgbClr val="06720E"/>
                </a:solidFill>
              </a:rPr>
              <a:t/>
            </a:r>
            <a:br>
              <a:rPr lang="en-US" sz="4800" dirty="0">
                <a:solidFill>
                  <a:srgbClr val="06720E"/>
                </a:solidFill>
              </a:rPr>
            </a:br>
            <a:r>
              <a:rPr lang="en-US" sz="3600" dirty="0" err="1" smtClean="0">
                <a:solidFill>
                  <a:schemeClr val="tx1"/>
                </a:solidFill>
              </a:rPr>
              <a:t>Mimpi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Basah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844675"/>
            <a:ext cx="7526338" cy="4392613"/>
          </a:xfrm>
        </p:spPr>
        <p:txBody>
          <a:bodyPr/>
          <a:lstStyle/>
          <a:p>
            <a:pPr marL="357188" indent="-35718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Pernyataan tentang mimpi basah:</a:t>
            </a:r>
          </a:p>
          <a:p>
            <a:pPr marL="357188" indent="-357188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marL="357188" indent="-357188"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sz="2800" smtClean="0"/>
              <a:t>Semua laki-laki akan mengalami mimpi basah ketika pubertas</a:t>
            </a:r>
          </a:p>
          <a:p>
            <a:pPr marL="357188" indent="-357188"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sz="2800" smtClean="0"/>
              <a:t>Bila ereksi tidak selalu harus ejakulasi</a:t>
            </a:r>
          </a:p>
          <a:p>
            <a:pPr marL="357188" indent="-357188"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sz="2800" smtClean="0"/>
              <a:t>Bila tidak mimpi basah, tidak normal</a:t>
            </a:r>
          </a:p>
          <a:p>
            <a:pPr marL="357188" indent="-357188"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sz="2800" smtClean="0"/>
              <a:t>Bila tidak mimpi basah, penis meledak</a:t>
            </a:r>
          </a:p>
          <a:p>
            <a:pPr marL="357188" indent="-357188"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sz="2800" smtClean="0"/>
              <a:t>Penis membesar bila ditarik-tarik</a:t>
            </a:r>
          </a:p>
          <a:p>
            <a:pPr marL="357188" indent="-357188"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sz="2800" smtClean="0"/>
              <a:t>Yang mimpi basah hanya anak nakal</a:t>
            </a:r>
            <a:r>
              <a:rPr lang="en-US" smtClean="0"/>
              <a:t>	</a:t>
            </a:r>
            <a:r>
              <a:rPr lang="en-US" sz="3600" smtClean="0"/>
              <a:t>	</a:t>
            </a:r>
          </a:p>
          <a:p>
            <a:pPr marL="357188" indent="-357188" eaLnBrk="1" hangingPunct="1">
              <a:lnSpc>
                <a:spcPct val="80000"/>
              </a:lnSpc>
            </a:pPr>
            <a:endParaRPr lang="en-US" sz="3600" smtClean="0"/>
          </a:p>
        </p:txBody>
      </p:sp>
      <p:pic>
        <p:nvPicPr>
          <p:cNvPr id="35846" name="Ink 6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0175" y="2281238"/>
            <a:ext cx="4572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Ink 7"/>
          <p:cNvPicPr>
            <a:picLocks noRot="1" noChangeAspect="1" noEditPoints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0950" y="3790950"/>
            <a:ext cx="3429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Ink 15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0175" y="3063875"/>
            <a:ext cx="457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FEBC16"/>
                </a:solidFill>
              </a:rPr>
              <a:t>Seksualitas</a:t>
            </a:r>
            <a:r>
              <a:rPr lang="en-US" sz="4800" smtClean="0">
                <a:solidFill>
                  <a:srgbClr val="06720E"/>
                </a:solidFill>
              </a:rPr>
              <a:t/>
            </a:r>
            <a:br>
              <a:rPr lang="en-US" sz="4800" smtClean="0">
                <a:solidFill>
                  <a:srgbClr val="06720E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e.    Menstruasi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989138"/>
            <a:ext cx="6985000" cy="4392612"/>
          </a:xfrm>
        </p:spPr>
        <p:txBody>
          <a:bodyPr/>
          <a:lstStyle/>
          <a:p>
            <a:pPr marL="357188" indent="-357188" eaLnBrk="1" hangingPunct="1">
              <a:buFont typeface="Wingdings" pitchFamily="2" charset="2"/>
              <a:buNone/>
            </a:pPr>
            <a:r>
              <a:rPr lang="en-US" smtClean="0"/>
              <a:t>Pengertian:</a:t>
            </a:r>
          </a:p>
          <a:p>
            <a:pPr marL="357188" indent="-357188" eaLnBrk="1" hangingPunct="1">
              <a:buFont typeface="Wingdings" pitchFamily="2" charset="2"/>
              <a:buNone/>
            </a:pPr>
            <a:r>
              <a:rPr lang="sv-SE" smtClean="0"/>
              <a:t>	proses </a:t>
            </a:r>
            <a:r>
              <a:rPr lang="sv-SE" smtClean="0">
                <a:solidFill>
                  <a:srgbClr val="CC3300"/>
                </a:solidFill>
              </a:rPr>
              <a:t>pelepasan darah dan cairan encer</a:t>
            </a:r>
            <a:r>
              <a:rPr lang="sv-SE" smtClean="0"/>
              <a:t> dari uterus melalui vagina. </a:t>
            </a:r>
            <a:r>
              <a:rPr lang="en-US" smtClean="0"/>
              <a:t>		</a:t>
            </a:r>
          </a:p>
          <a:p>
            <a:pPr marL="357188" indent="-357188" eaLnBrk="1" hangingPunct="1"/>
            <a:endParaRPr lang="en-US" smtClean="0"/>
          </a:p>
        </p:txBody>
      </p:sp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505200"/>
            <a:ext cx="35814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title"/>
          </p:nvPr>
        </p:nvSpPr>
        <p:spPr>
          <a:xfrm>
            <a:off x="215900" y="125413"/>
            <a:ext cx="8532813" cy="1790700"/>
          </a:xfrm>
          <a:noFill/>
        </p:spPr>
        <p:txBody>
          <a:bodyPr/>
          <a:lstStyle/>
          <a:p>
            <a:pPr algn="l" eaLnBrk="1" hangingPunct="1"/>
            <a:r>
              <a:rPr lang="en-US" sz="4800" dirty="0" err="1" smtClean="0">
                <a:solidFill>
                  <a:srgbClr val="FEBC16"/>
                </a:solidFill>
              </a:rPr>
              <a:t>Seksualitas</a:t>
            </a:r>
            <a:r>
              <a:rPr lang="en-US" sz="4800" dirty="0" smtClean="0">
                <a:solidFill>
                  <a:srgbClr val="06720E"/>
                </a:solidFill>
              </a:rPr>
              <a:t/>
            </a:r>
            <a:br>
              <a:rPr lang="en-US" sz="4800" dirty="0" smtClean="0">
                <a:solidFill>
                  <a:srgbClr val="06720E"/>
                </a:solidFill>
              </a:rPr>
            </a:br>
            <a:r>
              <a:rPr lang="en-US" sz="3600" dirty="0" err="1" smtClean="0">
                <a:solidFill>
                  <a:schemeClr val="tx1"/>
                </a:solidFill>
              </a:rPr>
              <a:t>Menstruasi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57188" indent="-357188" eaLnBrk="1" hangingPunct="1">
              <a:buFont typeface="Wingdings" pitchFamily="2" charset="2"/>
              <a:buNone/>
            </a:pPr>
            <a:r>
              <a:rPr lang="en-US" sz="2800" smtClean="0"/>
              <a:t>Proses:</a:t>
            </a:r>
          </a:p>
          <a:p>
            <a:pPr marL="357188" indent="-357188" eaLnBrk="1" hangingPunct="1">
              <a:buFont typeface="Wingdings" pitchFamily="2" charset="2"/>
              <a:buNone/>
            </a:pPr>
            <a:r>
              <a:rPr lang="sv-SE" sz="2800" smtClean="0"/>
              <a:t>	</a:t>
            </a:r>
            <a:r>
              <a:rPr lang="en-US" sz="2800" smtClean="0"/>
              <a:t>	</a:t>
            </a:r>
          </a:p>
          <a:p>
            <a:pPr marL="357188" indent="-357188" eaLnBrk="1" hangingPunct="1"/>
            <a:endParaRPr lang="en-US" sz="2800" smtClean="0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23850" y="3357563"/>
            <a:ext cx="2770188" cy="2093912"/>
            <a:chOff x="204" y="2115"/>
            <a:chExt cx="1745" cy="1319"/>
          </a:xfrm>
        </p:grpSpPr>
        <p:pic>
          <p:nvPicPr>
            <p:cNvPr id="36875" name="Picture 11" descr="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" y="2115"/>
              <a:ext cx="1680" cy="1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36876" name="Text Box 22"/>
            <p:cNvSpPr txBox="1">
              <a:spLocks noChangeArrowheads="1"/>
            </p:cNvSpPr>
            <p:nvPr/>
          </p:nvSpPr>
          <p:spPr bwMode="auto">
            <a:xfrm>
              <a:off x="249" y="3203"/>
              <a:ext cx="17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1. Penebalan dinding rahim</a:t>
              </a: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203575" y="3357563"/>
            <a:ext cx="2740025" cy="3192462"/>
            <a:chOff x="2018" y="2115"/>
            <a:chExt cx="1726" cy="2011"/>
          </a:xfrm>
        </p:grpSpPr>
        <p:pic>
          <p:nvPicPr>
            <p:cNvPr id="36873" name="Picture 17" descr="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64" y="2115"/>
              <a:ext cx="1680" cy="1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36874" name="Text Box 23"/>
            <p:cNvSpPr txBox="1">
              <a:spLocks noChangeArrowheads="1"/>
            </p:cNvSpPr>
            <p:nvPr/>
          </p:nvSpPr>
          <p:spPr bwMode="auto">
            <a:xfrm>
              <a:off x="2018" y="3203"/>
              <a:ext cx="1678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/>
                <a:t>2. Pelepasan Sel Telur   </a:t>
              </a:r>
            </a:p>
            <a:p>
              <a:r>
                <a:rPr lang="en-US" sz="1800"/>
                <a:t>    yang telah matang,    </a:t>
              </a:r>
            </a:p>
            <a:p>
              <a:r>
                <a:rPr lang="en-US" sz="1800"/>
                <a:t>    menunggu untuk </a:t>
              </a:r>
            </a:p>
            <a:p>
              <a:r>
                <a:rPr lang="en-US" sz="1800"/>
                <a:t>    dibuahi</a:t>
              </a:r>
            </a:p>
            <a:p>
              <a:endParaRPr lang="en-US" sz="1800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6084888" y="3357563"/>
            <a:ext cx="2667000" cy="2643187"/>
            <a:chOff x="3833" y="2115"/>
            <a:chExt cx="1680" cy="1665"/>
          </a:xfrm>
        </p:grpSpPr>
        <p:pic>
          <p:nvPicPr>
            <p:cNvPr id="36871" name="Picture 15" descr="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33" y="2115"/>
              <a:ext cx="1680" cy="1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6872" name="Text Box 24"/>
            <p:cNvSpPr txBox="1">
              <a:spLocks noChangeArrowheads="1"/>
            </p:cNvSpPr>
            <p:nvPr/>
          </p:nvSpPr>
          <p:spPr bwMode="auto">
            <a:xfrm>
              <a:off x="3833" y="3203"/>
              <a:ext cx="167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/>
                <a:t>3. Bila tidak dibuahi, </a:t>
              </a:r>
            </a:p>
            <a:p>
              <a:r>
                <a:rPr lang="en-US" sz="1800"/>
                <a:t>    dinding rahim dan sel </a:t>
              </a:r>
            </a:p>
            <a:p>
              <a:r>
                <a:rPr lang="en-US" sz="1800"/>
                <a:t>    telur akan luruh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85813" y="714375"/>
            <a:ext cx="7858125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4400" b="1" dirty="0">
                <a:latin typeface="Arial Rounded MT Bold" pitchFamily="34" charset="0"/>
              </a:rPr>
              <a:t>KESEHATAN REPRODUKSI (</a:t>
            </a:r>
            <a:r>
              <a:rPr lang="en-US" sz="4400" b="1" dirty="0" err="1">
                <a:latin typeface="Arial Rounded MT Bold" pitchFamily="34" charset="0"/>
              </a:rPr>
              <a:t>kespro</a:t>
            </a:r>
            <a:r>
              <a:rPr lang="en-US" sz="4400" b="1" dirty="0">
                <a:latin typeface="Arial Rounded MT Bold" pitchFamily="34" charset="0"/>
              </a:rPr>
              <a:t>) </a:t>
            </a:r>
          </a:p>
          <a:p>
            <a:pPr algn="ctr">
              <a:buFont typeface="Wingdings" pitchFamily="2" charset="2"/>
              <a:buNone/>
            </a:pPr>
            <a:r>
              <a:rPr lang="en-US" sz="4400" dirty="0" err="1">
                <a:latin typeface="Arial Rounded MT Bold" pitchFamily="34" charset="0"/>
              </a:rPr>
              <a:t>adalah</a:t>
            </a:r>
            <a:r>
              <a:rPr lang="en-US" sz="4400" dirty="0">
                <a:latin typeface="Arial Rounded MT Bold" pitchFamily="34" charset="0"/>
              </a:rPr>
              <a:t> </a:t>
            </a:r>
            <a:r>
              <a:rPr lang="en-US" sz="4400" dirty="0" err="1">
                <a:latin typeface="Arial Rounded MT Bold" pitchFamily="34" charset="0"/>
              </a:rPr>
              <a:t>Keadaan</a:t>
            </a:r>
            <a:r>
              <a:rPr lang="en-US" sz="4400" dirty="0">
                <a:latin typeface="Arial Rounded MT Bold" pitchFamily="34" charset="0"/>
              </a:rPr>
              <a:t> </a:t>
            </a:r>
            <a:r>
              <a:rPr lang="en-US" sz="4400" dirty="0" err="1">
                <a:latin typeface="Arial Rounded MT Bold" pitchFamily="34" charset="0"/>
              </a:rPr>
              <a:t>sejahtera</a:t>
            </a:r>
            <a:r>
              <a:rPr lang="en-US" sz="4400" dirty="0">
                <a:latin typeface="Arial Rounded MT Bold" pitchFamily="34" charset="0"/>
              </a:rPr>
              <a:t> </a:t>
            </a:r>
            <a:r>
              <a:rPr lang="en-US" sz="4400" dirty="0" err="1">
                <a:latin typeface="Arial Rounded MT Bold" pitchFamily="34" charset="0"/>
              </a:rPr>
              <a:t>fisik</a:t>
            </a:r>
            <a:r>
              <a:rPr lang="en-US" sz="4400" dirty="0">
                <a:latin typeface="Arial Rounded MT Bold" pitchFamily="34" charset="0"/>
              </a:rPr>
              <a:t>, mental </a:t>
            </a:r>
            <a:r>
              <a:rPr lang="en-US" sz="4400" dirty="0" err="1">
                <a:latin typeface="Arial Rounded MT Bold" pitchFamily="34" charset="0"/>
              </a:rPr>
              <a:t>dan</a:t>
            </a:r>
            <a:r>
              <a:rPr lang="en-US" sz="4400" dirty="0">
                <a:latin typeface="Arial Rounded MT Bold" pitchFamily="34" charset="0"/>
              </a:rPr>
              <a:t> </a:t>
            </a:r>
            <a:r>
              <a:rPr lang="en-US" sz="4400" dirty="0" err="1">
                <a:latin typeface="Arial Rounded MT Bold" pitchFamily="34" charset="0"/>
              </a:rPr>
              <a:t>sosial</a:t>
            </a:r>
            <a:r>
              <a:rPr lang="en-US" sz="4400" dirty="0">
                <a:latin typeface="Arial Rounded MT Bold" pitchFamily="34" charset="0"/>
              </a:rPr>
              <a:t> yang </a:t>
            </a:r>
            <a:r>
              <a:rPr lang="en-US" sz="4400" dirty="0" err="1">
                <a:latin typeface="Arial Rounded MT Bold" pitchFamily="34" charset="0"/>
              </a:rPr>
              <a:t>utuh</a:t>
            </a:r>
            <a:r>
              <a:rPr lang="en-US" sz="4400" dirty="0">
                <a:latin typeface="Arial Rounded MT Bold" pitchFamily="34" charset="0"/>
              </a:rPr>
              <a:t> </a:t>
            </a:r>
            <a:r>
              <a:rPr lang="en-US" sz="4400" dirty="0" err="1">
                <a:latin typeface="Arial Rounded MT Bold" pitchFamily="34" charset="0"/>
              </a:rPr>
              <a:t>dalam</a:t>
            </a:r>
            <a:r>
              <a:rPr lang="en-US" sz="4400" dirty="0">
                <a:latin typeface="Arial Rounded MT Bold" pitchFamily="34" charset="0"/>
              </a:rPr>
              <a:t> </a:t>
            </a:r>
            <a:r>
              <a:rPr lang="en-US" sz="4400" dirty="0" err="1">
                <a:latin typeface="Arial Rounded MT Bold" pitchFamily="34" charset="0"/>
              </a:rPr>
              <a:t>segala</a:t>
            </a:r>
            <a:r>
              <a:rPr lang="en-US" sz="4400" dirty="0">
                <a:latin typeface="Arial Rounded MT Bold" pitchFamily="34" charset="0"/>
              </a:rPr>
              <a:t> </a:t>
            </a:r>
            <a:r>
              <a:rPr lang="en-US" sz="4400" dirty="0" err="1">
                <a:latin typeface="Arial Rounded MT Bold" pitchFamily="34" charset="0"/>
              </a:rPr>
              <a:t>hal</a:t>
            </a:r>
            <a:r>
              <a:rPr lang="en-US" sz="4400" dirty="0">
                <a:latin typeface="Arial Rounded MT Bold" pitchFamily="34" charset="0"/>
              </a:rPr>
              <a:t> yang </a:t>
            </a:r>
            <a:r>
              <a:rPr lang="en-US" sz="4400" dirty="0" err="1">
                <a:latin typeface="Arial Rounded MT Bold" pitchFamily="34" charset="0"/>
              </a:rPr>
              <a:t>berkaitan</a:t>
            </a:r>
            <a:r>
              <a:rPr lang="en-US" sz="4400" dirty="0">
                <a:latin typeface="Arial Rounded MT Bold" pitchFamily="34" charset="0"/>
              </a:rPr>
              <a:t> </a:t>
            </a:r>
            <a:r>
              <a:rPr lang="en-US" sz="4400" dirty="0" err="1">
                <a:latin typeface="Arial Rounded MT Bold" pitchFamily="34" charset="0"/>
              </a:rPr>
              <a:t>dengan</a:t>
            </a:r>
            <a:r>
              <a:rPr lang="en-US" sz="4400" dirty="0">
                <a:latin typeface="Arial Rounded MT Bold" pitchFamily="34" charset="0"/>
              </a:rPr>
              <a:t> </a:t>
            </a:r>
            <a:r>
              <a:rPr lang="en-US" sz="4400" dirty="0" err="1">
                <a:latin typeface="Arial Rounded MT Bold" pitchFamily="34" charset="0"/>
              </a:rPr>
              <a:t>fungsi</a:t>
            </a:r>
            <a:r>
              <a:rPr lang="en-US" sz="4400" dirty="0">
                <a:latin typeface="Arial Rounded MT Bold" pitchFamily="34" charset="0"/>
              </a:rPr>
              <a:t>, </a:t>
            </a:r>
            <a:r>
              <a:rPr lang="en-US" sz="4400" dirty="0" err="1">
                <a:latin typeface="Arial Rounded MT Bold" pitchFamily="34" charset="0"/>
              </a:rPr>
              <a:t>peran</a:t>
            </a:r>
            <a:r>
              <a:rPr lang="en-US" sz="4400" dirty="0">
                <a:latin typeface="Arial Rounded MT Bold" pitchFamily="34" charset="0"/>
              </a:rPr>
              <a:t> &amp; </a:t>
            </a:r>
            <a:r>
              <a:rPr lang="en-US" sz="4400" dirty="0" err="1">
                <a:latin typeface="Arial Rounded MT Bold" pitchFamily="34" charset="0"/>
              </a:rPr>
              <a:t>sistem</a:t>
            </a:r>
            <a:r>
              <a:rPr lang="en-US" sz="4400" dirty="0">
                <a:latin typeface="Arial Rounded MT Bold" pitchFamily="34" charset="0"/>
              </a:rPr>
              <a:t> </a:t>
            </a:r>
            <a:r>
              <a:rPr lang="en-US" sz="4400" dirty="0" err="1">
                <a:latin typeface="Arial Rounded MT Bold" pitchFamily="34" charset="0"/>
              </a:rPr>
              <a:t>reproduksi</a:t>
            </a:r>
            <a:r>
              <a:rPr lang="en-US" sz="4400" dirty="0">
                <a:latin typeface="Arial Rounded MT Bold" pitchFamily="34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i="1" dirty="0">
                <a:latin typeface="Arial Rounded MT Bold" pitchFamily="34" charset="0"/>
              </a:rPr>
              <a:t>(</a:t>
            </a:r>
            <a:r>
              <a:rPr lang="en-US" i="1" dirty="0" err="1">
                <a:latin typeface="Arial Rounded MT Bold" pitchFamily="34" charset="0"/>
              </a:rPr>
              <a:t>Konferensi</a:t>
            </a:r>
            <a:r>
              <a:rPr lang="en-US" i="1" dirty="0">
                <a:latin typeface="Arial Rounded MT Bold" pitchFamily="34" charset="0"/>
              </a:rPr>
              <a:t> International </a:t>
            </a:r>
            <a:r>
              <a:rPr lang="en-US" i="1" dirty="0" err="1">
                <a:latin typeface="Arial Rounded MT Bold" pitchFamily="34" charset="0"/>
              </a:rPr>
              <a:t>Kependudukan</a:t>
            </a:r>
            <a:r>
              <a:rPr lang="en-US" i="1" dirty="0">
                <a:latin typeface="Arial Rounded MT Bold" pitchFamily="34" charset="0"/>
              </a:rPr>
              <a:t> </a:t>
            </a:r>
            <a:r>
              <a:rPr lang="en-US" i="1" dirty="0" err="1">
                <a:latin typeface="Arial Rounded MT Bold" pitchFamily="34" charset="0"/>
              </a:rPr>
              <a:t>dan</a:t>
            </a:r>
            <a:r>
              <a:rPr lang="en-US" i="1" dirty="0">
                <a:latin typeface="Arial Rounded MT Bold" pitchFamily="34" charset="0"/>
              </a:rPr>
              <a:t> Pembangunan, 1994)</a:t>
            </a:r>
          </a:p>
          <a:p>
            <a:endParaRPr lang="en-US" i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sz="4800" dirty="0" err="1" smtClean="0">
                <a:solidFill>
                  <a:srgbClr val="FEBC16"/>
                </a:solidFill>
              </a:rPr>
              <a:t>Seksualitas</a:t>
            </a:r>
            <a:r>
              <a:rPr lang="en-US" sz="4800" dirty="0">
                <a:solidFill>
                  <a:srgbClr val="06720E"/>
                </a:solidFill>
              </a:rPr>
              <a:t/>
            </a:r>
            <a:br>
              <a:rPr lang="en-US" sz="4800" dirty="0">
                <a:solidFill>
                  <a:srgbClr val="06720E"/>
                </a:solidFill>
              </a:rPr>
            </a:br>
            <a:r>
              <a:rPr lang="en-US" sz="3600" dirty="0" err="1" smtClean="0">
                <a:solidFill>
                  <a:schemeClr val="tx1"/>
                </a:solidFill>
              </a:rPr>
              <a:t>Menstruasi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57188" indent="-357188" eaLnBrk="1" hangingPunct="1">
              <a:buFont typeface="Wingdings" pitchFamily="2" charset="2"/>
              <a:buNone/>
            </a:pPr>
            <a:r>
              <a:rPr lang="en-US" sz="2800" dirty="0" err="1" smtClean="0"/>
              <a:t>Siklus</a:t>
            </a:r>
            <a:r>
              <a:rPr lang="en-US" sz="2800" dirty="0" smtClean="0"/>
              <a:t> </a:t>
            </a:r>
            <a:r>
              <a:rPr lang="en-US" sz="2800" dirty="0" err="1" smtClean="0"/>
              <a:t>Menstruasi</a:t>
            </a:r>
            <a:endParaRPr lang="en-US" sz="2800" dirty="0" smtClean="0"/>
          </a:p>
          <a:p>
            <a:pPr marL="357188" indent="-357188" eaLnBrk="1" hangingPunct="1">
              <a:buFont typeface="Wingdings" pitchFamily="2" charset="2"/>
              <a:buNone/>
            </a:pPr>
            <a:r>
              <a:rPr lang="sv-SE" sz="2800" dirty="0" smtClean="0"/>
              <a:t>	</a:t>
            </a:r>
            <a:r>
              <a:rPr lang="en-US" sz="2800" dirty="0" smtClean="0"/>
              <a:t>	</a:t>
            </a:r>
          </a:p>
          <a:p>
            <a:pPr marL="357188" indent="-357188" eaLnBrk="1" hangingPunct="1"/>
            <a:endParaRPr lang="en-US" sz="2800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16013" y="2060575"/>
            <a:ext cx="7272337" cy="4433888"/>
            <a:chOff x="703" y="1298"/>
            <a:chExt cx="4581" cy="2793"/>
          </a:xfrm>
        </p:grpSpPr>
        <p:pic>
          <p:nvPicPr>
            <p:cNvPr id="37893" name="Picture 10" descr="fasilitasi-seksualitas' copy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0" y="1298"/>
              <a:ext cx="2994" cy="2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894" name="Text Box 11"/>
            <p:cNvSpPr txBox="1">
              <a:spLocks noChangeArrowheads="1"/>
            </p:cNvSpPr>
            <p:nvPr/>
          </p:nvSpPr>
          <p:spPr bwMode="auto">
            <a:xfrm>
              <a:off x="703" y="3067"/>
              <a:ext cx="1691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dirty="0"/>
                <a:t>Diagram </a:t>
              </a:r>
              <a:r>
                <a:rPr lang="en-US" sz="1800" dirty="0" err="1"/>
                <a:t>siklus</a:t>
              </a:r>
              <a:r>
                <a:rPr lang="en-US" sz="1800" dirty="0"/>
                <a:t> </a:t>
              </a:r>
              <a:r>
                <a:rPr lang="en-US" sz="1800" dirty="0" err="1"/>
                <a:t>menstruasi</a:t>
              </a:r>
              <a:r>
                <a:rPr lang="en-US" sz="1800" dirty="0"/>
                <a:t> </a:t>
              </a:r>
              <a:r>
                <a:rPr lang="en-US" sz="1800" dirty="0" err="1"/>
                <a:t>ini</a:t>
              </a:r>
              <a:r>
                <a:rPr lang="en-US" sz="1800" dirty="0"/>
                <a:t> </a:t>
              </a:r>
              <a:r>
                <a:rPr lang="en-US" sz="1800" dirty="0" err="1"/>
                <a:t>hanya</a:t>
              </a:r>
              <a:r>
                <a:rPr lang="en-US" sz="1800" dirty="0"/>
                <a:t> </a:t>
              </a:r>
              <a:r>
                <a:rPr lang="en-US" sz="1800" dirty="0" err="1"/>
                <a:t>berlaku</a:t>
              </a:r>
              <a:r>
                <a:rPr lang="en-US" sz="1800" dirty="0"/>
                <a:t> </a:t>
              </a:r>
              <a:r>
                <a:rPr lang="en-US" sz="1800" dirty="0" err="1"/>
                <a:t>untuk</a:t>
              </a:r>
              <a:r>
                <a:rPr lang="en-US" sz="1800" dirty="0"/>
                <a:t> </a:t>
              </a:r>
              <a:r>
                <a:rPr lang="en-US" sz="1800" dirty="0" err="1"/>
                <a:t>wanita</a:t>
              </a:r>
              <a:r>
                <a:rPr lang="en-US" sz="1800" dirty="0"/>
                <a:t> yang </a:t>
              </a:r>
              <a:r>
                <a:rPr lang="en-US" sz="1800" dirty="0" err="1"/>
                <a:t>memiliki</a:t>
              </a:r>
              <a:r>
                <a:rPr lang="en-US" sz="1800" dirty="0"/>
                <a:t> </a:t>
              </a:r>
              <a:r>
                <a:rPr lang="en-US" sz="1800" dirty="0" err="1"/>
                <a:t>siklus</a:t>
              </a:r>
              <a:r>
                <a:rPr lang="en-US" sz="1800" dirty="0"/>
                <a:t> normal 28 </a:t>
              </a:r>
              <a:r>
                <a:rPr lang="en-US" sz="1800" dirty="0" err="1"/>
                <a:t>hari</a:t>
              </a:r>
              <a:endParaRPr lang="en-US" sz="1800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 dirty="0" err="1" smtClean="0">
                <a:solidFill>
                  <a:srgbClr val="FEBC16"/>
                </a:solidFill>
              </a:rPr>
              <a:t>Seksualitas</a:t>
            </a:r>
            <a:r>
              <a:rPr lang="en-US" sz="4800" dirty="0" smtClean="0">
                <a:solidFill>
                  <a:srgbClr val="06720E"/>
                </a:solidFill>
              </a:rPr>
              <a:t/>
            </a:r>
            <a:br>
              <a:rPr lang="en-US" sz="4800" dirty="0" smtClean="0">
                <a:solidFill>
                  <a:srgbClr val="06720E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e.    </a:t>
            </a:r>
            <a:r>
              <a:rPr lang="en-US" sz="3600" dirty="0" err="1" smtClean="0">
                <a:solidFill>
                  <a:schemeClr val="bg1"/>
                </a:solidFill>
              </a:rPr>
              <a:t>Menstruasi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916113"/>
            <a:ext cx="7705725" cy="4392612"/>
          </a:xfrm>
        </p:spPr>
        <p:txBody>
          <a:bodyPr/>
          <a:lstStyle/>
          <a:p>
            <a:pPr marL="357188" indent="-357188" eaLnBrk="1" hangingPunct="1">
              <a:buFont typeface="Wingdings" pitchFamily="2" charset="2"/>
              <a:buNone/>
            </a:pPr>
            <a:r>
              <a:rPr lang="en-US" smtClean="0"/>
              <a:t>Pernyataan tentang menstruasi:</a:t>
            </a:r>
          </a:p>
          <a:p>
            <a:pPr marL="357188" indent="-357188" eaLnBrk="1" hangingPunct="1">
              <a:buFont typeface="Wingdings" pitchFamily="2" charset="2"/>
              <a:buNone/>
            </a:pPr>
            <a:endParaRPr lang="en-US" smtClean="0"/>
          </a:p>
          <a:p>
            <a:pPr marL="357188" indent="-357188" eaLnBrk="1" hangingPunct="1">
              <a:spcAft>
                <a:spcPct val="30000"/>
              </a:spcAft>
            </a:pPr>
            <a:r>
              <a:rPr lang="en-US" sz="2800" smtClean="0"/>
              <a:t>Yang haid adalah perempuan kotor</a:t>
            </a:r>
          </a:p>
          <a:p>
            <a:pPr marL="357188" indent="-357188" eaLnBrk="1" hangingPunct="1">
              <a:spcAft>
                <a:spcPct val="30000"/>
              </a:spcAft>
            </a:pPr>
            <a:r>
              <a:rPr lang="en-US" sz="2800" smtClean="0"/>
              <a:t>Selama haid tidak boleh cuci rambut</a:t>
            </a:r>
          </a:p>
          <a:p>
            <a:pPr marL="357188" indent="-357188" eaLnBrk="1" hangingPunct="1">
              <a:spcAft>
                <a:spcPct val="30000"/>
              </a:spcAft>
            </a:pPr>
            <a:r>
              <a:rPr lang="en-US" sz="2800" smtClean="0"/>
              <a:t>Jika haid jangan olahraga</a:t>
            </a:r>
          </a:p>
          <a:p>
            <a:pPr marL="357188" indent="-357188" eaLnBrk="1" hangingPunct="1">
              <a:spcAft>
                <a:spcPct val="30000"/>
              </a:spcAft>
            </a:pPr>
            <a:r>
              <a:rPr lang="en-US" sz="2800" smtClean="0"/>
              <a:t>Jika haid jangan makan yang asam	</a:t>
            </a:r>
            <a:r>
              <a:rPr lang="en-US" smtClean="0"/>
              <a:t>	</a:t>
            </a:r>
          </a:p>
          <a:p>
            <a:pPr marL="357188" indent="-357188" eaLnBrk="1" hangingPunct="1"/>
            <a:endParaRPr lang="en-US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45425" y="2873375"/>
            <a:ext cx="374650" cy="1917700"/>
            <a:chOff x="4443" y="1992"/>
            <a:chExt cx="256" cy="1208"/>
          </a:xfrm>
        </p:grpSpPr>
        <p:pic>
          <p:nvPicPr>
            <p:cNvPr id="39942" name="Ink 6"/>
            <p:cNvPicPr>
              <a:picLocks noRot="1" noChangeAspect="1" noEditPoints="1" noChangeArrowheads="1" noChangeShapeType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1" y="1984"/>
              <a:ext cx="236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3" name="Ink 7"/>
            <p:cNvPicPr>
              <a:picLocks noRot="1" noChangeAspect="1" noEditPoints="1" noChangeArrowheads="1" noChangeShapeType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38" y="2735"/>
              <a:ext cx="267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TIKES DOKUMEN\A MATERI MENGAJAR\Asuhan Kebidanan Remaja dan Perimenopause\dokumentasi\Gambar-Kartun-Muslimah-Terba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8" y="116632"/>
            <a:ext cx="917097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83768" y="4869160"/>
            <a:ext cx="5675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 err="1">
                <a:latin typeface="Arial Rounded MT Bold" pitchFamily="34" charset="0"/>
              </a:rPr>
              <a:t>Siapa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Remaja</a:t>
            </a:r>
            <a:r>
              <a:rPr lang="en-US" sz="4800" dirty="0">
                <a:latin typeface="Arial Rounded MT Bold" pitchFamily="34" charset="0"/>
              </a:rPr>
              <a:t> </a:t>
            </a:r>
            <a:r>
              <a:rPr lang="en-US" sz="4800" dirty="0" err="1">
                <a:latin typeface="Arial Rounded MT Bold" pitchFamily="34" charset="0"/>
              </a:rPr>
              <a:t>itu</a:t>
            </a:r>
            <a:r>
              <a:rPr lang="en-US" sz="4800" dirty="0">
                <a:latin typeface="Arial Rounded MT Bold" pitchFamily="34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Siapa Remaja itu ?</a:t>
            </a:r>
          </a:p>
        </p:txBody>
      </p:sp>
      <p:sp>
        <p:nvSpPr>
          <p:cNvPr id="7171" name="Rectangle 51"/>
          <p:cNvSpPr>
            <a:spLocks noChangeArrowheads="1"/>
          </p:cNvSpPr>
          <p:nvPr/>
        </p:nvSpPr>
        <p:spPr bwMode="auto">
          <a:xfrm>
            <a:off x="533400" y="2330450"/>
            <a:ext cx="78486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 i="1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900">
              <a:latin typeface="Calibri" pitchFamily="34" charset="0"/>
            </a:endParaRPr>
          </a:p>
          <a:p>
            <a:pPr eaLnBrk="0" hangingPunct="0"/>
            <a:r>
              <a:rPr lang="en-US" sz="1000" i="1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endParaRPr lang="en-US" sz="900">
              <a:latin typeface="Calibri" pitchFamily="34" charset="0"/>
            </a:endParaRPr>
          </a:p>
          <a:p>
            <a:pPr eaLnBrk="0" hangingPunct="0"/>
            <a:r>
              <a:rPr lang="en-US" sz="140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pra-remaja    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remaja awal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  remaja                         remaja</a:t>
            </a:r>
          </a:p>
          <a:p>
            <a:pPr eaLnBrk="0" hangingPunct="0"/>
            <a:r>
              <a:rPr lang="en-US" sz="2000" b="1">
                <a:latin typeface="Times New Roman" pitchFamily="18" charset="0"/>
                <a:cs typeface="Times New Roman" pitchFamily="18" charset="0"/>
              </a:rPr>
              <a:t>	                                                       pertengahan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akhir</a:t>
            </a:r>
            <a:endParaRPr lang="en-US" sz="1000" b="1">
              <a:latin typeface="Calibri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7172" name="Rectangle 51"/>
          <p:cNvSpPr>
            <a:spLocks noChangeArrowheads="1"/>
          </p:cNvSpPr>
          <p:nvPr/>
        </p:nvSpPr>
        <p:spPr bwMode="auto">
          <a:xfrm>
            <a:off x="533400" y="2330450"/>
            <a:ext cx="78486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900" dirty="0">
              <a:latin typeface="Calibri" pitchFamily="34" charset="0"/>
            </a:endParaRPr>
          </a:p>
          <a:p>
            <a:pPr eaLnBrk="0" hangingPunct="0"/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endParaRPr lang="en-US" sz="900" dirty="0">
              <a:latin typeface="Calibri" pitchFamily="34" charset="0"/>
            </a:endParaRPr>
          </a:p>
          <a:p>
            <a:pPr eaLnBrk="0" hangingPunct="0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pra-remaja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remaja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remaja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remaja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	                                                 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pertengahan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akhir</a:t>
            </a:r>
            <a:endParaRPr lang="en-US" sz="1000" b="1" dirty="0">
              <a:latin typeface="Calibri" pitchFamily="34" charset="0"/>
            </a:endParaRPr>
          </a:p>
          <a:p>
            <a:pPr eaLnBrk="0" hangingPunct="0"/>
            <a:endParaRPr lang="en-US" dirty="0">
              <a:latin typeface="Calibri" pitchFamily="34" charset="0"/>
            </a:endParaRPr>
          </a:p>
        </p:txBody>
      </p:sp>
      <p:grpSp>
        <p:nvGrpSpPr>
          <p:cNvPr id="7173" name="Group 56"/>
          <p:cNvGrpSpPr>
            <a:grpSpLocks/>
          </p:cNvGrpSpPr>
          <p:nvPr/>
        </p:nvGrpSpPr>
        <p:grpSpPr bwMode="auto">
          <a:xfrm>
            <a:off x="34925" y="-3843338"/>
            <a:ext cx="8880475" cy="9774238"/>
            <a:chOff x="1192135" y="-1260535"/>
            <a:chExt cx="7594707" cy="5970258"/>
          </a:xfrm>
        </p:grpSpPr>
        <p:grpSp>
          <p:nvGrpSpPr>
            <p:cNvPr id="7193" name="Group 27"/>
            <p:cNvGrpSpPr>
              <a:grpSpLocks/>
            </p:cNvGrpSpPr>
            <p:nvPr/>
          </p:nvGrpSpPr>
          <p:grpSpPr bwMode="auto">
            <a:xfrm>
              <a:off x="1857356" y="-1260535"/>
              <a:ext cx="6786610" cy="1968"/>
              <a:chOff x="2448" y="6780"/>
              <a:chExt cx="7560" cy="1968"/>
            </a:xfrm>
          </p:grpSpPr>
          <p:sp>
            <p:nvSpPr>
              <p:cNvPr id="7196" name="Line 50"/>
              <p:cNvSpPr>
                <a:spLocks noChangeShapeType="1"/>
              </p:cNvSpPr>
              <p:nvPr/>
            </p:nvSpPr>
            <p:spPr bwMode="auto">
              <a:xfrm>
                <a:off x="2448" y="7673"/>
                <a:ext cx="756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7" name="Line 49"/>
              <p:cNvSpPr>
                <a:spLocks noChangeShapeType="1"/>
              </p:cNvSpPr>
              <p:nvPr/>
            </p:nvSpPr>
            <p:spPr bwMode="auto">
              <a:xfrm>
                <a:off x="2448" y="7673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8" name="Line 48"/>
              <p:cNvSpPr>
                <a:spLocks noChangeShapeType="1"/>
              </p:cNvSpPr>
              <p:nvPr/>
            </p:nvSpPr>
            <p:spPr bwMode="auto">
              <a:xfrm>
                <a:off x="2448" y="7495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9" name="Line 47"/>
              <p:cNvSpPr>
                <a:spLocks noChangeShapeType="1"/>
              </p:cNvSpPr>
              <p:nvPr/>
            </p:nvSpPr>
            <p:spPr bwMode="auto">
              <a:xfrm>
                <a:off x="3168" y="7495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Line 46"/>
              <p:cNvSpPr>
                <a:spLocks noChangeShapeType="1"/>
              </p:cNvSpPr>
              <p:nvPr/>
            </p:nvSpPr>
            <p:spPr bwMode="auto">
              <a:xfrm>
                <a:off x="3888" y="7495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1" name="Line 45"/>
              <p:cNvSpPr>
                <a:spLocks noChangeShapeType="1"/>
              </p:cNvSpPr>
              <p:nvPr/>
            </p:nvSpPr>
            <p:spPr bwMode="auto">
              <a:xfrm>
                <a:off x="4608" y="7495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Line 44"/>
              <p:cNvSpPr>
                <a:spLocks noChangeShapeType="1"/>
              </p:cNvSpPr>
              <p:nvPr/>
            </p:nvSpPr>
            <p:spPr bwMode="auto">
              <a:xfrm>
                <a:off x="8208" y="7495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3" name="Line 43"/>
              <p:cNvSpPr>
                <a:spLocks noChangeShapeType="1"/>
              </p:cNvSpPr>
              <p:nvPr/>
            </p:nvSpPr>
            <p:spPr bwMode="auto">
              <a:xfrm>
                <a:off x="7488" y="7495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4" name="Line 42"/>
              <p:cNvSpPr>
                <a:spLocks noChangeShapeType="1"/>
              </p:cNvSpPr>
              <p:nvPr/>
            </p:nvSpPr>
            <p:spPr bwMode="auto">
              <a:xfrm>
                <a:off x="6048" y="7495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5" name="Line 41"/>
              <p:cNvSpPr>
                <a:spLocks noChangeShapeType="1"/>
              </p:cNvSpPr>
              <p:nvPr/>
            </p:nvSpPr>
            <p:spPr bwMode="auto">
              <a:xfrm>
                <a:off x="6768" y="7495"/>
                <a:ext cx="0" cy="1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6" name="Line 40"/>
              <p:cNvSpPr>
                <a:spLocks noChangeShapeType="1"/>
              </p:cNvSpPr>
              <p:nvPr/>
            </p:nvSpPr>
            <p:spPr bwMode="auto">
              <a:xfrm>
                <a:off x="8928" y="7495"/>
                <a:ext cx="1" cy="1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Line 39"/>
              <p:cNvSpPr>
                <a:spLocks noChangeShapeType="1"/>
              </p:cNvSpPr>
              <p:nvPr/>
            </p:nvSpPr>
            <p:spPr bwMode="auto">
              <a:xfrm>
                <a:off x="5328" y="7495"/>
                <a:ext cx="1" cy="1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Line 38"/>
              <p:cNvSpPr>
                <a:spLocks noChangeShapeType="1"/>
              </p:cNvSpPr>
              <p:nvPr/>
            </p:nvSpPr>
            <p:spPr bwMode="auto">
              <a:xfrm>
                <a:off x="9467" y="7495"/>
                <a:ext cx="1" cy="1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Line 37"/>
              <p:cNvSpPr>
                <a:spLocks noChangeShapeType="1"/>
              </p:cNvSpPr>
              <p:nvPr/>
            </p:nvSpPr>
            <p:spPr bwMode="auto">
              <a:xfrm>
                <a:off x="10007" y="7495"/>
                <a:ext cx="1" cy="1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AutoShape 36"/>
              <p:cNvSpPr>
                <a:spLocks/>
              </p:cNvSpPr>
              <p:nvPr/>
            </p:nvSpPr>
            <p:spPr bwMode="auto">
              <a:xfrm rot="-5400000">
                <a:off x="2989" y="6239"/>
                <a:ext cx="357" cy="1440"/>
              </a:xfrm>
              <a:prstGeom prst="rightBrace">
                <a:avLst>
                  <a:gd name="adj1" fmla="val 33613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Lucida Sans Unicode" pitchFamily="34" charset="0"/>
                </a:endParaRPr>
              </a:p>
            </p:txBody>
          </p:sp>
          <p:sp>
            <p:nvSpPr>
              <p:cNvPr id="7211" name="AutoShape 35"/>
              <p:cNvSpPr>
                <a:spLocks/>
              </p:cNvSpPr>
              <p:nvPr/>
            </p:nvSpPr>
            <p:spPr bwMode="auto">
              <a:xfrm rot="-5400000">
                <a:off x="4789" y="5879"/>
                <a:ext cx="357" cy="2160"/>
              </a:xfrm>
              <a:prstGeom prst="rightBrace">
                <a:avLst>
                  <a:gd name="adj1" fmla="val 5042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Lucida Sans Unicode" pitchFamily="34" charset="0"/>
                </a:endParaRPr>
              </a:p>
            </p:txBody>
          </p:sp>
          <p:sp>
            <p:nvSpPr>
              <p:cNvPr id="7212" name="AutoShape 34"/>
              <p:cNvSpPr>
                <a:spLocks/>
              </p:cNvSpPr>
              <p:nvPr/>
            </p:nvSpPr>
            <p:spPr bwMode="auto">
              <a:xfrm rot="-5400000">
                <a:off x="6949" y="5879"/>
                <a:ext cx="357" cy="2160"/>
              </a:xfrm>
              <a:prstGeom prst="rightBrace">
                <a:avLst>
                  <a:gd name="adj1" fmla="val 5042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Lucida Sans Unicode" pitchFamily="34" charset="0"/>
                </a:endParaRPr>
              </a:p>
            </p:txBody>
          </p:sp>
          <p:sp>
            <p:nvSpPr>
              <p:cNvPr id="7213" name="AutoShape 33"/>
              <p:cNvSpPr>
                <a:spLocks/>
              </p:cNvSpPr>
              <p:nvPr/>
            </p:nvSpPr>
            <p:spPr bwMode="auto">
              <a:xfrm rot="-5400000">
                <a:off x="8929" y="6059"/>
                <a:ext cx="357" cy="1800"/>
              </a:xfrm>
              <a:prstGeom prst="rightBrace">
                <a:avLst>
                  <a:gd name="adj1" fmla="val 4201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Lucida Sans Unicode" pitchFamily="34" charset="0"/>
                </a:endParaRPr>
              </a:p>
            </p:txBody>
          </p:sp>
          <p:sp>
            <p:nvSpPr>
              <p:cNvPr id="7214" name="AutoShape 32"/>
              <p:cNvSpPr>
                <a:spLocks/>
              </p:cNvSpPr>
              <p:nvPr/>
            </p:nvSpPr>
            <p:spPr bwMode="auto">
              <a:xfrm rot="5400000">
                <a:off x="2929" y="7192"/>
                <a:ext cx="477" cy="1440"/>
              </a:xfrm>
              <a:prstGeom prst="rightBrace">
                <a:avLst>
                  <a:gd name="adj1" fmla="val 25157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Lucida Sans Unicode" pitchFamily="34" charset="0"/>
                </a:endParaRPr>
              </a:p>
            </p:txBody>
          </p:sp>
          <p:sp>
            <p:nvSpPr>
              <p:cNvPr id="7215" name="AutoShape 31"/>
              <p:cNvSpPr>
                <a:spLocks/>
              </p:cNvSpPr>
              <p:nvPr/>
            </p:nvSpPr>
            <p:spPr bwMode="auto">
              <a:xfrm rot="5400000">
                <a:off x="4700" y="6861"/>
                <a:ext cx="536" cy="2160"/>
              </a:xfrm>
              <a:prstGeom prst="rightBrace">
                <a:avLst>
                  <a:gd name="adj1" fmla="val 33582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Lucida Sans Unicode" pitchFamily="34" charset="0"/>
                </a:endParaRPr>
              </a:p>
            </p:txBody>
          </p:sp>
          <p:sp>
            <p:nvSpPr>
              <p:cNvPr id="7216" name="Line 30"/>
              <p:cNvSpPr>
                <a:spLocks noChangeShapeType="1"/>
              </p:cNvSpPr>
              <p:nvPr/>
            </p:nvSpPr>
            <p:spPr bwMode="auto">
              <a:xfrm>
                <a:off x="3888" y="7673"/>
                <a:ext cx="0" cy="10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Line 29"/>
              <p:cNvSpPr>
                <a:spLocks noChangeShapeType="1"/>
              </p:cNvSpPr>
              <p:nvPr/>
            </p:nvSpPr>
            <p:spPr bwMode="auto">
              <a:xfrm>
                <a:off x="10008" y="7852"/>
                <a:ext cx="0" cy="8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Line 28"/>
              <p:cNvSpPr>
                <a:spLocks noChangeShapeType="1"/>
              </p:cNvSpPr>
              <p:nvPr/>
            </p:nvSpPr>
            <p:spPr bwMode="auto">
              <a:xfrm>
                <a:off x="3888" y="8748"/>
                <a:ext cx="61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94" name="Rectangle 52"/>
            <p:cNvSpPr>
              <a:spLocks noChangeArrowheads="1"/>
            </p:cNvSpPr>
            <p:nvPr/>
          </p:nvSpPr>
          <p:spPr bwMode="auto">
            <a:xfrm>
              <a:off x="1643042" y="2628781"/>
              <a:ext cx="7143800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Low"/>
              <a:r>
                <a:rPr lang="en-US">
                  <a:latin typeface="Calibri" pitchFamily="34" charset="0"/>
                </a:rPr>
                <a:t/>
              </a:r>
              <a:br>
                <a:rPr lang="en-US">
                  <a:latin typeface="Calibri" pitchFamily="34" charset="0"/>
                </a:rPr>
              </a:br>
              <a:endParaRPr lang="en-US">
                <a:latin typeface="Calibri" pitchFamily="34" charset="0"/>
              </a:endParaRPr>
            </a:p>
            <a:p>
              <a:pPr algn="justLow" eaLnBrk="0" hangingPunct="0"/>
              <a:r>
                <a:rPr lang="en-US" sz="1000">
                  <a:latin typeface="Times New Roman" pitchFamily="18" charset="0"/>
                  <a:cs typeface="Times New Roman" pitchFamily="18" charset="0"/>
                </a:rPr>
                <a:t>   10                11               12                 13                14                 15                16                17                  18               19            20          21</a:t>
              </a:r>
              <a:endParaRPr lang="en-US" sz="900">
                <a:latin typeface="Calibri" pitchFamily="34" charset="0"/>
              </a:endParaRPr>
            </a:p>
          </p:txBody>
        </p:sp>
        <p:sp>
          <p:nvSpPr>
            <p:cNvPr id="7195" name="Rectangle 55"/>
            <p:cNvSpPr>
              <a:spLocks noChangeArrowheads="1"/>
            </p:cNvSpPr>
            <p:nvPr/>
          </p:nvSpPr>
          <p:spPr bwMode="auto">
            <a:xfrm>
              <a:off x="1192135" y="2698116"/>
              <a:ext cx="7429552" cy="201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Low" eaLnBrk="0" hangingPunct="0"/>
              <a:r>
                <a:rPr lang="en-US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Low" eaLnBrk="0" hangingPunct="0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justLow" eaLnBrk="0" hangingPunct="0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justLow" eaLnBrk="0" hangingPunct="0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justLow" eaLnBrk="0" hangingPunct="0"/>
              <a:r>
                <a:rPr lang="en-US">
                  <a:latin typeface="Times New Roman" pitchFamily="18" charset="0"/>
                  <a:cs typeface="Times New Roman" pitchFamily="18" charset="0"/>
                </a:rPr>
                <a:t>       </a:t>
              </a:r>
            </a:p>
            <a:p>
              <a:pPr algn="justLow" eaLnBrk="0" hangingPunct="0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justLow" eaLnBrk="0" hangingPunct="0"/>
              <a:endParaRPr lang="en-US">
                <a:latin typeface="Times New Roman" pitchFamily="18" charset="0"/>
                <a:cs typeface="Times New Roman" pitchFamily="18" charset="0"/>
              </a:endParaRPr>
            </a:p>
            <a:p>
              <a:pPr algn="justLow" eaLnBrk="0" hangingPunct="0"/>
              <a:r>
                <a:rPr lang="en-US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 pra-pubertas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800" b="1">
                  <a:latin typeface="Times New Roman" pitchFamily="18" charset="0"/>
                  <a:cs typeface="Times New Roman" pitchFamily="18" charset="0"/>
                </a:rPr>
                <a:t>pubertas</a:t>
              </a:r>
              <a:r>
                <a:rPr lang="en-US">
                  <a:latin typeface="Times New Roman" pitchFamily="18" charset="0"/>
                  <a:cs typeface="Times New Roman" pitchFamily="18" charset="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lang="en-US" sz="1100">
                <a:latin typeface="Calibri" pitchFamily="34" charset="0"/>
              </a:endParaRPr>
            </a:p>
            <a:p>
              <a:pPr algn="justLow" eaLnBrk="0" hangingPunct="0"/>
              <a:r>
                <a:rPr lang="en-US">
                  <a:latin typeface="Times New Roman" pitchFamily="18" charset="0"/>
                  <a:cs typeface="Times New Roman" pitchFamily="18" charset="0"/>
                </a:rPr>
                <a:t>                                                                                        </a:t>
              </a:r>
            </a:p>
            <a:p>
              <a:pPr algn="justLow" eaLnBrk="0" hangingPunct="0"/>
              <a:r>
                <a:rPr lang="en-US">
                  <a:latin typeface="Times New Roman" pitchFamily="18" charset="0"/>
                  <a:cs typeface="Times New Roman" pitchFamily="18" charset="0"/>
                </a:rPr>
                <a:t>					     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Adolesen</a:t>
              </a:r>
              <a:endParaRPr lang="en-US" sz="1100" b="1">
                <a:solidFill>
                  <a:srgbClr val="FF0000"/>
                </a:solidFill>
                <a:latin typeface="Calibri" pitchFamily="34" charset="0"/>
              </a:endParaRPr>
            </a:p>
            <a:p>
              <a:pPr algn="justLow" eaLnBrk="0" hangingPunct="0"/>
              <a:r>
                <a:rPr lang="en-US" sz="1200" b="1">
                  <a:latin typeface="Times New Roman" pitchFamily="18" charset="0"/>
                  <a:cs typeface="Times New Roman" pitchFamily="18" charset="0"/>
                </a:rPr>
                <a:t>                  Sumber</a:t>
              </a:r>
              <a:r>
                <a:rPr lang="en-US" sz="1200" i="1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F.J. Monks, </a:t>
              </a:r>
              <a:r>
                <a:rPr lang="en-US" sz="1200" i="1">
                  <a:latin typeface="Times New Roman" pitchFamily="18" charset="0"/>
                  <a:cs typeface="Times New Roman" pitchFamily="18" charset="0"/>
                </a:rPr>
                <a:t>Psikologi Perkembangan, </a:t>
              </a: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(Yogyakarta:Gadjah Mada Press, 2002), hal. 262</a:t>
              </a:r>
              <a:endParaRPr lang="en-US">
                <a:latin typeface="Lucida Sans Unicode" pitchFamily="34" charset="0"/>
              </a:endParaRPr>
            </a:p>
          </p:txBody>
        </p:sp>
      </p:grpSp>
      <p:sp>
        <p:nvSpPr>
          <p:cNvPr id="7174" name="AutoShape 36"/>
          <p:cNvSpPr>
            <a:spLocks/>
          </p:cNvSpPr>
          <p:nvPr/>
        </p:nvSpPr>
        <p:spPr bwMode="auto">
          <a:xfrm rot="-5400000">
            <a:off x="1382712" y="2622551"/>
            <a:ext cx="371475" cy="1511300"/>
          </a:xfrm>
          <a:prstGeom prst="rightBrace">
            <a:avLst>
              <a:gd name="adj1" fmla="val 3356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7175" name="AutoShape 35"/>
          <p:cNvSpPr>
            <a:spLocks/>
          </p:cNvSpPr>
          <p:nvPr/>
        </p:nvSpPr>
        <p:spPr bwMode="auto">
          <a:xfrm rot="-5400000">
            <a:off x="3271837" y="2244726"/>
            <a:ext cx="371475" cy="2266950"/>
          </a:xfrm>
          <a:prstGeom prst="rightBrace">
            <a:avLst>
              <a:gd name="adj1" fmla="val 5034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7176" name="AutoShape 34"/>
          <p:cNvSpPr>
            <a:spLocks/>
          </p:cNvSpPr>
          <p:nvPr/>
        </p:nvSpPr>
        <p:spPr bwMode="auto">
          <a:xfrm rot="-5400000">
            <a:off x="5538787" y="2244726"/>
            <a:ext cx="371475" cy="2266950"/>
          </a:xfrm>
          <a:prstGeom prst="rightBrace">
            <a:avLst>
              <a:gd name="adj1" fmla="val 5034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7177" name="AutoShape 33"/>
          <p:cNvSpPr>
            <a:spLocks/>
          </p:cNvSpPr>
          <p:nvPr/>
        </p:nvSpPr>
        <p:spPr bwMode="auto">
          <a:xfrm rot="-5400000">
            <a:off x="7616825" y="2433638"/>
            <a:ext cx="371475" cy="1889125"/>
          </a:xfrm>
          <a:prstGeom prst="rightBrace">
            <a:avLst>
              <a:gd name="adj1" fmla="val 4195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7178" name="AutoShape 32"/>
          <p:cNvSpPr>
            <a:spLocks/>
          </p:cNvSpPr>
          <p:nvPr/>
        </p:nvSpPr>
        <p:spPr bwMode="auto">
          <a:xfrm rot="5400000">
            <a:off x="1320800" y="3613150"/>
            <a:ext cx="495300" cy="1511300"/>
          </a:xfrm>
          <a:prstGeom prst="rightBrace">
            <a:avLst>
              <a:gd name="adj1" fmla="val 2517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7179" name="AutoShape 31"/>
          <p:cNvSpPr>
            <a:spLocks/>
          </p:cNvSpPr>
          <p:nvPr/>
        </p:nvSpPr>
        <p:spPr bwMode="auto">
          <a:xfrm rot="5400000">
            <a:off x="3179763" y="3263900"/>
            <a:ext cx="557212" cy="2268538"/>
          </a:xfrm>
          <a:prstGeom prst="rightBrace">
            <a:avLst>
              <a:gd name="adj1" fmla="val 3358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7180" name="Line 50"/>
          <p:cNvSpPr>
            <a:spLocks noChangeShapeType="1"/>
          </p:cNvSpPr>
          <p:nvPr/>
        </p:nvSpPr>
        <p:spPr bwMode="auto">
          <a:xfrm>
            <a:off x="812800" y="4119563"/>
            <a:ext cx="79359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48"/>
          <p:cNvSpPr>
            <a:spLocks noChangeShapeType="1"/>
          </p:cNvSpPr>
          <p:nvPr/>
        </p:nvSpPr>
        <p:spPr bwMode="auto">
          <a:xfrm>
            <a:off x="812800" y="3935413"/>
            <a:ext cx="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47"/>
          <p:cNvSpPr>
            <a:spLocks noChangeShapeType="1"/>
          </p:cNvSpPr>
          <p:nvPr/>
        </p:nvSpPr>
        <p:spPr bwMode="auto">
          <a:xfrm>
            <a:off x="1568450" y="3935413"/>
            <a:ext cx="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46"/>
          <p:cNvSpPr>
            <a:spLocks noChangeShapeType="1"/>
          </p:cNvSpPr>
          <p:nvPr/>
        </p:nvSpPr>
        <p:spPr bwMode="auto">
          <a:xfrm>
            <a:off x="2324100" y="3935413"/>
            <a:ext cx="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45"/>
          <p:cNvSpPr>
            <a:spLocks noChangeShapeType="1"/>
          </p:cNvSpPr>
          <p:nvPr/>
        </p:nvSpPr>
        <p:spPr bwMode="auto">
          <a:xfrm>
            <a:off x="3079750" y="3935413"/>
            <a:ext cx="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44"/>
          <p:cNvSpPr>
            <a:spLocks noChangeShapeType="1"/>
          </p:cNvSpPr>
          <p:nvPr/>
        </p:nvSpPr>
        <p:spPr bwMode="auto">
          <a:xfrm>
            <a:off x="6859588" y="3935413"/>
            <a:ext cx="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43"/>
          <p:cNvSpPr>
            <a:spLocks noChangeShapeType="1"/>
          </p:cNvSpPr>
          <p:nvPr/>
        </p:nvSpPr>
        <p:spPr bwMode="auto">
          <a:xfrm>
            <a:off x="6103938" y="3935413"/>
            <a:ext cx="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42"/>
          <p:cNvSpPr>
            <a:spLocks noChangeShapeType="1"/>
          </p:cNvSpPr>
          <p:nvPr/>
        </p:nvSpPr>
        <p:spPr bwMode="auto">
          <a:xfrm>
            <a:off x="4592638" y="3935413"/>
            <a:ext cx="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41"/>
          <p:cNvSpPr>
            <a:spLocks noChangeShapeType="1"/>
          </p:cNvSpPr>
          <p:nvPr/>
        </p:nvSpPr>
        <p:spPr bwMode="auto">
          <a:xfrm>
            <a:off x="5348288" y="3935413"/>
            <a:ext cx="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40"/>
          <p:cNvSpPr>
            <a:spLocks noChangeShapeType="1"/>
          </p:cNvSpPr>
          <p:nvPr/>
        </p:nvSpPr>
        <p:spPr bwMode="auto">
          <a:xfrm>
            <a:off x="7615238" y="3935413"/>
            <a:ext cx="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39"/>
          <p:cNvSpPr>
            <a:spLocks noChangeShapeType="1"/>
          </p:cNvSpPr>
          <p:nvPr/>
        </p:nvSpPr>
        <p:spPr bwMode="auto">
          <a:xfrm>
            <a:off x="3835400" y="3935413"/>
            <a:ext cx="1588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38"/>
          <p:cNvSpPr>
            <a:spLocks noChangeShapeType="1"/>
          </p:cNvSpPr>
          <p:nvPr/>
        </p:nvSpPr>
        <p:spPr bwMode="auto">
          <a:xfrm>
            <a:off x="8180388" y="3935413"/>
            <a:ext cx="1587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37"/>
          <p:cNvSpPr>
            <a:spLocks noChangeShapeType="1"/>
          </p:cNvSpPr>
          <p:nvPr/>
        </p:nvSpPr>
        <p:spPr bwMode="auto">
          <a:xfrm>
            <a:off x="8747125" y="3935413"/>
            <a:ext cx="1588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TIKES DOKUMEN\A MATERI MENGAJAR\Asuhan Kebidanan Remaja dan Perimenopause\dokumentasi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40" y="0"/>
            <a:ext cx="92581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4688"/>
            <a:ext cx="8586788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Kenapa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KIE (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Komunikasi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Informasi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Edukasi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Kesehatan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Reproduksi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menjadi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penting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SURVEI MEMBUKTIKAN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9144000" cy="5445125"/>
          </a:xfrm>
          <a:solidFill>
            <a:srgbClr val="92D050">
              <a:alpha val="24000"/>
            </a:srgbClr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400" dirty="0" smtClean="0"/>
              <a:t>111 juta kasus </a:t>
            </a:r>
            <a:r>
              <a:rPr lang="en-US" sz="2400" dirty="0" smtClean="0"/>
              <a:t>PMS </a:t>
            </a:r>
            <a:r>
              <a:rPr lang="id-ID" sz="2400" dirty="0" smtClean="0"/>
              <a:t>diderita oleh kelompok usia di bawah 25 tahun</a:t>
            </a:r>
            <a:r>
              <a:rPr lang="id-ID" sz="2000" dirty="0" smtClean="0"/>
              <a:t> </a:t>
            </a:r>
            <a:r>
              <a:rPr lang="id-ID" sz="1400" dirty="0" smtClean="0"/>
              <a:t>(</a:t>
            </a:r>
            <a:r>
              <a:rPr lang="id-ID" sz="1400" i="1" dirty="0" smtClean="0"/>
              <a:t>WHO/UNFPA/UNICEF,1999</a:t>
            </a:r>
            <a:r>
              <a:rPr lang="id-ID" sz="1400" dirty="0" smtClean="0"/>
              <a:t>). </a:t>
            </a:r>
            <a:endParaRPr lang="en-US" sz="1400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R</a:t>
            </a:r>
            <a:r>
              <a:rPr lang="id-ID" sz="2400" dirty="0" smtClean="0"/>
              <a:t>emaja sangat berisiko tinggi terhadap IMS termasuk HIV/AIDS,</a:t>
            </a:r>
            <a:r>
              <a:rPr lang="id-ID" sz="2000" dirty="0" smtClean="0"/>
              <a:t> </a:t>
            </a:r>
            <a:r>
              <a:rPr lang="id-ID" sz="1400" dirty="0" smtClean="0"/>
              <a:t>(</a:t>
            </a:r>
            <a:r>
              <a:rPr lang="id-ID" sz="1400" i="1" dirty="0" smtClean="0"/>
              <a:t>Best, 2000, Mc Cauley and Salter, 1995; WHO/UNFPA/UNICEF, 1999</a:t>
            </a:r>
            <a:r>
              <a:rPr lang="id-ID" sz="1400" dirty="0" smtClean="0"/>
              <a:t>).</a:t>
            </a:r>
            <a:r>
              <a:rPr lang="id-ID" sz="2000" dirty="0" smtClean="0"/>
              <a:t> </a:t>
            </a:r>
            <a:endParaRPr lang="en-US" sz="2000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400" dirty="0" smtClean="0"/>
              <a:t>Setiap 5 menit remaja di bawah usia 25 tahun terinfeksi HIV  dan setiap menitnya 10 wanita usia 15-19 tahun melakukan aborsi tidak aman</a:t>
            </a:r>
            <a:r>
              <a:rPr lang="id-ID" sz="2000" dirty="0" smtClean="0"/>
              <a:t> </a:t>
            </a:r>
            <a:r>
              <a:rPr lang="id-ID" sz="1400" dirty="0" smtClean="0"/>
              <a:t>(</a:t>
            </a:r>
            <a:r>
              <a:rPr lang="id-ID" sz="1400" i="1" dirty="0" smtClean="0"/>
              <a:t>Annual Report 2001, IPPF</a:t>
            </a:r>
            <a:r>
              <a:rPr lang="id-ID" sz="1400" dirty="0" smtClean="0"/>
              <a:t>). </a:t>
            </a:r>
            <a:endParaRPr lang="en-US" sz="1400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&gt;</a:t>
            </a:r>
            <a:r>
              <a:rPr lang="id-ID" sz="2400" dirty="0" smtClean="0"/>
              <a:t>500 juta usia 10-14 tahun hidup di negara berkembang, dan rata-rata pernah melakukan hubungan suami-isteri (</a:t>
            </a:r>
            <a:r>
              <a:rPr lang="id-ID" sz="2400" i="1" dirty="0" smtClean="0"/>
              <a:t>intercourse</a:t>
            </a:r>
            <a:r>
              <a:rPr lang="id-ID" sz="2400" dirty="0" smtClean="0"/>
              <a:t>) pertama kali di bawah usia 15 tahun</a:t>
            </a:r>
            <a:r>
              <a:rPr lang="id-ID" sz="2000" dirty="0" smtClean="0"/>
              <a:t> </a:t>
            </a:r>
            <a:r>
              <a:rPr lang="id-ID" sz="1400" dirty="0" smtClean="0"/>
              <a:t>(</a:t>
            </a:r>
            <a:r>
              <a:rPr lang="id-ID" sz="1400" i="1" dirty="0" smtClean="0"/>
              <a:t>Sedlock, 2000; US Bureau of The Cencus, 1998</a:t>
            </a:r>
            <a:r>
              <a:rPr lang="id-ID" sz="1400" dirty="0" smtClean="0"/>
              <a:t>). </a:t>
            </a:r>
            <a:endParaRPr lang="en-US" sz="1400" dirty="0" smtClean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85750"/>
            <a:ext cx="8021638" cy="685800"/>
          </a:xfrm>
        </p:spPr>
        <p:txBody>
          <a:bodyPr rtlCol="0">
            <a:noAutofit/>
          </a:bodyPr>
          <a:lstStyle/>
          <a:p>
            <a:pPr lvl="4" eaLnBrk="1" fontAlgn="auto" hangingPunct="1">
              <a:spcAft>
                <a:spcPts val="0"/>
              </a:spcAft>
              <a:buClr>
                <a:schemeClr val="accent5"/>
              </a:buClr>
              <a:buFont typeface="Wingdings 3"/>
              <a:buNone/>
              <a:defRPr/>
            </a:pPr>
            <a:r>
              <a:rPr sz="6600" dirty="0" err="1" smtClean="0">
                <a:solidFill>
                  <a:srgbClr val="C00000"/>
                </a:solidFill>
                <a:latin typeface="Chiller" pitchFamily="82" charset="0"/>
              </a:rPr>
              <a:t>Kenapa</a:t>
            </a:r>
            <a:r>
              <a:rPr sz="6600" dirty="0" smtClean="0">
                <a:solidFill>
                  <a:srgbClr val="C00000"/>
                </a:solidFill>
                <a:latin typeface="Chiller" pitchFamily="82" charset="0"/>
              </a:rPr>
              <a:t> ????</a:t>
            </a:r>
            <a:endParaRPr sz="6600" dirty="0">
              <a:solidFill>
                <a:srgbClr val="C00000"/>
              </a:solidFill>
              <a:latin typeface="Chiller" pitchFamily="82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155378"/>
              </p:ext>
            </p:extLst>
          </p:nvPr>
        </p:nvGraphicFramePr>
        <p:xfrm>
          <a:off x="428596" y="1500174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Theme1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897</Words>
  <Application>Microsoft Office PowerPoint</Application>
  <PresentationFormat>On-screen Show (4:3)</PresentationFormat>
  <Paragraphs>313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Theme13</vt:lpstr>
      <vt:lpstr>Kesehatan Reproduksi Remaja</vt:lpstr>
      <vt:lpstr>Apa itu  Reproduksi ?</vt:lpstr>
      <vt:lpstr>re = kembali   produksi = membuat atau menghasilkan </vt:lpstr>
      <vt:lpstr>PowerPoint Presentation</vt:lpstr>
      <vt:lpstr>PowerPoint Presentation</vt:lpstr>
      <vt:lpstr>Siapa Remaja itu ?</vt:lpstr>
      <vt:lpstr>Kenapa KIE (Komunikasi, Informasi, dan Edukasi) Kesehatan Reproduksi menjadi penting?</vt:lpstr>
      <vt:lpstr>SURVEI MEMBUKTIKAN</vt:lpstr>
      <vt:lpstr>PowerPoint Presentation</vt:lpstr>
      <vt:lpstr>PowerPoint Presentation</vt:lpstr>
      <vt:lpstr>Tujuan Pembelajaran  KIE Kesehatan Reproduksi?</vt:lpstr>
      <vt:lpstr>PowerPoint Presentation</vt:lpstr>
      <vt:lpstr>Sekilas  Teori Reproduksi</vt:lpstr>
      <vt:lpstr>Seksualitas a. Pengertian Seksualitas</vt:lpstr>
      <vt:lpstr>Seksualitas a.    Pengertian Seksualitas</vt:lpstr>
      <vt:lpstr>Seksualitas a.    Pengertian Seksualitas</vt:lpstr>
      <vt:lpstr>Seksualitas a.    Pengertian Seksualitas</vt:lpstr>
      <vt:lpstr>Seksualitas a.    Pengertian Seksualitas</vt:lpstr>
      <vt:lpstr>Seksualitas a.    Pengertian Seksualitas</vt:lpstr>
      <vt:lpstr>Seksualitas a.    Pengertian Seksualitas</vt:lpstr>
      <vt:lpstr>Seksualitas a.    Pengertian Seksualitas</vt:lpstr>
      <vt:lpstr>Seksualitas b.    Organ Reproduksi</vt:lpstr>
      <vt:lpstr>Seksualitas b.    Organ Reproduksi</vt:lpstr>
      <vt:lpstr>Seksualitas b.    Organ Reproduksi</vt:lpstr>
      <vt:lpstr>Seksualitas b.    Organ Reproduksi</vt:lpstr>
      <vt:lpstr>Seksualitas b.    Organ Reproduksi</vt:lpstr>
      <vt:lpstr>Seksualitas c.    Pubertas</vt:lpstr>
      <vt:lpstr>Seksualitas c.    Pubertas</vt:lpstr>
      <vt:lpstr>Seksualitas c.    Pubertas</vt:lpstr>
      <vt:lpstr>Seksualitas c.    Pubertas</vt:lpstr>
      <vt:lpstr>Seksualitas c.    Pubertas</vt:lpstr>
      <vt:lpstr>Seksualitas Pubertas</vt:lpstr>
      <vt:lpstr>Seksualitas  Pubertas</vt:lpstr>
      <vt:lpstr>Seksualitas Pubertas</vt:lpstr>
      <vt:lpstr>Seksualitas  Mimpi Basah</vt:lpstr>
      <vt:lpstr>Seksualitas  Mimpi Basah</vt:lpstr>
      <vt:lpstr>Seksualitas Mimpi Basah</vt:lpstr>
      <vt:lpstr>Seksualitas e.    Menstruasi</vt:lpstr>
      <vt:lpstr>Seksualitas Menstruasi</vt:lpstr>
      <vt:lpstr>Seksualitas Menstruasi</vt:lpstr>
      <vt:lpstr>Seksualitas e.    Menstruasi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Kesehatan Reproduksi Remaja oleh : Annisa Eka Yandera</dc:title>
  <dc:creator>user</dc:creator>
  <cp:lastModifiedBy>asus</cp:lastModifiedBy>
  <cp:revision>60</cp:revision>
  <dcterms:created xsi:type="dcterms:W3CDTF">2010-05-25T07:26:19Z</dcterms:created>
  <dcterms:modified xsi:type="dcterms:W3CDTF">2021-09-18T15:10:38Z</dcterms:modified>
</cp:coreProperties>
</file>