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7" r:id="rId3"/>
    <p:sldId id="257" r:id="rId4"/>
    <p:sldId id="258" r:id="rId5"/>
    <p:sldId id="269" r:id="rId6"/>
    <p:sldId id="271" r:id="rId7"/>
    <p:sldId id="259" r:id="rId8"/>
    <p:sldId id="268" r:id="rId9"/>
    <p:sldId id="260" r:id="rId10"/>
    <p:sldId id="282" r:id="rId11"/>
    <p:sldId id="272" r:id="rId12"/>
    <p:sldId id="261" r:id="rId13"/>
    <p:sldId id="273" r:id="rId14"/>
    <p:sldId id="274" r:id="rId15"/>
    <p:sldId id="275" r:id="rId16"/>
    <p:sldId id="276" r:id="rId17"/>
    <p:sldId id="262" r:id="rId18"/>
    <p:sldId id="263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21A8-CADD-4156-B7AF-D5B16BE80832}" type="datetimeFigureOut">
              <a:rPr lang="en-US" smtClean="0"/>
              <a:pPr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C8CE5-8879-493C-BA73-3F968DF49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C8CE5-8879-493C-BA73-3F968DF49C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1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C8CE5-8879-493C-BA73-3F968DF49C2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DAEE693-F1D3-4D14-B10E-95D03F41A628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8A434A-52F0-4C64-99CF-C6F624E6C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A481-C55D-4289-9758-C36B5FEAE088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C339-582E-4AF2-B0CD-7485544D5ED6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8FC668-B287-4AB6-B9C3-C2190015284E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8A434A-52F0-4C64-99CF-C6F624E6C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8FB132F-B993-4814-96C8-93B668AE0B90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8A434A-52F0-4C64-99CF-C6F624E6C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2463-5472-4A78-AED2-60B486BD9E37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D6E2-D73F-482C-A748-83D656E364CF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A2CC99-0C32-403B-B9E1-0FD8927CD2F9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8A434A-52F0-4C64-99CF-C6F624E6C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FA5-D4C5-4D51-9CAB-DBAE0EF4E856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6152D6-1A5A-4F4E-AC79-29917E0D11A3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8A434A-52F0-4C64-99CF-C6F624E6C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CB87B4-5A62-483F-A6ED-5144046ABBCF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8A434A-52F0-4C64-99CF-C6F624E6C2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690B39-FE8B-4DDC-9C69-C9FE1D6C4198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8A434A-52F0-4C64-99CF-C6F624E6C2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 descr="Untitled-2 copy"/>
          <p:cNvPicPr>
            <a:picLocks noChangeAspect="1" noChangeArrowheads="1"/>
          </p:cNvPicPr>
          <p:nvPr/>
        </p:nvPicPr>
        <p:blipFill>
          <a:blip r:embed="rId2">
            <a:lum bright="22000" contrast="-20000"/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8438-9434-4649-9B30-372D71D4DA31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5536" y="2443154"/>
            <a:ext cx="8748464" cy="18573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atin typeface="Trueno" pitchFamily="50" charset="0"/>
              </a:rPr>
              <a:t>KONSEP Human </a:t>
            </a:r>
            <a:r>
              <a:rPr lang="en-US" sz="7200" b="1" dirty="0" smtClean="0">
                <a:latin typeface="Trueno" pitchFamily="50" charset="0"/>
              </a:rPr>
              <a:t>Capital</a:t>
            </a:r>
            <a:endParaRPr lang="en-US" sz="7200" b="1" dirty="0">
              <a:latin typeface="Trueno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6366" y="4725144"/>
            <a:ext cx="5072098" cy="10001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(Modal </a:t>
            </a:r>
            <a:r>
              <a:rPr lang="en-US" sz="4000" dirty="0" err="1" smtClean="0"/>
              <a:t>Manusia</a:t>
            </a:r>
            <a:r>
              <a:rPr lang="en-US" sz="4000" dirty="0" smtClean="0"/>
              <a:t>)</a:t>
            </a:r>
          </a:p>
          <a:p>
            <a:pPr algn="ctr"/>
            <a:endParaRPr lang="en-US" dirty="0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1071538" y="1785926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7000892" y="1928802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1214414" y="2143116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3000364" y="3429000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7429520" y="3429000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576" y="52604"/>
            <a:ext cx="7992888" cy="10001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MANAJEMEN SUMBER DAYA MANUSIA</a:t>
            </a:r>
            <a:endParaRPr lang="en-US" sz="4000" dirty="0" smtClean="0"/>
          </a:p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2702" y="6309320"/>
            <a:ext cx="7678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Prodi ADMINKES </a:t>
            </a:r>
            <a:r>
              <a:rPr lang="en-US" sz="2400" b="1" dirty="0" smtClean="0"/>
              <a:t>2022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2000240"/>
            <a:ext cx="5472122" cy="3186122"/>
          </a:xfrm>
        </p:spPr>
        <p:txBody>
          <a:bodyPr>
            <a:normAutofit/>
          </a:bodyPr>
          <a:lstStyle/>
          <a:p>
            <a:r>
              <a:rPr lang="en-US" dirty="0" smtClean="0"/>
              <a:t> Modal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serangkaian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norma-norma</a:t>
            </a:r>
            <a:r>
              <a:rPr lang="en-US" dirty="0" smtClean="0"/>
              <a:t> informal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terjalinnya</a:t>
            </a:r>
            <a:r>
              <a:rPr lang="en-US" dirty="0" smtClean="0"/>
              <a:t> </a:t>
            </a:r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).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8FC668-B287-4AB6-B9C3-C2190015284E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4348" y="571480"/>
            <a:ext cx="6429420" cy="7858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Lucida Calligraphy" pitchFamily="66" charset="0"/>
              </a:rPr>
              <a:t>Fukuyama (1997) </a:t>
            </a:r>
            <a:endParaRPr lang="en-US" sz="4000" dirty="0">
              <a:latin typeface="Lucida Calligraphy" pitchFamily="66" charset="0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1000100" y="785794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6572264" y="714356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500034" y="2143116"/>
            <a:ext cx="285752" cy="285752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D:\Gambar\Kartun\11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86124"/>
            <a:ext cx="3492500" cy="301784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741789">
            <a:off x="5000628" y="3071810"/>
            <a:ext cx="3643338" cy="230832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0364" y="1600200"/>
            <a:ext cx="4929222" cy="3257560"/>
          </a:xfrm>
        </p:spPr>
        <p:txBody>
          <a:bodyPr/>
          <a:lstStyle/>
          <a:p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pergaulan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(</a:t>
            </a:r>
            <a:r>
              <a:rPr lang="en-US" i="1" dirty="0" smtClean="0"/>
              <a:t>social networking</a:t>
            </a:r>
            <a:r>
              <a:rPr lang="en-US" dirty="0" smtClean="0"/>
              <a:t>)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Alatnya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lewat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maya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8FC668-B287-4AB6-B9C3-C2190015284E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2910" y="642918"/>
            <a:ext cx="5072098" cy="6429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Lucida Calligraphy" pitchFamily="66" charset="0"/>
              </a:rPr>
              <a:t>Modal </a:t>
            </a:r>
            <a:r>
              <a:rPr lang="en-US" sz="3200" dirty="0" err="1" smtClean="0">
                <a:latin typeface="Lucida Calligraphy" pitchFamily="66" charset="0"/>
              </a:rPr>
              <a:t>Sosial</a:t>
            </a:r>
            <a:r>
              <a:rPr lang="en-US" sz="3200" dirty="0" smtClean="0">
                <a:latin typeface="Lucida Calligraphy" pitchFamily="66" charset="0"/>
              </a:rPr>
              <a:t> </a:t>
            </a:r>
            <a:endParaRPr lang="en-US" sz="3200" dirty="0">
              <a:latin typeface="Lucida Calligraphy" pitchFamily="66" charset="0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1071538" y="857232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5072066" y="857232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3000364" y="1714488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3000364" y="4071942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D:\Gambar\Kartun\7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71206">
            <a:off x="428596" y="2214554"/>
            <a:ext cx="2184496" cy="30384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962352">
            <a:off x="285720" y="2714620"/>
            <a:ext cx="2643206" cy="258532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571472" y="4214818"/>
            <a:ext cx="4500594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2285992"/>
            <a:ext cx="4429156" cy="3643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Ketabahan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modal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sukses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,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,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ataukah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organsanisasi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0D23B4-7B5F-4ADA-914F-67B231CAC5B6}" type="datetime1">
              <a:rPr lang="en-US" smtClean="0"/>
              <a:pPr/>
              <a:t>4/16/2022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158" y="428604"/>
            <a:ext cx="8286808" cy="6429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Lucida Calligraphy" pitchFamily="66" charset="0"/>
              </a:rPr>
              <a:t>Modal </a:t>
            </a:r>
            <a:r>
              <a:rPr lang="en-US" sz="2800" dirty="0" err="1" smtClean="0">
                <a:latin typeface="Lucida Calligraphy" pitchFamily="66" charset="0"/>
              </a:rPr>
              <a:t>Ketabahan</a:t>
            </a:r>
            <a:r>
              <a:rPr lang="en-US" sz="2800" dirty="0" smtClean="0">
                <a:latin typeface="Lucida Calligraphy" pitchFamily="66" charset="0"/>
              </a:rPr>
              <a:t> (Adversity Capital) </a:t>
            </a:r>
            <a:endParaRPr lang="en-US" sz="2800" dirty="0">
              <a:latin typeface="Lucida Calligraphy" pitchFamily="66" charset="0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500034" y="571480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8215338" y="642918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3306" y="1285860"/>
            <a:ext cx="4500594" cy="5000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Paul G. </a:t>
            </a:r>
            <a:r>
              <a:rPr lang="en-US" sz="2800" dirty="0" err="1" smtClean="0"/>
              <a:t>Stoltz</a:t>
            </a:r>
            <a:r>
              <a:rPr lang="en-US" sz="2800" dirty="0" smtClean="0"/>
              <a:t> ( 1997)</a:t>
            </a:r>
            <a:endParaRPr lang="en-US" sz="2800" dirty="0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3786182" y="1357298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7715272" y="1357298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500034" y="2428868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D:\Gambar\ISLAMIC\Islamic\B&amp;W\BW01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3116"/>
            <a:ext cx="3520268" cy="328614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 rot="20458388">
            <a:off x="5143504" y="2285992"/>
            <a:ext cx="3357586" cy="369331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264098">
            <a:off x="4584147" y="3997655"/>
            <a:ext cx="3500462" cy="230832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928802"/>
            <a:ext cx="3214710" cy="232886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 quitter, </a:t>
            </a:r>
          </a:p>
          <a:p>
            <a:r>
              <a:rPr lang="en-US" sz="4000" dirty="0" smtClean="0"/>
              <a:t>  camper  </a:t>
            </a:r>
          </a:p>
          <a:p>
            <a:r>
              <a:rPr lang="en-US" sz="4000" dirty="0" smtClean="0"/>
              <a:t>  climber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8FC668-B287-4AB6-B9C3-C2190015284E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0034" y="428604"/>
            <a:ext cx="7500990" cy="9286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Lucida Calligraphy" pitchFamily="66" charset="0"/>
              </a:rPr>
              <a:t>Stoltz</a:t>
            </a:r>
            <a:r>
              <a:rPr lang="en-US" sz="2800" dirty="0" smtClean="0">
                <a:latin typeface="Lucida Calligraphy" pitchFamily="66" charset="0"/>
              </a:rPr>
              <a:t> </a:t>
            </a:r>
            <a:r>
              <a:rPr lang="en-US" sz="2800" dirty="0" err="1" smtClean="0">
                <a:latin typeface="Lucida Calligraphy" pitchFamily="66" charset="0"/>
              </a:rPr>
              <a:t>Membedakan</a:t>
            </a:r>
            <a:r>
              <a:rPr lang="en-US" sz="2800" dirty="0" smtClean="0">
                <a:latin typeface="Lucida Calligraphy" pitchFamily="66" charset="0"/>
              </a:rPr>
              <a:t> </a:t>
            </a:r>
            <a:r>
              <a:rPr lang="en-US" sz="2800" dirty="0" err="1" smtClean="0">
                <a:latin typeface="Lucida Calligraphy" pitchFamily="66" charset="0"/>
              </a:rPr>
              <a:t>Tiga</a:t>
            </a:r>
            <a:r>
              <a:rPr lang="en-US" sz="2800" dirty="0" smtClean="0">
                <a:latin typeface="Lucida Calligraphy" pitchFamily="66" charset="0"/>
              </a:rPr>
              <a:t> </a:t>
            </a:r>
            <a:r>
              <a:rPr lang="en-US" sz="2800" dirty="0" err="1" smtClean="0">
                <a:latin typeface="Lucida Calligraphy" pitchFamily="66" charset="0"/>
              </a:rPr>
              <a:t>Tipe</a:t>
            </a:r>
            <a:r>
              <a:rPr lang="en-US" sz="2800" dirty="0" smtClean="0">
                <a:latin typeface="Lucida Calligraphy" pitchFamily="66" charset="0"/>
              </a:rPr>
              <a:t> </a:t>
            </a:r>
            <a:r>
              <a:rPr lang="en-US" sz="2800" dirty="0" err="1" smtClean="0">
                <a:latin typeface="Lucida Calligraphy" pitchFamily="66" charset="0"/>
              </a:rPr>
              <a:t>Manusia</a:t>
            </a:r>
            <a:endParaRPr lang="en-US" sz="2800" dirty="0">
              <a:latin typeface="Lucida Calligraphy" pitchFamily="66" charset="0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785786" y="642918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714348" y="2214554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714348" y="2928934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714348" y="3571876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7358082" y="642918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D:\Gambar\Kartun\0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89078">
            <a:off x="4357686" y="2786058"/>
            <a:ext cx="2590800" cy="2566987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 rot="5400000">
            <a:off x="4537075" y="3892553"/>
            <a:ext cx="4500594" cy="4302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857488" y="4429132"/>
            <a:ext cx="5357850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858016" y="1714488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2643174" y="4786322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14998" cy="3686188"/>
          </a:xfrm>
        </p:spPr>
        <p:txBody>
          <a:bodyPr>
            <a:normAutofit/>
          </a:bodyPr>
          <a:lstStyle/>
          <a:p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pendaki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yang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menyerah</a:t>
            </a:r>
            <a:r>
              <a:rPr lang="en-US" dirty="0" smtClean="0"/>
              <a:t> </a:t>
            </a:r>
            <a:r>
              <a:rPr lang="en-US" dirty="0" err="1" smtClean="0"/>
              <a:t>dinamainya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quitter</a:t>
            </a:r>
            <a:r>
              <a:rPr lang="en-US" dirty="0" smtClean="0"/>
              <a:t>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berhadapan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melarikan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mau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menaklukkan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8FC668-B287-4AB6-B9C3-C2190015284E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7224" y="571480"/>
            <a:ext cx="4714908" cy="6429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Lucida Calligraphy" pitchFamily="66" charset="0"/>
              </a:rPr>
              <a:t>Type  Quitter</a:t>
            </a:r>
            <a:endParaRPr lang="en-US" sz="3600" dirty="0">
              <a:latin typeface="Lucida Calligraphy" pitchFamily="66" charset="0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1000100" y="714356"/>
            <a:ext cx="357190" cy="35719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5072066" y="714356"/>
            <a:ext cx="357190" cy="35719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500034" y="1714488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D:\Gambar\Kartun\5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15286">
            <a:off x="5127817" y="3454854"/>
            <a:ext cx="3001073" cy="307181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rot="5400000">
            <a:off x="5786446" y="4286256"/>
            <a:ext cx="4500594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86116" y="5929330"/>
            <a:ext cx="507209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 flipV="1">
            <a:off x="4014174" y="4344016"/>
            <a:ext cx="3066836" cy="15225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0364" y="1571612"/>
            <a:ext cx="5257808" cy="3929090"/>
          </a:xfrm>
        </p:spPr>
        <p:txBody>
          <a:bodyPr>
            <a:normAutofit/>
          </a:bodyPr>
          <a:lstStyle/>
          <a:p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camper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yang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sepenuh</a:t>
            </a:r>
            <a:r>
              <a:rPr lang="en-US" dirty="0" smtClean="0"/>
              <a:t> </a:t>
            </a:r>
            <a:r>
              <a:rPr lang="en-US" dirty="0" err="1" smtClean="0"/>
              <a:t>hati</a:t>
            </a:r>
            <a:r>
              <a:rPr lang="en-US" dirty="0" smtClean="0"/>
              <a:t>.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mengatasinya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yang </a:t>
            </a:r>
            <a:r>
              <a:rPr lang="en-US" dirty="0" err="1" smtClean="0"/>
              <a:t>dimilikinya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8FC668-B287-4AB6-B9C3-C2190015284E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5786" y="428604"/>
            <a:ext cx="5500726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Lucida Calligraphy" pitchFamily="66" charset="0"/>
              </a:rPr>
              <a:t>Tipe</a:t>
            </a:r>
            <a:r>
              <a:rPr lang="en-US" sz="3600" dirty="0" smtClean="0">
                <a:latin typeface="Lucida Calligraphy" pitchFamily="66" charset="0"/>
              </a:rPr>
              <a:t> Camper </a:t>
            </a:r>
            <a:endParaRPr lang="en-US" sz="3600" dirty="0">
              <a:latin typeface="Lucida Calligraphy" pitchFamily="66" charset="0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3071802" y="1714488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5572132" y="571480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1142976" y="500042"/>
            <a:ext cx="430213" cy="430214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D:\Gambar\Kartun\5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93018">
            <a:off x="642910" y="2071678"/>
            <a:ext cx="2025650" cy="34686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076183">
            <a:off x="500034" y="2643182"/>
            <a:ext cx="2286016" cy="313932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D:\Gambar\Kartun\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6847" y="1857364"/>
            <a:ext cx="3327153" cy="341631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615130" cy="4873752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Tipe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climber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memiliki</a:t>
            </a:r>
            <a:r>
              <a:rPr lang="en-US" dirty="0" smtClean="0">
                <a:solidFill>
                  <a:srgbClr val="C00000"/>
                </a:solidFill>
              </a:rPr>
              <a:t> stamina yang </a:t>
            </a:r>
            <a:r>
              <a:rPr lang="en-US" dirty="0" err="1" smtClean="0">
                <a:solidFill>
                  <a:srgbClr val="C00000"/>
                </a:solidFill>
              </a:rPr>
              <a:t>luar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biasa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dalam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menyelesaikan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masalah</a:t>
            </a:r>
            <a:r>
              <a:rPr lang="en-US" dirty="0" smtClean="0">
                <a:solidFill>
                  <a:srgbClr val="C00000"/>
                </a:solidFill>
              </a:rPr>
              <a:t> . </a:t>
            </a:r>
          </a:p>
          <a:p>
            <a:pPr marL="627063" indent="-627063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pantang</a:t>
            </a:r>
            <a:r>
              <a:rPr lang="en-US" dirty="0" smtClean="0"/>
              <a:t> </a:t>
            </a:r>
            <a:r>
              <a:rPr lang="en-US" dirty="0" err="1" smtClean="0"/>
              <a:t>menyerah</a:t>
            </a:r>
            <a:endParaRPr lang="en-US" dirty="0" smtClean="0"/>
          </a:p>
          <a:p>
            <a:pPr marL="627063" indent="-627063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Pekerja</a:t>
            </a:r>
            <a:r>
              <a:rPr lang="en-US" dirty="0" smtClean="0"/>
              <a:t> yang </a:t>
            </a:r>
            <a:r>
              <a:rPr lang="en-US" dirty="0" err="1" smtClean="0"/>
              <a:t>produktif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. </a:t>
            </a:r>
          </a:p>
          <a:p>
            <a:pPr marL="627063" indent="-627063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visi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cita-cita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endParaRPr lang="en-US" dirty="0" smtClean="0"/>
          </a:p>
          <a:p>
            <a:pPr marL="627063" indent="-627063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Menjalani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mulia</a:t>
            </a:r>
            <a:r>
              <a:rPr lang="en-US" dirty="0" smtClean="0"/>
              <a:t>,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berjalan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ketujuan</a:t>
            </a:r>
            <a:r>
              <a:rPr lang="en-US" dirty="0" smtClean="0"/>
              <a:t>. </a:t>
            </a:r>
          </a:p>
          <a:p>
            <a:pPr marL="627063" indent="-627063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tuntas</a:t>
            </a:r>
            <a:r>
              <a:rPr lang="en-US" dirty="0" smtClean="0"/>
              <a:t> (</a:t>
            </a:r>
            <a:r>
              <a:rPr lang="en-US" i="1" dirty="0" smtClean="0"/>
              <a:t>sense of closure</a:t>
            </a:r>
            <a:r>
              <a:rPr lang="en-US" dirty="0" smtClean="0"/>
              <a:t>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beretika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8FC668-B287-4AB6-B9C3-C2190015284E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2910" y="357166"/>
            <a:ext cx="5143536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Lucida Calligraphy" pitchFamily="66" charset="0"/>
              </a:rPr>
              <a:t>Tipe</a:t>
            </a:r>
            <a:r>
              <a:rPr lang="en-US" sz="3600" dirty="0" smtClean="0">
                <a:latin typeface="Lucida Calligraphy" pitchFamily="66" charset="0"/>
              </a:rPr>
              <a:t> Climber </a:t>
            </a:r>
            <a:endParaRPr lang="en-US" sz="3600" dirty="0">
              <a:latin typeface="Lucida Calligraphy" pitchFamily="66" charset="0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500034" y="1714488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5072066" y="500042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928662" y="500042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D:\animasiku\Bullet\DIAMOND\WBD02TN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786058"/>
            <a:ext cx="214314" cy="214314"/>
          </a:xfrm>
          <a:prstGeom prst="rect">
            <a:avLst/>
          </a:prstGeom>
          <a:noFill/>
        </p:spPr>
      </p:pic>
      <p:pic>
        <p:nvPicPr>
          <p:cNvPr id="11267" name="Picture 3" descr="D:\animasiku\Bullet\DIAMOND\WBD02TN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14686"/>
            <a:ext cx="214314" cy="214314"/>
          </a:xfrm>
          <a:prstGeom prst="rect">
            <a:avLst/>
          </a:prstGeom>
          <a:noFill/>
        </p:spPr>
      </p:pic>
      <p:pic>
        <p:nvPicPr>
          <p:cNvPr id="11268" name="Picture 4" descr="D:\animasiku\Bullet\DIAMOND\WBD02TN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214314" cy="214314"/>
          </a:xfrm>
          <a:prstGeom prst="rect">
            <a:avLst/>
          </a:prstGeom>
          <a:noFill/>
        </p:spPr>
      </p:pic>
      <p:pic>
        <p:nvPicPr>
          <p:cNvPr id="11269" name="Picture 5" descr="D:\animasiku\Bullet\DIAMOND\WBD02TN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643446"/>
            <a:ext cx="214314" cy="214314"/>
          </a:xfrm>
          <a:prstGeom prst="rect">
            <a:avLst/>
          </a:prstGeom>
          <a:noFill/>
        </p:spPr>
      </p:pic>
      <p:pic>
        <p:nvPicPr>
          <p:cNvPr id="11270" name="Picture 6" descr="D:\animasiku\Bullet\DIAMOND\WBD02TN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429264"/>
            <a:ext cx="214314" cy="214314"/>
          </a:xfrm>
          <a:prstGeom prst="rect">
            <a:avLst/>
          </a:prstGeom>
          <a:noFill/>
        </p:spPr>
      </p:pic>
      <p:cxnSp>
        <p:nvCxnSpPr>
          <p:cNvPr id="17" name="Straight Connector 16"/>
          <p:cNvCxnSpPr/>
          <p:nvPr/>
        </p:nvCxnSpPr>
        <p:spPr>
          <a:xfrm rot="5400000">
            <a:off x="5607851" y="4036223"/>
            <a:ext cx="5072098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4857752" y="3214686"/>
            <a:ext cx="4286248" cy="34290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7901014" cy="4873752"/>
          </a:xfrm>
        </p:spPr>
        <p:txBody>
          <a:bodyPr>
            <a:normAutofit fontScale="92500"/>
          </a:bodyPr>
          <a:lstStyle/>
          <a:p>
            <a:pPr marL="355600" indent="-355600"/>
            <a:r>
              <a:rPr lang="en-US" dirty="0" err="1" smtClean="0">
                <a:solidFill>
                  <a:srgbClr val="C00000"/>
                </a:solidFill>
              </a:rPr>
              <a:t>Ada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empat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komponen</a:t>
            </a:r>
            <a:r>
              <a:rPr lang="en-US" dirty="0" smtClean="0">
                <a:solidFill>
                  <a:srgbClr val="C00000"/>
                </a:solidFill>
              </a:rPr>
              <a:t> modal moral yang </a:t>
            </a:r>
            <a:r>
              <a:rPr lang="en-US" dirty="0" err="1" smtClean="0">
                <a:solidFill>
                  <a:srgbClr val="C00000"/>
                </a:solidFill>
              </a:rPr>
              <a:t>membuat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seseorang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memiliki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kecerdasan</a:t>
            </a:r>
            <a:r>
              <a:rPr lang="en-US" dirty="0" smtClean="0">
                <a:solidFill>
                  <a:srgbClr val="C00000"/>
                </a:solidFill>
              </a:rPr>
              <a:t> moral yang </a:t>
            </a:r>
            <a:r>
              <a:rPr lang="en-US" dirty="0" err="1" smtClean="0">
                <a:solidFill>
                  <a:srgbClr val="C00000"/>
                </a:solidFill>
              </a:rPr>
              <a:t>tinggi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yakni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</a:p>
          <a:p>
            <a:pPr marL="355600" indent="-35560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Integritas</a:t>
            </a:r>
            <a:r>
              <a:rPr lang="en-US" dirty="0" smtClean="0"/>
              <a:t> (</a:t>
            </a:r>
            <a:r>
              <a:rPr lang="en-US" i="1" dirty="0" smtClean="0"/>
              <a:t>integrity</a:t>
            </a:r>
            <a:r>
              <a:rPr lang="en-US" dirty="0" smtClean="0"/>
              <a:t>),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kemauan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mengintegrasikan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 universal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. </a:t>
            </a:r>
          </a:p>
          <a:p>
            <a:pPr marL="355600" indent="-35560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Bertanggung-jawab</a:t>
            </a:r>
            <a:r>
              <a:rPr lang="en-US" dirty="0" smtClean="0"/>
              <a:t> (</a:t>
            </a:r>
            <a:r>
              <a:rPr lang="en-US" i="1" dirty="0" smtClean="0"/>
              <a:t>responsibility</a:t>
            </a:r>
            <a:r>
              <a:rPr lang="en-US" dirty="0" smtClean="0"/>
              <a:t>)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perbuatan</a:t>
            </a:r>
            <a:r>
              <a:rPr lang="en-US" dirty="0" smtClean="0"/>
              <a:t> yang </a:t>
            </a:r>
            <a:r>
              <a:rPr lang="en-US" dirty="0" err="1" smtClean="0"/>
              <a:t>dilakukannya</a:t>
            </a:r>
            <a:r>
              <a:rPr lang="en-US" dirty="0" smtClean="0"/>
              <a:t>.</a:t>
            </a:r>
          </a:p>
          <a:p>
            <a:pPr marL="355600" indent="-35560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Penyayang</a:t>
            </a:r>
            <a:r>
              <a:rPr lang="en-US" dirty="0" smtClean="0"/>
              <a:t> (</a:t>
            </a:r>
            <a:r>
              <a:rPr lang="en-US" i="1" dirty="0" smtClean="0"/>
              <a:t>compassionate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merugikan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menyadari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err="1" smtClean="0"/>
              <a:t>sayang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 </a:t>
            </a:r>
            <a:r>
              <a:rPr lang="en-US" dirty="0" err="1" smtClean="0"/>
              <a:t>sayang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 </a:t>
            </a:r>
          </a:p>
          <a:p>
            <a:pPr marL="355600" indent="-35560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Pemaaf</a:t>
            </a:r>
            <a:r>
              <a:rPr lang="en-US" dirty="0" smtClean="0"/>
              <a:t> (</a:t>
            </a:r>
            <a:r>
              <a:rPr lang="en-US" i="1" dirty="0" smtClean="0"/>
              <a:t>forgiveness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sesama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AF979E-FF0C-4930-8F04-FECB56AA7CFA}" type="datetime1">
              <a:rPr lang="en-US" smtClean="0"/>
              <a:pPr/>
              <a:t>4/16/2022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5720" y="285728"/>
            <a:ext cx="7858180" cy="7858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Lucida Calligraphy" pitchFamily="66" charset="0"/>
              </a:rPr>
              <a:t>Modal Moral </a:t>
            </a:r>
            <a:r>
              <a:rPr lang="en-US" sz="3600" dirty="0" err="1" smtClean="0">
                <a:latin typeface="Lucida Calligraphy" pitchFamily="66" charset="0"/>
              </a:rPr>
              <a:t>dan</a:t>
            </a:r>
            <a:r>
              <a:rPr lang="en-US" sz="3600" dirty="0" smtClean="0">
                <a:latin typeface="Lucida Calligraphy" pitchFamily="66" charset="0"/>
              </a:rPr>
              <a:t> Spiritual </a:t>
            </a:r>
            <a:endParaRPr lang="en-US" sz="3600" dirty="0">
              <a:latin typeface="Lucida Calligraphy" pitchFamily="66" charset="0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357158" y="500042"/>
            <a:ext cx="428628" cy="430214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7643834" y="500042"/>
            <a:ext cx="357190" cy="35719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500034" y="1714488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116" y="1142984"/>
            <a:ext cx="5286412" cy="5715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Doug </a:t>
            </a:r>
            <a:r>
              <a:rPr lang="en-US" sz="2400" dirty="0" err="1" smtClean="0"/>
              <a:t>Lennick</a:t>
            </a:r>
            <a:r>
              <a:rPr lang="en-US" sz="2400" dirty="0" smtClean="0"/>
              <a:t> &amp; Fred Kiel (2005)</a:t>
            </a:r>
            <a:endParaRPr lang="en-US" sz="2400" dirty="0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3286116" y="1285860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8286776" y="1285860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14678" y="1428736"/>
            <a:ext cx="4995874" cy="4500594"/>
          </a:xfrm>
        </p:spPr>
        <p:txBody>
          <a:bodyPr>
            <a:normAutofit/>
          </a:bodyPr>
          <a:lstStyle/>
          <a:p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raga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wadah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manifestasi</a:t>
            </a:r>
            <a:r>
              <a:rPr lang="en-US" dirty="0" smtClean="0"/>
              <a:t> </a:t>
            </a:r>
            <a:r>
              <a:rPr lang="en-US" dirty="0" err="1" smtClean="0"/>
              <a:t>kelima</a:t>
            </a:r>
            <a:r>
              <a:rPr lang="en-US" dirty="0" smtClean="0"/>
              <a:t> modal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. </a:t>
            </a:r>
            <a:r>
              <a:rPr lang="en-US" dirty="0" err="1" smtClean="0"/>
              <a:t>Badan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sehat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modal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modal </a:t>
            </a:r>
            <a:r>
              <a:rPr lang="en-US" dirty="0" err="1" smtClean="0"/>
              <a:t>manusia</a:t>
            </a:r>
            <a:r>
              <a:rPr lang="en-US" dirty="0" smtClean="0"/>
              <a:t> agar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produktif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E590DA-3D80-4C6F-9ECC-919D573C8965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1472" y="428604"/>
            <a:ext cx="5572164" cy="7858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Vivaldi" pitchFamily="66" charset="0"/>
              </a:rPr>
              <a:t>Modal </a:t>
            </a:r>
            <a:r>
              <a:rPr lang="en-US" sz="4000" b="1" dirty="0" err="1" smtClean="0">
                <a:latin typeface="Vivaldi" pitchFamily="66" charset="0"/>
              </a:rPr>
              <a:t>Kesehatan</a:t>
            </a:r>
            <a:r>
              <a:rPr lang="en-US" sz="4000" b="1" dirty="0" smtClean="0">
                <a:latin typeface="Vivaldi" pitchFamily="66" charset="0"/>
              </a:rPr>
              <a:t> </a:t>
            </a:r>
            <a:endParaRPr lang="en-US" sz="4000" b="1" dirty="0">
              <a:latin typeface="Vivaldi" pitchFamily="66" charset="0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785786" y="642918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5429256" y="642918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3214678" y="1571612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3214678" y="4214818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D:\Gambar\Kartun\169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5455">
            <a:off x="214282" y="2143116"/>
            <a:ext cx="2984500" cy="3302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21042446">
            <a:off x="357158" y="2285992"/>
            <a:ext cx="2714644" cy="34163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783908">
            <a:off x="319700" y="3266573"/>
            <a:ext cx="2714644" cy="313932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D:\Gambar\Gbr foto\gf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5986">
            <a:off x="7215206" y="2285992"/>
            <a:ext cx="1681156" cy="344328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043758" cy="468632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dijaga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ditingkatkan</a:t>
            </a:r>
            <a:r>
              <a:rPr lang="en-US" dirty="0" smtClean="0"/>
              <a:t> </a:t>
            </a:r>
            <a:r>
              <a:rPr lang="en-US" dirty="0" err="1" smtClean="0"/>
              <a:t>kualitasnya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sistim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terganggu</a:t>
            </a:r>
            <a:r>
              <a:rPr lang="en-US" dirty="0" smtClean="0"/>
              <a:t> </a:t>
            </a:r>
            <a:r>
              <a:rPr lang="en-US" dirty="0" err="1" smtClean="0"/>
              <a:t>fungsinya</a:t>
            </a:r>
            <a:r>
              <a:rPr lang="en-US" dirty="0" smtClean="0"/>
              <a:t>, </a:t>
            </a:r>
            <a:r>
              <a:rPr lang="en-US" dirty="0" err="1" smtClean="0"/>
              <a:t>akibatnya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malas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berbuat</a:t>
            </a:r>
            <a:r>
              <a:rPr lang="en-US" dirty="0" smtClean="0"/>
              <a:t> (modal </a:t>
            </a:r>
            <a:r>
              <a:rPr lang="en-US" dirty="0" err="1" smtClean="0"/>
              <a:t>intelektual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Emosi</a:t>
            </a:r>
            <a:r>
              <a:rPr lang="en-US" dirty="0" smtClean="0"/>
              <a:t> (modal </a:t>
            </a:r>
            <a:r>
              <a:rPr lang="en-US" dirty="0" err="1" smtClean="0"/>
              <a:t>emosional</a:t>
            </a:r>
            <a:r>
              <a:rPr lang="en-US" dirty="0" smtClean="0"/>
              <a:t>)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terganggu</a:t>
            </a:r>
            <a:r>
              <a:rPr lang="en-US" dirty="0" smtClean="0"/>
              <a:t> </a:t>
            </a:r>
            <a:r>
              <a:rPr lang="en-US" dirty="0" err="1" smtClean="0"/>
              <a:t>kestabilannya</a:t>
            </a:r>
            <a:endParaRPr lang="en-US" dirty="0" smtClean="0"/>
          </a:p>
          <a:p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menyerah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(modal </a:t>
            </a:r>
            <a:r>
              <a:rPr lang="en-US" dirty="0" err="1" smtClean="0"/>
              <a:t>ketabahan</a:t>
            </a:r>
            <a:r>
              <a:rPr lang="en-US" dirty="0" smtClean="0"/>
              <a:t>). </a:t>
            </a:r>
          </a:p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semangat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(modal </a:t>
            </a:r>
            <a:r>
              <a:rPr lang="en-US" dirty="0" err="1" smtClean="0"/>
              <a:t>sosial</a:t>
            </a:r>
            <a:r>
              <a:rPr lang="en-US" dirty="0" smtClean="0"/>
              <a:t>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lainpun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8FC668-B287-4AB6-B9C3-C2190015284E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8596" y="428604"/>
            <a:ext cx="8215370" cy="7858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Stephen Covey (1986)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laris</a:t>
            </a:r>
            <a:r>
              <a:rPr lang="en-US" sz="2400" dirty="0" smtClean="0"/>
              <a:t> </a:t>
            </a:r>
            <a:r>
              <a:rPr lang="en-US" sz="2400" dirty="0" err="1" smtClean="0"/>
              <a:t>berjudul</a:t>
            </a:r>
            <a:r>
              <a:rPr lang="en-US" sz="2400" dirty="0" smtClean="0"/>
              <a:t> Seven Habits of Highly Effective People</a:t>
            </a:r>
            <a:endParaRPr lang="en-US" sz="2400" dirty="0"/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500034" y="642918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8215338" y="642918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D:\Animasi\AG00090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333375" cy="342900"/>
          </a:xfrm>
          <a:prstGeom prst="rect">
            <a:avLst/>
          </a:prstGeom>
          <a:noFill/>
        </p:spPr>
      </p:pic>
      <p:pic>
        <p:nvPicPr>
          <p:cNvPr id="15363" name="Picture 3" descr="D:\Animasi\AG00090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14620"/>
            <a:ext cx="333375" cy="342900"/>
          </a:xfrm>
          <a:prstGeom prst="rect">
            <a:avLst/>
          </a:prstGeom>
          <a:noFill/>
        </p:spPr>
      </p:pic>
      <p:pic>
        <p:nvPicPr>
          <p:cNvPr id="15364" name="Picture 4" descr="D:\Animasi\AG00090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333375" cy="342900"/>
          </a:xfrm>
          <a:prstGeom prst="rect">
            <a:avLst/>
          </a:prstGeom>
          <a:noFill/>
        </p:spPr>
      </p:pic>
      <p:pic>
        <p:nvPicPr>
          <p:cNvPr id="15365" name="Picture 5" descr="D:\Animasi\AG00090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57694"/>
            <a:ext cx="333375" cy="342900"/>
          </a:xfrm>
          <a:prstGeom prst="rect">
            <a:avLst/>
          </a:prstGeom>
          <a:noFill/>
        </p:spPr>
      </p:pic>
      <p:pic>
        <p:nvPicPr>
          <p:cNvPr id="15366" name="Picture 6" descr="D:\Animasi\AG00090_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72074"/>
            <a:ext cx="333375" cy="34290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 rot="10800000" flipV="1">
            <a:off x="4357686" y="4929198"/>
            <a:ext cx="4572000" cy="1714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000628" y="3000372"/>
            <a:ext cx="5072098" cy="19288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5072066" y="3214686"/>
            <a:ext cx="5072098" cy="1214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86304" cy="3471874"/>
          </a:xfrm>
        </p:spPr>
        <p:txBody>
          <a:bodyPr>
            <a:normAutofit/>
          </a:bodyPr>
          <a:lstStyle/>
          <a:p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kemampuannya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dikerahkan</a:t>
            </a:r>
            <a:r>
              <a:rPr lang="en-US" dirty="0" smtClean="0"/>
              <a:t> </a:t>
            </a:r>
            <a:r>
              <a:rPr lang="en-US" dirty="0" err="1" smtClean="0"/>
              <a:t>keseluruhannya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yang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8FC668-B287-4AB6-B9C3-C2190015284E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099" name="Picture 3" descr="D:\Gambar\Gbr foto\kua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429001"/>
            <a:ext cx="3121025" cy="3000396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rot="5400000">
            <a:off x="5464975" y="4250537"/>
            <a:ext cx="4572032" cy="357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000364" y="5643578"/>
            <a:ext cx="5414404" cy="5000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animasiku\Bullet\BALLS\ASMA~18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928934"/>
            <a:ext cx="285752" cy="300040"/>
          </a:xfrm>
          <a:prstGeom prst="rect">
            <a:avLst/>
          </a:prstGeom>
          <a:noFill/>
        </p:spPr>
      </p:pic>
      <p:pic>
        <p:nvPicPr>
          <p:cNvPr id="13" name="Picture 2" descr="D:\animasiku\Bullet\BALLS\ASMA~18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14488"/>
            <a:ext cx="285752" cy="30004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00034" y="357166"/>
            <a:ext cx="6643734" cy="7858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Lucida Calligraphy" pitchFamily="66" charset="0"/>
              </a:rPr>
              <a:t>Modal </a:t>
            </a:r>
            <a:r>
              <a:rPr lang="en-US" sz="4000" dirty="0" err="1" smtClean="0">
                <a:latin typeface="Lucida Calligraphy" pitchFamily="66" charset="0"/>
              </a:rPr>
              <a:t>Manusia</a:t>
            </a:r>
            <a:endParaRPr lang="en-US" sz="4000" dirty="0">
              <a:latin typeface="Lucida Calligraphy" pitchFamily="66" charset="0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928662" y="571480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357950" y="571480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13E3B403-FC75-42E3-8254-BE02C3BCA66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5" name="Picture 3" descr="D:\mks hometown\ngamen yok!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438150"/>
            <a:ext cx="9725026" cy="7296150"/>
          </a:xfrm>
          <a:prstGeom prst="rect">
            <a:avLst/>
          </a:prstGeom>
          <a:noFill/>
        </p:spPr>
      </p:pic>
      <p:sp>
        <p:nvSpPr>
          <p:cNvPr id="7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1857356" y="785794"/>
            <a:ext cx="4786346" cy="192882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Thanks for yours Attention</a:t>
            </a:r>
          </a:p>
          <a:p>
            <a:pPr algn="ctr" rtl="0"/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And Good Luck</a:t>
            </a:r>
            <a:endParaRPr lang="en-US" sz="3600" kern="10" spc="0" dirty="0">
              <a:ln w="9525"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pic>
        <p:nvPicPr>
          <p:cNvPr id="3076" name="Picture 4" descr="D:\Animasi\Butterfly 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1400175" cy="1143000"/>
          </a:xfrm>
          <a:prstGeom prst="rect">
            <a:avLst/>
          </a:prstGeom>
          <a:noFill/>
        </p:spPr>
      </p:pic>
      <p:pic>
        <p:nvPicPr>
          <p:cNvPr id="3078" name="Picture 6" descr="D:\Animasi\Buru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214554"/>
            <a:ext cx="1209679" cy="942975"/>
          </a:xfrm>
          <a:prstGeom prst="rect">
            <a:avLst/>
          </a:prstGeom>
          <a:noFill/>
        </p:spPr>
      </p:pic>
      <p:pic>
        <p:nvPicPr>
          <p:cNvPr id="3081" name="Picture 9" descr="D:\Animasi\Ikan-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2000240"/>
            <a:ext cx="1428750" cy="1428750"/>
          </a:xfrm>
          <a:prstGeom prst="rect">
            <a:avLst/>
          </a:prstGeom>
          <a:noFill/>
        </p:spPr>
      </p:pic>
      <p:pic>
        <p:nvPicPr>
          <p:cNvPr id="3082" name="Picture 10" descr="D:\Animasi\Ikan-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2285992"/>
            <a:ext cx="1981200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84" y="1928802"/>
            <a:ext cx="7467600" cy="1143000"/>
          </a:xfrm>
        </p:spPr>
        <p:txBody>
          <a:bodyPr/>
          <a:lstStyle/>
          <a:p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400436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Ada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enam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komponen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dari</a:t>
            </a:r>
            <a:r>
              <a:rPr lang="en-US" b="1" dirty="0" smtClean="0">
                <a:solidFill>
                  <a:srgbClr val="C00000"/>
                </a:solidFill>
              </a:rPr>
              <a:t> modal </a:t>
            </a:r>
            <a:r>
              <a:rPr lang="en-US" b="1" dirty="0" err="1" smtClean="0">
                <a:solidFill>
                  <a:srgbClr val="C00000"/>
                </a:solidFill>
              </a:rPr>
              <a:t>manusia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yakni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 smtClean="0"/>
              <a:t>1. Modal </a:t>
            </a:r>
            <a:r>
              <a:rPr lang="en-US" dirty="0" err="1" smtClean="0"/>
              <a:t>intelektual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2. Modal </a:t>
            </a:r>
            <a:r>
              <a:rPr lang="en-US" dirty="0" err="1" smtClean="0"/>
              <a:t>emosional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3. Modal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4. Modal </a:t>
            </a:r>
            <a:r>
              <a:rPr lang="en-US" dirty="0" err="1" smtClean="0"/>
              <a:t>ketabahan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5. Modal moral </a:t>
            </a:r>
            <a:br>
              <a:rPr lang="en-US" dirty="0" smtClean="0"/>
            </a:br>
            <a:r>
              <a:rPr lang="en-US" dirty="0" smtClean="0"/>
              <a:t>6. Modal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71EA43-0539-4A28-9FF8-C6F393C7E3BD}" type="datetime1">
              <a:rPr lang="en-US" smtClean="0"/>
              <a:pPr/>
              <a:t>4/16/2022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123" name="Picture 15" descr="j03096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000372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9" descr="j03168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14554"/>
            <a:ext cx="313799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86380" y="2207431"/>
            <a:ext cx="3138907" cy="20788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 rot="20954948">
            <a:off x="3428992" y="3857628"/>
            <a:ext cx="4143404" cy="25853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8596" y="428604"/>
            <a:ext cx="7572428" cy="8572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Vivaldi" pitchFamily="66" charset="0"/>
              </a:rPr>
              <a:t>Human Capital (Modal </a:t>
            </a:r>
            <a:r>
              <a:rPr lang="en-US" sz="4000" dirty="0" err="1" smtClean="0">
                <a:latin typeface="Vivaldi" pitchFamily="66" charset="0"/>
              </a:rPr>
              <a:t>Manusia</a:t>
            </a:r>
            <a:r>
              <a:rPr lang="en-US" sz="4000" smtClean="0">
                <a:latin typeface="Vivaldi" pitchFamily="66" charset="0"/>
              </a:rPr>
              <a:t>)</a:t>
            </a:r>
            <a:endParaRPr lang="en-US" sz="4000" dirty="0">
              <a:latin typeface="Vivaldi" pitchFamily="66" charset="0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571472" y="642918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7500958" y="642918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28596" y="1714488"/>
            <a:ext cx="285752" cy="285752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571612"/>
            <a:ext cx="7000924" cy="1643074"/>
          </a:xfrm>
        </p:spPr>
        <p:txBody>
          <a:bodyPr/>
          <a:lstStyle/>
          <a:p>
            <a:r>
              <a:rPr lang="en-US" dirty="0" smtClean="0"/>
              <a:t>Modal </a:t>
            </a:r>
            <a:r>
              <a:rPr lang="en-US" dirty="0" err="1" smtClean="0"/>
              <a:t>intelektual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menemukaan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ancaman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BC4EB9-C2C1-4069-A861-E5E21D3A1DD2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146" name="Picture 11" descr="j0284879"/>
          <p:cNvPicPr>
            <a:picLocks noChangeAspect="1" noChangeArrowheads="1"/>
          </p:cNvPicPr>
          <p:nvPr/>
        </p:nvPicPr>
        <p:blipFill>
          <a:blip r:embed="rId2">
            <a:lum bright="-12000" contrast="-6000"/>
          </a:blip>
          <a:srcRect/>
          <a:stretch>
            <a:fillRect/>
          </a:stretch>
        </p:blipFill>
        <p:spPr bwMode="auto">
          <a:xfrm rot="-1218635">
            <a:off x="3563174" y="3483006"/>
            <a:ext cx="28194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2071670" y="4214818"/>
            <a:ext cx="485778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43372" y="6429396"/>
            <a:ext cx="221457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146" idx="3"/>
          </p:cNvCxnSpPr>
          <p:nvPr/>
        </p:nvCxnSpPr>
        <p:spPr>
          <a:xfrm flipH="1">
            <a:off x="6286512" y="4250194"/>
            <a:ext cx="8414" cy="2179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500034" y="1714488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428604"/>
            <a:ext cx="5429288" cy="8572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Lucida Calligraphy" pitchFamily="66" charset="0"/>
              </a:rPr>
              <a:t>Modal </a:t>
            </a:r>
            <a:r>
              <a:rPr lang="en-US" sz="3200" dirty="0" err="1" smtClean="0">
                <a:latin typeface="Lucida Calligraphy" pitchFamily="66" charset="0"/>
              </a:rPr>
              <a:t>Intelektual</a:t>
            </a:r>
            <a:r>
              <a:rPr lang="en-US" sz="3200" dirty="0" smtClean="0">
                <a:latin typeface="Lucida Calligraphy" pitchFamily="66" charset="0"/>
              </a:rPr>
              <a:t> </a:t>
            </a:r>
            <a:endParaRPr lang="en-US" sz="3200" dirty="0">
              <a:latin typeface="Lucida Calligraphy" pitchFamily="66" charset="0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642910" y="642918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357818" y="642918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29058" y="1643050"/>
            <a:ext cx="4643470" cy="4214842"/>
          </a:xfrm>
        </p:spPr>
        <p:txBody>
          <a:bodyPr>
            <a:normAutofit/>
          </a:bodyPr>
          <a:lstStyle/>
          <a:p>
            <a:r>
              <a:rPr lang="en-US" dirty="0" smtClean="0"/>
              <a:t>Modal </a:t>
            </a:r>
            <a:r>
              <a:rPr lang="en-US" dirty="0" err="1" smtClean="0"/>
              <a:t>intelektual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kemauan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memikirkan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modal </a:t>
            </a:r>
            <a:r>
              <a:rPr lang="en-US" dirty="0" err="1" smtClean="0"/>
              <a:t>intelektual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formal yang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8FC668-B287-4AB6-B9C3-C2190015284E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11" descr="j03169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05503">
            <a:off x="755449" y="2073410"/>
            <a:ext cx="24542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214282" y="2214554"/>
            <a:ext cx="38576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892943" y="3964785"/>
            <a:ext cx="464347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2844" y="5143512"/>
            <a:ext cx="364333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1178759" y="3607595"/>
            <a:ext cx="421484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42910" y="571480"/>
            <a:ext cx="5929354" cy="8572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Lucida Calligraphy" pitchFamily="66" charset="0"/>
              </a:rPr>
              <a:t>Modal </a:t>
            </a:r>
            <a:r>
              <a:rPr lang="en-US" sz="3600" dirty="0" err="1" smtClean="0">
                <a:latin typeface="Lucida Calligraphy" pitchFamily="66" charset="0"/>
              </a:rPr>
              <a:t>Intelektual</a:t>
            </a:r>
            <a:endParaRPr lang="en-US" sz="3600" dirty="0">
              <a:latin typeface="Lucida Calligraphy" pitchFamily="66" charset="0"/>
            </a:endParaRP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928662" y="857232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6000760" y="857232"/>
            <a:ext cx="428628" cy="42862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3929058" y="1785926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0364" y="2786058"/>
            <a:ext cx="5614998" cy="290037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Goleman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i="1" dirty="0" smtClean="0"/>
              <a:t>Emotional Intelligence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agar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8FC668-B287-4AB6-B9C3-C2190015284E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8596" y="571480"/>
            <a:ext cx="6000792" cy="8572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Lucida Calligraphy" pitchFamily="66" charset="0"/>
              </a:rPr>
              <a:t>Modal Emotional</a:t>
            </a:r>
            <a:endParaRPr lang="en-US" sz="3600" dirty="0">
              <a:latin typeface="Lucida Calligraphy" pitchFamily="66" charset="0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785786" y="857232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5857884" y="857232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5918" y="1571612"/>
            <a:ext cx="5357850" cy="7858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Goleman</a:t>
            </a:r>
            <a:endParaRPr lang="en-US" sz="3200" dirty="0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2214546" y="1785926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6500826" y="1785926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Gambar\Gbr foto\J010185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14752"/>
            <a:ext cx="1816100" cy="2743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639908">
            <a:off x="371823" y="3249883"/>
            <a:ext cx="2071702" cy="29337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3000364" y="2928934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3B6DC2-6DE8-4D49-B17A-67CB7C45958D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8596" y="500042"/>
            <a:ext cx="5857916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Lucida Calligraphy" pitchFamily="66" charset="0"/>
              </a:rPr>
              <a:t>Modal </a:t>
            </a:r>
            <a:r>
              <a:rPr lang="en-US" sz="3600" dirty="0" err="1" smtClean="0">
                <a:latin typeface="Lucida Calligraphy" pitchFamily="66" charset="0"/>
              </a:rPr>
              <a:t>EmosionaL</a:t>
            </a:r>
            <a:endParaRPr lang="en-US" sz="3600" dirty="0">
              <a:latin typeface="Lucida Calligraphy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4480" y="1500174"/>
            <a:ext cx="6286544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Bradberry</a:t>
            </a:r>
            <a:r>
              <a:rPr lang="en-US" sz="2800" dirty="0" smtClean="0"/>
              <a:t> &amp; Greaves, (2005) </a:t>
            </a:r>
            <a:endParaRPr lang="en-US" sz="2800" dirty="0"/>
          </a:p>
        </p:txBody>
      </p:sp>
      <p:pic>
        <p:nvPicPr>
          <p:cNvPr id="6146" name="Picture 2" descr="D:\Gambar\Gbr foto\P-9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5673">
            <a:off x="5626549" y="2868170"/>
            <a:ext cx="2638425" cy="328930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85852" y="2857496"/>
            <a:ext cx="3571900" cy="5715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Self-Awareness </a:t>
            </a:r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4348" y="3643314"/>
            <a:ext cx="3786214" cy="5715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Self Management</a:t>
            </a: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7158" y="4429132"/>
            <a:ext cx="3786214" cy="5715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Social Awareness</a:t>
            </a:r>
          </a:p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71472" y="5214950"/>
            <a:ext cx="5000660" cy="5000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smtClean="0"/>
              <a:t>Relationship Management</a:t>
            </a:r>
          </a:p>
          <a:p>
            <a:pPr algn="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0820462">
            <a:off x="4871945" y="3392221"/>
            <a:ext cx="3500462" cy="28623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14348" y="714356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5786446" y="714356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2000232" y="1714488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7429520" y="1714488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1428728" y="3000372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785786" y="3786190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428596" y="4572008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714348" y="5286388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43372" y="1785926"/>
            <a:ext cx="4043362" cy="3786214"/>
          </a:xfrm>
        </p:spPr>
        <p:txBody>
          <a:bodyPr>
            <a:normAutofit/>
          </a:bodyPr>
          <a:lstStyle/>
          <a:p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(</a:t>
            </a:r>
            <a:r>
              <a:rPr lang="en-US" i="1" dirty="0" smtClean="0"/>
              <a:t>positive </a:t>
            </a:r>
            <a:r>
              <a:rPr lang="en-US" i="1" dirty="0" err="1" smtClean="0"/>
              <a:t>thingking</a:t>
            </a:r>
            <a:r>
              <a:rPr lang="en-US" dirty="0" smtClean="0"/>
              <a:t>)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betapapun</a:t>
            </a:r>
            <a:r>
              <a:rPr lang="en-US" dirty="0" smtClean="0"/>
              <a:t> </a:t>
            </a:r>
            <a:r>
              <a:rPr lang="en-US" dirty="0" err="1" smtClean="0"/>
              <a:t>buruknya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8FC668-B287-4AB6-B9C3-C2190015284E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0034" y="500042"/>
            <a:ext cx="6715172" cy="714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Lucida Calligraphy" pitchFamily="66" charset="0"/>
              </a:rPr>
              <a:t>Orang</a:t>
            </a:r>
            <a:r>
              <a:rPr lang="en-US" sz="2800" dirty="0" smtClean="0">
                <a:latin typeface="Lucida Calligraphy" pitchFamily="66" charset="0"/>
              </a:rPr>
              <a:t> yang </a:t>
            </a:r>
            <a:r>
              <a:rPr lang="en-US" sz="2800" dirty="0" err="1" smtClean="0">
                <a:latin typeface="Lucida Calligraphy" pitchFamily="66" charset="0"/>
              </a:rPr>
              <a:t>Memiliki</a:t>
            </a:r>
            <a:r>
              <a:rPr lang="en-US" sz="2800" dirty="0" smtClean="0">
                <a:latin typeface="Lucida Calligraphy" pitchFamily="66" charset="0"/>
              </a:rPr>
              <a:t> Modal </a:t>
            </a:r>
            <a:r>
              <a:rPr lang="en-US" sz="2800" dirty="0" err="1" smtClean="0">
                <a:latin typeface="Lucida Calligraphy" pitchFamily="66" charset="0"/>
              </a:rPr>
              <a:t>Emosional</a:t>
            </a:r>
            <a:endParaRPr lang="en-US" sz="2800" dirty="0">
              <a:latin typeface="Lucida Calligraphy" pitchFamily="66" charset="0"/>
            </a:endParaRPr>
          </a:p>
        </p:txBody>
      </p:sp>
      <p:pic>
        <p:nvPicPr>
          <p:cNvPr id="7170" name="Picture 2" descr="D:\Gambar\Kartun\9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1857364"/>
            <a:ext cx="2214578" cy="373787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0734673">
            <a:off x="500034" y="2500306"/>
            <a:ext cx="3143272" cy="313932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642910" y="714356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6786578" y="714356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2428868"/>
            <a:ext cx="3786214" cy="3286148"/>
          </a:xfrm>
        </p:spPr>
        <p:txBody>
          <a:bodyPr>
            <a:normAutofit/>
          </a:bodyPr>
          <a:lstStyle/>
          <a:p>
            <a:r>
              <a:rPr lang="en-US" dirty="0" err="1" smtClean="0"/>
              <a:t>Istilah</a:t>
            </a:r>
            <a:r>
              <a:rPr lang="en-US" dirty="0" smtClean="0"/>
              <a:t> modal </a:t>
            </a:r>
            <a:r>
              <a:rPr lang="en-US" dirty="0" err="1" smtClean="0"/>
              <a:t>sosial</a:t>
            </a:r>
            <a:r>
              <a:rPr lang="en-US" dirty="0" smtClean="0"/>
              <a:t> (</a:t>
            </a:r>
            <a:r>
              <a:rPr lang="en-US" i="1" dirty="0" smtClean="0"/>
              <a:t>social capital</a:t>
            </a:r>
            <a:r>
              <a:rPr lang="en-US" dirty="0" smtClean="0"/>
              <a:t>)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1916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D91DE4-8038-427F-9226-6BC6CDDBA216}" type="datetime1">
              <a:rPr lang="en-US" smtClean="0"/>
              <a:pPr/>
              <a:t>4/16/2022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8A434A-52F0-4C64-99CF-C6F624E6C25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1538" y="428604"/>
            <a:ext cx="5072098" cy="6429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Lucida Calligraphy" pitchFamily="66" charset="0"/>
              </a:rPr>
              <a:t>Modal </a:t>
            </a:r>
            <a:r>
              <a:rPr lang="en-US" sz="3200" dirty="0" err="1" smtClean="0">
                <a:latin typeface="Lucida Calligraphy" pitchFamily="66" charset="0"/>
              </a:rPr>
              <a:t>Sosial</a:t>
            </a:r>
            <a:r>
              <a:rPr lang="en-US" sz="3200" dirty="0" smtClean="0">
                <a:latin typeface="Lucida Calligraphy" pitchFamily="66" charset="0"/>
              </a:rPr>
              <a:t> </a:t>
            </a:r>
            <a:endParaRPr lang="en-US" sz="3200" dirty="0">
              <a:latin typeface="Lucida Calligraphy" pitchFamily="66" charset="0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5572132" y="642918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1643042" y="571480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5918" y="1428736"/>
            <a:ext cx="5429288" cy="5715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Cohen &amp; </a:t>
            </a:r>
            <a:r>
              <a:rPr lang="en-US" sz="2800" dirty="0" err="1" smtClean="0"/>
              <a:t>Prusak</a:t>
            </a:r>
            <a:r>
              <a:rPr lang="en-US" sz="2800" dirty="0" smtClean="0"/>
              <a:t>, (2001)</a:t>
            </a:r>
            <a:endParaRPr lang="en-US" sz="2800" dirty="0"/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6643702" y="1571612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2071670" y="1571612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428596" y="2571744"/>
            <a:ext cx="287337" cy="287338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D:\Gambar\Kartun\7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9" y="2786058"/>
            <a:ext cx="2531725" cy="2562228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rot="5400000">
            <a:off x="5214942" y="4143380"/>
            <a:ext cx="457203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29124" y="5143512"/>
            <a:ext cx="4071966" cy="714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286248" y="4357694"/>
            <a:ext cx="285752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793</TotalTime>
  <Words>749</Words>
  <Application>Microsoft Office PowerPoint</Application>
  <PresentationFormat>On-screen Show (4:3)</PresentationFormat>
  <Paragraphs>206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Oriel</vt:lpstr>
      <vt:lpstr>PowerPoint Presentation</vt:lpstr>
      <vt:lpstr>PowerPoint Presentation</vt:lpstr>
      <vt:lpstr>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Capital</dc:title>
  <dc:creator>Windows Royale</dc:creator>
  <cp:lastModifiedBy>windows</cp:lastModifiedBy>
  <cp:revision>79</cp:revision>
  <dcterms:created xsi:type="dcterms:W3CDTF">2009-12-10T02:07:40Z</dcterms:created>
  <dcterms:modified xsi:type="dcterms:W3CDTF">2022-04-16T07:00:06Z</dcterms:modified>
</cp:coreProperties>
</file>