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sldIdLst>
    <p:sldId id="256" r:id="rId3"/>
    <p:sldId id="257" r:id="rId4"/>
    <p:sldId id="259" r:id="rId5"/>
    <p:sldId id="280" r:id="rId6"/>
    <p:sldId id="260" r:id="rId7"/>
    <p:sldId id="262" r:id="rId8"/>
    <p:sldId id="264" r:id="rId9"/>
    <p:sldId id="263" r:id="rId10"/>
    <p:sldId id="268" r:id="rId11"/>
    <p:sldId id="269" r:id="rId12"/>
    <p:sldId id="272" r:id="rId13"/>
    <p:sldId id="273" r:id="rId14"/>
    <p:sldId id="275" r:id="rId15"/>
    <p:sldId id="276" r:id="rId16"/>
    <p:sldId id="277" r:id="rId17"/>
    <p:sldId id="278" r:id="rId18"/>
    <p:sldId id="265" r:id="rId19"/>
    <p:sldId id="266" r:id="rId20"/>
    <p:sldId id="267" r:id="rId21"/>
    <p:sldId id="279"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25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7E6B1-B30A-450D-9FE9-F61B87985E0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17CA2C76-48CF-437B-AB34-3066A1702E54}">
      <dgm:prSet phldrT="[Text]"/>
      <dgm:spPr/>
      <dgm:t>
        <a:bodyPr/>
        <a:lstStyle/>
        <a:p>
          <a:r>
            <a:rPr lang="en-US" dirty="0" err="1"/>
            <a:t>Informasi</a:t>
          </a:r>
          <a:r>
            <a:rPr lang="en-US" dirty="0"/>
            <a:t> Kesehatan</a:t>
          </a:r>
        </a:p>
      </dgm:t>
    </dgm:pt>
    <dgm:pt modelId="{A8213360-A958-4203-9852-806ADA006096}" type="parTrans" cxnId="{A2AFE542-7D24-4B20-894D-2F0F9D0A4243}">
      <dgm:prSet/>
      <dgm:spPr/>
      <dgm:t>
        <a:bodyPr/>
        <a:lstStyle/>
        <a:p>
          <a:endParaRPr lang="en-US"/>
        </a:p>
      </dgm:t>
    </dgm:pt>
    <dgm:pt modelId="{39735C44-F78E-4E4A-9B21-01E8D9CD6B97}" type="sibTrans" cxnId="{A2AFE542-7D24-4B20-894D-2F0F9D0A4243}">
      <dgm:prSet/>
      <dgm:spPr/>
      <dgm:t>
        <a:bodyPr/>
        <a:lstStyle/>
        <a:p>
          <a:r>
            <a:rPr lang="en-US" dirty="0" err="1"/>
            <a:t>Administrasi</a:t>
          </a:r>
          <a:r>
            <a:rPr lang="en-US" dirty="0"/>
            <a:t> Kesehatan</a:t>
          </a:r>
        </a:p>
      </dgm:t>
    </dgm:pt>
    <dgm:pt modelId="{7F939730-A667-4699-9320-5BB7EFB85EB0}">
      <dgm:prSet phldrT="[Text]"/>
      <dgm:spPr/>
      <dgm:t>
        <a:bodyPr/>
        <a:lstStyle/>
        <a:p>
          <a:r>
            <a:rPr lang="en-US" dirty="0" err="1"/>
            <a:t>Upaya</a:t>
          </a:r>
          <a:r>
            <a:rPr lang="en-US" dirty="0"/>
            <a:t> Kesehatan</a:t>
          </a:r>
        </a:p>
      </dgm:t>
    </dgm:pt>
    <dgm:pt modelId="{5F6BA1AF-9134-436A-AF5F-A5511F4E7507}" type="parTrans" cxnId="{BA79A2C5-3DF9-48B8-9C7C-66F5C4B76C46}">
      <dgm:prSet/>
      <dgm:spPr/>
      <dgm:t>
        <a:bodyPr/>
        <a:lstStyle/>
        <a:p>
          <a:endParaRPr lang="en-US"/>
        </a:p>
      </dgm:t>
    </dgm:pt>
    <dgm:pt modelId="{27016E88-1802-4EA0-8E89-AF7D93115341}" type="sibTrans" cxnId="{BA79A2C5-3DF9-48B8-9C7C-66F5C4B76C46}">
      <dgm:prSet/>
      <dgm:spPr/>
      <dgm:t>
        <a:bodyPr/>
        <a:lstStyle/>
        <a:p>
          <a:r>
            <a:rPr lang="en-US" dirty="0" err="1"/>
            <a:t>Sumber</a:t>
          </a:r>
          <a:r>
            <a:rPr lang="en-US" dirty="0"/>
            <a:t> </a:t>
          </a:r>
          <a:r>
            <a:rPr lang="en-US" dirty="0" err="1"/>
            <a:t>Daya</a:t>
          </a:r>
          <a:r>
            <a:rPr lang="en-US" dirty="0"/>
            <a:t> Kesehatan</a:t>
          </a:r>
        </a:p>
      </dgm:t>
    </dgm:pt>
    <dgm:pt modelId="{A4610CF8-80EF-4D23-8331-E6408CB1BD16}">
      <dgm:prSet phldrT="[Text]"/>
      <dgm:spPr/>
      <dgm:t>
        <a:bodyPr/>
        <a:lstStyle/>
        <a:p>
          <a:endParaRPr lang="en-US" dirty="0"/>
        </a:p>
      </dgm:t>
    </dgm:pt>
    <dgm:pt modelId="{DB5026F3-1141-445D-ACF3-389AB1111333}" type="parTrans" cxnId="{6E6E3ECB-AC8A-4424-846A-DCFD41AC6C17}">
      <dgm:prSet/>
      <dgm:spPr/>
      <dgm:t>
        <a:bodyPr/>
        <a:lstStyle/>
        <a:p>
          <a:endParaRPr lang="en-US"/>
        </a:p>
      </dgm:t>
    </dgm:pt>
    <dgm:pt modelId="{3C6211B5-2E7B-418D-A70C-2ED25C67B1DE}" type="sibTrans" cxnId="{6E6E3ECB-AC8A-4424-846A-DCFD41AC6C17}">
      <dgm:prSet/>
      <dgm:spPr/>
      <dgm:t>
        <a:bodyPr/>
        <a:lstStyle/>
        <a:p>
          <a:endParaRPr lang="en-US"/>
        </a:p>
      </dgm:t>
    </dgm:pt>
    <dgm:pt modelId="{B8F69073-7D18-44E5-A042-A67DD0594F20}">
      <dgm:prSet phldrT="[Text]"/>
      <dgm:spPr/>
      <dgm:t>
        <a:bodyPr/>
        <a:lstStyle/>
        <a:p>
          <a:r>
            <a:rPr lang="en-US" dirty="0" err="1"/>
            <a:t>Pembiayaan</a:t>
          </a:r>
          <a:r>
            <a:rPr lang="en-US" dirty="0"/>
            <a:t> Kesehatan</a:t>
          </a:r>
        </a:p>
      </dgm:t>
    </dgm:pt>
    <dgm:pt modelId="{F15191E0-1E81-4954-A70D-7B2D81239FA4}" type="parTrans" cxnId="{5BD7145E-61B1-40DC-8CF7-FD667149C9A4}">
      <dgm:prSet/>
      <dgm:spPr/>
      <dgm:t>
        <a:bodyPr/>
        <a:lstStyle/>
        <a:p>
          <a:endParaRPr lang="en-US"/>
        </a:p>
      </dgm:t>
    </dgm:pt>
    <dgm:pt modelId="{83B10777-3383-4D68-ACF1-B168CB966528}" type="sibTrans" cxnId="{5BD7145E-61B1-40DC-8CF7-FD667149C9A4}">
      <dgm:prSet/>
      <dgm:spPr/>
      <dgm:t>
        <a:bodyPr/>
        <a:lstStyle/>
        <a:p>
          <a:r>
            <a:rPr lang="en-US" dirty="0"/>
            <a:t>Peran Serta &amp; </a:t>
          </a:r>
          <a:r>
            <a:rPr lang="en-US" dirty="0" err="1"/>
            <a:t>Pemberdayaan</a:t>
          </a:r>
          <a:r>
            <a:rPr lang="en-US" dirty="0"/>
            <a:t>  Masyarakat</a:t>
          </a:r>
        </a:p>
      </dgm:t>
    </dgm:pt>
    <dgm:pt modelId="{B4CBE86E-B952-4716-BD46-434DAE9F9F7E}">
      <dgm:prSet phldrT="[Text]" phldr="1"/>
      <dgm:spPr/>
      <dgm:t>
        <a:bodyPr/>
        <a:lstStyle/>
        <a:p>
          <a:endParaRPr lang="en-US" dirty="0"/>
        </a:p>
      </dgm:t>
    </dgm:pt>
    <dgm:pt modelId="{DC948928-DEF4-4967-808A-28E898289A45}" type="parTrans" cxnId="{F5BC2BE4-F592-4AF8-B6CC-B2A876D8DCD7}">
      <dgm:prSet/>
      <dgm:spPr/>
      <dgm:t>
        <a:bodyPr/>
        <a:lstStyle/>
        <a:p>
          <a:endParaRPr lang="en-US"/>
        </a:p>
      </dgm:t>
    </dgm:pt>
    <dgm:pt modelId="{2F559933-AB57-457B-AAC0-69FB9DFED8E7}" type="sibTrans" cxnId="{F5BC2BE4-F592-4AF8-B6CC-B2A876D8DCD7}">
      <dgm:prSet/>
      <dgm:spPr/>
      <dgm:t>
        <a:bodyPr/>
        <a:lstStyle/>
        <a:p>
          <a:endParaRPr lang="en-US"/>
        </a:p>
      </dgm:t>
    </dgm:pt>
    <dgm:pt modelId="{8D99D98E-7066-4F00-A6BD-FE372DEB280D}">
      <dgm:prSet phldrT="[Text]"/>
      <dgm:spPr/>
      <dgm:t>
        <a:bodyPr/>
        <a:lstStyle/>
        <a:p>
          <a:r>
            <a:rPr lang="en-US" dirty="0" err="1"/>
            <a:t>Ilmu</a:t>
          </a:r>
          <a:r>
            <a:rPr lang="en-US" dirty="0"/>
            <a:t> </a:t>
          </a:r>
          <a:r>
            <a:rPr lang="en-US" dirty="0" err="1"/>
            <a:t>pengertahuan</a:t>
          </a:r>
          <a:r>
            <a:rPr lang="en-US" dirty="0"/>
            <a:t> &amp; </a:t>
          </a:r>
          <a:r>
            <a:rPr lang="en-US" dirty="0" err="1"/>
            <a:t>teknologi</a:t>
          </a:r>
          <a:r>
            <a:rPr lang="en-US" dirty="0"/>
            <a:t> </a:t>
          </a:r>
          <a:r>
            <a:rPr lang="en-US" dirty="0" err="1"/>
            <a:t>kesehatan</a:t>
          </a:r>
          <a:endParaRPr lang="en-US" dirty="0"/>
        </a:p>
      </dgm:t>
    </dgm:pt>
    <dgm:pt modelId="{AB9817B5-6DB7-4F51-87F4-C0A72ED6485B}" type="parTrans" cxnId="{8E7F2296-C91F-48A3-BE7E-861974E2546A}">
      <dgm:prSet/>
      <dgm:spPr/>
      <dgm:t>
        <a:bodyPr/>
        <a:lstStyle/>
        <a:p>
          <a:endParaRPr lang="en-US"/>
        </a:p>
      </dgm:t>
    </dgm:pt>
    <dgm:pt modelId="{83FF0899-E231-4759-A84B-58523520E9D1}" type="sibTrans" cxnId="{8E7F2296-C91F-48A3-BE7E-861974E2546A}">
      <dgm:prSet/>
      <dgm:spPr/>
      <dgm:t>
        <a:bodyPr/>
        <a:lstStyle/>
        <a:p>
          <a:r>
            <a:rPr lang="en-US" dirty="0" err="1"/>
            <a:t>Pengaturan</a:t>
          </a:r>
          <a:r>
            <a:rPr lang="en-US" dirty="0"/>
            <a:t> Hukum Kesehatan </a:t>
          </a:r>
        </a:p>
      </dgm:t>
    </dgm:pt>
    <dgm:pt modelId="{404E845E-FE9E-41BB-9929-3513BEB8F3E2}" type="pres">
      <dgm:prSet presAssocID="{BE57E6B1-B30A-450D-9FE9-F61B87985E02}" presName="Name0" presStyleCnt="0">
        <dgm:presLayoutVars>
          <dgm:chMax/>
          <dgm:chPref/>
          <dgm:dir/>
          <dgm:animLvl val="lvl"/>
        </dgm:presLayoutVars>
      </dgm:prSet>
      <dgm:spPr/>
    </dgm:pt>
    <dgm:pt modelId="{3EBD3D9E-A2FA-497B-B4EB-1C0C0B7AF9C5}" type="pres">
      <dgm:prSet presAssocID="{17CA2C76-48CF-437B-AB34-3066A1702E54}" presName="composite" presStyleCnt="0"/>
      <dgm:spPr/>
    </dgm:pt>
    <dgm:pt modelId="{378B76A5-5D15-430F-9C49-8B68D844ED45}" type="pres">
      <dgm:prSet presAssocID="{17CA2C76-48CF-437B-AB34-3066A1702E54}" presName="Parent1" presStyleLbl="node1" presStyleIdx="0" presStyleCnt="8" custLinFactX="-100000" custLinFactNeighborX="-120755" custLinFactNeighborY="26460">
        <dgm:presLayoutVars>
          <dgm:chMax val="1"/>
          <dgm:chPref val="1"/>
          <dgm:bulletEnabled val="1"/>
        </dgm:presLayoutVars>
      </dgm:prSet>
      <dgm:spPr/>
    </dgm:pt>
    <dgm:pt modelId="{E6016CB0-F297-47E8-A295-F794A399FA24}" type="pres">
      <dgm:prSet presAssocID="{17CA2C76-48CF-437B-AB34-3066A1702E54}" presName="Childtext1" presStyleLbl="revTx" presStyleIdx="0" presStyleCnt="4">
        <dgm:presLayoutVars>
          <dgm:chMax val="0"/>
          <dgm:chPref val="0"/>
          <dgm:bulletEnabled val="1"/>
        </dgm:presLayoutVars>
      </dgm:prSet>
      <dgm:spPr/>
    </dgm:pt>
    <dgm:pt modelId="{7E597D54-6F16-4E6D-B14D-FE6856BC168E}" type="pres">
      <dgm:prSet presAssocID="{17CA2C76-48CF-437B-AB34-3066A1702E54}" presName="BalanceSpacing" presStyleCnt="0"/>
      <dgm:spPr/>
    </dgm:pt>
    <dgm:pt modelId="{0D64CF61-2609-4029-94DF-5DEDAAFF4F94}" type="pres">
      <dgm:prSet presAssocID="{17CA2C76-48CF-437B-AB34-3066A1702E54}" presName="BalanceSpacing1" presStyleCnt="0"/>
      <dgm:spPr/>
    </dgm:pt>
    <dgm:pt modelId="{98CA6CB8-E7F5-49A2-AB52-E867F3018430}" type="pres">
      <dgm:prSet presAssocID="{39735C44-F78E-4E4A-9B21-01E8D9CD6B97}" presName="Accent1Text" presStyleLbl="node1" presStyleIdx="1" presStyleCnt="8" custLinFactX="-100000" custLinFactNeighborX="-179295" custLinFactNeighborY="5410"/>
      <dgm:spPr/>
    </dgm:pt>
    <dgm:pt modelId="{5D24C526-E9B6-4DF2-B49F-3394ECED26E9}" type="pres">
      <dgm:prSet presAssocID="{39735C44-F78E-4E4A-9B21-01E8D9CD6B97}" presName="spaceBetweenRectangles" presStyleCnt="0"/>
      <dgm:spPr/>
    </dgm:pt>
    <dgm:pt modelId="{D52073C9-C432-4E20-B903-E4B0261E9345}" type="pres">
      <dgm:prSet presAssocID="{7F939730-A667-4699-9320-5BB7EFB85EB0}" presName="composite" presStyleCnt="0"/>
      <dgm:spPr/>
    </dgm:pt>
    <dgm:pt modelId="{BF83C286-F078-4C31-B3F7-D772B0C30F3A}" type="pres">
      <dgm:prSet presAssocID="{7F939730-A667-4699-9320-5BB7EFB85EB0}" presName="Parent1" presStyleLbl="node1" presStyleIdx="2" presStyleCnt="8" custLinFactX="100000" custLinFactNeighborX="173072" custLinFactNeighborY="-24007">
        <dgm:presLayoutVars>
          <dgm:chMax val="1"/>
          <dgm:chPref val="1"/>
          <dgm:bulletEnabled val="1"/>
        </dgm:presLayoutVars>
      </dgm:prSet>
      <dgm:spPr/>
    </dgm:pt>
    <dgm:pt modelId="{EBA7CCE2-4C3F-4192-A0AD-73ED018B1F18}" type="pres">
      <dgm:prSet presAssocID="{7F939730-A667-4699-9320-5BB7EFB85EB0}" presName="Childtext1" presStyleLbl="revTx" presStyleIdx="1" presStyleCnt="4">
        <dgm:presLayoutVars>
          <dgm:chMax val="0"/>
          <dgm:chPref val="0"/>
          <dgm:bulletEnabled val="1"/>
        </dgm:presLayoutVars>
      </dgm:prSet>
      <dgm:spPr/>
    </dgm:pt>
    <dgm:pt modelId="{857F8454-4495-4429-87EA-8444B0612B3E}" type="pres">
      <dgm:prSet presAssocID="{7F939730-A667-4699-9320-5BB7EFB85EB0}" presName="BalanceSpacing" presStyleCnt="0"/>
      <dgm:spPr/>
    </dgm:pt>
    <dgm:pt modelId="{C363A604-85C8-400A-926F-9A6DD15AC512}" type="pres">
      <dgm:prSet presAssocID="{7F939730-A667-4699-9320-5BB7EFB85EB0}" presName="BalanceSpacing1" presStyleCnt="0"/>
      <dgm:spPr/>
    </dgm:pt>
    <dgm:pt modelId="{3A5BC31B-1EB2-4A85-946D-C522C6EC8CC8}" type="pres">
      <dgm:prSet presAssocID="{27016E88-1802-4EA0-8E89-AF7D93115341}" presName="Accent1Text" presStyleLbl="node1" presStyleIdx="3" presStyleCnt="8" custLinFactNeighborX="-44267" custLinFactNeighborY="-72768"/>
      <dgm:spPr/>
    </dgm:pt>
    <dgm:pt modelId="{4460000D-0628-4ECC-A423-8EE9AE560D0F}" type="pres">
      <dgm:prSet presAssocID="{27016E88-1802-4EA0-8E89-AF7D93115341}" presName="spaceBetweenRectangles" presStyleCnt="0"/>
      <dgm:spPr/>
    </dgm:pt>
    <dgm:pt modelId="{0151B815-1CE5-4FB2-8FA0-0C3A509E8AF5}" type="pres">
      <dgm:prSet presAssocID="{B8F69073-7D18-44E5-A042-A67DD0594F20}" presName="composite" presStyleCnt="0"/>
      <dgm:spPr/>
    </dgm:pt>
    <dgm:pt modelId="{58A378ED-19E4-45B2-ABB4-5D4B78262A4A}" type="pres">
      <dgm:prSet presAssocID="{B8F69073-7D18-44E5-A042-A67DD0594F20}" presName="Parent1" presStyleLbl="node1" presStyleIdx="4" presStyleCnt="8" custLinFactX="100000" custLinFactNeighborX="114375" custLinFactNeighborY="9991">
        <dgm:presLayoutVars>
          <dgm:chMax val="1"/>
          <dgm:chPref val="1"/>
          <dgm:bulletEnabled val="1"/>
        </dgm:presLayoutVars>
      </dgm:prSet>
      <dgm:spPr/>
    </dgm:pt>
    <dgm:pt modelId="{40C71E40-1D00-4A3C-BFA1-2E4D4672809B}" type="pres">
      <dgm:prSet presAssocID="{B8F69073-7D18-44E5-A042-A67DD0594F20}" presName="Childtext1" presStyleLbl="revTx" presStyleIdx="2" presStyleCnt="4" custScaleX="97240" custScaleY="114878">
        <dgm:presLayoutVars>
          <dgm:chMax val="0"/>
          <dgm:chPref val="0"/>
          <dgm:bulletEnabled val="1"/>
        </dgm:presLayoutVars>
      </dgm:prSet>
      <dgm:spPr/>
    </dgm:pt>
    <dgm:pt modelId="{FF919A6B-FDF6-41EC-8BC0-673B6322C3F2}" type="pres">
      <dgm:prSet presAssocID="{B8F69073-7D18-44E5-A042-A67DD0594F20}" presName="BalanceSpacing" presStyleCnt="0"/>
      <dgm:spPr/>
    </dgm:pt>
    <dgm:pt modelId="{9CF81893-1E93-4D9F-BA82-404DB2A3D942}" type="pres">
      <dgm:prSet presAssocID="{B8F69073-7D18-44E5-A042-A67DD0594F20}" presName="BalanceSpacing1" presStyleCnt="0"/>
      <dgm:spPr/>
    </dgm:pt>
    <dgm:pt modelId="{C692D6FB-D5C8-4CB5-A5F9-75A99A8F9B5F}" type="pres">
      <dgm:prSet presAssocID="{83B10777-3383-4D68-ACF1-B168CB966528}" presName="Accent1Text" presStyleLbl="node1" presStyleIdx="5" presStyleCnt="8" custLinFactX="10296" custLinFactNeighborX="100000" custLinFactNeighborY="74578"/>
      <dgm:spPr/>
    </dgm:pt>
    <dgm:pt modelId="{3AE3EB38-ABD2-49A2-9023-CDF2FE621958}" type="pres">
      <dgm:prSet presAssocID="{83B10777-3383-4D68-ACF1-B168CB966528}" presName="spaceBetweenRectangles" presStyleCnt="0"/>
      <dgm:spPr/>
    </dgm:pt>
    <dgm:pt modelId="{4C4E6337-F710-42BD-8058-67692A51527E}" type="pres">
      <dgm:prSet presAssocID="{8D99D98E-7066-4F00-A6BD-FE372DEB280D}" presName="composite" presStyleCnt="0"/>
      <dgm:spPr/>
    </dgm:pt>
    <dgm:pt modelId="{88E944B4-2B42-44C0-BA63-DF29ACF83F65}" type="pres">
      <dgm:prSet presAssocID="{8D99D98E-7066-4F00-A6BD-FE372DEB280D}" presName="Parent1" presStyleLbl="node1" presStyleIdx="6" presStyleCnt="8" custAng="0" custLinFactX="-70990" custLinFactNeighborX="-100000" custLinFactNeighborY="-82152">
        <dgm:presLayoutVars>
          <dgm:chMax val="1"/>
          <dgm:chPref val="1"/>
          <dgm:bulletEnabled val="1"/>
        </dgm:presLayoutVars>
      </dgm:prSet>
      <dgm:spPr/>
    </dgm:pt>
    <dgm:pt modelId="{F5FF28CD-4865-438B-BD37-EDC311A38AD2}" type="pres">
      <dgm:prSet presAssocID="{8D99D98E-7066-4F00-A6BD-FE372DEB280D}" presName="Childtext1" presStyleLbl="revTx" presStyleIdx="3" presStyleCnt="4">
        <dgm:presLayoutVars>
          <dgm:chMax val="0"/>
          <dgm:chPref val="0"/>
          <dgm:bulletEnabled val="1"/>
        </dgm:presLayoutVars>
      </dgm:prSet>
      <dgm:spPr/>
    </dgm:pt>
    <dgm:pt modelId="{A009A411-AACA-4201-BBD3-D14E22135498}" type="pres">
      <dgm:prSet presAssocID="{8D99D98E-7066-4F00-A6BD-FE372DEB280D}" presName="BalanceSpacing" presStyleCnt="0"/>
      <dgm:spPr/>
    </dgm:pt>
    <dgm:pt modelId="{94091E0B-C729-4F0F-A563-EEE429E2715A}" type="pres">
      <dgm:prSet presAssocID="{8D99D98E-7066-4F00-A6BD-FE372DEB280D}" presName="BalanceSpacing1" presStyleCnt="0"/>
      <dgm:spPr/>
    </dgm:pt>
    <dgm:pt modelId="{B2FE08B8-557D-433D-AAFC-684E9DB40F59}" type="pres">
      <dgm:prSet presAssocID="{83FF0899-E231-4759-A84B-58523520E9D1}" presName="Accent1Text" presStyleLbl="node1" presStyleIdx="7" presStyleCnt="8" custAng="0" custLinFactX="-200000" custLinFactNeighborX="-250443" custLinFactNeighborY="-20294"/>
      <dgm:spPr/>
    </dgm:pt>
  </dgm:ptLst>
  <dgm:cxnLst>
    <dgm:cxn modelId="{8902120A-AA5C-42B0-8CB1-52B9524A3CF9}" type="presOf" srcId="{BE57E6B1-B30A-450D-9FE9-F61B87985E02}" destId="{404E845E-FE9E-41BB-9929-3513BEB8F3E2}" srcOrd="0" destOrd="0" presId="urn:microsoft.com/office/officeart/2008/layout/AlternatingHexagons"/>
    <dgm:cxn modelId="{71801F13-09B6-46CB-8094-E563296FA3B7}" type="presOf" srcId="{39735C44-F78E-4E4A-9B21-01E8D9CD6B97}" destId="{98CA6CB8-E7F5-49A2-AB52-E867F3018430}" srcOrd="0" destOrd="0" presId="urn:microsoft.com/office/officeart/2008/layout/AlternatingHexagons"/>
    <dgm:cxn modelId="{08F66023-1DD6-471C-91FE-AE077E909D4C}" type="presOf" srcId="{83FF0899-E231-4759-A84B-58523520E9D1}" destId="{B2FE08B8-557D-433D-AAFC-684E9DB40F59}" srcOrd="0" destOrd="0" presId="urn:microsoft.com/office/officeart/2008/layout/AlternatingHexagons"/>
    <dgm:cxn modelId="{7CAD2D2F-DCA2-434B-8FE3-9BA39851AA5A}" type="presOf" srcId="{B8F69073-7D18-44E5-A042-A67DD0594F20}" destId="{58A378ED-19E4-45B2-ABB4-5D4B78262A4A}" srcOrd="0" destOrd="0" presId="urn:microsoft.com/office/officeart/2008/layout/AlternatingHexagons"/>
    <dgm:cxn modelId="{5BD7145E-61B1-40DC-8CF7-FD667149C9A4}" srcId="{BE57E6B1-B30A-450D-9FE9-F61B87985E02}" destId="{B8F69073-7D18-44E5-A042-A67DD0594F20}" srcOrd="2" destOrd="0" parTransId="{F15191E0-1E81-4954-A70D-7B2D81239FA4}" sibTransId="{83B10777-3383-4D68-ACF1-B168CB966528}"/>
    <dgm:cxn modelId="{A2AFE542-7D24-4B20-894D-2F0F9D0A4243}" srcId="{BE57E6B1-B30A-450D-9FE9-F61B87985E02}" destId="{17CA2C76-48CF-437B-AB34-3066A1702E54}" srcOrd="0" destOrd="0" parTransId="{A8213360-A958-4203-9852-806ADA006096}" sibTransId="{39735C44-F78E-4E4A-9B21-01E8D9CD6B97}"/>
    <dgm:cxn modelId="{77E89A79-D308-4396-9706-714074B5912D}" type="presOf" srcId="{A4610CF8-80EF-4D23-8331-E6408CB1BD16}" destId="{EBA7CCE2-4C3F-4192-A0AD-73ED018B1F18}" srcOrd="0" destOrd="0" presId="urn:microsoft.com/office/officeart/2008/layout/AlternatingHexagons"/>
    <dgm:cxn modelId="{11FE3C91-2569-43AC-8CB6-5AB2CB9DAB14}" type="presOf" srcId="{27016E88-1802-4EA0-8E89-AF7D93115341}" destId="{3A5BC31B-1EB2-4A85-946D-C522C6EC8CC8}" srcOrd="0" destOrd="0" presId="urn:microsoft.com/office/officeart/2008/layout/AlternatingHexagons"/>
    <dgm:cxn modelId="{8E7F2296-C91F-48A3-BE7E-861974E2546A}" srcId="{BE57E6B1-B30A-450D-9FE9-F61B87985E02}" destId="{8D99D98E-7066-4F00-A6BD-FE372DEB280D}" srcOrd="3" destOrd="0" parTransId="{AB9817B5-6DB7-4F51-87F4-C0A72ED6485B}" sibTransId="{83FF0899-E231-4759-A84B-58523520E9D1}"/>
    <dgm:cxn modelId="{A7A9F2A7-0DF6-44C9-A7FD-481521E51413}" type="presOf" srcId="{8D99D98E-7066-4F00-A6BD-FE372DEB280D}" destId="{88E944B4-2B42-44C0-BA63-DF29ACF83F65}" srcOrd="0" destOrd="0" presId="urn:microsoft.com/office/officeart/2008/layout/AlternatingHexagons"/>
    <dgm:cxn modelId="{BA79A2C5-3DF9-48B8-9C7C-66F5C4B76C46}" srcId="{BE57E6B1-B30A-450D-9FE9-F61B87985E02}" destId="{7F939730-A667-4699-9320-5BB7EFB85EB0}" srcOrd="1" destOrd="0" parTransId="{5F6BA1AF-9134-436A-AF5F-A5511F4E7507}" sibTransId="{27016E88-1802-4EA0-8E89-AF7D93115341}"/>
    <dgm:cxn modelId="{6E6E3ECB-AC8A-4424-846A-DCFD41AC6C17}" srcId="{7F939730-A667-4699-9320-5BB7EFB85EB0}" destId="{A4610CF8-80EF-4D23-8331-E6408CB1BD16}" srcOrd="0" destOrd="0" parTransId="{DB5026F3-1141-445D-ACF3-389AB1111333}" sibTransId="{3C6211B5-2E7B-418D-A70C-2ED25C67B1DE}"/>
    <dgm:cxn modelId="{EABA92CB-7779-45C0-A394-065D47ED458B}" type="presOf" srcId="{17CA2C76-48CF-437B-AB34-3066A1702E54}" destId="{378B76A5-5D15-430F-9C49-8B68D844ED45}" srcOrd="0" destOrd="0" presId="urn:microsoft.com/office/officeart/2008/layout/AlternatingHexagons"/>
    <dgm:cxn modelId="{2DE511DD-6A87-49DE-A1C3-E2D5F394B243}" type="presOf" srcId="{B4CBE86E-B952-4716-BD46-434DAE9F9F7E}" destId="{40C71E40-1D00-4A3C-BFA1-2E4D4672809B}" srcOrd="0" destOrd="0" presId="urn:microsoft.com/office/officeart/2008/layout/AlternatingHexagons"/>
    <dgm:cxn modelId="{F5BC2BE4-F592-4AF8-B6CC-B2A876D8DCD7}" srcId="{B8F69073-7D18-44E5-A042-A67DD0594F20}" destId="{B4CBE86E-B952-4716-BD46-434DAE9F9F7E}" srcOrd="0" destOrd="0" parTransId="{DC948928-DEF4-4967-808A-28E898289A45}" sibTransId="{2F559933-AB57-457B-AAC0-69FB9DFED8E7}"/>
    <dgm:cxn modelId="{48F988ED-64DE-48D8-BD2A-295A8102BEB5}" type="presOf" srcId="{83B10777-3383-4D68-ACF1-B168CB966528}" destId="{C692D6FB-D5C8-4CB5-A5F9-75A99A8F9B5F}" srcOrd="0" destOrd="0" presId="urn:microsoft.com/office/officeart/2008/layout/AlternatingHexagons"/>
    <dgm:cxn modelId="{155C62FC-2958-47D8-82E1-3E8D6F052A58}" type="presOf" srcId="{7F939730-A667-4699-9320-5BB7EFB85EB0}" destId="{BF83C286-F078-4C31-B3F7-D772B0C30F3A}" srcOrd="0" destOrd="0" presId="urn:microsoft.com/office/officeart/2008/layout/AlternatingHexagons"/>
    <dgm:cxn modelId="{604CAA82-8E3F-4594-8C8B-F97303D07B8A}" type="presParOf" srcId="{404E845E-FE9E-41BB-9929-3513BEB8F3E2}" destId="{3EBD3D9E-A2FA-497B-B4EB-1C0C0B7AF9C5}" srcOrd="0" destOrd="0" presId="urn:microsoft.com/office/officeart/2008/layout/AlternatingHexagons"/>
    <dgm:cxn modelId="{E9692D36-C393-4495-852A-5C3994F4C115}" type="presParOf" srcId="{3EBD3D9E-A2FA-497B-B4EB-1C0C0B7AF9C5}" destId="{378B76A5-5D15-430F-9C49-8B68D844ED45}" srcOrd="0" destOrd="0" presId="urn:microsoft.com/office/officeart/2008/layout/AlternatingHexagons"/>
    <dgm:cxn modelId="{C8C6453B-1E7E-4BA6-89EB-A7DA73B33D5B}" type="presParOf" srcId="{3EBD3D9E-A2FA-497B-B4EB-1C0C0B7AF9C5}" destId="{E6016CB0-F297-47E8-A295-F794A399FA24}" srcOrd="1" destOrd="0" presId="urn:microsoft.com/office/officeart/2008/layout/AlternatingHexagons"/>
    <dgm:cxn modelId="{3C765816-4D82-44BB-8725-62FE650C4D00}" type="presParOf" srcId="{3EBD3D9E-A2FA-497B-B4EB-1C0C0B7AF9C5}" destId="{7E597D54-6F16-4E6D-B14D-FE6856BC168E}" srcOrd="2" destOrd="0" presId="urn:microsoft.com/office/officeart/2008/layout/AlternatingHexagons"/>
    <dgm:cxn modelId="{C3838458-764F-4DFE-986D-E34C1BDAC1D1}" type="presParOf" srcId="{3EBD3D9E-A2FA-497B-B4EB-1C0C0B7AF9C5}" destId="{0D64CF61-2609-4029-94DF-5DEDAAFF4F94}" srcOrd="3" destOrd="0" presId="urn:microsoft.com/office/officeart/2008/layout/AlternatingHexagons"/>
    <dgm:cxn modelId="{647208CE-FA29-456D-80A3-566DAA0B95EA}" type="presParOf" srcId="{3EBD3D9E-A2FA-497B-B4EB-1C0C0B7AF9C5}" destId="{98CA6CB8-E7F5-49A2-AB52-E867F3018430}" srcOrd="4" destOrd="0" presId="urn:microsoft.com/office/officeart/2008/layout/AlternatingHexagons"/>
    <dgm:cxn modelId="{1232A677-56E3-46E4-8634-14F40FDB6902}" type="presParOf" srcId="{404E845E-FE9E-41BB-9929-3513BEB8F3E2}" destId="{5D24C526-E9B6-4DF2-B49F-3394ECED26E9}" srcOrd="1" destOrd="0" presId="urn:microsoft.com/office/officeart/2008/layout/AlternatingHexagons"/>
    <dgm:cxn modelId="{8F7C0D16-0197-44D8-9474-0CC07AB8CD53}" type="presParOf" srcId="{404E845E-FE9E-41BB-9929-3513BEB8F3E2}" destId="{D52073C9-C432-4E20-B903-E4B0261E9345}" srcOrd="2" destOrd="0" presId="urn:microsoft.com/office/officeart/2008/layout/AlternatingHexagons"/>
    <dgm:cxn modelId="{0528A111-06F0-47E8-BCC1-2AA287E546D9}" type="presParOf" srcId="{D52073C9-C432-4E20-B903-E4B0261E9345}" destId="{BF83C286-F078-4C31-B3F7-D772B0C30F3A}" srcOrd="0" destOrd="0" presId="urn:microsoft.com/office/officeart/2008/layout/AlternatingHexagons"/>
    <dgm:cxn modelId="{46594DCF-8EC0-495E-849F-0A3FC133B07A}" type="presParOf" srcId="{D52073C9-C432-4E20-B903-E4B0261E9345}" destId="{EBA7CCE2-4C3F-4192-A0AD-73ED018B1F18}" srcOrd="1" destOrd="0" presId="urn:microsoft.com/office/officeart/2008/layout/AlternatingHexagons"/>
    <dgm:cxn modelId="{E4A46EC6-34C3-4341-9EFB-94614126274C}" type="presParOf" srcId="{D52073C9-C432-4E20-B903-E4B0261E9345}" destId="{857F8454-4495-4429-87EA-8444B0612B3E}" srcOrd="2" destOrd="0" presId="urn:microsoft.com/office/officeart/2008/layout/AlternatingHexagons"/>
    <dgm:cxn modelId="{C7A84B4F-CC33-487A-B5B1-7BDED7CAB8B1}" type="presParOf" srcId="{D52073C9-C432-4E20-B903-E4B0261E9345}" destId="{C363A604-85C8-400A-926F-9A6DD15AC512}" srcOrd="3" destOrd="0" presId="urn:microsoft.com/office/officeart/2008/layout/AlternatingHexagons"/>
    <dgm:cxn modelId="{2A4D1B6C-407B-4D15-A6FC-6C1DECE5BF3D}" type="presParOf" srcId="{D52073C9-C432-4E20-B903-E4B0261E9345}" destId="{3A5BC31B-1EB2-4A85-946D-C522C6EC8CC8}" srcOrd="4" destOrd="0" presId="urn:microsoft.com/office/officeart/2008/layout/AlternatingHexagons"/>
    <dgm:cxn modelId="{AA7EB9BE-F4B8-4259-B941-2500DB4F9F8C}" type="presParOf" srcId="{404E845E-FE9E-41BB-9929-3513BEB8F3E2}" destId="{4460000D-0628-4ECC-A423-8EE9AE560D0F}" srcOrd="3" destOrd="0" presId="urn:microsoft.com/office/officeart/2008/layout/AlternatingHexagons"/>
    <dgm:cxn modelId="{DE3FE8AA-E4F3-4A47-BE7F-7C999AB773ED}" type="presParOf" srcId="{404E845E-FE9E-41BB-9929-3513BEB8F3E2}" destId="{0151B815-1CE5-4FB2-8FA0-0C3A509E8AF5}" srcOrd="4" destOrd="0" presId="urn:microsoft.com/office/officeart/2008/layout/AlternatingHexagons"/>
    <dgm:cxn modelId="{24FC9DE5-868C-41AB-B467-3B9EBAFAAD41}" type="presParOf" srcId="{0151B815-1CE5-4FB2-8FA0-0C3A509E8AF5}" destId="{58A378ED-19E4-45B2-ABB4-5D4B78262A4A}" srcOrd="0" destOrd="0" presId="urn:microsoft.com/office/officeart/2008/layout/AlternatingHexagons"/>
    <dgm:cxn modelId="{63A8BD2E-4679-4531-8449-1B27129D2C2C}" type="presParOf" srcId="{0151B815-1CE5-4FB2-8FA0-0C3A509E8AF5}" destId="{40C71E40-1D00-4A3C-BFA1-2E4D4672809B}" srcOrd="1" destOrd="0" presId="urn:microsoft.com/office/officeart/2008/layout/AlternatingHexagons"/>
    <dgm:cxn modelId="{A2A6283D-065C-49D4-9BFC-78C782D09789}" type="presParOf" srcId="{0151B815-1CE5-4FB2-8FA0-0C3A509E8AF5}" destId="{FF919A6B-FDF6-41EC-8BC0-673B6322C3F2}" srcOrd="2" destOrd="0" presId="urn:microsoft.com/office/officeart/2008/layout/AlternatingHexagons"/>
    <dgm:cxn modelId="{03786B81-0266-445E-BDCD-DCFA01693D79}" type="presParOf" srcId="{0151B815-1CE5-4FB2-8FA0-0C3A509E8AF5}" destId="{9CF81893-1E93-4D9F-BA82-404DB2A3D942}" srcOrd="3" destOrd="0" presId="urn:microsoft.com/office/officeart/2008/layout/AlternatingHexagons"/>
    <dgm:cxn modelId="{77146A9A-11CD-40BD-A0F8-1006865163BC}" type="presParOf" srcId="{0151B815-1CE5-4FB2-8FA0-0C3A509E8AF5}" destId="{C692D6FB-D5C8-4CB5-A5F9-75A99A8F9B5F}" srcOrd="4" destOrd="0" presId="urn:microsoft.com/office/officeart/2008/layout/AlternatingHexagons"/>
    <dgm:cxn modelId="{D9B9556D-C9BD-4715-B1FD-EDD424AAFB11}" type="presParOf" srcId="{404E845E-FE9E-41BB-9929-3513BEB8F3E2}" destId="{3AE3EB38-ABD2-49A2-9023-CDF2FE621958}" srcOrd="5" destOrd="0" presId="urn:microsoft.com/office/officeart/2008/layout/AlternatingHexagons"/>
    <dgm:cxn modelId="{B91257D4-BA1F-44AA-8AA7-47186510666C}" type="presParOf" srcId="{404E845E-FE9E-41BB-9929-3513BEB8F3E2}" destId="{4C4E6337-F710-42BD-8058-67692A51527E}" srcOrd="6" destOrd="0" presId="urn:microsoft.com/office/officeart/2008/layout/AlternatingHexagons"/>
    <dgm:cxn modelId="{9D942E2F-2FB2-41B7-84D6-FD7E1E278FAB}" type="presParOf" srcId="{4C4E6337-F710-42BD-8058-67692A51527E}" destId="{88E944B4-2B42-44C0-BA63-DF29ACF83F65}" srcOrd="0" destOrd="0" presId="urn:microsoft.com/office/officeart/2008/layout/AlternatingHexagons"/>
    <dgm:cxn modelId="{1BABECA0-CCD2-4272-A29E-AB6E09312537}" type="presParOf" srcId="{4C4E6337-F710-42BD-8058-67692A51527E}" destId="{F5FF28CD-4865-438B-BD37-EDC311A38AD2}" srcOrd="1" destOrd="0" presId="urn:microsoft.com/office/officeart/2008/layout/AlternatingHexagons"/>
    <dgm:cxn modelId="{D02D6707-0316-4103-92C0-9FF4FCA87EF5}" type="presParOf" srcId="{4C4E6337-F710-42BD-8058-67692A51527E}" destId="{A009A411-AACA-4201-BBD3-D14E22135498}" srcOrd="2" destOrd="0" presId="urn:microsoft.com/office/officeart/2008/layout/AlternatingHexagons"/>
    <dgm:cxn modelId="{A9387415-B271-4108-8ECE-71C9CFD9A4B2}" type="presParOf" srcId="{4C4E6337-F710-42BD-8058-67692A51527E}" destId="{94091E0B-C729-4F0F-A563-EEE429E2715A}" srcOrd="3" destOrd="0" presId="urn:microsoft.com/office/officeart/2008/layout/AlternatingHexagons"/>
    <dgm:cxn modelId="{F0B94976-F19C-46F7-BD04-937055EA6926}" type="presParOf" srcId="{4C4E6337-F710-42BD-8058-67692A51527E}" destId="{B2FE08B8-557D-433D-AAFC-684E9DB40F5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B512B3-1485-40AB-A847-8834E60B8A18}"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1AD9B757-DF9F-43BE-BAFA-D4EE64D0A076}">
      <dgm:prSet phldrT="[Text]"/>
      <dgm:spPr/>
      <dgm:t>
        <a:bodyPr/>
        <a:lstStyle/>
        <a:p>
          <a:r>
            <a:rPr lang="en-US" dirty="0"/>
            <a:t>SDM Kesehatan</a:t>
          </a:r>
        </a:p>
      </dgm:t>
    </dgm:pt>
    <dgm:pt modelId="{89E38E3B-CEAC-47E5-BFDA-F5012A17E483}" type="parTrans" cxnId="{4B6E7EB7-17D1-4B71-8D59-AE122C65124A}">
      <dgm:prSet/>
      <dgm:spPr/>
      <dgm:t>
        <a:bodyPr/>
        <a:lstStyle/>
        <a:p>
          <a:endParaRPr lang="en-US"/>
        </a:p>
      </dgm:t>
    </dgm:pt>
    <dgm:pt modelId="{B4FA0397-C43C-4289-81A9-DA1A336EB60E}" type="sibTrans" cxnId="{4B6E7EB7-17D1-4B71-8D59-AE122C65124A}">
      <dgm:prSet/>
      <dgm:spPr/>
      <dgm:t>
        <a:bodyPr/>
        <a:lstStyle/>
        <a:p>
          <a:endParaRPr lang="en-US"/>
        </a:p>
      </dgm:t>
    </dgm:pt>
    <dgm:pt modelId="{B7A3BD29-1A60-4402-83EA-DF787264D24B}">
      <dgm:prSet phldrT="[Text]"/>
      <dgm:spPr/>
      <dgm:t>
        <a:bodyPr/>
        <a:lstStyle/>
        <a:p>
          <a:r>
            <a:rPr lang="en-US" dirty="0" err="1"/>
            <a:t>Sediaan</a:t>
          </a:r>
          <a:r>
            <a:rPr lang="en-US" dirty="0"/>
            <a:t> </a:t>
          </a:r>
          <a:r>
            <a:rPr lang="en-US" dirty="0" err="1"/>
            <a:t>Farmasi</a:t>
          </a:r>
          <a:r>
            <a:rPr lang="en-US" dirty="0"/>
            <a:t>, </a:t>
          </a:r>
          <a:r>
            <a:rPr lang="en-US" dirty="0" err="1"/>
            <a:t>AlKes</a:t>
          </a:r>
          <a:r>
            <a:rPr lang="en-US" dirty="0"/>
            <a:t> &amp; </a:t>
          </a:r>
          <a:r>
            <a:rPr lang="en-US" dirty="0" err="1"/>
            <a:t>Makanan</a:t>
          </a:r>
          <a:endParaRPr lang="en-US" dirty="0"/>
        </a:p>
      </dgm:t>
    </dgm:pt>
    <dgm:pt modelId="{6943B635-F690-417C-A889-7A832B433F8C}" type="parTrans" cxnId="{EACBBD40-E4FF-4521-9359-105099D3F71D}">
      <dgm:prSet/>
      <dgm:spPr/>
      <dgm:t>
        <a:bodyPr/>
        <a:lstStyle/>
        <a:p>
          <a:endParaRPr lang="en-US"/>
        </a:p>
      </dgm:t>
    </dgm:pt>
    <dgm:pt modelId="{DAC7DC42-AFB7-430E-9BA6-2998B6AAC7EC}" type="sibTrans" cxnId="{EACBBD40-E4FF-4521-9359-105099D3F71D}">
      <dgm:prSet/>
      <dgm:spPr/>
      <dgm:t>
        <a:bodyPr/>
        <a:lstStyle/>
        <a:p>
          <a:endParaRPr lang="en-US"/>
        </a:p>
      </dgm:t>
    </dgm:pt>
    <dgm:pt modelId="{598F0EDD-8C74-43E8-91E4-C4F582C9B139}">
      <dgm:prSet phldrT="[Text]"/>
      <dgm:spPr/>
      <dgm:t>
        <a:bodyPr/>
        <a:lstStyle/>
        <a:p>
          <a:r>
            <a:rPr lang="en-US" dirty="0" err="1"/>
            <a:t>Manajemen</a:t>
          </a:r>
          <a:r>
            <a:rPr lang="en-US" dirty="0"/>
            <a:t>, </a:t>
          </a:r>
          <a:r>
            <a:rPr lang="en-US" dirty="0" err="1"/>
            <a:t>Informasi</a:t>
          </a:r>
          <a:r>
            <a:rPr lang="en-US" dirty="0"/>
            <a:t>, &amp; </a:t>
          </a:r>
          <a:r>
            <a:rPr lang="en-US" dirty="0" err="1"/>
            <a:t>Regulasi</a:t>
          </a:r>
          <a:r>
            <a:rPr lang="en-US" dirty="0"/>
            <a:t> </a:t>
          </a:r>
          <a:r>
            <a:rPr lang="en-US" dirty="0" err="1"/>
            <a:t>Kesahatan</a:t>
          </a:r>
          <a:endParaRPr lang="en-US" dirty="0"/>
        </a:p>
      </dgm:t>
    </dgm:pt>
    <dgm:pt modelId="{D9B66F07-2013-4F53-B85F-8E4DE916ADF2}" type="parTrans" cxnId="{4BEC3C95-FD42-4F7F-884D-4FF7B586240C}">
      <dgm:prSet/>
      <dgm:spPr/>
      <dgm:t>
        <a:bodyPr/>
        <a:lstStyle/>
        <a:p>
          <a:endParaRPr lang="en-US"/>
        </a:p>
      </dgm:t>
    </dgm:pt>
    <dgm:pt modelId="{D97E89F6-D6D4-440E-BDDC-2295B2A8D291}" type="sibTrans" cxnId="{4BEC3C95-FD42-4F7F-884D-4FF7B586240C}">
      <dgm:prSet/>
      <dgm:spPr/>
      <dgm:t>
        <a:bodyPr/>
        <a:lstStyle/>
        <a:p>
          <a:endParaRPr lang="en-US"/>
        </a:p>
      </dgm:t>
    </dgm:pt>
    <dgm:pt modelId="{9FBC57A8-0492-499B-9D5A-85190B827512}">
      <dgm:prSet phldrT="[Text]"/>
      <dgm:spPr/>
      <dgm:t>
        <a:bodyPr/>
        <a:lstStyle/>
        <a:p>
          <a:r>
            <a:rPr lang="en-US" dirty="0" err="1"/>
            <a:t>Pemberdayaan</a:t>
          </a:r>
          <a:r>
            <a:rPr lang="en-US" dirty="0"/>
            <a:t> Masyarakat</a:t>
          </a:r>
        </a:p>
      </dgm:t>
    </dgm:pt>
    <dgm:pt modelId="{E4CC03BD-6F12-490B-8D74-2673642AE325}" type="parTrans" cxnId="{2442F4F9-B5AB-4687-9E7B-ABE4011DAB4A}">
      <dgm:prSet/>
      <dgm:spPr/>
      <dgm:t>
        <a:bodyPr/>
        <a:lstStyle/>
        <a:p>
          <a:endParaRPr lang="en-US"/>
        </a:p>
      </dgm:t>
    </dgm:pt>
    <dgm:pt modelId="{8FFC2864-093E-498A-8925-9D36F3AEE27D}" type="sibTrans" cxnId="{2442F4F9-B5AB-4687-9E7B-ABE4011DAB4A}">
      <dgm:prSet/>
      <dgm:spPr/>
      <dgm:t>
        <a:bodyPr/>
        <a:lstStyle/>
        <a:p>
          <a:endParaRPr lang="en-US"/>
        </a:p>
      </dgm:t>
    </dgm:pt>
    <dgm:pt modelId="{3A5DC316-E58C-4E88-AA7F-2313B01D6080}" type="pres">
      <dgm:prSet presAssocID="{5FB512B3-1485-40AB-A847-8834E60B8A18}" presName="compositeShape" presStyleCnt="0">
        <dgm:presLayoutVars>
          <dgm:dir/>
          <dgm:resizeHandles/>
        </dgm:presLayoutVars>
      </dgm:prSet>
      <dgm:spPr/>
    </dgm:pt>
    <dgm:pt modelId="{5BA8F54D-7766-4E9A-A19B-CBC1B3A52332}" type="pres">
      <dgm:prSet presAssocID="{5FB512B3-1485-40AB-A847-8834E60B8A18}" presName="pyramid" presStyleLbl="node1" presStyleIdx="0" presStyleCnt="1"/>
      <dgm:spPr/>
    </dgm:pt>
    <dgm:pt modelId="{AF91772F-72EF-44B5-91D2-F1B02D2550D2}" type="pres">
      <dgm:prSet presAssocID="{5FB512B3-1485-40AB-A847-8834E60B8A18}" presName="theList" presStyleCnt="0"/>
      <dgm:spPr/>
    </dgm:pt>
    <dgm:pt modelId="{5607B1FA-2535-42EA-9B7A-E995EE87D202}" type="pres">
      <dgm:prSet presAssocID="{1AD9B757-DF9F-43BE-BAFA-D4EE64D0A076}" presName="aNode" presStyleLbl="fgAcc1" presStyleIdx="0" presStyleCnt="4" custLinFactNeighborY="-65692">
        <dgm:presLayoutVars>
          <dgm:bulletEnabled val="1"/>
        </dgm:presLayoutVars>
      </dgm:prSet>
      <dgm:spPr/>
    </dgm:pt>
    <dgm:pt modelId="{0BADFA64-6C26-49F6-AAD2-52453DE7C4BF}" type="pres">
      <dgm:prSet presAssocID="{1AD9B757-DF9F-43BE-BAFA-D4EE64D0A076}" presName="aSpace" presStyleCnt="0"/>
      <dgm:spPr/>
    </dgm:pt>
    <dgm:pt modelId="{6A9CAE6F-6CCB-47C2-8397-5159C2AAE554}" type="pres">
      <dgm:prSet presAssocID="{B7A3BD29-1A60-4402-83EA-DF787264D24B}" presName="aNode" presStyleLbl="fgAcc1" presStyleIdx="1" presStyleCnt="4">
        <dgm:presLayoutVars>
          <dgm:bulletEnabled val="1"/>
        </dgm:presLayoutVars>
      </dgm:prSet>
      <dgm:spPr/>
    </dgm:pt>
    <dgm:pt modelId="{D2FB1379-A95F-4329-AFC4-7B45E560B94C}" type="pres">
      <dgm:prSet presAssocID="{B7A3BD29-1A60-4402-83EA-DF787264D24B}" presName="aSpace" presStyleCnt="0"/>
      <dgm:spPr/>
    </dgm:pt>
    <dgm:pt modelId="{425B1996-0D02-4E88-ABBC-BB638B557EE8}" type="pres">
      <dgm:prSet presAssocID="{598F0EDD-8C74-43E8-91E4-C4F582C9B139}" presName="aNode" presStyleLbl="fgAcc1" presStyleIdx="2" presStyleCnt="4">
        <dgm:presLayoutVars>
          <dgm:bulletEnabled val="1"/>
        </dgm:presLayoutVars>
      </dgm:prSet>
      <dgm:spPr/>
    </dgm:pt>
    <dgm:pt modelId="{F38A2B00-C5A6-43E0-A732-F210C34F2616}" type="pres">
      <dgm:prSet presAssocID="{598F0EDD-8C74-43E8-91E4-C4F582C9B139}" presName="aSpace" presStyleCnt="0"/>
      <dgm:spPr/>
    </dgm:pt>
    <dgm:pt modelId="{A79F92AF-708B-4045-862A-91E96C7AC98A}" type="pres">
      <dgm:prSet presAssocID="{9FBC57A8-0492-499B-9D5A-85190B827512}" presName="aNode" presStyleLbl="fgAcc1" presStyleIdx="3" presStyleCnt="4">
        <dgm:presLayoutVars>
          <dgm:bulletEnabled val="1"/>
        </dgm:presLayoutVars>
      </dgm:prSet>
      <dgm:spPr/>
    </dgm:pt>
    <dgm:pt modelId="{499B2F25-4804-4DDC-B015-4F2383CA66DF}" type="pres">
      <dgm:prSet presAssocID="{9FBC57A8-0492-499B-9D5A-85190B827512}" presName="aSpace" presStyleCnt="0"/>
      <dgm:spPr/>
    </dgm:pt>
  </dgm:ptLst>
  <dgm:cxnLst>
    <dgm:cxn modelId="{EACBBD40-E4FF-4521-9359-105099D3F71D}" srcId="{5FB512B3-1485-40AB-A847-8834E60B8A18}" destId="{B7A3BD29-1A60-4402-83EA-DF787264D24B}" srcOrd="1" destOrd="0" parTransId="{6943B635-F690-417C-A889-7A832B433F8C}" sibTransId="{DAC7DC42-AFB7-430E-9BA6-2998B6AAC7EC}"/>
    <dgm:cxn modelId="{88620B49-2AE8-4D2B-BED8-A9A8AB9EFCD3}" type="presOf" srcId="{1AD9B757-DF9F-43BE-BAFA-D4EE64D0A076}" destId="{5607B1FA-2535-42EA-9B7A-E995EE87D202}" srcOrd="0" destOrd="0" presId="urn:microsoft.com/office/officeart/2005/8/layout/pyramid2"/>
    <dgm:cxn modelId="{CEF3AF80-3772-4F95-A463-255614B3BBC9}" type="presOf" srcId="{5FB512B3-1485-40AB-A847-8834E60B8A18}" destId="{3A5DC316-E58C-4E88-AA7F-2313B01D6080}" srcOrd="0" destOrd="0" presId="urn:microsoft.com/office/officeart/2005/8/layout/pyramid2"/>
    <dgm:cxn modelId="{4BEC3C95-FD42-4F7F-884D-4FF7B586240C}" srcId="{5FB512B3-1485-40AB-A847-8834E60B8A18}" destId="{598F0EDD-8C74-43E8-91E4-C4F582C9B139}" srcOrd="2" destOrd="0" parTransId="{D9B66F07-2013-4F53-B85F-8E4DE916ADF2}" sibTransId="{D97E89F6-D6D4-440E-BDDC-2295B2A8D291}"/>
    <dgm:cxn modelId="{822385A0-9EE1-4D62-9389-F0441DD322F9}" type="presOf" srcId="{B7A3BD29-1A60-4402-83EA-DF787264D24B}" destId="{6A9CAE6F-6CCB-47C2-8397-5159C2AAE554}" srcOrd="0" destOrd="0" presId="urn:microsoft.com/office/officeart/2005/8/layout/pyramid2"/>
    <dgm:cxn modelId="{4B6E7EB7-17D1-4B71-8D59-AE122C65124A}" srcId="{5FB512B3-1485-40AB-A847-8834E60B8A18}" destId="{1AD9B757-DF9F-43BE-BAFA-D4EE64D0A076}" srcOrd="0" destOrd="0" parTransId="{89E38E3B-CEAC-47E5-BFDA-F5012A17E483}" sibTransId="{B4FA0397-C43C-4289-81A9-DA1A336EB60E}"/>
    <dgm:cxn modelId="{BE866EC7-D5AD-485F-9FAD-7BA27F790F21}" type="presOf" srcId="{598F0EDD-8C74-43E8-91E4-C4F582C9B139}" destId="{425B1996-0D02-4E88-ABBC-BB638B557EE8}" srcOrd="0" destOrd="0" presId="urn:microsoft.com/office/officeart/2005/8/layout/pyramid2"/>
    <dgm:cxn modelId="{2DC938DC-3C60-4A9D-88A4-572E7D42CCA2}" type="presOf" srcId="{9FBC57A8-0492-499B-9D5A-85190B827512}" destId="{A79F92AF-708B-4045-862A-91E96C7AC98A}" srcOrd="0" destOrd="0" presId="urn:microsoft.com/office/officeart/2005/8/layout/pyramid2"/>
    <dgm:cxn modelId="{2442F4F9-B5AB-4687-9E7B-ABE4011DAB4A}" srcId="{5FB512B3-1485-40AB-A847-8834E60B8A18}" destId="{9FBC57A8-0492-499B-9D5A-85190B827512}" srcOrd="3" destOrd="0" parTransId="{E4CC03BD-6F12-490B-8D74-2673642AE325}" sibTransId="{8FFC2864-093E-498A-8925-9D36F3AEE27D}"/>
    <dgm:cxn modelId="{31DB06AC-E455-4464-B2C9-B38CB92639B9}" type="presParOf" srcId="{3A5DC316-E58C-4E88-AA7F-2313B01D6080}" destId="{5BA8F54D-7766-4E9A-A19B-CBC1B3A52332}" srcOrd="0" destOrd="0" presId="urn:microsoft.com/office/officeart/2005/8/layout/pyramid2"/>
    <dgm:cxn modelId="{31CE0ACE-FD5C-4BD6-B7C6-50A508213DF9}" type="presParOf" srcId="{3A5DC316-E58C-4E88-AA7F-2313B01D6080}" destId="{AF91772F-72EF-44B5-91D2-F1B02D2550D2}" srcOrd="1" destOrd="0" presId="urn:microsoft.com/office/officeart/2005/8/layout/pyramid2"/>
    <dgm:cxn modelId="{BC30BE72-8B44-4B2E-8AFD-F659CB8610C7}" type="presParOf" srcId="{AF91772F-72EF-44B5-91D2-F1B02D2550D2}" destId="{5607B1FA-2535-42EA-9B7A-E995EE87D202}" srcOrd="0" destOrd="0" presId="urn:microsoft.com/office/officeart/2005/8/layout/pyramid2"/>
    <dgm:cxn modelId="{A8A47D5E-E421-445B-B925-8D381F046E5F}" type="presParOf" srcId="{AF91772F-72EF-44B5-91D2-F1B02D2550D2}" destId="{0BADFA64-6C26-49F6-AAD2-52453DE7C4BF}" srcOrd="1" destOrd="0" presId="urn:microsoft.com/office/officeart/2005/8/layout/pyramid2"/>
    <dgm:cxn modelId="{42F86175-01EF-4CF6-99BF-5BDA049F3D67}" type="presParOf" srcId="{AF91772F-72EF-44B5-91D2-F1B02D2550D2}" destId="{6A9CAE6F-6CCB-47C2-8397-5159C2AAE554}" srcOrd="2" destOrd="0" presId="urn:microsoft.com/office/officeart/2005/8/layout/pyramid2"/>
    <dgm:cxn modelId="{6CB1C2BD-C198-46CE-ACEC-C52159222517}" type="presParOf" srcId="{AF91772F-72EF-44B5-91D2-F1B02D2550D2}" destId="{D2FB1379-A95F-4329-AFC4-7B45E560B94C}" srcOrd="3" destOrd="0" presId="urn:microsoft.com/office/officeart/2005/8/layout/pyramid2"/>
    <dgm:cxn modelId="{0AADD6C9-E06E-4EDE-B095-E33ED23FFBD0}" type="presParOf" srcId="{AF91772F-72EF-44B5-91D2-F1B02D2550D2}" destId="{425B1996-0D02-4E88-ABBC-BB638B557EE8}" srcOrd="4" destOrd="0" presId="urn:microsoft.com/office/officeart/2005/8/layout/pyramid2"/>
    <dgm:cxn modelId="{0F2C65EE-86A1-49A9-8721-D891840FE9AD}" type="presParOf" srcId="{AF91772F-72EF-44B5-91D2-F1B02D2550D2}" destId="{F38A2B00-C5A6-43E0-A732-F210C34F2616}" srcOrd="5" destOrd="0" presId="urn:microsoft.com/office/officeart/2005/8/layout/pyramid2"/>
    <dgm:cxn modelId="{770DDD69-858B-49D0-B454-97B73E8CA0BC}" type="presParOf" srcId="{AF91772F-72EF-44B5-91D2-F1B02D2550D2}" destId="{A79F92AF-708B-4045-862A-91E96C7AC98A}" srcOrd="6" destOrd="0" presId="urn:microsoft.com/office/officeart/2005/8/layout/pyramid2"/>
    <dgm:cxn modelId="{7154F1C5-664A-40F1-AD00-12ADB6B52C41}" type="presParOf" srcId="{AF91772F-72EF-44B5-91D2-F1B02D2550D2}" destId="{499B2F25-4804-4DDC-B015-4F2383CA66DF}"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FB512B3-1485-40AB-A847-8834E60B8A18}" type="doc">
      <dgm:prSet loTypeId="urn:microsoft.com/office/officeart/2005/8/layout/pyramid2" loCatId="list" qsTypeId="urn:microsoft.com/office/officeart/2005/8/quickstyle/simple1" qsCatId="simple" csTypeId="urn:microsoft.com/office/officeart/2005/8/colors/accent1_2" csCatId="accent1" phldr="1"/>
      <dgm:spPr/>
    </dgm:pt>
    <dgm:pt modelId="{1AD9B757-DF9F-43BE-BAFA-D4EE64D0A076}">
      <dgm:prSet phldrT="[Text]"/>
      <dgm:spPr/>
      <dgm:t>
        <a:bodyPr/>
        <a:lstStyle/>
        <a:p>
          <a:r>
            <a:rPr lang="en-US" dirty="0" err="1"/>
            <a:t>Upaya</a:t>
          </a:r>
          <a:r>
            <a:rPr lang="en-US" dirty="0"/>
            <a:t> Kesehatan</a:t>
          </a:r>
        </a:p>
      </dgm:t>
    </dgm:pt>
    <dgm:pt modelId="{89E38E3B-CEAC-47E5-BFDA-F5012A17E483}" type="parTrans" cxnId="{4B6E7EB7-17D1-4B71-8D59-AE122C65124A}">
      <dgm:prSet/>
      <dgm:spPr/>
      <dgm:t>
        <a:bodyPr/>
        <a:lstStyle/>
        <a:p>
          <a:endParaRPr lang="en-US"/>
        </a:p>
      </dgm:t>
    </dgm:pt>
    <dgm:pt modelId="{B4FA0397-C43C-4289-81A9-DA1A336EB60E}" type="sibTrans" cxnId="{4B6E7EB7-17D1-4B71-8D59-AE122C65124A}">
      <dgm:prSet/>
      <dgm:spPr/>
      <dgm:t>
        <a:bodyPr/>
        <a:lstStyle/>
        <a:p>
          <a:endParaRPr lang="en-US"/>
        </a:p>
      </dgm:t>
    </dgm:pt>
    <dgm:pt modelId="{B7A3BD29-1A60-4402-83EA-DF787264D24B}">
      <dgm:prSet phldrT="[Text]"/>
      <dgm:spPr/>
      <dgm:t>
        <a:bodyPr/>
        <a:lstStyle/>
        <a:p>
          <a:r>
            <a:rPr lang="en-US" dirty="0" err="1"/>
            <a:t>Penelitian</a:t>
          </a:r>
          <a:r>
            <a:rPr lang="en-US" dirty="0"/>
            <a:t> &amp; </a:t>
          </a:r>
          <a:r>
            <a:rPr lang="en-US" dirty="0" err="1"/>
            <a:t>pengembangan</a:t>
          </a:r>
          <a:r>
            <a:rPr lang="en-US" dirty="0"/>
            <a:t> </a:t>
          </a:r>
          <a:r>
            <a:rPr lang="en-US" dirty="0" err="1"/>
            <a:t>kesehatan</a:t>
          </a:r>
          <a:endParaRPr lang="en-US" dirty="0"/>
        </a:p>
      </dgm:t>
    </dgm:pt>
    <dgm:pt modelId="{6943B635-F690-417C-A889-7A832B433F8C}" type="parTrans" cxnId="{EACBBD40-E4FF-4521-9359-105099D3F71D}">
      <dgm:prSet/>
      <dgm:spPr/>
      <dgm:t>
        <a:bodyPr/>
        <a:lstStyle/>
        <a:p>
          <a:endParaRPr lang="en-US"/>
        </a:p>
      </dgm:t>
    </dgm:pt>
    <dgm:pt modelId="{DAC7DC42-AFB7-430E-9BA6-2998B6AAC7EC}" type="sibTrans" cxnId="{EACBBD40-E4FF-4521-9359-105099D3F71D}">
      <dgm:prSet/>
      <dgm:spPr/>
      <dgm:t>
        <a:bodyPr/>
        <a:lstStyle/>
        <a:p>
          <a:endParaRPr lang="en-US"/>
        </a:p>
      </dgm:t>
    </dgm:pt>
    <dgm:pt modelId="{598F0EDD-8C74-43E8-91E4-C4F582C9B139}">
      <dgm:prSet phldrT="[Text]"/>
      <dgm:spPr/>
      <dgm:t>
        <a:bodyPr/>
        <a:lstStyle/>
        <a:p>
          <a:r>
            <a:rPr lang="en-US" dirty="0" err="1"/>
            <a:t>Pembiayaan</a:t>
          </a:r>
          <a:r>
            <a:rPr lang="en-US" dirty="0"/>
            <a:t> </a:t>
          </a:r>
          <a:r>
            <a:rPr lang="en-US" dirty="0" err="1"/>
            <a:t>kesehatan</a:t>
          </a:r>
          <a:endParaRPr lang="en-US" dirty="0"/>
        </a:p>
      </dgm:t>
    </dgm:pt>
    <dgm:pt modelId="{D9B66F07-2013-4F53-B85F-8E4DE916ADF2}" type="parTrans" cxnId="{4BEC3C95-FD42-4F7F-884D-4FF7B586240C}">
      <dgm:prSet/>
      <dgm:spPr/>
      <dgm:t>
        <a:bodyPr/>
        <a:lstStyle/>
        <a:p>
          <a:endParaRPr lang="en-US"/>
        </a:p>
      </dgm:t>
    </dgm:pt>
    <dgm:pt modelId="{D97E89F6-D6D4-440E-BDDC-2295B2A8D291}" type="sibTrans" cxnId="{4BEC3C95-FD42-4F7F-884D-4FF7B586240C}">
      <dgm:prSet/>
      <dgm:spPr/>
      <dgm:t>
        <a:bodyPr/>
        <a:lstStyle/>
        <a:p>
          <a:endParaRPr lang="en-US"/>
        </a:p>
      </dgm:t>
    </dgm:pt>
    <dgm:pt modelId="{3A5DC316-E58C-4E88-AA7F-2313B01D6080}" type="pres">
      <dgm:prSet presAssocID="{5FB512B3-1485-40AB-A847-8834E60B8A18}" presName="compositeShape" presStyleCnt="0">
        <dgm:presLayoutVars>
          <dgm:dir/>
          <dgm:resizeHandles/>
        </dgm:presLayoutVars>
      </dgm:prSet>
      <dgm:spPr/>
    </dgm:pt>
    <dgm:pt modelId="{5BA8F54D-7766-4E9A-A19B-CBC1B3A52332}" type="pres">
      <dgm:prSet presAssocID="{5FB512B3-1485-40AB-A847-8834E60B8A18}" presName="pyramid" presStyleLbl="node1" presStyleIdx="0" presStyleCnt="1" custLinFactNeighborX="80201" custLinFactNeighborY="-11370"/>
      <dgm:spPr/>
    </dgm:pt>
    <dgm:pt modelId="{AF91772F-72EF-44B5-91D2-F1B02D2550D2}" type="pres">
      <dgm:prSet presAssocID="{5FB512B3-1485-40AB-A847-8834E60B8A18}" presName="theList" presStyleCnt="0"/>
      <dgm:spPr/>
    </dgm:pt>
    <dgm:pt modelId="{5607B1FA-2535-42EA-9B7A-E995EE87D202}" type="pres">
      <dgm:prSet presAssocID="{1AD9B757-DF9F-43BE-BAFA-D4EE64D0A076}" presName="aNode" presStyleLbl="fgAcc1" presStyleIdx="0" presStyleCnt="3">
        <dgm:presLayoutVars>
          <dgm:bulletEnabled val="1"/>
        </dgm:presLayoutVars>
      </dgm:prSet>
      <dgm:spPr/>
    </dgm:pt>
    <dgm:pt modelId="{0BADFA64-6C26-49F6-AAD2-52453DE7C4BF}" type="pres">
      <dgm:prSet presAssocID="{1AD9B757-DF9F-43BE-BAFA-D4EE64D0A076}" presName="aSpace" presStyleCnt="0"/>
      <dgm:spPr/>
    </dgm:pt>
    <dgm:pt modelId="{6A9CAE6F-6CCB-47C2-8397-5159C2AAE554}" type="pres">
      <dgm:prSet presAssocID="{B7A3BD29-1A60-4402-83EA-DF787264D24B}" presName="aNode" presStyleLbl="fgAcc1" presStyleIdx="1" presStyleCnt="3">
        <dgm:presLayoutVars>
          <dgm:bulletEnabled val="1"/>
        </dgm:presLayoutVars>
      </dgm:prSet>
      <dgm:spPr/>
    </dgm:pt>
    <dgm:pt modelId="{D2FB1379-A95F-4329-AFC4-7B45E560B94C}" type="pres">
      <dgm:prSet presAssocID="{B7A3BD29-1A60-4402-83EA-DF787264D24B}" presName="aSpace" presStyleCnt="0"/>
      <dgm:spPr/>
    </dgm:pt>
    <dgm:pt modelId="{425B1996-0D02-4E88-ABBC-BB638B557EE8}" type="pres">
      <dgm:prSet presAssocID="{598F0EDD-8C74-43E8-91E4-C4F582C9B139}" presName="aNode" presStyleLbl="fgAcc1" presStyleIdx="2" presStyleCnt="3">
        <dgm:presLayoutVars>
          <dgm:bulletEnabled val="1"/>
        </dgm:presLayoutVars>
      </dgm:prSet>
      <dgm:spPr/>
    </dgm:pt>
    <dgm:pt modelId="{F38A2B00-C5A6-43E0-A732-F210C34F2616}" type="pres">
      <dgm:prSet presAssocID="{598F0EDD-8C74-43E8-91E4-C4F582C9B139}" presName="aSpace" presStyleCnt="0"/>
      <dgm:spPr/>
    </dgm:pt>
  </dgm:ptLst>
  <dgm:cxnLst>
    <dgm:cxn modelId="{EACBBD40-E4FF-4521-9359-105099D3F71D}" srcId="{5FB512B3-1485-40AB-A847-8834E60B8A18}" destId="{B7A3BD29-1A60-4402-83EA-DF787264D24B}" srcOrd="1" destOrd="0" parTransId="{6943B635-F690-417C-A889-7A832B433F8C}" sibTransId="{DAC7DC42-AFB7-430E-9BA6-2998B6AAC7EC}"/>
    <dgm:cxn modelId="{88620B49-2AE8-4D2B-BED8-A9A8AB9EFCD3}" type="presOf" srcId="{1AD9B757-DF9F-43BE-BAFA-D4EE64D0A076}" destId="{5607B1FA-2535-42EA-9B7A-E995EE87D202}" srcOrd="0" destOrd="0" presId="urn:microsoft.com/office/officeart/2005/8/layout/pyramid2"/>
    <dgm:cxn modelId="{CEF3AF80-3772-4F95-A463-255614B3BBC9}" type="presOf" srcId="{5FB512B3-1485-40AB-A847-8834E60B8A18}" destId="{3A5DC316-E58C-4E88-AA7F-2313B01D6080}" srcOrd="0" destOrd="0" presId="urn:microsoft.com/office/officeart/2005/8/layout/pyramid2"/>
    <dgm:cxn modelId="{4BEC3C95-FD42-4F7F-884D-4FF7B586240C}" srcId="{5FB512B3-1485-40AB-A847-8834E60B8A18}" destId="{598F0EDD-8C74-43E8-91E4-C4F582C9B139}" srcOrd="2" destOrd="0" parTransId="{D9B66F07-2013-4F53-B85F-8E4DE916ADF2}" sibTransId="{D97E89F6-D6D4-440E-BDDC-2295B2A8D291}"/>
    <dgm:cxn modelId="{822385A0-9EE1-4D62-9389-F0441DD322F9}" type="presOf" srcId="{B7A3BD29-1A60-4402-83EA-DF787264D24B}" destId="{6A9CAE6F-6CCB-47C2-8397-5159C2AAE554}" srcOrd="0" destOrd="0" presId="urn:microsoft.com/office/officeart/2005/8/layout/pyramid2"/>
    <dgm:cxn modelId="{4B6E7EB7-17D1-4B71-8D59-AE122C65124A}" srcId="{5FB512B3-1485-40AB-A847-8834E60B8A18}" destId="{1AD9B757-DF9F-43BE-BAFA-D4EE64D0A076}" srcOrd="0" destOrd="0" parTransId="{89E38E3B-CEAC-47E5-BFDA-F5012A17E483}" sibTransId="{B4FA0397-C43C-4289-81A9-DA1A336EB60E}"/>
    <dgm:cxn modelId="{BE866EC7-D5AD-485F-9FAD-7BA27F790F21}" type="presOf" srcId="{598F0EDD-8C74-43E8-91E4-C4F582C9B139}" destId="{425B1996-0D02-4E88-ABBC-BB638B557EE8}" srcOrd="0" destOrd="0" presId="urn:microsoft.com/office/officeart/2005/8/layout/pyramid2"/>
    <dgm:cxn modelId="{31DB06AC-E455-4464-B2C9-B38CB92639B9}" type="presParOf" srcId="{3A5DC316-E58C-4E88-AA7F-2313B01D6080}" destId="{5BA8F54D-7766-4E9A-A19B-CBC1B3A52332}" srcOrd="0" destOrd="0" presId="urn:microsoft.com/office/officeart/2005/8/layout/pyramid2"/>
    <dgm:cxn modelId="{31CE0ACE-FD5C-4BD6-B7C6-50A508213DF9}" type="presParOf" srcId="{3A5DC316-E58C-4E88-AA7F-2313B01D6080}" destId="{AF91772F-72EF-44B5-91D2-F1B02D2550D2}" srcOrd="1" destOrd="0" presId="urn:microsoft.com/office/officeart/2005/8/layout/pyramid2"/>
    <dgm:cxn modelId="{BC30BE72-8B44-4B2E-8AFD-F659CB8610C7}" type="presParOf" srcId="{AF91772F-72EF-44B5-91D2-F1B02D2550D2}" destId="{5607B1FA-2535-42EA-9B7A-E995EE87D202}" srcOrd="0" destOrd="0" presId="urn:microsoft.com/office/officeart/2005/8/layout/pyramid2"/>
    <dgm:cxn modelId="{A8A47D5E-E421-445B-B925-8D381F046E5F}" type="presParOf" srcId="{AF91772F-72EF-44B5-91D2-F1B02D2550D2}" destId="{0BADFA64-6C26-49F6-AAD2-52453DE7C4BF}" srcOrd="1" destOrd="0" presId="urn:microsoft.com/office/officeart/2005/8/layout/pyramid2"/>
    <dgm:cxn modelId="{42F86175-01EF-4CF6-99BF-5BDA049F3D67}" type="presParOf" srcId="{AF91772F-72EF-44B5-91D2-F1B02D2550D2}" destId="{6A9CAE6F-6CCB-47C2-8397-5159C2AAE554}" srcOrd="2" destOrd="0" presId="urn:microsoft.com/office/officeart/2005/8/layout/pyramid2"/>
    <dgm:cxn modelId="{6CB1C2BD-C198-46CE-ACEC-C52159222517}" type="presParOf" srcId="{AF91772F-72EF-44B5-91D2-F1B02D2550D2}" destId="{D2FB1379-A95F-4329-AFC4-7B45E560B94C}" srcOrd="3" destOrd="0" presId="urn:microsoft.com/office/officeart/2005/8/layout/pyramid2"/>
    <dgm:cxn modelId="{0AADD6C9-E06E-4EDE-B095-E33ED23FFBD0}" type="presParOf" srcId="{AF91772F-72EF-44B5-91D2-F1B02D2550D2}" destId="{425B1996-0D02-4E88-ABBC-BB638B557EE8}" srcOrd="4" destOrd="0" presId="urn:microsoft.com/office/officeart/2005/8/layout/pyramid2"/>
    <dgm:cxn modelId="{0F2C65EE-86A1-49A9-8721-D891840FE9AD}" type="presParOf" srcId="{AF91772F-72EF-44B5-91D2-F1B02D2550D2}" destId="{F38A2B00-C5A6-43E0-A732-F210C34F2616}" srcOrd="5"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B76A5-5D15-430F-9C49-8B68D844ED45}">
      <dsp:nvSpPr>
        <dsp:cNvPr id="0" name=""/>
        <dsp:cNvSpPr/>
      </dsp:nvSpPr>
      <dsp:spPr>
        <a:xfrm rot="5400000">
          <a:off x="2618092" y="429622"/>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Informasi</a:t>
          </a:r>
          <a:r>
            <a:rPr lang="en-US" sz="1000" kern="1200" dirty="0"/>
            <a:t> Kesehatan</a:t>
          </a:r>
        </a:p>
      </dsp:txBody>
      <dsp:txXfrm rot="-5400000">
        <a:off x="2878691" y="547638"/>
        <a:ext cx="778064" cy="894326"/>
      </dsp:txXfrm>
    </dsp:sp>
    <dsp:sp modelId="{E6016CB0-F297-47E8-A295-F794A399FA24}">
      <dsp:nvSpPr>
        <dsp:cNvPr id="0" name=""/>
        <dsp:cNvSpPr/>
      </dsp:nvSpPr>
      <dsp:spPr>
        <a:xfrm>
          <a:off x="6362526" y="261237"/>
          <a:ext cx="1449977" cy="779557"/>
        </a:xfrm>
        <a:prstGeom prst="rect">
          <a:avLst/>
        </a:prstGeom>
        <a:noFill/>
        <a:ln>
          <a:noFill/>
        </a:ln>
        <a:effectLst/>
      </dsp:spPr>
      <dsp:style>
        <a:lnRef idx="0">
          <a:scrgbClr r="0" g="0" b="0"/>
        </a:lnRef>
        <a:fillRef idx="0">
          <a:scrgbClr r="0" g="0" b="0"/>
        </a:fillRef>
        <a:effectRef idx="0">
          <a:scrgbClr r="0" g="0" b="0"/>
        </a:effectRef>
        <a:fontRef idx="minor"/>
      </dsp:style>
    </dsp:sp>
    <dsp:sp modelId="{98CA6CB8-E7F5-49A2-AB52-E867F3018430}">
      <dsp:nvSpPr>
        <dsp:cNvPr id="0" name=""/>
        <dsp:cNvSpPr/>
      </dsp:nvSpPr>
      <dsp:spPr>
        <a:xfrm rot="5400000">
          <a:off x="735593" y="156127"/>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dirty="0" err="1"/>
            <a:t>Administrasi</a:t>
          </a:r>
          <a:r>
            <a:rPr lang="en-US" sz="1200" kern="1200" dirty="0"/>
            <a:t> Kesehatan</a:t>
          </a:r>
        </a:p>
      </dsp:txBody>
      <dsp:txXfrm rot="-5400000">
        <a:off x="996192" y="274143"/>
        <a:ext cx="778064" cy="894326"/>
      </dsp:txXfrm>
    </dsp:sp>
    <dsp:sp modelId="{BF83C286-F078-4C31-B3F7-D772B0C30F3A}">
      <dsp:nvSpPr>
        <dsp:cNvPr id="0" name=""/>
        <dsp:cNvSpPr/>
      </dsp:nvSpPr>
      <dsp:spPr>
        <a:xfrm rot="5400000">
          <a:off x="7587375" y="876737"/>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Upaya</a:t>
          </a:r>
          <a:r>
            <a:rPr lang="en-US" sz="1000" kern="1200" dirty="0"/>
            <a:t> Kesehatan</a:t>
          </a:r>
        </a:p>
      </dsp:txBody>
      <dsp:txXfrm rot="-5400000">
        <a:off x="7847974" y="994753"/>
        <a:ext cx="778064" cy="894326"/>
      </dsp:txXfrm>
    </dsp:sp>
    <dsp:sp modelId="{EBA7CCE2-4C3F-4192-A0AD-73ED018B1F18}">
      <dsp:nvSpPr>
        <dsp:cNvPr id="0" name=""/>
        <dsp:cNvSpPr/>
      </dsp:nvSpPr>
      <dsp:spPr>
        <a:xfrm>
          <a:off x="3135158" y="1364052"/>
          <a:ext cx="1403203" cy="779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r" defTabSz="444500">
            <a:lnSpc>
              <a:spcPct val="90000"/>
            </a:lnSpc>
            <a:spcBef>
              <a:spcPct val="0"/>
            </a:spcBef>
            <a:spcAft>
              <a:spcPct val="35000"/>
            </a:spcAft>
            <a:buNone/>
          </a:pPr>
          <a:endParaRPr lang="en-US" sz="1000" kern="1200" dirty="0"/>
        </a:p>
      </dsp:txBody>
      <dsp:txXfrm>
        <a:off x="3135158" y="1364052"/>
        <a:ext cx="1403203" cy="779557"/>
      </dsp:txXfrm>
    </dsp:sp>
    <dsp:sp modelId="{3A5BC31B-1EB2-4A85-946D-C522C6EC8CC8}">
      <dsp:nvSpPr>
        <dsp:cNvPr id="0" name=""/>
        <dsp:cNvSpPr/>
      </dsp:nvSpPr>
      <dsp:spPr>
        <a:xfrm rot="5400000">
          <a:off x="5221094" y="243204"/>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en-US" sz="1500" kern="1200" dirty="0" err="1"/>
            <a:t>Sumber</a:t>
          </a:r>
          <a:r>
            <a:rPr lang="en-US" sz="1500" kern="1200" dirty="0"/>
            <a:t> </a:t>
          </a:r>
          <a:r>
            <a:rPr lang="en-US" sz="1500" kern="1200" dirty="0" err="1"/>
            <a:t>Daya</a:t>
          </a:r>
          <a:r>
            <a:rPr lang="en-US" sz="1500" kern="1200" dirty="0"/>
            <a:t> Kesehatan</a:t>
          </a:r>
        </a:p>
      </dsp:txBody>
      <dsp:txXfrm rot="-5400000">
        <a:off x="5481693" y="361220"/>
        <a:ext cx="778064" cy="894326"/>
      </dsp:txXfrm>
    </dsp:sp>
    <dsp:sp modelId="{58A378ED-19E4-45B2-ABB4-5D4B78262A4A}">
      <dsp:nvSpPr>
        <dsp:cNvPr id="0" name=""/>
        <dsp:cNvSpPr/>
      </dsp:nvSpPr>
      <dsp:spPr>
        <a:xfrm rot="5400000">
          <a:off x="7536621" y="2421275"/>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Pembiayaan</a:t>
          </a:r>
          <a:r>
            <a:rPr lang="en-US" sz="1000" kern="1200" dirty="0"/>
            <a:t> Kesehatan</a:t>
          </a:r>
        </a:p>
      </dsp:txBody>
      <dsp:txXfrm rot="-5400000">
        <a:off x="7797220" y="2539291"/>
        <a:ext cx="778064" cy="894326"/>
      </dsp:txXfrm>
    </dsp:sp>
    <dsp:sp modelId="{40C71E40-1D00-4A3C-BFA1-2E4D4672809B}">
      <dsp:nvSpPr>
        <dsp:cNvPr id="0" name=""/>
        <dsp:cNvSpPr/>
      </dsp:nvSpPr>
      <dsp:spPr>
        <a:xfrm>
          <a:off x="6382536" y="2408874"/>
          <a:ext cx="1409957" cy="895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endParaRPr lang="en-US" sz="1000" kern="1200" dirty="0"/>
        </a:p>
      </dsp:txBody>
      <dsp:txXfrm>
        <a:off x="6382536" y="2408874"/>
        <a:ext cx="1409957" cy="895540"/>
      </dsp:txXfrm>
    </dsp:sp>
    <dsp:sp modelId="{C692D6FB-D5C8-4CB5-A5F9-75A99A8F9B5F}">
      <dsp:nvSpPr>
        <dsp:cNvPr id="0" name=""/>
        <dsp:cNvSpPr/>
      </dsp:nvSpPr>
      <dsp:spPr>
        <a:xfrm rot="5400000">
          <a:off x="5139368" y="3260429"/>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r>
            <a:rPr lang="en-US" sz="1000" kern="1200" dirty="0"/>
            <a:t>Peran Serta &amp; </a:t>
          </a:r>
          <a:r>
            <a:rPr lang="en-US" sz="1000" kern="1200" dirty="0" err="1"/>
            <a:t>Pemberdayaan</a:t>
          </a:r>
          <a:r>
            <a:rPr lang="en-US" sz="1000" kern="1200" dirty="0"/>
            <a:t>  Masyarakat</a:t>
          </a:r>
        </a:p>
      </dsp:txBody>
      <dsp:txXfrm rot="-5400000">
        <a:off x="5399967" y="3378445"/>
        <a:ext cx="778064" cy="894326"/>
      </dsp:txXfrm>
    </dsp:sp>
    <dsp:sp modelId="{88E944B4-2B42-44C0-BA63-DF29ACF83F65}">
      <dsp:nvSpPr>
        <dsp:cNvPr id="0" name=""/>
        <dsp:cNvSpPr/>
      </dsp:nvSpPr>
      <dsp:spPr>
        <a:xfrm rot="5400000">
          <a:off x="2567883" y="2326909"/>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err="1"/>
            <a:t>Ilmu</a:t>
          </a:r>
          <a:r>
            <a:rPr lang="en-US" sz="1000" kern="1200" dirty="0"/>
            <a:t> </a:t>
          </a:r>
          <a:r>
            <a:rPr lang="en-US" sz="1000" kern="1200" dirty="0" err="1"/>
            <a:t>pengertahuan</a:t>
          </a:r>
          <a:r>
            <a:rPr lang="en-US" sz="1000" kern="1200" dirty="0"/>
            <a:t> &amp; </a:t>
          </a:r>
          <a:r>
            <a:rPr lang="en-US" sz="1000" kern="1200" dirty="0" err="1"/>
            <a:t>teknologi</a:t>
          </a:r>
          <a:r>
            <a:rPr lang="en-US" sz="1000" kern="1200" dirty="0"/>
            <a:t> </a:t>
          </a:r>
          <a:r>
            <a:rPr lang="en-US" sz="1000" kern="1200" dirty="0" err="1"/>
            <a:t>kesehatan</a:t>
          </a:r>
          <a:endParaRPr lang="en-US" sz="1000" kern="1200" dirty="0"/>
        </a:p>
      </dsp:txBody>
      <dsp:txXfrm rot="-5400000">
        <a:off x="2828482" y="2444925"/>
        <a:ext cx="778064" cy="894326"/>
      </dsp:txXfrm>
    </dsp:sp>
    <dsp:sp modelId="{F5FF28CD-4865-438B-BD37-EDC311A38AD2}">
      <dsp:nvSpPr>
        <dsp:cNvPr id="0" name=""/>
        <dsp:cNvSpPr/>
      </dsp:nvSpPr>
      <dsp:spPr>
        <a:xfrm>
          <a:off x="3135158" y="3569680"/>
          <a:ext cx="1403203" cy="779557"/>
        </a:xfrm>
        <a:prstGeom prst="rect">
          <a:avLst/>
        </a:prstGeom>
        <a:noFill/>
        <a:ln>
          <a:noFill/>
        </a:ln>
        <a:effectLst/>
      </dsp:spPr>
      <dsp:style>
        <a:lnRef idx="0">
          <a:scrgbClr r="0" g="0" b="0"/>
        </a:lnRef>
        <a:fillRef idx="0">
          <a:scrgbClr r="0" g="0" b="0"/>
        </a:fillRef>
        <a:effectRef idx="0">
          <a:scrgbClr r="0" g="0" b="0"/>
        </a:effectRef>
        <a:fontRef idx="minor"/>
      </dsp:style>
    </dsp:sp>
    <dsp:sp modelId="{B2FE08B8-557D-433D-AAFC-684E9DB40F59}">
      <dsp:nvSpPr>
        <dsp:cNvPr id="0" name=""/>
        <dsp:cNvSpPr/>
      </dsp:nvSpPr>
      <dsp:spPr>
        <a:xfrm rot="5400000">
          <a:off x="629849" y="3130607"/>
          <a:ext cx="1299262" cy="1130358"/>
        </a:xfrm>
        <a:prstGeom prst="hexagon">
          <a:avLst>
            <a:gd name="adj" fmla="val 25000"/>
            <a:gd name="vf" fmla="val 1154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err="1"/>
            <a:t>Pengaturan</a:t>
          </a:r>
          <a:r>
            <a:rPr lang="en-US" sz="1400" kern="1200" dirty="0"/>
            <a:t> Hukum Kesehatan </a:t>
          </a:r>
        </a:p>
      </dsp:txBody>
      <dsp:txXfrm rot="-5400000">
        <a:off x="890448" y="3248623"/>
        <a:ext cx="778064" cy="894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F54D-7766-4E9A-A19B-CBC1B3A52332}">
      <dsp:nvSpPr>
        <dsp:cNvPr id="0" name=""/>
        <dsp:cNvSpPr/>
      </dsp:nvSpPr>
      <dsp:spPr>
        <a:xfrm>
          <a:off x="0" y="0"/>
          <a:ext cx="3690555" cy="421907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7B1FA-2535-42EA-9B7A-E995EE87D202}">
      <dsp:nvSpPr>
        <dsp:cNvPr id="0" name=""/>
        <dsp:cNvSpPr/>
      </dsp:nvSpPr>
      <dsp:spPr>
        <a:xfrm>
          <a:off x="1845277" y="360743"/>
          <a:ext cx="2398861" cy="7498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SDM Kesehatan</a:t>
          </a:r>
        </a:p>
      </dsp:txBody>
      <dsp:txXfrm>
        <a:off x="1881883" y="397349"/>
        <a:ext cx="2325649" cy="676662"/>
      </dsp:txXfrm>
    </dsp:sp>
    <dsp:sp modelId="{6A9CAE6F-6CCB-47C2-8397-5159C2AAE554}">
      <dsp:nvSpPr>
        <dsp:cNvPr id="0" name=""/>
        <dsp:cNvSpPr/>
      </dsp:nvSpPr>
      <dsp:spPr>
        <a:xfrm>
          <a:off x="1845277" y="1265928"/>
          <a:ext cx="2398861" cy="7498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Sediaan</a:t>
          </a:r>
          <a:r>
            <a:rPr lang="en-US" sz="1500" kern="1200" dirty="0"/>
            <a:t> </a:t>
          </a:r>
          <a:r>
            <a:rPr lang="en-US" sz="1500" kern="1200" dirty="0" err="1"/>
            <a:t>Farmasi</a:t>
          </a:r>
          <a:r>
            <a:rPr lang="en-US" sz="1500" kern="1200" dirty="0"/>
            <a:t>, </a:t>
          </a:r>
          <a:r>
            <a:rPr lang="en-US" sz="1500" kern="1200" dirty="0" err="1"/>
            <a:t>AlKes</a:t>
          </a:r>
          <a:r>
            <a:rPr lang="en-US" sz="1500" kern="1200" dirty="0"/>
            <a:t> &amp; </a:t>
          </a:r>
          <a:r>
            <a:rPr lang="en-US" sz="1500" kern="1200" dirty="0" err="1"/>
            <a:t>Makanan</a:t>
          </a:r>
          <a:endParaRPr lang="en-US" sz="1500" kern="1200" dirty="0"/>
        </a:p>
      </dsp:txBody>
      <dsp:txXfrm>
        <a:off x="1881883" y="1302534"/>
        <a:ext cx="2325649" cy="676662"/>
      </dsp:txXfrm>
    </dsp:sp>
    <dsp:sp modelId="{425B1996-0D02-4E88-ABBC-BB638B557EE8}">
      <dsp:nvSpPr>
        <dsp:cNvPr id="0" name=""/>
        <dsp:cNvSpPr/>
      </dsp:nvSpPr>
      <dsp:spPr>
        <a:xfrm>
          <a:off x="1845277" y="2109537"/>
          <a:ext cx="2398861" cy="7498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Manajemen</a:t>
          </a:r>
          <a:r>
            <a:rPr lang="en-US" sz="1500" kern="1200" dirty="0"/>
            <a:t>, </a:t>
          </a:r>
          <a:r>
            <a:rPr lang="en-US" sz="1500" kern="1200" dirty="0" err="1"/>
            <a:t>Informasi</a:t>
          </a:r>
          <a:r>
            <a:rPr lang="en-US" sz="1500" kern="1200" dirty="0"/>
            <a:t>, &amp; </a:t>
          </a:r>
          <a:r>
            <a:rPr lang="en-US" sz="1500" kern="1200" dirty="0" err="1"/>
            <a:t>Regulasi</a:t>
          </a:r>
          <a:r>
            <a:rPr lang="en-US" sz="1500" kern="1200" dirty="0"/>
            <a:t> </a:t>
          </a:r>
          <a:r>
            <a:rPr lang="en-US" sz="1500" kern="1200" dirty="0" err="1"/>
            <a:t>Kesahatan</a:t>
          </a:r>
          <a:endParaRPr lang="en-US" sz="1500" kern="1200" dirty="0"/>
        </a:p>
      </dsp:txBody>
      <dsp:txXfrm>
        <a:off x="1881883" y="2146143"/>
        <a:ext cx="2325649" cy="676662"/>
      </dsp:txXfrm>
    </dsp:sp>
    <dsp:sp modelId="{A79F92AF-708B-4045-862A-91E96C7AC98A}">
      <dsp:nvSpPr>
        <dsp:cNvPr id="0" name=""/>
        <dsp:cNvSpPr/>
      </dsp:nvSpPr>
      <dsp:spPr>
        <a:xfrm>
          <a:off x="1845277" y="2953145"/>
          <a:ext cx="2398861" cy="749874"/>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err="1"/>
            <a:t>Pemberdayaan</a:t>
          </a:r>
          <a:r>
            <a:rPr lang="en-US" sz="1500" kern="1200" dirty="0"/>
            <a:t> Masyarakat</a:t>
          </a:r>
        </a:p>
      </dsp:txBody>
      <dsp:txXfrm>
        <a:off x="1881883" y="2989751"/>
        <a:ext cx="2325649" cy="6766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F54D-7766-4E9A-A19B-CBC1B3A52332}">
      <dsp:nvSpPr>
        <dsp:cNvPr id="0" name=""/>
        <dsp:cNvSpPr/>
      </dsp:nvSpPr>
      <dsp:spPr>
        <a:xfrm>
          <a:off x="614493" y="0"/>
          <a:ext cx="4096622" cy="413485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07B1FA-2535-42EA-9B7A-E995EE87D202}">
      <dsp:nvSpPr>
        <dsp:cNvPr id="0" name=""/>
        <dsp:cNvSpPr/>
      </dsp:nvSpPr>
      <dsp:spPr>
        <a:xfrm>
          <a:off x="2048311" y="415706"/>
          <a:ext cx="2662804" cy="9787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Upaya</a:t>
          </a:r>
          <a:r>
            <a:rPr lang="en-US" sz="1700" kern="1200" dirty="0"/>
            <a:t> Kesehatan</a:t>
          </a:r>
        </a:p>
      </dsp:txBody>
      <dsp:txXfrm>
        <a:off x="2096092" y="463487"/>
        <a:ext cx="2567242" cy="883235"/>
      </dsp:txXfrm>
    </dsp:sp>
    <dsp:sp modelId="{6A9CAE6F-6CCB-47C2-8397-5159C2AAE554}">
      <dsp:nvSpPr>
        <dsp:cNvPr id="0" name=""/>
        <dsp:cNvSpPr/>
      </dsp:nvSpPr>
      <dsp:spPr>
        <a:xfrm>
          <a:off x="2048311" y="1516853"/>
          <a:ext cx="2662804" cy="9787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Penelitian</a:t>
          </a:r>
          <a:r>
            <a:rPr lang="en-US" sz="1700" kern="1200" dirty="0"/>
            <a:t> &amp; </a:t>
          </a:r>
          <a:r>
            <a:rPr lang="en-US" sz="1700" kern="1200" dirty="0" err="1"/>
            <a:t>pengembangan</a:t>
          </a:r>
          <a:r>
            <a:rPr lang="en-US" sz="1700" kern="1200" dirty="0"/>
            <a:t> </a:t>
          </a:r>
          <a:r>
            <a:rPr lang="en-US" sz="1700" kern="1200" dirty="0" err="1"/>
            <a:t>kesehatan</a:t>
          </a:r>
          <a:endParaRPr lang="en-US" sz="1700" kern="1200" dirty="0"/>
        </a:p>
      </dsp:txBody>
      <dsp:txXfrm>
        <a:off x="2096092" y="1564634"/>
        <a:ext cx="2567242" cy="883235"/>
      </dsp:txXfrm>
    </dsp:sp>
    <dsp:sp modelId="{425B1996-0D02-4E88-ABBC-BB638B557EE8}">
      <dsp:nvSpPr>
        <dsp:cNvPr id="0" name=""/>
        <dsp:cNvSpPr/>
      </dsp:nvSpPr>
      <dsp:spPr>
        <a:xfrm>
          <a:off x="2048311" y="2617999"/>
          <a:ext cx="2662804" cy="97879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err="1"/>
            <a:t>Pembiayaan</a:t>
          </a:r>
          <a:r>
            <a:rPr lang="en-US" sz="1700" kern="1200" dirty="0"/>
            <a:t> </a:t>
          </a:r>
          <a:r>
            <a:rPr lang="en-US" sz="1700" kern="1200" dirty="0" err="1"/>
            <a:t>kesehatan</a:t>
          </a:r>
          <a:endParaRPr lang="en-US" sz="1700" kern="1200" dirty="0"/>
        </a:p>
      </dsp:txBody>
      <dsp:txXfrm>
        <a:off x="2096092" y="2665780"/>
        <a:ext cx="2567242" cy="883235"/>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364228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511789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136647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371168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F3726703-ADB5-411F-9DCC-56F2514524F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7697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24076980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9373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B28886-3510-47C9-8DE6-9C0EF01D2B5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1235616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B28886-3510-47C9-8DE6-9C0EF01D2B5D}" type="datetimeFigureOut">
              <a:rPr lang="en-US" smtClean="0"/>
              <a:t>10/7/2021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726703-ADB5-411F-9DCC-56F2514524F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3680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B28886-3510-47C9-8DE6-9C0EF01D2B5D}" type="datetimeFigureOut">
              <a:rPr lang="en-US" smtClean="0"/>
              <a:t>10/7/2021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726703-ADB5-411F-9DCC-56F2514524F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6802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B28886-3510-47C9-8DE6-9C0EF01D2B5D}" type="datetimeFigureOut">
              <a:rPr lang="en-US" smtClean="0"/>
              <a:t>10/7/2021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250804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4269508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28886-3510-47C9-8DE6-9C0EF01D2B5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26703-ADB5-411F-9DCC-56F2514524F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0766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28886-3510-47C9-8DE6-9C0EF01D2B5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39260833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B28886-3510-47C9-8DE6-9C0EF01D2B5D}" type="datetimeFigureOut">
              <a:rPr lang="en-US" smtClean="0"/>
              <a:t>10/7/2021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2514095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5437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6990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9627841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1061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29090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84399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726703-ADB5-411F-9DCC-56F2514524F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1311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3935667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142253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62942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174407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2542045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1808817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B3B28886-3510-47C9-8DE6-9C0EF01D2B5D}" type="datetimeFigureOut">
              <a:rPr lang="en-US" smtClean="0"/>
              <a:t>10/7/2021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F3726703-ADB5-411F-9DCC-56F2514524F1}" type="slidenum">
              <a:rPr lang="en-US" smtClean="0"/>
              <a:t>‹#›</a:t>
            </a:fld>
            <a:endParaRPr lang="en-US"/>
          </a:p>
        </p:txBody>
      </p:sp>
    </p:spTree>
    <p:extLst>
      <p:ext uri="{BB962C8B-B14F-4D97-AF65-F5344CB8AC3E}">
        <p14:creationId xmlns:p14="http://schemas.microsoft.com/office/powerpoint/2010/main" val="3388268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3.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B28886-3510-47C9-8DE6-9C0EF01D2B5D}" type="datetimeFigureOut">
              <a:rPr lang="en-US" smtClean="0"/>
              <a:t>10/7/2021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726703-ADB5-411F-9DCC-56F2514524F1}" type="slidenum">
              <a:rPr lang="en-US" smtClean="0"/>
              <a:t>‹#›</a:t>
            </a:fld>
            <a:endParaRPr lang="en-US"/>
          </a:p>
        </p:txBody>
      </p:sp>
    </p:spTree>
    <p:extLst>
      <p:ext uri="{BB962C8B-B14F-4D97-AF65-F5344CB8AC3E}">
        <p14:creationId xmlns:p14="http://schemas.microsoft.com/office/powerpoint/2010/main" val="1729955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B28886-3510-47C9-8DE6-9C0EF01D2B5D}" type="datetimeFigureOut">
              <a:rPr lang="en-US" smtClean="0"/>
              <a:t>10/7/2021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726703-ADB5-411F-9DCC-56F2514524F1}" type="slidenum">
              <a:rPr lang="en-US" smtClean="0"/>
              <a:t>‹#›</a:t>
            </a:fld>
            <a:endParaRPr lang="en-US"/>
          </a:p>
        </p:txBody>
      </p:sp>
    </p:spTree>
    <p:extLst>
      <p:ext uri="{BB962C8B-B14F-4D97-AF65-F5344CB8AC3E}">
        <p14:creationId xmlns:p14="http://schemas.microsoft.com/office/powerpoint/2010/main" val="27915391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80">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CA885-D757-495A-8434-608D71B8E2B2}"/>
              </a:ext>
            </a:extLst>
          </p:cNvPr>
          <p:cNvSpPr>
            <a:spLocks noGrp="1"/>
          </p:cNvSpPr>
          <p:nvPr>
            <p:ph type="ctrTitle"/>
          </p:nvPr>
        </p:nvSpPr>
        <p:spPr>
          <a:xfrm>
            <a:off x="2692398" y="1614488"/>
            <a:ext cx="6815669" cy="1772176"/>
          </a:xfrm>
          <a:blipFill>
            <a:blip r:embed="rId2"/>
            <a:tile tx="0" ty="0" sx="100000" sy="100000" flip="none" algn="tl"/>
          </a:blipFill>
        </p:spPr>
        <p:txBody>
          <a:bodyPr/>
          <a:lstStyle/>
          <a:p>
            <a:r>
              <a:rPr lang="en-US" dirty="0"/>
              <a:t>SISTEM KESEHATAN NASIONAL</a:t>
            </a:r>
          </a:p>
        </p:txBody>
      </p:sp>
      <p:sp>
        <p:nvSpPr>
          <p:cNvPr id="3" name="Subtitle 2">
            <a:extLst>
              <a:ext uri="{FF2B5EF4-FFF2-40B4-BE49-F238E27FC236}">
                <a16:creationId xmlns:a16="http://schemas.microsoft.com/office/drawing/2014/main" id="{3104B44A-BEE7-4D57-A3A8-C098AEB201B5}"/>
              </a:ext>
            </a:extLst>
          </p:cNvPr>
          <p:cNvSpPr>
            <a:spLocks noGrp="1"/>
          </p:cNvSpPr>
          <p:nvPr>
            <p:ph type="subTitle" idx="1"/>
          </p:nvPr>
        </p:nvSpPr>
        <p:spPr>
          <a:xfrm>
            <a:off x="2692398" y="3629025"/>
            <a:ext cx="6815669" cy="1349374"/>
          </a:xfrm>
          <a:pattFill prst="solidDmnd">
            <a:fgClr>
              <a:schemeClr val="accent6">
                <a:lumMod val="60000"/>
                <a:lumOff val="40000"/>
              </a:schemeClr>
            </a:fgClr>
            <a:bgClr>
              <a:schemeClr val="bg1"/>
            </a:bgClr>
          </a:pattFill>
        </p:spPr>
        <p:txBody>
          <a:bodyPr/>
          <a:lstStyle/>
          <a:p>
            <a:endParaRPr lang="en-US" dirty="0"/>
          </a:p>
          <a:p>
            <a:r>
              <a:rPr lang="en-US" dirty="0"/>
              <a:t>ASMAH SUKARTA,S.ST.,</a:t>
            </a:r>
            <a:r>
              <a:rPr lang="en-US" dirty="0" err="1"/>
              <a:t>M.Kes</a:t>
            </a:r>
            <a:endParaRPr lang="en-US" dirty="0"/>
          </a:p>
        </p:txBody>
      </p:sp>
      <p:pic>
        <p:nvPicPr>
          <p:cNvPr id="1026" name="Picture 2" descr="See the source image">
            <a:extLst>
              <a:ext uri="{FF2B5EF4-FFF2-40B4-BE49-F238E27FC236}">
                <a16:creationId xmlns:a16="http://schemas.microsoft.com/office/drawing/2014/main" id="{7E5E30A3-A785-4BA0-B787-B3333922F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2300" y="-1"/>
            <a:ext cx="5219699"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1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07FEF-CB7B-4E73-ACB3-717E15E7D5DB}"/>
              </a:ext>
            </a:extLst>
          </p:cNvPr>
          <p:cNvSpPr>
            <a:spLocks noGrp="1"/>
          </p:cNvSpPr>
          <p:nvPr>
            <p:ph type="title"/>
          </p:nvPr>
        </p:nvSpPr>
        <p:spPr/>
        <p:txBody>
          <a:bodyPr/>
          <a:lstStyle/>
          <a:p>
            <a:pPr algn="ctr"/>
            <a:r>
              <a:rPr lang="en-US" dirty="0" err="1"/>
              <a:t>Subsistem</a:t>
            </a:r>
            <a:r>
              <a:rPr lang="en-US" dirty="0"/>
              <a:t> </a:t>
            </a:r>
            <a:r>
              <a:rPr lang="en-US" dirty="0" err="1"/>
              <a:t>Pembiayaan</a:t>
            </a:r>
            <a:r>
              <a:rPr lang="en-US" dirty="0"/>
              <a:t> Kesehatan</a:t>
            </a:r>
          </a:p>
        </p:txBody>
      </p:sp>
      <p:sp>
        <p:nvSpPr>
          <p:cNvPr id="3" name="Content Placeholder 2">
            <a:extLst>
              <a:ext uri="{FF2B5EF4-FFF2-40B4-BE49-F238E27FC236}">
                <a16:creationId xmlns:a16="http://schemas.microsoft.com/office/drawing/2014/main" id="{1E2842BD-8F3A-4899-B86F-13FC8DC9D8BF}"/>
              </a:ext>
            </a:extLst>
          </p:cNvPr>
          <p:cNvSpPr>
            <a:spLocks noGrp="1"/>
          </p:cNvSpPr>
          <p:nvPr>
            <p:ph idx="1"/>
          </p:nvPr>
        </p:nvSpPr>
        <p:spPr>
          <a:xfrm>
            <a:off x="830179" y="2021304"/>
            <a:ext cx="10523621" cy="4150895"/>
          </a:xfrm>
        </p:spPr>
        <p:txBody>
          <a:bodyPr/>
          <a:lstStyle/>
          <a:p>
            <a:r>
              <a:rPr lang="en-US" dirty="0" err="1"/>
              <a:t>Jumlah</a:t>
            </a:r>
            <a:r>
              <a:rPr lang="en-US" dirty="0"/>
              <a:t> dana Kesehatan </a:t>
            </a:r>
            <a:r>
              <a:rPr lang="en-US" dirty="0" err="1"/>
              <a:t>harus</a:t>
            </a:r>
            <a:r>
              <a:rPr lang="en-US" dirty="0"/>
              <a:t> </a:t>
            </a:r>
            <a:r>
              <a:rPr lang="en-US" dirty="0" err="1"/>
              <a:t>cukup</a:t>
            </a:r>
            <a:r>
              <a:rPr lang="en-US" dirty="0"/>
              <a:t> dan </a:t>
            </a:r>
            <a:r>
              <a:rPr lang="en-US" dirty="0" err="1"/>
              <a:t>dikelola</a:t>
            </a:r>
            <a:r>
              <a:rPr lang="en-US" dirty="0"/>
              <a:t> </a:t>
            </a:r>
            <a:r>
              <a:rPr lang="en-US" dirty="0" err="1"/>
              <a:t>secara</a:t>
            </a:r>
            <a:r>
              <a:rPr lang="en-US" dirty="0"/>
              <a:t> </a:t>
            </a:r>
            <a:r>
              <a:rPr lang="en-US" dirty="0" err="1"/>
              <a:t>berdaya</a:t>
            </a:r>
            <a:r>
              <a:rPr lang="en-US" dirty="0"/>
              <a:t> </a:t>
            </a:r>
            <a:r>
              <a:rPr lang="en-US" dirty="0" err="1"/>
              <a:t>guna</a:t>
            </a:r>
            <a:r>
              <a:rPr lang="en-US" dirty="0"/>
              <a:t>, </a:t>
            </a:r>
            <a:r>
              <a:rPr lang="en-US" dirty="0" err="1"/>
              <a:t>adil</a:t>
            </a:r>
            <a:r>
              <a:rPr lang="en-US" dirty="0"/>
              <a:t> dan </a:t>
            </a:r>
            <a:r>
              <a:rPr lang="en-US" dirty="0" err="1"/>
              <a:t>berkelanjutan</a:t>
            </a:r>
            <a:r>
              <a:rPr lang="en-US" dirty="0"/>
              <a:t>, </a:t>
            </a:r>
            <a:r>
              <a:rPr lang="en-US" dirty="0" err="1"/>
              <a:t>didukung</a:t>
            </a:r>
            <a:r>
              <a:rPr lang="en-US" dirty="0"/>
              <a:t> oleh TRANSPARANSI &amp; AKUNTABILITAS</a:t>
            </a:r>
          </a:p>
          <a:p>
            <a:r>
              <a:rPr lang="en-US" dirty="0"/>
              <a:t>Dana </a:t>
            </a:r>
            <a:r>
              <a:rPr lang="en-US" dirty="0" err="1"/>
              <a:t>pemerintah</a:t>
            </a:r>
            <a:r>
              <a:rPr lang="en-US" dirty="0"/>
              <a:t> </a:t>
            </a:r>
            <a:r>
              <a:rPr lang="en-US" dirty="0" err="1"/>
              <a:t>untuk</a:t>
            </a:r>
            <a:r>
              <a:rPr lang="en-US" dirty="0"/>
              <a:t> </a:t>
            </a:r>
            <a:r>
              <a:rPr lang="en-US" dirty="0" err="1"/>
              <a:t>pembiayaan</a:t>
            </a:r>
            <a:r>
              <a:rPr lang="en-US" dirty="0"/>
              <a:t> UK dan UKP </a:t>
            </a:r>
            <a:r>
              <a:rPr lang="en-US" dirty="0" err="1"/>
              <a:t>bagi</a:t>
            </a:r>
            <a:r>
              <a:rPr lang="en-US" dirty="0"/>
              <a:t> </a:t>
            </a:r>
            <a:r>
              <a:rPr lang="en-US" dirty="0" err="1"/>
              <a:t>masyarakat</a:t>
            </a:r>
            <a:r>
              <a:rPr lang="en-US" dirty="0"/>
              <a:t> </a:t>
            </a:r>
            <a:r>
              <a:rPr lang="en-US" dirty="0" err="1"/>
              <a:t>Rentan</a:t>
            </a:r>
            <a:r>
              <a:rPr lang="en-US" dirty="0"/>
              <a:t> &amp; </a:t>
            </a:r>
            <a:r>
              <a:rPr lang="en-US" dirty="0" err="1"/>
              <a:t>GaKin</a:t>
            </a:r>
            <a:endParaRPr lang="en-US" dirty="0"/>
          </a:p>
          <a:p>
            <a:endParaRPr lang="en-US" dirty="0"/>
          </a:p>
        </p:txBody>
      </p:sp>
    </p:spTree>
    <p:extLst>
      <p:ext uri="{BB962C8B-B14F-4D97-AF65-F5344CB8AC3E}">
        <p14:creationId xmlns:p14="http://schemas.microsoft.com/office/powerpoint/2010/main" val="282371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F161A-B839-4D51-99DA-3D2E039B19AB}"/>
              </a:ext>
            </a:extLst>
          </p:cNvPr>
          <p:cNvSpPr>
            <a:spLocks noGrp="1"/>
          </p:cNvSpPr>
          <p:nvPr>
            <p:ph type="title"/>
          </p:nvPr>
        </p:nvSpPr>
        <p:spPr/>
        <p:txBody>
          <a:bodyPr/>
          <a:lstStyle/>
          <a:p>
            <a:pPr algn="ctr"/>
            <a:r>
              <a:rPr lang="en-US" dirty="0" err="1"/>
              <a:t>Subsistem</a:t>
            </a:r>
            <a:r>
              <a:rPr lang="en-US" dirty="0"/>
              <a:t> SDM Kesehatan</a:t>
            </a:r>
          </a:p>
        </p:txBody>
      </p:sp>
      <p:sp>
        <p:nvSpPr>
          <p:cNvPr id="4" name="Content Placeholder 3">
            <a:extLst>
              <a:ext uri="{FF2B5EF4-FFF2-40B4-BE49-F238E27FC236}">
                <a16:creationId xmlns:a16="http://schemas.microsoft.com/office/drawing/2014/main" id="{3BD2FBC6-34C5-42F8-9387-9BA77C2F8343}"/>
              </a:ext>
            </a:extLst>
          </p:cNvPr>
          <p:cNvSpPr>
            <a:spLocks noGrp="1"/>
          </p:cNvSpPr>
          <p:nvPr>
            <p:ph sz="half" idx="2"/>
          </p:nvPr>
        </p:nvSpPr>
        <p:spPr>
          <a:xfrm>
            <a:off x="5101389" y="1690688"/>
            <a:ext cx="6255459" cy="5046996"/>
          </a:xfrm>
        </p:spPr>
        <p:txBody>
          <a:bodyPr>
            <a:normAutofit fontScale="85000" lnSpcReduction="20000"/>
          </a:bodyPr>
          <a:lstStyle/>
          <a:p>
            <a:pPr algn="just"/>
            <a:r>
              <a:rPr lang="en-US" dirty="0" err="1"/>
              <a:t>Pengadaan</a:t>
            </a:r>
            <a:r>
              <a:rPr lang="en-US" dirty="0"/>
              <a:t> </a:t>
            </a:r>
            <a:r>
              <a:rPr lang="en-US" dirty="0" err="1"/>
              <a:t>NaKes</a:t>
            </a:r>
            <a:r>
              <a:rPr lang="en-US" dirty="0"/>
              <a:t> </a:t>
            </a:r>
            <a:r>
              <a:rPr lang="en-US" dirty="0" err="1"/>
              <a:t>mencakup</a:t>
            </a:r>
            <a:r>
              <a:rPr lang="en-US" dirty="0"/>
              <a:t> </a:t>
            </a:r>
            <a:r>
              <a:rPr lang="en-US" dirty="0" err="1"/>
              <a:t>Jumlah</a:t>
            </a:r>
            <a:r>
              <a:rPr lang="en-US" dirty="0"/>
              <a:t>, </a:t>
            </a:r>
            <a:r>
              <a:rPr lang="en-US" dirty="0" err="1"/>
              <a:t>Jenis</a:t>
            </a:r>
            <a:r>
              <a:rPr lang="en-US" dirty="0"/>
              <a:t> &amp; </a:t>
            </a:r>
            <a:r>
              <a:rPr lang="en-US" dirty="0" err="1"/>
              <a:t>Kualifikasi</a:t>
            </a:r>
            <a:r>
              <a:rPr lang="en-US" dirty="0"/>
              <a:t> </a:t>
            </a:r>
            <a:r>
              <a:rPr lang="en-US" dirty="0" err="1"/>
              <a:t>NaKes</a:t>
            </a:r>
            <a:r>
              <a:rPr lang="en-US" dirty="0"/>
              <a:t> </a:t>
            </a:r>
            <a:r>
              <a:rPr lang="en-US" dirty="0" err="1"/>
              <a:t>disesuaikan</a:t>
            </a:r>
            <a:r>
              <a:rPr lang="en-US" dirty="0"/>
              <a:t> </a:t>
            </a:r>
            <a:r>
              <a:rPr lang="en-US" dirty="0" err="1"/>
              <a:t>dengan</a:t>
            </a:r>
            <a:r>
              <a:rPr lang="en-US" dirty="0"/>
              <a:t> </a:t>
            </a:r>
            <a:r>
              <a:rPr lang="en-US" dirty="0" err="1"/>
              <a:t>kebutuhan</a:t>
            </a:r>
            <a:r>
              <a:rPr lang="en-US" dirty="0"/>
              <a:t> &amp; </a:t>
            </a:r>
            <a:r>
              <a:rPr lang="en-US" dirty="0" err="1"/>
              <a:t>dinamika</a:t>
            </a:r>
            <a:r>
              <a:rPr lang="en-US" dirty="0"/>
              <a:t> pasar</a:t>
            </a:r>
          </a:p>
          <a:p>
            <a:pPr algn="just"/>
            <a:r>
              <a:rPr lang="en-US" dirty="0" err="1">
                <a:solidFill>
                  <a:srgbClr val="002060"/>
                </a:solidFill>
              </a:rPr>
              <a:t>Pendayagunaan</a:t>
            </a:r>
            <a:r>
              <a:rPr lang="en-US" dirty="0">
                <a:solidFill>
                  <a:srgbClr val="002060"/>
                </a:solidFill>
              </a:rPr>
              <a:t> </a:t>
            </a:r>
            <a:r>
              <a:rPr lang="en-US" dirty="0" err="1">
                <a:solidFill>
                  <a:srgbClr val="002060"/>
                </a:solidFill>
              </a:rPr>
              <a:t>NaKes</a:t>
            </a:r>
            <a:r>
              <a:rPr lang="en-US" dirty="0">
                <a:solidFill>
                  <a:srgbClr val="002060"/>
                </a:solidFill>
              </a:rPr>
              <a:t> </a:t>
            </a:r>
            <a:r>
              <a:rPr lang="en-US" dirty="0" err="1">
                <a:solidFill>
                  <a:srgbClr val="002060"/>
                </a:solidFill>
              </a:rPr>
              <a:t>memperhatikan</a:t>
            </a:r>
            <a:r>
              <a:rPr lang="en-US" dirty="0">
                <a:solidFill>
                  <a:srgbClr val="002060"/>
                </a:solidFill>
              </a:rPr>
              <a:t> </a:t>
            </a:r>
            <a:r>
              <a:rPr lang="en-US" dirty="0" err="1">
                <a:solidFill>
                  <a:srgbClr val="002060"/>
                </a:solidFill>
              </a:rPr>
              <a:t>asas</a:t>
            </a:r>
            <a:r>
              <a:rPr lang="en-US" dirty="0">
                <a:solidFill>
                  <a:srgbClr val="002060"/>
                </a:solidFill>
              </a:rPr>
              <a:t> </a:t>
            </a:r>
            <a:r>
              <a:rPr lang="en-US" dirty="0" err="1">
                <a:solidFill>
                  <a:srgbClr val="002060"/>
                </a:solidFill>
              </a:rPr>
              <a:t>pemerataan</a:t>
            </a:r>
            <a:r>
              <a:rPr lang="en-US" dirty="0">
                <a:solidFill>
                  <a:srgbClr val="002060"/>
                </a:solidFill>
              </a:rPr>
              <a:t> </a:t>
            </a:r>
            <a:r>
              <a:rPr lang="en-US" dirty="0" err="1">
                <a:solidFill>
                  <a:srgbClr val="002060"/>
                </a:solidFill>
              </a:rPr>
              <a:t>YanKes</a:t>
            </a:r>
            <a:r>
              <a:rPr lang="en-US" dirty="0">
                <a:solidFill>
                  <a:srgbClr val="002060"/>
                </a:solidFill>
              </a:rPr>
              <a:t> </a:t>
            </a:r>
            <a:r>
              <a:rPr lang="en-US" dirty="0" err="1">
                <a:solidFill>
                  <a:srgbClr val="002060"/>
                </a:solidFill>
              </a:rPr>
              <a:t>serta</a:t>
            </a:r>
            <a:r>
              <a:rPr lang="en-US" dirty="0">
                <a:solidFill>
                  <a:srgbClr val="002060"/>
                </a:solidFill>
              </a:rPr>
              <a:t> </a:t>
            </a:r>
            <a:r>
              <a:rPr lang="en-US" dirty="0" err="1">
                <a:solidFill>
                  <a:srgbClr val="002060"/>
                </a:solidFill>
              </a:rPr>
              <a:t>kesejahteraan</a:t>
            </a:r>
            <a:r>
              <a:rPr lang="en-US" dirty="0">
                <a:solidFill>
                  <a:srgbClr val="002060"/>
                </a:solidFill>
              </a:rPr>
              <a:t> &amp; </a:t>
            </a:r>
            <a:r>
              <a:rPr lang="en-US" dirty="0" err="1">
                <a:solidFill>
                  <a:srgbClr val="002060"/>
                </a:solidFill>
              </a:rPr>
              <a:t>Keadilan</a:t>
            </a:r>
            <a:endParaRPr lang="en-US" dirty="0">
              <a:solidFill>
                <a:srgbClr val="002060"/>
              </a:solidFill>
            </a:endParaRPr>
          </a:p>
          <a:p>
            <a:pPr algn="just"/>
            <a:r>
              <a:rPr lang="en-US" dirty="0" err="1"/>
              <a:t>Pembinaan</a:t>
            </a:r>
            <a:r>
              <a:rPr lang="en-US" dirty="0"/>
              <a:t> </a:t>
            </a:r>
            <a:r>
              <a:rPr lang="en-US" dirty="0" err="1"/>
              <a:t>NaKes</a:t>
            </a:r>
            <a:r>
              <a:rPr lang="en-US" dirty="0"/>
              <a:t> </a:t>
            </a:r>
            <a:r>
              <a:rPr lang="en-US" dirty="0" err="1"/>
              <a:t>diarahkan</a:t>
            </a:r>
            <a:r>
              <a:rPr lang="en-US" dirty="0"/>
              <a:t> pada </a:t>
            </a:r>
            <a:r>
              <a:rPr lang="en-US" dirty="0" err="1"/>
              <a:t>Penguasaan</a:t>
            </a:r>
            <a:r>
              <a:rPr lang="en-US" dirty="0"/>
              <a:t> IPTEK </a:t>
            </a:r>
            <a:r>
              <a:rPr lang="en-US" dirty="0" err="1"/>
              <a:t>serta</a:t>
            </a:r>
            <a:r>
              <a:rPr lang="en-US" dirty="0"/>
              <a:t> </a:t>
            </a:r>
            <a:r>
              <a:rPr lang="en-US" dirty="0" err="1"/>
              <a:t>pembentukan</a:t>
            </a:r>
            <a:r>
              <a:rPr lang="en-US" dirty="0"/>
              <a:t> Moral &amp; </a:t>
            </a:r>
            <a:r>
              <a:rPr lang="en-US" dirty="0" err="1"/>
              <a:t>Akhlak</a:t>
            </a:r>
            <a:r>
              <a:rPr lang="en-US" dirty="0"/>
              <a:t> </a:t>
            </a:r>
            <a:r>
              <a:rPr lang="en-US" dirty="0" err="1"/>
              <a:t>sesuai</a:t>
            </a:r>
            <a:r>
              <a:rPr lang="en-US" dirty="0"/>
              <a:t> </a:t>
            </a:r>
            <a:r>
              <a:rPr lang="en-US" dirty="0" err="1"/>
              <a:t>dgn</a:t>
            </a:r>
            <a:r>
              <a:rPr lang="en-US" dirty="0"/>
              <a:t> </a:t>
            </a:r>
            <a:r>
              <a:rPr lang="en-US" dirty="0" err="1"/>
              <a:t>ajaran</a:t>
            </a:r>
            <a:r>
              <a:rPr lang="en-US" dirty="0"/>
              <a:t> agama &amp; Etika </a:t>
            </a:r>
            <a:r>
              <a:rPr lang="en-US" dirty="0" err="1"/>
              <a:t>Profesi</a:t>
            </a:r>
            <a:endParaRPr lang="en-US" dirty="0"/>
          </a:p>
          <a:p>
            <a:pPr algn="just"/>
            <a:r>
              <a:rPr lang="en-US" dirty="0" err="1">
                <a:solidFill>
                  <a:srgbClr val="7030A0"/>
                </a:solidFill>
              </a:rPr>
              <a:t>Pengembangan</a:t>
            </a:r>
            <a:r>
              <a:rPr lang="en-US" dirty="0">
                <a:solidFill>
                  <a:srgbClr val="7030A0"/>
                </a:solidFill>
              </a:rPr>
              <a:t> </a:t>
            </a:r>
            <a:r>
              <a:rPr lang="en-US" dirty="0" err="1">
                <a:solidFill>
                  <a:srgbClr val="7030A0"/>
                </a:solidFill>
              </a:rPr>
              <a:t>Karier</a:t>
            </a:r>
            <a:r>
              <a:rPr lang="en-US" dirty="0">
                <a:solidFill>
                  <a:srgbClr val="7030A0"/>
                </a:solidFill>
              </a:rPr>
              <a:t> </a:t>
            </a:r>
            <a:r>
              <a:rPr lang="en-US" dirty="0" err="1">
                <a:solidFill>
                  <a:srgbClr val="7030A0"/>
                </a:solidFill>
              </a:rPr>
              <a:t>dilaksanakan</a:t>
            </a:r>
            <a:r>
              <a:rPr lang="en-US" dirty="0">
                <a:solidFill>
                  <a:srgbClr val="7030A0"/>
                </a:solidFill>
              </a:rPr>
              <a:t> </a:t>
            </a:r>
            <a:r>
              <a:rPr lang="en-US" dirty="0" err="1">
                <a:solidFill>
                  <a:srgbClr val="7030A0"/>
                </a:solidFill>
              </a:rPr>
              <a:t>secara</a:t>
            </a:r>
            <a:r>
              <a:rPr lang="en-US" dirty="0">
                <a:solidFill>
                  <a:srgbClr val="7030A0"/>
                </a:solidFill>
              </a:rPr>
              <a:t> </a:t>
            </a:r>
            <a:r>
              <a:rPr lang="en-US" dirty="0" err="1">
                <a:solidFill>
                  <a:srgbClr val="7030A0"/>
                </a:solidFill>
              </a:rPr>
              <a:t>Objektif</a:t>
            </a:r>
            <a:r>
              <a:rPr lang="en-US" dirty="0">
                <a:solidFill>
                  <a:srgbClr val="7030A0"/>
                </a:solidFill>
              </a:rPr>
              <a:t>, </a:t>
            </a:r>
            <a:r>
              <a:rPr lang="en-US" dirty="0" err="1">
                <a:solidFill>
                  <a:srgbClr val="7030A0"/>
                </a:solidFill>
              </a:rPr>
              <a:t>Transparan</a:t>
            </a:r>
            <a:r>
              <a:rPr lang="en-US" dirty="0">
                <a:solidFill>
                  <a:srgbClr val="7030A0"/>
                </a:solidFill>
              </a:rPr>
              <a:t> </a:t>
            </a:r>
            <a:r>
              <a:rPr lang="en-US" dirty="0" err="1">
                <a:solidFill>
                  <a:srgbClr val="7030A0"/>
                </a:solidFill>
              </a:rPr>
              <a:t>berdasarkan</a:t>
            </a:r>
            <a:r>
              <a:rPr lang="en-US" dirty="0">
                <a:solidFill>
                  <a:srgbClr val="7030A0"/>
                </a:solidFill>
              </a:rPr>
              <a:t> </a:t>
            </a:r>
            <a:r>
              <a:rPr lang="en-US" dirty="0" err="1">
                <a:solidFill>
                  <a:srgbClr val="7030A0"/>
                </a:solidFill>
              </a:rPr>
              <a:t>prestasi</a:t>
            </a:r>
            <a:r>
              <a:rPr lang="en-US" dirty="0">
                <a:solidFill>
                  <a:srgbClr val="7030A0"/>
                </a:solidFill>
              </a:rPr>
              <a:t> </a:t>
            </a:r>
            <a:r>
              <a:rPr lang="en-US" dirty="0" err="1">
                <a:solidFill>
                  <a:srgbClr val="7030A0"/>
                </a:solidFill>
              </a:rPr>
              <a:t>kerja</a:t>
            </a:r>
            <a:r>
              <a:rPr lang="en-US" dirty="0">
                <a:solidFill>
                  <a:srgbClr val="7030A0"/>
                </a:solidFill>
              </a:rPr>
              <a:t> &amp; </a:t>
            </a:r>
            <a:r>
              <a:rPr lang="en-US" dirty="0" err="1">
                <a:solidFill>
                  <a:srgbClr val="7030A0"/>
                </a:solidFill>
              </a:rPr>
              <a:t>disesuaikan</a:t>
            </a:r>
            <a:r>
              <a:rPr lang="en-US" dirty="0">
                <a:solidFill>
                  <a:srgbClr val="7030A0"/>
                </a:solidFill>
              </a:rPr>
              <a:t> </a:t>
            </a:r>
            <a:r>
              <a:rPr lang="en-US" dirty="0" err="1">
                <a:solidFill>
                  <a:srgbClr val="7030A0"/>
                </a:solidFill>
              </a:rPr>
              <a:t>kebutuhan</a:t>
            </a:r>
            <a:r>
              <a:rPr lang="en-US" dirty="0">
                <a:solidFill>
                  <a:srgbClr val="7030A0"/>
                </a:solidFill>
              </a:rPr>
              <a:t> Pembangunan Kesehatan </a:t>
            </a:r>
            <a:r>
              <a:rPr lang="en-US" dirty="0" err="1">
                <a:solidFill>
                  <a:srgbClr val="7030A0"/>
                </a:solidFill>
              </a:rPr>
              <a:t>secara</a:t>
            </a:r>
            <a:r>
              <a:rPr lang="en-US" dirty="0">
                <a:solidFill>
                  <a:srgbClr val="7030A0"/>
                </a:solidFill>
              </a:rPr>
              <a:t> Nasional</a:t>
            </a:r>
          </a:p>
        </p:txBody>
      </p:sp>
      <p:pic>
        <p:nvPicPr>
          <p:cNvPr id="5" name="Content Placeholder 6">
            <a:extLst>
              <a:ext uri="{FF2B5EF4-FFF2-40B4-BE49-F238E27FC236}">
                <a16:creationId xmlns:a16="http://schemas.microsoft.com/office/drawing/2014/main" id="{F153091A-1A0F-4E37-B6B7-FC79F3E7ADD5}"/>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t="31758" b="36384"/>
          <a:stretch/>
        </p:blipFill>
        <p:spPr bwMode="auto">
          <a:xfrm>
            <a:off x="0" y="1690689"/>
            <a:ext cx="4937125"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099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circle(in)">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in)">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circle(in)">
                                      <p:cBhvr>
                                        <p:cTn id="28"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4BF9-6C07-4E99-ABDB-99DB77597586}"/>
              </a:ext>
            </a:extLst>
          </p:cNvPr>
          <p:cNvSpPr>
            <a:spLocks noGrp="1"/>
          </p:cNvSpPr>
          <p:nvPr>
            <p:ph type="title"/>
          </p:nvPr>
        </p:nvSpPr>
        <p:spPr/>
        <p:txBody>
          <a:bodyPr>
            <a:normAutofit fontScale="90000"/>
          </a:bodyPr>
          <a:lstStyle/>
          <a:p>
            <a:r>
              <a:rPr lang="en-US" dirty="0" err="1"/>
              <a:t>Subsistem</a:t>
            </a:r>
            <a:r>
              <a:rPr lang="en-US" dirty="0"/>
              <a:t> </a:t>
            </a:r>
            <a:r>
              <a:rPr lang="en-US" dirty="0" err="1"/>
              <a:t>Sediaan</a:t>
            </a:r>
            <a:r>
              <a:rPr lang="en-US" dirty="0"/>
              <a:t>, </a:t>
            </a:r>
            <a:r>
              <a:rPr lang="en-US" dirty="0" err="1"/>
              <a:t>Farmasi</a:t>
            </a:r>
            <a:r>
              <a:rPr lang="en-US" dirty="0"/>
              <a:t>, Alat Kesehatan &amp; </a:t>
            </a:r>
            <a:r>
              <a:rPr lang="en-US" dirty="0" err="1"/>
              <a:t>Makanan</a:t>
            </a:r>
            <a:endParaRPr lang="en-US" dirty="0"/>
          </a:p>
        </p:txBody>
      </p:sp>
      <p:sp>
        <p:nvSpPr>
          <p:cNvPr id="3" name="Content Placeholder 2">
            <a:extLst>
              <a:ext uri="{FF2B5EF4-FFF2-40B4-BE49-F238E27FC236}">
                <a16:creationId xmlns:a16="http://schemas.microsoft.com/office/drawing/2014/main" id="{BEB07692-5681-4CB8-B46E-10A9A6889E39}"/>
              </a:ext>
            </a:extLst>
          </p:cNvPr>
          <p:cNvSpPr>
            <a:spLocks noGrp="1"/>
          </p:cNvSpPr>
          <p:nvPr>
            <p:ph idx="1"/>
          </p:nvPr>
        </p:nvSpPr>
        <p:spPr>
          <a:xfrm>
            <a:off x="1295401" y="2556932"/>
            <a:ext cx="9601196" cy="3318936"/>
          </a:xfrm>
        </p:spPr>
        <p:txBody>
          <a:bodyPr>
            <a:normAutofit fontScale="92500" lnSpcReduction="10000"/>
          </a:bodyPr>
          <a:lstStyle/>
          <a:p>
            <a:r>
              <a:rPr lang="en-US" dirty="0" err="1"/>
              <a:t>Penetapan</a:t>
            </a:r>
            <a:r>
              <a:rPr lang="en-US" dirty="0"/>
              <a:t> </a:t>
            </a:r>
            <a:r>
              <a:rPr lang="en-US" dirty="0" err="1"/>
              <a:t>harga</a:t>
            </a:r>
            <a:r>
              <a:rPr lang="en-US" dirty="0"/>
              <a:t> </a:t>
            </a:r>
            <a:r>
              <a:rPr lang="en-US" dirty="0" err="1"/>
              <a:t>dikendalikan</a:t>
            </a:r>
            <a:r>
              <a:rPr lang="en-US" dirty="0"/>
              <a:t> oleh </a:t>
            </a:r>
            <a:r>
              <a:rPr lang="en-US" dirty="0" err="1"/>
              <a:t>pemerintah</a:t>
            </a:r>
            <a:endParaRPr lang="en-US" dirty="0"/>
          </a:p>
          <a:p>
            <a:r>
              <a:rPr lang="en-US" dirty="0" err="1"/>
              <a:t>Peredaran</a:t>
            </a:r>
            <a:r>
              <a:rPr lang="en-US" dirty="0"/>
              <a:t> </a:t>
            </a:r>
            <a:r>
              <a:rPr lang="en-US" dirty="0" err="1"/>
              <a:t>serta</a:t>
            </a:r>
            <a:r>
              <a:rPr lang="en-US" dirty="0"/>
              <a:t> </a:t>
            </a:r>
            <a:r>
              <a:rPr lang="en-US" dirty="0" err="1"/>
              <a:t>pemanfaatannya</a:t>
            </a:r>
            <a:r>
              <a:rPr lang="en-US" dirty="0"/>
              <a:t> </a:t>
            </a:r>
            <a:r>
              <a:rPr lang="en-US" dirty="0" err="1"/>
              <a:t>tidak</a:t>
            </a:r>
            <a:r>
              <a:rPr lang="en-US" dirty="0"/>
              <a:t> </a:t>
            </a:r>
            <a:r>
              <a:rPr lang="en-US" dirty="0" err="1"/>
              <a:t>bertentangan</a:t>
            </a:r>
            <a:r>
              <a:rPr lang="en-US" dirty="0"/>
              <a:t> </a:t>
            </a:r>
            <a:r>
              <a:rPr lang="en-US" dirty="0" err="1"/>
              <a:t>dengan</a:t>
            </a:r>
            <a:r>
              <a:rPr lang="en-US" dirty="0"/>
              <a:t> </a:t>
            </a:r>
            <a:r>
              <a:rPr lang="en-US" dirty="0" err="1"/>
              <a:t>hukum</a:t>
            </a:r>
            <a:r>
              <a:rPr lang="en-US" dirty="0"/>
              <a:t>, </a:t>
            </a:r>
            <a:r>
              <a:rPr lang="en-US" dirty="0" err="1"/>
              <a:t>etika</a:t>
            </a:r>
            <a:r>
              <a:rPr lang="en-US" dirty="0"/>
              <a:t> &amp; moral</a:t>
            </a:r>
          </a:p>
          <a:p>
            <a:r>
              <a:rPr lang="en-US" dirty="0" err="1"/>
              <a:t>Mengutamakan</a:t>
            </a:r>
            <a:r>
              <a:rPr lang="en-US" dirty="0"/>
              <a:t> </a:t>
            </a:r>
            <a:r>
              <a:rPr lang="en-US" dirty="0" err="1"/>
              <a:t>Obat</a:t>
            </a:r>
            <a:r>
              <a:rPr lang="en-US" dirty="0"/>
              <a:t> </a:t>
            </a:r>
            <a:r>
              <a:rPr lang="en-US" dirty="0" err="1"/>
              <a:t>Esensial</a:t>
            </a:r>
            <a:r>
              <a:rPr lang="en-US" dirty="0"/>
              <a:t>  </a:t>
            </a:r>
            <a:r>
              <a:rPr lang="en-US" dirty="0" err="1"/>
              <a:t>Generik</a:t>
            </a:r>
            <a:r>
              <a:rPr lang="en-US" dirty="0"/>
              <a:t> </a:t>
            </a:r>
            <a:r>
              <a:rPr lang="en-US" dirty="0" err="1"/>
              <a:t>bermutu</a:t>
            </a:r>
            <a:r>
              <a:rPr lang="en-US" dirty="0"/>
              <a:t> </a:t>
            </a:r>
            <a:r>
              <a:rPr lang="en-US" dirty="0" err="1"/>
              <a:t>didukung</a:t>
            </a:r>
            <a:r>
              <a:rPr lang="en-US" dirty="0"/>
              <a:t> </a:t>
            </a:r>
            <a:r>
              <a:rPr lang="en-US" dirty="0" err="1"/>
              <a:t>pengembangan</a:t>
            </a:r>
            <a:r>
              <a:rPr lang="en-US" dirty="0"/>
              <a:t> industry </a:t>
            </a:r>
            <a:r>
              <a:rPr lang="en-US" dirty="0" err="1"/>
              <a:t>bahan</a:t>
            </a:r>
            <a:r>
              <a:rPr lang="en-US" dirty="0"/>
              <a:t> </a:t>
            </a:r>
            <a:r>
              <a:rPr lang="en-US" dirty="0" err="1"/>
              <a:t>baku</a:t>
            </a:r>
            <a:endParaRPr lang="en-US" dirty="0"/>
          </a:p>
          <a:p>
            <a:r>
              <a:rPr lang="en-US" dirty="0" err="1"/>
              <a:t>Disesuaikan</a:t>
            </a:r>
            <a:r>
              <a:rPr lang="en-US" dirty="0"/>
              <a:t> </a:t>
            </a:r>
            <a:r>
              <a:rPr lang="en-US" dirty="0" err="1"/>
              <a:t>Standar</a:t>
            </a:r>
            <a:r>
              <a:rPr lang="en-US" dirty="0"/>
              <a:t> </a:t>
            </a:r>
            <a:r>
              <a:rPr lang="en-US" dirty="0" err="1"/>
              <a:t>Formularium</a:t>
            </a:r>
            <a:r>
              <a:rPr lang="en-US" dirty="0"/>
              <a:t> </a:t>
            </a:r>
            <a:r>
              <a:rPr lang="en-US" dirty="0" err="1"/>
              <a:t>obat</a:t>
            </a:r>
            <a:r>
              <a:rPr lang="en-US" dirty="0"/>
              <a:t> RS</a:t>
            </a:r>
          </a:p>
          <a:p>
            <a:r>
              <a:rPr lang="en-US" dirty="0" err="1"/>
              <a:t>Pengembangan</a:t>
            </a:r>
            <a:r>
              <a:rPr lang="en-US" dirty="0"/>
              <a:t> &amp; </a:t>
            </a:r>
            <a:r>
              <a:rPr lang="en-US" dirty="0" err="1"/>
              <a:t>peningkatan</a:t>
            </a:r>
            <a:r>
              <a:rPr lang="en-US" dirty="0"/>
              <a:t> </a:t>
            </a:r>
            <a:r>
              <a:rPr lang="en-US" dirty="0" err="1"/>
              <a:t>obat</a:t>
            </a:r>
            <a:r>
              <a:rPr lang="en-US" dirty="0"/>
              <a:t> </a:t>
            </a:r>
            <a:r>
              <a:rPr lang="en-US" dirty="0" err="1"/>
              <a:t>tradisional</a:t>
            </a:r>
            <a:r>
              <a:rPr lang="en-US" dirty="0"/>
              <a:t> yang </a:t>
            </a:r>
            <a:r>
              <a:rPr lang="en-US" dirty="0" err="1"/>
              <a:t>bermutu</a:t>
            </a:r>
            <a:r>
              <a:rPr lang="en-US" dirty="0"/>
              <a:t> </a:t>
            </a:r>
            <a:r>
              <a:rPr lang="en-US" dirty="0" err="1"/>
              <a:t>tinggi</a:t>
            </a:r>
            <a:r>
              <a:rPr lang="en-US" dirty="0"/>
              <a:t>, </a:t>
            </a:r>
            <a:r>
              <a:rPr lang="en-US" dirty="0" err="1"/>
              <a:t>aman</a:t>
            </a:r>
            <a:r>
              <a:rPr lang="en-US" dirty="0"/>
              <a:t>, </a:t>
            </a:r>
            <a:r>
              <a:rPr lang="en-US" dirty="0" err="1"/>
              <a:t>memiliki</a:t>
            </a:r>
            <a:r>
              <a:rPr lang="en-US" dirty="0"/>
              <a:t> </a:t>
            </a:r>
            <a:r>
              <a:rPr lang="en-US" dirty="0" err="1"/>
              <a:t>khasiat</a:t>
            </a:r>
            <a:r>
              <a:rPr lang="en-US" dirty="0"/>
              <a:t> </a:t>
            </a:r>
            <a:r>
              <a:rPr lang="en-US" dirty="0" err="1"/>
              <a:t>nyata</a:t>
            </a:r>
            <a:r>
              <a:rPr lang="en-US" dirty="0"/>
              <a:t> &amp; </a:t>
            </a:r>
            <a:r>
              <a:rPr lang="en-US" dirty="0" err="1"/>
              <a:t>teruji</a:t>
            </a:r>
            <a:r>
              <a:rPr lang="en-US" dirty="0"/>
              <a:t> </a:t>
            </a:r>
            <a:r>
              <a:rPr lang="en-US" dirty="0" err="1"/>
              <a:t>secara</a:t>
            </a:r>
            <a:r>
              <a:rPr lang="en-US" dirty="0"/>
              <a:t> </a:t>
            </a:r>
            <a:r>
              <a:rPr lang="en-US" dirty="0" err="1"/>
              <a:t>ilmiah</a:t>
            </a:r>
            <a:endParaRPr lang="en-US" dirty="0"/>
          </a:p>
          <a:p>
            <a:r>
              <a:rPr lang="en-US" dirty="0" err="1"/>
              <a:t>Pengamanan</a:t>
            </a:r>
            <a:r>
              <a:rPr lang="en-US" dirty="0"/>
              <a:t> </a:t>
            </a:r>
            <a:r>
              <a:rPr lang="en-US" dirty="0" err="1"/>
              <a:t>diselenggarakan</a:t>
            </a:r>
            <a:r>
              <a:rPr lang="en-US" dirty="0"/>
              <a:t> </a:t>
            </a:r>
            <a:r>
              <a:rPr lang="en-US" dirty="0" err="1"/>
              <a:t>dari</a:t>
            </a:r>
            <a:r>
              <a:rPr lang="en-US" dirty="0"/>
              <a:t> </a:t>
            </a:r>
            <a:r>
              <a:rPr lang="en-US" dirty="0" err="1"/>
              <a:t>tahap</a:t>
            </a:r>
            <a:r>
              <a:rPr lang="en-US" dirty="0"/>
              <a:t> </a:t>
            </a:r>
            <a:r>
              <a:rPr lang="en-US" dirty="0" err="1"/>
              <a:t>produksi</a:t>
            </a:r>
            <a:r>
              <a:rPr lang="en-US" dirty="0"/>
              <a:t>, </a:t>
            </a:r>
            <a:r>
              <a:rPr lang="en-US" dirty="0" err="1"/>
              <a:t>distribusi</a:t>
            </a:r>
            <a:r>
              <a:rPr lang="en-US" dirty="0"/>
              <a:t> &amp; </a:t>
            </a:r>
            <a:r>
              <a:rPr lang="en-US" dirty="0" err="1"/>
              <a:t>pemanfaatan</a:t>
            </a:r>
            <a:endParaRPr lang="en-US" dirty="0"/>
          </a:p>
        </p:txBody>
      </p:sp>
    </p:spTree>
    <p:extLst>
      <p:ext uri="{BB962C8B-B14F-4D97-AF65-F5344CB8AC3E}">
        <p14:creationId xmlns:p14="http://schemas.microsoft.com/office/powerpoint/2010/main" val="3735083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DB69-F0DB-471C-8173-6EA20E3ADC7B}"/>
              </a:ext>
            </a:extLst>
          </p:cNvPr>
          <p:cNvSpPr>
            <a:spLocks noGrp="1"/>
          </p:cNvSpPr>
          <p:nvPr>
            <p:ph type="title"/>
          </p:nvPr>
        </p:nvSpPr>
        <p:spPr/>
        <p:txBody>
          <a:bodyPr/>
          <a:lstStyle/>
          <a:p>
            <a:pPr algn="ctr"/>
            <a:r>
              <a:rPr lang="en-US" dirty="0" err="1"/>
              <a:t>Subsistem</a:t>
            </a:r>
            <a:r>
              <a:rPr lang="en-US" dirty="0"/>
              <a:t> </a:t>
            </a:r>
            <a:r>
              <a:rPr lang="en-US" dirty="0" err="1"/>
              <a:t>Manajemen</a:t>
            </a:r>
            <a:r>
              <a:rPr lang="en-US" dirty="0"/>
              <a:t>, </a:t>
            </a:r>
            <a:r>
              <a:rPr lang="en-US" dirty="0" err="1"/>
              <a:t>Informasi</a:t>
            </a:r>
            <a:r>
              <a:rPr lang="en-US" dirty="0"/>
              <a:t> &amp; </a:t>
            </a:r>
            <a:r>
              <a:rPr lang="en-US" dirty="0" err="1"/>
              <a:t>Regulasi</a:t>
            </a:r>
            <a:r>
              <a:rPr lang="en-US" dirty="0"/>
              <a:t> Kesehatan</a:t>
            </a:r>
          </a:p>
        </p:txBody>
      </p:sp>
      <p:pic>
        <p:nvPicPr>
          <p:cNvPr id="5" name="Content Placeholder 4">
            <a:extLst>
              <a:ext uri="{FF2B5EF4-FFF2-40B4-BE49-F238E27FC236}">
                <a16:creationId xmlns:a16="http://schemas.microsoft.com/office/drawing/2014/main" id="{469DBFA9-CDAC-4A0E-9895-E436C0DAAFE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2047" b="36095"/>
          <a:stretch/>
        </p:blipFill>
        <p:spPr>
          <a:xfrm>
            <a:off x="0" y="1828801"/>
            <a:ext cx="12192000" cy="5029199"/>
          </a:xfrm>
        </p:spPr>
      </p:pic>
    </p:spTree>
    <p:extLst>
      <p:ext uri="{BB962C8B-B14F-4D97-AF65-F5344CB8AC3E}">
        <p14:creationId xmlns:p14="http://schemas.microsoft.com/office/powerpoint/2010/main" val="27528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584D6D-8121-4C2A-8EE6-6A3B7BD8AF35}"/>
              </a:ext>
            </a:extLst>
          </p:cNvPr>
          <p:cNvSpPr>
            <a:spLocks noGrp="1"/>
          </p:cNvSpPr>
          <p:nvPr>
            <p:ph type="body" idx="1"/>
          </p:nvPr>
        </p:nvSpPr>
        <p:spPr>
          <a:xfrm>
            <a:off x="1163052" y="1611786"/>
            <a:ext cx="4718304" cy="576262"/>
          </a:xfrm>
        </p:spPr>
        <p:txBody>
          <a:bodyPr/>
          <a:lstStyle/>
          <a:p>
            <a:pPr algn="ctr"/>
            <a:r>
              <a:rPr lang="en-US" dirty="0">
                <a:solidFill>
                  <a:srgbClr val="7030A0"/>
                </a:solidFill>
              </a:rPr>
              <a:t>ADMINKES</a:t>
            </a:r>
          </a:p>
        </p:txBody>
      </p:sp>
      <p:sp>
        <p:nvSpPr>
          <p:cNvPr id="4" name="Content Placeholder 3">
            <a:extLst>
              <a:ext uri="{FF2B5EF4-FFF2-40B4-BE49-F238E27FC236}">
                <a16:creationId xmlns:a16="http://schemas.microsoft.com/office/drawing/2014/main" id="{5B2AEAC9-382F-49D6-BDEA-A17EB2336D11}"/>
              </a:ext>
            </a:extLst>
          </p:cNvPr>
          <p:cNvSpPr>
            <a:spLocks noGrp="1"/>
          </p:cNvSpPr>
          <p:nvPr>
            <p:ph sz="half" idx="2"/>
          </p:nvPr>
        </p:nvSpPr>
        <p:spPr>
          <a:xfrm>
            <a:off x="1251284" y="2622883"/>
            <a:ext cx="4762420" cy="3252983"/>
          </a:xfrm>
        </p:spPr>
        <p:txBody>
          <a:bodyPr>
            <a:normAutofit fontScale="92500" lnSpcReduction="20000"/>
          </a:bodyPr>
          <a:lstStyle/>
          <a:p>
            <a:r>
              <a:rPr lang="en-US" dirty="0" err="1">
                <a:solidFill>
                  <a:srgbClr val="7030A0"/>
                </a:solidFill>
              </a:rPr>
              <a:t>Berpedoman</a:t>
            </a:r>
            <a:r>
              <a:rPr lang="en-US" dirty="0">
                <a:solidFill>
                  <a:srgbClr val="7030A0"/>
                </a:solidFill>
              </a:rPr>
              <a:t> pd </a:t>
            </a:r>
            <a:r>
              <a:rPr lang="en-US" dirty="0" err="1">
                <a:solidFill>
                  <a:srgbClr val="7030A0"/>
                </a:solidFill>
              </a:rPr>
              <a:t>desentralisasi</a:t>
            </a:r>
            <a:r>
              <a:rPr lang="en-US" dirty="0">
                <a:solidFill>
                  <a:srgbClr val="7030A0"/>
                </a:solidFill>
              </a:rPr>
              <a:t> </a:t>
            </a:r>
          </a:p>
          <a:p>
            <a:r>
              <a:rPr lang="en-US" dirty="0" err="1">
                <a:solidFill>
                  <a:srgbClr val="7030A0"/>
                </a:solidFill>
              </a:rPr>
              <a:t>Perlu</a:t>
            </a:r>
            <a:r>
              <a:rPr lang="en-US" dirty="0">
                <a:solidFill>
                  <a:srgbClr val="7030A0"/>
                </a:solidFill>
              </a:rPr>
              <a:t> </a:t>
            </a:r>
            <a:r>
              <a:rPr lang="en-US" dirty="0" err="1">
                <a:solidFill>
                  <a:srgbClr val="7030A0"/>
                </a:solidFill>
              </a:rPr>
              <a:t>dukungan</a:t>
            </a:r>
            <a:r>
              <a:rPr lang="en-US" dirty="0">
                <a:solidFill>
                  <a:srgbClr val="7030A0"/>
                </a:solidFill>
              </a:rPr>
              <a:t> &amp; </a:t>
            </a:r>
            <a:r>
              <a:rPr lang="en-US" dirty="0" err="1">
                <a:solidFill>
                  <a:srgbClr val="7030A0"/>
                </a:solidFill>
              </a:rPr>
              <a:t>koordinasi</a:t>
            </a:r>
            <a:r>
              <a:rPr lang="en-US" dirty="0">
                <a:solidFill>
                  <a:srgbClr val="7030A0"/>
                </a:solidFill>
              </a:rPr>
              <a:t> yang </a:t>
            </a:r>
            <a:r>
              <a:rPr lang="en-US" dirty="0" err="1">
                <a:solidFill>
                  <a:srgbClr val="7030A0"/>
                </a:solidFill>
              </a:rPr>
              <a:t>jelas</a:t>
            </a:r>
            <a:r>
              <a:rPr lang="en-US" dirty="0">
                <a:solidFill>
                  <a:srgbClr val="7030A0"/>
                </a:solidFill>
              </a:rPr>
              <a:t> </a:t>
            </a:r>
            <a:r>
              <a:rPr lang="en-US" dirty="0" err="1">
                <a:solidFill>
                  <a:srgbClr val="7030A0"/>
                </a:solidFill>
              </a:rPr>
              <a:t>kejelasan</a:t>
            </a:r>
            <a:r>
              <a:rPr lang="en-US" dirty="0">
                <a:solidFill>
                  <a:srgbClr val="7030A0"/>
                </a:solidFill>
              </a:rPr>
              <a:t> </a:t>
            </a:r>
            <a:r>
              <a:rPr lang="en-US" dirty="0" err="1">
                <a:solidFill>
                  <a:srgbClr val="7030A0"/>
                </a:solidFill>
              </a:rPr>
              <a:t>dgn</a:t>
            </a:r>
            <a:r>
              <a:rPr lang="en-US" dirty="0">
                <a:solidFill>
                  <a:srgbClr val="7030A0"/>
                </a:solidFill>
              </a:rPr>
              <a:t> sector lain </a:t>
            </a:r>
            <a:r>
              <a:rPr lang="en-US" dirty="0" err="1">
                <a:solidFill>
                  <a:srgbClr val="7030A0"/>
                </a:solidFill>
              </a:rPr>
              <a:t>antar</a:t>
            </a:r>
            <a:r>
              <a:rPr lang="en-US" dirty="0">
                <a:solidFill>
                  <a:srgbClr val="7030A0"/>
                </a:solidFill>
              </a:rPr>
              <a:t> unit Kesehatan di </a:t>
            </a:r>
            <a:r>
              <a:rPr lang="en-US" dirty="0" err="1">
                <a:solidFill>
                  <a:srgbClr val="7030A0"/>
                </a:solidFill>
              </a:rPr>
              <a:t>berbagai</a:t>
            </a:r>
            <a:r>
              <a:rPr lang="en-US" dirty="0">
                <a:solidFill>
                  <a:srgbClr val="7030A0"/>
                </a:solidFill>
              </a:rPr>
              <a:t> </a:t>
            </a:r>
            <a:r>
              <a:rPr lang="en-US" dirty="0" err="1">
                <a:solidFill>
                  <a:srgbClr val="7030A0"/>
                </a:solidFill>
              </a:rPr>
              <a:t>jenjang</a:t>
            </a:r>
            <a:endParaRPr lang="en-US" dirty="0">
              <a:solidFill>
                <a:srgbClr val="7030A0"/>
              </a:solidFill>
            </a:endParaRPr>
          </a:p>
          <a:p>
            <a:r>
              <a:rPr lang="en-US" dirty="0">
                <a:solidFill>
                  <a:srgbClr val="7030A0"/>
                </a:solidFill>
              </a:rPr>
              <a:t>Ada </a:t>
            </a:r>
            <a:r>
              <a:rPr lang="en-US" dirty="0" err="1">
                <a:solidFill>
                  <a:srgbClr val="7030A0"/>
                </a:solidFill>
              </a:rPr>
              <a:t>kejelasan</a:t>
            </a:r>
            <a:r>
              <a:rPr lang="en-US" dirty="0">
                <a:solidFill>
                  <a:srgbClr val="7030A0"/>
                </a:solidFill>
              </a:rPr>
              <a:t> </a:t>
            </a:r>
            <a:r>
              <a:rPr lang="en-US" dirty="0" err="1">
                <a:solidFill>
                  <a:srgbClr val="7030A0"/>
                </a:solidFill>
              </a:rPr>
              <a:t>wewenang</a:t>
            </a:r>
            <a:r>
              <a:rPr lang="en-US" dirty="0">
                <a:solidFill>
                  <a:srgbClr val="7030A0"/>
                </a:solidFill>
              </a:rPr>
              <a:t>, </a:t>
            </a:r>
            <a:r>
              <a:rPr lang="en-US" dirty="0" err="1">
                <a:solidFill>
                  <a:srgbClr val="7030A0"/>
                </a:solidFill>
              </a:rPr>
              <a:t>tugas</a:t>
            </a:r>
            <a:r>
              <a:rPr lang="en-US" dirty="0">
                <a:solidFill>
                  <a:srgbClr val="7030A0"/>
                </a:solidFill>
              </a:rPr>
              <a:t> &amp; </a:t>
            </a:r>
            <a:r>
              <a:rPr lang="en-US" dirty="0" err="1">
                <a:solidFill>
                  <a:srgbClr val="7030A0"/>
                </a:solidFill>
              </a:rPr>
              <a:t>tanggung</a:t>
            </a:r>
            <a:r>
              <a:rPr lang="en-US" dirty="0">
                <a:solidFill>
                  <a:srgbClr val="7030A0"/>
                </a:solidFill>
              </a:rPr>
              <a:t> </a:t>
            </a:r>
            <a:r>
              <a:rPr lang="en-US" dirty="0" err="1">
                <a:solidFill>
                  <a:srgbClr val="7030A0"/>
                </a:solidFill>
              </a:rPr>
              <a:t>jawab</a:t>
            </a:r>
            <a:r>
              <a:rPr lang="en-US" dirty="0">
                <a:solidFill>
                  <a:srgbClr val="7030A0"/>
                </a:solidFill>
              </a:rPr>
              <a:t> </a:t>
            </a:r>
            <a:r>
              <a:rPr lang="en-US" dirty="0" err="1">
                <a:solidFill>
                  <a:srgbClr val="7030A0"/>
                </a:solidFill>
              </a:rPr>
              <a:t>semua</a:t>
            </a:r>
            <a:r>
              <a:rPr lang="en-US" dirty="0">
                <a:solidFill>
                  <a:srgbClr val="7030A0"/>
                </a:solidFill>
              </a:rPr>
              <a:t> unit </a:t>
            </a:r>
            <a:r>
              <a:rPr lang="en-US" dirty="0" err="1">
                <a:solidFill>
                  <a:srgbClr val="7030A0"/>
                </a:solidFill>
              </a:rPr>
              <a:t>kesehatan</a:t>
            </a:r>
            <a:endParaRPr lang="en-US" dirty="0">
              <a:solidFill>
                <a:srgbClr val="7030A0"/>
              </a:solidFill>
            </a:endParaRPr>
          </a:p>
          <a:p>
            <a:endParaRPr lang="en-US" dirty="0">
              <a:solidFill>
                <a:srgbClr val="7030A0"/>
              </a:solidFill>
            </a:endParaRPr>
          </a:p>
        </p:txBody>
      </p:sp>
      <p:sp>
        <p:nvSpPr>
          <p:cNvPr id="5" name="Text Placeholder 4">
            <a:extLst>
              <a:ext uri="{FF2B5EF4-FFF2-40B4-BE49-F238E27FC236}">
                <a16:creationId xmlns:a16="http://schemas.microsoft.com/office/drawing/2014/main" id="{1E0B392D-561C-460C-BA58-1D74739C46A7}"/>
              </a:ext>
            </a:extLst>
          </p:cNvPr>
          <p:cNvSpPr>
            <a:spLocks noGrp="1"/>
          </p:cNvSpPr>
          <p:nvPr>
            <p:ph type="body" sz="quarter" idx="3"/>
          </p:nvPr>
        </p:nvSpPr>
        <p:spPr>
          <a:xfrm>
            <a:off x="6310644" y="1612232"/>
            <a:ext cx="4718304" cy="575816"/>
          </a:xfrm>
        </p:spPr>
        <p:txBody>
          <a:bodyPr/>
          <a:lstStyle/>
          <a:p>
            <a:r>
              <a:rPr lang="en-US" dirty="0"/>
              <a:t>INFORMASI KESEHATAN</a:t>
            </a:r>
          </a:p>
        </p:txBody>
      </p:sp>
      <p:sp>
        <p:nvSpPr>
          <p:cNvPr id="6" name="Content Placeholder 5">
            <a:extLst>
              <a:ext uri="{FF2B5EF4-FFF2-40B4-BE49-F238E27FC236}">
                <a16:creationId xmlns:a16="http://schemas.microsoft.com/office/drawing/2014/main" id="{8B7A911D-7E19-44B0-884C-51D567F803F3}"/>
              </a:ext>
            </a:extLst>
          </p:cNvPr>
          <p:cNvSpPr>
            <a:spLocks noGrp="1"/>
          </p:cNvSpPr>
          <p:nvPr>
            <p:ph sz="quarter" idx="4"/>
          </p:nvPr>
        </p:nvSpPr>
        <p:spPr>
          <a:xfrm>
            <a:off x="6178298" y="2514600"/>
            <a:ext cx="4720676" cy="3361267"/>
          </a:xfrm>
        </p:spPr>
        <p:txBody>
          <a:bodyPr>
            <a:normAutofit fontScale="92500" lnSpcReduction="20000"/>
          </a:bodyPr>
          <a:lstStyle/>
          <a:p>
            <a:r>
              <a:rPr lang="en-US" dirty="0" err="1"/>
              <a:t>Mencakup</a:t>
            </a:r>
            <a:r>
              <a:rPr lang="en-US" dirty="0"/>
              <a:t> </a:t>
            </a:r>
            <a:r>
              <a:rPr lang="en-US" dirty="0" err="1"/>
              <a:t>seluruh</a:t>
            </a:r>
            <a:r>
              <a:rPr lang="en-US" dirty="0"/>
              <a:t> data yang </a:t>
            </a:r>
            <a:r>
              <a:rPr lang="en-US" dirty="0" err="1"/>
              <a:t>terkait</a:t>
            </a:r>
            <a:endParaRPr lang="en-US" dirty="0"/>
          </a:p>
          <a:p>
            <a:r>
              <a:rPr lang="en-US" dirty="0" err="1"/>
              <a:t>Sesuai</a:t>
            </a:r>
            <a:r>
              <a:rPr lang="en-US" dirty="0"/>
              <a:t> </a:t>
            </a:r>
            <a:r>
              <a:rPr lang="en-US" dirty="0" err="1"/>
              <a:t>dengan</a:t>
            </a:r>
            <a:r>
              <a:rPr lang="en-US" dirty="0"/>
              <a:t> </a:t>
            </a:r>
            <a:r>
              <a:rPr lang="en-US" dirty="0" err="1"/>
              <a:t>kebutuhan</a:t>
            </a:r>
            <a:r>
              <a:rPr lang="en-US" dirty="0"/>
              <a:t> </a:t>
            </a:r>
            <a:r>
              <a:rPr lang="en-US" dirty="0" err="1"/>
              <a:t>informasi</a:t>
            </a:r>
            <a:r>
              <a:rPr lang="en-US" dirty="0"/>
              <a:t> </a:t>
            </a:r>
            <a:r>
              <a:rPr lang="en-US" dirty="0" err="1"/>
              <a:t>untuk</a:t>
            </a:r>
            <a:r>
              <a:rPr lang="en-US" dirty="0"/>
              <a:t> </a:t>
            </a:r>
            <a:r>
              <a:rPr lang="en-US" dirty="0" err="1"/>
              <a:t>pengambilan</a:t>
            </a:r>
            <a:r>
              <a:rPr lang="en-US" dirty="0"/>
              <a:t> </a:t>
            </a:r>
            <a:r>
              <a:rPr lang="en-US" dirty="0" err="1"/>
              <a:t>keputusan</a:t>
            </a:r>
            <a:endParaRPr lang="en-US" dirty="0"/>
          </a:p>
          <a:p>
            <a:r>
              <a:rPr lang="en-US" dirty="0"/>
              <a:t>Harus </a:t>
            </a:r>
            <a:r>
              <a:rPr lang="en-US" dirty="0" err="1"/>
              <a:t>Akurat</a:t>
            </a:r>
            <a:r>
              <a:rPr lang="en-US" dirty="0"/>
              <a:t>, </a:t>
            </a:r>
            <a:r>
              <a:rPr lang="en-US" dirty="0" err="1"/>
              <a:t>Cepat</a:t>
            </a:r>
            <a:r>
              <a:rPr lang="en-US" dirty="0"/>
              <a:t> &amp; </a:t>
            </a:r>
            <a:r>
              <a:rPr lang="en-US" dirty="0" err="1"/>
              <a:t>Tepat</a:t>
            </a:r>
            <a:r>
              <a:rPr lang="en-US" dirty="0"/>
              <a:t> </a:t>
            </a:r>
            <a:r>
              <a:rPr lang="en-US" dirty="0" err="1"/>
              <a:t>serta</a:t>
            </a:r>
            <a:r>
              <a:rPr lang="en-US" dirty="0"/>
              <a:t> </a:t>
            </a:r>
            <a:r>
              <a:rPr lang="en-US" dirty="0" err="1"/>
              <a:t>mendagunakan</a:t>
            </a:r>
            <a:r>
              <a:rPr lang="en-US" dirty="0"/>
              <a:t> </a:t>
            </a:r>
            <a:r>
              <a:rPr lang="en-US" dirty="0" err="1"/>
              <a:t>Teknologi</a:t>
            </a:r>
            <a:r>
              <a:rPr lang="en-US" dirty="0"/>
              <a:t> </a:t>
            </a:r>
            <a:r>
              <a:rPr lang="en-US" dirty="0" err="1"/>
              <a:t>Informasi</a:t>
            </a:r>
            <a:endParaRPr lang="en-US" dirty="0"/>
          </a:p>
          <a:p>
            <a:r>
              <a:rPr lang="en-US" dirty="0" err="1"/>
              <a:t>Diperoleh</a:t>
            </a:r>
            <a:r>
              <a:rPr lang="en-US" dirty="0"/>
              <a:t> </a:t>
            </a:r>
            <a:r>
              <a:rPr lang="en-US" dirty="0" err="1"/>
              <a:t>melalui</a:t>
            </a:r>
            <a:r>
              <a:rPr lang="en-US" dirty="0"/>
              <a:t> </a:t>
            </a:r>
            <a:r>
              <a:rPr lang="en-US" dirty="0" err="1"/>
              <a:t>pencatatan</a:t>
            </a:r>
            <a:r>
              <a:rPr lang="en-US" dirty="0"/>
              <a:t> </a:t>
            </a:r>
            <a:r>
              <a:rPr lang="en-US" dirty="0" err="1"/>
              <a:t>pelaporan</a:t>
            </a:r>
            <a:r>
              <a:rPr lang="en-US" dirty="0"/>
              <a:t> &amp; </a:t>
            </a:r>
            <a:r>
              <a:rPr lang="en-US" dirty="0" err="1"/>
              <a:t>survai</a:t>
            </a:r>
            <a:endParaRPr lang="en-US" dirty="0"/>
          </a:p>
          <a:p>
            <a:r>
              <a:rPr lang="en-US" dirty="0" err="1"/>
              <a:t>Memeperhatikan</a:t>
            </a:r>
            <a:r>
              <a:rPr lang="en-US" dirty="0"/>
              <a:t> ASPEK KERAHASIAAN di </a:t>
            </a:r>
            <a:r>
              <a:rPr lang="en-US" dirty="0" err="1"/>
              <a:t>bidang</a:t>
            </a:r>
            <a:r>
              <a:rPr lang="en-US" dirty="0"/>
              <a:t> Kesehatan</a:t>
            </a:r>
          </a:p>
        </p:txBody>
      </p:sp>
    </p:spTree>
    <p:extLst>
      <p:ext uri="{BB962C8B-B14F-4D97-AF65-F5344CB8AC3E}">
        <p14:creationId xmlns:p14="http://schemas.microsoft.com/office/powerpoint/2010/main" val="389519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1000"/>
                                        <p:tgtEl>
                                          <p:spTgt spid="6">
                                            <p:txEl>
                                              <p:pRg st="0" end="0"/>
                                            </p:txEl>
                                          </p:spTgt>
                                        </p:tgtEl>
                                      </p:cBhvr>
                                    </p:animEffect>
                                    <p:anim calcmode="lin" valueType="num">
                                      <p:cBhvr>
                                        <p:cTn id="2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1000"/>
                                        <p:tgtEl>
                                          <p:spTgt spid="6">
                                            <p:txEl>
                                              <p:pRg st="2" end="2"/>
                                            </p:txEl>
                                          </p:spTgt>
                                        </p:tgtEl>
                                      </p:cBhvr>
                                    </p:animEffect>
                                    <p:anim calcmode="lin" valueType="num">
                                      <p:cBhvr>
                                        <p:cTn id="3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6">
                                            <p:txEl>
                                              <p:pRg st="3" end="3"/>
                                            </p:txEl>
                                          </p:spTgt>
                                        </p:tgtEl>
                                        <p:attrNameLst>
                                          <p:attrName>style.visibility</p:attrName>
                                        </p:attrNameLst>
                                      </p:cBhvr>
                                      <p:to>
                                        <p:strVal val="visible"/>
                                      </p:to>
                                    </p:set>
                                    <p:animEffect transition="in" filter="fade">
                                      <p:cBhvr>
                                        <p:cTn id="43" dur="1000"/>
                                        <p:tgtEl>
                                          <p:spTgt spid="6">
                                            <p:txEl>
                                              <p:pRg st="3" end="3"/>
                                            </p:txEl>
                                          </p:spTgt>
                                        </p:tgtEl>
                                      </p:cBhvr>
                                    </p:animEffect>
                                    <p:anim calcmode="lin" valueType="num">
                                      <p:cBhvr>
                                        <p:cTn id="4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6">
                                            <p:txEl>
                                              <p:pRg st="4" end="4"/>
                                            </p:txEl>
                                          </p:spTgt>
                                        </p:tgtEl>
                                        <p:attrNameLst>
                                          <p:attrName>style.visibility</p:attrName>
                                        </p:attrNameLst>
                                      </p:cBhvr>
                                      <p:to>
                                        <p:strVal val="visible"/>
                                      </p:to>
                                    </p:set>
                                    <p:animEffect transition="in" filter="fade">
                                      <p:cBhvr>
                                        <p:cTn id="50" dur="1000"/>
                                        <p:tgtEl>
                                          <p:spTgt spid="6">
                                            <p:txEl>
                                              <p:pRg st="4" end="4"/>
                                            </p:txEl>
                                          </p:spTgt>
                                        </p:tgtEl>
                                      </p:cBhvr>
                                    </p:animEffect>
                                    <p:anim calcmode="lin" valueType="num">
                                      <p:cBhvr>
                                        <p:cTn id="5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9C6698-8852-48D8-B2DB-6215D8225F75}"/>
              </a:ext>
            </a:extLst>
          </p:cNvPr>
          <p:cNvSpPr>
            <a:spLocks noGrp="1"/>
          </p:cNvSpPr>
          <p:nvPr>
            <p:ph type="body" idx="1"/>
          </p:nvPr>
        </p:nvSpPr>
        <p:spPr>
          <a:xfrm>
            <a:off x="558426" y="667512"/>
            <a:ext cx="4942734" cy="950976"/>
          </a:xfrm>
        </p:spPr>
        <p:txBody>
          <a:bodyPr/>
          <a:lstStyle/>
          <a:p>
            <a:pPr algn="ctr"/>
            <a:r>
              <a:rPr lang="en-US" dirty="0"/>
              <a:t>IPTEK Kesehatan</a:t>
            </a:r>
          </a:p>
        </p:txBody>
      </p:sp>
      <p:sp>
        <p:nvSpPr>
          <p:cNvPr id="4" name="Content Placeholder 3">
            <a:extLst>
              <a:ext uri="{FF2B5EF4-FFF2-40B4-BE49-F238E27FC236}">
                <a16:creationId xmlns:a16="http://schemas.microsoft.com/office/drawing/2014/main" id="{5B198073-721C-4BB2-87F3-E2C7B66C16E6}"/>
              </a:ext>
            </a:extLst>
          </p:cNvPr>
          <p:cNvSpPr>
            <a:spLocks noGrp="1"/>
          </p:cNvSpPr>
          <p:nvPr>
            <p:ph sz="half" idx="2"/>
          </p:nvPr>
        </p:nvSpPr>
        <p:spPr>
          <a:xfrm>
            <a:off x="479178" y="1897380"/>
            <a:ext cx="4937760" cy="3063240"/>
          </a:xfrm>
        </p:spPr>
        <p:txBody>
          <a:bodyPr>
            <a:normAutofit fontScale="85000" lnSpcReduction="20000"/>
          </a:bodyPr>
          <a:lstStyle/>
          <a:p>
            <a:r>
              <a:rPr lang="en-US" dirty="0" err="1"/>
              <a:t>Pengembangan</a:t>
            </a:r>
            <a:r>
              <a:rPr lang="en-US" dirty="0"/>
              <a:t> &amp; </a:t>
            </a:r>
            <a:r>
              <a:rPr lang="en-US" dirty="0" err="1"/>
              <a:t>pemanfaatan</a:t>
            </a:r>
            <a:r>
              <a:rPr lang="en-US" dirty="0"/>
              <a:t> IPTEK Kesehatan </a:t>
            </a:r>
            <a:r>
              <a:rPr lang="en-US" dirty="0" err="1"/>
              <a:t>untuk</a:t>
            </a:r>
            <a:r>
              <a:rPr lang="en-US" dirty="0"/>
              <a:t> </a:t>
            </a:r>
            <a:r>
              <a:rPr lang="en-US" dirty="0" err="1"/>
              <a:t>kepentingan</a:t>
            </a:r>
            <a:r>
              <a:rPr lang="en-US" dirty="0"/>
              <a:t> </a:t>
            </a:r>
            <a:r>
              <a:rPr lang="en-US" dirty="0" err="1"/>
              <a:t>masyarakat</a:t>
            </a:r>
            <a:endParaRPr lang="en-US" dirty="0"/>
          </a:p>
          <a:p>
            <a:r>
              <a:rPr lang="en-US" dirty="0" err="1"/>
              <a:t>Pengembangan</a:t>
            </a:r>
            <a:r>
              <a:rPr lang="en-US" dirty="0"/>
              <a:t> &amp; </a:t>
            </a:r>
            <a:r>
              <a:rPr lang="en-US" dirty="0" err="1"/>
              <a:t>pemanfaatan</a:t>
            </a:r>
            <a:r>
              <a:rPr lang="en-US" dirty="0"/>
              <a:t> IPTEK Kesehatan </a:t>
            </a:r>
            <a:r>
              <a:rPr lang="en-US" dirty="0" err="1"/>
              <a:t>tidak</a:t>
            </a:r>
            <a:r>
              <a:rPr lang="en-US" dirty="0"/>
              <a:t> </a:t>
            </a:r>
            <a:r>
              <a:rPr lang="en-US" dirty="0" err="1"/>
              <a:t>boleh</a:t>
            </a:r>
            <a:r>
              <a:rPr lang="en-US" dirty="0"/>
              <a:t> </a:t>
            </a:r>
            <a:r>
              <a:rPr lang="en-US" dirty="0" err="1"/>
              <a:t>bertentangan</a:t>
            </a:r>
            <a:r>
              <a:rPr lang="en-US" dirty="0"/>
              <a:t> </a:t>
            </a:r>
            <a:r>
              <a:rPr lang="en-US" dirty="0" err="1"/>
              <a:t>dengan</a:t>
            </a:r>
            <a:r>
              <a:rPr lang="en-US" dirty="0"/>
              <a:t> moral &amp; </a:t>
            </a:r>
            <a:r>
              <a:rPr lang="en-US" dirty="0" err="1"/>
              <a:t>nilai</a:t>
            </a:r>
            <a:r>
              <a:rPr lang="en-US" dirty="0"/>
              <a:t> agama</a:t>
            </a:r>
          </a:p>
        </p:txBody>
      </p:sp>
      <p:sp>
        <p:nvSpPr>
          <p:cNvPr id="5" name="Text Placeholder 4">
            <a:extLst>
              <a:ext uri="{FF2B5EF4-FFF2-40B4-BE49-F238E27FC236}">
                <a16:creationId xmlns:a16="http://schemas.microsoft.com/office/drawing/2014/main" id="{0C3BBA83-D858-4D54-B8C0-BA45DD026FEA}"/>
              </a:ext>
            </a:extLst>
          </p:cNvPr>
          <p:cNvSpPr>
            <a:spLocks noGrp="1"/>
          </p:cNvSpPr>
          <p:nvPr>
            <p:ph type="body" sz="quarter" idx="3"/>
          </p:nvPr>
        </p:nvSpPr>
        <p:spPr/>
        <p:txBody>
          <a:bodyPr/>
          <a:lstStyle/>
          <a:p>
            <a:pPr algn="ctr"/>
            <a:r>
              <a:rPr lang="en-US" dirty="0"/>
              <a:t>Hukum Kesehatan</a:t>
            </a:r>
          </a:p>
        </p:txBody>
      </p:sp>
      <p:sp>
        <p:nvSpPr>
          <p:cNvPr id="6" name="Content Placeholder 5">
            <a:extLst>
              <a:ext uri="{FF2B5EF4-FFF2-40B4-BE49-F238E27FC236}">
                <a16:creationId xmlns:a16="http://schemas.microsoft.com/office/drawing/2014/main" id="{71E81DF5-C798-4925-B937-30BB6233A11C}"/>
              </a:ext>
            </a:extLst>
          </p:cNvPr>
          <p:cNvSpPr>
            <a:spLocks noGrp="1"/>
          </p:cNvSpPr>
          <p:nvPr>
            <p:ph sz="quarter" idx="4"/>
          </p:nvPr>
        </p:nvSpPr>
        <p:spPr>
          <a:xfrm>
            <a:off x="6414454" y="3127248"/>
            <a:ext cx="4942394" cy="3063240"/>
          </a:xfrm>
        </p:spPr>
        <p:txBody>
          <a:bodyPr>
            <a:normAutofit fontScale="85000" lnSpcReduction="20000"/>
          </a:bodyPr>
          <a:lstStyle/>
          <a:p>
            <a:r>
              <a:rPr lang="en-US" dirty="0" err="1">
                <a:solidFill>
                  <a:srgbClr val="0070C0"/>
                </a:solidFill>
              </a:rPr>
              <a:t>Dipakai</a:t>
            </a:r>
            <a:r>
              <a:rPr lang="en-US" dirty="0">
                <a:solidFill>
                  <a:srgbClr val="0070C0"/>
                </a:solidFill>
              </a:rPr>
              <a:t> </a:t>
            </a:r>
            <a:r>
              <a:rPr lang="en-US" dirty="0" err="1">
                <a:solidFill>
                  <a:srgbClr val="0070C0"/>
                </a:solidFill>
              </a:rPr>
              <a:t>sebagai</a:t>
            </a:r>
            <a:r>
              <a:rPr lang="en-US" dirty="0">
                <a:solidFill>
                  <a:srgbClr val="0070C0"/>
                </a:solidFill>
              </a:rPr>
              <a:t> </a:t>
            </a:r>
            <a:r>
              <a:rPr lang="en-US" dirty="0" err="1">
                <a:solidFill>
                  <a:srgbClr val="0070C0"/>
                </a:solidFill>
              </a:rPr>
              <a:t>acuan</a:t>
            </a:r>
            <a:r>
              <a:rPr lang="en-US" dirty="0">
                <a:solidFill>
                  <a:srgbClr val="0070C0"/>
                </a:solidFill>
              </a:rPr>
              <a:t> </a:t>
            </a:r>
            <a:r>
              <a:rPr lang="en-US" dirty="0" err="1">
                <a:solidFill>
                  <a:srgbClr val="0070C0"/>
                </a:solidFill>
              </a:rPr>
              <a:t>dalam</a:t>
            </a:r>
            <a:r>
              <a:rPr lang="en-US" dirty="0">
                <a:solidFill>
                  <a:srgbClr val="0070C0"/>
                </a:solidFill>
              </a:rPr>
              <a:t> </a:t>
            </a:r>
            <a:r>
              <a:rPr lang="en-US" dirty="0" err="1">
                <a:solidFill>
                  <a:srgbClr val="0070C0"/>
                </a:solidFill>
              </a:rPr>
              <a:t>mengembangkan</a:t>
            </a:r>
            <a:r>
              <a:rPr lang="en-US" dirty="0">
                <a:solidFill>
                  <a:srgbClr val="0070C0"/>
                </a:solidFill>
              </a:rPr>
              <a:t> </a:t>
            </a:r>
            <a:r>
              <a:rPr lang="en-US" dirty="0" err="1">
                <a:solidFill>
                  <a:srgbClr val="0070C0"/>
                </a:solidFill>
              </a:rPr>
              <a:t>peraturan</a:t>
            </a:r>
            <a:r>
              <a:rPr lang="en-US" dirty="0">
                <a:solidFill>
                  <a:srgbClr val="0070C0"/>
                </a:solidFill>
              </a:rPr>
              <a:t> Per UU an Kesehatan</a:t>
            </a:r>
          </a:p>
          <a:p>
            <a:r>
              <a:rPr lang="en-US" dirty="0">
                <a:solidFill>
                  <a:srgbClr val="0070C0"/>
                </a:solidFill>
              </a:rPr>
              <a:t>Hukum Kesehatan </a:t>
            </a:r>
            <a:r>
              <a:rPr lang="en-US" dirty="0" err="1">
                <a:solidFill>
                  <a:srgbClr val="0070C0"/>
                </a:solidFill>
              </a:rPr>
              <a:t>mencakup</a:t>
            </a:r>
            <a:r>
              <a:rPr lang="en-US" dirty="0">
                <a:solidFill>
                  <a:srgbClr val="0070C0"/>
                </a:solidFill>
              </a:rPr>
              <a:t> </a:t>
            </a:r>
            <a:r>
              <a:rPr lang="en-US" dirty="0" err="1">
                <a:solidFill>
                  <a:srgbClr val="0070C0"/>
                </a:solidFill>
              </a:rPr>
              <a:t>peraturan</a:t>
            </a:r>
            <a:r>
              <a:rPr lang="en-US" dirty="0">
                <a:solidFill>
                  <a:srgbClr val="0070C0"/>
                </a:solidFill>
              </a:rPr>
              <a:t> </a:t>
            </a:r>
            <a:r>
              <a:rPr lang="en-US" dirty="0" err="1">
                <a:solidFill>
                  <a:srgbClr val="0070C0"/>
                </a:solidFill>
              </a:rPr>
              <a:t>perundangan</a:t>
            </a:r>
            <a:r>
              <a:rPr lang="en-US" dirty="0">
                <a:solidFill>
                  <a:srgbClr val="0070C0"/>
                </a:solidFill>
              </a:rPr>
              <a:t>, </a:t>
            </a:r>
            <a:r>
              <a:rPr lang="en-US" dirty="0" err="1">
                <a:solidFill>
                  <a:srgbClr val="0070C0"/>
                </a:solidFill>
              </a:rPr>
              <a:t>pelyanan</a:t>
            </a:r>
            <a:r>
              <a:rPr lang="en-US" dirty="0">
                <a:solidFill>
                  <a:srgbClr val="0070C0"/>
                </a:solidFill>
              </a:rPr>
              <a:t> </a:t>
            </a:r>
            <a:r>
              <a:rPr lang="en-US" dirty="0" err="1">
                <a:solidFill>
                  <a:srgbClr val="0070C0"/>
                </a:solidFill>
              </a:rPr>
              <a:t>advokasi</a:t>
            </a:r>
            <a:r>
              <a:rPr lang="en-US" dirty="0">
                <a:solidFill>
                  <a:srgbClr val="0070C0"/>
                </a:solidFill>
              </a:rPr>
              <a:t> &amp; </a:t>
            </a:r>
            <a:r>
              <a:rPr lang="en-US" dirty="0" err="1">
                <a:solidFill>
                  <a:srgbClr val="0070C0"/>
                </a:solidFill>
              </a:rPr>
              <a:t>peningkatan</a:t>
            </a:r>
            <a:r>
              <a:rPr lang="en-US" dirty="0">
                <a:solidFill>
                  <a:srgbClr val="0070C0"/>
                </a:solidFill>
              </a:rPr>
              <a:t> </a:t>
            </a:r>
            <a:r>
              <a:rPr lang="en-US" dirty="0" err="1">
                <a:solidFill>
                  <a:srgbClr val="0070C0"/>
                </a:solidFill>
              </a:rPr>
              <a:t>kesadaran</a:t>
            </a:r>
            <a:r>
              <a:rPr lang="en-US" dirty="0">
                <a:solidFill>
                  <a:srgbClr val="0070C0"/>
                </a:solidFill>
              </a:rPr>
              <a:t> </a:t>
            </a:r>
            <a:r>
              <a:rPr lang="en-US" dirty="0" err="1">
                <a:solidFill>
                  <a:srgbClr val="0070C0"/>
                </a:solidFill>
              </a:rPr>
              <a:t>hukum</a:t>
            </a:r>
            <a:endParaRPr lang="en-US" dirty="0">
              <a:solidFill>
                <a:srgbClr val="0070C0"/>
              </a:solidFill>
            </a:endParaRPr>
          </a:p>
        </p:txBody>
      </p:sp>
    </p:spTree>
    <p:extLst>
      <p:ext uri="{BB962C8B-B14F-4D97-AF65-F5344CB8AC3E}">
        <p14:creationId xmlns:p14="http://schemas.microsoft.com/office/powerpoint/2010/main" val="218217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08BF0-E38A-4280-8D31-5B84F54DD8F4}"/>
              </a:ext>
            </a:extLst>
          </p:cNvPr>
          <p:cNvSpPr>
            <a:spLocks noGrp="1"/>
          </p:cNvSpPr>
          <p:nvPr>
            <p:ph type="title"/>
          </p:nvPr>
        </p:nvSpPr>
        <p:spPr/>
        <p:txBody>
          <a:bodyPr/>
          <a:lstStyle/>
          <a:p>
            <a:r>
              <a:rPr lang="en-US" dirty="0" err="1"/>
              <a:t>Subsistem</a:t>
            </a:r>
            <a:r>
              <a:rPr lang="en-US" dirty="0"/>
              <a:t> </a:t>
            </a:r>
            <a:r>
              <a:rPr lang="en-US" dirty="0" err="1"/>
              <a:t>Pemberdayaan</a:t>
            </a:r>
            <a:r>
              <a:rPr lang="en-US" dirty="0"/>
              <a:t> Masyarakat</a:t>
            </a:r>
          </a:p>
        </p:txBody>
      </p:sp>
      <p:sp>
        <p:nvSpPr>
          <p:cNvPr id="3" name="Content Placeholder 2">
            <a:extLst>
              <a:ext uri="{FF2B5EF4-FFF2-40B4-BE49-F238E27FC236}">
                <a16:creationId xmlns:a16="http://schemas.microsoft.com/office/drawing/2014/main" id="{8FCFFA3D-90E4-47A3-AB9A-BD69A8C44F08}"/>
              </a:ext>
            </a:extLst>
          </p:cNvPr>
          <p:cNvSpPr>
            <a:spLocks noGrp="1"/>
          </p:cNvSpPr>
          <p:nvPr>
            <p:ph sz="half" idx="1"/>
          </p:nvPr>
        </p:nvSpPr>
        <p:spPr>
          <a:xfrm>
            <a:off x="1295402" y="2598820"/>
            <a:ext cx="4721350" cy="3271627"/>
          </a:xfrm>
        </p:spPr>
        <p:txBody>
          <a:bodyPr/>
          <a:lstStyle/>
          <a:p>
            <a:r>
              <a:rPr lang="en-US" dirty="0" err="1"/>
              <a:t>Berbasis</a:t>
            </a:r>
            <a:r>
              <a:rPr lang="en-US" dirty="0"/>
              <a:t> </a:t>
            </a:r>
            <a:r>
              <a:rPr lang="en-US" dirty="0" err="1"/>
              <a:t>masyarakat</a:t>
            </a:r>
            <a:endParaRPr lang="en-US" dirty="0"/>
          </a:p>
          <a:p>
            <a:r>
              <a:rPr lang="en-US" dirty="0" err="1"/>
              <a:t>Pemberdayaan</a:t>
            </a:r>
            <a:r>
              <a:rPr lang="en-US" dirty="0"/>
              <a:t> </a:t>
            </a:r>
            <a:r>
              <a:rPr lang="en-US" dirty="0" err="1"/>
              <a:t>kesadaran</a:t>
            </a:r>
            <a:r>
              <a:rPr lang="en-US" dirty="0"/>
              <a:t>, </a:t>
            </a:r>
            <a:r>
              <a:rPr lang="en-US" dirty="0" err="1"/>
              <a:t>kemauan</a:t>
            </a:r>
            <a:r>
              <a:rPr lang="en-US" dirty="0"/>
              <a:t> &amp; </a:t>
            </a:r>
            <a:r>
              <a:rPr lang="en-US" dirty="0" err="1"/>
              <a:t>kemampuan</a:t>
            </a:r>
            <a:r>
              <a:rPr lang="en-US" dirty="0"/>
              <a:t> </a:t>
            </a:r>
            <a:r>
              <a:rPr lang="en-US" dirty="0" err="1"/>
              <a:t>masyarakat</a:t>
            </a:r>
            <a:endParaRPr lang="en-US" dirty="0"/>
          </a:p>
          <a:p>
            <a:r>
              <a:rPr lang="en-US" dirty="0" err="1"/>
              <a:t>Kemitraan</a:t>
            </a:r>
            <a:r>
              <a:rPr lang="en-US" dirty="0"/>
              <a:t> </a:t>
            </a:r>
            <a:r>
              <a:rPr lang="en-US" dirty="0" err="1"/>
              <a:t>dgn</a:t>
            </a:r>
            <a:r>
              <a:rPr lang="en-US" dirty="0"/>
              <a:t> </a:t>
            </a:r>
            <a:r>
              <a:rPr lang="en-US" dirty="0" err="1"/>
              <a:t>semangat</a:t>
            </a:r>
            <a:r>
              <a:rPr lang="en-US" dirty="0"/>
              <a:t> GOTONG ROYONG</a:t>
            </a:r>
          </a:p>
          <a:p>
            <a:r>
              <a:rPr lang="en-US" dirty="0" err="1"/>
              <a:t>Pemerintah</a:t>
            </a:r>
            <a:r>
              <a:rPr lang="en-US" dirty="0"/>
              <a:t> </a:t>
            </a:r>
            <a:r>
              <a:rPr lang="en-US" dirty="0" err="1"/>
              <a:t>bersikap</a:t>
            </a:r>
            <a:r>
              <a:rPr lang="en-US" dirty="0"/>
              <a:t> </a:t>
            </a:r>
            <a:r>
              <a:rPr lang="en-US" dirty="0" err="1"/>
              <a:t>terbuka</a:t>
            </a:r>
            <a:r>
              <a:rPr lang="en-US" dirty="0"/>
              <a:t>, </a:t>
            </a:r>
            <a:r>
              <a:rPr lang="en-US" dirty="0" err="1"/>
              <a:t>bertanggung</a:t>
            </a:r>
            <a:r>
              <a:rPr lang="en-US" dirty="0"/>
              <a:t> </a:t>
            </a:r>
            <a:r>
              <a:rPr lang="en-US" dirty="0" err="1"/>
              <a:t>jawab</a:t>
            </a:r>
            <a:r>
              <a:rPr lang="en-US" dirty="0"/>
              <a:t> &amp; </a:t>
            </a:r>
            <a:r>
              <a:rPr lang="en-US" dirty="0" err="1"/>
              <a:t>tanggap</a:t>
            </a:r>
            <a:endParaRPr lang="en-US" dirty="0"/>
          </a:p>
        </p:txBody>
      </p:sp>
      <p:pic>
        <p:nvPicPr>
          <p:cNvPr id="5" name="Content Placeholder 4">
            <a:extLst>
              <a:ext uri="{FF2B5EF4-FFF2-40B4-BE49-F238E27FC236}">
                <a16:creationId xmlns:a16="http://schemas.microsoft.com/office/drawing/2014/main" id="{9EF9AD00-0E1D-40CA-802A-F55AE14FBDC7}"/>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t="31469" b="36673"/>
          <a:stretch/>
        </p:blipFill>
        <p:spPr>
          <a:xfrm>
            <a:off x="6412832" y="2408554"/>
            <a:ext cx="5197641" cy="3811772"/>
          </a:xfrm>
        </p:spPr>
      </p:pic>
    </p:spTree>
    <p:extLst>
      <p:ext uri="{BB962C8B-B14F-4D97-AF65-F5344CB8AC3E}">
        <p14:creationId xmlns:p14="http://schemas.microsoft.com/office/powerpoint/2010/main" val="175808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90F2D-050C-4375-9CEB-59BDBE51E775}"/>
              </a:ext>
            </a:extLst>
          </p:cNvPr>
          <p:cNvSpPr>
            <a:spLocks noGrp="1"/>
          </p:cNvSpPr>
          <p:nvPr>
            <p:ph type="title"/>
          </p:nvPr>
        </p:nvSpPr>
        <p:spPr/>
        <p:txBody>
          <a:bodyPr/>
          <a:lstStyle/>
          <a:p>
            <a:pPr algn="ctr"/>
            <a:r>
              <a:rPr lang="en-US" i="0" dirty="0" err="1"/>
              <a:t>Pelaksanaan</a:t>
            </a:r>
            <a:r>
              <a:rPr lang="en-US" i="0" dirty="0"/>
              <a:t> SKN</a:t>
            </a:r>
          </a:p>
        </p:txBody>
      </p:sp>
      <p:sp>
        <p:nvSpPr>
          <p:cNvPr id="3" name="Content Placeholder 2">
            <a:extLst>
              <a:ext uri="{FF2B5EF4-FFF2-40B4-BE49-F238E27FC236}">
                <a16:creationId xmlns:a16="http://schemas.microsoft.com/office/drawing/2014/main" id="{3918CBCF-7C47-41B6-9BDF-FC8D6B8B5939}"/>
              </a:ext>
            </a:extLst>
          </p:cNvPr>
          <p:cNvSpPr>
            <a:spLocks noGrp="1"/>
          </p:cNvSpPr>
          <p:nvPr>
            <p:ph sz="half" idx="1"/>
          </p:nvPr>
        </p:nvSpPr>
        <p:spPr>
          <a:xfrm>
            <a:off x="842210" y="2057400"/>
            <a:ext cx="4933749" cy="4114800"/>
          </a:xfrm>
        </p:spPr>
        <p:txBody>
          <a:bodyPr/>
          <a:lstStyle/>
          <a:p>
            <a:r>
              <a:rPr lang="en-US" dirty="0"/>
              <a:t>PEMERINTAH PUSAT</a:t>
            </a:r>
          </a:p>
          <a:p>
            <a:r>
              <a:rPr lang="en-US" dirty="0"/>
              <a:t>PEMERINTAH PROVINSI</a:t>
            </a:r>
          </a:p>
          <a:p>
            <a:r>
              <a:rPr lang="en-US" dirty="0"/>
              <a:t>PEMERINTAH DAERAH</a:t>
            </a:r>
          </a:p>
          <a:p>
            <a:r>
              <a:rPr lang="en-US" dirty="0"/>
              <a:t>MASYARAKAT</a:t>
            </a:r>
          </a:p>
        </p:txBody>
      </p:sp>
      <p:sp>
        <p:nvSpPr>
          <p:cNvPr id="4" name="Content Placeholder 3">
            <a:extLst>
              <a:ext uri="{FF2B5EF4-FFF2-40B4-BE49-F238E27FC236}">
                <a16:creationId xmlns:a16="http://schemas.microsoft.com/office/drawing/2014/main" id="{31D3FDEF-D683-433B-A337-C6AA0FCC539E}"/>
              </a:ext>
            </a:extLst>
          </p:cNvPr>
          <p:cNvSpPr>
            <a:spLocks noGrp="1"/>
          </p:cNvSpPr>
          <p:nvPr>
            <p:ph sz="half" idx="2"/>
          </p:nvPr>
        </p:nvSpPr>
        <p:spPr>
          <a:xfrm>
            <a:off x="6448926" y="2057400"/>
            <a:ext cx="4907922" cy="4114800"/>
          </a:xfrm>
        </p:spPr>
        <p:txBody>
          <a:bodyPr/>
          <a:lstStyle/>
          <a:p>
            <a:r>
              <a:rPr lang="en-US" dirty="0" err="1"/>
              <a:t>Berkelanjutan</a:t>
            </a:r>
            <a:endParaRPr lang="en-US" dirty="0"/>
          </a:p>
          <a:p>
            <a:r>
              <a:rPr lang="en-US" dirty="0" err="1"/>
              <a:t>Sistematis</a:t>
            </a:r>
            <a:r>
              <a:rPr lang="en-US" dirty="0"/>
              <a:t> </a:t>
            </a:r>
            <a:r>
              <a:rPr lang="en-US" dirty="0" err="1"/>
              <a:t>terarah</a:t>
            </a:r>
            <a:endParaRPr lang="en-US" dirty="0"/>
          </a:p>
          <a:p>
            <a:r>
              <a:rPr lang="en-US" dirty="0" err="1"/>
              <a:t>Terpadu</a:t>
            </a:r>
            <a:endParaRPr lang="en-US" dirty="0"/>
          </a:p>
          <a:p>
            <a:r>
              <a:rPr lang="en-US" dirty="0" err="1"/>
              <a:t>Menyeluruh</a:t>
            </a:r>
            <a:endParaRPr lang="en-US" dirty="0"/>
          </a:p>
          <a:p>
            <a:r>
              <a:rPr lang="en-US" dirty="0" err="1"/>
              <a:t>Tanggap</a:t>
            </a:r>
            <a:r>
              <a:rPr lang="en-US" dirty="0"/>
              <a:t> </a:t>
            </a:r>
            <a:r>
              <a:rPr lang="en-US" dirty="0" err="1"/>
              <a:t>terhadap</a:t>
            </a:r>
            <a:r>
              <a:rPr lang="en-US" dirty="0"/>
              <a:t> </a:t>
            </a:r>
            <a:r>
              <a:rPr lang="en-US" dirty="0" err="1"/>
              <a:t>perubahan</a:t>
            </a:r>
            <a:endParaRPr lang="en-US" dirty="0"/>
          </a:p>
          <a:p>
            <a:pPr marL="0" indent="0">
              <a:buNone/>
            </a:pPr>
            <a:endParaRPr lang="en-US" dirty="0"/>
          </a:p>
        </p:txBody>
      </p:sp>
    </p:spTree>
    <p:extLst>
      <p:ext uri="{BB962C8B-B14F-4D97-AF65-F5344CB8AC3E}">
        <p14:creationId xmlns:p14="http://schemas.microsoft.com/office/powerpoint/2010/main" val="5765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FF21-7377-45BF-B005-B06D400FC662}"/>
              </a:ext>
            </a:extLst>
          </p:cNvPr>
          <p:cNvSpPr>
            <a:spLocks noGrp="1"/>
          </p:cNvSpPr>
          <p:nvPr>
            <p:ph type="title"/>
          </p:nvPr>
        </p:nvSpPr>
        <p:spPr/>
        <p:txBody>
          <a:bodyPr>
            <a:normAutofit fontScale="90000"/>
          </a:bodyPr>
          <a:lstStyle/>
          <a:p>
            <a:r>
              <a:rPr lang="en-US" dirty="0"/>
              <a:t>Hal yang </a:t>
            </a:r>
            <a:r>
              <a:rPr lang="en-US" dirty="0" err="1"/>
              <a:t>harus</a:t>
            </a:r>
            <a:r>
              <a:rPr lang="en-US" dirty="0"/>
              <a:t> </a:t>
            </a:r>
            <a:r>
              <a:rPr lang="en-US" dirty="0" err="1"/>
              <a:t>diperhatikan</a:t>
            </a:r>
            <a:r>
              <a:rPr lang="en-US" dirty="0"/>
              <a:t> </a:t>
            </a:r>
            <a:r>
              <a:rPr lang="en-US" dirty="0" err="1"/>
              <a:t>dalam</a:t>
            </a:r>
            <a:r>
              <a:rPr lang="en-US" dirty="0"/>
              <a:t> </a:t>
            </a:r>
            <a:r>
              <a:rPr lang="en-US" dirty="0" err="1"/>
              <a:t>Pelaksanaan</a:t>
            </a:r>
            <a:r>
              <a:rPr lang="en-US" dirty="0"/>
              <a:t> SKN</a:t>
            </a:r>
          </a:p>
        </p:txBody>
      </p:sp>
      <p:sp>
        <p:nvSpPr>
          <p:cNvPr id="3" name="Content Placeholder 2">
            <a:extLst>
              <a:ext uri="{FF2B5EF4-FFF2-40B4-BE49-F238E27FC236}">
                <a16:creationId xmlns:a16="http://schemas.microsoft.com/office/drawing/2014/main" id="{6D1ACFA3-73EA-4692-911D-7205B8C8D47B}"/>
              </a:ext>
            </a:extLst>
          </p:cNvPr>
          <p:cNvSpPr>
            <a:spLocks noGrp="1"/>
          </p:cNvSpPr>
          <p:nvPr>
            <p:ph idx="1"/>
          </p:nvPr>
        </p:nvSpPr>
        <p:spPr/>
        <p:txBody>
          <a:bodyPr/>
          <a:lstStyle/>
          <a:p>
            <a:r>
              <a:rPr lang="en-US" dirty="0" err="1"/>
              <a:t>Cakupan</a:t>
            </a:r>
            <a:r>
              <a:rPr lang="en-US" dirty="0"/>
              <a:t> </a:t>
            </a:r>
            <a:r>
              <a:rPr lang="en-US" dirty="0" err="1"/>
              <a:t>pelayanan</a:t>
            </a:r>
            <a:r>
              <a:rPr lang="en-US" dirty="0"/>
              <a:t> Kesehatan yang </a:t>
            </a:r>
            <a:r>
              <a:rPr lang="en-US" dirty="0" err="1"/>
              <a:t>berkualitas</a:t>
            </a:r>
            <a:r>
              <a:rPr lang="en-US" dirty="0"/>
              <a:t>, </a:t>
            </a:r>
            <a:r>
              <a:rPr lang="en-US" dirty="0" err="1"/>
              <a:t>adil</a:t>
            </a:r>
            <a:r>
              <a:rPr lang="en-US" dirty="0"/>
              <a:t> &amp; </a:t>
            </a:r>
            <a:r>
              <a:rPr lang="en-US" dirty="0" err="1"/>
              <a:t>merata</a:t>
            </a:r>
            <a:endParaRPr lang="en-US" dirty="0"/>
          </a:p>
          <a:p>
            <a:r>
              <a:rPr lang="en-US" dirty="0" err="1"/>
              <a:t>Pemberian</a:t>
            </a:r>
            <a:r>
              <a:rPr lang="en-US" dirty="0"/>
              <a:t> </a:t>
            </a:r>
            <a:r>
              <a:rPr lang="en-US" dirty="0" err="1"/>
              <a:t>pelayanan</a:t>
            </a:r>
            <a:r>
              <a:rPr lang="en-US" dirty="0"/>
              <a:t> Kesehatan yang </a:t>
            </a:r>
            <a:r>
              <a:rPr lang="en-US" dirty="0" err="1"/>
              <a:t>berpihak</a:t>
            </a:r>
            <a:r>
              <a:rPr lang="en-US" dirty="0"/>
              <a:t> </a:t>
            </a:r>
            <a:r>
              <a:rPr lang="en-US" dirty="0" err="1"/>
              <a:t>kepada</a:t>
            </a:r>
            <a:r>
              <a:rPr lang="en-US" dirty="0"/>
              <a:t> </a:t>
            </a:r>
            <a:r>
              <a:rPr lang="en-US" dirty="0" err="1"/>
              <a:t>rakyat</a:t>
            </a:r>
            <a:endParaRPr lang="en-US" dirty="0"/>
          </a:p>
          <a:p>
            <a:r>
              <a:rPr lang="en-US" dirty="0" err="1"/>
              <a:t>Kebijakan</a:t>
            </a:r>
            <a:r>
              <a:rPr lang="en-US" dirty="0"/>
              <a:t> Kesehatan </a:t>
            </a:r>
            <a:r>
              <a:rPr lang="en-US" dirty="0" err="1"/>
              <a:t>masyarakat</a:t>
            </a:r>
            <a:r>
              <a:rPr lang="en-US" dirty="0"/>
              <a:t> </a:t>
            </a:r>
            <a:r>
              <a:rPr lang="en-US" dirty="0" err="1"/>
              <a:t>untuk</a:t>
            </a:r>
            <a:r>
              <a:rPr lang="en-US" dirty="0"/>
              <a:t> </a:t>
            </a:r>
            <a:r>
              <a:rPr lang="en-US" dirty="0" err="1"/>
              <a:t>meningkatkan</a:t>
            </a:r>
            <a:r>
              <a:rPr lang="en-US" dirty="0"/>
              <a:t> &amp; </a:t>
            </a:r>
            <a:r>
              <a:rPr lang="en-US" dirty="0" err="1"/>
              <a:t>melindungi</a:t>
            </a:r>
            <a:r>
              <a:rPr lang="en-US" dirty="0"/>
              <a:t> Kesehatan </a:t>
            </a:r>
            <a:r>
              <a:rPr lang="en-US" dirty="0" err="1"/>
              <a:t>masyarakat</a:t>
            </a:r>
            <a:endParaRPr lang="en-US" dirty="0"/>
          </a:p>
          <a:p>
            <a:r>
              <a:rPr lang="en-US" dirty="0" err="1"/>
              <a:t>Kepemimpinan</a:t>
            </a:r>
            <a:r>
              <a:rPr lang="en-US" dirty="0"/>
              <a:t> &amp; </a:t>
            </a:r>
            <a:r>
              <a:rPr lang="en-US" dirty="0" err="1"/>
              <a:t>profesionalisme</a:t>
            </a:r>
            <a:r>
              <a:rPr lang="en-US" dirty="0"/>
              <a:t> </a:t>
            </a:r>
            <a:r>
              <a:rPr lang="en-US" dirty="0" err="1"/>
              <a:t>dalam</a:t>
            </a:r>
            <a:r>
              <a:rPr lang="en-US" dirty="0"/>
              <a:t> </a:t>
            </a:r>
            <a:r>
              <a:rPr lang="en-US" dirty="0" err="1"/>
              <a:t>pembangunan</a:t>
            </a:r>
            <a:r>
              <a:rPr lang="en-US" dirty="0"/>
              <a:t> Kesehatan</a:t>
            </a:r>
          </a:p>
          <a:p>
            <a:r>
              <a:rPr lang="en-US" dirty="0" err="1"/>
              <a:t>Inovasi</a:t>
            </a:r>
            <a:r>
              <a:rPr lang="en-US" dirty="0"/>
              <a:t> </a:t>
            </a:r>
            <a:r>
              <a:rPr lang="en-US" dirty="0" err="1"/>
              <a:t>atau</a:t>
            </a:r>
            <a:r>
              <a:rPr lang="en-US" dirty="0"/>
              <a:t> </a:t>
            </a:r>
            <a:r>
              <a:rPr lang="en-US" dirty="0" err="1"/>
              <a:t>terobosan</a:t>
            </a:r>
            <a:r>
              <a:rPr lang="en-US" dirty="0"/>
              <a:t> IPTEK yang </a:t>
            </a:r>
            <a:r>
              <a:rPr lang="en-US" dirty="0" err="1"/>
              <a:t>etis</a:t>
            </a:r>
            <a:r>
              <a:rPr lang="en-US" dirty="0"/>
              <a:t> &amp; </a:t>
            </a:r>
            <a:r>
              <a:rPr lang="en-US" dirty="0" err="1"/>
              <a:t>terbukti</a:t>
            </a:r>
            <a:r>
              <a:rPr lang="en-US" dirty="0"/>
              <a:t> </a:t>
            </a:r>
            <a:r>
              <a:rPr lang="en-US" dirty="0" err="1"/>
              <a:t>bermanfaat</a:t>
            </a:r>
            <a:r>
              <a:rPr lang="en-US" dirty="0"/>
              <a:t> </a:t>
            </a:r>
            <a:r>
              <a:rPr lang="en-US" dirty="0" err="1"/>
              <a:t>dalam</a:t>
            </a:r>
            <a:r>
              <a:rPr lang="en-US" dirty="0"/>
              <a:t> </a:t>
            </a:r>
            <a:r>
              <a:rPr lang="en-US" dirty="0" err="1"/>
              <a:t>penyelenggaraan</a:t>
            </a:r>
            <a:r>
              <a:rPr lang="en-US" dirty="0"/>
              <a:t> Kesehatan </a:t>
            </a:r>
            <a:r>
              <a:rPr lang="en-US" dirty="0" err="1"/>
              <a:t>secara</a:t>
            </a:r>
            <a:r>
              <a:rPr lang="en-US" dirty="0"/>
              <a:t> </a:t>
            </a:r>
            <a:r>
              <a:rPr lang="en-US" dirty="0" err="1"/>
              <a:t>luas</a:t>
            </a:r>
            <a:r>
              <a:rPr lang="en-US" dirty="0"/>
              <a:t>, </a:t>
            </a:r>
            <a:r>
              <a:rPr lang="en-US" dirty="0" err="1"/>
              <a:t>termasuk</a:t>
            </a:r>
            <a:r>
              <a:rPr lang="en-US" dirty="0"/>
              <a:t> </a:t>
            </a:r>
            <a:r>
              <a:rPr lang="en-US" dirty="0" err="1"/>
              <a:t>penguatan</a:t>
            </a:r>
            <a:r>
              <a:rPr lang="en-US" dirty="0"/>
              <a:t> system </a:t>
            </a:r>
            <a:r>
              <a:rPr lang="en-US" dirty="0" err="1"/>
              <a:t>rujukan</a:t>
            </a:r>
            <a:endParaRPr lang="en-US" dirty="0"/>
          </a:p>
        </p:txBody>
      </p:sp>
    </p:spTree>
    <p:extLst>
      <p:ext uri="{BB962C8B-B14F-4D97-AF65-F5344CB8AC3E}">
        <p14:creationId xmlns:p14="http://schemas.microsoft.com/office/powerpoint/2010/main" val="306725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FF21-7377-45BF-B005-B06D400FC662}"/>
              </a:ext>
            </a:extLst>
          </p:cNvPr>
          <p:cNvSpPr>
            <a:spLocks noGrp="1"/>
          </p:cNvSpPr>
          <p:nvPr>
            <p:ph type="title"/>
          </p:nvPr>
        </p:nvSpPr>
        <p:spPr/>
        <p:txBody>
          <a:bodyPr>
            <a:normAutofit fontScale="90000"/>
          </a:bodyPr>
          <a:lstStyle/>
          <a:p>
            <a:r>
              <a:rPr lang="en-US" dirty="0"/>
              <a:t>Hal yang </a:t>
            </a:r>
            <a:r>
              <a:rPr lang="en-US" dirty="0" err="1"/>
              <a:t>harus</a:t>
            </a:r>
            <a:r>
              <a:rPr lang="en-US" dirty="0"/>
              <a:t> </a:t>
            </a:r>
            <a:r>
              <a:rPr lang="en-US" dirty="0" err="1"/>
              <a:t>diperhatikan</a:t>
            </a:r>
            <a:r>
              <a:rPr lang="en-US" dirty="0"/>
              <a:t> </a:t>
            </a:r>
            <a:r>
              <a:rPr lang="en-US" dirty="0" err="1"/>
              <a:t>dalam</a:t>
            </a:r>
            <a:r>
              <a:rPr lang="en-US" dirty="0"/>
              <a:t> </a:t>
            </a:r>
            <a:r>
              <a:rPr lang="en-US" dirty="0" err="1"/>
              <a:t>Pelaksanaan</a:t>
            </a:r>
            <a:r>
              <a:rPr lang="en-US" dirty="0"/>
              <a:t> SKN</a:t>
            </a:r>
          </a:p>
        </p:txBody>
      </p:sp>
      <p:sp>
        <p:nvSpPr>
          <p:cNvPr id="3" name="Content Placeholder 2">
            <a:extLst>
              <a:ext uri="{FF2B5EF4-FFF2-40B4-BE49-F238E27FC236}">
                <a16:creationId xmlns:a16="http://schemas.microsoft.com/office/drawing/2014/main" id="{6D1ACFA3-73EA-4692-911D-7205B8C8D47B}"/>
              </a:ext>
            </a:extLst>
          </p:cNvPr>
          <p:cNvSpPr>
            <a:spLocks noGrp="1"/>
          </p:cNvSpPr>
          <p:nvPr>
            <p:ph idx="1"/>
          </p:nvPr>
        </p:nvSpPr>
        <p:spPr>
          <a:xfrm>
            <a:off x="1295401" y="2556932"/>
            <a:ext cx="9601196" cy="3318936"/>
          </a:xfrm>
        </p:spPr>
        <p:txBody>
          <a:bodyPr>
            <a:normAutofit fontScale="92500" lnSpcReduction="10000"/>
          </a:bodyPr>
          <a:lstStyle/>
          <a:p>
            <a:r>
              <a:rPr lang="en-US" dirty="0" err="1"/>
              <a:t>Pendekatan</a:t>
            </a:r>
            <a:r>
              <a:rPr lang="en-US" dirty="0"/>
              <a:t> </a:t>
            </a:r>
            <a:r>
              <a:rPr lang="en-US" dirty="0" err="1"/>
              <a:t>secara</a:t>
            </a:r>
            <a:r>
              <a:rPr lang="en-US" dirty="0"/>
              <a:t> global </a:t>
            </a:r>
            <a:r>
              <a:rPr lang="en-US" dirty="0" err="1"/>
              <a:t>dgn</a:t>
            </a:r>
            <a:r>
              <a:rPr lang="en-US" dirty="0"/>
              <a:t>  </a:t>
            </a:r>
            <a:r>
              <a:rPr lang="en-US" dirty="0" err="1"/>
              <a:t>mempertimbangkan</a:t>
            </a:r>
            <a:r>
              <a:rPr lang="en-US" dirty="0"/>
              <a:t> </a:t>
            </a:r>
            <a:r>
              <a:rPr lang="en-US" dirty="0" err="1"/>
              <a:t>kebijakan</a:t>
            </a:r>
            <a:r>
              <a:rPr lang="en-US" dirty="0"/>
              <a:t> Kesehatan yang </a:t>
            </a:r>
            <a:r>
              <a:rPr lang="en-US" dirty="0" err="1"/>
              <a:t>sistematis</a:t>
            </a:r>
            <a:r>
              <a:rPr lang="en-US" dirty="0"/>
              <a:t>, </a:t>
            </a:r>
            <a:r>
              <a:rPr lang="en-US" dirty="0" err="1"/>
              <a:t>berkelanjutan</a:t>
            </a:r>
            <a:r>
              <a:rPr lang="en-US" dirty="0"/>
              <a:t>, </a:t>
            </a:r>
            <a:r>
              <a:rPr lang="en-US" dirty="0" err="1"/>
              <a:t>tertib</a:t>
            </a:r>
            <a:r>
              <a:rPr lang="en-US" dirty="0"/>
              <a:t> &amp; responsive gender &amp; </a:t>
            </a:r>
            <a:r>
              <a:rPr lang="en-US" dirty="0" err="1"/>
              <a:t>hak</a:t>
            </a:r>
            <a:r>
              <a:rPr lang="en-US" dirty="0"/>
              <a:t> </a:t>
            </a:r>
            <a:r>
              <a:rPr lang="en-US" dirty="0" err="1"/>
              <a:t>anak</a:t>
            </a:r>
            <a:endParaRPr lang="en-US" dirty="0"/>
          </a:p>
          <a:p>
            <a:r>
              <a:rPr lang="en-US" dirty="0" err="1"/>
              <a:t>Dinamika</a:t>
            </a:r>
            <a:r>
              <a:rPr lang="en-US" dirty="0"/>
              <a:t> </a:t>
            </a:r>
            <a:r>
              <a:rPr lang="en-US" dirty="0" err="1"/>
              <a:t>keluarga</a:t>
            </a:r>
            <a:r>
              <a:rPr lang="en-US" dirty="0"/>
              <a:t> &amp; </a:t>
            </a:r>
            <a:r>
              <a:rPr lang="en-US" dirty="0" err="1"/>
              <a:t>kependudukan</a:t>
            </a:r>
            <a:endParaRPr lang="en-US" dirty="0"/>
          </a:p>
          <a:p>
            <a:r>
              <a:rPr lang="en-US" dirty="0" err="1"/>
              <a:t>Keinginan</a:t>
            </a:r>
            <a:r>
              <a:rPr lang="en-US" dirty="0"/>
              <a:t> </a:t>
            </a:r>
            <a:r>
              <a:rPr lang="en-US" dirty="0" err="1"/>
              <a:t>masyarakat</a:t>
            </a:r>
            <a:endParaRPr lang="en-US" dirty="0"/>
          </a:p>
          <a:p>
            <a:r>
              <a:rPr lang="en-US" dirty="0" err="1"/>
              <a:t>Epidemiologi</a:t>
            </a:r>
            <a:r>
              <a:rPr lang="en-US" dirty="0"/>
              <a:t> </a:t>
            </a:r>
            <a:r>
              <a:rPr lang="en-US" dirty="0" err="1"/>
              <a:t>penyakit</a:t>
            </a:r>
            <a:endParaRPr lang="en-US" dirty="0"/>
          </a:p>
          <a:p>
            <a:r>
              <a:rPr lang="en-US" dirty="0" err="1"/>
              <a:t>Perubahan</a:t>
            </a:r>
            <a:r>
              <a:rPr lang="en-US" dirty="0"/>
              <a:t> </a:t>
            </a:r>
            <a:r>
              <a:rPr lang="en-US" dirty="0" err="1"/>
              <a:t>ekologi</a:t>
            </a:r>
            <a:r>
              <a:rPr lang="en-US" dirty="0"/>
              <a:t> &amp; </a:t>
            </a:r>
            <a:r>
              <a:rPr lang="en-US" dirty="0" err="1"/>
              <a:t>lingkungan</a:t>
            </a:r>
            <a:endParaRPr lang="en-US" dirty="0"/>
          </a:p>
          <a:p>
            <a:r>
              <a:rPr lang="en-US" dirty="0" err="1"/>
              <a:t>Globalisasi</a:t>
            </a:r>
            <a:r>
              <a:rPr lang="en-US" dirty="0"/>
              <a:t>, </a:t>
            </a:r>
            <a:r>
              <a:rPr lang="en-US" dirty="0" err="1"/>
              <a:t>demokratisasi</a:t>
            </a:r>
            <a:r>
              <a:rPr lang="en-US" dirty="0"/>
              <a:t> &amp; </a:t>
            </a:r>
            <a:r>
              <a:rPr lang="en-US" dirty="0" err="1"/>
              <a:t>desentralisasi</a:t>
            </a:r>
            <a:r>
              <a:rPr lang="en-US" dirty="0"/>
              <a:t> </a:t>
            </a:r>
            <a:r>
              <a:rPr lang="en-US" dirty="0" err="1"/>
              <a:t>dgn</a:t>
            </a:r>
            <a:r>
              <a:rPr lang="en-US" dirty="0"/>
              <a:t> </a:t>
            </a:r>
            <a:r>
              <a:rPr lang="en-US" dirty="0" err="1"/>
              <a:t>semangat</a:t>
            </a:r>
            <a:r>
              <a:rPr lang="en-US" dirty="0"/>
              <a:t> </a:t>
            </a:r>
            <a:r>
              <a:rPr lang="en-US" dirty="0" err="1"/>
              <a:t>persatuan</a:t>
            </a:r>
            <a:r>
              <a:rPr lang="en-US" dirty="0"/>
              <a:t> &amp; </a:t>
            </a:r>
            <a:r>
              <a:rPr lang="en-US" dirty="0" err="1"/>
              <a:t>kesatuan</a:t>
            </a:r>
            <a:r>
              <a:rPr lang="en-US" dirty="0"/>
              <a:t> </a:t>
            </a:r>
            <a:r>
              <a:rPr lang="en-US" dirty="0" err="1"/>
              <a:t>nasional</a:t>
            </a:r>
            <a:r>
              <a:rPr lang="en-US" dirty="0"/>
              <a:t> </a:t>
            </a:r>
            <a:r>
              <a:rPr lang="en-US" dirty="0" err="1"/>
              <a:t>serta</a:t>
            </a:r>
            <a:r>
              <a:rPr lang="en-US" dirty="0"/>
              <a:t> </a:t>
            </a:r>
            <a:r>
              <a:rPr lang="en-US" dirty="0" err="1"/>
              <a:t>kemitraan</a:t>
            </a:r>
            <a:r>
              <a:rPr lang="en-US" dirty="0"/>
              <a:t> &amp; Kerjasama </a:t>
            </a:r>
            <a:r>
              <a:rPr lang="en-US" dirty="0" err="1"/>
              <a:t>lintas</a:t>
            </a:r>
            <a:r>
              <a:rPr lang="en-US" dirty="0"/>
              <a:t> </a:t>
            </a:r>
            <a:r>
              <a:rPr lang="en-US" dirty="0" err="1"/>
              <a:t>sektor</a:t>
            </a:r>
            <a:endParaRPr lang="en-US" dirty="0"/>
          </a:p>
        </p:txBody>
      </p:sp>
    </p:spTree>
    <p:extLst>
      <p:ext uri="{BB962C8B-B14F-4D97-AF65-F5344CB8AC3E}">
        <p14:creationId xmlns:p14="http://schemas.microsoft.com/office/powerpoint/2010/main" val="714656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E7F8-5DF4-488F-9E58-BEF19D035FF1}"/>
              </a:ext>
            </a:extLst>
          </p:cNvPr>
          <p:cNvSpPr>
            <a:spLocks noGrp="1"/>
          </p:cNvSpPr>
          <p:nvPr>
            <p:ph type="title"/>
          </p:nvPr>
        </p:nvSpPr>
        <p:spPr>
          <a:xfrm>
            <a:off x="1275952" y="640080"/>
            <a:ext cx="2824560" cy="2953512"/>
          </a:xfrm>
        </p:spPr>
        <p:txBody>
          <a:bodyPr/>
          <a:lstStyle/>
          <a:p>
            <a:endParaRPr lang="en-US" dirty="0"/>
          </a:p>
        </p:txBody>
      </p:sp>
      <p:pic>
        <p:nvPicPr>
          <p:cNvPr id="6" name="Content Placeholder 5">
            <a:extLst>
              <a:ext uri="{FF2B5EF4-FFF2-40B4-BE49-F238E27FC236}">
                <a16:creationId xmlns:a16="http://schemas.microsoft.com/office/drawing/2014/main" id="{E69C109C-D0DA-4AD9-8973-8E283808CAA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6907" b="39598"/>
          <a:stretch/>
        </p:blipFill>
        <p:spPr>
          <a:xfrm>
            <a:off x="1275953" y="239296"/>
            <a:ext cx="3450034" cy="3550489"/>
          </a:xfrm>
        </p:spPr>
      </p:pic>
      <p:sp>
        <p:nvSpPr>
          <p:cNvPr id="4" name="Text Placeholder 3">
            <a:extLst>
              <a:ext uri="{FF2B5EF4-FFF2-40B4-BE49-F238E27FC236}">
                <a16:creationId xmlns:a16="http://schemas.microsoft.com/office/drawing/2014/main" id="{073E83D7-0AB7-46F0-8C31-9ADA6881A4F8}"/>
              </a:ext>
            </a:extLst>
          </p:cNvPr>
          <p:cNvSpPr>
            <a:spLocks noGrp="1"/>
          </p:cNvSpPr>
          <p:nvPr>
            <p:ph type="body" sz="half" idx="2"/>
          </p:nvPr>
        </p:nvSpPr>
        <p:spPr>
          <a:xfrm>
            <a:off x="3310359" y="4896091"/>
            <a:ext cx="5347866" cy="818909"/>
          </a:xfrm>
        </p:spPr>
        <p:txBody>
          <a:bodyPr/>
          <a:lstStyle/>
          <a:p>
            <a:pPr algn="ctr"/>
            <a:r>
              <a:rPr lang="en-US" b="1" dirty="0"/>
              <a:t>PERATURAN PRESIDEN RI NO.72 TAHUN 2012 </a:t>
            </a:r>
            <a:r>
              <a:rPr lang="en-US" b="1" dirty="0" err="1"/>
              <a:t>tentang</a:t>
            </a:r>
            <a:r>
              <a:rPr lang="en-US" b="1" dirty="0"/>
              <a:t> </a:t>
            </a:r>
          </a:p>
          <a:p>
            <a:pPr algn="ctr"/>
            <a:r>
              <a:rPr lang="en-US" b="1" dirty="0"/>
              <a:t>SISTEM KESEHATAN NASIONAL</a:t>
            </a:r>
          </a:p>
        </p:txBody>
      </p:sp>
      <p:pic>
        <p:nvPicPr>
          <p:cNvPr id="8" name="Picture 7">
            <a:extLst>
              <a:ext uri="{FF2B5EF4-FFF2-40B4-BE49-F238E27FC236}">
                <a16:creationId xmlns:a16="http://schemas.microsoft.com/office/drawing/2014/main" id="{CDA212E3-DAB4-4E7E-95DF-340F8CF59427}"/>
              </a:ext>
            </a:extLst>
          </p:cNvPr>
          <p:cNvPicPr>
            <a:picLocks noChangeAspect="1"/>
          </p:cNvPicPr>
          <p:nvPr/>
        </p:nvPicPr>
        <p:blipFill rotWithShape="1">
          <a:blip r:embed="rId3">
            <a:extLst>
              <a:ext uri="{28A0092B-C50C-407E-A947-70E740481C1C}">
                <a14:useLocalDpi xmlns:a14="http://schemas.microsoft.com/office/drawing/2010/main" val="0"/>
              </a:ext>
            </a:extLst>
          </a:blip>
          <a:srcRect t="17500" b="20833"/>
          <a:stretch/>
        </p:blipFill>
        <p:spPr>
          <a:xfrm>
            <a:off x="7466014" y="292848"/>
            <a:ext cx="3316285" cy="3550490"/>
          </a:xfrm>
          <a:prstGeom prst="rect">
            <a:avLst/>
          </a:prstGeom>
        </p:spPr>
      </p:pic>
    </p:spTree>
    <p:extLst>
      <p:ext uri="{BB962C8B-B14F-4D97-AF65-F5344CB8AC3E}">
        <p14:creationId xmlns:p14="http://schemas.microsoft.com/office/powerpoint/2010/main" val="253787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ee the source image">
            <a:extLst>
              <a:ext uri="{FF2B5EF4-FFF2-40B4-BE49-F238E27FC236}">
                <a16:creationId xmlns:a16="http://schemas.microsoft.com/office/drawing/2014/main" id="{EFCE1A95-E67B-4A22-A274-09B20D28DC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181"/>
          <a:stretch/>
        </p:blipFill>
        <p:spPr bwMode="auto">
          <a:xfrm>
            <a:off x="0" y="1"/>
            <a:ext cx="660533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FD2C3393-98D1-49F1-9DEF-EAD75A8ECD07}"/>
              </a:ext>
            </a:extLst>
          </p:cNvPr>
          <p:cNvSpPr/>
          <p:nvPr/>
        </p:nvSpPr>
        <p:spPr>
          <a:xfrm>
            <a:off x="7351295" y="264695"/>
            <a:ext cx="4259179" cy="3043989"/>
          </a:xfrm>
          <a:prstGeom prst="cloudCallout">
            <a:avLst>
              <a:gd name="adj1" fmla="val -60411"/>
              <a:gd name="adj2" fmla="val 805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ee the source image">
            <a:extLst>
              <a:ext uri="{FF2B5EF4-FFF2-40B4-BE49-F238E27FC236}">
                <a16:creationId xmlns:a16="http://schemas.microsoft.com/office/drawing/2014/main" id="{77348326-A761-4AD3-BB7B-449EAD338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56" t="18482" r="8154" b="26398"/>
          <a:stretch/>
        </p:blipFill>
        <p:spPr bwMode="auto">
          <a:xfrm>
            <a:off x="8351920" y="757987"/>
            <a:ext cx="2442411" cy="1756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03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1CFF-125F-4E47-AE4B-51580C4AEF18}"/>
              </a:ext>
            </a:extLst>
          </p:cNvPr>
          <p:cNvSpPr>
            <a:spLocks noGrp="1"/>
          </p:cNvSpPr>
          <p:nvPr>
            <p:ph type="title"/>
          </p:nvPr>
        </p:nvSpPr>
        <p:spPr/>
        <p:txBody>
          <a:bodyPr/>
          <a:lstStyle/>
          <a:p>
            <a:r>
              <a:rPr lang="en-US" dirty="0"/>
              <a:t>DEFINISI</a:t>
            </a:r>
          </a:p>
        </p:txBody>
      </p:sp>
      <p:sp>
        <p:nvSpPr>
          <p:cNvPr id="3" name="Content Placeholder 2">
            <a:extLst>
              <a:ext uri="{FF2B5EF4-FFF2-40B4-BE49-F238E27FC236}">
                <a16:creationId xmlns:a16="http://schemas.microsoft.com/office/drawing/2014/main" id="{9213C58A-E2ED-4202-89A9-0B9978AA12BA}"/>
              </a:ext>
            </a:extLst>
          </p:cNvPr>
          <p:cNvSpPr>
            <a:spLocks noGrp="1"/>
          </p:cNvSpPr>
          <p:nvPr>
            <p:ph sz="half" idx="1"/>
          </p:nvPr>
        </p:nvSpPr>
        <p:spPr/>
        <p:txBody>
          <a:bodyPr/>
          <a:lstStyle/>
          <a:p>
            <a:r>
              <a:rPr lang="en-US" dirty="0"/>
              <a:t>SISTEM</a:t>
            </a:r>
          </a:p>
        </p:txBody>
      </p:sp>
      <p:sp>
        <p:nvSpPr>
          <p:cNvPr id="4" name="Content Placeholder 3">
            <a:extLst>
              <a:ext uri="{FF2B5EF4-FFF2-40B4-BE49-F238E27FC236}">
                <a16:creationId xmlns:a16="http://schemas.microsoft.com/office/drawing/2014/main" id="{BCB07F89-F75D-4FC8-9F9F-ED632AAAA58B}"/>
              </a:ext>
            </a:extLst>
          </p:cNvPr>
          <p:cNvSpPr>
            <a:spLocks noGrp="1"/>
          </p:cNvSpPr>
          <p:nvPr>
            <p:ph sz="half" idx="2"/>
          </p:nvPr>
        </p:nvSpPr>
        <p:spPr/>
        <p:txBody>
          <a:bodyPr/>
          <a:lstStyle/>
          <a:p>
            <a:r>
              <a:rPr lang="en-US" dirty="0"/>
              <a:t>KESEHATAN</a:t>
            </a:r>
          </a:p>
        </p:txBody>
      </p:sp>
      <p:sp>
        <p:nvSpPr>
          <p:cNvPr id="5" name="Rectangle: Diagonal Corners Rounded 4">
            <a:extLst>
              <a:ext uri="{FF2B5EF4-FFF2-40B4-BE49-F238E27FC236}">
                <a16:creationId xmlns:a16="http://schemas.microsoft.com/office/drawing/2014/main" id="{69D6377E-E5BD-4665-90AA-1E44BC4BDAB8}"/>
              </a:ext>
            </a:extLst>
          </p:cNvPr>
          <p:cNvSpPr/>
          <p:nvPr/>
        </p:nvSpPr>
        <p:spPr>
          <a:xfrm rot="10800000" flipH="1" flipV="1">
            <a:off x="1133854" y="3186113"/>
            <a:ext cx="4252533" cy="1885950"/>
          </a:xfrm>
          <a:prstGeom prst="round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800" dirty="0" err="1">
                <a:solidFill>
                  <a:srgbClr val="000000"/>
                </a:solidFill>
                <a:effectLst/>
                <a:latin typeface="Arial" panose="020B0604020202020204" pitchFamily="34" charset="0"/>
                <a:ea typeface="Times New Roman" panose="02020603050405020304" pitchFamily="18" charset="0"/>
              </a:rPr>
              <a:t>suatu</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keterkaitan</a:t>
            </a:r>
            <a:r>
              <a:rPr lang="en-US" sz="1800" dirty="0">
                <a:solidFill>
                  <a:srgbClr val="000000"/>
                </a:solidFill>
                <a:effectLst/>
                <a:latin typeface="Arial" panose="020B0604020202020204" pitchFamily="34" charset="0"/>
                <a:ea typeface="Times New Roman" panose="02020603050405020304" pitchFamily="18" charset="0"/>
              </a:rPr>
              <a:t> di </a:t>
            </a:r>
            <a:r>
              <a:rPr lang="en-US" sz="1800" dirty="0" err="1">
                <a:solidFill>
                  <a:srgbClr val="000000"/>
                </a:solidFill>
                <a:effectLst/>
                <a:latin typeface="Arial" panose="020B0604020202020204" pitchFamily="34" charset="0"/>
                <a:ea typeface="Times New Roman" panose="02020603050405020304" pitchFamily="18" charset="0"/>
              </a:rPr>
              <a:t>antara</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elemen-elemen</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pembentuknya</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dalam</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pola</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tertentu</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untuk</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mencapai</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tujuan</a:t>
            </a:r>
            <a:r>
              <a:rPr lang="en-US" sz="1800" dirty="0">
                <a:solidFill>
                  <a:srgbClr val="000000"/>
                </a:solidFill>
                <a:effectLst/>
                <a:latin typeface="Arial" panose="020B0604020202020204" pitchFamily="34" charset="0"/>
                <a:ea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rPr>
              <a:t>tertentu</a:t>
            </a:r>
            <a:endParaRPr lang="en-US" dirty="0">
              <a:solidFill>
                <a:srgbClr val="000000"/>
              </a:solidFill>
              <a:latin typeface="Arial" panose="020B0604020202020204" pitchFamily="34" charset="0"/>
              <a:ea typeface="Times New Roman" panose="02020603050405020304" pitchFamily="18" charset="0"/>
            </a:endParaRPr>
          </a:p>
          <a:p>
            <a:pPr algn="just"/>
            <a:r>
              <a:rPr lang="en-US" sz="1800" dirty="0">
                <a:solidFill>
                  <a:srgbClr val="000000"/>
                </a:solidFill>
                <a:effectLst/>
                <a:latin typeface="Arial" panose="020B0604020202020204" pitchFamily="34" charset="0"/>
                <a:ea typeface="Times New Roman" panose="02020603050405020304" pitchFamily="18" charset="0"/>
              </a:rPr>
              <a:t>(</a:t>
            </a:r>
            <a:r>
              <a:rPr lang="en-US" sz="1800" i="1" dirty="0">
                <a:solidFill>
                  <a:srgbClr val="000000"/>
                </a:solidFill>
                <a:effectLst/>
                <a:latin typeface="Arial" panose="020B0604020202020204" pitchFamily="34" charset="0"/>
                <a:ea typeface="Times New Roman" panose="02020603050405020304" pitchFamily="18" charset="0"/>
              </a:rPr>
              <a:t>System is interconnected parts or elements in certain pattern of work)</a:t>
            </a:r>
            <a:r>
              <a:rPr lang="en-US" sz="1800" dirty="0">
                <a:solidFill>
                  <a:srgbClr val="000000"/>
                </a:solidFill>
                <a:effectLst/>
                <a:latin typeface="Arial" panose="020B0604020202020204" pitchFamily="34" charset="0"/>
                <a:ea typeface="Times New Roman" panose="02020603050405020304" pitchFamily="18" charset="0"/>
              </a:rPr>
              <a:t>. </a:t>
            </a:r>
            <a:endParaRPr lang="en-US" dirty="0"/>
          </a:p>
        </p:txBody>
      </p:sp>
      <p:sp>
        <p:nvSpPr>
          <p:cNvPr id="6" name="Rectangle: Rounded Corners 5">
            <a:extLst>
              <a:ext uri="{FF2B5EF4-FFF2-40B4-BE49-F238E27FC236}">
                <a16:creationId xmlns:a16="http://schemas.microsoft.com/office/drawing/2014/main" id="{720225B0-5B20-4742-946A-A3995791ECA4}"/>
              </a:ext>
            </a:extLst>
          </p:cNvPr>
          <p:cNvSpPr/>
          <p:nvPr/>
        </p:nvSpPr>
        <p:spPr>
          <a:xfrm flipH="1">
            <a:off x="6647110" y="3171825"/>
            <a:ext cx="4411035" cy="190023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t>Kesehatan adalah keadaan sehat, baik secara fisik, mental, spiritual maupun sosial yang memungkinkan setiap orang untuk hidup produktif secara sosial dan ekonomis. </a:t>
            </a:r>
          </a:p>
        </p:txBody>
      </p:sp>
    </p:spTree>
    <p:extLst>
      <p:ext uri="{BB962C8B-B14F-4D97-AF65-F5344CB8AC3E}">
        <p14:creationId xmlns:p14="http://schemas.microsoft.com/office/powerpoint/2010/main" val="3796385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63070-B3E0-4DE5-9A84-904FED19AD55}"/>
              </a:ext>
            </a:extLst>
          </p:cNvPr>
          <p:cNvSpPr>
            <a:spLocks noGrp="1"/>
          </p:cNvSpPr>
          <p:nvPr>
            <p:ph type="title"/>
          </p:nvPr>
        </p:nvSpPr>
        <p:spPr>
          <a:xfrm>
            <a:off x="1016399" y="876151"/>
            <a:ext cx="10487526" cy="2444565"/>
          </a:xfrm>
        </p:spPr>
        <p:txBody>
          <a:bodyPr>
            <a:noAutofit/>
          </a:bodyPr>
          <a:lstStyle/>
          <a:p>
            <a:pPr algn="ct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WHO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mendefinisikan</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kesehatan</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sebagai</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berikut</a:t>
            </a:r>
            <a:r>
              <a:rPr lang="en-US" sz="2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i="1" dirty="0">
                <a:solidFill>
                  <a:srgbClr val="000000"/>
                </a:solidFill>
                <a:effectLst/>
                <a:latin typeface="Arial" panose="020B0604020202020204" pitchFamily="34" charset="0"/>
                <a:ea typeface="Times New Roman" panose="02020603050405020304" pitchFamily="18" charset="0"/>
              </a:rPr>
              <a:t>Health system is defined as all activities whose primary purpose is to promote, restore or maintain health.</a:t>
            </a:r>
            <a:r>
              <a:rPr lang="en-US" sz="2000" dirty="0">
                <a:solidFill>
                  <a:srgbClr val="000000"/>
                </a:solidFill>
                <a:effectLst/>
                <a:latin typeface="Arial" panose="020B0604020202020204" pitchFamily="34" charset="0"/>
                <a:ea typeface="Times New Roman" panose="02020603050405020304" pitchFamily="18" charset="0"/>
              </a:rPr>
              <a:t> </a:t>
            </a:r>
            <a:r>
              <a:rPr lang="en-US" sz="2000" i="1" dirty="0">
                <a:solidFill>
                  <a:srgbClr val="000000"/>
                </a:solidFill>
                <a:effectLst/>
                <a:latin typeface="Arial" panose="020B0604020202020204" pitchFamily="34" charset="0"/>
                <a:ea typeface="Times New Roman" panose="02020603050405020304" pitchFamily="18" charset="0"/>
              </a:rPr>
              <a:t>Formal Health services, including the professional delivery of personal medical attention, are clearly within these boundaries. So are actions by traditional healers, and all use of medication, whether prescribed by provider or no, such traditional public health activities as health promotion and disease prevention, and other health enhancing intervention like road and environmental safety improvement, specific health-related education, are also part of the system</a:t>
            </a:r>
            <a:r>
              <a:rPr lang="en-US" sz="2000" dirty="0">
                <a:solidFill>
                  <a:srgbClr val="000000"/>
                </a:solidFill>
                <a:effectLst/>
                <a:latin typeface="Arial" panose="020B0604020202020204" pitchFamily="34" charset="0"/>
                <a:ea typeface="Times New Roman" panose="02020603050405020304" pitchFamily="18" charset="0"/>
              </a:rPr>
              <a:t> .  </a:t>
            </a:r>
            <a:endParaRPr lang="en-US" sz="2000" dirty="0"/>
          </a:p>
        </p:txBody>
      </p:sp>
      <p:sp>
        <p:nvSpPr>
          <p:cNvPr id="3" name="Content Placeholder 2">
            <a:extLst>
              <a:ext uri="{FF2B5EF4-FFF2-40B4-BE49-F238E27FC236}">
                <a16:creationId xmlns:a16="http://schemas.microsoft.com/office/drawing/2014/main" id="{A4EB01FD-D904-46E2-9543-785452957208}"/>
              </a:ext>
            </a:extLst>
          </p:cNvPr>
          <p:cNvSpPr>
            <a:spLocks noGrp="1"/>
          </p:cNvSpPr>
          <p:nvPr>
            <p:ph idx="1"/>
          </p:nvPr>
        </p:nvSpPr>
        <p:spPr>
          <a:xfrm>
            <a:off x="3725839" y="3548418"/>
            <a:ext cx="8466160" cy="3309582"/>
          </a:xfrm>
        </p:spPr>
        <p:txBody>
          <a:bodyPr>
            <a:normAutofit fontScale="77500" lnSpcReduction="20000"/>
          </a:bodyPr>
          <a:lstStyle/>
          <a:p>
            <a:pPr algn="just"/>
            <a:r>
              <a:rPr lang="en-US" b="0" i="0" dirty="0" err="1">
                <a:solidFill>
                  <a:srgbClr val="2A2A2A"/>
                </a:solidFill>
                <a:effectLst/>
                <a:latin typeface="Helvetica Neue"/>
              </a:rPr>
              <a:t>sistem</a:t>
            </a:r>
            <a:r>
              <a:rPr lang="en-US" b="0" i="0" dirty="0">
                <a:solidFill>
                  <a:srgbClr val="2A2A2A"/>
                </a:solidFill>
                <a:effectLst/>
                <a:latin typeface="Helvetica Neue"/>
              </a:rPr>
              <a:t> </a:t>
            </a:r>
            <a:r>
              <a:rPr lang="en-US" b="0" i="0" dirty="0" err="1">
                <a:solidFill>
                  <a:srgbClr val="2A2A2A"/>
                </a:solidFill>
                <a:effectLst/>
                <a:latin typeface="Helvetica Neue"/>
              </a:rPr>
              <a:t>kesehatan</a:t>
            </a:r>
            <a:r>
              <a:rPr lang="en-US" b="0" i="0" dirty="0">
                <a:solidFill>
                  <a:srgbClr val="2A2A2A"/>
                </a:solidFill>
                <a:effectLst/>
                <a:latin typeface="Helvetica Neue"/>
              </a:rPr>
              <a:t> </a:t>
            </a:r>
            <a:r>
              <a:rPr lang="en-US" b="0" i="0" dirty="0" err="1">
                <a:solidFill>
                  <a:srgbClr val="2A2A2A"/>
                </a:solidFill>
                <a:effectLst/>
                <a:latin typeface="Helvetica Neue"/>
              </a:rPr>
              <a:t>sebagai</a:t>
            </a:r>
            <a:r>
              <a:rPr lang="en-US" b="0" i="0" dirty="0">
                <a:solidFill>
                  <a:srgbClr val="2A2A2A"/>
                </a:solidFill>
                <a:effectLst/>
                <a:latin typeface="Helvetica Neue"/>
              </a:rPr>
              <a:t> </a:t>
            </a:r>
            <a:r>
              <a:rPr lang="en-US" b="0" i="0" dirty="0" err="1">
                <a:solidFill>
                  <a:srgbClr val="2A2A2A"/>
                </a:solidFill>
                <a:effectLst/>
                <a:latin typeface="Helvetica Neue"/>
              </a:rPr>
              <a:t>seluruh</a:t>
            </a:r>
            <a:r>
              <a:rPr lang="en-US" b="0" i="0" dirty="0">
                <a:solidFill>
                  <a:srgbClr val="2A2A2A"/>
                </a:solidFill>
                <a:effectLst/>
                <a:latin typeface="Helvetica Neue"/>
              </a:rPr>
              <a:t> </a:t>
            </a:r>
            <a:r>
              <a:rPr lang="en-US" b="0" i="0" dirty="0" err="1">
                <a:solidFill>
                  <a:srgbClr val="2A2A2A"/>
                </a:solidFill>
                <a:effectLst/>
                <a:latin typeface="Helvetica Neue"/>
              </a:rPr>
              <a:t>kegiatan</a:t>
            </a:r>
            <a:r>
              <a:rPr lang="en-US" b="0" i="0" dirty="0">
                <a:solidFill>
                  <a:srgbClr val="2A2A2A"/>
                </a:solidFill>
                <a:effectLst/>
                <a:latin typeface="Helvetica Neue"/>
              </a:rPr>
              <a:t> yang mana </a:t>
            </a:r>
            <a:r>
              <a:rPr lang="en-US" b="0" i="0" dirty="0" err="1">
                <a:solidFill>
                  <a:srgbClr val="2A2A2A"/>
                </a:solidFill>
                <a:effectLst/>
                <a:latin typeface="Helvetica Neue"/>
              </a:rPr>
              <a:t>mempunyai</a:t>
            </a:r>
            <a:r>
              <a:rPr lang="en-US" b="0" i="0" dirty="0">
                <a:solidFill>
                  <a:srgbClr val="2A2A2A"/>
                </a:solidFill>
                <a:effectLst/>
                <a:latin typeface="Helvetica Neue"/>
              </a:rPr>
              <a:t> </a:t>
            </a:r>
            <a:r>
              <a:rPr lang="en-US" b="0" i="0" dirty="0" err="1">
                <a:solidFill>
                  <a:srgbClr val="2A2A2A"/>
                </a:solidFill>
                <a:effectLst/>
                <a:latin typeface="Helvetica Neue"/>
              </a:rPr>
              <a:t>maksud</a:t>
            </a:r>
            <a:r>
              <a:rPr lang="en-US" b="0" i="0" dirty="0">
                <a:solidFill>
                  <a:srgbClr val="2A2A2A"/>
                </a:solidFill>
                <a:effectLst/>
                <a:latin typeface="Helvetica Neue"/>
              </a:rPr>
              <a:t> </a:t>
            </a:r>
            <a:r>
              <a:rPr lang="en-US" b="0" i="0" dirty="0" err="1">
                <a:solidFill>
                  <a:srgbClr val="2A2A2A"/>
                </a:solidFill>
                <a:effectLst/>
                <a:latin typeface="Helvetica Neue"/>
              </a:rPr>
              <a:t>utama</a:t>
            </a:r>
            <a:r>
              <a:rPr lang="en-US" b="0" i="0" dirty="0">
                <a:solidFill>
                  <a:srgbClr val="2A2A2A"/>
                </a:solidFill>
                <a:effectLst/>
                <a:latin typeface="Helvetica Neue"/>
              </a:rPr>
              <a:t> </a:t>
            </a:r>
            <a:r>
              <a:rPr lang="en-US" b="0" i="0" dirty="0" err="1">
                <a:solidFill>
                  <a:srgbClr val="2A2A2A"/>
                </a:solidFill>
                <a:effectLst/>
                <a:latin typeface="Helvetica Neue"/>
              </a:rPr>
              <a:t>untuk</a:t>
            </a:r>
            <a:r>
              <a:rPr lang="en-US" b="0" i="0" dirty="0">
                <a:solidFill>
                  <a:srgbClr val="2A2A2A"/>
                </a:solidFill>
                <a:effectLst/>
                <a:latin typeface="Helvetica Neue"/>
              </a:rPr>
              <a:t> </a:t>
            </a:r>
            <a:r>
              <a:rPr lang="en-US" b="0" i="0" dirty="0" err="1">
                <a:solidFill>
                  <a:srgbClr val="2A2A2A"/>
                </a:solidFill>
                <a:effectLst/>
                <a:latin typeface="Helvetica Neue"/>
              </a:rPr>
              <a:t>meningkatkan</a:t>
            </a:r>
            <a:r>
              <a:rPr lang="en-US" b="0" i="0" dirty="0">
                <a:solidFill>
                  <a:srgbClr val="2A2A2A"/>
                </a:solidFill>
                <a:effectLst/>
                <a:latin typeface="Helvetica Neue"/>
              </a:rPr>
              <a:t> dan </a:t>
            </a:r>
            <a:r>
              <a:rPr lang="en-US" b="0" i="0" dirty="0" err="1">
                <a:solidFill>
                  <a:srgbClr val="2A2A2A"/>
                </a:solidFill>
                <a:effectLst/>
                <a:latin typeface="Helvetica Neue"/>
              </a:rPr>
              <a:t>memelihara</a:t>
            </a:r>
            <a:r>
              <a:rPr lang="en-US" b="0" i="0" dirty="0">
                <a:solidFill>
                  <a:srgbClr val="2A2A2A"/>
                </a:solidFill>
                <a:effectLst/>
                <a:latin typeface="Helvetica Neue"/>
              </a:rPr>
              <a:t> </a:t>
            </a:r>
            <a:r>
              <a:rPr lang="en-US" b="0" i="0" dirty="0" err="1">
                <a:solidFill>
                  <a:srgbClr val="2A2A2A"/>
                </a:solidFill>
                <a:effectLst/>
                <a:latin typeface="Helvetica Neue"/>
              </a:rPr>
              <a:t>kesehatan</a:t>
            </a:r>
            <a:r>
              <a:rPr lang="en-US" b="0" i="0" dirty="0">
                <a:solidFill>
                  <a:srgbClr val="2A2A2A"/>
                </a:solidFill>
                <a:effectLst/>
                <a:latin typeface="Helvetica Neue"/>
              </a:rPr>
              <a:t>. </a:t>
            </a:r>
            <a:r>
              <a:rPr lang="en-US" b="0" i="0" dirty="0" err="1">
                <a:solidFill>
                  <a:srgbClr val="2A2A2A"/>
                </a:solidFill>
                <a:effectLst/>
                <a:latin typeface="Helvetica Neue"/>
              </a:rPr>
              <a:t>Mengingat</a:t>
            </a:r>
            <a:r>
              <a:rPr lang="en-US" b="0" i="0" dirty="0">
                <a:solidFill>
                  <a:srgbClr val="2A2A2A"/>
                </a:solidFill>
                <a:effectLst/>
                <a:latin typeface="Helvetica Neue"/>
              </a:rPr>
              <a:t> </a:t>
            </a:r>
            <a:r>
              <a:rPr lang="en-US" b="0" i="0" dirty="0" err="1">
                <a:solidFill>
                  <a:srgbClr val="2A2A2A"/>
                </a:solidFill>
                <a:effectLst/>
                <a:latin typeface="Helvetica Neue"/>
              </a:rPr>
              <a:t>maksud</a:t>
            </a:r>
            <a:r>
              <a:rPr lang="en-US" b="0" i="0" dirty="0">
                <a:solidFill>
                  <a:srgbClr val="2A2A2A"/>
                </a:solidFill>
                <a:effectLst/>
                <a:latin typeface="Helvetica Neue"/>
              </a:rPr>
              <a:t> </a:t>
            </a:r>
            <a:r>
              <a:rPr lang="en-US" b="0" i="0" dirty="0" err="1">
                <a:solidFill>
                  <a:srgbClr val="2A2A2A"/>
                </a:solidFill>
                <a:effectLst/>
                <a:latin typeface="Helvetica Neue"/>
              </a:rPr>
              <a:t>tersebut</a:t>
            </a:r>
            <a:r>
              <a:rPr lang="en-US" b="0" i="0" dirty="0">
                <a:solidFill>
                  <a:srgbClr val="2A2A2A"/>
                </a:solidFill>
                <a:effectLst/>
                <a:latin typeface="Helvetica Neue"/>
              </a:rPr>
              <a:t> di </a:t>
            </a:r>
            <a:r>
              <a:rPr lang="en-US" b="0" i="0" dirty="0" err="1">
                <a:solidFill>
                  <a:srgbClr val="2A2A2A"/>
                </a:solidFill>
                <a:effectLst/>
                <a:latin typeface="Helvetica Neue"/>
              </a:rPr>
              <a:t>atas</a:t>
            </a:r>
            <a:r>
              <a:rPr lang="en-US" b="0" i="0" dirty="0">
                <a:solidFill>
                  <a:srgbClr val="2A2A2A"/>
                </a:solidFill>
                <a:effectLst/>
                <a:latin typeface="Helvetica Neue"/>
              </a:rPr>
              <a:t>, </a:t>
            </a:r>
            <a:r>
              <a:rPr lang="en-US" b="0" i="0" dirty="0" err="1">
                <a:solidFill>
                  <a:srgbClr val="2A2A2A"/>
                </a:solidFill>
                <a:effectLst/>
                <a:latin typeface="Helvetica Neue"/>
              </a:rPr>
              <a:t>maka</a:t>
            </a:r>
            <a:r>
              <a:rPr lang="en-US" b="0" i="0" dirty="0">
                <a:solidFill>
                  <a:srgbClr val="2A2A2A"/>
                </a:solidFill>
                <a:effectLst/>
                <a:latin typeface="Helvetica Neue"/>
              </a:rPr>
              <a:t> </a:t>
            </a:r>
            <a:r>
              <a:rPr lang="en-US" b="0" i="0" dirty="0" err="1">
                <a:solidFill>
                  <a:srgbClr val="2A2A2A"/>
                </a:solidFill>
                <a:effectLst/>
                <a:latin typeface="Helvetica Neue"/>
              </a:rPr>
              <a:t>termasuk</a:t>
            </a:r>
            <a:r>
              <a:rPr lang="en-US" b="0" i="0" dirty="0">
                <a:solidFill>
                  <a:srgbClr val="2A2A2A"/>
                </a:solidFill>
                <a:effectLst/>
                <a:latin typeface="Helvetica Neue"/>
              </a:rPr>
              <a:t> </a:t>
            </a:r>
            <a:r>
              <a:rPr lang="en-US" b="0" i="0" dirty="0" err="1">
                <a:solidFill>
                  <a:srgbClr val="2A2A2A"/>
                </a:solidFill>
                <a:effectLst/>
                <a:latin typeface="Helvetica Neue"/>
              </a:rPr>
              <a:t>dalam</a:t>
            </a:r>
            <a:r>
              <a:rPr lang="en-US" b="0" i="0" dirty="0">
                <a:solidFill>
                  <a:srgbClr val="2A2A2A"/>
                </a:solidFill>
                <a:effectLst/>
                <a:latin typeface="Helvetica Neue"/>
              </a:rPr>
              <a:t> </a:t>
            </a:r>
            <a:r>
              <a:rPr lang="en-US" b="0" i="0" dirty="0" err="1">
                <a:solidFill>
                  <a:srgbClr val="2A2A2A"/>
                </a:solidFill>
                <a:effectLst/>
                <a:latin typeface="Helvetica Neue"/>
              </a:rPr>
              <a:t>hal</a:t>
            </a:r>
            <a:r>
              <a:rPr lang="en-US" b="0" i="0" dirty="0">
                <a:solidFill>
                  <a:srgbClr val="2A2A2A"/>
                </a:solidFill>
                <a:effectLst/>
                <a:latin typeface="Helvetica Neue"/>
              </a:rPr>
              <a:t> </a:t>
            </a:r>
            <a:r>
              <a:rPr lang="en-US" b="0" i="0" dirty="0" err="1">
                <a:solidFill>
                  <a:srgbClr val="2A2A2A"/>
                </a:solidFill>
                <a:effectLst/>
                <a:latin typeface="Helvetica Neue"/>
              </a:rPr>
              <a:t>ini</a:t>
            </a:r>
            <a:r>
              <a:rPr lang="en-US" b="0" i="0" dirty="0">
                <a:solidFill>
                  <a:srgbClr val="2A2A2A"/>
                </a:solidFill>
                <a:effectLst/>
                <a:latin typeface="Helvetica Neue"/>
              </a:rPr>
              <a:t> </a:t>
            </a:r>
            <a:r>
              <a:rPr lang="en-US" b="0" i="0" dirty="0" err="1">
                <a:solidFill>
                  <a:srgbClr val="2A2A2A"/>
                </a:solidFill>
                <a:effectLst/>
                <a:latin typeface="Helvetica Neue"/>
              </a:rPr>
              <a:t>tidak</a:t>
            </a:r>
            <a:r>
              <a:rPr lang="en-US" b="0" i="0" dirty="0">
                <a:solidFill>
                  <a:srgbClr val="2A2A2A"/>
                </a:solidFill>
                <a:effectLst/>
                <a:latin typeface="Helvetica Neue"/>
              </a:rPr>
              <a:t> </a:t>
            </a:r>
            <a:r>
              <a:rPr lang="en-US" b="0" i="0" dirty="0" err="1">
                <a:solidFill>
                  <a:srgbClr val="2A2A2A"/>
                </a:solidFill>
                <a:effectLst/>
                <a:latin typeface="Helvetica Neue"/>
              </a:rPr>
              <a:t>saja</a:t>
            </a:r>
            <a:r>
              <a:rPr lang="en-US" b="0" i="0" dirty="0">
                <a:solidFill>
                  <a:srgbClr val="2A2A2A"/>
                </a:solidFill>
                <a:effectLst/>
                <a:latin typeface="Helvetica Neue"/>
              </a:rPr>
              <a:t> </a:t>
            </a:r>
            <a:r>
              <a:rPr lang="en-US" b="0" i="0" dirty="0" err="1">
                <a:solidFill>
                  <a:srgbClr val="2A2A2A"/>
                </a:solidFill>
                <a:effectLst/>
                <a:latin typeface="Helvetica Neue"/>
              </a:rPr>
              <a:t>pelayanan</a:t>
            </a:r>
            <a:r>
              <a:rPr lang="en-US" b="0" i="0" dirty="0">
                <a:solidFill>
                  <a:srgbClr val="2A2A2A"/>
                </a:solidFill>
                <a:effectLst/>
                <a:latin typeface="Helvetica Neue"/>
              </a:rPr>
              <a:t> </a:t>
            </a:r>
            <a:r>
              <a:rPr lang="en-US" b="0" i="0" dirty="0" err="1">
                <a:solidFill>
                  <a:srgbClr val="2A2A2A"/>
                </a:solidFill>
                <a:effectLst/>
                <a:latin typeface="Helvetica Neue"/>
              </a:rPr>
              <a:t>kesehatan</a:t>
            </a:r>
            <a:r>
              <a:rPr lang="en-US" b="0" i="0" dirty="0">
                <a:solidFill>
                  <a:srgbClr val="2A2A2A"/>
                </a:solidFill>
                <a:effectLst/>
                <a:latin typeface="Helvetica Neue"/>
              </a:rPr>
              <a:t> formal, </a:t>
            </a:r>
            <a:r>
              <a:rPr lang="en-US" b="0" i="0" dirty="0" err="1">
                <a:solidFill>
                  <a:srgbClr val="2A2A2A"/>
                </a:solidFill>
                <a:effectLst/>
                <a:latin typeface="Helvetica Neue"/>
              </a:rPr>
              <a:t>tapi</a:t>
            </a:r>
            <a:r>
              <a:rPr lang="en-US" b="0" i="0" dirty="0">
                <a:solidFill>
                  <a:srgbClr val="2A2A2A"/>
                </a:solidFill>
                <a:effectLst/>
                <a:latin typeface="Helvetica Neue"/>
              </a:rPr>
              <a:t> juga </a:t>
            </a:r>
            <a:r>
              <a:rPr lang="en-US" b="0" i="0" dirty="0" err="1">
                <a:solidFill>
                  <a:srgbClr val="2A2A2A"/>
                </a:solidFill>
                <a:effectLst/>
                <a:latin typeface="Helvetica Neue"/>
              </a:rPr>
              <a:t>tidak</a:t>
            </a:r>
            <a:r>
              <a:rPr lang="en-US" b="0" i="0" dirty="0">
                <a:solidFill>
                  <a:srgbClr val="2A2A2A"/>
                </a:solidFill>
                <a:effectLst/>
                <a:latin typeface="Helvetica Neue"/>
              </a:rPr>
              <a:t> formal, </a:t>
            </a:r>
            <a:r>
              <a:rPr lang="en-US" b="0" i="0" dirty="0" err="1">
                <a:solidFill>
                  <a:srgbClr val="2A2A2A"/>
                </a:solidFill>
                <a:effectLst/>
                <a:latin typeface="Helvetica Neue"/>
              </a:rPr>
              <a:t>seperti</a:t>
            </a:r>
            <a:r>
              <a:rPr lang="en-US" b="0" i="0" dirty="0">
                <a:solidFill>
                  <a:srgbClr val="2A2A2A"/>
                </a:solidFill>
                <a:effectLst/>
                <a:latin typeface="Helvetica Neue"/>
              </a:rPr>
              <a:t> </a:t>
            </a:r>
            <a:r>
              <a:rPr lang="en-US" b="0" i="0" dirty="0" err="1">
                <a:solidFill>
                  <a:srgbClr val="2A2A2A"/>
                </a:solidFill>
                <a:effectLst/>
                <a:latin typeface="Helvetica Neue"/>
              </a:rPr>
              <a:t>halnya</a:t>
            </a:r>
            <a:r>
              <a:rPr lang="en-US" b="0" i="0" dirty="0">
                <a:solidFill>
                  <a:srgbClr val="2A2A2A"/>
                </a:solidFill>
                <a:effectLst/>
                <a:latin typeface="Helvetica Neue"/>
              </a:rPr>
              <a:t> </a:t>
            </a:r>
            <a:r>
              <a:rPr lang="en-US" b="0" i="0" dirty="0" err="1">
                <a:solidFill>
                  <a:srgbClr val="2A2A2A"/>
                </a:solidFill>
                <a:effectLst/>
                <a:latin typeface="Helvetica Neue"/>
              </a:rPr>
              <a:t>pengobatan</a:t>
            </a:r>
            <a:r>
              <a:rPr lang="en-US" b="0" i="0" dirty="0">
                <a:solidFill>
                  <a:srgbClr val="2A2A2A"/>
                </a:solidFill>
                <a:effectLst/>
                <a:latin typeface="Helvetica Neue"/>
              </a:rPr>
              <a:t> </a:t>
            </a:r>
            <a:r>
              <a:rPr lang="en-US" b="0" i="0" dirty="0" err="1">
                <a:solidFill>
                  <a:srgbClr val="2A2A2A"/>
                </a:solidFill>
                <a:effectLst/>
                <a:latin typeface="Helvetica Neue"/>
              </a:rPr>
              <a:t>tradisional</a:t>
            </a:r>
            <a:r>
              <a:rPr lang="en-US" b="0" i="0" dirty="0">
                <a:solidFill>
                  <a:srgbClr val="2A2A2A"/>
                </a:solidFill>
                <a:effectLst/>
                <a:latin typeface="Helvetica Neue"/>
              </a:rPr>
              <a:t>. </a:t>
            </a:r>
          </a:p>
          <a:p>
            <a:pPr algn="just"/>
            <a:r>
              <a:rPr lang="en-US" b="0" i="0" dirty="0" err="1">
                <a:solidFill>
                  <a:srgbClr val="2A2A2A"/>
                </a:solidFill>
                <a:effectLst/>
                <a:latin typeface="Helvetica Neue"/>
              </a:rPr>
              <a:t>Selain</a:t>
            </a:r>
            <a:r>
              <a:rPr lang="en-US" b="0" i="0" dirty="0">
                <a:solidFill>
                  <a:srgbClr val="2A2A2A"/>
                </a:solidFill>
                <a:effectLst/>
                <a:latin typeface="Helvetica Neue"/>
              </a:rPr>
              <a:t> </a:t>
            </a:r>
            <a:r>
              <a:rPr lang="en-US" b="0" i="0" dirty="0" err="1">
                <a:solidFill>
                  <a:srgbClr val="2A2A2A"/>
                </a:solidFill>
                <a:effectLst/>
                <a:latin typeface="Helvetica Neue"/>
              </a:rPr>
              <a:t>aktivitas</a:t>
            </a:r>
            <a:r>
              <a:rPr lang="en-US" b="0" i="0" dirty="0">
                <a:solidFill>
                  <a:srgbClr val="2A2A2A"/>
                </a:solidFill>
                <a:effectLst/>
                <a:latin typeface="Helvetica Neue"/>
              </a:rPr>
              <a:t> </a:t>
            </a:r>
            <a:r>
              <a:rPr lang="en-US" b="0" i="0" dirty="0" err="1">
                <a:solidFill>
                  <a:srgbClr val="2A2A2A"/>
                </a:solidFill>
                <a:effectLst/>
                <a:latin typeface="Helvetica Neue"/>
              </a:rPr>
              <a:t>kesehatan</a:t>
            </a:r>
            <a:r>
              <a:rPr lang="en-US" b="0" i="0" dirty="0">
                <a:solidFill>
                  <a:srgbClr val="2A2A2A"/>
                </a:solidFill>
                <a:effectLst/>
                <a:latin typeface="Helvetica Neue"/>
              </a:rPr>
              <a:t> </a:t>
            </a:r>
            <a:r>
              <a:rPr lang="en-US" b="0" i="0" dirty="0" err="1">
                <a:solidFill>
                  <a:srgbClr val="2A2A2A"/>
                </a:solidFill>
                <a:effectLst/>
                <a:latin typeface="Helvetica Neue"/>
              </a:rPr>
              <a:t>masyarakat</a:t>
            </a:r>
            <a:r>
              <a:rPr lang="en-US" b="0" i="0" dirty="0">
                <a:solidFill>
                  <a:srgbClr val="2A2A2A"/>
                </a:solidFill>
                <a:effectLst/>
                <a:latin typeface="Helvetica Neue"/>
              </a:rPr>
              <a:t>  </a:t>
            </a:r>
            <a:r>
              <a:rPr lang="en-US" b="0" i="0" dirty="0" err="1">
                <a:solidFill>
                  <a:srgbClr val="2A2A2A"/>
                </a:solidFill>
                <a:effectLst/>
                <a:latin typeface="Helvetica Neue"/>
              </a:rPr>
              <a:t>seperti</a:t>
            </a:r>
            <a:r>
              <a:rPr lang="en-US" b="0" i="0" dirty="0">
                <a:solidFill>
                  <a:srgbClr val="2A2A2A"/>
                </a:solidFill>
                <a:effectLst/>
                <a:latin typeface="Helvetica Neue"/>
              </a:rPr>
              <a:t> </a:t>
            </a:r>
            <a:r>
              <a:rPr lang="en-US" b="0" i="0" dirty="0" err="1">
                <a:solidFill>
                  <a:srgbClr val="2A2A2A"/>
                </a:solidFill>
                <a:effectLst/>
                <a:latin typeface="Helvetica Neue"/>
              </a:rPr>
              <a:t>promosi</a:t>
            </a:r>
            <a:r>
              <a:rPr lang="en-US" b="0" i="0" dirty="0">
                <a:solidFill>
                  <a:srgbClr val="2A2A2A"/>
                </a:solidFill>
                <a:effectLst/>
                <a:latin typeface="Helvetica Neue"/>
              </a:rPr>
              <a:t> </a:t>
            </a:r>
            <a:r>
              <a:rPr lang="en-US" b="0" i="0" dirty="0" err="1">
                <a:solidFill>
                  <a:srgbClr val="2A2A2A"/>
                </a:solidFill>
                <a:effectLst/>
                <a:latin typeface="Helvetica Neue"/>
              </a:rPr>
              <a:t>kesehatan</a:t>
            </a:r>
            <a:r>
              <a:rPr lang="en-US" b="0" i="0" dirty="0">
                <a:solidFill>
                  <a:srgbClr val="2A2A2A"/>
                </a:solidFill>
                <a:effectLst/>
                <a:latin typeface="Helvetica Neue"/>
              </a:rPr>
              <a:t> dan </a:t>
            </a:r>
            <a:r>
              <a:rPr lang="en-US" b="0" i="0" dirty="0" err="1">
                <a:solidFill>
                  <a:srgbClr val="2A2A2A"/>
                </a:solidFill>
                <a:effectLst/>
                <a:latin typeface="Helvetica Neue"/>
              </a:rPr>
              <a:t>pencegahan</a:t>
            </a:r>
            <a:r>
              <a:rPr lang="en-US" b="0" i="0" dirty="0">
                <a:solidFill>
                  <a:srgbClr val="2A2A2A"/>
                </a:solidFill>
                <a:effectLst/>
                <a:latin typeface="Helvetica Neue"/>
              </a:rPr>
              <a:t> </a:t>
            </a:r>
            <a:r>
              <a:rPr lang="en-US" b="0" i="0" dirty="0" err="1">
                <a:solidFill>
                  <a:srgbClr val="2A2A2A"/>
                </a:solidFill>
                <a:effectLst/>
                <a:latin typeface="Helvetica Neue"/>
              </a:rPr>
              <a:t>penyakit</a:t>
            </a:r>
            <a:r>
              <a:rPr lang="en-US" b="0" i="0" dirty="0">
                <a:solidFill>
                  <a:srgbClr val="2A2A2A"/>
                </a:solidFill>
                <a:effectLst/>
                <a:latin typeface="Helvetica Neue"/>
              </a:rPr>
              <a:t>, </a:t>
            </a:r>
            <a:r>
              <a:rPr lang="en-US" b="0" i="0" dirty="0" err="1">
                <a:solidFill>
                  <a:srgbClr val="2A2A2A"/>
                </a:solidFill>
                <a:effectLst/>
                <a:latin typeface="Helvetica Neue"/>
              </a:rPr>
              <a:t>peningkatan</a:t>
            </a:r>
            <a:r>
              <a:rPr lang="en-US" b="0" i="0" dirty="0">
                <a:solidFill>
                  <a:srgbClr val="2A2A2A"/>
                </a:solidFill>
                <a:effectLst/>
                <a:latin typeface="Helvetica Neue"/>
              </a:rPr>
              <a:t> </a:t>
            </a:r>
            <a:r>
              <a:rPr lang="en-US" b="0" i="0" dirty="0" err="1">
                <a:solidFill>
                  <a:srgbClr val="2A2A2A"/>
                </a:solidFill>
                <a:effectLst/>
                <a:latin typeface="Helvetica Neue"/>
              </a:rPr>
              <a:t>keamanan</a:t>
            </a:r>
            <a:r>
              <a:rPr lang="en-US" b="0" i="0" dirty="0">
                <a:solidFill>
                  <a:srgbClr val="2A2A2A"/>
                </a:solidFill>
                <a:effectLst/>
                <a:latin typeface="Helvetica Neue"/>
              </a:rPr>
              <a:t> </a:t>
            </a:r>
            <a:r>
              <a:rPr lang="en-US" b="0" i="0" dirty="0" err="1">
                <a:solidFill>
                  <a:srgbClr val="2A2A2A"/>
                </a:solidFill>
                <a:effectLst/>
                <a:latin typeface="Helvetica Neue"/>
              </a:rPr>
              <a:t>lingkungan</a:t>
            </a:r>
            <a:r>
              <a:rPr lang="en-US" b="0" i="0" dirty="0">
                <a:solidFill>
                  <a:srgbClr val="2A2A2A"/>
                </a:solidFill>
                <a:effectLst/>
                <a:latin typeface="Helvetica Neue"/>
              </a:rPr>
              <a:t> dan </a:t>
            </a:r>
            <a:r>
              <a:rPr lang="en-US" b="0" i="0" dirty="0" err="1">
                <a:solidFill>
                  <a:srgbClr val="2A2A2A"/>
                </a:solidFill>
                <a:effectLst/>
                <a:latin typeface="Helvetica Neue"/>
              </a:rPr>
              <a:t>jalan</a:t>
            </a:r>
            <a:r>
              <a:rPr lang="en-US" b="0" i="0" dirty="0">
                <a:solidFill>
                  <a:srgbClr val="2A2A2A"/>
                </a:solidFill>
                <a:effectLst/>
                <a:latin typeface="Helvetica Neue"/>
              </a:rPr>
              <a:t> </a:t>
            </a:r>
            <a:r>
              <a:rPr lang="en-US" b="0" i="0" dirty="0" err="1">
                <a:solidFill>
                  <a:srgbClr val="2A2A2A"/>
                </a:solidFill>
                <a:effectLst/>
                <a:latin typeface="Helvetica Neue"/>
              </a:rPr>
              <a:t>raya</a:t>
            </a:r>
            <a:r>
              <a:rPr lang="en-US" b="0" i="0" dirty="0">
                <a:solidFill>
                  <a:srgbClr val="2A2A2A"/>
                </a:solidFill>
                <a:effectLst/>
                <a:latin typeface="Helvetica Neue"/>
              </a:rPr>
              <a:t> , </a:t>
            </a:r>
            <a:r>
              <a:rPr lang="en-US" b="0" i="0" dirty="0" err="1">
                <a:solidFill>
                  <a:srgbClr val="2A2A2A"/>
                </a:solidFill>
                <a:effectLst/>
                <a:latin typeface="Helvetica Neue"/>
              </a:rPr>
              <a:t>pendidikan</a:t>
            </a:r>
            <a:r>
              <a:rPr lang="en-US" b="0" i="0" dirty="0">
                <a:solidFill>
                  <a:srgbClr val="2A2A2A"/>
                </a:solidFill>
                <a:effectLst/>
                <a:latin typeface="Helvetica Neue"/>
              </a:rPr>
              <a:t> yang </a:t>
            </a:r>
            <a:r>
              <a:rPr lang="en-US" b="0" i="0" dirty="0" err="1">
                <a:solidFill>
                  <a:srgbClr val="2A2A2A"/>
                </a:solidFill>
                <a:effectLst/>
                <a:latin typeface="Helvetica Neue"/>
              </a:rPr>
              <a:t>berhubungan</a:t>
            </a:r>
            <a:r>
              <a:rPr lang="en-US" b="0" i="0" dirty="0">
                <a:solidFill>
                  <a:srgbClr val="2A2A2A"/>
                </a:solidFill>
                <a:effectLst/>
                <a:latin typeface="Helvetica Neue"/>
              </a:rPr>
              <a:t> </a:t>
            </a:r>
            <a:r>
              <a:rPr lang="en-US" b="0" i="0" dirty="0" err="1">
                <a:solidFill>
                  <a:srgbClr val="2A2A2A"/>
                </a:solidFill>
                <a:effectLst/>
                <a:latin typeface="Helvetica Neue"/>
              </a:rPr>
              <a:t>dengan</a:t>
            </a:r>
            <a:r>
              <a:rPr lang="en-US" b="0" i="0" dirty="0">
                <a:solidFill>
                  <a:srgbClr val="2A2A2A"/>
                </a:solidFill>
                <a:effectLst/>
                <a:latin typeface="Helvetica Neue"/>
              </a:rPr>
              <a:t> </a:t>
            </a:r>
            <a:r>
              <a:rPr lang="en-US" b="0" i="0" dirty="0" err="1">
                <a:solidFill>
                  <a:srgbClr val="2A2A2A"/>
                </a:solidFill>
                <a:effectLst/>
                <a:latin typeface="Helvetica Neue"/>
              </a:rPr>
              <a:t>kesehatan</a:t>
            </a:r>
            <a:r>
              <a:rPr lang="en-US" b="0" i="0" dirty="0">
                <a:solidFill>
                  <a:srgbClr val="2A2A2A"/>
                </a:solidFill>
                <a:effectLst/>
                <a:latin typeface="Helvetica Neue"/>
              </a:rPr>
              <a:t> </a:t>
            </a:r>
            <a:r>
              <a:rPr lang="en-US" b="0" i="0" dirty="0" err="1">
                <a:solidFill>
                  <a:srgbClr val="2A2A2A"/>
                </a:solidFill>
                <a:effectLst/>
                <a:latin typeface="Helvetica Neue"/>
              </a:rPr>
              <a:t>merupakan</a:t>
            </a:r>
            <a:r>
              <a:rPr lang="en-US" b="0" i="0" dirty="0">
                <a:solidFill>
                  <a:srgbClr val="2A2A2A"/>
                </a:solidFill>
                <a:effectLst/>
                <a:latin typeface="Helvetica Neue"/>
              </a:rPr>
              <a:t> </a:t>
            </a:r>
            <a:r>
              <a:rPr lang="en-US" b="0" i="0" dirty="0" err="1">
                <a:solidFill>
                  <a:srgbClr val="2A2A2A"/>
                </a:solidFill>
                <a:effectLst/>
                <a:latin typeface="Helvetica Neue"/>
              </a:rPr>
              <a:t>bagian</a:t>
            </a:r>
            <a:r>
              <a:rPr lang="en-US" b="0" i="0" dirty="0">
                <a:solidFill>
                  <a:srgbClr val="2A2A2A"/>
                </a:solidFill>
                <a:effectLst/>
                <a:latin typeface="Helvetica Neue"/>
              </a:rPr>
              <a:t> </a:t>
            </a:r>
            <a:r>
              <a:rPr lang="en-US" b="0" i="0" dirty="0" err="1">
                <a:solidFill>
                  <a:srgbClr val="2A2A2A"/>
                </a:solidFill>
                <a:effectLst/>
                <a:latin typeface="Helvetica Neue"/>
              </a:rPr>
              <a:t>dari</a:t>
            </a:r>
            <a:r>
              <a:rPr lang="en-US" b="0" i="0" dirty="0">
                <a:solidFill>
                  <a:srgbClr val="2A2A2A"/>
                </a:solidFill>
                <a:effectLst/>
                <a:latin typeface="Helvetica Neue"/>
              </a:rPr>
              <a:t> </a:t>
            </a:r>
            <a:r>
              <a:rPr lang="en-US" b="0" i="0" dirty="0" err="1">
                <a:solidFill>
                  <a:srgbClr val="2A2A2A"/>
                </a:solidFill>
                <a:effectLst/>
                <a:latin typeface="Helvetica Neue"/>
              </a:rPr>
              <a:t>sistem</a:t>
            </a:r>
            <a:r>
              <a:rPr lang="en-US" b="0" i="0" dirty="0">
                <a:solidFill>
                  <a:srgbClr val="2A2A2A"/>
                </a:solidFill>
                <a:effectLst/>
                <a:latin typeface="Helvetica Neue"/>
              </a:rPr>
              <a:t>.</a:t>
            </a:r>
            <a:endParaRPr lang="en-US" dirty="0"/>
          </a:p>
          <a:p>
            <a:pPr algn="just"/>
            <a:endParaRPr lang="en-US" dirty="0"/>
          </a:p>
        </p:txBody>
      </p:sp>
      <p:pic>
        <p:nvPicPr>
          <p:cNvPr id="4" name="Picture 2" descr="See the source image">
            <a:extLst>
              <a:ext uri="{FF2B5EF4-FFF2-40B4-BE49-F238E27FC236}">
                <a16:creationId xmlns:a16="http://schemas.microsoft.com/office/drawing/2014/main" id="{CEF5AA4B-EFCA-49B8-9998-3445794B1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38527"/>
            <a:ext cx="3471863" cy="3419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72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a:extLst>
              <a:ext uri="{FF2B5EF4-FFF2-40B4-BE49-F238E27FC236}">
                <a16:creationId xmlns:a16="http://schemas.microsoft.com/office/drawing/2014/main" id="{8CA0364E-F322-4CF9-833E-1CA07B6C85C7}"/>
              </a:ext>
            </a:extLst>
          </p:cNvPr>
          <p:cNvSpPr/>
          <p:nvPr/>
        </p:nvSpPr>
        <p:spPr>
          <a:xfrm>
            <a:off x="1900238" y="1371600"/>
            <a:ext cx="8629650" cy="3986213"/>
          </a:xfrm>
          <a:prstGeom prst="flowChartPunchedTape">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n-US" dirty="0" err="1">
                <a:ln w="0"/>
                <a:solidFill>
                  <a:schemeClr val="tx1"/>
                </a:solidFill>
                <a:effectLst>
                  <a:outerShdw blurRad="38100" dist="19050" dir="2700000" algn="tl" rotWithShape="0">
                    <a:schemeClr val="dk1">
                      <a:alpha val="40000"/>
                    </a:schemeClr>
                  </a:outerShdw>
                </a:effectLst>
              </a:rPr>
              <a:t>Sistem</a:t>
            </a:r>
            <a:r>
              <a:rPr lang="en-US" dirty="0">
                <a:ln w="0"/>
                <a:solidFill>
                  <a:schemeClr val="tx1"/>
                </a:solidFill>
                <a:effectLst>
                  <a:outerShdw blurRad="38100" dist="19050" dir="2700000" algn="tl" rotWithShape="0">
                    <a:schemeClr val="dk1">
                      <a:alpha val="40000"/>
                    </a:schemeClr>
                  </a:outerShdw>
                </a:effectLst>
              </a:rPr>
              <a:t> Kesehatan Nasional, yang </a:t>
            </a:r>
            <a:r>
              <a:rPr lang="en-US" dirty="0" err="1">
                <a:ln w="0"/>
                <a:solidFill>
                  <a:schemeClr val="tx1"/>
                </a:solidFill>
                <a:effectLst>
                  <a:outerShdw blurRad="38100" dist="19050" dir="2700000" algn="tl" rotWithShape="0">
                    <a:schemeClr val="dk1">
                      <a:alpha val="40000"/>
                    </a:schemeClr>
                  </a:outerShdw>
                </a:effectLst>
              </a:rPr>
              <a:t>selanjutnya</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disingkat</a:t>
            </a:r>
            <a:r>
              <a:rPr lang="en-US" dirty="0">
                <a:ln w="0"/>
                <a:solidFill>
                  <a:schemeClr val="tx1"/>
                </a:solidFill>
                <a:effectLst>
                  <a:outerShdw blurRad="38100" dist="19050" dir="2700000" algn="tl" rotWithShape="0">
                    <a:schemeClr val="dk1">
                      <a:alpha val="40000"/>
                    </a:schemeClr>
                  </a:outerShdw>
                </a:effectLst>
              </a:rPr>
              <a:t> SKN </a:t>
            </a:r>
            <a:r>
              <a:rPr lang="en-US" dirty="0" err="1">
                <a:ln w="0"/>
                <a:solidFill>
                  <a:schemeClr val="tx1"/>
                </a:solidFill>
                <a:effectLst>
                  <a:outerShdw blurRad="38100" dist="19050" dir="2700000" algn="tl" rotWithShape="0">
                    <a:schemeClr val="dk1">
                      <a:alpha val="40000"/>
                    </a:schemeClr>
                  </a:outerShdw>
                </a:effectLst>
              </a:rPr>
              <a:t>adalah</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pengelolaan</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kesehatan</a:t>
            </a:r>
            <a:r>
              <a:rPr lang="en-US" dirty="0">
                <a:ln w="0"/>
                <a:solidFill>
                  <a:schemeClr val="tx1"/>
                </a:solidFill>
                <a:effectLst>
                  <a:outerShdw blurRad="38100" dist="19050" dir="2700000" algn="tl" rotWithShape="0">
                    <a:schemeClr val="dk1">
                      <a:alpha val="40000"/>
                    </a:schemeClr>
                  </a:outerShdw>
                </a:effectLst>
              </a:rPr>
              <a:t> yang </a:t>
            </a:r>
            <a:r>
              <a:rPr lang="en-US" dirty="0" err="1">
                <a:ln w="0"/>
                <a:solidFill>
                  <a:schemeClr val="tx1"/>
                </a:solidFill>
                <a:effectLst>
                  <a:outerShdw blurRad="38100" dist="19050" dir="2700000" algn="tl" rotWithShape="0">
                    <a:schemeClr val="dk1">
                      <a:alpha val="40000"/>
                    </a:schemeClr>
                  </a:outerShdw>
                </a:effectLst>
              </a:rPr>
              <a:t>diselenggarakan</a:t>
            </a:r>
            <a:r>
              <a:rPr lang="en-US" dirty="0">
                <a:ln w="0"/>
                <a:solidFill>
                  <a:schemeClr val="tx1"/>
                </a:solidFill>
                <a:effectLst>
                  <a:outerShdw blurRad="38100" dist="19050" dir="2700000" algn="tl" rotWithShape="0">
                    <a:schemeClr val="dk1">
                      <a:alpha val="40000"/>
                    </a:schemeClr>
                  </a:outerShdw>
                </a:effectLst>
              </a:rPr>
              <a:t> oleh </a:t>
            </a:r>
            <a:r>
              <a:rPr lang="en-US" dirty="0" err="1">
                <a:ln w="0"/>
                <a:solidFill>
                  <a:schemeClr val="tx1"/>
                </a:solidFill>
                <a:effectLst>
                  <a:outerShdw blurRad="38100" dist="19050" dir="2700000" algn="tl" rotWithShape="0">
                    <a:schemeClr val="dk1">
                      <a:alpha val="40000"/>
                    </a:schemeClr>
                  </a:outerShdw>
                </a:effectLst>
              </a:rPr>
              <a:t>semua</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komponen</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bangsa</a:t>
            </a:r>
            <a:r>
              <a:rPr lang="en-US" dirty="0">
                <a:ln w="0"/>
                <a:solidFill>
                  <a:schemeClr val="tx1"/>
                </a:solidFill>
                <a:effectLst>
                  <a:outerShdw blurRad="38100" dist="19050" dir="2700000" algn="tl" rotWithShape="0">
                    <a:schemeClr val="dk1">
                      <a:alpha val="40000"/>
                    </a:schemeClr>
                  </a:outerShdw>
                </a:effectLst>
              </a:rPr>
              <a:t> Indonesia </a:t>
            </a:r>
            <a:r>
              <a:rPr lang="en-US" dirty="0" err="1">
                <a:ln w="0"/>
                <a:solidFill>
                  <a:schemeClr val="tx1"/>
                </a:solidFill>
                <a:effectLst>
                  <a:outerShdw blurRad="38100" dist="19050" dir="2700000" algn="tl" rotWithShape="0">
                    <a:schemeClr val="dk1">
                      <a:alpha val="40000"/>
                    </a:schemeClr>
                  </a:outerShdw>
                </a:effectLst>
              </a:rPr>
              <a:t>secara</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terpadu</a:t>
            </a:r>
            <a:r>
              <a:rPr lang="en-US" dirty="0">
                <a:ln w="0"/>
                <a:solidFill>
                  <a:schemeClr val="tx1"/>
                </a:solidFill>
                <a:effectLst>
                  <a:outerShdw blurRad="38100" dist="19050" dir="2700000" algn="tl" rotWithShape="0">
                    <a:schemeClr val="dk1">
                      <a:alpha val="40000"/>
                    </a:schemeClr>
                  </a:outerShdw>
                </a:effectLst>
              </a:rPr>
              <a:t> dan </a:t>
            </a:r>
            <a:r>
              <a:rPr lang="en-US" dirty="0" err="1">
                <a:ln w="0"/>
                <a:solidFill>
                  <a:schemeClr val="tx1"/>
                </a:solidFill>
                <a:effectLst>
                  <a:outerShdw blurRad="38100" dist="19050" dir="2700000" algn="tl" rotWithShape="0">
                    <a:schemeClr val="dk1">
                      <a:alpha val="40000"/>
                    </a:schemeClr>
                  </a:outerShdw>
                </a:effectLst>
              </a:rPr>
              <a:t>saling</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mendukung</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guna</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menjamin</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tercapainya</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derajat</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kesehatan</a:t>
            </a:r>
            <a:r>
              <a:rPr lang="en-US" dirty="0">
                <a:ln w="0"/>
                <a:solidFill>
                  <a:schemeClr val="tx1"/>
                </a:solidFill>
                <a:effectLst>
                  <a:outerShdw blurRad="38100" dist="19050" dir="2700000" algn="tl" rotWithShape="0">
                    <a:schemeClr val="dk1">
                      <a:alpha val="40000"/>
                    </a:schemeClr>
                  </a:outerShdw>
                </a:effectLst>
              </a:rPr>
              <a:t> </a:t>
            </a:r>
            <a:r>
              <a:rPr lang="en-US" dirty="0" err="1">
                <a:ln w="0"/>
                <a:solidFill>
                  <a:schemeClr val="tx1"/>
                </a:solidFill>
                <a:effectLst>
                  <a:outerShdw blurRad="38100" dist="19050" dir="2700000" algn="tl" rotWithShape="0">
                    <a:schemeClr val="dk1">
                      <a:alpha val="40000"/>
                    </a:schemeClr>
                  </a:outerShdw>
                </a:effectLst>
              </a:rPr>
              <a:t>masyarakat</a:t>
            </a:r>
            <a:r>
              <a:rPr lang="en-US" dirty="0">
                <a:ln w="0"/>
                <a:solidFill>
                  <a:schemeClr val="tx1"/>
                </a:solidFill>
                <a:effectLst>
                  <a:outerShdw blurRad="38100" dist="19050" dir="2700000" algn="tl" rotWithShape="0">
                    <a:schemeClr val="dk1">
                      <a:alpha val="40000"/>
                    </a:schemeClr>
                  </a:outerShdw>
                </a:effectLst>
              </a:rPr>
              <a:t> yang </a:t>
            </a:r>
            <a:r>
              <a:rPr lang="en-US" dirty="0" err="1">
                <a:ln w="0"/>
                <a:solidFill>
                  <a:schemeClr val="tx1"/>
                </a:solidFill>
                <a:effectLst>
                  <a:outerShdw blurRad="38100" dist="19050" dir="2700000" algn="tl" rotWithShape="0">
                    <a:schemeClr val="dk1">
                      <a:alpha val="40000"/>
                    </a:schemeClr>
                  </a:outerShdw>
                </a:effectLst>
              </a:rPr>
              <a:t>setinggi-tingginya</a:t>
            </a:r>
            <a:r>
              <a:rPr lang="en-US" dirty="0">
                <a:ln w="0"/>
                <a:solidFill>
                  <a:schemeClr val="tx1"/>
                </a:solidFill>
                <a:effectLst>
                  <a:outerShdw blurRad="38100" dist="19050" dir="2700000" algn="tl" rotWithShape="0">
                    <a:schemeClr val="dk1">
                      <a:alpha val="40000"/>
                    </a:schemeClr>
                  </a:outerShdw>
                </a:effectLst>
              </a:rPr>
              <a:t>. </a:t>
            </a:r>
          </a:p>
        </p:txBody>
      </p:sp>
    </p:spTree>
    <p:extLst>
      <p:ext uri="{BB962C8B-B14F-4D97-AF65-F5344CB8AC3E}">
        <p14:creationId xmlns:p14="http://schemas.microsoft.com/office/powerpoint/2010/main" val="54346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BE24F-CA92-476E-BC74-F6142B10BE9A}"/>
              </a:ext>
            </a:extLst>
          </p:cNvPr>
          <p:cNvSpPr>
            <a:spLocks noGrp="1"/>
          </p:cNvSpPr>
          <p:nvPr>
            <p:ph type="title"/>
          </p:nvPr>
        </p:nvSpPr>
        <p:spPr/>
        <p:txBody>
          <a:bodyPr/>
          <a:lstStyle/>
          <a:p>
            <a:r>
              <a:rPr lang="en-US" dirty="0" err="1"/>
              <a:t>Tujuan</a:t>
            </a:r>
            <a:r>
              <a:rPr lang="en-US" dirty="0"/>
              <a:t> </a:t>
            </a:r>
            <a:r>
              <a:rPr lang="en-US" dirty="0" err="1"/>
              <a:t>Sistem</a:t>
            </a:r>
            <a:r>
              <a:rPr lang="en-US" dirty="0"/>
              <a:t> Kesehatan </a:t>
            </a:r>
          </a:p>
        </p:txBody>
      </p:sp>
      <p:sp>
        <p:nvSpPr>
          <p:cNvPr id="3" name="Content Placeholder 2">
            <a:extLst>
              <a:ext uri="{FF2B5EF4-FFF2-40B4-BE49-F238E27FC236}">
                <a16:creationId xmlns:a16="http://schemas.microsoft.com/office/drawing/2014/main" id="{70F83C9D-ACC1-4164-A9DE-9385F637A3C7}"/>
              </a:ext>
            </a:extLst>
          </p:cNvPr>
          <p:cNvSpPr>
            <a:spLocks noGrp="1"/>
          </p:cNvSpPr>
          <p:nvPr>
            <p:ph idx="1"/>
          </p:nvPr>
        </p:nvSpPr>
        <p:spPr>
          <a:xfrm>
            <a:off x="1295401" y="2558004"/>
            <a:ext cx="9601195" cy="3317863"/>
          </a:xfrm>
        </p:spPr>
        <p:txBody>
          <a:bodyPr>
            <a:normAutofit fontScale="92500"/>
          </a:bodyPr>
          <a:lstStyle/>
          <a:p>
            <a:pPr marL="0" indent="0">
              <a:lnSpc>
                <a:spcPct val="115000"/>
              </a:lnSpc>
              <a:spcAft>
                <a:spcPts val="1125"/>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Meningkatkan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status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kesehatan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masyarakat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Indikatornya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banyak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antara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lain Angka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Kematian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Ibu, Angka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Kematian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Bayi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Angka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kejadian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penyakit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dan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berbagai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indikator</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lainnya</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Meningkatkan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responsiveness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terhadap</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harapan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masyarakat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Dalam</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hal</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masyarakat</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puas</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terhadap</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pelayanan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kesehatan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tabLst>
                <a:tab pos="457200" algn="l"/>
              </a:tabLst>
            </a:pP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Menjamin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keadilan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dalam</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kontribusi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pembiayaan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Sistem</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kesehatan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diharapkan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memberikan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proteksi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dalam</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bentuk</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jaminan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pembiayaan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kesehatan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bagi</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yang </a:t>
            </a:r>
            <a:r>
              <a:rPr lang="en-US"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membutuhkan</a:t>
            </a:r>
            <a:r>
              <a:rPr lang="en-US"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1800" dirty="0">
              <a:solidFill>
                <a:srgbClr val="666666"/>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022786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64A5-17D5-4186-8479-9296AF3E2401}"/>
              </a:ext>
            </a:extLst>
          </p:cNvPr>
          <p:cNvSpPr>
            <a:spLocks noGrp="1"/>
          </p:cNvSpPr>
          <p:nvPr>
            <p:ph type="title"/>
          </p:nvPr>
        </p:nvSpPr>
        <p:spPr>
          <a:xfrm>
            <a:off x="1295402" y="719666"/>
            <a:ext cx="9601196" cy="589495"/>
          </a:xfrm>
        </p:spPr>
        <p:txBody>
          <a:bodyPr>
            <a:normAutofit fontScale="90000"/>
          </a:bodyPr>
          <a:lstStyle/>
          <a:p>
            <a:r>
              <a:rPr lang="en-US" dirty="0" err="1"/>
              <a:t>Penyelenggaraan</a:t>
            </a:r>
            <a:r>
              <a:rPr lang="en-US" dirty="0"/>
              <a:t> </a:t>
            </a:r>
            <a:r>
              <a:rPr lang="en-US" dirty="0" err="1"/>
              <a:t>Pengelolaan</a:t>
            </a:r>
            <a:r>
              <a:rPr lang="en-US" dirty="0"/>
              <a:t> Kesehatan</a:t>
            </a:r>
          </a:p>
        </p:txBody>
      </p:sp>
      <p:sp>
        <p:nvSpPr>
          <p:cNvPr id="3" name="Content Placeholder 2">
            <a:extLst>
              <a:ext uri="{FF2B5EF4-FFF2-40B4-BE49-F238E27FC236}">
                <a16:creationId xmlns:a16="http://schemas.microsoft.com/office/drawing/2014/main" id="{F2614491-F10E-4DFA-B637-5AE396986BEF}"/>
              </a:ext>
            </a:extLst>
          </p:cNvPr>
          <p:cNvSpPr>
            <a:spLocks noGrp="1"/>
          </p:cNvSpPr>
          <p:nvPr>
            <p:ph idx="1"/>
          </p:nvPr>
        </p:nvSpPr>
        <p:spPr/>
        <p:txBody>
          <a:bodyPr/>
          <a:lstStyle/>
          <a:p>
            <a:endParaRPr lang="en-US" dirty="0"/>
          </a:p>
        </p:txBody>
      </p:sp>
      <p:graphicFrame>
        <p:nvGraphicFramePr>
          <p:cNvPr id="4" name="Diagram 3">
            <a:extLst>
              <a:ext uri="{FF2B5EF4-FFF2-40B4-BE49-F238E27FC236}">
                <a16:creationId xmlns:a16="http://schemas.microsoft.com/office/drawing/2014/main" id="{ADB06584-B9B7-402B-9885-12C1A35E82CF}"/>
              </a:ext>
            </a:extLst>
          </p:cNvPr>
          <p:cNvGraphicFramePr/>
          <p:nvPr>
            <p:extLst>
              <p:ext uri="{D42A27DB-BD31-4B8C-83A1-F6EECF244321}">
                <p14:modId xmlns:p14="http://schemas.microsoft.com/office/powerpoint/2010/main" val="3887313531"/>
              </p:ext>
            </p:extLst>
          </p:nvPr>
        </p:nvGraphicFramePr>
        <p:xfrm>
          <a:off x="868102" y="1527858"/>
          <a:ext cx="10947662" cy="4610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301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D0686-0A8D-4A4A-936F-AFFC59313ABE}"/>
              </a:ext>
            </a:extLst>
          </p:cNvPr>
          <p:cNvSpPr>
            <a:spLocks noGrp="1"/>
          </p:cNvSpPr>
          <p:nvPr>
            <p:ph type="title"/>
          </p:nvPr>
        </p:nvSpPr>
        <p:spPr>
          <a:xfrm>
            <a:off x="838200" y="322262"/>
            <a:ext cx="10515600" cy="1325563"/>
          </a:xfrm>
        </p:spPr>
        <p:txBody>
          <a:bodyPr/>
          <a:lstStyle/>
          <a:p>
            <a:pPr algn="ctr"/>
            <a:r>
              <a:rPr lang="en-US" dirty="0" err="1"/>
              <a:t>Komponen</a:t>
            </a:r>
            <a:r>
              <a:rPr lang="en-US" dirty="0"/>
              <a:t> </a:t>
            </a:r>
            <a:r>
              <a:rPr lang="en-US" dirty="0" err="1"/>
              <a:t>Pengelolaan</a:t>
            </a:r>
            <a:r>
              <a:rPr lang="en-US" dirty="0"/>
              <a:t> Kesehatan</a:t>
            </a:r>
          </a:p>
        </p:txBody>
      </p:sp>
      <p:graphicFrame>
        <p:nvGraphicFramePr>
          <p:cNvPr id="4" name="Content Placeholder 3">
            <a:extLst>
              <a:ext uri="{FF2B5EF4-FFF2-40B4-BE49-F238E27FC236}">
                <a16:creationId xmlns:a16="http://schemas.microsoft.com/office/drawing/2014/main" id="{42A4BB2B-1141-4129-AD76-3CAFACA5AA7D}"/>
              </a:ext>
            </a:extLst>
          </p:cNvPr>
          <p:cNvGraphicFramePr>
            <a:graphicFrameLocks noGrp="1"/>
          </p:cNvGraphicFramePr>
          <p:nvPr>
            <p:ph idx="1"/>
            <p:extLst>
              <p:ext uri="{D42A27DB-BD31-4B8C-83A1-F6EECF244321}">
                <p14:modId xmlns:p14="http://schemas.microsoft.com/office/powerpoint/2010/main" val="343760958"/>
              </p:ext>
            </p:extLst>
          </p:nvPr>
        </p:nvGraphicFramePr>
        <p:xfrm>
          <a:off x="7243010" y="2105527"/>
          <a:ext cx="4244139" cy="4219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3">
            <a:extLst>
              <a:ext uri="{FF2B5EF4-FFF2-40B4-BE49-F238E27FC236}">
                <a16:creationId xmlns:a16="http://schemas.microsoft.com/office/drawing/2014/main" id="{737ABFEF-4062-43C1-B33C-B3301BDCE8D9}"/>
              </a:ext>
            </a:extLst>
          </p:cNvPr>
          <p:cNvGraphicFramePr>
            <a:graphicFrameLocks/>
          </p:cNvGraphicFramePr>
          <p:nvPr>
            <p:extLst>
              <p:ext uri="{D42A27DB-BD31-4B8C-83A1-F6EECF244321}">
                <p14:modId xmlns:p14="http://schemas.microsoft.com/office/powerpoint/2010/main" val="1689854898"/>
              </p:ext>
            </p:extLst>
          </p:nvPr>
        </p:nvGraphicFramePr>
        <p:xfrm>
          <a:off x="1046747" y="2189747"/>
          <a:ext cx="4711116" cy="413485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Flowchart: Punched Tape 5">
            <a:extLst>
              <a:ext uri="{FF2B5EF4-FFF2-40B4-BE49-F238E27FC236}">
                <a16:creationId xmlns:a16="http://schemas.microsoft.com/office/drawing/2014/main" id="{EF7165CF-01CA-4447-9527-B515B7B9EFC6}"/>
              </a:ext>
            </a:extLst>
          </p:cNvPr>
          <p:cNvSpPr/>
          <p:nvPr/>
        </p:nvSpPr>
        <p:spPr>
          <a:xfrm flipH="1">
            <a:off x="3843338" y="1606551"/>
            <a:ext cx="4767262" cy="55721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SUBSISTEM</a:t>
            </a:r>
          </a:p>
        </p:txBody>
      </p:sp>
    </p:spTree>
    <p:extLst>
      <p:ext uri="{BB962C8B-B14F-4D97-AF65-F5344CB8AC3E}">
        <p14:creationId xmlns:p14="http://schemas.microsoft.com/office/powerpoint/2010/main" val="350302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70B0F-3949-4E1A-AA09-C16EF3944F8A}"/>
              </a:ext>
            </a:extLst>
          </p:cNvPr>
          <p:cNvSpPr>
            <a:spLocks noGrp="1"/>
          </p:cNvSpPr>
          <p:nvPr>
            <p:ph type="title"/>
          </p:nvPr>
        </p:nvSpPr>
        <p:spPr/>
        <p:txBody>
          <a:bodyPr/>
          <a:lstStyle/>
          <a:p>
            <a:pPr algn="ctr"/>
            <a:r>
              <a:rPr lang="en-US" dirty="0" err="1"/>
              <a:t>Subsistem</a:t>
            </a:r>
            <a:r>
              <a:rPr lang="en-US" dirty="0"/>
              <a:t> </a:t>
            </a:r>
            <a:r>
              <a:rPr lang="en-US" dirty="0" err="1"/>
              <a:t>Upaya</a:t>
            </a:r>
            <a:r>
              <a:rPr lang="en-US" dirty="0"/>
              <a:t> Kesehatan</a:t>
            </a:r>
          </a:p>
        </p:txBody>
      </p:sp>
      <p:sp>
        <p:nvSpPr>
          <p:cNvPr id="3" name="Content Placeholder 2">
            <a:extLst>
              <a:ext uri="{FF2B5EF4-FFF2-40B4-BE49-F238E27FC236}">
                <a16:creationId xmlns:a16="http://schemas.microsoft.com/office/drawing/2014/main" id="{728E4D8C-0E21-4AC8-A5A5-19399F938D7D}"/>
              </a:ext>
            </a:extLst>
          </p:cNvPr>
          <p:cNvSpPr>
            <a:spLocks noGrp="1"/>
          </p:cNvSpPr>
          <p:nvPr>
            <p:ph sz="half" idx="1"/>
          </p:nvPr>
        </p:nvSpPr>
        <p:spPr>
          <a:xfrm>
            <a:off x="838200" y="2011680"/>
            <a:ext cx="4937760" cy="4160520"/>
          </a:xfrm>
        </p:spPr>
        <p:txBody>
          <a:bodyPr>
            <a:normAutofit fontScale="92500" lnSpcReduction="20000"/>
          </a:bodyPr>
          <a:lstStyle/>
          <a:p>
            <a:r>
              <a:rPr lang="en-US" dirty="0"/>
              <a:t>UKM </a:t>
            </a:r>
            <a:r>
              <a:rPr lang="en-US" dirty="0" err="1"/>
              <a:t>diselenggarakan</a:t>
            </a:r>
            <a:r>
              <a:rPr lang="en-US" dirty="0"/>
              <a:t> oleh </a:t>
            </a:r>
            <a:r>
              <a:rPr lang="en-US" dirty="0" err="1"/>
              <a:t>pemerintah</a:t>
            </a:r>
            <a:r>
              <a:rPr lang="en-US" dirty="0"/>
              <a:t> </a:t>
            </a:r>
            <a:r>
              <a:rPr lang="en-US" dirty="0" err="1"/>
              <a:t>dengan</a:t>
            </a:r>
            <a:r>
              <a:rPr lang="en-US" dirty="0"/>
              <a:t> Peran </a:t>
            </a:r>
            <a:r>
              <a:rPr lang="en-US" dirty="0" err="1"/>
              <a:t>Aktif</a:t>
            </a:r>
            <a:r>
              <a:rPr lang="en-US" dirty="0"/>
              <a:t> </a:t>
            </a:r>
            <a:r>
              <a:rPr lang="en-US" dirty="0" err="1"/>
              <a:t>Masyrakat</a:t>
            </a:r>
            <a:r>
              <a:rPr lang="en-US" dirty="0"/>
              <a:t> dan </a:t>
            </a:r>
            <a:r>
              <a:rPr lang="en-US" dirty="0" err="1"/>
              <a:t>Swasta</a:t>
            </a:r>
            <a:endParaRPr lang="en-US" dirty="0"/>
          </a:p>
          <a:p>
            <a:r>
              <a:rPr lang="en-US" dirty="0"/>
              <a:t>UKP </a:t>
            </a:r>
            <a:r>
              <a:rPr lang="en-US" dirty="0" err="1"/>
              <a:t>diselenggarakan</a:t>
            </a:r>
            <a:r>
              <a:rPr lang="en-US" dirty="0"/>
              <a:t> oleh Masyarakat, </a:t>
            </a:r>
            <a:r>
              <a:rPr lang="en-US" dirty="0" err="1"/>
              <a:t>Swasta</a:t>
            </a:r>
            <a:r>
              <a:rPr lang="en-US" dirty="0"/>
              <a:t> dan </a:t>
            </a:r>
            <a:r>
              <a:rPr lang="en-US" dirty="0" err="1"/>
              <a:t>Pemrintah</a:t>
            </a:r>
            <a:endParaRPr lang="en-US" dirty="0"/>
          </a:p>
          <a:p>
            <a:r>
              <a:rPr lang="en-US" dirty="0" err="1"/>
              <a:t>Penyelenggaraan</a:t>
            </a:r>
            <a:r>
              <a:rPr lang="en-US" dirty="0"/>
              <a:t> </a:t>
            </a:r>
            <a:r>
              <a:rPr lang="en-US" dirty="0" err="1"/>
              <a:t>upaya</a:t>
            </a:r>
            <a:r>
              <a:rPr lang="en-US" dirty="0"/>
              <a:t> Kesehatan </a:t>
            </a:r>
            <a:r>
              <a:rPr lang="en-US" dirty="0" err="1"/>
              <a:t>harus</a:t>
            </a:r>
            <a:r>
              <a:rPr lang="en-US" dirty="0"/>
              <a:t> </a:t>
            </a:r>
            <a:r>
              <a:rPr lang="en-US" dirty="0" err="1"/>
              <a:t>bersifat</a:t>
            </a:r>
            <a:r>
              <a:rPr lang="en-US" dirty="0"/>
              <a:t>  </a:t>
            </a:r>
            <a:r>
              <a:rPr lang="en-US" dirty="0" err="1"/>
              <a:t>menyeluruh</a:t>
            </a:r>
            <a:r>
              <a:rPr lang="en-US" dirty="0"/>
              <a:t>, </a:t>
            </a:r>
            <a:r>
              <a:rPr lang="en-US" dirty="0" err="1"/>
              <a:t>Terpadu</a:t>
            </a:r>
            <a:r>
              <a:rPr lang="en-US" dirty="0"/>
              <a:t>, </a:t>
            </a:r>
            <a:r>
              <a:rPr lang="en-US" dirty="0" err="1"/>
              <a:t>Berkelanjutan</a:t>
            </a:r>
            <a:r>
              <a:rPr lang="en-US" dirty="0"/>
              <a:t>, </a:t>
            </a:r>
            <a:r>
              <a:rPr lang="en-US" dirty="0" err="1"/>
              <a:t>Terjangkau</a:t>
            </a:r>
            <a:r>
              <a:rPr lang="en-US" dirty="0"/>
              <a:t>, </a:t>
            </a:r>
            <a:r>
              <a:rPr lang="en-US" dirty="0" err="1"/>
              <a:t>Berjenjang</a:t>
            </a:r>
            <a:r>
              <a:rPr lang="en-US" dirty="0"/>
              <a:t>, </a:t>
            </a:r>
            <a:r>
              <a:rPr lang="en-US" dirty="0" err="1"/>
              <a:t>Profesional</a:t>
            </a:r>
            <a:r>
              <a:rPr lang="en-US" dirty="0"/>
              <a:t> dan BERMUTU</a:t>
            </a:r>
          </a:p>
        </p:txBody>
      </p:sp>
      <p:sp>
        <p:nvSpPr>
          <p:cNvPr id="4" name="Content Placeholder 3">
            <a:extLst>
              <a:ext uri="{FF2B5EF4-FFF2-40B4-BE49-F238E27FC236}">
                <a16:creationId xmlns:a16="http://schemas.microsoft.com/office/drawing/2014/main" id="{8D7CE7B0-AAF2-44E1-8882-C33F26BBC459}"/>
              </a:ext>
            </a:extLst>
          </p:cNvPr>
          <p:cNvSpPr>
            <a:spLocks noGrp="1"/>
          </p:cNvSpPr>
          <p:nvPr>
            <p:ph sz="half" idx="2"/>
          </p:nvPr>
        </p:nvSpPr>
        <p:spPr>
          <a:xfrm>
            <a:off x="6419088" y="2011680"/>
            <a:ext cx="4937760" cy="4160520"/>
          </a:xfrm>
        </p:spPr>
        <p:txBody>
          <a:bodyPr>
            <a:normAutofit fontScale="92500" lnSpcReduction="20000"/>
          </a:bodyPr>
          <a:lstStyle/>
          <a:p>
            <a:r>
              <a:rPr lang="en-US" dirty="0" err="1"/>
              <a:t>Penyelenggaraan</a:t>
            </a:r>
            <a:r>
              <a:rPr lang="en-US" dirty="0"/>
              <a:t> </a:t>
            </a:r>
            <a:r>
              <a:rPr lang="en-US" dirty="0" err="1"/>
              <a:t>upaya</a:t>
            </a:r>
            <a:r>
              <a:rPr lang="en-US" dirty="0"/>
              <a:t> Kesehatan </a:t>
            </a:r>
            <a:r>
              <a:rPr lang="en-US" dirty="0" err="1"/>
              <a:t>termasuk</a:t>
            </a:r>
            <a:r>
              <a:rPr lang="en-US" dirty="0"/>
              <a:t> </a:t>
            </a:r>
            <a:r>
              <a:rPr lang="en-US" dirty="0" err="1"/>
              <a:t>pengobatan</a:t>
            </a:r>
            <a:r>
              <a:rPr lang="en-US" dirty="0"/>
              <a:t> </a:t>
            </a:r>
            <a:r>
              <a:rPr lang="en-US" dirty="0" err="1"/>
              <a:t>tradisional</a:t>
            </a:r>
            <a:r>
              <a:rPr lang="en-US" dirty="0"/>
              <a:t> dan </a:t>
            </a:r>
            <a:r>
              <a:rPr lang="en-US" dirty="0" err="1"/>
              <a:t>alternatif</a:t>
            </a:r>
            <a:r>
              <a:rPr lang="en-US" dirty="0"/>
              <a:t> </a:t>
            </a:r>
            <a:r>
              <a:rPr lang="en-US" dirty="0" err="1"/>
              <a:t>harus</a:t>
            </a:r>
            <a:r>
              <a:rPr lang="en-US" dirty="0"/>
              <a:t> </a:t>
            </a:r>
            <a:r>
              <a:rPr lang="en-US" dirty="0" err="1"/>
              <a:t>tidak</a:t>
            </a:r>
            <a:r>
              <a:rPr lang="en-US" dirty="0"/>
              <a:t> </a:t>
            </a:r>
            <a:r>
              <a:rPr lang="en-US" dirty="0" err="1"/>
              <a:t>bertentangan</a:t>
            </a:r>
            <a:r>
              <a:rPr lang="en-US" dirty="0"/>
              <a:t> </a:t>
            </a:r>
            <a:r>
              <a:rPr lang="en-US" dirty="0" err="1"/>
              <a:t>dengan</a:t>
            </a:r>
            <a:r>
              <a:rPr lang="en-US" dirty="0"/>
              <a:t> </a:t>
            </a:r>
            <a:r>
              <a:rPr lang="en-US" dirty="0" err="1"/>
              <a:t>kaidah</a:t>
            </a:r>
            <a:r>
              <a:rPr lang="en-US" dirty="0"/>
              <a:t> </a:t>
            </a:r>
            <a:r>
              <a:rPr lang="en-US" dirty="0" err="1"/>
              <a:t>ilmiah</a:t>
            </a:r>
            <a:endParaRPr lang="en-US" dirty="0"/>
          </a:p>
          <a:p>
            <a:r>
              <a:rPr lang="en-US" dirty="0" err="1"/>
              <a:t>Penyelenggaraan</a:t>
            </a:r>
            <a:r>
              <a:rPr lang="en-US" dirty="0"/>
              <a:t> </a:t>
            </a:r>
            <a:r>
              <a:rPr lang="en-US" dirty="0" err="1"/>
              <a:t>upaya</a:t>
            </a:r>
            <a:r>
              <a:rPr lang="en-US" dirty="0"/>
              <a:t> Kesehatan </a:t>
            </a:r>
            <a:r>
              <a:rPr lang="en-US" dirty="0" err="1"/>
              <a:t>harus</a:t>
            </a:r>
            <a:r>
              <a:rPr lang="en-US" dirty="0"/>
              <a:t> </a:t>
            </a:r>
            <a:r>
              <a:rPr lang="en-US" dirty="0" err="1"/>
              <a:t>sesuai</a:t>
            </a:r>
            <a:r>
              <a:rPr lang="en-US" dirty="0"/>
              <a:t> </a:t>
            </a:r>
            <a:r>
              <a:rPr lang="en-US" dirty="0" err="1"/>
              <a:t>dengan</a:t>
            </a:r>
            <a:r>
              <a:rPr lang="en-US" dirty="0"/>
              <a:t> </a:t>
            </a:r>
            <a:r>
              <a:rPr lang="en-US" dirty="0" err="1"/>
              <a:t>nilai</a:t>
            </a:r>
            <a:r>
              <a:rPr lang="en-US" dirty="0"/>
              <a:t> dan </a:t>
            </a:r>
            <a:r>
              <a:rPr lang="en-US" dirty="0" err="1"/>
              <a:t>norma</a:t>
            </a:r>
            <a:r>
              <a:rPr lang="en-US" dirty="0"/>
              <a:t> </a:t>
            </a:r>
            <a:r>
              <a:rPr lang="en-US" dirty="0" err="1"/>
              <a:t>sosial</a:t>
            </a:r>
            <a:r>
              <a:rPr lang="en-US" dirty="0"/>
              <a:t> </a:t>
            </a:r>
            <a:r>
              <a:rPr lang="en-US" dirty="0" err="1"/>
              <a:t>budaya</a:t>
            </a:r>
            <a:r>
              <a:rPr lang="en-US" dirty="0"/>
              <a:t> </a:t>
            </a:r>
            <a:r>
              <a:rPr lang="en-US" dirty="0" err="1"/>
              <a:t>serta</a:t>
            </a:r>
            <a:r>
              <a:rPr lang="en-US" dirty="0"/>
              <a:t> moral dan </a:t>
            </a:r>
            <a:r>
              <a:rPr lang="en-US" dirty="0" err="1"/>
              <a:t>etika</a:t>
            </a:r>
            <a:r>
              <a:rPr lang="en-US" dirty="0"/>
              <a:t> </a:t>
            </a:r>
            <a:r>
              <a:rPr lang="en-US" dirty="0" err="1"/>
              <a:t>profesi</a:t>
            </a:r>
            <a:endParaRPr lang="en-US" dirty="0"/>
          </a:p>
        </p:txBody>
      </p:sp>
    </p:spTree>
    <p:extLst>
      <p:ext uri="{BB962C8B-B14F-4D97-AF65-F5344CB8AC3E}">
        <p14:creationId xmlns:p14="http://schemas.microsoft.com/office/powerpoint/2010/main" val="33810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wipe(down)">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wipe(down)">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wipe(down)">
                                      <p:cBhvr>
                                        <p:cTn id="3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Brush</Template>
  <TotalTime>416</TotalTime>
  <Words>913</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Calibri</vt:lpstr>
      <vt:lpstr>Century Gothic</vt:lpstr>
      <vt:lpstr>Elephant</vt:lpstr>
      <vt:lpstr>Garamond</vt:lpstr>
      <vt:lpstr>Helvetica Neue</vt:lpstr>
      <vt:lpstr>BrushVTI</vt:lpstr>
      <vt:lpstr>Organic</vt:lpstr>
      <vt:lpstr>SISTEM KESEHATAN NASIONAL</vt:lpstr>
      <vt:lpstr>PowerPoint Presentation</vt:lpstr>
      <vt:lpstr>DEFINISI</vt:lpstr>
      <vt:lpstr>WHO mendefinisikan sistem kesehatan sebagai berikut: Health system is defined as all activities whose primary purpose is to promote, restore or maintain health. Formal Health services, including the professional delivery of personal medical attention, are clearly within these boundaries. So are actions by traditional healers, and all use of medication, whether prescribed by provider or no, such traditional public health activities as health promotion and disease prevention, and other health enhancing intervention like road and environmental safety improvement, specific health-related education, are also part of the system .  </vt:lpstr>
      <vt:lpstr>PowerPoint Presentation</vt:lpstr>
      <vt:lpstr>Tujuan Sistem Kesehatan </vt:lpstr>
      <vt:lpstr>Penyelenggaraan Pengelolaan Kesehatan</vt:lpstr>
      <vt:lpstr>Komponen Pengelolaan Kesehatan</vt:lpstr>
      <vt:lpstr>Subsistem Upaya Kesehatan</vt:lpstr>
      <vt:lpstr>Subsistem Pembiayaan Kesehatan</vt:lpstr>
      <vt:lpstr>Subsistem SDM Kesehatan</vt:lpstr>
      <vt:lpstr>Subsistem Sediaan, Farmasi, Alat Kesehatan &amp; Makanan</vt:lpstr>
      <vt:lpstr>Subsistem Manajemen, Informasi &amp; Regulasi Kesehatan</vt:lpstr>
      <vt:lpstr>PowerPoint Presentation</vt:lpstr>
      <vt:lpstr>PowerPoint Presentation</vt:lpstr>
      <vt:lpstr>Subsistem Pemberdayaan Masyarakat</vt:lpstr>
      <vt:lpstr>Pelaksanaan SKN</vt:lpstr>
      <vt:lpstr>Hal yang harus diperhatikan dalam Pelaksanaan SKN</vt:lpstr>
      <vt:lpstr>Hal yang harus diperhatikan dalam Pelaksanaan SKN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ASMAH SUKARTA</dc:creator>
  <cp:lastModifiedBy>ASMAH SUKARTA</cp:lastModifiedBy>
  <cp:revision>26</cp:revision>
  <dcterms:created xsi:type="dcterms:W3CDTF">2021-04-22T01:44:09Z</dcterms:created>
  <dcterms:modified xsi:type="dcterms:W3CDTF">2021-10-07T05:25:20Z</dcterms:modified>
</cp:coreProperties>
</file>