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72" r:id="rId4"/>
    <p:sldId id="262" r:id="rId5"/>
    <p:sldId id="259" r:id="rId6"/>
    <p:sldId id="261" r:id="rId7"/>
    <p:sldId id="258" r:id="rId8"/>
    <p:sldId id="260" r:id="rId9"/>
    <p:sldId id="263" r:id="rId10"/>
    <p:sldId id="265" r:id="rId11"/>
    <p:sldId id="266" r:id="rId12"/>
    <p:sldId id="264" r:id="rId13"/>
    <p:sldId id="267" r:id="rId14"/>
    <p:sldId id="269" r:id="rId15"/>
    <p:sldId id="268" r:id="rId16"/>
    <p:sldId id="271"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9"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997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300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3203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0148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2928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0317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2110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68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539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361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225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351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908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428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937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0413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74504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detik.com/edu/detikpedia/d-5748868/10-penyebab-pencemaran-udara-apa-saja-it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etik.com/edu/detikpedia/d-5748868/10-penyebab-pencemaran-udara-apa-saja-it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etik.com/edu/detikpedia/d-5748868/10-penyebab-pencemaran-udara-apa-saja-it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ticon.co.id/penjelasan-efek-rumah-kac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lamendah.org/2011/08/27/dampak-kebakaran-hutan/" TargetMode="External"/><Relationship Id="rId2" Type="http://schemas.openxmlformats.org/officeDocument/2006/relationships/hyperlink" Target="https://alamendah.org/2009/09/23/tingkat-pencemaran-udara-di-indonesi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AE79-2862-B3B3-6656-E569FEBED4B9}"/>
              </a:ext>
            </a:extLst>
          </p:cNvPr>
          <p:cNvSpPr>
            <a:spLocks noGrp="1"/>
          </p:cNvSpPr>
          <p:nvPr>
            <p:ph type="ctrTitle"/>
          </p:nvPr>
        </p:nvSpPr>
        <p:spPr/>
        <p:txBody>
          <a:bodyPr/>
          <a:lstStyle/>
          <a:p>
            <a:r>
              <a:rPr lang="id-ID" dirty="0"/>
              <a:t>DASAR EPIDEMIOLOGI</a:t>
            </a:r>
            <a:br>
              <a:rPr lang="id-ID" dirty="0"/>
            </a:br>
            <a:r>
              <a:rPr lang="id-ID" dirty="0"/>
              <a:t>PERTEMUAN KE </a:t>
            </a:r>
          </a:p>
        </p:txBody>
      </p:sp>
      <p:sp>
        <p:nvSpPr>
          <p:cNvPr id="3" name="Subtitle 2">
            <a:extLst>
              <a:ext uri="{FF2B5EF4-FFF2-40B4-BE49-F238E27FC236}">
                <a16:creationId xmlns:a16="http://schemas.microsoft.com/office/drawing/2014/main" id="{1EB9F3E2-D707-9721-9E70-5714C77E2757}"/>
              </a:ext>
            </a:extLst>
          </p:cNvPr>
          <p:cNvSpPr>
            <a:spLocks noGrp="1"/>
          </p:cNvSpPr>
          <p:nvPr>
            <p:ph type="subTitle" idx="1"/>
          </p:nvPr>
        </p:nvSpPr>
        <p:spPr>
          <a:xfrm>
            <a:off x="1838372" y="4050836"/>
            <a:ext cx="7766936" cy="1096899"/>
          </a:xfrm>
        </p:spPr>
        <p:txBody>
          <a:bodyPr/>
          <a:lstStyle/>
          <a:p>
            <a:r>
              <a:rPr lang="id-ID"/>
              <a:t>HJ,HASLIARY LUKMAN, SKM.M.KES</a:t>
            </a:r>
          </a:p>
          <a:p>
            <a:endParaRPr lang="id-ID"/>
          </a:p>
        </p:txBody>
      </p:sp>
    </p:spTree>
    <p:extLst>
      <p:ext uri="{BB962C8B-B14F-4D97-AF65-F5344CB8AC3E}">
        <p14:creationId xmlns:p14="http://schemas.microsoft.com/office/powerpoint/2010/main" val="2783107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0F568-4BB7-9CF3-C8D2-6F0B57ABD83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FAB20C5F-5D4E-6D9B-75BB-024115AD514B}"/>
              </a:ext>
            </a:extLst>
          </p:cNvPr>
          <p:cNvSpPr>
            <a:spLocks noGrp="1"/>
          </p:cNvSpPr>
          <p:nvPr>
            <p:ph idx="1"/>
          </p:nvPr>
        </p:nvSpPr>
        <p:spPr/>
        <p:txBody>
          <a:bodyPr/>
          <a:lstStyle/>
          <a:p>
            <a:r>
              <a:rPr lang="id-ID" b="0" i="0" dirty="0">
                <a:solidFill>
                  <a:srgbClr val="000000"/>
                </a:solidFill>
                <a:effectLst/>
                <a:latin typeface="Helvetica-FF"/>
              </a:rPr>
              <a:t>6. Kegiatan Pertambangan</a:t>
            </a:r>
            <a:br>
              <a:rPr lang="id-ID" dirty="0"/>
            </a:br>
            <a:r>
              <a:rPr lang="id-ID" b="0" i="0" dirty="0">
                <a:solidFill>
                  <a:srgbClr val="000000"/>
                </a:solidFill>
                <a:effectLst/>
                <a:latin typeface="Helvetica-FF"/>
              </a:rPr>
              <a:t>Industri pertambangan juga dapat menyebabkan pencemaran udara https://www.detik.com/tag/pencemaran-udara. Hal ini terlihat dari proses penambangan mineral yang diambil dari perut bumi dan menjadikan banyak polutan yang dihasilkan.</a:t>
            </a:r>
            <a:br>
              <a:rPr lang="id-ID" dirty="0"/>
            </a:br>
            <a:br>
              <a:rPr lang="id-ID" dirty="0"/>
            </a:br>
            <a:r>
              <a:rPr lang="id-ID" b="0" i="0" dirty="0">
                <a:solidFill>
                  <a:srgbClr val="000000"/>
                </a:solidFill>
                <a:effectLst/>
                <a:latin typeface="Helvetica-FF"/>
              </a:rPr>
              <a:t>Klik selanjutnya..</a:t>
            </a:r>
            <a:br>
              <a:rPr lang="id-ID" dirty="0"/>
            </a:br>
            <a:br>
              <a:rPr lang="id-ID" dirty="0"/>
            </a:br>
            <a:r>
              <a:rPr lang="id-ID" b="0" i="0" dirty="0">
                <a:solidFill>
                  <a:srgbClr val="000000"/>
                </a:solidFill>
                <a:effectLst/>
                <a:latin typeface="Helvetica-FF"/>
              </a:rPr>
              <a:t>Baca artikel detikedu, "10 Penyebab Pencemaran Udara, Apa Saja Itu?" selengkapnya </a:t>
            </a:r>
            <a:r>
              <a:rPr lang="id-ID" b="0" i="0" u="none" strike="noStrike" dirty="0">
                <a:solidFill>
                  <a:srgbClr val="000000"/>
                </a:solidFill>
                <a:effectLst/>
                <a:latin typeface="Helvetica-FF"/>
                <a:hlinkClick r:id="rId2"/>
              </a:rPr>
              <a:t>https://www.detik.com/edu/detikpedia/d-5748868/10-penyebab-pencemaran-udara-apa-saja-itu</a:t>
            </a:r>
            <a:r>
              <a:rPr lang="id-ID" b="0" i="0" dirty="0">
                <a:solidFill>
                  <a:srgbClr val="000000"/>
                </a:solidFill>
                <a:effectLst/>
                <a:latin typeface="Helvetica-FF"/>
              </a:rPr>
              <a:t>.</a:t>
            </a:r>
            <a:br>
              <a:rPr lang="id-ID" dirty="0"/>
            </a:br>
            <a:br>
              <a:rPr lang="id-ID" dirty="0"/>
            </a:br>
            <a:r>
              <a:rPr lang="id-ID" b="0" i="0" dirty="0">
                <a:solidFill>
                  <a:srgbClr val="000000"/>
                </a:solidFill>
                <a:effectLst/>
                <a:latin typeface="Helvetica-FF"/>
              </a:rPr>
              <a:t>Download Apps Detikcom Sekarang https://apps.detik.com/detik/</a:t>
            </a:r>
            <a:endParaRPr lang="id-ID" dirty="0"/>
          </a:p>
        </p:txBody>
      </p:sp>
    </p:spTree>
    <p:extLst>
      <p:ext uri="{BB962C8B-B14F-4D97-AF65-F5344CB8AC3E}">
        <p14:creationId xmlns:p14="http://schemas.microsoft.com/office/powerpoint/2010/main" val="2694431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499B7-5294-BB9C-4C12-DD812673B92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5DC2A503-2930-94D7-F29D-F3705556F8E3}"/>
              </a:ext>
            </a:extLst>
          </p:cNvPr>
          <p:cNvSpPr>
            <a:spLocks noGrp="1"/>
          </p:cNvSpPr>
          <p:nvPr>
            <p:ph idx="1"/>
          </p:nvPr>
        </p:nvSpPr>
        <p:spPr/>
        <p:txBody>
          <a:bodyPr>
            <a:normAutofit fontScale="85000" lnSpcReduction="20000"/>
          </a:bodyPr>
          <a:lstStyle/>
          <a:p>
            <a:r>
              <a:rPr lang="id-ID" b="0" i="0" dirty="0">
                <a:solidFill>
                  <a:srgbClr val="000000"/>
                </a:solidFill>
                <a:effectLst/>
                <a:latin typeface="Helvetica-FF"/>
              </a:rPr>
              <a:t>imbunan Sampah</a:t>
            </a:r>
            <a:br>
              <a:rPr lang="id-ID" dirty="0"/>
            </a:br>
            <a:r>
              <a:rPr lang="id-ID" b="0" i="0" dirty="0">
                <a:solidFill>
                  <a:srgbClr val="000000"/>
                </a:solidFill>
                <a:effectLst/>
                <a:latin typeface="Helvetica-FF"/>
              </a:rPr>
              <a:t>Sampah yang menumpuk akan menimbulkan bau dan menyebabkan pencemaran udara. Hal tersebut dikarenakan pengolahan sampah yang kurang cepat dan tidak ditangani dengan tepat.</a:t>
            </a:r>
            <a:br>
              <a:rPr lang="id-ID" dirty="0"/>
            </a:br>
            <a:br>
              <a:rPr lang="id-ID" dirty="0"/>
            </a:br>
            <a:r>
              <a:rPr lang="id-ID" b="0" i="0" dirty="0">
                <a:solidFill>
                  <a:srgbClr val="000000"/>
                </a:solidFill>
                <a:effectLst/>
                <a:latin typeface="Helvetica-FF"/>
              </a:rPr>
              <a:t>Polusi yang ditimbulkan juga tidaklah bisa dianggap remeh selain bau yang tidak sedap, dari tempat pembuangan akhir ini juga bisa menjadikan penumpukan gas metana yang membahayakan untuk kesehatan.</a:t>
            </a:r>
            <a:br>
              <a:rPr lang="id-ID" dirty="0"/>
            </a:br>
            <a:br>
              <a:rPr lang="id-ID" dirty="0"/>
            </a:br>
            <a:r>
              <a:rPr lang="id-ID" b="0" i="0" dirty="0">
                <a:solidFill>
                  <a:srgbClr val="000000"/>
                </a:solidFill>
                <a:effectLst/>
                <a:latin typeface="Helvetica-FF"/>
              </a:rPr>
              <a:t>10. Illegal Logging</a:t>
            </a:r>
            <a:br>
              <a:rPr lang="id-ID" dirty="0"/>
            </a:br>
            <a:r>
              <a:rPr lang="id-ID" b="0" i="0" dirty="0">
                <a:solidFill>
                  <a:srgbClr val="000000"/>
                </a:solidFill>
                <a:effectLst/>
                <a:latin typeface="Helvetica-FF"/>
              </a:rPr>
              <a:t>Illegal Logging atau penebangan hutan liar salah satu penyebab utama pencemaran udara. Hutan merupakan penyeimbang alam yang harus dijaga kelestariannya.</a:t>
            </a:r>
            <a:br>
              <a:rPr lang="id-ID" dirty="0"/>
            </a:br>
            <a:br>
              <a:rPr lang="id-ID" dirty="0"/>
            </a:br>
            <a:r>
              <a:rPr lang="id-ID" b="0" i="0" dirty="0">
                <a:solidFill>
                  <a:srgbClr val="000000"/>
                </a:solidFill>
                <a:effectLst/>
                <a:latin typeface="Helvetica-FF"/>
              </a:rPr>
              <a:t>Penebangan hutan akan berdampak pada kekeringan yang berkepanjangan, penetralan udara yang terganggu, sistem resapan yang menjadi berkurang dan masih banyak lagi yang lainnya.</a:t>
            </a:r>
            <a:br>
              <a:rPr lang="id-ID" dirty="0"/>
            </a:br>
            <a:br>
              <a:rPr lang="id-ID" dirty="0"/>
            </a:br>
            <a:r>
              <a:rPr lang="id-ID" b="0" i="0" dirty="0">
                <a:solidFill>
                  <a:srgbClr val="000000"/>
                </a:solidFill>
                <a:effectLst/>
                <a:latin typeface="Helvetica-FF"/>
              </a:rPr>
              <a:t>Baca artikel detikedu, "10 Penyebab Pencemaran Udara, Apa Saja Itu?" selengkapnya </a:t>
            </a:r>
            <a:r>
              <a:rPr lang="id-ID" b="0" i="0" u="none" strike="noStrike" dirty="0">
                <a:solidFill>
                  <a:srgbClr val="000000"/>
                </a:solidFill>
                <a:effectLst/>
                <a:latin typeface="Helvetica-FF"/>
                <a:hlinkClick r:id="rId2"/>
              </a:rPr>
              <a:t>https://www.detik.com/edu/detikpedia/d-5748868/10-penyebab-pencemaran-udara-apa-saja-itu</a:t>
            </a:r>
            <a:r>
              <a:rPr lang="id-ID" b="0" i="0" dirty="0">
                <a:solidFill>
                  <a:srgbClr val="000000"/>
                </a:solidFill>
                <a:effectLst/>
                <a:latin typeface="Helvetica-FF"/>
              </a:rPr>
              <a:t>.</a:t>
            </a:r>
            <a:br>
              <a:rPr lang="id-ID" dirty="0"/>
            </a:br>
            <a:br>
              <a:rPr lang="id-ID" dirty="0"/>
            </a:br>
            <a:r>
              <a:rPr lang="id-ID" b="0" i="0" dirty="0">
                <a:solidFill>
                  <a:srgbClr val="000000"/>
                </a:solidFill>
                <a:effectLst/>
                <a:latin typeface="Helvetica-FF"/>
              </a:rPr>
              <a:t>Download Apps Detikcom Sekarang https://apps.detik.com/detik/</a:t>
            </a:r>
            <a:endParaRPr lang="id-ID" dirty="0"/>
          </a:p>
        </p:txBody>
      </p:sp>
    </p:spTree>
    <p:extLst>
      <p:ext uri="{BB962C8B-B14F-4D97-AF65-F5344CB8AC3E}">
        <p14:creationId xmlns:p14="http://schemas.microsoft.com/office/powerpoint/2010/main" val="2260036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39994-CECC-F9C3-DC37-762F54E56D3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6AD3E0B1-0A7E-2978-BD54-F33D605D4E7D}"/>
              </a:ext>
            </a:extLst>
          </p:cNvPr>
          <p:cNvSpPr>
            <a:spLocks noGrp="1"/>
          </p:cNvSpPr>
          <p:nvPr>
            <p:ph idx="1"/>
          </p:nvPr>
        </p:nvSpPr>
        <p:spPr/>
        <p:txBody>
          <a:bodyPr>
            <a:normAutofit fontScale="92500" lnSpcReduction="20000"/>
          </a:bodyPr>
          <a:lstStyle/>
          <a:p>
            <a:r>
              <a:rPr lang="id-ID" b="0" i="0" dirty="0">
                <a:solidFill>
                  <a:srgbClr val="000000"/>
                </a:solidFill>
                <a:effectLst/>
                <a:latin typeface="Helvetica-FF"/>
              </a:rPr>
              <a:t>7. Aktivitas Rumah Tangga</a:t>
            </a:r>
            <a:br>
              <a:rPr lang="id-ID" dirty="0"/>
            </a:br>
            <a:r>
              <a:rPr lang="id-ID" b="0" i="0" dirty="0">
                <a:solidFill>
                  <a:srgbClr val="000000"/>
                </a:solidFill>
                <a:effectLst/>
                <a:latin typeface="Helvetica-FF"/>
              </a:rPr>
              <a:t>Aktivitas rumah tangga yang dapat menyebabkan pencemaran udara adalah pembakaran sampah sembarang dan pengecatan rumah. Kandungan yang dikeluarkan oleh beberapa polutan tersebut sangat menyengat dan bisa menjadi faktor pengganggu kesehatan.</a:t>
            </a:r>
            <a:br>
              <a:rPr lang="id-ID" dirty="0"/>
            </a:br>
            <a:br>
              <a:rPr lang="id-ID" dirty="0"/>
            </a:br>
            <a:r>
              <a:rPr lang="id-ID" b="0" i="0" dirty="0">
                <a:solidFill>
                  <a:srgbClr val="000000"/>
                </a:solidFill>
                <a:effectLst/>
                <a:latin typeface="Helvetica-FF"/>
              </a:rPr>
              <a:t>8. Kebakaran Hutan</a:t>
            </a:r>
            <a:br>
              <a:rPr lang="id-ID" dirty="0"/>
            </a:br>
            <a:r>
              <a:rPr lang="id-ID" b="0" i="0" dirty="0">
                <a:solidFill>
                  <a:srgbClr val="000000"/>
                </a:solidFill>
                <a:effectLst/>
                <a:latin typeface="Helvetica-FF"/>
              </a:rPr>
              <a:t>Penyebab kebakaran hutan dapat terjadi dari musim kemarau yang berkepanjangan ataupun dari aktivitas manusia. Kebakaran hutan menjadi salah satu sumber pencemaran udara yang dapat mengganggu kegiatan sehari-hari dan juga menyebabkan berbagai macam penyakit saluran pernapasan.</a:t>
            </a:r>
            <a:br>
              <a:rPr lang="id-ID" dirty="0"/>
            </a:br>
            <a:br>
              <a:rPr lang="id-ID" dirty="0"/>
            </a:br>
            <a:r>
              <a:rPr lang="id-ID" b="0" i="0" dirty="0">
                <a:solidFill>
                  <a:srgbClr val="000000"/>
                </a:solidFill>
                <a:effectLst/>
                <a:latin typeface="Helvetica-FF"/>
              </a:rPr>
              <a:t>Baca artikel detikedu, "10 Penyebab Pencemaran Udara, Apa Saja Itu?" selengkapnya </a:t>
            </a:r>
            <a:r>
              <a:rPr lang="id-ID" b="0" i="0" u="none" strike="noStrike" dirty="0">
                <a:solidFill>
                  <a:srgbClr val="000000"/>
                </a:solidFill>
                <a:effectLst/>
                <a:latin typeface="Helvetica-FF"/>
                <a:hlinkClick r:id="rId2"/>
              </a:rPr>
              <a:t>https://www.detik.com/edu/detikpedia/d-5748868/10-penyebab-pencemaran-udara-apa-saja-itu</a:t>
            </a:r>
            <a:r>
              <a:rPr lang="id-ID" b="0" i="0" dirty="0">
                <a:solidFill>
                  <a:srgbClr val="000000"/>
                </a:solidFill>
                <a:effectLst/>
                <a:latin typeface="Helvetica-FF"/>
              </a:rPr>
              <a:t>.</a:t>
            </a:r>
            <a:br>
              <a:rPr lang="id-ID" dirty="0"/>
            </a:br>
            <a:br>
              <a:rPr lang="id-ID" dirty="0"/>
            </a:br>
            <a:r>
              <a:rPr lang="id-ID" b="0" i="0" dirty="0">
                <a:solidFill>
                  <a:srgbClr val="000000"/>
                </a:solidFill>
                <a:effectLst/>
                <a:latin typeface="Helvetica-FF"/>
              </a:rPr>
              <a:t>Download Apps Detikcom Sekarang https://apps.detik.com/detik/</a:t>
            </a:r>
            <a:endParaRPr lang="id-ID" dirty="0"/>
          </a:p>
        </p:txBody>
      </p:sp>
    </p:spTree>
    <p:extLst>
      <p:ext uri="{BB962C8B-B14F-4D97-AF65-F5344CB8AC3E}">
        <p14:creationId xmlns:p14="http://schemas.microsoft.com/office/powerpoint/2010/main" val="903110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7BC0D-7DF9-F73D-A3F6-90528DDCC5F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481F04C1-5E4C-8952-D205-8DEFC8DFEB84}"/>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731727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173B3-526E-E847-9D0A-3649EAF92A90}"/>
              </a:ext>
            </a:extLst>
          </p:cNvPr>
          <p:cNvSpPr>
            <a:spLocks noGrp="1"/>
          </p:cNvSpPr>
          <p:nvPr>
            <p:ph type="title"/>
          </p:nvPr>
        </p:nvSpPr>
        <p:spPr/>
        <p:txBody>
          <a:bodyPr/>
          <a:lstStyle/>
          <a:p>
            <a:r>
              <a:rPr lang="id-ID" dirty="0"/>
              <a:t>DAMPAK PENCEMARAN UDARA</a:t>
            </a:r>
          </a:p>
        </p:txBody>
      </p:sp>
      <p:sp>
        <p:nvSpPr>
          <p:cNvPr id="3" name="Content Placeholder 2">
            <a:extLst>
              <a:ext uri="{FF2B5EF4-FFF2-40B4-BE49-F238E27FC236}">
                <a16:creationId xmlns:a16="http://schemas.microsoft.com/office/drawing/2014/main" id="{8A10D6AB-F00E-EC5F-3025-7320A912A11B}"/>
              </a:ext>
            </a:extLst>
          </p:cNvPr>
          <p:cNvSpPr>
            <a:spLocks noGrp="1"/>
          </p:cNvSpPr>
          <p:nvPr>
            <p:ph idx="1"/>
          </p:nvPr>
        </p:nvSpPr>
        <p:spPr/>
        <p:txBody>
          <a:bodyPr/>
          <a:lstStyle/>
          <a:p>
            <a:pPr algn="l"/>
            <a:r>
              <a:rPr lang="id-ID" b="0" i="0" dirty="0">
                <a:solidFill>
                  <a:srgbClr val="212529"/>
                </a:solidFill>
                <a:effectLst/>
                <a:latin typeface="-apple-system"/>
              </a:rPr>
              <a:t>Mengganggu Kesehatan Makhluk Hidup</a:t>
            </a:r>
          </a:p>
          <a:p>
            <a:pPr algn="l"/>
            <a:r>
              <a:rPr lang="id-ID" b="0" i="0" dirty="0">
                <a:solidFill>
                  <a:srgbClr val="212529"/>
                </a:solidFill>
                <a:effectLst/>
                <a:latin typeface="-apple-system"/>
              </a:rPr>
              <a:t>Akibat pencemaran udara ini tidak jauh dari permasalahan tentang kesehatan, baik itu untuk manusia hingga hewan. Pencemaran udara dapat mengganggu sistem pernapasan. Oksigen yang dibutuhkan makhluk hidup untuk bernapas akan mengalami penurunan kualitas, sehingga menyebabkan timbulnya berbagai masalah kesehatan.</a:t>
            </a:r>
          </a:p>
          <a:p>
            <a:pPr algn="l"/>
            <a:r>
              <a:rPr lang="id-ID" b="0" i="0" dirty="0">
                <a:solidFill>
                  <a:srgbClr val="212529"/>
                </a:solidFill>
                <a:effectLst/>
                <a:latin typeface="-apple-system"/>
              </a:rPr>
              <a:t>emanasan Global</a:t>
            </a:r>
          </a:p>
          <a:p>
            <a:pPr algn="l"/>
            <a:r>
              <a:rPr lang="id-ID" b="0" i="0" dirty="0">
                <a:solidFill>
                  <a:srgbClr val="212529"/>
                </a:solidFill>
                <a:effectLst/>
                <a:latin typeface="-apple-system"/>
              </a:rPr>
              <a:t>Pencemaran udara yang terjadi secara terus-menerus nantinya akan meningkatkan risiko terjadinya pemanasan global. Beberapa aktivitas manusia seperti asap kendaraan bermotor dapat meningkatkan gas rumah kaca. Meningkatnya gas rumah kaca yang terjadi diatmosfer biasa disebut dengan </a:t>
            </a:r>
            <a:r>
              <a:rPr lang="id-ID" b="0" i="0" u="none" strike="noStrike" dirty="0">
                <a:solidFill>
                  <a:srgbClr val="007BFF"/>
                </a:solidFill>
                <a:effectLst/>
                <a:latin typeface="-apple-system"/>
                <a:hlinkClick r:id="rId2"/>
              </a:rPr>
              <a:t>efek rumah kaca</a:t>
            </a:r>
            <a:r>
              <a:rPr lang="id-ID" b="0" i="0" dirty="0">
                <a:solidFill>
                  <a:srgbClr val="212529"/>
                </a:solidFill>
                <a:effectLst/>
                <a:latin typeface="-apple-system"/>
              </a:rPr>
              <a:t>. Nah gas-gas inilah yang menjadi pemicu terjadinya </a:t>
            </a:r>
            <a:r>
              <a:rPr lang="id-ID" b="0" i="1" dirty="0">
                <a:solidFill>
                  <a:srgbClr val="212529"/>
                </a:solidFill>
                <a:effectLst/>
                <a:latin typeface="-apple-system"/>
              </a:rPr>
              <a:t>global warming</a:t>
            </a:r>
            <a:r>
              <a:rPr lang="id-ID" b="0" i="0" dirty="0">
                <a:solidFill>
                  <a:srgbClr val="212529"/>
                </a:solidFill>
                <a:effectLst/>
                <a:latin typeface="-apple-system"/>
              </a:rPr>
              <a:t> (pemanasan global).</a:t>
            </a:r>
          </a:p>
          <a:p>
            <a:endParaRPr lang="id-ID" dirty="0"/>
          </a:p>
        </p:txBody>
      </p:sp>
    </p:spTree>
    <p:extLst>
      <p:ext uri="{BB962C8B-B14F-4D97-AF65-F5344CB8AC3E}">
        <p14:creationId xmlns:p14="http://schemas.microsoft.com/office/powerpoint/2010/main" val="45020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6E6CB-EF64-E260-C35C-C8EDFA54675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DFE29605-0937-5B49-8556-BC3CDD161381}"/>
              </a:ext>
            </a:extLst>
          </p:cNvPr>
          <p:cNvSpPr>
            <a:spLocks noGrp="1"/>
          </p:cNvSpPr>
          <p:nvPr>
            <p:ph idx="1"/>
          </p:nvPr>
        </p:nvSpPr>
        <p:spPr/>
        <p:txBody>
          <a:bodyPr/>
          <a:lstStyle/>
          <a:p>
            <a:pPr algn="l"/>
            <a:r>
              <a:rPr lang="id-ID" b="0" i="0" dirty="0">
                <a:solidFill>
                  <a:srgbClr val="212529"/>
                </a:solidFill>
                <a:effectLst/>
                <a:latin typeface="-apple-system"/>
              </a:rPr>
              <a:t>Jarak Pandang Berkurang</a:t>
            </a:r>
          </a:p>
          <a:p>
            <a:pPr algn="l"/>
            <a:r>
              <a:rPr lang="id-ID" b="0" i="0" dirty="0">
                <a:solidFill>
                  <a:srgbClr val="212529"/>
                </a:solidFill>
                <a:effectLst/>
                <a:latin typeface="-apple-system"/>
              </a:rPr>
              <a:t>Asap tebal yang memicu pencemaran udara juga dapat menyebabkan jarak pandang berkurang. Sehingga dapat membahayakan aktivitas manusia. Misalnya saja saat mengendarai kendaraan akan berbahaya dan meningkatkan risiko kecelakaan apabila jarak pandangnya terbatas.</a:t>
            </a:r>
          </a:p>
          <a:p>
            <a:endParaRPr lang="id-ID" dirty="0"/>
          </a:p>
        </p:txBody>
      </p:sp>
    </p:spTree>
    <p:extLst>
      <p:ext uri="{BB962C8B-B14F-4D97-AF65-F5344CB8AC3E}">
        <p14:creationId xmlns:p14="http://schemas.microsoft.com/office/powerpoint/2010/main" val="639806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50C60-F8E7-533A-480D-DA7CE55583BB}"/>
              </a:ext>
            </a:extLst>
          </p:cNvPr>
          <p:cNvSpPr>
            <a:spLocks noGrp="1"/>
          </p:cNvSpPr>
          <p:nvPr>
            <p:ph type="title"/>
          </p:nvPr>
        </p:nvSpPr>
        <p:spPr/>
        <p:txBody>
          <a:bodyPr/>
          <a:lstStyle/>
          <a:p>
            <a:r>
              <a:rPr lang="id-ID" b="0" i="0" dirty="0">
                <a:solidFill>
                  <a:srgbClr val="212529"/>
                </a:solidFill>
                <a:effectLst/>
                <a:latin typeface="-apple-system"/>
              </a:rPr>
              <a:t>Cara Mengatasi Pencemaran Udara</a:t>
            </a:r>
            <a:br>
              <a:rPr lang="id-ID" b="0" i="0" dirty="0">
                <a:solidFill>
                  <a:srgbClr val="212529"/>
                </a:solidFill>
                <a:effectLst/>
                <a:latin typeface="-apple-system"/>
              </a:rPr>
            </a:br>
            <a:endParaRPr lang="id-ID" dirty="0"/>
          </a:p>
        </p:txBody>
      </p:sp>
      <p:sp>
        <p:nvSpPr>
          <p:cNvPr id="3" name="Content Placeholder 2">
            <a:extLst>
              <a:ext uri="{FF2B5EF4-FFF2-40B4-BE49-F238E27FC236}">
                <a16:creationId xmlns:a16="http://schemas.microsoft.com/office/drawing/2014/main" id="{5FCE72B0-5144-F3B4-AE3F-ED3B7BB7A812}"/>
              </a:ext>
            </a:extLst>
          </p:cNvPr>
          <p:cNvSpPr>
            <a:spLocks noGrp="1"/>
          </p:cNvSpPr>
          <p:nvPr>
            <p:ph idx="1"/>
          </p:nvPr>
        </p:nvSpPr>
        <p:spPr/>
        <p:txBody>
          <a:bodyPr/>
          <a:lstStyle/>
          <a:p>
            <a:r>
              <a:rPr lang="id-ID" b="1" i="0" dirty="0">
                <a:solidFill>
                  <a:srgbClr val="212529"/>
                </a:solidFill>
                <a:effectLst/>
                <a:latin typeface="-apple-system"/>
              </a:rPr>
              <a:t>Menggunakan transportasi umum.</a:t>
            </a:r>
            <a:r>
              <a:rPr lang="id-ID" b="0" i="0" dirty="0">
                <a:solidFill>
                  <a:srgbClr val="212529"/>
                </a:solidFill>
                <a:effectLst/>
                <a:latin typeface="-apple-system"/>
              </a:rPr>
              <a:t> Salah satu cara untuk mengatasi permasalahan tentang pencemaran udara ini ialah dengan membatasi penggunaan kendaraan pribadi. Mulailah menggunakan transportasi umum untuk bepergian, misalnya saja berangkat kerja dan pulang kerja.</a:t>
            </a:r>
          </a:p>
          <a:p>
            <a:r>
              <a:rPr lang="id-ID" b="1" i="0" dirty="0">
                <a:solidFill>
                  <a:srgbClr val="212529"/>
                </a:solidFill>
                <a:effectLst/>
                <a:latin typeface="-apple-system"/>
              </a:rPr>
              <a:t>Menggunakan transportasi umum.</a:t>
            </a:r>
            <a:r>
              <a:rPr lang="id-ID" b="0" i="0" dirty="0">
                <a:solidFill>
                  <a:srgbClr val="212529"/>
                </a:solidFill>
                <a:effectLst/>
                <a:latin typeface="-apple-system"/>
              </a:rPr>
              <a:t> Salah satu cara untuk mengatasi permasalahan tentang pencemaran udara ini ialah dengan membatasi penggunaan kendaraan pribadi. Mulailah menggunakan transportasi umum untuk bepergian, misalnya saja berangkat kerja dan pulang kerja.</a:t>
            </a:r>
          </a:p>
          <a:p>
            <a:endParaRPr lang="id-ID" dirty="0"/>
          </a:p>
        </p:txBody>
      </p:sp>
    </p:spTree>
    <p:extLst>
      <p:ext uri="{BB962C8B-B14F-4D97-AF65-F5344CB8AC3E}">
        <p14:creationId xmlns:p14="http://schemas.microsoft.com/office/powerpoint/2010/main" val="2059741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D8B62-F6BB-EFB2-DA62-485B5963BAA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id="{2550B90E-0B3B-7BD7-B254-ED9CF7DF3A6E}"/>
              </a:ext>
            </a:extLst>
          </p:cNvPr>
          <p:cNvSpPr>
            <a:spLocks noGrp="1"/>
          </p:cNvSpPr>
          <p:nvPr>
            <p:ph idx="1"/>
          </p:nvPr>
        </p:nvSpPr>
        <p:spPr/>
        <p:txBody>
          <a:bodyPr/>
          <a:lstStyle/>
          <a:p>
            <a:r>
              <a:rPr lang="id-ID" b="1" i="0" dirty="0">
                <a:solidFill>
                  <a:srgbClr val="212529"/>
                </a:solidFill>
                <a:effectLst/>
                <a:latin typeface="-apple-system"/>
              </a:rPr>
              <a:t>Hindari melakukan pembakaran sampah</a:t>
            </a:r>
            <a:r>
              <a:rPr lang="id-ID" b="0" i="0" dirty="0">
                <a:solidFill>
                  <a:srgbClr val="212529"/>
                </a:solidFill>
                <a:effectLst/>
                <a:latin typeface="-apple-system"/>
              </a:rPr>
              <a:t>. Membakar sampah termasuk salah satu penyebab terjadinya pencemaran udara. Sehingga disarankan untuk Anda tidak membakar sampah. Hal ini juga bertujuan untuk menjaga kesehatan Anda sendiri, karena asap beracun yang ditimbulkan dari pembakaran sampah dapat membahayakan kesehatan Anda.</a:t>
            </a:r>
          </a:p>
          <a:p>
            <a:r>
              <a:rPr lang="id-ID" b="1" i="0" dirty="0">
                <a:solidFill>
                  <a:srgbClr val="212529"/>
                </a:solidFill>
                <a:effectLst/>
                <a:latin typeface="-apple-system"/>
              </a:rPr>
              <a:t>Memiliki banyak tanaman di rumah</a:t>
            </a:r>
            <a:r>
              <a:rPr lang="id-ID" b="0" i="0" dirty="0">
                <a:solidFill>
                  <a:srgbClr val="212529"/>
                </a:solidFill>
                <a:effectLst/>
                <a:latin typeface="-apple-system"/>
              </a:rPr>
              <a:t>. Semakin banyak tanaman yang tumbuh, maka udara disekitar akan semakin segar. Cara ini juga merupakan salah satu cara untuk mengurangi pencemaran udara yang terjadi.</a:t>
            </a:r>
          </a:p>
          <a:p>
            <a:endParaRPr lang="id-ID" dirty="0"/>
          </a:p>
        </p:txBody>
      </p:sp>
    </p:spTree>
    <p:extLst>
      <p:ext uri="{BB962C8B-B14F-4D97-AF65-F5344CB8AC3E}">
        <p14:creationId xmlns:p14="http://schemas.microsoft.com/office/powerpoint/2010/main" val="2744255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F74168-C8FF-E3DD-23DA-673E7E5E3C4D}"/>
              </a:ext>
            </a:extLst>
          </p:cNvPr>
          <p:cNvSpPr>
            <a:spLocks noGrp="1"/>
          </p:cNvSpPr>
          <p:nvPr>
            <p:ph idx="1"/>
          </p:nvPr>
        </p:nvSpPr>
        <p:spPr>
          <a:xfrm>
            <a:off x="677333" y="1488613"/>
            <a:ext cx="9632857" cy="4759787"/>
          </a:xfrm>
        </p:spPr>
        <p:txBody>
          <a:bodyPr>
            <a:normAutofit/>
          </a:bodyPr>
          <a:lstStyle/>
          <a:p>
            <a:pPr algn="just"/>
            <a:r>
              <a:rPr lang="id-ID" sz="2000" b="1" i="0" dirty="0">
                <a:solidFill>
                  <a:srgbClr val="0070C0"/>
                </a:solidFill>
                <a:effectLst/>
                <a:latin typeface="Arial" panose="020B0604020202020204" pitchFamily="34" charset="0"/>
                <a:cs typeface="Arial" panose="020B0604020202020204" pitchFamily="34" charset="0"/>
              </a:rPr>
              <a:t>Pencemaran udara</a:t>
            </a:r>
            <a:r>
              <a:rPr lang="id-ID" sz="2000" b="0" i="0" dirty="0">
                <a:solidFill>
                  <a:srgbClr val="0070C0"/>
                </a:solidFill>
                <a:effectLst/>
                <a:latin typeface="Arial" panose="020B0604020202020204" pitchFamily="34" charset="0"/>
                <a:cs typeface="Arial" panose="020B0604020202020204" pitchFamily="34" charset="0"/>
              </a:rPr>
              <a:t> merupakan salah satu kerusakan lingkungan, berupa penurunan kualitas </a:t>
            </a:r>
            <a:r>
              <a:rPr lang="id-ID" sz="2000" b="1" i="0" dirty="0">
                <a:solidFill>
                  <a:srgbClr val="0070C0"/>
                </a:solidFill>
                <a:effectLst/>
                <a:latin typeface="Arial" panose="020B0604020202020204" pitchFamily="34" charset="0"/>
                <a:cs typeface="Arial" panose="020B0604020202020204" pitchFamily="34" charset="0"/>
              </a:rPr>
              <a:t>udara</a:t>
            </a:r>
            <a:r>
              <a:rPr lang="id-ID" sz="2000" b="0" i="0" dirty="0">
                <a:solidFill>
                  <a:srgbClr val="0070C0"/>
                </a:solidFill>
                <a:effectLst/>
                <a:latin typeface="Arial" panose="020B0604020202020204" pitchFamily="34" charset="0"/>
                <a:cs typeface="Arial" panose="020B0604020202020204" pitchFamily="34" charset="0"/>
              </a:rPr>
              <a:t> karena masuknya unsur-unsur berbahaya ke dalam </a:t>
            </a:r>
            <a:r>
              <a:rPr lang="id-ID" sz="2000" b="1" i="0" dirty="0">
                <a:solidFill>
                  <a:srgbClr val="0070C0"/>
                </a:solidFill>
                <a:effectLst/>
                <a:latin typeface="Arial" panose="020B0604020202020204" pitchFamily="34" charset="0"/>
                <a:cs typeface="Arial" panose="020B0604020202020204" pitchFamily="34" charset="0"/>
              </a:rPr>
              <a:t>udara</a:t>
            </a:r>
            <a:r>
              <a:rPr lang="id-ID" sz="2000" b="0" i="0" dirty="0">
                <a:solidFill>
                  <a:srgbClr val="0070C0"/>
                </a:solidFill>
                <a:effectLst/>
                <a:latin typeface="Arial" panose="020B0604020202020204" pitchFamily="34" charset="0"/>
                <a:cs typeface="Arial" panose="020B0604020202020204" pitchFamily="34" charset="0"/>
              </a:rPr>
              <a:t> atau atmosfer bumi.</a:t>
            </a:r>
          </a:p>
          <a:p>
            <a:pPr algn="just"/>
            <a:r>
              <a:rPr lang="id-ID" sz="2000" b="0" i="0" dirty="0">
                <a:solidFill>
                  <a:srgbClr val="3D3D3D"/>
                </a:solidFill>
                <a:effectLst/>
                <a:latin typeface="Arial" panose="020B0604020202020204" pitchFamily="34" charset="0"/>
                <a:cs typeface="Arial" panose="020B0604020202020204" pitchFamily="34" charset="0"/>
              </a:rPr>
              <a:t>Unsur-unsur berbahaya yang masuk ke dalam atmosfer tersebut bisa berupa karbon monoksida (CO), Nitrogen dioksida (No2), chlorofluorocarbon (CFC), sulfur dioksida (So2), Hidrokarbon (HC), Benda Partikulat, Timah (Pb), dan Carbon Diaoksida (CO2). Unsur-unsur tersebut bisa disebut juga sebagai polutan atau jenis-jenis bahan pencemar udara.</a:t>
            </a:r>
          </a:p>
          <a:p>
            <a:pPr algn="just"/>
            <a:r>
              <a:rPr lang="id-ID" sz="2000" b="0" i="0" dirty="0">
                <a:solidFill>
                  <a:srgbClr val="000000"/>
                </a:solidFill>
                <a:effectLst/>
                <a:latin typeface="Arial" panose="020B0604020202020204" pitchFamily="34" charset="0"/>
                <a:cs typeface="Arial" panose="020B0604020202020204" pitchFamily="34" charset="0"/>
              </a:rPr>
              <a:t>Pencemaran udara adalah kehadiran satu atau lebih substansi fisik, kimia, atau biologi di atmosfer dalam jumlah yang dapat membahayakan kesehatan manusia, hewan, dan tumbuhan. Pencemaran udara juga dapat mengganggu estetika, kenyamanan, dan merusak properti</a:t>
            </a:r>
            <a:br>
              <a:rPr lang="id-ID" sz="2000" dirty="0">
                <a:latin typeface="Arial" panose="020B0604020202020204" pitchFamily="34" charset="0"/>
                <a:cs typeface="Arial" panose="020B0604020202020204" pitchFamily="34" charset="0"/>
              </a:rPr>
            </a:br>
            <a:br>
              <a:rPr lang="id-ID" sz="2000" dirty="0">
                <a:latin typeface="Arial" panose="020B0604020202020204" pitchFamily="34" charset="0"/>
                <a:cs typeface="Arial" panose="020B0604020202020204" pitchFamily="34" charset="0"/>
              </a:rPr>
            </a:br>
            <a:endParaRPr lang="id-ID" sz="2000" dirty="0">
              <a:solidFill>
                <a:srgbClr val="0070C0"/>
              </a:solidFill>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54CE94FC-D7C9-D425-283A-818F0C83CBC3}"/>
              </a:ext>
            </a:extLst>
          </p:cNvPr>
          <p:cNvSpPr>
            <a:spLocks noGrp="1"/>
          </p:cNvSpPr>
          <p:nvPr>
            <p:ph type="title"/>
          </p:nvPr>
        </p:nvSpPr>
        <p:spPr>
          <a:xfrm>
            <a:off x="677334" y="609600"/>
            <a:ext cx="8596668" cy="728870"/>
          </a:xfrm>
        </p:spPr>
        <p:txBody>
          <a:bodyPr/>
          <a:lstStyle/>
          <a:p>
            <a:r>
              <a:rPr lang="id-ID" dirty="0"/>
              <a:t>PENGERTIAN PENCEMARAN UDARA</a:t>
            </a:r>
          </a:p>
        </p:txBody>
      </p:sp>
    </p:spTree>
    <p:extLst>
      <p:ext uri="{BB962C8B-B14F-4D97-AF65-F5344CB8AC3E}">
        <p14:creationId xmlns:p14="http://schemas.microsoft.com/office/powerpoint/2010/main" val="9908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4FAF268-01BB-B0B2-EFAE-20130BE2228A}"/>
              </a:ext>
            </a:extLst>
          </p:cNvPr>
          <p:cNvPicPr>
            <a:picLocks noChangeAspect="1"/>
          </p:cNvPicPr>
          <p:nvPr/>
        </p:nvPicPr>
        <p:blipFill>
          <a:blip r:embed="rId2"/>
          <a:stretch>
            <a:fillRect/>
          </a:stretch>
        </p:blipFill>
        <p:spPr>
          <a:xfrm>
            <a:off x="2120348" y="1841702"/>
            <a:ext cx="6319248" cy="3472421"/>
          </a:xfrm>
          <a:prstGeom prst="rect">
            <a:avLst/>
          </a:prstGeom>
        </p:spPr>
      </p:pic>
    </p:spTree>
    <p:extLst>
      <p:ext uri="{BB962C8B-B14F-4D97-AF65-F5344CB8AC3E}">
        <p14:creationId xmlns:p14="http://schemas.microsoft.com/office/powerpoint/2010/main" val="3947732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6D1F-60B9-DA34-6D80-100158DEF370}"/>
              </a:ext>
            </a:extLst>
          </p:cNvPr>
          <p:cNvSpPr>
            <a:spLocks noGrp="1"/>
          </p:cNvSpPr>
          <p:nvPr>
            <p:ph type="title"/>
          </p:nvPr>
        </p:nvSpPr>
        <p:spPr>
          <a:xfrm>
            <a:off x="1232452" y="609600"/>
            <a:ext cx="8041550" cy="1320800"/>
          </a:xfrm>
        </p:spPr>
        <p:txBody>
          <a:bodyPr/>
          <a:lstStyle/>
          <a:p>
            <a:r>
              <a:rPr lang="id-ID" b="0" i="0" dirty="0">
                <a:solidFill>
                  <a:srgbClr val="3D3D3D"/>
                </a:solidFill>
                <a:effectLst/>
                <a:latin typeface="-apple-system"/>
              </a:rPr>
              <a:t>Sumber dan Penyebab Pencemaran Udara</a:t>
            </a:r>
          </a:p>
        </p:txBody>
      </p:sp>
      <p:sp>
        <p:nvSpPr>
          <p:cNvPr id="3" name="Content Placeholder 2">
            <a:extLst>
              <a:ext uri="{FF2B5EF4-FFF2-40B4-BE49-F238E27FC236}">
                <a16:creationId xmlns:a16="http://schemas.microsoft.com/office/drawing/2014/main" id="{0AB31D19-DE40-36F9-B118-F8FD0D5C1EF1}"/>
              </a:ext>
            </a:extLst>
          </p:cNvPr>
          <p:cNvSpPr>
            <a:spLocks noGrp="1"/>
          </p:cNvSpPr>
          <p:nvPr>
            <p:ph idx="1"/>
          </p:nvPr>
        </p:nvSpPr>
        <p:spPr>
          <a:xfrm>
            <a:off x="677334" y="2123903"/>
            <a:ext cx="8596668" cy="2169801"/>
          </a:xfrm>
        </p:spPr>
        <p:txBody>
          <a:bodyPr>
            <a:normAutofit/>
          </a:bodyPr>
          <a:lstStyle/>
          <a:p>
            <a:pPr algn="just"/>
            <a:r>
              <a:rPr lang="id-ID" sz="2400" b="0" i="0" dirty="0">
                <a:solidFill>
                  <a:srgbClr val="3D3D3D"/>
                </a:solidFill>
                <a:effectLst/>
                <a:latin typeface="Arial" panose="020B0604020202020204" pitchFamily="34" charset="0"/>
                <a:cs typeface="Arial" panose="020B0604020202020204" pitchFamily="34" charset="0"/>
              </a:rPr>
              <a:t>Penyebab dan dampak pencemaran udara yang paling utama selalu terkait dengan manusia. Manusia menjadi penyebab utama dan terbesar terjadinya pencemaran udara. Manusia pula yang merasakan dampak terburuk dari terjadinya pencemaran udara.</a:t>
            </a:r>
            <a:endParaRPr lang="id-ID"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6309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687BFA-5EC9-3F52-6B2E-1BDA18AC4986}"/>
              </a:ext>
            </a:extLst>
          </p:cNvPr>
          <p:cNvSpPr>
            <a:spLocks noGrp="1"/>
          </p:cNvSpPr>
          <p:nvPr>
            <p:ph idx="1"/>
          </p:nvPr>
        </p:nvSpPr>
        <p:spPr>
          <a:xfrm>
            <a:off x="1656521" y="1365459"/>
            <a:ext cx="7553739" cy="3880773"/>
          </a:xfrm>
        </p:spPr>
        <p:txBody>
          <a:bodyPr>
            <a:normAutofit/>
          </a:bodyPr>
          <a:lstStyle/>
          <a:p>
            <a:pPr algn="just"/>
            <a:r>
              <a:rPr lang="id-ID" sz="2400" dirty="0">
                <a:solidFill>
                  <a:srgbClr val="3D3D3D"/>
                </a:solidFill>
                <a:latin typeface="-apple-system"/>
              </a:rPr>
              <a:t>m</a:t>
            </a:r>
            <a:r>
              <a:rPr lang="id-ID" sz="2400" b="0" i="0" dirty="0">
                <a:solidFill>
                  <a:srgbClr val="3D3D3D"/>
                </a:solidFill>
                <a:effectLst/>
                <a:latin typeface="-apple-system"/>
              </a:rPr>
              <a:t>asuknya polutan  ke dalam atmosfer yang menjadikan terjadinya </a:t>
            </a:r>
            <a:r>
              <a:rPr lang="id-ID" sz="2400" b="0" i="0" u="none" strike="noStrike" dirty="0">
                <a:solidFill>
                  <a:srgbClr val="007BFF"/>
                </a:solidFill>
                <a:effectLst/>
                <a:latin typeface="-apple-system"/>
                <a:hlinkClick r:id="rId2"/>
              </a:rPr>
              <a:t>pencemaran udara</a:t>
            </a:r>
            <a:r>
              <a:rPr lang="id-ID" sz="2400" b="0" i="0" dirty="0">
                <a:solidFill>
                  <a:srgbClr val="3D3D3D"/>
                </a:solidFill>
                <a:effectLst/>
                <a:latin typeface="-apple-system"/>
              </a:rPr>
              <a:t> bisa disebabkan dua faktor, yaitu faktor alam dan faktor manusia. Penyebab pencemaran udara dari faktor adalah alam contohnya adalah aktifitas gunung berapi yang mengeluarkan abu dan gas vulkanik, </a:t>
            </a:r>
            <a:r>
              <a:rPr lang="id-ID" sz="2400" b="0" i="0" u="none" strike="noStrike" dirty="0">
                <a:solidFill>
                  <a:srgbClr val="007BFF"/>
                </a:solidFill>
                <a:effectLst/>
                <a:latin typeface="-apple-system"/>
                <a:hlinkClick r:id="rId3"/>
              </a:rPr>
              <a:t>kebakaran hutan</a:t>
            </a:r>
            <a:r>
              <a:rPr lang="id-ID" sz="2400" b="0" i="0" dirty="0">
                <a:solidFill>
                  <a:srgbClr val="3D3D3D"/>
                </a:solidFill>
                <a:effectLst/>
                <a:latin typeface="-apple-system"/>
              </a:rPr>
              <a:t>, dan kegiatan mikroorganisme. Polutan yang dihasilkan biasanya berupa asap, debu, dan gas.</a:t>
            </a:r>
            <a:endParaRPr lang="id-ID" sz="2400" dirty="0"/>
          </a:p>
        </p:txBody>
      </p:sp>
    </p:spTree>
    <p:extLst>
      <p:ext uri="{BB962C8B-B14F-4D97-AF65-F5344CB8AC3E}">
        <p14:creationId xmlns:p14="http://schemas.microsoft.com/office/powerpoint/2010/main" val="187350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179A2-90D5-A3D1-74E4-50E5A984E2B4}"/>
              </a:ext>
            </a:extLst>
          </p:cNvPr>
          <p:cNvSpPr>
            <a:spLocks noGrp="1"/>
          </p:cNvSpPr>
          <p:nvPr>
            <p:ph type="title"/>
          </p:nvPr>
        </p:nvSpPr>
        <p:spPr/>
        <p:txBody>
          <a:bodyPr/>
          <a:lstStyle/>
          <a:p>
            <a:r>
              <a:rPr lang="id-ID" dirty="0"/>
              <a:t>Penyebab pencemaran Udara</a:t>
            </a:r>
          </a:p>
        </p:txBody>
      </p:sp>
      <p:sp>
        <p:nvSpPr>
          <p:cNvPr id="3" name="Content Placeholder 2">
            <a:extLst>
              <a:ext uri="{FF2B5EF4-FFF2-40B4-BE49-F238E27FC236}">
                <a16:creationId xmlns:a16="http://schemas.microsoft.com/office/drawing/2014/main" id="{F8BC6F97-E8A9-FED9-6EE4-53D0E908CA16}"/>
              </a:ext>
            </a:extLst>
          </p:cNvPr>
          <p:cNvSpPr>
            <a:spLocks noGrp="1"/>
          </p:cNvSpPr>
          <p:nvPr>
            <p:ph idx="1"/>
          </p:nvPr>
        </p:nvSpPr>
        <p:spPr>
          <a:xfrm>
            <a:off x="677334" y="1669774"/>
            <a:ext cx="8596668" cy="4094922"/>
          </a:xfrm>
        </p:spPr>
        <p:txBody>
          <a:bodyPr>
            <a:normAutofit/>
          </a:bodyPr>
          <a:lstStyle/>
          <a:p>
            <a:r>
              <a:rPr lang="id-ID" b="0" i="0" dirty="0">
                <a:solidFill>
                  <a:srgbClr val="000000"/>
                </a:solidFill>
                <a:effectLst/>
                <a:latin typeface="Helvetica-FF"/>
              </a:rPr>
              <a:t>1. </a:t>
            </a:r>
            <a:r>
              <a:rPr lang="id-ID" b="1" i="0" dirty="0">
                <a:solidFill>
                  <a:srgbClr val="000000"/>
                </a:solidFill>
                <a:effectLst/>
                <a:latin typeface="Helvetica-FF"/>
              </a:rPr>
              <a:t>Asap Kendaraan Bermotor</a:t>
            </a:r>
            <a:br>
              <a:rPr lang="id-ID" dirty="0"/>
            </a:br>
            <a:r>
              <a:rPr lang="id-ID" sz="2000" b="0" i="0" dirty="0">
                <a:solidFill>
                  <a:srgbClr val="000000"/>
                </a:solidFill>
                <a:effectLst/>
                <a:latin typeface="Helvetica-FF"/>
              </a:rPr>
              <a:t>Menurut penelitian penggunaan kendaraan bermotor semakin lama semakin meningkat hingga menimbulkan kemacetan di jalan raya. Kendaraan bermotor yang berlebihan akan berdampak pada kelebihan pemakaian bahan bakar hingga semakin banyak gas CO di udara.</a:t>
            </a:r>
            <a:br>
              <a:rPr lang="id-ID" sz="2000" dirty="0"/>
            </a:br>
            <a:br>
              <a:rPr lang="id-ID" sz="2000" dirty="0"/>
            </a:br>
            <a:r>
              <a:rPr lang="id-ID" sz="2000" b="0" i="0" dirty="0">
                <a:solidFill>
                  <a:srgbClr val="000000"/>
                </a:solidFill>
                <a:effectLst/>
                <a:latin typeface="Helvetica-FF"/>
              </a:rPr>
              <a:t>Kandungan CO atau karbon monoksida ini dinilai berbahaya bukan hanya pada keadaan udara tapi juga berbahaya untuk makhluk hidup. Pada jangka panjang pencemaran udara dapat berdampak pada gangguan pernapasan dan penyakit lainnya.</a:t>
            </a:r>
            <a:br>
              <a:rPr lang="id-ID" sz="2000" dirty="0"/>
            </a:br>
            <a:br>
              <a:rPr lang="id-ID" dirty="0"/>
            </a:br>
            <a:endParaRPr lang="id-ID" dirty="0"/>
          </a:p>
        </p:txBody>
      </p:sp>
    </p:spTree>
    <p:extLst>
      <p:ext uri="{BB962C8B-B14F-4D97-AF65-F5344CB8AC3E}">
        <p14:creationId xmlns:p14="http://schemas.microsoft.com/office/powerpoint/2010/main" val="76286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7A38AC-E328-F283-B9EA-1E507F76262B}"/>
              </a:ext>
            </a:extLst>
          </p:cNvPr>
          <p:cNvSpPr>
            <a:spLocks noGrp="1"/>
          </p:cNvSpPr>
          <p:nvPr>
            <p:ph idx="1"/>
          </p:nvPr>
        </p:nvSpPr>
        <p:spPr/>
        <p:txBody>
          <a:bodyPr>
            <a:normAutofit/>
          </a:bodyPr>
          <a:lstStyle/>
          <a:p>
            <a:r>
              <a:rPr lang="id-ID" b="0" i="0" dirty="0">
                <a:solidFill>
                  <a:srgbClr val="000000"/>
                </a:solidFill>
                <a:effectLst/>
                <a:latin typeface="Helvetica-FF"/>
              </a:rPr>
              <a:t>2. </a:t>
            </a:r>
            <a:r>
              <a:rPr lang="id-ID" b="1" i="0" dirty="0">
                <a:solidFill>
                  <a:srgbClr val="000000"/>
                </a:solidFill>
                <a:effectLst/>
                <a:latin typeface="Helvetica-FF"/>
              </a:rPr>
              <a:t>Pembangkit Listrik</a:t>
            </a:r>
            <a:br>
              <a:rPr lang="id-ID" dirty="0"/>
            </a:br>
            <a:r>
              <a:rPr lang="id-ID" b="0" i="0" dirty="0">
                <a:solidFill>
                  <a:srgbClr val="000000"/>
                </a:solidFill>
                <a:effectLst/>
                <a:latin typeface="Helvetica-FF"/>
              </a:rPr>
              <a:t>Beberapa pembangkit listrik masih menggunakan bahan bakar yang kurang ramah lingkungan. Beberapa contohnya, seperti batu bara, gas, dan minyak. Efek dari pembakaran bahan bakar yang tidak sempurna merupakan hal yang menghasilkan gas berbahaya yang menyebabkan pencemaran udara.</a:t>
            </a:r>
            <a:br>
              <a:rPr lang="id-ID" dirty="0"/>
            </a:br>
            <a:br>
              <a:rPr lang="id-ID" dirty="0"/>
            </a:br>
            <a:r>
              <a:rPr lang="id-ID" b="0" i="0" dirty="0">
                <a:solidFill>
                  <a:srgbClr val="000000"/>
                </a:solidFill>
                <a:effectLst/>
                <a:latin typeface="Helvetica-FF"/>
              </a:rPr>
              <a:t>3. </a:t>
            </a:r>
            <a:r>
              <a:rPr lang="id-ID" b="1" i="0" dirty="0">
                <a:solidFill>
                  <a:srgbClr val="000000"/>
                </a:solidFill>
                <a:effectLst/>
                <a:latin typeface="Helvetica-FF"/>
              </a:rPr>
              <a:t>Abu Polutan Letusan Gunung Berapi</a:t>
            </a:r>
            <a:br>
              <a:rPr lang="id-ID" dirty="0"/>
            </a:br>
            <a:r>
              <a:rPr lang="id-ID" b="0" i="0" dirty="0">
                <a:solidFill>
                  <a:srgbClr val="000000"/>
                </a:solidFill>
                <a:effectLst/>
                <a:latin typeface="Helvetica-FF"/>
              </a:rPr>
              <a:t>Letusan gunung berapi akan mengakibatkan pencemaran udara. Efek yang ditimbulkan dari asap gunung berapi sangat banyak yaitu jarak pandang semakin memendek yang dapat mengganggu aktivitas harian.</a:t>
            </a:r>
            <a:br>
              <a:rPr lang="id-ID" dirty="0"/>
            </a:br>
            <a:br>
              <a:rPr lang="id-ID" dirty="0"/>
            </a:br>
            <a:endParaRPr lang="id-ID" dirty="0"/>
          </a:p>
        </p:txBody>
      </p:sp>
    </p:spTree>
    <p:extLst>
      <p:ext uri="{BB962C8B-B14F-4D97-AF65-F5344CB8AC3E}">
        <p14:creationId xmlns:p14="http://schemas.microsoft.com/office/powerpoint/2010/main" val="248340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36CB73-1BE7-A9AD-79CB-85B03851B328}"/>
              </a:ext>
            </a:extLst>
          </p:cNvPr>
          <p:cNvSpPr>
            <a:spLocks noGrp="1"/>
          </p:cNvSpPr>
          <p:nvPr>
            <p:ph idx="1"/>
          </p:nvPr>
        </p:nvSpPr>
        <p:spPr>
          <a:xfrm>
            <a:off x="677334" y="861391"/>
            <a:ext cx="8546179" cy="5179971"/>
          </a:xfrm>
        </p:spPr>
        <p:txBody>
          <a:bodyPr>
            <a:normAutofit/>
          </a:bodyPr>
          <a:lstStyle/>
          <a:p>
            <a:r>
              <a:rPr lang="id-ID" b="1" i="0" dirty="0">
                <a:solidFill>
                  <a:srgbClr val="000000"/>
                </a:solidFill>
                <a:effectLst/>
                <a:latin typeface="Helvetica-FF"/>
              </a:rPr>
              <a:t>4. Limbah Asap Industri atau Pabrik</a:t>
            </a:r>
            <a:br>
              <a:rPr lang="id-ID" dirty="0"/>
            </a:br>
            <a:r>
              <a:rPr lang="id-ID" b="0" i="0" dirty="0">
                <a:solidFill>
                  <a:srgbClr val="000000"/>
                </a:solidFill>
                <a:effectLst/>
                <a:latin typeface="Helvetica-FF"/>
              </a:rPr>
              <a:t>Limbah asap pabrik merupakan penyumbang terbesar pencemaran udara di dunia. Cerobong asap tersebut tidak memiliki filter untuk hasil pembuangan zat-zat yang digunakan.</a:t>
            </a:r>
            <a:br>
              <a:rPr lang="id-ID" dirty="0"/>
            </a:br>
            <a:br>
              <a:rPr lang="id-ID" dirty="0"/>
            </a:br>
            <a:r>
              <a:rPr lang="id-ID" b="0" i="0" dirty="0">
                <a:solidFill>
                  <a:srgbClr val="000000"/>
                </a:solidFill>
                <a:effectLst/>
                <a:latin typeface="Helvetica-FF"/>
              </a:rPr>
              <a:t>Dari beberapa penelitian beberapa zat yang keluar dari proses industri ini berupa zat yang berbahaya seperti karbon monoksida, hidrokarbon, dan senyawa yang dapat membahayakan kesehatan alam dan manusia. Limbah pabrik juga dapat mengakibatkan pencemaran air dan tanah.</a:t>
            </a:r>
            <a:br>
              <a:rPr lang="id-ID" dirty="0"/>
            </a:br>
            <a:br>
              <a:rPr lang="id-ID" dirty="0"/>
            </a:br>
            <a:r>
              <a:rPr lang="id-ID" b="1" i="0" dirty="0">
                <a:solidFill>
                  <a:srgbClr val="000000"/>
                </a:solidFill>
                <a:effectLst/>
                <a:latin typeface="Helvetica-FF"/>
              </a:rPr>
              <a:t>5. Limbah Pertanian</a:t>
            </a:r>
            <a:br>
              <a:rPr lang="id-ID" dirty="0"/>
            </a:br>
            <a:r>
              <a:rPr lang="id-ID" b="0" i="0" dirty="0">
                <a:solidFill>
                  <a:srgbClr val="000000"/>
                </a:solidFill>
                <a:effectLst/>
                <a:latin typeface="Helvetica-FF"/>
              </a:rPr>
              <a:t>Penggunaan pupuk yang berlebihan, seperti gas amonia dan NH3 dapat mengakibatkan dampak yang signifikan kepada keadaan atmosfer. Dampak pencemaran udara dari limbah pertanian dapat menyebabkan terjadinya hujan asam.</a:t>
            </a:r>
            <a:br>
              <a:rPr lang="id-ID" dirty="0"/>
            </a:br>
            <a:br>
              <a:rPr lang="id-ID" dirty="0"/>
            </a:br>
            <a:endParaRPr lang="id-ID" dirty="0"/>
          </a:p>
        </p:txBody>
      </p:sp>
    </p:spTree>
    <p:extLst>
      <p:ext uri="{BB962C8B-B14F-4D97-AF65-F5344CB8AC3E}">
        <p14:creationId xmlns:p14="http://schemas.microsoft.com/office/powerpoint/2010/main" val="518023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C07EF2-3E01-D60B-A075-2FDEA996407C}"/>
              </a:ext>
            </a:extLst>
          </p:cNvPr>
          <p:cNvSpPr/>
          <p:nvPr/>
        </p:nvSpPr>
        <p:spPr>
          <a:xfrm>
            <a:off x="2769704" y="2278222"/>
            <a:ext cx="4912453" cy="923330"/>
          </a:xfrm>
          <a:prstGeom prst="rect">
            <a:avLst/>
          </a:prstGeom>
          <a:noFill/>
        </p:spPr>
        <p:txBody>
          <a:bodyPr wrap="square" lIns="91440" tIns="45720" rIns="91440" bIns="45720">
            <a:spAutoFit/>
          </a:bodyPr>
          <a:lstStyle/>
          <a:p>
            <a:pPr algn="ctr"/>
            <a:r>
              <a:rPr lang="id-ID"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TERIMA KASIH</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3491448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85</TotalTime>
  <Words>1218</Words>
  <Application>Microsoft Office PowerPoint</Application>
  <PresentationFormat>Widescreen</PresentationFormat>
  <Paragraphs>29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-apple-system</vt:lpstr>
      <vt:lpstr>Arial</vt:lpstr>
      <vt:lpstr>Helvetica-FF</vt:lpstr>
      <vt:lpstr>Trebuchet MS</vt:lpstr>
      <vt:lpstr>Wingdings 3</vt:lpstr>
      <vt:lpstr>Facet</vt:lpstr>
      <vt:lpstr>DASAR EPIDEMIOLOGI PERTEMUAN KE </vt:lpstr>
      <vt:lpstr>PENGERTIAN PENCEMARAN UDARA</vt:lpstr>
      <vt:lpstr>PowerPoint Presentation</vt:lpstr>
      <vt:lpstr>Sumber dan Penyebab Pencemaran Udara</vt:lpstr>
      <vt:lpstr>PowerPoint Presentation</vt:lpstr>
      <vt:lpstr>Penyebab pencemaran Udara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DAMPAK PENCEMARAN UDARA</vt:lpstr>
      <vt:lpstr>PowerPoint Presentation</vt:lpstr>
      <vt:lpstr>Cara Mengatasi Pencemaran Udara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cp:revision>
  <dcterms:created xsi:type="dcterms:W3CDTF">2022-06-08T17:22:48Z</dcterms:created>
  <dcterms:modified xsi:type="dcterms:W3CDTF">2022-06-10T05:37:17Z</dcterms:modified>
</cp:coreProperties>
</file>