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7" r:id="rId20"/>
    <p:sldId id="276" r:id="rId21"/>
    <p:sldId id="278" r:id="rId22"/>
    <p:sldId id="279" r:id="rId23"/>
    <p:sldId id="280" r:id="rId24"/>
    <p:sldId id="282" r:id="rId25"/>
    <p:sldId id="285" r:id="rId26"/>
    <p:sldId id="286" r:id="rId27"/>
    <p:sldId id="28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3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529E-C944-4C19-981C-D24A9444D6C1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206A-F6D7-40D1-8FD4-4EE06754A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2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529E-C944-4C19-981C-D24A9444D6C1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206A-F6D7-40D1-8FD4-4EE06754A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9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529E-C944-4C19-981C-D24A9444D6C1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206A-F6D7-40D1-8FD4-4EE06754A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529E-C944-4C19-981C-D24A9444D6C1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206A-F6D7-40D1-8FD4-4EE06754A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48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529E-C944-4C19-981C-D24A9444D6C1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206A-F6D7-40D1-8FD4-4EE06754A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10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529E-C944-4C19-981C-D24A9444D6C1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206A-F6D7-40D1-8FD4-4EE06754A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31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529E-C944-4C19-981C-D24A9444D6C1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206A-F6D7-40D1-8FD4-4EE06754A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02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529E-C944-4C19-981C-D24A9444D6C1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206A-F6D7-40D1-8FD4-4EE06754A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04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529E-C944-4C19-981C-D24A9444D6C1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206A-F6D7-40D1-8FD4-4EE06754A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4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529E-C944-4C19-981C-D24A9444D6C1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A48206A-F6D7-40D1-8FD4-4EE06754A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4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529E-C944-4C19-981C-D24A9444D6C1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206A-F6D7-40D1-8FD4-4EE06754A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9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529E-C944-4C19-981C-D24A9444D6C1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206A-F6D7-40D1-8FD4-4EE06754A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529E-C944-4C19-981C-D24A9444D6C1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206A-F6D7-40D1-8FD4-4EE06754A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9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529E-C944-4C19-981C-D24A9444D6C1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206A-F6D7-40D1-8FD4-4EE06754A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4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529E-C944-4C19-981C-D24A9444D6C1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206A-F6D7-40D1-8FD4-4EE06754A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6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529E-C944-4C19-981C-D24A9444D6C1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206A-F6D7-40D1-8FD4-4EE06754A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8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529E-C944-4C19-981C-D24A9444D6C1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206A-F6D7-40D1-8FD4-4EE06754A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36529E-C944-4C19-981C-D24A9444D6C1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48206A-F6D7-40D1-8FD4-4EE06754A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0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4.bp.blogspot.com/-XZczrHZ0idc/WvfiPPrPQ0I/AAAAAAAASfI/Q4HxhfLqXY85iifCDSTOHiwx3kE6E28ggCLcBGAs/s1600/7.%2Brujukan%2Bkebidanan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2.bp.blogspot.com/-yYuq799qdzw/WvfiYHnVm2I/AAAAAAAASfM/CwUAywGU5FUuYwwt0esoQ6vLurz3RCQbQCLcBGAs/s1600/6.%2Brujukan%2Bkebidanan.jpg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4.bp.blogspot.com/-oru3xbKtGG0/WvfihEf1HfI/AAAAAAAASfU/fjzCcVYN0i8xhYvWp1m4VdRazVaECOdsgCLcBGAs/s1600/9.%2Brujukan%2Bkebidanan.jpg" TargetMode="Externa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2.bp.blogspot.com/-QNWxFHNUWU4/WvfiqK5IHnI/AAAAAAAASfc/TJ3-fkS0oH4rxJ691VrTZPDRkANh0LFQQCLcBGAs/s1600/8.%2Brujukan%2Bkebidanan.jp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28A0D-2794-4A14-A807-6ACBFF980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5228" y="2190254"/>
            <a:ext cx="6886160" cy="895793"/>
          </a:xfrm>
        </p:spPr>
        <p:txBody>
          <a:bodyPr>
            <a:normAutofit fontScale="90000"/>
          </a:bodyPr>
          <a:lstStyle/>
          <a:p>
            <a:r>
              <a:rPr lang="en-US" dirty="0"/>
              <a:t>SISTEM RUJUKAN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98184E-3ACB-4E2A-814B-7997627EED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ASMAH SUKARTA,S.ST.,</a:t>
            </a:r>
            <a:r>
              <a:rPr lang="en-US" dirty="0" err="1"/>
              <a:t>M.Kes</a:t>
            </a:r>
            <a:endParaRPr lang="en-US" dirty="0"/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CE6FA458-E2F5-4415-9C5B-EFA34E9827E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5600701" cy="6867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3182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A99BE-626C-427F-A600-72E98212E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TUJUAN RUJUKAN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B103A-FE95-4BF6-BB41-976C63637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9542CBA-04AF-4663-BD48-01548A8B6138}"/>
              </a:ext>
            </a:extLst>
          </p:cNvPr>
          <p:cNvSpPr/>
          <p:nvPr/>
        </p:nvSpPr>
        <p:spPr>
          <a:xfrm rot="10800000" flipV="1">
            <a:off x="2171698" y="2666999"/>
            <a:ext cx="8815387" cy="301942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2400"/>
              </a:lnSpc>
              <a:spcAft>
                <a:spcPts val="800"/>
              </a:spcAft>
            </a:pP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Dihasilkan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pemerataan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upaya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didukung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mutu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optimal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rangka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memecahkan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berhasil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berdaya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guna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839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03D70-D0DA-469A-B6D9-6EF7A0B75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SISTEM RUJUKAN BERJENJANG BPJS</a:t>
            </a:r>
            <a:br>
              <a:rPr lang="en-US" dirty="0"/>
            </a:br>
            <a:r>
              <a:rPr lang="en-US" dirty="0"/>
              <a:t> </a:t>
            </a:r>
            <a:r>
              <a:rPr lang="en-US" sz="1800" dirty="0"/>
              <a:t>(</a:t>
            </a:r>
            <a:r>
              <a:rPr lang="en-US" sz="1600" dirty="0" err="1"/>
              <a:t>Berdasarkan</a:t>
            </a:r>
            <a:r>
              <a:rPr lang="en-US" sz="1600" dirty="0"/>
              <a:t> </a:t>
            </a:r>
            <a:r>
              <a:rPr lang="en-US" sz="1600" dirty="0" err="1"/>
              <a:t>panduan</a:t>
            </a:r>
            <a:r>
              <a:rPr lang="en-US" sz="1600" dirty="0"/>
              <a:t> </a:t>
            </a:r>
            <a:r>
              <a:rPr lang="en-US" sz="1600" dirty="0" err="1"/>
              <a:t>praktis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Rujukan</a:t>
            </a:r>
            <a:r>
              <a:rPr lang="en-US" sz="1600" dirty="0"/>
              <a:t> </a:t>
            </a:r>
            <a:r>
              <a:rPr lang="en-US" sz="1600" dirty="0" err="1"/>
              <a:t>Berjenjang</a:t>
            </a:r>
            <a:r>
              <a:rPr lang="en-US" sz="1600" dirty="0"/>
              <a:t> BPJS Kesehatan)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15E6E-FBFE-474F-92DB-58CA1A69A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 (</a:t>
            </a:r>
            <a:r>
              <a:rPr lang="en-US" dirty="0" err="1"/>
              <a:t>tiga</a:t>
            </a:r>
            <a:r>
              <a:rPr lang="en-US" dirty="0"/>
              <a:t>)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a.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; dan</a:t>
            </a:r>
          </a:p>
          <a:p>
            <a:pPr marL="0" indent="0">
              <a:buNone/>
            </a:pPr>
            <a:r>
              <a:rPr lang="en-US" dirty="0"/>
              <a:t> c.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ketiga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267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0DFD4-CEE4-4857-9AC4-F26F7B3E82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2874" y="95248"/>
            <a:ext cx="4895055" cy="3124201"/>
          </a:xfrm>
        </p:spPr>
        <p:txBody>
          <a:bodyPr/>
          <a:lstStyle/>
          <a:p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oleh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39F70-7A83-4B7D-9EF6-FB0CF7352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9641" y="3595689"/>
            <a:ext cx="4887910" cy="3124201"/>
          </a:xfrm>
        </p:spPr>
        <p:txBody>
          <a:bodyPr/>
          <a:lstStyle/>
          <a:p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sub </a:t>
            </a:r>
            <a:r>
              <a:rPr lang="en-US" dirty="0" err="1"/>
              <a:t>spesialistik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dokter</a:t>
            </a:r>
            <a:r>
              <a:rPr lang="en-US" dirty="0"/>
              <a:t> sub </a:t>
            </a:r>
            <a:r>
              <a:rPr lang="en-US" dirty="0" err="1"/>
              <a:t>spesialis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 sub </a:t>
            </a:r>
            <a:r>
              <a:rPr lang="en-US" dirty="0" err="1"/>
              <a:t>spesialis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dan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sub </a:t>
            </a:r>
            <a:r>
              <a:rPr lang="en-US" dirty="0" err="1"/>
              <a:t>spesialistik</a:t>
            </a:r>
            <a:r>
              <a:rPr lang="en-US" dirty="0"/>
              <a:t>.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90E416C-5CEF-438A-BC6D-1C1F9D3114AD}"/>
              </a:ext>
            </a:extLst>
          </p:cNvPr>
          <p:cNvSpPr txBox="1">
            <a:spLocks/>
          </p:cNvSpPr>
          <p:nvPr/>
        </p:nvSpPr>
        <p:spPr>
          <a:xfrm>
            <a:off x="7067551" y="1176337"/>
            <a:ext cx="4887910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spesialistik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spesialis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 </a:t>
            </a:r>
            <a:r>
              <a:rPr lang="en-US" dirty="0" err="1"/>
              <a:t>spesialis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dan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spesialistik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4543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A039D-18DE-499C-A480-0997AED21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Rujukan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535B1-1428-463C-A193-1561883FD4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Rujukan</a:t>
            </a:r>
            <a:r>
              <a:rPr lang="en-US" dirty="0"/>
              <a:t> horizontal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C9D26-C57F-4FEF-9513-A4A21CB81B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rujukan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perujuk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, </a:t>
            </a:r>
            <a:r>
              <a:rPr lang="en-US" dirty="0" err="1"/>
              <a:t>peralatan</a:t>
            </a:r>
            <a:r>
              <a:rPr lang="en-US" dirty="0"/>
              <a:t> dan/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ketenagaan</a:t>
            </a:r>
            <a:r>
              <a:rPr lang="en-US" dirty="0"/>
              <a:t>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menetap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9CA509-3A15-411F-806E-A81903A634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EED1D4-67A6-41AD-A91E-241574DF155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rujukan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4670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E19B2-7F43-4816-9BB6-E651702B8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2" y="685801"/>
            <a:ext cx="8990012" cy="1085850"/>
          </a:xfrm>
        </p:spPr>
        <p:txBody>
          <a:bodyPr/>
          <a:lstStyle/>
          <a:p>
            <a:r>
              <a:rPr lang="en-US" dirty="0"/>
              <a:t>SISTEM RUJUKAN KEBIDANAN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8F137-46B5-4E29-969C-37CCE9A509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665C0-236F-479D-9E91-A6862C74FA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A25C5866-FD35-46AE-A1F5-51B1616FDFB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771651"/>
            <a:ext cx="12077700" cy="50863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5787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07D86-EAD3-4D3D-83C7-AAA9E3E86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75A2D-566A-4320-9F25-B3C8E38C5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88862140-CDEC-4F3E-BA59-BE1E316714AC}"/>
              </a:ext>
            </a:extLst>
          </p:cNvPr>
          <p:cNvSpPr/>
          <p:nvPr/>
        </p:nvSpPr>
        <p:spPr>
          <a:xfrm rot="10800000" flipV="1">
            <a:off x="1828799" y="652462"/>
            <a:ext cx="8878890" cy="4614862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2400"/>
              </a:lnSpc>
              <a:spcAft>
                <a:spcPts val="800"/>
              </a:spcAft>
            </a:pPr>
            <a:r>
              <a:rPr lang="en-US" sz="180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 rujukan dalam mekanisme pelayanan obstetric adalah suatu pelimpahan tanggung jawab timbal balik atas kasus atau masalah kebidanan yang timbul baik secara vertical maupun horizontal.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54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6BD9-905E-491B-B987-6D041DDDB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E977E-A4C6-48F3-B3A4-00FB2B9C9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Double Wave 3">
            <a:extLst>
              <a:ext uri="{FF2B5EF4-FFF2-40B4-BE49-F238E27FC236}">
                <a16:creationId xmlns:a16="http://schemas.microsoft.com/office/drawing/2014/main" id="{4D519C03-4842-47AC-94DD-4111B1CB55E4}"/>
              </a:ext>
            </a:extLst>
          </p:cNvPr>
          <p:cNvSpPr/>
          <p:nvPr/>
        </p:nvSpPr>
        <p:spPr>
          <a:xfrm flipH="1">
            <a:off x="1828800" y="1066800"/>
            <a:ext cx="9201150" cy="4419599"/>
          </a:xfrm>
          <a:prstGeom prst="doubleWave">
            <a:avLst>
              <a:gd name="adj1" fmla="val 6250"/>
              <a:gd name="adj2" fmla="val -15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2400"/>
              </a:lnSpc>
              <a:spcAft>
                <a:spcPts val="800"/>
              </a:spcAft>
            </a:pP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system yang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dikelola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strategis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pragmatis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merata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proaktif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koordinatif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menjamin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pemerataan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maternal dan neonatal yang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paripurna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komprehensif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membutuhkannya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terutama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ibu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bayi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lahir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dimanapun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berada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berasal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golongan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manapun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agar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dicapai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peningkatan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derajat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ibu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hamil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bayi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peningkatan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mutu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keterjangkauan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maternal dan neonatal di wilayah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berada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466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96D78-9000-45D5-B927-1B4E54AC6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SKEMA SISTEM RUJUKAN YANKES DI INDONESIA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FB9FF1-EFAF-406F-99BB-B78AF33C2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hlinkClick r:id="rId2"/>
            <a:extLst>
              <a:ext uri="{FF2B5EF4-FFF2-40B4-BE49-F238E27FC236}">
                <a16:creationId xmlns:a16="http://schemas.microsoft.com/office/drawing/2014/main" id="{3EB810B2-5134-44E1-ACE4-E6EFD70DDB7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433" y="0"/>
            <a:ext cx="715856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1718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4E73-1F52-4652-AD15-F7C7EB206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KEGIATAN RUJUKAN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7260E-43E2-4530-880A-792B876882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b="1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Rujukan</a:t>
            </a:r>
            <a:r>
              <a:rPr lang="en-US" sz="1800" b="1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1800" b="1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Pelayanan</a:t>
            </a:r>
            <a:r>
              <a:rPr lang="en-US" sz="1800" b="1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Kebidanan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4710F-1F35-4224-9957-1857F5318A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b="1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Rujukan</a:t>
            </a:r>
            <a:r>
              <a:rPr lang="en-US" sz="1800" b="1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Informasi</a:t>
            </a:r>
            <a:r>
              <a:rPr lang="en-US" sz="1800" b="1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71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378E9-5EDB-4AC3-8D6F-F82778883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42988"/>
          </a:xfrm>
        </p:spPr>
        <p:txBody>
          <a:bodyPr/>
          <a:lstStyle/>
          <a:p>
            <a:r>
              <a:rPr lang="en-US" dirty="0"/>
              <a:t>PERSIAPAN RUJUKAN</a:t>
            </a:r>
          </a:p>
        </p:txBody>
      </p:sp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7505EF3F-725A-4D80-B672-2B212645891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64"/>
          <a:stretch/>
        </p:blipFill>
        <p:spPr bwMode="auto">
          <a:xfrm>
            <a:off x="0" y="1628775"/>
            <a:ext cx="12191999" cy="5229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9746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FB929-51AA-4828-8EB8-A2D9EC66D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873446-40DC-40F6-A834-4342D715F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124201"/>
          </a:xfrm>
        </p:spPr>
        <p:txBody>
          <a:bodyPr/>
          <a:lstStyle/>
          <a:p>
            <a:pPr algn="just"/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Kesehatan yang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sz="2800" b="1" dirty="0" err="1"/>
              <a:t>pelimpahan</a:t>
            </a:r>
            <a:r>
              <a:rPr lang="en-US" sz="2800" b="1" dirty="0"/>
              <a:t> </a:t>
            </a:r>
            <a:r>
              <a:rPr lang="en-US" sz="2800" b="1" dirty="0" err="1"/>
              <a:t>wewenang</a:t>
            </a:r>
            <a:r>
              <a:rPr lang="en-US" sz="2800" b="1" dirty="0"/>
              <a:t> dan </a:t>
            </a:r>
            <a:r>
              <a:rPr lang="en-US" sz="2800" b="1" dirty="0" err="1"/>
              <a:t>tanggung</a:t>
            </a:r>
            <a:r>
              <a:rPr lang="en-US" sz="2800" b="1" dirty="0"/>
              <a:t> </a:t>
            </a:r>
            <a:r>
              <a:rPr lang="en-US" sz="2800" b="1" dirty="0" err="1"/>
              <a:t>jawab</a:t>
            </a:r>
            <a:r>
              <a:rPr lang="en-US" sz="2800" b="1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b="1" dirty="0"/>
              <a:t>timbal </a:t>
            </a:r>
            <a:r>
              <a:rPr lang="en-US" b="1" dirty="0" err="1"/>
              <a:t>balik</a:t>
            </a:r>
            <a:r>
              <a:rPr lang="en-US" b="1" dirty="0"/>
              <a:t>,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vertikal</a:t>
            </a:r>
            <a:r>
              <a:rPr lang="en-US" b="1" dirty="0"/>
              <a:t> </a:t>
            </a:r>
            <a:r>
              <a:rPr lang="en-US" dirty="0" err="1"/>
              <a:t>dalam</a:t>
            </a:r>
            <a:r>
              <a:rPr lang="en-US" dirty="0"/>
              <a:t> arti </a:t>
            </a:r>
            <a:r>
              <a:rPr lang="en-US" dirty="0" err="1"/>
              <a:t>satu</a:t>
            </a:r>
            <a:r>
              <a:rPr lang="en-US" dirty="0"/>
              <a:t> strata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strata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b="1" dirty="0" err="1"/>
              <a:t>horisontal</a:t>
            </a:r>
            <a:r>
              <a:rPr lang="en-US" b="1" dirty="0"/>
              <a:t> </a:t>
            </a:r>
            <a:r>
              <a:rPr lang="en-US" dirty="0" err="1"/>
              <a:t>dalam</a:t>
            </a:r>
            <a:r>
              <a:rPr lang="en-US" dirty="0"/>
              <a:t> arti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5743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FE143-40F4-4EED-9A7D-A7F10B240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6615112"/>
          </a:xfrm>
        </p:spPr>
        <p:txBody>
          <a:bodyPr>
            <a:normAutofit fontScale="40000" lnSpcReduction="20000"/>
          </a:bodyPr>
          <a:lstStyle/>
          <a:p>
            <a:pPr marL="742950" indent="-685800" algn="just">
              <a:lnSpc>
                <a:spcPts val="24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4800" b="1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 (</a:t>
            </a:r>
            <a:r>
              <a:rPr lang="en-US" sz="4800" b="1" dirty="0" err="1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US" sz="4800" b="1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idan</a:t>
            </a:r>
            <a:r>
              <a:rPr lang="en-US" sz="4800" b="1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Pastikan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ibu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bayi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klien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didampingi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oleh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tenaga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kesehatan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kompeten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memiliki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kemampuan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melaksanakan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kegawatdaruratan</a:t>
            </a:r>
            <a:r>
              <a:rPr lang="en-US" sz="4800" b="1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4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indent="-685800" algn="just">
              <a:lnSpc>
                <a:spcPts val="24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4800" b="1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(</a:t>
            </a:r>
            <a:r>
              <a:rPr lang="en-US" sz="4800" b="1" dirty="0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4800" b="1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lat) </a:t>
            </a: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Bawa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perlengkapan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bahan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bahan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diperlukan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seperti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spuit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infus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set, tensimeter, dan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stetoskop</a:t>
            </a:r>
            <a:endParaRPr lang="en-US" sz="4800" b="1" dirty="0">
              <a:solidFill>
                <a:srgbClr val="1F1F1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indent="-685800" algn="just">
              <a:lnSpc>
                <a:spcPts val="24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4800" b="1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 (</a:t>
            </a:r>
            <a:r>
              <a:rPr lang="en-US" sz="4800" b="1" dirty="0" err="1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en-US" sz="4800" b="1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eluarga</a:t>
            </a:r>
            <a:r>
              <a:rPr lang="en-US" sz="4800" b="1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Beritahu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keluarga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tentang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kondisi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terakhir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ibu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klien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dan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alasan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mengapa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dirujuk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Suami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anggota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keluarga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lain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diusahakan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menyetujui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Ibu (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klien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tempat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rujukan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4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indent="-685800" algn="just">
              <a:lnSpc>
                <a:spcPts val="24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4800" b="1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 (</a:t>
            </a:r>
            <a:r>
              <a:rPr lang="en-US" sz="4800" b="1" dirty="0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sz="4800" b="1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urat) 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Beri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surat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tempat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rujukan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berisi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identifikasi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ibu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klien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alasan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rujukan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uraian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hasil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rujukan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asuhan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atau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obat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obat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telah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diterima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ibu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klien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sz="4800" b="1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4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indent="-685800" algn="just">
              <a:lnSpc>
                <a:spcPts val="24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4800" b="1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(</a:t>
            </a:r>
            <a:r>
              <a:rPr lang="en-US" sz="4800" b="1" dirty="0" err="1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sz="4800" b="1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bat</a:t>
            </a:r>
            <a:r>
              <a:rPr lang="en-US" sz="4800" b="1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Bawa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obat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obat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esensial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diperlukan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selama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perjalanan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merujuk</a:t>
            </a:r>
            <a:r>
              <a:rPr lang="en-US" sz="4800" b="1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</a:p>
          <a:p>
            <a:pPr marL="742950" indent="-685800" algn="just">
              <a:lnSpc>
                <a:spcPts val="24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4800" b="1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 (</a:t>
            </a:r>
            <a:r>
              <a:rPr lang="en-US" sz="4800" b="1" dirty="0" err="1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en-US" sz="4800" b="1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endaraan</a:t>
            </a:r>
            <a:r>
              <a:rPr lang="en-US" sz="4800" b="1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Siapkan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kendaraan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cukup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baik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memungkinkan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ibu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klien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kondisi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nyaman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mencapai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tempat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rujukan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waktu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cepat</a:t>
            </a:r>
            <a:r>
              <a:rPr lang="en-US" sz="4800" b="1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4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indent="-685800" algn="just">
              <a:lnSpc>
                <a:spcPts val="24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4800" b="1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 (Uang) 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Ingatkan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keluarga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membawa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uang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jumlah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cukup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membeli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obat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bahan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kesehatan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di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perlukan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tempat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rujukan</a:t>
            </a:r>
            <a:r>
              <a:rPr lang="en-US" sz="4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742950" indent="-685800" algn="just">
              <a:lnSpc>
                <a:spcPts val="24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4800" b="1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Da(Darah &amp; DOA)</a:t>
            </a:r>
            <a:endParaRPr lang="en-US" sz="4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603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74BB6-9DBA-4232-8F14-A2D859F64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42938"/>
            <a:ext cx="10018713" cy="1795461"/>
          </a:xfrm>
        </p:spPr>
        <p:txBody>
          <a:bodyPr/>
          <a:lstStyle/>
          <a:p>
            <a:r>
              <a:rPr lang="en-US" sz="1800" b="1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PERSIAPAN RUJUKAN </a:t>
            </a:r>
            <a:br>
              <a:rPr lang="en-US" sz="1800" b="1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b="1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 KAJI ULANG RENCANA RUJUKAN BERSAMA IBU DAN KELUARGANYA)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4F997-2AEC-40B3-AC70-B9EC65AE2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Jika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penyulit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keterlambatan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merujuk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fasilitas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membahayakan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jiwa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ibu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bayinya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Jika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dirujuk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siapkan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dokumentasi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tertulis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asuhan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perawatan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partograf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yang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dibawa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fasilitas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Rujuk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setiap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bayi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menunjukkan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tanda-tanda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infeksi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kelihatannya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sehat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reaksi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baik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resusitasi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dan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mengalami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kesulitan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bernafas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berkepanjangan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66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04DDC-C6A3-4FC4-A28D-11AC7291C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PRINSIP DALAM MENENTUKAN TEMPAT RUJUKAN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79BF7-CEE0-48D2-A9CF-B64F87791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UcPeriod"/>
            </a:pPr>
            <a:r>
              <a:rPr lang="en-US" sz="18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asilitas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kewenangan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terdekat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fasilitas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swasta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mengabaikan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kesediaan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penderita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AutoNum type="alphaUcPeriod"/>
            </a:pP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penderita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keluarganya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Klien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keluarga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perlunya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penderita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segera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dirujuk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pertolongan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fasilitas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lphaUcPeriod"/>
            </a:pP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Mengirimkan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dituju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telepon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SISRUTE(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Terintegrasi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8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74B7A-B726-4542-A564-C5800C862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4966" y="315383"/>
            <a:ext cx="4607188" cy="576262"/>
          </a:xfrm>
        </p:spPr>
        <p:txBody>
          <a:bodyPr/>
          <a:lstStyle/>
          <a:p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Penderita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7939B-3F08-4E52-A9E7-85CA94B4D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7098" y="971550"/>
            <a:ext cx="4895056" cy="245745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Sebelum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dikirim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keadaan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penderita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diperbaiki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terlebih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dahulu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stabilisasi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Keadaan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dipertahankan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perjalanan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Surat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dipersiapkan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format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</a:t>
            </a:r>
          </a:p>
          <a:p>
            <a:pPr algn="just"/>
            <a:r>
              <a:rPr lang="en-US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eorang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mendampingi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penderita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perjalanan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7A1BBB-A242-49A5-B725-4362415A2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04448" y="1190889"/>
            <a:ext cx="4630735" cy="534457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Pengiriman</a:t>
            </a:r>
            <a:r>
              <a:rPr lang="en-US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Penderita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D1B56D-5C20-470E-B0EA-AF37DE327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72288" y="1992575"/>
            <a:ext cx="4895056" cy="24558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mempercepat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sampai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tujuan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perlu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diupayakan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kendaraan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sarana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transportasi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tersedia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mengangkut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penderita</a:t>
            </a:r>
            <a:endParaRPr 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3344255-9760-4F1A-8A92-1AE985168C60}"/>
              </a:ext>
            </a:extLst>
          </p:cNvPr>
          <p:cNvSpPr txBox="1">
            <a:spLocks/>
          </p:cNvSpPr>
          <p:nvPr/>
        </p:nvSpPr>
        <p:spPr>
          <a:xfrm>
            <a:off x="3374626" y="4023255"/>
            <a:ext cx="4630735" cy="5344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800" b="0" kern="1200" cap="none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Tindak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Lanjut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Penderita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5782C3EC-BD28-41C7-86D1-30BB3C760303}"/>
              </a:ext>
            </a:extLst>
          </p:cNvPr>
          <p:cNvSpPr txBox="1">
            <a:spLocks/>
          </p:cNvSpPr>
          <p:nvPr/>
        </p:nvSpPr>
        <p:spPr>
          <a:xfrm rot="10800000" flipV="1">
            <a:off x="2603704" y="4557713"/>
            <a:ext cx="6436897" cy="17894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penderita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dikembalikan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memrlukan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tindak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lanjut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dilakukan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tindakan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sesuai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saran yang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diberikan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 algn="ctr">
              <a:buFont typeface="Arial"/>
              <a:buNone/>
            </a:pP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penderita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memerlukan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tindak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lanjut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tapi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melapor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maka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perlu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dilakukan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kunjungan</a:t>
            </a:r>
            <a:r>
              <a:rPr lang="en-US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rumah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707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96BE3-B5E9-461F-A7E7-F1443B7CA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342900"/>
          </a:xfrm>
        </p:spPr>
        <p:txBody>
          <a:bodyPr>
            <a:noAutofit/>
          </a:bodyPr>
          <a:lstStyle/>
          <a:p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kebidanan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hirarki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C375B-569D-4510-AF99-3458D0CB5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6" y="1214438"/>
            <a:ext cx="11020424" cy="6672262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1.      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primer di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puskesmas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80340" algn="just">
              <a:lnSpc>
                <a:spcPts val="1670"/>
              </a:lnSpc>
              <a:spcAft>
                <a:spcPts val="1000"/>
              </a:spcAft>
            </a:pP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Meliputi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Puskesmas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jaringannya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Polindes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Poskesdes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Bidan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Praktik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Mandiri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Klinik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Bersalin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fasilitas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milik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swasta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80340" algn="just">
              <a:lnSpc>
                <a:spcPts val="1670"/>
              </a:lnSpc>
              <a:spcAft>
                <a:spcPts val="1000"/>
              </a:spcAft>
            </a:pP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kebidanan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essensial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promotif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preventif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deteksi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pertolongan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kegawat-daruratan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obstetri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neonatal (PPGDON)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tindakan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PONED di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Puskesmas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pembinaan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UKBM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Posyandu</a:t>
            </a:r>
            <a:endParaRPr lang="en-US" sz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5410" indent="0" algn="just">
              <a:lnSpc>
                <a:spcPts val="1670"/>
              </a:lnSpc>
              <a:spcAft>
                <a:spcPts val="1000"/>
              </a:spcAft>
              <a:buNone/>
            </a:pP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2.      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sekunder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80340" algn="just">
              <a:lnSpc>
                <a:spcPts val="1670"/>
              </a:lnSpc>
              <a:spcAft>
                <a:spcPts val="1000"/>
              </a:spcAft>
            </a:pP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Meliputi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Rumah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Sakit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Khusus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milik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Swasta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setara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RSU Kelas D, C dan B Non Pendidikan,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Rumah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Sakit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Bersalin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(RSB),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Rumah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Sakit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Ibu dan Anak (RSIA)</a:t>
            </a:r>
            <a:endParaRPr lang="en-US" sz="1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80340" algn="just">
              <a:lnSpc>
                <a:spcPts val="1670"/>
              </a:lnSpc>
              <a:spcAft>
                <a:spcPts val="1000"/>
              </a:spcAft>
            </a:pP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kebidanan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essensial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promotif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preventif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deteksi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dini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penapisan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skrining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komplikasi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mencegah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keterlambatan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penanganan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kolaborasi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nakes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penanganan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(PONEK).</a:t>
            </a:r>
          </a:p>
          <a:p>
            <a:pPr marL="105410" indent="0" algn="just">
              <a:lnSpc>
                <a:spcPts val="1670"/>
              </a:lnSpc>
              <a:spcAft>
                <a:spcPts val="1000"/>
              </a:spcAft>
              <a:buNone/>
            </a:pP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3.      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tersier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RS type B dan A </a:t>
            </a:r>
            <a:endParaRPr lang="en-US" sz="12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80340" algn="just">
              <a:lnSpc>
                <a:spcPts val="1670"/>
              </a:lnSpc>
              <a:spcAft>
                <a:spcPts val="1000"/>
              </a:spcAft>
            </a:pP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Meliputi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Rumah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Sakit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setara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Rumah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Sakit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Rumah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Sakit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Khusus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Kelas A,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pendidikan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milik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swasta</a:t>
            </a:r>
            <a:endParaRPr lang="en-US" sz="12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80340" algn="just">
              <a:lnSpc>
                <a:spcPts val="1670"/>
              </a:lnSpc>
              <a:spcAft>
                <a:spcPts val="1000"/>
              </a:spcAft>
            </a:pP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kebidanan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essensial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promotif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preventif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deteksi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dini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penapisan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skrining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komplikasi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mencegah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keterlambatan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penanganan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kolaborasi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dg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nakes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penanganan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PONEK dan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asuhan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kebidanan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penatalaksaaan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kegawat-daruratan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kasus-kasus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kompleks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sebelum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mendapat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penanganan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lanjut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5410" indent="0" algn="just">
              <a:lnSpc>
                <a:spcPts val="1670"/>
              </a:lnSpc>
              <a:spcAft>
                <a:spcPts val="1000"/>
              </a:spcAft>
              <a:buNone/>
            </a:pPr>
            <a:endParaRPr lang="en-US" sz="1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80340" algn="just">
              <a:lnSpc>
                <a:spcPts val="1670"/>
              </a:lnSpc>
              <a:spcAft>
                <a:spcPts val="10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0098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EEBED-BB9D-48B6-91A6-3AE8CF262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740304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en-US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Kebijakan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Pengelolaan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Obstetri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&amp; Neonatal Dasar dan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Komprehensif</a:t>
            </a:r>
            <a:b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F5CF9-0D9C-4869-BAEF-AE72C31BC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PUSKESMAS PONED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B17E60-6127-454B-BDC8-3E865EC64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4311" y="3400425"/>
            <a:ext cx="4895056" cy="239077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Puskesmas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obstetri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neonatal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emergensi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hamil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bersalin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nifas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neonatal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komplikasi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mengancam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jiwa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neonatus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9A5012-26E8-427F-AC65-A53FC80568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0487" y="2700338"/>
            <a:ext cx="4622537" cy="542924"/>
          </a:xfrm>
        </p:spPr>
        <p:txBody>
          <a:bodyPr/>
          <a:lstStyle/>
          <a:p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RUMAH SAKIT PONEK 24 JAM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912069-38AA-4CFB-90E8-3CD9B4A93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07967" y="3243262"/>
            <a:ext cx="4895056" cy="254793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Rumah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sakit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tenaga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sarana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prasarana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penunjang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memadai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pertolongan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kegawatdaruratan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obstetri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neonatal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komprehensif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terintergrasi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24 jam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hamil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nifas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neonatus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Puskesmas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PONED,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dll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713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2273C-FCB6-46C0-ABC3-6786DA2F4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689" y="100012"/>
            <a:ext cx="5872162" cy="4300537"/>
          </a:xfrm>
        </p:spPr>
        <p:txBody>
          <a:bodyPr>
            <a:normAutofit/>
          </a:bodyPr>
          <a:lstStyle/>
          <a:p>
            <a:r>
              <a:rPr lang="en-US" dirty="0">
                <a:latin typeface="Algerian" panose="04020705040A02060702" pitchFamily="82" charset="0"/>
              </a:rPr>
              <a:t>JANGAN PERNAH MENGELUH UNTUK MELAYANI MASYARAKAT</a:t>
            </a:r>
            <a:br>
              <a:rPr lang="en-US" dirty="0">
                <a:latin typeface="Algerian" panose="04020705040A02060702" pitchFamily="82" charset="0"/>
              </a:rPr>
            </a:br>
            <a:r>
              <a:rPr lang="en-US" dirty="0">
                <a:latin typeface="Algerian" panose="04020705040A02060702" pitchFamily="82" charset="0"/>
              </a:rPr>
              <a:t>BEKERJALAH DENGAN TULUS IKHLAS</a:t>
            </a:r>
            <a:br>
              <a:rPr lang="en-US" dirty="0">
                <a:latin typeface="Algerian" panose="04020705040A02060702" pitchFamily="82" charset="0"/>
              </a:rPr>
            </a:br>
            <a:r>
              <a:rPr lang="en-US" dirty="0">
                <a:latin typeface="Algerian" panose="04020705040A02060702" pitchFamily="82" charset="0"/>
              </a:rPr>
              <a:t>BERIKAN YANG TERBAIK UNTUK PASIEN</a:t>
            </a:r>
            <a:br>
              <a:rPr lang="en-US" dirty="0">
                <a:latin typeface="Algerian" panose="04020705040A02060702" pitchFamily="82" charset="0"/>
              </a:rPr>
            </a:b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ABD41329-DB4C-4650-9A9C-22EEC3BDC3F4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1" b="15781"/>
          <a:stretch>
            <a:fillRect/>
          </a:stretch>
        </p:blipFill>
        <p:spPr bwMode="auto">
          <a:xfrm>
            <a:off x="6800850" y="0"/>
            <a:ext cx="53911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860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3991A91-4DDD-4903-B727-CFDEDDB91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70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E4CA9-149C-4B85-A0F9-63FCABF92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EAF8C-6D21-44E6-960C-A8DCE2C29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mana dan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kemana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Kesehatan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memeriksakan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4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51031-FDB2-44F4-A605-CD1504C50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JENIS RUJUKAN</a:t>
            </a:r>
            <a:br>
              <a:rPr lang="en-US" dirty="0"/>
            </a:br>
            <a:r>
              <a:rPr lang="en-US" dirty="0"/>
              <a:t>(SISTEM KESEHATAN NASIONAL)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363B2-9A61-4FA2-9178-FAAD5823D1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RUJUKAN KESEHATAN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EF93D-2CB1-472F-AEAC-9308FF33A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4311" y="3300413"/>
            <a:ext cx="4895056" cy="2490786"/>
          </a:xfrm>
        </p:spPr>
        <p:txBody>
          <a:bodyPr/>
          <a:lstStyle/>
          <a:p>
            <a:pPr algn="just"/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dan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Rujukan</a:t>
            </a:r>
            <a:r>
              <a:rPr lang="en-US" dirty="0"/>
              <a:t> Kesehatan pada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(</a:t>
            </a:r>
            <a:r>
              <a:rPr lang="en-US" i="1" dirty="0"/>
              <a:t>public health service</a:t>
            </a:r>
            <a:r>
              <a:rPr lang="en-US" dirty="0"/>
              <a:t>).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72A481-E80C-4342-A7F6-110EFB2F51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RUJUKAN MEDIS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AC2C93-B19E-476F-84ED-61D5CC20462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penyembuhan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pemulihan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Medik</a:t>
            </a:r>
            <a:r>
              <a:rPr lang="en-US" dirty="0"/>
              <a:t> pada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 (</a:t>
            </a:r>
            <a:r>
              <a:rPr lang="en-US" i="1" dirty="0"/>
              <a:t>medical service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92429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B8BE-78E5-4EB1-89F1-F9427B2D0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2434" y="539352"/>
            <a:ext cx="5426158" cy="842963"/>
          </a:xfrm>
        </p:spPr>
        <p:txBody>
          <a:bodyPr/>
          <a:lstStyle/>
          <a:p>
            <a:r>
              <a:rPr lang="en-US" dirty="0" err="1"/>
              <a:t>Rujukan</a:t>
            </a:r>
            <a:r>
              <a:rPr lang="en-US" dirty="0"/>
              <a:t> Kesehatan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BADE87-E7DA-4903-9F93-F1EAD75565A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A7E57-4BAB-455C-A8D0-49DE30BD6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6344" y="1135856"/>
            <a:ext cx="5426158" cy="4814887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1.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,</a:t>
            </a:r>
          </a:p>
          <a:p>
            <a:pPr algn="just"/>
            <a:r>
              <a:rPr lang="en-US" dirty="0"/>
              <a:t>2.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, dan</a:t>
            </a:r>
          </a:p>
          <a:p>
            <a:pPr algn="just"/>
            <a:r>
              <a:rPr lang="en-US" dirty="0"/>
              <a:t>3.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,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specimen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dan </a:t>
            </a:r>
            <a:r>
              <a:rPr lang="en-US" dirty="0" err="1"/>
              <a:t>lengkap</a:t>
            </a:r>
            <a:r>
              <a:rPr lang="en-US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yang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(</a:t>
            </a:r>
            <a:r>
              <a:rPr lang="en-US" dirty="0" err="1"/>
              <a:t>preventif</a:t>
            </a:r>
            <a:r>
              <a:rPr lang="en-US" dirty="0"/>
              <a:t>) dan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(</a:t>
            </a:r>
            <a:r>
              <a:rPr lang="en-US" dirty="0" err="1"/>
              <a:t>promotif</a:t>
            </a:r>
            <a:r>
              <a:rPr lang="en-US" dirty="0"/>
              <a:t>)</a:t>
            </a:r>
          </a:p>
        </p:txBody>
      </p:sp>
      <p:pic>
        <p:nvPicPr>
          <p:cNvPr id="3076" name="Picture 4" descr="See the source image">
            <a:extLst>
              <a:ext uri="{FF2B5EF4-FFF2-40B4-BE49-F238E27FC236}">
                <a16:creationId xmlns:a16="http://schemas.microsoft.com/office/drawing/2014/main" id="{F11DFC8D-C346-4555-A52A-3BBD1CC744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862" t="455" r="22862" b="-455"/>
          <a:stretch/>
        </p:blipFill>
        <p:spPr bwMode="auto">
          <a:xfrm>
            <a:off x="6450484" y="1371600"/>
            <a:ext cx="4705684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130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32307-9453-4DE3-8296-8040EA0E2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RUJUKAN MEDIS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DAE24-AF43-46F3-84C1-F959A1EBD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033" y="614359"/>
            <a:ext cx="6240990" cy="5105401"/>
          </a:xfrm>
        </p:spPr>
        <p:txBody>
          <a:bodyPr/>
          <a:lstStyle/>
          <a:p>
            <a:pPr algn="just"/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medik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 </a:t>
            </a:r>
            <a:r>
              <a:rPr lang="en-US" i="1" dirty="0"/>
              <a:t>Transfer of patient</a:t>
            </a:r>
            <a:r>
              <a:rPr lang="en-US" dirty="0"/>
              <a:t> </a:t>
            </a:r>
            <a:r>
              <a:rPr lang="en-US" dirty="0" err="1"/>
              <a:t>Konsultasi</a:t>
            </a:r>
            <a:r>
              <a:rPr lang="en-US" dirty="0"/>
              <a:t> </a:t>
            </a:r>
            <a:r>
              <a:rPr lang="en-US" dirty="0" err="1"/>
              <a:t>penderita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diagnosis, </a:t>
            </a:r>
            <a:r>
              <a:rPr lang="en-US" dirty="0" err="1"/>
              <a:t>pengobatan</a:t>
            </a:r>
            <a:r>
              <a:rPr lang="en-US" dirty="0"/>
              <a:t>,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operatif</a:t>
            </a:r>
            <a:r>
              <a:rPr lang="en-US" dirty="0"/>
              <a:t> dan lain-lain.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i="1" dirty="0"/>
              <a:t>Transfer of specimen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(</a:t>
            </a:r>
            <a:r>
              <a:rPr lang="en-US" dirty="0" err="1"/>
              <a:t>spesimen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i="1" dirty="0"/>
              <a:t>Transfer of knowledge</a:t>
            </a:r>
            <a:r>
              <a:rPr lang="en-US" dirty="0"/>
              <a:t> / personal. </a:t>
            </a:r>
            <a:r>
              <a:rPr lang="en-US" dirty="0" err="1"/>
              <a:t>Pengiriman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kompeten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DD4C7C-A169-4698-BA84-F688B23E5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5712" y="2971801"/>
            <a:ext cx="3549121" cy="1828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Sama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medik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:</a:t>
            </a:r>
          </a:p>
          <a:p>
            <a:pPr marL="342900" indent="-342900">
              <a:buAutoNum type="arabicPeriod"/>
            </a:pP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penderita</a:t>
            </a:r>
            <a:r>
              <a:rPr lang="en-US" dirty="0"/>
              <a:t>, </a:t>
            </a:r>
          </a:p>
          <a:p>
            <a:pPr marL="342900" indent="-342900">
              <a:buAutoNum type="arabicPeriod"/>
            </a:pPr>
            <a:r>
              <a:rPr lang="en-US" dirty="0" err="1"/>
              <a:t>pengetahuan</a:t>
            </a:r>
            <a:r>
              <a:rPr lang="en-US" dirty="0"/>
              <a:t> dan</a:t>
            </a:r>
          </a:p>
          <a:p>
            <a:pPr marL="342900" indent="-342900">
              <a:buAutoNum type="arabicPeriod"/>
            </a:pP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Syafrudin</a:t>
            </a:r>
            <a:r>
              <a:rPr lang="en-US" dirty="0"/>
              <a:t> (2009),</a:t>
            </a:r>
          </a:p>
          <a:p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medik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pelimpahan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timbal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horizontal </a:t>
            </a:r>
            <a:r>
              <a:rPr lang="en-US" dirty="0" err="1"/>
              <a:t>kepada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berwenang</a:t>
            </a:r>
            <a:r>
              <a:rPr lang="en-US" dirty="0"/>
              <a:t> dan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6846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9DEE3-4D7F-4335-8282-07FEEB3F3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Rujukan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A5805-5417-460F-9EA5-6071822B8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penentu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</a:p>
          <a:p>
            <a:r>
              <a:rPr lang="en-US" dirty="0"/>
              <a:t>Jika </a:t>
            </a: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penentu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(policy maker), </a:t>
            </a: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penghematan</a:t>
            </a:r>
            <a:r>
              <a:rPr lang="en-US" dirty="0"/>
              <a:t> dana,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 pada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; </a:t>
            </a:r>
          </a:p>
          <a:p>
            <a:r>
              <a:rPr lang="en-US" dirty="0" err="1"/>
              <a:t>memperjelas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; </a:t>
            </a:r>
          </a:p>
          <a:p>
            <a:r>
              <a:rPr lang="en-US" dirty="0"/>
              <a:t>dan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pada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0263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85AA6-5052-4BF1-B0E3-F9DF16BB4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2E21A-B99F-40AD-A205-E8D3EAE3B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</a:p>
          <a:p>
            <a:r>
              <a:rPr lang="en-US" dirty="0"/>
              <a:t>Jika </a:t>
            </a: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(health consumer), </a:t>
            </a: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meringankan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dihindari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berulang-ulang</a:t>
            </a:r>
            <a:r>
              <a:rPr lang="en-US" dirty="0"/>
              <a:t> dan</a:t>
            </a:r>
          </a:p>
          <a:p>
            <a:r>
              <a:rPr lang="en-US" dirty="0"/>
              <a:t> </a:t>
            </a:r>
            <a:r>
              <a:rPr lang="en-US" dirty="0" err="1"/>
              <a:t>mempermudah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dan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0036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A7BE5-A62A-44D9-84A4-E1BAA66CE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207CE-B54D-4FFC-82E2-86FD0A613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penyelenggara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</a:p>
          <a:p>
            <a:r>
              <a:rPr lang="en-US" dirty="0"/>
              <a:t>Jika </a:t>
            </a: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penyelenggara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(</a:t>
            </a:r>
            <a:r>
              <a:rPr lang="en-US" i="1" dirty="0"/>
              <a:t>health provider</a:t>
            </a:r>
            <a:r>
              <a:rPr lang="en-US" dirty="0"/>
              <a:t>), </a:t>
            </a: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memperjelas</a:t>
            </a:r>
            <a:r>
              <a:rPr lang="en-US" dirty="0"/>
              <a:t> </a:t>
            </a:r>
            <a:r>
              <a:rPr lang="en-US" dirty="0" err="1"/>
              <a:t>jenjang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ketekunan</a:t>
            </a:r>
            <a:r>
              <a:rPr lang="en-US" dirty="0"/>
              <a:t>, dan </a:t>
            </a:r>
            <a:r>
              <a:rPr lang="en-US" dirty="0" err="1"/>
              <a:t>dedikasi</a:t>
            </a:r>
            <a:r>
              <a:rPr lang="en-US" dirty="0"/>
              <a:t>; </a:t>
            </a:r>
          </a:p>
          <a:p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dan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yang  </a:t>
            </a:r>
            <a:r>
              <a:rPr lang="en-US" dirty="0" err="1"/>
              <a:t>terjalin</a:t>
            </a:r>
            <a:r>
              <a:rPr lang="en-US" dirty="0"/>
              <a:t>; </a:t>
            </a:r>
          </a:p>
          <a:p>
            <a:r>
              <a:rPr lang="en-US" dirty="0" err="1"/>
              <a:t>memudahkan</a:t>
            </a:r>
            <a:r>
              <a:rPr lang="en-US" dirty="0"/>
              <a:t> dan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meringankan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dan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182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226</TotalTime>
  <Words>1708</Words>
  <Application>Microsoft Office PowerPoint</Application>
  <PresentationFormat>Widescreen</PresentationFormat>
  <Paragraphs>106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Algerian</vt:lpstr>
      <vt:lpstr>Arial</vt:lpstr>
      <vt:lpstr>Calibri</vt:lpstr>
      <vt:lpstr>Corbel</vt:lpstr>
      <vt:lpstr>Times New Roman</vt:lpstr>
      <vt:lpstr>Wingdings</vt:lpstr>
      <vt:lpstr>Parallax</vt:lpstr>
      <vt:lpstr>SISTEM RUJUKAN</vt:lpstr>
      <vt:lpstr>Pengertian</vt:lpstr>
      <vt:lpstr>PowerPoint Presentation</vt:lpstr>
      <vt:lpstr>JENIS RUJUKAN (SISTEM KESEHATAN NASIONAL)</vt:lpstr>
      <vt:lpstr>Rujukan Kesehatan</vt:lpstr>
      <vt:lpstr>RUJUKAN MEDIS</vt:lpstr>
      <vt:lpstr>Manfaat Rujukan</vt:lpstr>
      <vt:lpstr>PowerPoint Presentation</vt:lpstr>
      <vt:lpstr>PowerPoint Presentation</vt:lpstr>
      <vt:lpstr>TUJUAN RUJUKAN</vt:lpstr>
      <vt:lpstr>SISTEM RUJUKAN BERJENJANG BPJS  (Berdasarkan panduan praktis Sistem Rujukan Berjenjang BPJS Kesehatan)</vt:lpstr>
      <vt:lpstr>PowerPoint Presentation</vt:lpstr>
      <vt:lpstr>Pelayanan Rujukan</vt:lpstr>
      <vt:lpstr>SISTEM RUJUKAN KEBIDANAN</vt:lpstr>
      <vt:lpstr>PowerPoint Presentation</vt:lpstr>
      <vt:lpstr>PowerPoint Presentation</vt:lpstr>
      <vt:lpstr>SKEMA SISTEM RUJUKAN YANKES DI INDONESIA</vt:lpstr>
      <vt:lpstr>KEGIATAN RUJUKAN</vt:lpstr>
      <vt:lpstr>PERSIAPAN RUJUKAN</vt:lpstr>
      <vt:lpstr>PowerPoint Presentation</vt:lpstr>
      <vt:lpstr>PERSIAPAN RUJUKAN  ( KAJI ULANG RENCANA RUJUKAN BERSAMA IBU DAN KELUARGANYA)</vt:lpstr>
      <vt:lpstr>PRINSIP DALAM MENENTUKAN TEMPAT RUJUKAN</vt:lpstr>
      <vt:lpstr>PowerPoint Presentation</vt:lpstr>
      <vt:lpstr>Pelayanan kebidanan dilakukan sesuai dengan hirarki pelayanan kesehatan yang ada mulai dari : </vt:lpstr>
      <vt:lpstr>Kebijakan Pengelolaan Pelayanan Rujukan Obstetri &amp; Neonatal Dasar dan Komprehensif </vt:lpstr>
      <vt:lpstr>JANGAN PERNAH MENGELUH UNTUK MELAYANI MASYARAKAT BEKERJALAH DENGAN TULUS IKHLAS BERIKAN YANG TERBAIK UNTUK PASIEN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RUJUKAN</dc:title>
  <dc:creator>ASMAH SUKARTA</dc:creator>
  <cp:lastModifiedBy>ASMAH SUKARTA</cp:lastModifiedBy>
  <cp:revision>19</cp:revision>
  <dcterms:created xsi:type="dcterms:W3CDTF">2021-05-17T00:16:32Z</dcterms:created>
  <dcterms:modified xsi:type="dcterms:W3CDTF">2021-05-18T03:08:35Z</dcterms:modified>
</cp:coreProperties>
</file>