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75" r:id="rId2"/>
    <p:sldId id="596" r:id="rId3"/>
    <p:sldId id="601" r:id="rId4"/>
    <p:sldId id="597" r:id="rId5"/>
    <p:sldId id="631" r:id="rId6"/>
    <p:sldId id="598" r:id="rId7"/>
    <p:sldId id="599" r:id="rId8"/>
    <p:sldId id="626" r:id="rId9"/>
    <p:sldId id="627" r:id="rId10"/>
    <p:sldId id="602" r:id="rId11"/>
    <p:sldId id="603" r:id="rId12"/>
    <p:sldId id="604" r:id="rId13"/>
    <p:sldId id="607" r:id="rId14"/>
    <p:sldId id="611" r:id="rId15"/>
    <p:sldId id="615" r:id="rId16"/>
    <p:sldId id="616" r:id="rId17"/>
    <p:sldId id="617" r:id="rId18"/>
    <p:sldId id="618" r:id="rId19"/>
    <p:sldId id="619" r:id="rId20"/>
    <p:sldId id="620" r:id="rId21"/>
    <p:sldId id="639" r:id="rId22"/>
    <p:sldId id="642" r:id="rId23"/>
    <p:sldId id="643" r:id="rId24"/>
    <p:sldId id="644" r:id="rId25"/>
    <p:sldId id="645" r:id="rId26"/>
    <p:sldId id="646" r:id="rId27"/>
    <p:sldId id="647" r:id="rId28"/>
    <p:sldId id="623" r:id="rId29"/>
    <p:sldId id="527" r:id="rId30"/>
    <p:sldId id="529" r:id="rId31"/>
    <p:sldId id="559" r:id="rId32"/>
    <p:sldId id="564" r:id="rId33"/>
    <p:sldId id="567" r:id="rId34"/>
    <p:sldId id="470" r:id="rId35"/>
    <p:sldId id="571" r:id="rId36"/>
    <p:sldId id="572" r:id="rId37"/>
    <p:sldId id="475" r:id="rId38"/>
    <p:sldId id="587" r:id="rId39"/>
    <p:sldId id="632" r:id="rId40"/>
    <p:sldId id="633" r:id="rId41"/>
    <p:sldId id="634" r:id="rId42"/>
    <p:sldId id="635" r:id="rId43"/>
    <p:sldId id="638" r:id="rId44"/>
    <p:sldId id="636" r:id="rId45"/>
    <p:sldId id="637" r:id="rId46"/>
    <p:sldId id="630" r:id="rId47"/>
  </p:sldIdLst>
  <p:sldSz cx="9144000" cy="6858000" type="screen4x3"/>
  <p:notesSz cx="6997700" cy="92837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EF0129"/>
    <a:srgbClr val="99FF99"/>
    <a:srgbClr val="ECEC00"/>
    <a:srgbClr val="393F09"/>
    <a:srgbClr val="C7DE20"/>
    <a:srgbClr val="000099"/>
    <a:srgbClr val="669900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54" autoAdjust="0"/>
    <p:restoredTop sz="94356" autoAdjust="0"/>
  </p:normalViewPr>
  <p:slideViewPr>
    <p:cSldViewPr>
      <p:cViewPr>
        <p:scale>
          <a:sx n="66" d="100"/>
          <a:sy n="66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30975" y="8885238"/>
            <a:ext cx="395288" cy="306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056" tIns="45221" rIns="92056" bIns="45221" anchor="ctr">
            <a:spAutoFit/>
          </a:bodyPr>
          <a:lstStyle/>
          <a:p>
            <a:pPr algn="r" defTabSz="930275">
              <a:defRPr/>
            </a:pPr>
            <a:fld id="{59195EE2-C20B-4B68-942A-C05837CBCE7C}" type="slidenum">
              <a:rPr lang="en-US" sz="1400" i="0">
                <a:latin typeface="Times New Roman" pitchFamily="18" charset="0"/>
              </a:rPr>
              <a:pPr algn="r" defTabSz="930275">
                <a:defRPr/>
              </a:pPr>
              <a:t>‹#›</a:t>
            </a:fld>
            <a:endParaRPr lang="en-US" sz="1400" i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3263"/>
            <a:ext cx="4624388" cy="3468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8488"/>
            <a:ext cx="5130800" cy="417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2056" tIns="45221" rIns="92056" bIns="45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530975" y="8885238"/>
            <a:ext cx="395288" cy="306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056" tIns="45221" rIns="92056" bIns="45221" anchor="ctr">
            <a:spAutoFit/>
          </a:bodyPr>
          <a:lstStyle/>
          <a:p>
            <a:pPr algn="r" defTabSz="930275">
              <a:defRPr/>
            </a:pPr>
            <a:fld id="{B9610F34-3EC6-49CE-A500-9CD7AE7BA685}" type="slidenum">
              <a:rPr lang="en-US" sz="1400" i="0">
                <a:latin typeface="Times New Roman" pitchFamily="18" charset="0"/>
              </a:rPr>
              <a:pPr algn="r" defTabSz="930275">
                <a:defRPr/>
              </a:pPr>
              <a:t>‹#›</a:t>
            </a:fld>
            <a:endParaRPr lang="en-US" sz="1400" i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88" y="8816975"/>
            <a:ext cx="303212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561CD1B-22BA-4BA8-9C68-9AAEF7629255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88" y="8816975"/>
            <a:ext cx="303212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B581716-BC63-439F-B660-2396426B3524}" type="slidenum">
              <a:rPr lang="en-US"/>
              <a:pPr/>
              <a:t>20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0262" cy="3481387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0075"/>
            <a:ext cx="5130800" cy="4176713"/>
          </a:xfrm>
          <a:noFill/>
          <a:ln w="9525"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88" y="8816975"/>
            <a:ext cx="303212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270" tIns="45135" rIns="90270" bIns="45135"/>
          <a:lstStyle/>
          <a:p>
            <a:fld id="{31C89D80-C5F4-4827-A177-D91CD4F516D2}" type="slidenum">
              <a:rPr lang="en-GB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88" y="8816975"/>
            <a:ext cx="303212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11B6FC2-BCFA-4CBD-8A34-E55A7A6538AD}" type="slidenum">
              <a:rPr lang="en-US"/>
              <a:pPr/>
              <a:t>6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8500"/>
            <a:ext cx="4638675" cy="347980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10075"/>
            <a:ext cx="5600700" cy="4175125"/>
          </a:xfrm>
          <a:noFill/>
          <a:ln w="9525"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63988" y="8816975"/>
            <a:ext cx="303212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40D4DE4-726C-4D23-8989-5816A3B3EFAB}" type="slidenum">
              <a:rPr lang="en-US"/>
              <a:pPr/>
              <a:t>7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8500"/>
            <a:ext cx="4638675" cy="347980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10075"/>
            <a:ext cx="5600700" cy="4175125"/>
          </a:xfrm>
          <a:noFill/>
          <a:ln w="9525"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0262" cy="3481387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 w="9525"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4DF0B3-C1CB-43F2-81C4-62E4F75F2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9804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0" y="7938"/>
            <a:ext cx="9132888" cy="6838950"/>
            <a:chOff x="0" y="5"/>
            <a:chExt cx="5753" cy="4308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0000FF">
                    <a:gamma/>
                    <a:shade val="80000"/>
                    <a:invGamma/>
                  </a:srgbClr>
                </a:gs>
                <a:gs pos="100000">
                  <a:srgbClr val="0000FF"/>
                </a:gs>
              </a:gsLst>
              <a:lin ang="0" scaled="1"/>
            </a:gra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27" name="Arc 3"/>
            <p:cNvSpPr>
              <a:spLocks/>
            </p:cNvSpPr>
            <p:nvPr/>
          </p:nvSpPr>
          <p:spPr bwMode="auto">
            <a:xfrm>
              <a:off x="0" y="5"/>
              <a:ext cx="5294" cy="43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Monotype Sort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Excel_97-2003_Worksheet1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696200" cy="3733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>
            <a:prstTxWarp prst="textWave1">
              <a:avLst/>
            </a:prstTxWarp>
          </a:bodyPr>
          <a:lstStyle/>
          <a:p>
            <a:pPr>
              <a:defRPr/>
            </a:pPr>
            <a:r>
              <a:rPr lang="en-US" sz="3200" b="1" dirty="0" smtClean="0"/>
              <a:t>PROGRAM KEPENDUDUKAN</a:t>
            </a:r>
            <a:br>
              <a:rPr lang="en-US" sz="3200" b="1" dirty="0" smtClean="0"/>
            </a:br>
            <a:r>
              <a:rPr lang="en-US" sz="3200" b="1" dirty="0" smtClean="0"/>
              <a:t> DAN </a:t>
            </a:r>
            <a:br>
              <a:rPr lang="en-US" sz="3200" b="1" dirty="0" smtClean="0"/>
            </a:br>
            <a:r>
              <a:rPr lang="en-US" sz="3200" b="1" dirty="0" smtClean="0"/>
              <a:t>KELUARGA BERENCANA</a:t>
            </a:r>
            <a:br>
              <a:rPr lang="en-US" sz="32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3795" name="Picture 19" descr="logo k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019550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8" descr="logo bkkb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038600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1128713" y="19161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d-ID"/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609600" y="2286000"/>
            <a:ext cx="80867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33CC"/>
                </a:solidFill>
                <a:latin typeface="Bauhaus 93" pitchFamily="82" charset="0"/>
              </a:rPr>
              <a:t> </a:t>
            </a:r>
            <a:r>
              <a:rPr lang="en-US" sz="4400" i="0" dirty="0">
                <a:solidFill>
                  <a:schemeClr val="tx2"/>
                </a:solidFill>
                <a:latin typeface="Bauhaus 93" pitchFamily="82" charset="0"/>
              </a:rPr>
              <a:t>LAJU PERTUMBUHAN PENDUDUK</a:t>
            </a:r>
          </a:p>
          <a:p>
            <a:r>
              <a:rPr lang="en-US" sz="4400" i="0" dirty="0">
                <a:solidFill>
                  <a:schemeClr val="tx2"/>
                </a:solidFill>
                <a:latin typeface="Bauhaus 93" pitchFamily="82" charset="0"/>
              </a:rPr>
              <a:t>TINGGI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ChangeArrowheads="1"/>
          </p:cNvSpPr>
          <p:nvPr/>
        </p:nvSpPr>
        <p:spPr bwMode="auto">
          <a:xfrm>
            <a:off x="1268413" y="2209800"/>
            <a:ext cx="6629400" cy="3810000"/>
          </a:xfrm>
          <a:prstGeom prst="rect">
            <a:avLst/>
          </a:prstGeom>
          <a:solidFill>
            <a:srgbClr val="00CC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5059" name="Oval 9"/>
          <p:cNvSpPr>
            <a:spLocks noChangeArrowheads="1"/>
          </p:cNvSpPr>
          <p:nvPr/>
        </p:nvSpPr>
        <p:spPr bwMode="auto">
          <a:xfrm>
            <a:off x="1192213" y="5791200"/>
            <a:ext cx="228600" cy="228600"/>
          </a:xfrm>
          <a:prstGeom prst="ellipse">
            <a:avLst/>
          </a:prstGeom>
          <a:solidFill>
            <a:srgbClr val="0000CC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5060" name="Oval 10"/>
          <p:cNvSpPr>
            <a:spLocks noChangeArrowheads="1"/>
          </p:cNvSpPr>
          <p:nvPr/>
        </p:nvSpPr>
        <p:spPr bwMode="auto">
          <a:xfrm>
            <a:off x="1192213" y="5105400"/>
            <a:ext cx="228600" cy="228600"/>
          </a:xfrm>
          <a:prstGeom prst="ellipse">
            <a:avLst/>
          </a:prstGeom>
          <a:solidFill>
            <a:srgbClr val="0000CC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5061" name="Oval 11"/>
          <p:cNvSpPr>
            <a:spLocks noChangeArrowheads="1"/>
          </p:cNvSpPr>
          <p:nvPr/>
        </p:nvSpPr>
        <p:spPr bwMode="auto">
          <a:xfrm>
            <a:off x="1192213" y="4419600"/>
            <a:ext cx="228600" cy="228600"/>
          </a:xfrm>
          <a:prstGeom prst="ellipse">
            <a:avLst/>
          </a:prstGeom>
          <a:solidFill>
            <a:srgbClr val="0000CC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5062" name="Oval 12"/>
          <p:cNvSpPr>
            <a:spLocks noChangeArrowheads="1"/>
          </p:cNvSpPr>
          <p:nvPr/>
        </p:nvSpPr>
        <p:spPr bwMode="auto">
          <a:xfrm>
            <a:off x="1192213" y="3657600"/>
            <a:ext cx="228600" cy="228600"/>
          </a:xfrm>
          <a:prstGeom prst="ellipse">
            <a:avLst/>
          </a:prstGeom>
          <a:solidFill>
            <a:srgbClr val="0000CC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5063" name="Oval 13"/>
          <p:cNvSpPr>
            <a:spLocks noChangeArrowheads="1"/>
          </p:cNvSpPr>
          <p:nvPr/>
        </p:nvSpPr>
        <p:spPr bwMode="auto">
          <a:xfrm>
            <a:off x="1192213" y="2895600"/>
            <a:ext cx="228600" cy="228600"/>
          </a:xfrm>
          <a:prstGeom prst="ellipse">
            <a:avLst/>
          </a:prstGeom>
          <a:solidFill>
            <a:srgbClr val="0000CC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17454" name="Text Box 14"/>
          <p:cNvSpPr txBox="1">
            <a:spLocks noChangeArrowheads="1"/>
          </p:cNvSpPr>
          <p:nvPr/>
        </p:nvSpPr>
        <p:spPr bwMode="auto">
          <a:xfrm>
            <a:off x="468313" y="2362200"/>
            <a:ext cx="6351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*CBR</a:t>
            </a:r>
            <a:endParaRPr lang="en-US" sz="1400" dirty="0"/>
          </a:p>
        </p:txBody>
      </p:sp>
      <p:sp>
        <p:nvSpPr>
          <p:cNvPr id="317456" name="Line 16"/>
          <p:cNvSpPr>
            <a:spLocks noChangeShapeType="1"/>
          </p:cNvSpPr>
          <p:nvPr/>
        </p:nvSpPr>
        <p:spPr bwMode="auto">
          <a:xfrm>
            <a:off x="1039813" y="2743200"/>
            <a:ext cx="12192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17457" name="Line 17"/>
          <p:cNvSpPr>
            <a:spLocks noChangeShapeType="1"/>
          </p:cNvSpPr>
          <p:nvPr/>
        </p:nvSpPr>
        <p:spPr bwMode="auto">
          <a:xfrm>
            <a:off x="2259013" y="2743200"/>
            <a:ext cx="1295400" cy="1676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17459" name="Line 19"/>
          <p:cNvSpPr>
            <a:spLocks noChangeShapeType="1"/>
          </p:cNvSpPr>
          <p:nvPr/>
        </p:nvSpPr>
        <p:spPr bwMode="auto">
          <a:xfrm>
            <a:off x="3554413" y="4419600"/>
            <a:ext cx="152400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17460" name="Line 20"/>
          <p:cNvSpPr>
            <a:spLocks noChangeShapeType="1"/>
          </p:cNvSpPr>
          <p:nvPr/>
        </p:nvSpPr>
        <p:spPr bwMode="auto">
          <a:xfrm>
            <a:off x="5078413" y="5257800"/>
            <a:ext cx="1828800" cy="457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17461" name="Line 21"/>
          <p:cNvSpPr>
            <a:spLocks noChangeShapeType="1"/>
          </p:cNvSpPr>
          <p:nvPr/>
        </p:nvSpPr>
        <p:spPr bwMode="auto">
          <a:xfrm>
            <a:off x="6907213" y="5715000"/>
            <a:ext cx="9144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5070" name="Line 22"/>
          <p:cNvSpPr>
            <a:spLocks noChangeShapeType="1"/>
          </p:cNvSpPr>
          <p:nvPr/>
        </p:nvSpPr>
        <p:spPr bwMode="auto">
          <a:xfrm>
            <a:off x="2259013" y="22098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5071" name="Line 23"/>
          <p:cNvSpPr>
            <a:spLocks noChangeShapeType="1"/>
          </p:cNvSpPr>
          <p:nvPr/>
        </p:nvSpPr>
        <p:spPr bwMode="auto">
          <a:xfrm>
            <a:off x="3554413" y="22098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17465" name="Line 25"/>
          <p:cNvSpPr>
            <a:spLocks noChangeShapeType="1"/>
          </p:cNvSpPr>
          <p:nvPr/>
        </p:nvSpPr>
        <p:spPr bwMode="auto">
          <a:xfrm flipV="1">
            <a:off x="1039813" y="2514600"/>
            <a:ext cx="2514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5073" name="Line 27"/>
          <p:cNvSpPr>
            <a:spLocks noChangeShapeType="1"/>
          </p:cNvSpPr>
          <p:nvPr/>
        </p:nvSpPr>
        <p:spPr bwMode="auto">
          <a:xfrm>
            <a:off x="5078413" y="22098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17468" name="Line 28"/>
          <p:cNvSpPr>
            <a:spLocks noChangeShapeType="1"/>
          </p:cNvSpPr>
          <p:nvPr/>
        </p:nvSpPr>
        <p:spPr bwMode="auto">
          <a:xfrm>
            <a:off x="3554413" y="2514600"/>
            <a:ext cx="1524000" cy="2209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17469" name="Line 29"/>
          <p:cNvSpPr>
            <a:spLocks noChangeShapeType="1"/>
          </p:cNvSpPr>
          <p:nvPr/>
        </p:nvSpPr>
        <p:spPr bwMode="auto">
          <a:xfrm>
            <a:off x="5078413" y="4724400"/>
            <a:ext cx="1828800" cy="990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5076" name="Line 30"/>
          <p:cNvSpPr>
            <a:spLocks noChangeShapeType="1"/>
          </p:cNvSpPr>
          <p:nvPr/>
        </p:nvSpPr>
        <p:spPr bwMode="auto">
          <a:xfrm>
            <a:off x="6907213" y="22098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5077" name="Text Box 31"/>
          <p:cNvSpPr txBox="1">
            <a:spLocks noChangeArrowheads="1"/>
          </p:cNvSpPr>
          <p:nvPr/>
        </p:nvSpPr>
        <p:spPr bwMode="auto">
          <a:xfrm>
            <a:off x="3249613" y="6096000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1970</a:t>
            </a:r>
          </a:p>
        </p:txBody>
      </p:sp>
      <p:sp>
        <p:nvSpPr>
          <p:cNvPr id="45078" name="Text Box 32"/>
          <p:cNvSpPr txBox="1">
            <a:spLocks noChangeArrowheads="1"/>
          </p:cNvSpPr>
          <p:nvPr/>
        </p:nvSpPr>
        <p:spPr bwMode="auto">
          <a:xfrm>
            <a:off x="4805363" y="6096000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2000</a:t>
            </a:r>
          </a:p>
        </p:txBody>
      </p:sp>
      <p:sp>
        <p:nvSpPr>
          <p:cNvPr id="45079" name="Text Box 35"/>
          <p:cNvSpPr txBox="1">
            <a:spLocks noChangeArrowheads="1"/>
          </p:cNvSpPr>
          <p:nvPr/>
        </p:nvSpPr>
        <p:spPr bwMode="auto">
          <a:xfrm>
            <a:off x="6634163" y="6096000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2055</a:t>
            </a:r>
          </a:p>
        </p:txBody>
      </p:sp>
      <p:sp>
        <p:nvSpPr>
          <p:cNvPr id="317476" name="Text Box 36"/>
          <p:cNvSpPr txBox="1">
            <a:spLocks noChangeArrowheads="1"/>
          </p:cNvSpPr>
          <p:nvPr/>
        </p:nvSpPr>
        <p:spPr bwMode="auto">
          <a:xfrm>
            <a:off x="468313" y="2590800"/>
            <a:ext cx="6447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*CDR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5081" name="Text Box 40"/>
          <p:cNvSpPr txBox="1">
            <a:spLocks noChangeArrowheads="1"/>
          </p:cNvSpPr>
          <p:nvPr/>
        </p:nvSpPr>
        <p:spPr bwMode="auto">
          <a:xfrm>
            <a:off x="1954213" y="6096000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1900</a:t>
            </a:r>
          </a:p>
        </p:txBody>
      </p:sp>
      <p:sp>
        <p:nvSpPr>
          <p:cNvPr id="45082" name="Text Box 43"/>
          <p:cNvSpPr txBox="1">
            <a:spLocks noChangeArrowheads="1"/>
          </p:cNvSpPr>
          <p:nvPr/>
        </p:nvSpPr>
        <p:spPr bwMode="auto">
          <a:xfrm>
            <a:off x="1905000" y="304800"/>
            <a:ext cx="49127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rgbClr val="FFFF00"/>
                </a:solidFill>
              </a:rPr>
              <a:t>PERKIRAAN</a:t>
            </a:r>
          </a:p>
          <a:p>
            <a:r>
              <a:rPr lang="en-US" i="0" dirty="0">
                <a:solidFill>
                  <a:srgbClr val="FFFF00"/>
                </a:solidFill>
              </a:rPr>
              <a:t>PROSES TRANSISI DEMOGRAFI</a:t>
            </a:r>
          </a:p>
          <a:p>
            <a:r>
              <a:rPr lang="en-US" i="0" dirty="0">
                <a:solidFill>
                  <a:srgbClr val="FFFF00"/>
                </a:solidFill>
              </a:rPr>
              <a:t>INDONESIA</a:t>
            </a:r>
          </a:p>
        </p:txBody>
      </p:sp>
      <p:sp>
        <p:nvSpPr>
          <p:cNvPr id="45083" name="Line 45"/>
          <p:cNvSpPr>
            <a:spLocks noChangeShapeType="1"/>
          </p:cNvSpPr>
          <p:nvPr/>
        </p:nvSpPr>
        <p:spPr bwMode="auto">
          <a:xfrm flipV="1">
            <a:off x="1344613" y="30480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5084" name="Line 46"/>
          <p:cNvSpPr>
            <a:spLocks noChangeShapeType="1"/>
          </p:cNvSpPr>
          <p:nvPr/>
        </p:nvSpPr>
        <p:spPr bwMode="auto">
          <a:xfrm flipV="1">
            <a:off x="1344613" y="38100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5085" name="Line 47"/>
          <p:cNvSpPr>
            <a:spLocks noChangeShapeType="1"/>
          </p:cNvSpPr>
          <p:nvPr/>
        </p:nvSpPr>
        <p:spPr bwMode="auto">
          <a:xfrm flipV="1">
            <a:off x="1268413" y="45720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5086" name="Line 48"/>
          <p:cNvSpPr>
            <a:spLocks noChangeShapeType="1"/>
          </p:cNvSpPr>
          <p:nvPr/>
        </p:nvSpPr>
        <p:spPr bwMode="auto">
          <a:xfrm flipV="1">
            <a:off x="1268413" y="52578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5087" name="Text Box 49"/>
          <p:cNvSpPr txBox="1">
            <a:spLocks noChangeArrowheads="1"/>
          </p:cNvSpPr>
          <p:nvPr/>
        </p:nvSpPr>
        <p:spPr bwMode="auto">
          <a:xfrm>
            <a:off x="7974013" y="2863850"/>
            <a:ext cx="407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40</a:t>
            </a:r>
          </a:p>
        </p:txBody>
      </p:sp>
      <p:sp>
        <p:nvSpPr>
          <p:cNvPr id="45088" name="Text Box 50"/>
          <p:cNvSpPr txBox="1">
            <a:spLocks noChangeArrowheads="1"/>
          </p:cNvSpPr>
          <p:nvPr/>
        </p:nvSpPr>
        <p:spPr bwMode="auto">
          <a:xfrm>
            <a:off x="7974013" y="3625850"/>
            <a:ext cx="407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30</a:t>
            </a:r>
          </a:p>
        </p:txBody>
      </p:sp>
      <p:sp>
        <p:nvSpPr>
          <p:cNvPr id="45089" name="Text Box 51"/>
          <p:cNvSpPr txBox="1">
            <a:spLocks noChangeArrowheads="1"/>
          </p:cNvSpPr>
          <p:nvPr/>
        </p:nvSpPr>
        <p:spPr bwMode="auto">
          <a:xfrm>
            <a:off x="7974013" y="4419600"/>
            <a:ext cx="407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20</a:t>
            </a:r>
          </a:p>
        </p:txBody>
      </p:sp>
      <p:sp>
        <p:nvSpPr>
          <p:cNvPr id="45090" name="Text Box 52"/>
          <p:cNvSpPr txBox="1">
            <a:spLocks noChangeArrowheads="1"/>
          </p:cNvSpPr>
          <p:nvPr/>
        </p:nvSpPr>
        <p:spPr bwMode="auto">
          <a:xfrm>
            <a:off x="7974013" y="5073650"/>
            <a:ext cx="407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45091" name="Text Box 53"/>
          <p:cNvSpPr txBox="1">
            <a:spLocks noChangeArrowheads="1"/>
          </p:cNvSpPr>
          <p:nvPr/>
        </p:nvSpPr>
        <p:spPr bwMode="auto">
          <a:xfrm>
            <a:off x="7980363" y="5867400"/>
            <a:ext cx="298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45092" name="Line 57"/>
          <p:cNvSpPr>
            <a:spLocks noChangeShapeType="1"/>
          </p:cNvSpPr>
          <p:nvPr/>
        </p:nvSpPr>
        <p:spPr bwMode="auto">
          <a:xfrm>
            <a:off x="7212013" y="6248400"/>
            <a:ext cx="304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45093" name="Line 58"/>
          <p:cNvSpPr>
            <a:spLocks noChangeShapeType="1"/>
          </p:cNvSpPr>
          <p:nvPr/>
        </p:nvSpPr>
        <p:spPr bwMode="auto">
          <a:xfrm flipH="1">
            <a:off x="1649413" y="6248400"/>
            <a:ext cx="304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17499" name="Text Box 59"/>
          <p:cNvSpPr txBox="1">
            <a:spLocks noChangeArrowheads="1"/>
          </p:cNvSpPr>
          <p:nvPr/>
        </p:nvSpPr>
        <p:spPr bwMode="auto">
          <a:xfrm>
            <a:off x="7065963" y="53340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0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1649413" y="2209800"/>
            <a:ext cx="381000" cy="838200"/>
            <a:chOff x="1038" y="1392"/>
            <a:chExt cx="240" cy="528"/>
          </a:xfrm>
        </p:grpSpPr>
        <p:sp>
          <p:nvSpPr>
            <p:cNvPr id="45107" name="Text Box 38"/>
            <p:cNvSpPr txBox="1">
              <a:spLocks noChangeArrowheads="1"/>
            </p:cNvSpPr>
            <p:nvPr/>
          </p:nvSpPr>
          <p:spPr bwMode="auto">
            <a:xfrm>
              <a:off x="1038" y="1392"/>
              <a:ext cx="240" cy="19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48</a:t>
              </a:r>
            </a:p>
          </p:txBody>
        </p:sp>
        <p:sp>
          <p:nvSpPr>
            <p:cNvPr id="45108" name="Text Box 39"/>
            <p:cNvSpPr txBox="1">
              <a:spLocks noChangeArrowheads="1"/>
            </p:cNvSpPr>
            <p:nvPr/>
          </p:nvSpPr>
          <p:spPr bwMode="auto">
            <a:xfrm>
              <a:off x="1038" y="1728"/>
              <a:ext cx="240" cy="19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</a:rPr>
                <a:t>44</a:t>
              </a:r>
            </a:p>
          </p:txBody>
        </p:sp>
        <p:sp>
          <p:nvSpPr>
            <p:cNvPr id="45109" name="Oval 62"/>
            <p:cNvSpPr>
              <a:spLocks noChangeArrowheads="1"/>
            </p:cNvSpPr>
            <p:nvPr/>
          </p:nvSpPr>
          <p:spPr bwMode="auto">
            <a:xfrm>
              <a:off x="1056" y="1728"/>
              <a:ext cx="192" cy="192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5110" name="Oval 65"/>
            <p:cNvSpPr>
              <a:spLocks noChangeArrowheads="1"/>
            </p:cNvSpPr>
            <p:nvPr/>
          </p:nvSpPr>
          <p:spPr bwMode="auto">
            <a:xfrm>
              <a:off x="1064" y="1392"/>
              <a:ext cx="192" cy="19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3249613" y="2209800"/>
            <a:ext cx="381000" cy="2438400"/>
            <a:chOff x="2046" y="1392"/>
            <a:chExt cx="240" cy="1536"/>
          </a:xfrm>
        </p:grpSpPr>
        <p:sp>
          <p:nvSpPr>
            <p:cNvPr id="45103" name="Text Box 41"/>
            <p:cNvSpPr txBox="1">
              <a:spLocks noChangeArrowheads="1"/>
            </p:cNvSpPr>
            <p:nvPr/>
          </p:nvSpPr>
          <p:spPr bwMode="auto">
            <a:xfrm>
              <a:off x="2046" y="1392"/>
              <a:ext cx="240" cy="19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48</a:t>
              </a:r>
            </a:p>
          </p:txBody>
        </p:sp>
        <p:sp>
          <p:nvSpPr>
            <p:cNvPr id="45104" name="Text Box 42"/>
            <p:cNvSpPr txBox="1">
              <a:spLocks noChangeArrowheads="1"/>
            </p:cNvSpPr>
            <p:nvPr/>
          </p:nvSpPr>
          <p:spPr bwMode="auto">
            <a:xfrm>
              <a:off x="2046" y="2736"/>
              <a:ext cx="240" cy="19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</a:rPr>
                <a:t>20</a:t>
              </a:r>
            </a:p>
          </p:txBody>
        </p:sp>
        <p:sp>
          <p:nvSpPr>
            <p:cNvPr id="45105" name="Oval 63"/>
            <p:cNvSpPr>
              <a:spLocks noChangeArrowheads="1"/>
            </p:cNvSpPr>
            <p:nvPr/>
          </p:nvSpPr>
          <p:spPr bwMode="auto">
            <a:xfrm>
              <a:off x="2064" y="2736"/>
              <a:ext cx="192" cy="192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5106" name="Oval 66"/>
            <p:cNvSpPr>
              <a:spLocks noChangeArrowheads="1"/>
            </p:cNvSpPr>
            <p:nvPr/>
          </p:nvSpPr>
          <p:spPr bwMode="auto">
            <a:xfrm>
              <a:off x="2064" y="1392"/>
              <a:ext cx="192" cy="19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4773613" y="4724400"/>
            <a:ext cx="381000" cy="850900"/>
            <a:chOff x="3006" y="2976"/>
            <a:chExt cx="240" cy="536"/>
          </a:xfrm>
        </p:grpSpPr>
        <p:sp>
          <p:nvSpPr>
            <p:cNvPr id="45099" name="Text Box 44"/>
            <p:cNvSpPr txBox="1">
              <a:spLocks noChangeArrowheads="1"/>
            </p:cNvSpPr>
            <p:nvPr/>
          </p:nvSpPr>
          <p:spPr bwMode="auto">
            <a:xfrm>
              <a:off x="3006" y="3312"/>
              <a:ext cx="240" cy="19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FF00"/>
                  </a:solidFill>
                </a:rPr>
                <a:t>10</a:t>
              </a:r>
            </a:p>
          </p:txBody>
        </p:sp>
        <p:sp>
          <p:nvSpPr>
            <p:cNvPr id="45100" name="Text Box 54"/>
            <p:cNvSpPr txBox="1">
              <a:spLocks noChangeArrowheads="1"/>
            </p:cNvSpPr>
            <p:nvPr/>
          </p:nvSpPr>
          <p:spPr bwMode="auto">
            <a:xfrm>
              <a:off x="3006" y="2976"/>
              <a:ext cx="240" cy="19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26</a:t>
              </a:r>
            </a:p>
          </p:txBody>
        </p:sp>
        <p:sp>
          <p:nvSpPr>
            <p:cNvPr id="45101" name="Oval 64"/>
            <p:cNvSpPr>
              <a:spLocks noChangeArrowheads="1"/>
            </p:cNvSpPr>
            <p:nvPr/>
          </p:nvSpPr>
          <p:spPr bwMode="auto">
            <a:xfrm>
              <a:off x="3040" y="3320"/>
              <a:ext cx="192" cy="192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5102" name="Oval 67"/>
            <p:cNvSpPr>
              <a:spLocks noChangeArrowheads="1"/>
            </p:cNvSpPr>
            <p:nvPr/>
          </p:nvSpPr>
          <p:spPr bwMode="auto">
            <a:xfrm>
              <a:off x="3024" y="2976"/>
              <a:ext cx="192" cy="19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45098" name="Text Box 71"/>
          <p:cNvSpPr txBox="1">
            <a:spLocks noChangeArrowheads="1"/>
          </p:cNvSpPr>
          <p:nvPr/>
        </p:nvSpPr>
        <p:spPr bwMode="auto">
          <a:xfrm>
            <a:off x="152400" y="76200"/>
            <a:ext cx="297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2. Laju Pertumbuhan Penduduk Tinggi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6" grpId="0" animBg="1"/>
      <p:bldP spid="317457" grpId="0" animBg="1"/>
      <p:bldP spid="317459" grpId="0" animBg="1"/>
      <p:bldP spid="317460" grpId="0" animBg="1"/>
      <p:bldP spid="317465" grpId="0" animBg="1"/>
      <p:bldP spid="317468" grpId="0" animBg="1"/>
      <p:bldP spid="317476" grpId="0"/>
      <p:bldP spid="3174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" y="533400"/>
          <a:ext cx="8382000" cy="5886450"/>
        </p:xfrm>
        <a:graphic>
          <a:graphicData uri="http://schemas.openxmlformats.org/presentationml/2006/ole">
            <p:oleObj spid="_x0000_s1026" name="Slide" r:id="rId4" imgW="4572000" imgH="3429000" progId="PowerPoint.Slide.8">
              <p:embed/>
            </p:oleObj>
          </a:graphicData>
        </a:graphic>
      </p:graphicFrame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ChangeArrowheads="1"/>
          </p:cNvSpPr>
          <p:nvPr/>
        </p:nvSpPr>
        <p:spPr bwMode="auto">
          <a:xfrm>
            <a:off x="698500" y="944563"/>
            <a:ext cx="6559550" cy="5111750"/>
          </a:xfrm>
          <a:prstGeom prst="rect">
            <a:avLst/>
          </a:prstGeom>
          <a:solidFill>
            <a:srgbClr val="CCFFCC"/>
          </a:solidFill>
          <a:ln w="28575">
            <a:solidFill>
              <a:schemeClr val="accent1"/>
            </a:solidFill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98500" y="944563"/>
            <a:ext cx="65595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698500" y="5208588"/>
            <a:ext cx="65595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698500" y="4346575"/>
            <a:ext cx="65595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698500" y="3500438"/>
            <a:ext cx="65595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698500" y="2654300"/>
            <a:ext cx="65595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698500" y="1792288"/>
            <a:ext cx="65595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698500" y="944563"/>
            <a:ext cx="65595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1354138" y="944563"/>
            <a:ext cx="3175" cy="51117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2665413" y="944563"/>
            <a:ext cx="1587" cy="51117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3979863" y="944563"/>
            <a:ext cx="0" cy="51117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5289550" y="944563"/>
            <a:ext cx="1588" cy="51117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6602413" y="944563"/>
            <a:ext cx="1587" cy="51117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7258050" y="944563"/>
            <a:ext cx="1588" cy="51117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565150" y="5208588"/>
            <a:ext cx="571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565150" y="4346575"/>
            <a:ext cx="571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565150" y="3500438"/>
            <a:ext cx="571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565150" y="2654300"/>
            <a:ext cx="571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>
            <a:off x="565150" y="1792288"/>
            <a:ext cx="571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565150" y="944563"/>
            <a:ext cx="571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698500" y="6056313"/>
            <a:ext cx="65595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395288" y="5997575"/>
            <a:ext cx="1206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0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8152" name="Rectangle 24"/>
          <p:cNvSpPr>
            <a:spLocks noChangeArrowheads="1"/>
          </p:cNvSpPr>
          <p:nvPr/>
        </p:nvSpPr>
        <p:spPr bwMode="auto">
          <a:xfrm>
            <a:off x="304800" y="5075238"/>
            <a:ext cx="2413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10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304800" y="4213225"/>
            <a:ext cx="2413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20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304800" y="3367088"/>
            <a:ext cx="2413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30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8155" name="Rectangle 27"/>
          <p:cNvSpPr>
            <a:spLocks noChangeArrowheads="1"/>
          </p:cNvSpPr>
          <p:nvPr/>
        </p:nvSpPr>
        <p:spPr bwMode="auto">
          <a:xfrm>
            <a:off x="304800" y="2519363"/>
            <a:ext cx="2413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40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304800" y="1658938"/>
            <a:ext cx="2413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50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8157" name="Rectangle 29"/>
          <p:cNvSpPr>
            <a:spLocks noChangeArrowheads="1"/>
          </p:cNvSpPr>
          <p:nvPr/>
        </p:nvSpPr>
        <p:spPr bwMode="auto">
          <a:xfrm>
            <a:off x="304800" y="811213"/>
            <a:ext cx="2413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60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8158" name="Rectangle 30"/>
          <p:cNvSpPr>
            <a:spLocks noChangeArrowheads="1"/>
          </p:cNvSpPr>
          <p:nvPr/>
        </p:nvSpPr>
        <p:spPr bwMode="auto">
          <a:xfrm>
            <a:off x="1103313" y="6111875"/>
            <a:ext cx="482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1970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8159" name="Rectangle 31"/>
          <p:cNvSpPr>
            <a:spLocks noChangeArrowheads="1"/>
          </p:cNvSpPr>
          <p:nvPr/>
        </p:nvSpPr>
        <p:spPr bwMode="auto">
          <a:xfrm>
            <a:off x="2414588" y="6111875"/>
            <a:ext cx="482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1980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8160" name="Rectangle 32"/>
          <p:cNvSpPr>
            <a:spLocks noChangeArrowheads="1"/>
          </p:cNvSpPr>
          <p:nvPr/>
        </p:nvSpPr>
        <p:spPr bwMode="auto">
          <a:xfrm>
            <a:off x="3727450" y="6111875"/>
            <a:ext cx="482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1990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8161" name="Rectangle 33"/>
          <p:cNvSpPr>
            <a:spLocks noChangeArrowheads="1"/>
          </p:cNvSpPr>
          <p:nvPr/>
        </p:nvSpPr>
        <p:spPr bwMode="auto">
          <a:xfrm>
            <a:off x="5040313" y="6111875"/>
            <a:ext cx="482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2000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8162" name="Rectangle 34"/>
          <p:cNvSpPr>
            <a:spLocks noChangeArrowheads="1"/>
          </p:cNvSpPr>
          <p:nvPr/>
        </p:nvSpPr>
        <p:spPr bwMode="auto">
          <a:xfrm>
            <a:off x="6351588" y="6111875"/>
            <a:ext cx="482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2006</a:t>
            </a:r>
            <a:endParaRPr 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69027" name="Text Box 35"/>
          <p:cNvSpPr txBox="1">
            <a:spLocks noChangeArrowheads="1"/>
          </p:cNvSpPr>
          <p:nvPr/>
        </p:nvSpPr>
        <p:spPr bwMode="auto">
          <a:xfrm>
            <a:off x="7391400" y="990600"/>
            <a:ext cx="1289050" cy="57943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0" dirty="0">
                <a:latin typeface="Lucida Console" pitchFamily="49" charset="0"/>
              </a:rPr>
              <a:t>54,09 JT</a:t>
            </a:r>
          </a:p>
          <a:p>
            <a:r>
              <a:rPr lang="en-US" sz="1400" b="1" i="0" dirty="0">
                <a:latin typeface="Lucida Console" pitchFamily="49" charset="0"/>
              </a:rPr>
              <a:t>(TANPA KB)</a:t>
            </a:r>
          </a:p>
        </p:txBody>
      </p:sp>
      <p:sp>
        <p:nvSpPr>
          <p:cNvPr id="469028" name="Text Box 36"/>
          <p:cNvSpPr txBox="1">
            <a:spLocks noChangeArrowheads="1"/>
          </p:cNvSpPr>
          <p:nvPr/>
        </p:nvSpPr>
        <p:spPr bwMode="auto">
          <a:xfrm>
            <a:off x="7391400" y="2392363"/>
            <a:ext cx="1447800" cy="579437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i="0" dirty="0">
                <a:latin typeface="Lucida Console" pitchFamily="49" charset="0"/>
              </a:rPr>
              <a:t>40,74 JT</a:t>
            </a:r>
          </a:p>
          <a:p>
            <a:r>
              <a:rPr lang="en-US" sz="1400" b="1" i="0" dirty="0">
                <a:latin typeface="Lucida Console" pitchFamily="49" charset="0"/>
              </a:rPr>
              <a:t>(DENGAN KB)</a:t>
            </a:r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7237413" y="4297363"/>
            <a:ext cx="1882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i="0" dirty="0">
                <a:solidFill>
                  <a:srgbClr val="FFFF00"/>
                </a:solidFill>
                <a:latin typeface="Lucida Console" pitchFamily="49" charset="0"/>
              </a:rPr>
              <a:t>18,5 JT</a:t>
            </a:r>
          </a:p>
          <a:p>
            <a:r>
              <a:rPr lang="en-US" sz="1400" b="1" i="0" dirty="0">
                <a:solidFill>
                  <a:srgbClr val="FFFF00"/>
                </a:solidFill>
                <a:latin typeface="Lucida Console" pitchFamily="49" charset="0"/>
              </a:rPr>
              <a:t>(PENDUDUK 1970)</a:t>
            </a:r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>
            <a:off x="677863" y="4483100"/>
            <a:ext cx="6637337" cy="12700"/>
          </a:xfrm>
          <a:prstGeom prst="line">
            <a:avLst/>
          </a:prstGeom>
          <a:noFill/>
          <a:ln w="12700">
            <a:solidFill>
              <a:srgbClr val="FF99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8167" name="Text Box 39"/>
          <p:cNvSpPr txBox="1">
            <a:spLocks noChangeArrowheads="1"/>
          </p:cNvSpPr>
          <p:nvPr/>
        </p:nvSpPr>
        <p:spPr bwMode="auto">
          <a:xfrm>
            <a:off x="115888" y="457200"/>
            <a:ext cx="722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Impact" pitchFamily="34" charset="0"/>
              </a:rPr>
              <a:t>( Juta )</a:t>
            </a:r>
          </a:p>
        </p:txBody>
      </p:sp>
      <p:sp>
        <p:nvSpPr>
          <p:cNvPr id="48168" name="Line 40"/>
          <p:cNvSpPr>
            <a:spLocks noChangeShapeType="1"/>
          </p:cNvSpPr>
          <p:nvPr/>
        </p:nvSpPr>
        <p:spPr bwMode="auto">
          <a:xfrm>
            <a:off x="7010400" y="1600200"/>
            <a:ext cx="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469033" name="Text Box 41"/>
          <p:cNvSpPr txBox="1">
            <a:spLocks noChangeArrowheads="1"/>
          </p:cNvSpPr>
          <p:nvPr/>
        </p:nvSpPr>
        <p:spPr bwMode="auto">
          <a:xfrm>
            <a:off x="6096000" y="2057400"/>
            <a:ext cx="882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13,35 JT</a:t>
            </a:r>
          </a:p>
        </p:txBody>
      </p:sp>
      <p:sp>
        <p:nvSpPr>
          <p:cNvPr id="48171" name="Text Box 43"/>
          <p:cNvSpPr txBox="1">
            <a:spLocks noChangeArrowheads="1"/>
          </p:cNvSpPr>
          <p:nvPr/>
        </p:nvSpPr>
        <p:spPr bwMode="auto">
          <a:xfrm>
            <a:off x="331788" y="650875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PERKIRAAN DAN HASIL SUSEDA 2006</a:t>
            </a:r>
          </a:p>
        </p:txBody>
      </p:sp>
      <p:sp>
        <p:nvSpPr>
          <p:cNvPr id="469036" name="Line 44"/>
          <p:cNvSpPr>
            <a:spLocks noChangeShapeType="1"/>
          </p:cNvSpPr>
          <p:nvPr/>
        </p:nvSpPr>
        <p:spPr bwMode="auto">
          <a:xfrm flipV="1">
            <a:off x="685800" y="4495800"/>
            <a:ext cx="685800" cy="1570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69037" name="Line 45"/>
          <p:cNvSpPr>
            <a:spLocks noChangeShapeType="1"/>
          </p:cNvSpPr>
          <p:nvPr/>
        </p:nvSpPr>
        <p:spPr bwMode="auto">
          <a:xfrm flipV="1">
            <a:off x="1371600" y="1295400"/>
            <a:ext cx="5867400" cy="3200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69038" name="Line 46"/>
          <p:cNvSpPr>
            <a:spLocks noChangeShapeType="1"/>
          </p:cNvSpPr>
          <p:nvPr/>
        </p:nvSpPr>
        <p:spPr bwMode="auto">
          <a:xfrm flipV="1">
            <a:off x="1371600" y="2590800"/>
            <a:ext cx="5867400" cy="1905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7" name="TextBox 46"/>
          <p:cNvSpPr txBox="1"/>
          <p:nvPr/>
        </p:nvSpPr>
        <p:spPr>
          <a:xfrm>
            <a:off x="1937489" y="224135"/>
            <a:ext cx="415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Penduduk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Jabar</a:t>
            </a:r>
            <a:r>
              <a:rPr lang="en-US" dirty="0" smtClean="0">
                <a:solidFill>
                  <a:schemeClr val="bg1"/>
                </a:solidFill>
              </a:rPr>
              <a:t> 1970 - 2006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90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690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6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027" grpId="0" autoUpdateAnimBg="0"/>
      <p:bldP spid="469028" grpId="0" autoUpdateAnimBg="0"/>
      <p:bldP spid="469036" grpId="0" animBg="1"/>
      <p:bldP spid="469037" grpId="0" animBg="1"/>
      <p:bldP spid="4690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4"/>
          <p:cNvSpPr>
            <a:spLocks noChangeArrowheads="1" noChangeShapeType="1" noTextEdit="1"/>
          </p:cNvSpPr>
          <p:nvPr/>
        </p:nvSpPr>
        <p:spPr bwMode="auto">
          <a:xfrm>
            <a:off x="533400" y="1905000"/>
            <a:ext cx="8305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i-FI" sz="3600" i="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KOMPOSISI PENDUDUK </a:t>
            </a:r>
            <a:endParaRPr lang="fi-FI" sz="3600" i="0" kern="10" dirty="0" smtClean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  <a:p>
            <a:r>
              <a:rPr lang="fi-FI" sz="3600" i="0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MENURUT </a:t>
            </a:r>
            <a:r>
              <a:rPr lang="fi-FI" sz="3600" i="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JENIS KELAMIN</a:t>
            </a:r>
            <a:endParaRPr lang="id-ID" sz="3600" i="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1676400" y="619125"/>
            <a:ext cx="5943600" cy="683264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b="1" i="0" dirty="0"/>
              <a:t>PIRAMIDA PENDUDUK</a:t>
            </a:r>
          </a:p>
          <a:p>
            <a:pPr>
              <a:lnSpc>
                <a:spcPct val="80000"/>
              </a:lnSpc>
            </a:pPr>
            <a:r>
              <a:rPr lang="en-US" b="1" i="0" dirty="0"/>
              <a:t>PROVINSI JAWA BARAT 2008</a:t>
            </a:r>
          </a:p>
        </p:txBody>
      </p:sp>
      <p:graphicFrame>
        <p:nvGraphicFramePr>
          <p:cNvPr id="248836" name="Object 4"/>
          <p:cNvGraphicFramePr>
            <a:graphicFrameLocks noChangeAspect="1"/>
          </p:cNvGraphicFramePr>
          <p:nvPr/>
        </p:nvGraphicFramePr>
        <p:xfrm>
          <a:off x="80963" y="1446213"/>
          <a:ext cx="4643437" cy="5259387"/>
        </p:xfrm>
        <a:graphic>
          <a:graphicData uri="http://schemas.openxmlformats.org/presentationml/2006/ole">
            <p:oleObj spid="_x0000_s5122" name="Chart" r:id="rId4" imgW="5381625" imgH="4057498" progId="MSGraph.Chart.8">
              <p:embed followColorScheme="full"/>
            </p:oleObj>
          </a:graphicData>
        </a:graphic>
      </p:graphicFrame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733800" y="6324600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Sumber : SUSEDA</a:t>
            </a:r>
          </a:p>
        </p:txBody>
      </p:sp>
      <p:sp>
        <p:nvSpPr>
          <p:cNvPr id="5125" name="AutoShape 6"/>
          <p:cNvSpPr>
            <a:spLocks noChangeAspect="1" noChangeArrowheads="1" noTextEdit="1"/>
          </p:cNvSpPr>
          <p:nvPr/>
        </p:nvSpPr>
        <p:spPr bwMode="auto">
          <a:xfrm>
            <a:off x="4264025" y="1447800"/>
            <a:ext cx="4876800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4933950" y="1646238"/>
            <a:ext cx="3971925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4933950" y="5500688"/>
            <a:ext cx="2760663" cy="1190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4933950" y="5208588"/>
            <a:ext cx="3328988" cy="1190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4933950" y="4918075"/>
            <a:ext cx="3328988" cy="1190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4933950" y="4638675"/>
            <a:ext cx="2835275" cy="1063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31" name="Rectangle 13"/>
          <p:cNvSpPr>
            <a:spLocks noChangeArrowheads="1"/>
          </p:cNvSpPr>
          <p:nvPr/>
        </p:nvSpPr>
        <p:spPr bwMode="auto">
          <a:xfrm>
            <a:off x="4933950" y="4348163"/>
            <a:ext cx="2787650" cy="1190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32" name="Rectangle 14"/>
          <p:cNvSpPr>
            <a:spLocks noChangeArrowheads="1"/>
          </p:cNvSpPr>
          <p:nvPr/>
        </p:nvSpPr>
        <p:spPr bwMode="auto">
          <a:xfrm>
            <a:off x="4933950" y="4056063"/>
            <a:ext cx="2862263" cy="1190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33" name="Rectangle 15"/>
          <p:cNvSpPr>
            <a:spLocks noChangeArrowheads="1"/>
          </p:cNvSpPr>
          <p:nvPr/>
        </p:nvSpPr>
        <p:spPr bwMode="auto">
          <a:xfrm>
            <a:off x="4933950" y="3765550"/>
            <a:ext cx="2667000" cy="1190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34" name="Rectangle 16"/>
          <p:cNvSpPr>
            <a:spLocks noChangeArrowheads="1"/>
          </p:cNvSpPr>
          <p:nvPr/>
        </p:nvSpPr>
        <p:spPr bwMode="auto">
          <a:xfrm>
            <a:off x="4933950" y="3473450"/>
            <a:ext cx="2573338" cy="1190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35" name="Rectangle 17"/>
          <p:cNvSpPr>
            <a:spLocks noChangeArrowheads="1"/>
          </p:cNvSpPr>
          <p:nvPr/>
        </p:nvSpPr>
        <p:spPr bwMode="auto">
          <a:xfrm>
            <a:off x="4933950" y="3182938"/>
            <a:ext cx="2209800" cy="1190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36" name="Rectangle 18"/>
          <p:cNvSpPr>
            <a:spLocks noChangeArrowheads="1"/>
          </p:cNvSpPr>
          <p:nvPr/>
        </p:nvSpPr>
        <p:spPr bwMode="auto">
          <a:xfrm>
            <a:off x="4933950" y="2890838"/>
            <a:ext cx="1874838" cy="1190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37" name="Rectangle 19"/>
          <p:cNvSpPr>
            <a:spLocks noChangeArrowheads="1"/>
          </p:cNvSpPr>
          <p:nvPr/>
        </p:nvSpPr>
        <p:spPr bwMode="auto">
          <a:xfrm>
            <a:off x="4933950" y="2613025"/>
            <a:ext cx="1436688" cy="1063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38" name="Rectangle 20"/>
          <p:cNvSpPr>
            <a:spLocks noChangeArrowheads="1"/>
          </p:cNvSpPr>
          <p:nvPr/>
        </p:nvSpPr>
        <p:spPr bwMode="auto">
          <a:xfrm>
            <a:off x="4933950" y="2322513"/>
            <a:ext cx="979488" cy="1190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39" name="Rectangle 21"/>
          <p:cNvSpPr>
            <a:spLocks noChangeArrowheads="1"/>
          </p:cNvSpPr>
          <p:nvPr/>
        </p:nvSpPr>
        <p:spPr bwMode="auto">
          <a:xfrm>
            <a:off x="4933950" y="2030413"/>
            <a:ext cx="922338" cy="1190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40" name="Rectangle 22"/>
          <p:cNvSpPr>
            <a:spLocks noChangeArrowheads="1"/>
          </p:cNvSpPr>
          <p:nvPr/>
        </p:nvSpPr>
        <p:spPr bwMode="auto">
          <a:xfrm>
            <a:off x="4933950" y="1739900"/>
            <a:ext cx="1463675" cy="11906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41" name="Line 23"/>
          <p:cNvSpPr>
            <a:spLocks noChangeShapeType="1"/>
          </p:cNvSpPr>
          <p:nvPr/>
        </p:nvSpPr>
        <p:spPr bwMode="auto">
          <a:xfrm>
            <a:off x="4933950" y="5699125"/>
            <a:ext cx="39719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42" name="Line 24"/>
          <p:cNvSpPr>
            <a:spLocks noChangeShapeType="1"/>
          </p:cNvSpPr>
          <p:nvPr/>
        </p:nvSpPr>
        <p:spPr bwMode="auto">
          <a:xfrm flipV="1">
            <a:off x="4933950" y="5699125"/>
            <a:ext cx="1588" cy="39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43" name="Line 25"/>
          <p:cNvSpPr>
            <a:spLocks noChangeShapeType="1"/>
          </p:cNvSpPr>
          <p:nvPr/>
        </p:nvSpPr>
        <p:spPr bwMode="auto">
          <a:xfrm flipV="1">
            <a:off x="5726113" y="5699125"/>
            <a:ext cx="1587" cy="39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44" name="Line 26"/>
          <p:cNvSpPr>
            <a:spLocks noChangeShapeType="1"/>
          </p:cNvSpPr>
          <p:nvPr/>
        </p:nvSpPr>
        <p:spPr bwMode="auto">
          <a:xfrm flipV="1">
            <a:off x="6519863" y="5699125"/>
            <a:ext cx="1587" cy="39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45" name="Line 27"/>
          <p:cNvSpPr>
            <a:spLocks noChangeShapeType="1"/>
          </p:cNvSpPr>
          <p:nvPr/>
        </p:nvSpPr>
        <p:spPr bwMode="auto">
          <a:xfrm flipV="1">
            <a:off x="7321550" y="5699125"/>
            <a:ext cx="1588" cy="39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46" name="Line 28"/>
          <p:cNvSpPr>
            <a:spLocks noChangeShapeType="1"/>
          </p:cNvSpPr>
          <p:nvPr/>
        </p:nvSpPr>
        <p:spPr bwMode="auto">
          <a:xfrm flipV="1">
            <a:off x="8113713" y="5699125"/>
            <a:ext cx="1587" cy="39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47" name="Line 29"/>
          <p:cNvSpPr>
            <a:spLocks noChangeShapeType="1"/>
          </p:cNvSpPr>
          <p:nvPr/>
        </p:nvSpPr>
        <p:spPr bwMode="auto">
          <a:xfrm flipV="1">
            <a:off x="8905875" y="5699125"/>
            <a:ext cx="1588" cy="39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48" name="Line 30"/>
          <p:cNvSpPr>
            <a:spLocks noChangeShapeType="1"/>
          </p:cNvSpPr>
          <p:nvPr/>
        </p:nvSpPr>
        <p:spPr bwMode="auto">
          <a:xfrm>
            <a:off x="4933950" y="1646238"/>
            <a:ext cx="1588" cy="405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49" name="Line 31"/>
          <p:cNvSpPr>
            <a:spLocks noChangeShapeType="1"/>
          </p:cNvSpPr>
          <p:nvPr/>
        </p:nvSpPr>
        <p:spPr bwMode="auto">
          <a:xfrm>
            <a:off x="4905375" y="5699125"/>
            <a:ext cx="285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50" name="Line 32"/>
          <p:cNvSpPr>
            <a:spLocks noChangeShapeType="1"/>
          </p:cNvSpPr>
          <p:nvPr/>
        </p:nvSpPr>
        <p:spPr bwMode="auto">
          <a:xfrm>
            <a:off x="4905375" y="5407025"/>
            <a:ext cx="285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51" name="Line 33"/>
          <p:cNvSpPr>
            <a:spLocks noChangeShapeType="1"/>
          </p:cNvSpPr>
          <p:nvPr/>
        </p:nvSpPr>
        <p:spPr bwMode="auto">
          <a:xfrm>
            <a:off x="4905375" y="5116513"/>
            <a:ext cx="285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52" name="Line 34"/>
          <p:cNvSpPr>
            <a:spLocks noChangeShapeType="1"/>
          </p:cNvSpPr>
          <p:nvPr/>
        </p:nvSpPr>
        <p:spPr bwMode="auto">
          <a:xfrm>
            <a:off x="4905375" y="4824413"/>
            <a:ext cx="285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53" name="Line 35"/>
          <p:cNvSpPr>
            <a:spLocks noChangeShapeType="1"/>
          </p:cNvSpPr>
          <p:nvPr/>
        </p:nvSpPr>
        <p:spPr bwMode="auto">
          <a:xfrm>
            <a:off x="4905375" y="4546600"/>
            <a:ext cx="285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54" name="Line 36"/>
          <p:cNvSpPr>
            <a:spLocks noChangeShapeType="1"/>
          </p:cNvSpPr>
          <p:nvPr/>
        </p:nvSpPr>
        <p:spPr bwMode="auto">
          <a:xfrm>
            <a:off x="4905375" y="4254500"/>
            <a:ext cx="285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55" name="Line 37"/>
          <p:cNvSpPr>
            <a:spLocks noChangeShapeType="1"/>
          </p:cNvSpPr>
          <p:nvPr/>
        </p:nvSpPr>
        <p:spPr bwMode="auto">
          <a:xfrm>
            <a:off x="4905375" y="3963988"/>
            <a:ext cx="285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56" name="Line 38"/>
          <p:cNvSpPr>
            <a:spLocks noChangeShapeType="1"/>
          </p:cNvSpPr>
          <p:nvPr/>
        </p:nvSpPr>
        <p:spPr bwMode="auto">
          <a:xfrm>
            <a:off x="4905375" y="3671888"/>
            <a:ext cx="285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57" name="Line 39"/>
          <p:cNvSpPr>
            <a:spLocks noChangeShapeType="1"/>
          </p:cNvSpPr>
          <p:nvPr/>
        </p:nvSpPr>
        <p:spPr bwMode="auto">
          <a:xfrm>
            <a:off x="4905375" y="3381375"/>
            <a:ext cx="285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58" name="Line 40"/>
          <p:cNvSpPr>
            <a:spLocks noChangeShapeType="1"/>
          </p:cNvSpPr>
          <p:nvPr/>
        </p:nvSpPr>
        <p:spPr bwMode="auto">
          <a:xfrm>
            <a:off x="4905375" y="3089275"/>
            <a:ext cx="285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59" name="Line 41"/>
          <p:cNvSpPr>
            <a:spLocks noChangeShapeType="1"/>
          </p:cNvSpPr>
          <p:nvPr/>
        </p:nvSpPr>
        <p:spPr bwMode="auto">
          <a:xfrm>
            <a:off x="4905375" y="2798763"/>
            <a:ext cx="285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60" name="Line 42"/>
          <p:cNvSpPr>
            <a:spLocks noChangeShapeType="1"/>
          </p:cNvSpPr>
          <p:nvPr/>
        </p:nvSpPr>
        <p:spPr bwMode="auto">
          <a:xfrm>
            <a:off x="4905375" y="2520950"/>
            <a:ext cx="285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61" name="Line 43"/>
          <p:cNvSpPr>
            <a:spLocks noChangeShapeType="1"/>
          </p:cNvSpPr>
          <p:nvPr/>
        </p:nvSpPr>
        <p:spPr bwMode="auto">
          <a:xfrm>
            <a:off x="4905375" y="2228850"/>
            <a:ext cx="285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62" name="Line 44"/>
          <p:cNvSpPr>
            <a:spLocks noChangeShapeType="1"/>
          </p:cNvSpPr>
          <p:nvPr/>
        </p:nvSpPr>
        <p:spPr bwMode="auto">
          <a:xfrm>
            <a:off x="4905375" y="1938338"/>
            <a:ext cx="285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63" name="Line 45"/>
          <p:cNvSpPr>
            <a:spLocks noChangeShapeType="1"/>
          </p:cNvSpPr>
          <p:nvPr/>
        </p:nvSpPr>
        <p:spPr bwMode="auto">
          <a:xfrm>
            <a:off x="4905375" y="1646238"/>
            <a:ext cx="285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64" name="Rectangle 46"/>
          <p:cNvSpPr>
            <a:spLocks noChangeArrowheads="1"/>
          </p:cNvSpPr>
          <p:nvPr/>
        </p:nvSpPr>
        <p:spPr bwMode="auto">
          <a:xfrm>
            <a:off x="4905375" y="5803900"/>
            <a:ext cx="777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0</a:t>
            </a:r>
            <a:endParaRPr lang="en-US"/>
          </a:p>
        </p:txBody>
      </p:sp>
      <p:sp>
        <p:nvSpPr>
          <p:cNvPr id="5165" name="Rectangle 47"/>
          <p:cNvSpPr>
            <a:spLocks noChangeArrowheads="1"/>
          </p:cNvSpPr>
          <p:nvPr/>
        </p:nvSpPr>
        <p:spPr bwMode="auto">
          <a:xfrm>
            <a:off x="5549900" y="5803900"/>
            <a:ext cx="37465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Times New Roman" pitchFamily="18" charset="0"/>
              </a:rPr>
              <a:t>500,000</a:t>
            </a:r>
            <a:endParaRPr lang="en-US" sz="900"/>
          </a:p>
        </p:txBody>
      </p:sp>
      <p:sp>
        <p:nvSpPr>
          <p:cNvPr id="5166" name="Rectangle 48"/>
          <p:cNvSpPr>
            <a:spLocks noChangeArrowheads="1"/>
          </p:cNvSpPr>
          <p:nvPr/>
        </p:nvSpPr>
        <p:spPr bwMode="auto">
          <a:xfrm>
            <a:off x="6296025" y="5803900"/>
            <a:ext cx="46196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Times New Roman" pitchFamily="18" charset="0"/>
              </a:rPr>
              <a:t>1,000,000</a:t>
            </a:r>
            <a:endParaRPr lang="en-US" sz="900"/>
          </a:p>
        </p:txBody>
      </p:sp>
      <p:sp>
        <p:nvSpPr>
          <p:cNvPr id="5167" name="Rectangle 49"/>
          <p:cNvSpPr>
            <a:spLocks noChangeArrowheads="1"/>
          </p:cNvSpPr>
          <p:nvPr/>
        </p:nvSpPr>
        <p:spPr bwMode="auto">
          <a:xfrm>
            <a:off x="7097713" y="5803900"/>
            <a:ext cx="46196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Times New Roman" pitchFamily="18" charset="0"/>
              </a:rPr>
              <a:t>1,500,000</a:t>
            </a:r>
            <a:endParaRPr lang="en-US" sz="900"/>
          </a:p>
        </p:txBody>
      </p:sp>
      <p:sp>
        <p:nvSpPr>
          <p:cNvPr id="5168" name="Rectangle 50"/>
          <p:cNvSpPr>
            <a:spLocks noChangeArrowheads="1"/>
          </p:cNvSpPr>
          <p:nvPr/>
        </p:nvSpPr>
        <p:spPr bwMode="auto">
          <a:xfrm>
            <a:off x="7889875" y="5803900"/>
            <a:ext cx="46196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Times New Roman" pitchFamily="18" charset="0"/>
              </a:rPr>
              <a:t>2,000,000</a:t>
            </a:r>
            <a:endParaRPr lang="en-US" sz="900"/>
          </a:p>
        </p:txBody>
      </p:sp>
      <p:sp>
        <p:nvSpPr>
          <p:cNvPr id="5169" name="Rectangle 51"/>
          <p:cNvSpPr>
            <a:spLocks noChangeArrowheads="1"/>
          </p:cNvSpPr>
          <p:nvPr/>
        </p:nvSpPr>
        <p:spPr bwMode="auto">
          <a:xfrm>
            <a:off x="8682038" y="5803900"/>
            <a:ext cx="46196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Times New Roman" pitchFamily="18" charset="0"/>
              </a:rPr>
              <a:t>2,500,000</a:t>
            </a:r>
            <a:endParaRPr lang="en-US" sz="900"/>
          </a:p>
        </p:txBody>
      </p:sp>
      <p:sp>
        <p:nvSpPr>
          <p:cNvPr id="5170" name="Rectangle 52"/>
          <p:cNvSpPr>
            <a:spLocks noChangeArrowheads="1"/>
          </p:cNvSpPr>
          <p:nvPr/>
        </p:nvSpPr>
        <p:spPr bwMode="auto">
          <a:xfrm>
            <a:off x="4478338" y="5461000"/>
            <a:ext cx="3206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 0 - 4</a:t>
            </a:r>
            <a:endParaRPr lang="en-US"/>
          </a:p>
        </p:txBody>
      </p:sp>
      <p:sp>
        <p:nvSpPr>
          <p:cNvPr id="5171" name="Rectangle 53"/>
          <p:cNvSpPr>
            <a:spLocks noChangeArrowheads="1"/>
          </p:cNvSpPr>
          <p:nvPr/>
        </p:nvSpPr>
        <p:spPr bwMode="auto">
          <a:xfrm>
            <a:off x="4478338" y="5168900"/>
            <a:ext cx="3206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 5 - 9</a:t>
            </a:r>
            <a:endParaRPr lang="en-US"/>
          </a:p>
        </p:txBody>
      </p:sp>
      <p:sp>
        <p:nvSpPr>
          <p:cNvPr id="5172" name="Rectangle 54"/>
          <p:cNvSpPr>
            <a:spLocks noChangeArrowheads="1"/>
          </p:cNvSpPr>
          <p:nvPr/>
        </p:nvSpPr>
        <p:spPr bwMode="auto">
          <a:xfrm>
            <a:off x="4422775" y="4878388"/>
            <a:ext cx="396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 10-14</a:t>
            </a:r>
            <a:endParaRPr lang="en-US"/>
          </a:p>
        </p:txBody>
      </p:sp>
      <p:sp>
        <p:nvSpPr>
          <p:cNvPr id="5173" name="Rectangle 55"/>
          <p:cNvSpPr>
            <a:spLocks noChangeArrowheads="1"/>
          </p:cNvSpPr>
          <p:nvPr/>
        </p:nvSpPr>
        <p:spPr bwMode="auto">
          <a:xfrm>
            <a:off x="4422775" y="4586288"/>
            <a:ext cx="396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 15-19</a:t>
            </a:r>
            <a:endParaRPr lang="en-US"/>
          </a:p>
        </p:txBody>
      </p:sp>
      <p:sp>
        <p:nvSpPr>
          <p:cNvPr id="5174" name="Rectangle 56"/>
          <p:cNvSpPr>
            <a:spLocks noChangeArrowheads="1"/>
          </p:cNvSpPr>
          <p:nvPr/>
        </p:nvSpPr>
        <p:spPr bwMode="auto">
          <a:xfrm>
            <a:off x="4422775" y="4308475"/>
            <a:ext cx="396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 20-24</a:t>
            </a:r>
            <a:endParaRPr lang="en-US"/>
          </a:p>
        </p:txBody>
      </p:sp>
      <p:sp>
        <p:nvSpPr>
          <p:cNvPr id="5175" name="Rectangle 57"/>
          <p:cNvSpPr>
            <a:spLocks noChangeArrowheads="1"/>
          </p:cNvSpPr>
          <p:nvPr/>
        </p:nvSpPr>
        <p:spPr bwMode="auto">
          <a:xfrm>
            <a:off x="4422775" y="4016375"/>
            <a:ext cx="396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 25-29</a:t>
            </a:r>
            <a:endParaRPr lang="en-US"/>
          </a:p>
        </p:txBody>
      </p:sp>
      <p:sp>
        <p:nvSpPr>
          <p:cNvPr id="5176" name="Rectangle 58"/>
          <p:cNvSpPr>
            <a:spLocks noChangeArrowheads="1"/>
          </p:cNvSpPr>
          <p:nvPr/>
        </p:nvSpPr>
        <p:spPr bwMode="auto">
          <a:xfrm>
            <a:off x="4422775" y="3725863"/>
            <a:ext cx="396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 30-34</a:t>
            </a:r>
            <a:endParaRPr lang="en-US"/>
          </a:p>
        </p:txBody>
      </p:sp>
      <p:sp>
        <p:nvSpPr>
          <p:cNvPr id="5177" name="Rectangle 59"/>
          <p:cNvSpPr>
            <a:spLocks noChangeArrowheads="1"/>
          </p:cNvSpPr>
          <p:nvPr/>
        </p:nvSpPr>
        <p:spPr bwMode="auto">
          <a:xfrm>
            <a:off x="4422775" y="3433763"/>
            <a:ext cx="396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 35-39</a:t>
            </a:r>
            <a:endParaRPr lang="en-US"/>
          </a:p>
        </p:txBody>
      </p:sp>
      <p:sp>
        <p:nvSpPr>
          <p:cNvPr id="5178" name="Rectangle 60"/>
          <p:cNvSpPr>
            <a:spLocks noChangeArrowheads="1"/>
          </p:cNvSpPr>
          <p:nvPr/>
        </p:nvSpPr>
        <p:spPr bwMode="auto">
          <a:xfrm>
            <a:off x="4422775" y="3143250"/>
            <a:ext cx="396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 40-44</a:t>
            </a:r>
            <a:endParaRPr lang="en-US"/>
          </a:p>
        </p:txBody>
      </p:sp>
      <p:sp>
        <p:nvSpPr>
          <p:cNvPr id="5179" name="Rectangle 61"/>
          <p:cNvSpPr>
            <a:spLocks noChangeArrowheads="1"/>
          </p:cNvSpPr>
          <p:nvPr/>
        </p:nvSpPr>
        <p:spPr bwMode="auto">
          <a:xfrm>
            <a:off x="4422775" y="2851150"/>
            <a:ext cx="396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 45-49</a:t>
            </a:r>
            <a:endParaRPr lang="en-US"/>
          </a:p>
        </p:txBody>
      </p:sp>
      <p:sp>
        <p:nvSpPr>
          <p:cNvPr id="5180" name="Rectangle 62"/>
          <p:cNvSpPr>
            <a:spLocks noChangeArrowheads="1"/>
          </p:cNvSpPr>
          <p:nvPr/>
        </p:nvSpPr>
        <p:spPr bwMode="auto">
          <a:xfrm>
            <a:off x="4422775" y="2560638"/>
            <a:ext cx="396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 50-54</a:t>
            </a:r>
            <a:endParaRPr lang="en-US"/>
          </a:p>
        </p:txBody>
      </p:sp>
      <p:sp>
        <p:nvSpPr>
          <p:cNvPr id="5181" name="Rectangle 63"/>
          <p:cNvSpPr>
            <a:spLocks noChangeArrowheads="1"/>
          </p:cNvSpPr>
          <p:nvPr/>
        </p:nvSpPr>
        <p:spPr bwMode="auto">
          <a:xfrm>
            <a:off x="4422775" y="2282825"/>
            <a:ext cx="396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 55-59</a:t>
            </a:r>
            <a:endParaRPr lang="en-US"/>
          </a:p>
        </p:txBody>
      </p:sp>
      <p:sp>
        <p:nvSpPr>
          <p:cNvPr id="5182" name="Rectangle 64"/>
          <p:cNvSpPr>
            <a:spLocks noChangeArrowheads="1"/>
          </p:cNvSpPr>
          <p:nvPr/>
        </p:nvSpPr>
        <p:spPr bwMode="auto">
          <a:xfrm>
            <a:off x="4422775" y="1990725"/>
            <a:ext cx="396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 60-64</a:t>
            </a:r>
            <a:endParaRPr lang="en-US"/>
          </a:p>
        </p:txBody>
      </p:sp>
      <p:sp>
        <p:nvSpPr>
          <p:cNvPr id="5183" name="Rectangle 65"/>
          <p:cNvSpPr>
            <a:spLocks noChangeArrowheads="1"/>
          </p:cNvSpPr>
          <p:nvPr/>
        </p:nvSpPr>
        <p:spPr bwMode="auto">
          <a:xfrm>
            <a:off x="4516438" y="1700213"/>
            <a:ext cx="2809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 65+</a:t>
            </a:r>
            <a:endParaRPr lang="en-US"/>
          </a:p>
        </p:txBody>
      </p:sp>
      <p:sp>
        <p:nvSpPr>
          <p:cNvPr id="5184" name="Rectangle 66"/>
          <p:cNvSpPr>
            <a:spLocks noChangeArrowheads="1"/>
          </p:cNvSpPr>
          <p:nvPr/>
        </p:nvSpPr>
        <p:spPr bwMode="auto">
          <a:xfrm>
            <a:off x="6054725" y="6162675"/>
            <a:ext cx="1946275" cy="3968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85" name="Rectangle 67"/>
          <p:cNvSpPr>
            <a:spLocks noChangeArrowheads="1"/>
          </p:cNvSpPr>
          <p:nvPr/>
        </p:nvSpPr>
        <p:spPr bwMode="auto">
          <a:xfrm>
            <a:off x="6110288" y="6294438"/>
            <a:ext cx="103187" cy="146050"/>
          </a:xfrm>
          <a:prstGeom prst="rect">
            <a:avLst/>
          </a:prstGeom>
          <a:solidFill>
            <a:srgbClr val="0000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186" name="Rectangle 68"/>
          <p:cNvSpPr>
            <a:spLocks noChangeArrowheads="1"/>
          </p:cNvSpPr>
          <p:nvPr/>
        </p:nvSpPr>
        <p:spPr bwMode="auto">
          <a:xfrm>
            <a:off x="6269038" y="6227763"/>
            <a:ext cx="1627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Times New Roman" pitchFamily="18" charset="0"/>
              </a:rPr>
              <a:t>PEREMPUAN</a:t>
            </a:r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animBg="1" autoUpdateAnimBg="0"/>
      <p:bldOleChart spid="2488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914400" y="1371600"/>
            <a:ext cx="7467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i="0" dirty="0">
                <a:latin typeface="Tahoma" pitchFamily="34" charset="0"/>
              </a:rPr>
              <a:t>STUKTUR PENDUDUK YANG KURANG MENGUNTUNGKAN</a:t>
            </a: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2057400" y="3778250"/>
            <a:ext cx="5943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i="0" dirty="0">
                <a:latin typeface="Tahoma" pitchFamily="34" charset="0"/>
              </a:rPr>
              <a:t>KLP UMUR (0-&lt;15 THN)</a:t>
            </a:r>
          </a:p>
          <a:p>
            <a:pPr algn="l"/>
            <a:r>
              <a:rPr lang="en-US" sz="3600" i="0" dirty="0">
                <a:latin typeface="Tahoma" pitchFamily="34" charset="0"/>
              </a:rPr>
              <a:t>RELATIF BESAR</a:t>
            </a:r>
          </a:p>
        </p:txBody>
      </p:sp>
      <p:sp>
        <p:nvSpPr>
          <p:cNvPr id="5" name="Down Arrow 4"/>
          <p:cNvSpPr/>
          <p:nvPr/>
        </p:nvSpPr>
        <p:spPr bwMode="auto">
          <a:xfrm>
            <a:off x="3810000" y="2743200"/>
            <a:ext cx="990600" cy="60960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4"/>
          <p:cNvSpPr>
            <a:spLocks noChangeArrowheads="1"/>
          </p:cNvSpPr>
          <p:nvPr/>
        </p:nvSpPr>
        <p:spPr bwMode="auto">
          <a:xfrm>
            <a:off x="1600200" y="838200"/>
            <a:ext cx="5943600" cy="495300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53251" name="AutoShape 8"/>
          <p:cNvSpPr>
            <a:spLocks noChangeArrowheads="1"/>
          </p:cNvSpPr>
          <p:nvPr/>
        </p:nvSpPr>
        <p:spPr bwMode="auto">
          <a:xfrm>
            <a:off x="2362200" y="2286000"/>
            <a:ext cx="4495800" cy="3352800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53252" name="Line 5"/>
          <p:cNvSpPr>
            <a:spLocks noChangeShapeType="1"/>
          </p:cNvSpPr>
          <p:nvPr/>
        </p:nvSpPr>
        <p:spPr bwMode="auto">
          <a:xfrm>
            <a:off x="1828800" y="4648200"/>
            <a:ext cx="5486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>
            <a:off x="1828800" y="3429000"/>
            <a:ext cx="5486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4133850" y="4876800"/>
            <a:ext cx="81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0" dirty="0">
                <a:solidFill>
                  <a:schemeClr val="bg1"/>
                </a:solidFill>
              </a:rPr>
              <a:t>0 – 14</a:t>
            </a:r>
          </a:p>
          <a:p>
            <a:r>
              <a:rPr lang="en-US" sz="1800" i="0" dirty="0" err="1">
                <a:solidFill>
                  <a:schemeClr val="bg1"/>
                </a:solidFill>
              </a:rPr>
              <a:t>tahun</a:t>
            </a:r>
            <a:endParaRPr lang="en-US" sz="1800" i="0" dirty="0">
              <a:solidFill>
                <a:schemeClr val="bg1"/>
              </a:solidFill>
            </a:endParaRPr>
          </a:p>
        </p:txBody>
      </p:sp>
      <p:sp>
        <p:nvSpPr>
          <p:cNvPr id="53255" name="Text Box 10"/>
          <p:cNvSpPr txBox="1">
            <a:spLocks noChangeArrowheads="1"/>
          </p:cNvSpPr>
          <p:nvPr/>
        </p:nvSpPr>
        <p:spPr bwMode="auto">
          <a:xfrm>
            <a:off x="4038600" y="3657600"/>
            <a:ext cx="121219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chemeClr val="bg1"/>
                </a:solidFill>
              </a:rPr>
              <a:t>15 – 64</a:t>
            </a:r>
          </a:p>
          <a:p>
            <a:r>
              <a:rPr lang="en-US" sz="1800" i="0" dirty="0" err="1">
                <a:solidFill>
                  <a:schemeClr val="bg1"/>
                </a:solidFill>
              </a:rPr>
              <a:t>tahun</a:t>
            </a:r>
            <a:endParaRPr lang="en-US" sz="1800" i="0" dirty="0">
              <a:solidFill>
                <a:schemeClr val="bg1"/>
              </a:solidFill>
            </a:endParaRPr>
          </a:p>
        </p:txBody>
      </p:sp>
      <p:sp>
        <p:nvSpPr>
          <p:cNvPr id="53256" name="Text Box 12"/>
          <p:cNvSpPr txBox="1">
            <a:spLocks noChangeArrowheads="1"/>
          </p:cNvSpPr>
          <p:nvPr/>
        </p:nvSpPr>
        <p:spPr bwMode="auto">
          <a:xfrm>
            <a:off x="4151313" y="2692400"/>
            <a:ext cx="761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0" dirty="0">
                <a:solidFill>
                  <a:schemeClr val="bg1"/>
                </a:solidFill>
              </a:rPr>
              <a:t>65 </a:t>
            </a:r>
          </a:p>
          <a:p>
            <a:r>
              <a:rPr lang="en-US" sz="1800" i="0" dirty="0" err="1">
                <a:solidFill>
                  <a:schemeClr val="bg1"/>
                </a:solidFill>
              </a:rPr>
              <a:t>tahun</a:t>
            </a:r>
            <a:endParaRPr lang="en-US" sz="1800" i="0" dirty="0">
              <a:solidFill>
                <a:schemeClr val="bg1"/>
              </a:solidFill>
            </a:endParaRPr>
          </a:p>
        </p:txBody>
      </p:sp>
      <p:sp>
        <p:nvSpPr>
          <p:cNvPr id="53257" name="Line 13"/>
          <p:cNvSpPr>
            <a:spLocks noChangeShapeType="1"/>
          </p:cNvSpPr>
          <p:nvPr/>
        </p:nvSpPr>
        <p:spPr bwMode="auto">
          <a:xfrm flipV="1">
            <a:off x="4724400" y="2671763"/>
            <a:ext cx="762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53258" name="Text Box 15"/>
          <p:cNvSpPr txBox="1">
            <a:spLocks noChangeArrowheads="1"/>
          </p:cNvSpPr>
          <p:nvPr/>
        </p:nvSpPr>
        <p:spPr bwMode="auto">
          <a:xfrm>
            <a:off x="2895600" y="933271"/>
            <a:ext cx="34698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rgbClr val="0000CC"/>
                </a:solidFill>
              </a:rPr>
              <a:t>PIRAMIDA PENDUDUK</a:t>
            </a:r>
          </a:p>
          <a:p>
            <a:r>
              <a:rPr lang="en-US" i="0" dirty="0">
                <a:solidFill>
                  <a:srgbClr val="0000CC"/>
                </a:solidFill>
              </a:rPr>
              <a:t>INDONESIA</a:t>
            </a:r>
          </a:p>
          <a:p>
            <a:r>
              <a:rPr lang="en-US" i="0" dirty="0">
                <a:solidFill>
                  <a:srgbClr val="0000CC"/>
                </a:solidFill>
              </a:rPr>
              <a:t>1970</a:t>
            </a:r>
          </a:p>
        </p:txBody>
      </p:sp>
      <p:sp>
        <p:nvSpPr>
          <p:cNvPr id="53259" name="Text Box 18"/>
          <p:cNvSpPr txBox="1">
            <a:spLocks noChangeArrowheads="1"/>
          </p:cNvSpPr>
          <p:nvPr/>
        </p:nvSpPr>
        <p:spPr bwMode="auto">
          <a:xfrm>
            <a:off x="1828800" y="2727325"/>
            <a:ext cx="817563" cy="336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 dirty="0">
                <a:solidFill>
                  <a:srgbClr val="FFFF00"/>
                </a:solidFill>
              </a:rPr>
              <a:t>3,20 %</a:t>
            </a:r>
          </a:p>
        </p:txBody>
      </p:sp>
      <p:sp>
        <p:nvSpPr>
          <p:cNvPr id="53260" name="Text Box 19"/>
          <p:cNvSpPr txBox="1">
            <a:spLocks noChangeArrowheads="1"/>
          </p:cNvSpPr>
          <p:nvPr/>
        </p:nvSpPr>
        <p:spPr bwMode="auto">
          <a:xfrm>
            <a:off x="1828800" y="3886200"/>
            <a:ext cx="931863" cy="336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 dirty="0">
                <a:solidFill>
                  <a:srgbClr val="FFFF00"/>
                </a:solidFill>
              </a:rPr>
              <a:t>53,72 %</a:t>
            </a:r>
          </a:p>
        </p:txBody>
      </p:sp>
      <p:sp>
        <p:nvSpPr>
          <p:cNvPr id="53261" name="Text Box 20"/>
          <p:cNvSpPr txBox="1">
            <a:spLocks noChangeArrowheads="1"/>
          </p:cNvSpPr>
          <p:nvPr/>
        </p:nvSpPr>
        <p:spPr bwMode="auto">
          <a:xfrm>
            <a:off x="1828800" y="4845050"/>
            <a:ext cx="931863" cy="336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 dirty="0">
                <a:solidFill>
                  <a:srgbClr val="FFFF00"/>
                </a:solidFill>
              </a:rPr>
              <a:t>43,08 %</a:t>
            </a:r>
          </a:p>
        </p:txBody>
      </p:sp>
      <p:sp>
        <p:nvSpPr>
          <p:cNvPr id="53262" name="Text Box 22"/>
          <p:cNvSpPr txBox="1">
            <a:spLocks noChangeArrowheads="1"/>
          </p:cNvSpPr>
          <p:nvPr/>
        </p:nvSpPr>
        <p:spPr bwMode="auto">
          <a:xfrm>
            <a:off x="76200" y="76200"/>
            <a:ext cx="217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3. Penduduk Usia Muda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11"/>
          <p:cNvSpPr>
            <a:spLocks noChangeArrowheads="1" noChangeShapeType="1" noTextEdit="1"/>
          </p:cNvSpPr>
          <p:nvPr/>
        </p:nvSpPr>
        <p:spPr bwMode="auto">
          <a:xfrm>
            <a:off x="3630613" y="4724400"/>
            <a:ext cx="1524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d-ID" sz="3600" i="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86,17</a:t>
            </a:r>
          </a:p>
        </p:txBody>
      </p:sp>
      <p:sp>
        <p:nvSpPr>
          <p:cNvPr id="54275" name="Text Box 12"/>
          <p:cNvSpPr txBox="1">
            <a:spLocks noChangeArrowheads="1"/>
          </p:cNvSpPr>
          <p:nvPr/>
        </p:nvSpPr>
        <p:spPr bwMode="auto">
          <a:xfrm>
            <a:off x="76200" y="76200"/>
            <a:ext cx="2908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4. Beban Ketergantungan Tinggi</a:t>
            </a:r>
          </a:p>
        </p:txBody>
      </p:sp>
      <p:sp>
        <p:nvSpPr>
          <p:cNvPr id="54276" name="Rectangle 13"/>
          <p:cNvSpPr>
            <a:spLocks noChangeArrowheads="1"/>
          </p:cNvSpPr>
          <p:nvPr/>
        </p:nvSpPr>
        <p:spPr bwMode="auto">
          <a:xfrm>
            <a:off x="1981200" y="685800"/>
            <a:ext cx="42783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0" dirty="0">
                <a:solidFill>
                  <a:schemeClr val="bg1"/>
                </a:solidFill>
              </a:rPr>
              <a:t>BEBAN KETERGANTUNGAN</a:t>
            </a:r>
          </a:p>
        </p:txBody>
      </p:sp>
      <p:grpSp>
        <p:nvGrpSpPr>
          <p:cNvPr id="54277" name="Group 22"/>
          <p:cNvGrpSpPr>
            <a:grpSpLocks/>
          </p:cNvGrpSpPr>
          <p:nvPr/>
        </p:nvGrpSpPr>
        <p:grpSpPr bwMode="auto">
          <a:xfrm>
            <a:off x="2078038" y="3581402"/>
            <a:ext cx="5165724" cy="830263"/>
            <a:chOff x="1309" y="2534"/>
            <a:chExt cx="3254" cy="523"/>
          </a:xfrm>
        </p:grpSpPr>
        <p:sp>
          <p:nvSpPr>
            <p:cNvPr id="54282" name="Text Box 16"/>
            <p:cNvSpPr txBox="1">
              <a:spLocks noChangeArrowheads="1"/>
            </p:cNvSpPr>
            <p:nvPr/>
          </p:nvSpPr>
          <p:spPr bwMode="auto">
            <a:xfrm>
              <a:off x="1309" y="2534"/>
              <a:ext cx="235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0" dirty="0">
                  <a:solidFill>
                    <a:schemeClr val="bg1"/>
                  </a:solidFill>
                </a:rPr>
                <a:t>(51.271.000) </a:t>
              </a:r>
              <a:endParaRPr lang="en-US" i="0" dirty="0" smtClean="0">
                <a:solidFill>
                  <a:schemeClr val="bg1"/>
                </a:solidFill>
              </a:endParaRPr>
            </a:p>
            <a:p>
              <a:r>
                <a:rPr lang="en-US" i="0" dirty="0" smtClean="0">
                  <a:solidFill>
                    <a:schemeClr val="bg1"/>
                  </a:solidFill>
                </a:rPr>
                <a:t> (</a:t>
              </a:r>
              <a:r>
                <a:rPr lang="en-US" i="0" dirty="0">
                  <a:solidFill>
                    <a:schemeClr val="bg1"/>
                  </a:solidFill>
                </a:rPr>
                <a:t>3.808.000) (63.921.000) </a:t>
              </a:r>
            </a:p>
          </p:txBody>
        </p:sp>
        <p:sp>
          <p:nvSpPr>
            <p:cNvPr id="54283" name="Text Box 17"/>
            <p:cNvSpPr txBox="1">
              <a:spLocks noChangeArrowheads="1"/>
            </p:cNvSpPr>
            <p:nvPr/>
          </p:nvSpPr>
          <p:spPr bwMode="auto">
            <a:xfrm>
              <a:off x="3613" y="2638"/>
              <a:ext cx="95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0" dirty="0">
                  <a:solidFill>
                    <a:schemeClr val="bg1"/>
                  </a:solidFill>
                </a:rPr>
                <a:t>X  100   </a:t>
              </a:r>
              <a:r>
                <a:rPr lang="en-US" dirty="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54284" name="Line 19"/>
            <p:cNvSpPr>
              <a:spLocks noChangeShapeType="1"/>
            </p:cNvSpPr>
            <p:nvPr/>
          </p:nvSpPr>
          <p:spPr bwMode="auto">
            <a:xfrm>
              <a:off x="1549" y="2768"/>
              <a:ext cx="1872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54278" name="Group 21"/>
          <p:cNvGrpSpPr>
            <a:grpSpLocks/>
          </p:cNvGrpSpPr>
          <p:nvPr/>
        </p:nvGrpSpPr>
        <p:grpSpPr bwMode="auto">
          <a:xfrm>
            <a:off x="2286000" y="1889125"/>
            <a:ext cx="3688560" cy="1570038"/>
            <a:chOff x="2160" y="896"/>
            <a:chExt cx="2005" cy="989"/>
          </a:xfrm>
        </p:grpSpPr>
        <p:sp>
          <p:nvSpPr>
            <p:cNvPr id="54279" name="Text Box 5"/>
            <p:cNvSpPr txBox="1">
              <a:spLocks noChangeArrowheads="1"/>
            </p:cNvSpPr>
            <p:nvPr/>
          </p:nvSpPr>
          <p:spPr bwMode="auto">
            <a:xfrm>
              <a:off x="2160" y="896"/>
              <a:ext cx="1225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i="0" dirty="0">
                  <a:solidFill>
                    <a:schemeClr val="bg1"/>
                  </a:solidFill>
                </a:rPr>
                <a:t>(0 - 14) + (65+)</a:t>
              </a:r>
            </a:p>
            <a:p>
              <a:r>
                <a:rPr lang="en-US" i="0" dirty="0">
                  <a:solidFill>
                    <a:schemeClr val="bg1"/>
                  </a:solidFill>
                </a:rPr>
                <a:t>(15 – 64  )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54280" name="Text Box 8"/>
            <p:cNvSpPr txBox="1">
              <a:spLocks noChangeArrowheads="1"/>
            </p:cNvSpPr>
            <p:nvPr/>
          </p:nvSpPr>
          <p:spPr bwMode="auto">
            <a:xfrm>
              <a:off x="3345" y="1202"/>
              <a:ext cx="82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0" dirty="0">
                  <a:solidFill>
                    <a:schemeClr val="bg1"/>
                  </a:solidFill>
                </a:rPr>
                <a:t>X  100   </a:t>
              </a:r>
              <a:r>
                <a:rPr lang="en-US" dirty="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54281" name="Line 20"/>
            <p:cNvSpPr>
              <a:spLocks noChangeShapeType="1"/>
            </p:cNvSpPr>
            <p:nvPr/>
          </p:nvSpPr>
          <p:spPr bwMode="auto">
            <a:xfrm>
              <a:off x="2256" y="1386"/>
              <a:ext cx="1008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4"/>
          <p:cNvSpPr txBox="1">
            <a:spLocks noChangeArrowheads="1"/>
          </p:cNvSpPr>
          <p:nvPr/>
        </p:nvSpPr>
        <p:spPr bwMode="auto">
          <a:xfrm>
            <a:off x="3200400" y="196850"/>
            <a:ext cx="287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0" dirty="0"/>
              <a:t>PIRAMIDA PENDUDUK</a:t>
            </a:r>
          </a:p>
          <a:p>
            <a:r>
              <a:rPr lang="en-US" sz="1800" b="1" i="0" dirty="0"/>
              <a:t>PROPINSI JAWA BARAT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3968750"/>
            <a:ext cx="4419600" cy="2660650"/>
            <a:chOff x="0" y="2500"/>
            <a:chExt cx="2784" cy="1676"/>
          </a:xfrm>
        </p:grpSpPr>
        <p:graphicFrame>
          <p:nvGraphicFramePr>
            <p:cNvPr id="6151" name="Object 6"/>
            <p:cNvGraphicFramePr>
              <a:graphicFrameLocks noChangeAspect="1"/>
            </p:cNvGraphicFramePr>
            <p:nvPr/>
          </p:nvGraphicFramePr>
          <p:xfrm>
            <a:off x="1299" y="2500"/>
            <a:ext cx="1485" cy="1529"/>
          </p:xfrm>
          <a:graphic>
            <a:graphicData uri="http://schemas.openxmlformats.org/presentationml/2006/ole">
              <p:oleObj spid="_x0000_s6151" name="Chart" r:id="rId4" imgW="4981575" imgH="3762451" progId="MSGraph.Chart.8">
                <p:embed followColorScheme="full"/>
              </p:oleObj>
            </a:graphicData>
          </a:graphic>
        </p:graphicFrame>
        <p:graphicFrame>
          <p:nvGraphicFramePr>
            <p:cNvPr id="6152" name="Object 7"/>
            <p:cNvGraphicFramePr>
              <a:graphicFrameLocks noChangeAspect="1"/>
            </p:cNvGraphicFramePr>
            <p:nvPr/>
          </p:nvGraphicFramePr>
          <p:xfrm>
            <a:off x="0" y="2500"/>
            <a:ext cx="1414" cy="1537"/>
          </p:xfrm>
          <a:graphic>
            <a:graphicData uri="http://schemas.openxmlformats.org/presentationml/2006/ole">
              <p:oleObj spid="_x0000_s6152" name="Chart" r:id="rId5" imgW="5381625" imgH="4057498" progId="MSGraph.Chart.8">
                <p:embed followColorScheme="full"/>
              </p:oleObj>
            </a:graphicData>
          </a:graphic>
        </p:graphicFrame>
        <p:sp>
          <p:nvSpPr>
            <p:cNvPr id="6164" name="Text Box 8"/>
            <p:cNvSpPr txBox="1">
              <a:spLocks noChangeArrowheads="1"/>
            </p:cNvSpPr>
            <p:nvPr/>
          </p:nvSpPr>
          <p:spPr bwMode="auto">
            <a:xfrm>
              <a:off x="768" y="4041"/>
              <a:ext cx="113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Sumber : Sensus Penduduk 1990</a:t>
              </a:r>
              <a:endParaRPr lang="en-US" sz="1200"/>
            </a:p>
          </p:txBody>
        </p:sp>
        <p:sp>
          <p:nvSpPr>
            <p:cNvPr id="6165" name="Rectangle 9"/>
            <p:cNvSpPr>
              <a:spLocks noChangeArrowheads="1"/>
            </p:cNvSpPr>
            <p:nvPr/>
          </p:nvSpPr>
          <p:spPr bwMode="auto">
            <a:xfrm>
              <a:off x="576" y="2640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1990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838200"/>
            <a:ext cx="4343400" cy="2625725"/>
            <a:chOff x="0" y="506"/>
            <a:chExt cx="2736" cy="1654"/>
          </a:xfrm>
        </p:grpSpPr>
        <p:sp>
          <p:nvSpPr>
            <p:cNvPr id="6162" name="Text Box 11"/>
            <p:cNvSpPr txBox="1">
              <a:spLocks noChangeArrowheads="1"/>
            </p:cNvSpPr>
            <p:nvPr/>
          </p:nvSpPr>
          <p:spPr bwMode="auto">
            <a:xfrm>
              <a:off x="560" y="812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1970</a:t>
              </a:r>
            </a:p>
          </p:txBody>
        </p:sp>
        <p:graphicFrame>
          <p:nvGraphicFramePr>
            <p:cNvPr id="6149" name="Object 12"/>
            <p:cNvGraphicFramePr>
              <a:graphicFrameLocks noChangeAspect="1"/>
            </p:cNvGraphicFramePr>
            <p:nvPr/>
          </p:nvGraphicFramePr>
          <p:xfrm>
            <a:off x="1277" y="506"/>
            <a:ext cx="1459" cy="1518"/>
          </p:xfrm>
          <a:graphic>
            <a:graphicData uri="http://schemas.openxmlformats.org/presentationml/2006/ole">
              <p:oleObj spid="_x0000_s6149" name="Chart" r:id="rId6" imgW="4981575" imgH="3762451" progId="MSGraph.Chart.8">
                <p:embed followColorScheme="full"/>
              </p:oleObj>
            </a:graphicData>
          </a:graphic>
        </p:graphicFrame>
        <p:graphicFrame>
          <p:nvGraphicFramePr>
            <p:cNvPr id="6150" name="Object 13"/>
            <p:cNvGraphicFramePr>
              <a:graphicFrameLocks noChangeAspect="1"/>
            </p:cNvGraphicFramePr>
            <p:nvPr/>
          </p:nvGraphicFramePr>
          <p:xfrm>
            <a:off x="0" y="506"/>
            <a:ext cx="1389" cy="1526"/>
          </p:xfrm>
          <a:graphic>
            <a:graphicData uri="http://schemas.openxmlformats.org/presentationml/2006/ole">
              <p:oleObj spid="_x0000_s6150" name="Chart" r:id="rId7" imgW="5381625" imgH="4057498" progId="MSGraph.Chart.8">
                <p:embed followColorScheme="full"/>
              </p:oleObj>
            </a:graphicData>
          </a:graphic>
        </p:graphicFrame>
        <p:sp>
          <p:nvSpPr>
            <p:cNvPr id="6163" name="Text Box 14"/>
            <p:cNvSpPr txBox="1">
              <a:spLocks noChangeArrowheads="1"/>
            </p:cNvSpPr>
            <p:nvPr/>
          </p:nvSpPr>
          <p:spPr bwMode="auto">
            <a:xfrm>
              <a:off x="768" y="2025"/>
              <a:ext cx="113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Sumber : Sensus Penduduk 1970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672013" y="3276600"/>
            <a:ext cx="4471987" cy="3313113"/>
            <a:chOff x="2942" y="2004"/>
            <a:chExt cx="2818" cy="2147"/>
          </a:xfrm>
        </p:grpSpPr>
        <p:graphicFrame>
          <p:nvGraphicFramePr>
            <p:cNvPr id="6148" name="Object 16"/>
            <p:cNvGraphicFramePr>
              <a:graphicFrameLocks noChangeAspect="1"/>
            </p:cNvGraphicFramePr>
            <p:nvPr/>
          </p:nvGraphicFramePr>
          <p:xfrm>
            <a:off x="2942" y="2004"/>
            <a:ext cx="2818" cy="2147"/>
          </p:xfrm>
          <a:graphic>
            <a:graphicData uri="http://schemas.openxmlformats.org/presentationml/2006/ole">
              <p:oleObj spid="_x0000_s6148" name="Slide" r:id="rId8" imgW="4514760" imgH="3381480" progId="PowerPoint.Slide.8">
                <p:embed/>
              </p:oleObj>
            </a:graphicData>
          </a:graphic>
        </p:graphicFrame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4800" y="2623"/>
              <a:ext cx="400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2000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724400" y="844550"/>
            <a:ext cx="4419600" cy="2584450"/>
            <a:chOff x="2736" y="576"/>
            <a:chExt cx="3024" cy="1628"/>
          </a:xfrm>
        </p:grpSpPr>
        <p:grpSp>
          <p:nvGrpSpPr>
            <p:cNvPr id="6158" name="Group 19"/>
            <p:cNvGrpSpPr>
              <a:grpSpLocks/>
            </p:cNvGrpSpPr>
            <p:nvPr/>
          </p:nvGrpSpPr>
          <p:grpSpPr bwMode="auto">
            <a:xfrm>
              <a:off x="2736" y="576"/>
              <a:ext cx="3024" cy="1628"/>
              <a:chOff x="2736" y="624"/>
              <a:chExt cx="3024" cy="1628"/>
            </a:xfrm>
          </p:grpSpPr>
          <p:graphicFrame>
            <p:nvGraphicFramePr>
              <p:cNvPr id="6146" name="Object 20"/>
              <p:cNvGraphicFramePr>
                <a:graphicFrameLocks noChangeAspect="1"/>
              </p:cNvGraphicFramePr>
              <p:nvPr/>
            </p:nvGraphicFramePr>
            <p:xfrm>
              <a:off x="4147" y="625"/>
              <a:ext cx="1613" cy="1479"/>
            </p:xfrm>
            <a:graphic>
              <a:graphicData uri="http://schemas.openxmlformats.org/presentationml/2006/ole">
                <p:oleObj spid="_x0000_s6146" name="Chart" r:id="rId9" imgW="4981575" imgH="3762451" progId="MSGraph.Chart.8">
                  <p:embed followColorScheme="full"/>
                </p:oleObj>
              </a:graphicData>
            </a:graphic>
          </p:graphicFrame>
          <p:graphicFrame>
            <p:nvGraphicFramePr>
              <p:cNvPr id="6147" name="Object 21"/>
              <p:cNvGraphicFramePr>
                <a:graphicFrameLocks noChangeAspect="1"/>
              </p:cNvGraphicFramePr>
              <p:nvPr/>
            </p:nvGraphicFramePr>
            <p:xfrm>
              <a:off x="2736" y="624"/>
              <a:ext cx="1535" cy="1487"/>
            </p:xfrm>
            <a:graphic>
              <a:graphicData uri="http://schemas.openxmlformats.org/presentationml/2006/ole">
                <p:oleObj spid="_x0000_s6147" name="Chart" r:id="rId10" imgW="5381625" imgH="4057498" progId="MSGraph.Chart.8">
                  <p:embed followColorScheme="full"/>
                </p:oleObj>
              </a:graphicData>
            </a:graphic>
          </p:graphicFrame>
          <p:sp>
            <p:nvSpPr>
              <p:cNvPr id="6160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117"/>
                <a:ext cx="1229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Sumber : Sensus Penduduk 1980</a:t>
                </a:r>
              </a:p>
            </p:txBody>
          </p:sp>
        </p:grpSp>
        <p:sp>
          <p:nvSpPr>
            <p:cNvPr id="6159" name="Text Box 23"/>
            <p:cNvSpPr txBox="1">
              <a:spLocks noChangeArrowheads="1"/>
            </p:cNvSpPr>
            <p:nvPr/>
          </p:nvSpPr>
          <p:spPr bwMode="auto">
            <a:xfrm>
              <a:off x="4656" y="812"/>
              <a:ext cx="4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1980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86400" y="3810000"/>
            <a:ext cx="87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2000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1676400" y="457200"/>
            <a:ext cx="5371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l"/>
            <a:r>
              <a:rPr lang="en-US" sz="2800" i="0" dirty="0">
                <a:solidFill>
                  <a:srgbClr val="FFFF00"/>
                </a:solidFill>
              </a:rPr>
              <a:t>MASALAH KEPENDUDUKAN</a:t>
            </a:r>
          </a:p>
          <a:p>
            <a:pPr algn="l"/>
            <a:r>
              <a:rPr lang="en-US" sz="2800" i="0" dirty="0" smtClean="0">
                <a:solidFill>
                  <a:srgbClr val="FFFF00"/>
                </a:solidFill>
              </a:rPr>
              <a:t>INDONESIA </a:t>
            </a:r>
            <a:r>
              <a:rPr lang="en-US" sz="2800" i="0" dirty="0" smtClean="0">
                <a:solidFill>
                  <a:srgbClr val="FFFF00"/>
                </a:solidFill>
              </a:rPr>
              <a:t>1970 *</a:t>
            </a:r>
            <a:endParaRPr lang="en-US" sz="2800" i="0" dirty="0">
              <a:solidFill>
                <a:srgbClr val="FFFF00"/>
              </a:solidFill>
            </a:endParaRP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1485900" y="2049482"/>
            <a:ext cx="6484532" cy="39703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Penduduk</a:t>
            </a:r>
            <a:r>
              <a:rPr lang="en-US" sz="2800" dirty="0"/>
              <a:t> </a:t>
            </a:r>
            <a:r>
              <a:rPr lang="en-US" sz="2800" dirty="0" err="1"/>
              <a:t>Besar</a:t>
            </a:r>
            <a:endParaRPr lang="en-US" sz="2800" dirty="0"/>
          </a:p>
          <a:p>
            <a:pPr marL="457200" indent="-457200" algn="l">
              <a:buFontTx/>
              <a:buAutoNum type="arabicPeriod"/>
            </a:pPr>
            <a:endParaRPr lang="en-US" sz="2800" dirty="0"/>
          </a:p>
          <a:p>
            <a:pPr marL="457200" indent="-457200" algn="l">
              <a:buFontTx/>
              <a:buAutoNum type="arabicPeriod"/>
            </a:pPr>
            <a:r>
              <a:rPr lang="en-US" sz="2800" dirty="0"/>
              <a:t> </a:t>
            </a:r>
            <a:r>
              <a:rPr lang="en-US" sz="2800" dirty="0" err="1"/>
              <a:t>Laju</a:t>
            </a:r>
            <a:r>
              <a:rPr lang="en-US" sz="2800" dirty="0"/>
              <a:t> </a:t>
            </a:r>
            <a:r>
              <a:rPr lang="en-US" sz="2800" dirty="0" err="1"/>
              <a:t>Pertumbuhan</a:t>
            </a:r>
            <a:r>
              <a:rPr lang="en-US" sz="2800" dirty="0"/>
              <a:t> </a:t>
            </a:r>
            <a:r>
              <a:rPr lang="en-US" sz="2800" dirty="0" err="1"/>
              <a:t>Penduduk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endParaRPr lang="en-US" sz="2800" dirty="0"/>
          </a:p>
          <a:p>
            <a:pPr marL="457200" indent="-457200" algn="l">
              <a:buFontTx/>
              <a:buAutoNum type="arabicPeriod"/>
            </a:pPr>
            <a:endParaRPr lang="en-US" sz="2800" dirty="0"/>
          </a:p>
          <a:p>
            <a:pPr marL="457200" indent="-457200" algn="l">
              <a:buFontTx/>
              <a:buAutoNum type="arabicPeriod"/>
            </a:pPr>
            <a:r>
              <a:rPr lang="en-US" sz="2800" dirty="0"/>
              <a:t> </a:t>
            </a:r>
            <a:r>
              <a:rPr lang="en-US" sz="2800" dirty="0" err="1"/>
              <a:t>Penduduk</a:t>
            </a:r>
            <a:r>
              <a:rPr lang="en-US" sz="2800" dirty="0"/>
              <a:t> </a:t>
            </a:r>
            <a:r>
              <a:rPr lang="en-US" sz="2800" dirty="0" err="1"/>
              <a:t>Usia</a:t>
            </a:r>
            <a:r>
              <a:rPr lang="en-US" sz="2800" dirty="0"/>
              <a:t> </a:t>
            </a:r>
            <a:r>
              <a:rPr lang="en-US" sz="2800" dirty="0" err="1"/>
              <a:t>Muda</a:t>
            </a:r>
            <a:endParaRPr lang="en-US" sz="2800" dirty="0"/>
          </a:p>
          <a:p>
            <a:pPr marL="457200" indent="-457200" algn="l">
              <a:buFontTx/>
              <a:buAutoNum type="arabicPeriod"/>
            </a:pPr>
            <a:endParaRPr lang="en-US" sz="2800" dirty="0"/>
          </a:p>
          <a:p>
            <a:pPr marL="457200" indent="-457200" algn="l">
              <a:buFontTx/>
              <a:buAutoNum type="arabicPeriod"/>
            </a:pPr>
            <a:r>
              <a:rPr lang="en-US" sz="2800" dirty="0"/>
              <a:t> </a:t>
            </a:r>
            <a:r>
              <a:rPr lang="en-US" sz="2800" dirty="0" err="1"/>
              <a:t>Beban</a:t>
            </a:r>
            <a:r>
              <a:rPr lang="en-US" sz="2800" dirty="0"/>
              <a:t> </a:t>
            </a:r>
            <a:r>
              <a:rPr lang="en-US" sz="2800" dirty="0" err="1"/>
              <a:t>Ketergantungan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endParaRPr lang="en-US" sz="2800" dirty="0"/>
          </a:p>
          <a:p>
            <a:pPr marL="457200" indent="-457200" algn="l">
              <a:buFontTx/>
              <a:buAutoNum type="arabicPeriod"/>
            </a:pPr>
            <a:endParaRPr lang="en-US" sz="2800" dirty="0"/>
          </a:p>
          <a:p>
            <a:pPr marL="457200" indent="-457200" algn="l">
              <a:buFontTx/>
              <a:buAutoNum type="arabicPeriod"/>
            </a:pPr>
            <a:r>
              <a:rPr lang="en-US" sz="2800" dirty="0"/>
              <a:t> </a:t>
            </a:r>
            <a:r>
              <a:rPr lang="en-US" sz="2800" dirty="0" err="1"/>
              <a:t>Distribusi</a:t>
            </a:r>
            <a:r>
              <a:rPr lang="en-US" sz="2800" dirty="0"/>
              <a:t> </a:t>
            </a:r>
            <a:r>
              <a:rPr lang="en-US" sz="2800" dirty="0" err="1"/>
              <a:t>Penduduk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merata</a:t>
            </a:r>
            <a:endParaRPr lang="en-US" sz="2800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914400" y="609600"/>
            <a:ext cx="6858000" cy="609600"/>
          </a:xfrm>
          <a:prstGeom prst="rect">
            <a:avLst/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en-US" sz="3200" i="0" dirty="0">
                <a:solidFill>
                  <a:schemeClr val="bg1"/>
                </a:solidFill>
              </a:rPr>
              <a:t>KOMPOSISI PENDUDUK JABAR</a:t>
            </a:r>
          </a:p>
        </p:txBody>
      </p:sp>
      <p:sp>
        <p:nvSpPr>
          <p:cNvPr id="7173" name="AutoShape 3"/>
          <p:cNvSpPr>
            <a:spLocks noChangeArrowheads="1"/>
          </p:cNvSpPr>
          <p:nvPr/>
        </p:nvSpPr>
        <p:spPr bwMode="auto">
          <a:xfrm>
            <a:off x="5181600" y="2057400"/>
            <a:ext cx="2747963" cy="6858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Broadway" pitchFamily="82" charset="0"/>
              </a:rPr>
              <a:t>&gt; 41 juta</a:t>
            </a:r>
          </a:p>
        </p:txBody>
      </p:sp>
      <p:sp>
        <p:nvSpPr>
          <p:cNvPr id="614404" name="AutoShape 4"/>
          <p:cNvSpPr>
            <a:spLocks noChangeArrowheads="1"/>
          </p:cNvSpPr>
          <p:nvPr/>
        </p:nvSpPr>
        <p:spPr bwMode="auto">
          <a:xfrm>
            <a:off x="3962400" y="2362200"/>
            <a:ext cx="817563" cy="457200"/>
          </a:xfrm>
          <a:prstGeom prst="rightArrow">
            <a:avLst>
              <a:gd name="adj1" fmla="val 50000"/>
              <a:gd name="adj2" fmla="val 44705"/>
            </a:avLst>
          </a:prstGeom>
          <a:solidFill>
            <a:srgbClr val="FF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175" name="AutoShape 5"/>
          <p:cNvSpPr>
            <a:spLocks noChangeArrowheads="1"/>
          </p:cNvSpPr>
          <p:nvPr/>
        </p:nvSpPr>
        <p:spPr bwMode="auto">
          <a:xfrm>
            <a:off x="836613" y="2133600"/>
            <a:ext cx="2744787" cy="6858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Broadway" pitchFamily="82" charset="0"/>
              </a:rPr>
              <a:t>&gt; 18 juta</a:t>
            </a: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1600200" y="1447800"/>
            <a:ext cx="1371600" cy="4572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5867400" y="1447800"/>
            <a:ext cx="1371600" cy="457200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614408" name="Rectangle 8"/>
          <p:cNvSpPr>
            <a:spLocks noChangeArrowheads="1"/>
          </p:cNvSpPr>
          <p:nvPr/>
        </p:nvSpPr>
        <p:spPr bwMode="auto">
          <a:xfrm>
            <a:off x="5410200" y="1508125"/>
            <a:ext cx="22098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2006</a:t>
            </a:r>
          </a:p>
        </p:txBody>
      </p:sp>
      <p:sp>
        <p:nvSpPr>
          <p:cNvPr id="614409" name="Rectangle 9"/>
          <p:cNvSpPr>
            <a:spLocks noChangeArrowheads="1"/>
          </p:cNvSpPr>
          <p:nvPr/>
        </p:nvSpPr>
        <p:spPr bwMode="auto">
          <a:xfrm>
            <a:off x="1811338" y="1447800"/>
            <a:ext cx="94776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1970</a:t>
            </a:r>
          </a:p>
        </p:txBody>
      </p:sp>
      <p:graphicFrame>
        <p:nvGraphicFramePr>
          <p:cNvPr id="7170" name="Object 14"/>
          <p:cNvGraphicFramePr>
            <a:graphicFrameLocks noChangeAspect="1"/>
          </p:cNvGraphicFramePr>
          <p:nvPr/>
        </p:nvGraphicFramePr>
        <p:xfrm>
          <a:off x="2209800" y="3276600"/>
          <a:ext cx="2316163" cy="2867025"/>
        </p:xfrm>
        <a:graphic>
          <a:graphicData uri="http://schemas.openxmlformats.org/presentationml/2006/ole">
            <p:oleObj spid="_x0000_s7170" name="Chart" r:id="rId4" imgW="4981575" imgH="3762451" progId="MSGraph.Chart.8">
              <p:embed followColorScheme="full"/>
            </p:oleObj>
          </a:graphicData>
        </a:graphic>
      </p:graphicFrame>
      <p:graphicFrame>
        <p:nvGraphicFramePr>
          <p:cNvPr id="7171" name="Object 15"/>
          <p:cNvGraphicFramePr>
            <a:graphicFrameLocks noChangeAspect="1"/>
          </p:cNvGraphicFramePr>
          <p:nvPr/>
        </p:nvGraphicFramePr>
        <p:xfrm>
          <a:off x="152400" y="3241675"/>
          <a:ext cx="2205038" cy="2882900"/>
        </p:xfrm>
        <a:graphic>
          <a:graphicData uri="http://schemas.openxmlformats.org/presentationml/2006/ole">
            <p:oleObj spid="_x0000_s7171" name="Chart" r:id="rId5" imgW="5381625" imgH="4057498" progId="MSGraph.Chart.8">
              <p:embed followColorScheme="full"/>
            </p:oleObj>
          </a:graphicData>
        </a:graphic>
      </p:graphicFrame>
      <p:sp>
        <p:nvSpPr>
          <p:cNvPr id="7180" name="Text Box 16"/>
          <p:cNvSpPr txBox="1">
            <a:spLocks noChangeArrowheads="1"/>
          </p:cNvSpPr>
          <p:nvPr/>
        </p:nvSpPr>
        <p:spPr bwMode="auto">
          <a:xfrm>
            <a:off x="1371600" y="6111875"/>
            <a:ext cx="17954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cs typeface="Arial" charset="0"/>
              </a:rPr>
              <a:t>Sumber : Sensus Penduduk 1970</a:t>
            </a:r>
          </a:p>
        </p:txBody>
      </p:sp>
      <p:grpSp>
        <p:nvGrpSpPr>
          <p:cNvPr id="7181" name="Group 287"/>
          <p:cNvGrpSpPr>
            <a:grpSpLocks/>
          </p:cNvGrpSpPr>
          <p:nvPr/>
        </p:nvGrpSpPr>
        <p:grpSpPr bwMode="auto">
          <a:xfrm>
            <a:off x="7002463" y="3352800"/>
            <a:ext cx="2139950" cy="2347913"/>
            <a:chOff x="4410" y="2112"/>
            <a:chExt cx="1348" cy="1479"/>
          </a:xfrm>
        </p:grpSpPr>
        <p:sp>
          <p:nvSpPr>
            <p:cNvPr id="7258" name="Rectangle 162"/>
            <p:cNvSpPr>
              <a:spLocks noChangeArrowheads="1"/>
            </p:cNvSpPr>
            <p:nvPr/>
          </p:nvSpPr>
          <p:spPr bwMode="auto">
            <a:xfrm>
              <a:off x="4418" y="3439"/>
              <a:ext cx="928" cy="36"/>
            </a:xfrm>
            <a:prstGeom prst="rect">
              <a:avLst/>
            </a:prstGeom>
            <a:solidFill>
              <a:srgbClr val="0000FF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59" name="Rectangle 163"/>
            <p:cNvSpPr>
              <a:spLocks noChangeArrowheads="1"/>
            </p:cNvSpPr>
            <p:nvPr/>
          </p:nvSpPr>
          <p:spPr bwMode="auto">
            <a:xfrm>
              <a:off x="4418" y="3349"/>
              <a:ext cx="922" cy="40"/>
            </a:xfrm>
            <a:prstGeom prst="rect">
              <a:avLst/>
            </a:prstGeom>
            <a:solidFill>
              <a:srgbClr val="0000FF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60" name="Rectangle 164"/>
            <p:cNvSpPr>
              <a:spLocks noChangeArrowheads="1"/>
            </p:cNvSpPr>
            <p:nvPr/>
          </p:nvSpPr>
          <p:spPr bwMode="auto">
            <a:xfrm>
              <a:off x="4418" y="3263"/>
              <a:ext cx="859" cy="37"/>
            </a:xfrm>
            <a:prstGeom prst="rect">
              <a:avLst/>
            </a:prstGeom>
            <a:solidFill>
              <a:srgbClr val="0000FF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61" name="Rectangle 165"/>
            <p:cNvSpPr>
              <a:spLocks noChangeArrowheads="1"/>
            </p:cNvSpPr>
            <p:nvPr/>
          </p:nvSpPr>
          <p:spPr bwMode="auto">
            <a:xfrm>
              <a:off x="4418" y="3179"/>
              <a:ext cx="896" cy="35"/>
            </a:xfrm>
            <a:prstGeom prst="rect">
              <a:avLst/>
            </a:prstGeom>
            <a:solidFill>
              <a:srgbClr val="0000FF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62" name="Rectangle 166"/>
            <p:cNvSpPr>
              <a:spLocks noChangeArrowheads="1"/>
            </p:cNvSpPr>
            <p:nvPr/>
          </p:nvSpPr>
          <p:spPr bwMode="auto">
            <a:xfrm>
              <a:off x="4418" y="3093"/>
              <a:ext cx="910" cy="36"/>
            </a:xfrm>
            <a:prstGeom prst="rect">
              <a:avLst/>
            </a:prstGeom>
            <a:solidFill>
              <a:srgbClr val="0000FF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63" name="Rectangle 167"/>
            <p:cNvSpPr>
              <a:spLocks noChangeArrowheads="1"/>
            </p:cNvSpPr>
            <p:nvPr/>
          </p:nvSpPr>
          <p:spPr bwMode="auto">
            <a:xfrm>
              <a:off x="4418" y="3003"/>
              <a:ext cx="844" cy="41"/>
            </a:xfrm>
            <a:prstGeom prst="rect">
              <a:avLst/>
            </a:prstGeom>
            <a:solidFill>
              <a:srgbClr val="0000FF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64" name="Rectangle 168"/>
            <p:cNvSpPr>
              <a:spLocks noChangeArrowheads="1"/>
            </p:cNvSpPr>
            <p:nvPr/>
          </p:nvSpPr>
          <p:spPr bwMode="auto">
            <a:xfrm>
              <a:off x="4418" y="2918"/>
              <a:ext cx="707" cy="36"/>
            </a:xfrm>
            <a:prstGeom prst="rect">
              <a:avLst/>
            </a:prstGeom>
            <a:solidFill>
              <a:srgbClr val="0000FF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65" name="Rectangle 169"/>
            <p:cNvSpPr>
              <a:spLocks noChangeArrowheads="1"/>
            </p:cNvSpPr>
            <p:nvPr/>
          </p:nvSpPr>
          <p:spPr bwMode="auto">
            <a:xfrm>
              <a:off x="4418" y="2832"/>
              <a:ext cx="632" cy="36"/>
            </a:xfrm>
            <a:prstGeom prst="rect">
              <a:avLst/>
            </a:prstGeom>
            <a:solidFill>
              <a:srgbClr val="3366FF"/>
            </a:solidFill>
            <a:ln w="4826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66" name="Rectangle 170"/>
            <p:cNvSpPr>
              <a:spLocks noChangeArrowheads="1"/>
            </p:cNvSpPr>
            <p:nvPr/>
          </p:nvSpPr>
          <p:spPr bwMode="auto">
            <a:xfrm>
              <a:off x="4418" y="2746"/>
              <a:ext cx="506" cy="36"/>
            </a:xfrm>
            <a:prstGeom prst="rect">
              <a:avLst/>
            </a:prstGeom>
            <a:solidFill>
              <a:srgbClr val="0000FF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67" name="Rectangle 171"/>
            <p:cNvSpPr>
              <a:spLocks noChangeArrowheads="1"/>
            </p:cNvSpPr>
            <p:nvPr/>
          </p:nvSpPr>
          <p:spPr bwMode="auto">
            <a:xfrm>
              <a:off x="4418" y="2656"/>
              <a:ext cx="376" cy="41"/>
            </a:xfrm>
            <a:prstGeom prst="rect">
              <a:avLst/>
            </a:prstGeom>
            <a:solidFill>
              <a:srgbClr val="0000FF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68" name="Rectangle 172"/>
            <p:cNvSpPr>
              <a:spLocks noChangeArrowheads="1"/>
            </p:cNvSpPr>
            <p:nvPr/>
          </p:nvSpPr>
          <p:spPr bwMode="auto">
            <a:xfrm>
              <a:off x="4418" y="2571"/>
              <a:ext cx="299" cy="36"/>
            </a:xfrm>
            <a:prstGeom prst="rect">
              <a:avLst/>
            </a:prstGeom>
            <a:solidFill>
              <a:srgbClr val="0000FF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69" name="Rectangle 173"/>
            <p:cNvSpPr>
              <a:spLocks noChangeArrowheads="1"/>
            </p:cNvSpPr>
            <p:nvPr/>
          </p:nvSpPr>
          <p:spPr bwMode="auto">
            <a:xfrm>
              <a:off x="4418" y="2485"/>
              <a:ext cx="218" cy="36"/>
            </a:xfrm>
            <a:prstGeom prst="rect">
              <a:avLst/>
            </a:prstGeom>
            <a:solidFill>
              <a:srgbClr val="0000FF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70" name="Rectangle 174"/>
            <p:cNvSpPr>
              <a:spLocks noChangeArrowheads="1"/>
            </p:cNvSpPr>
            <p:nvPr/>
          </p:nvSpPr>
          <p:spPr bwMode="auto">
            <a:xfrm>
              <a:off x="4418" y="2400"/>
              <a:ext cx="213" cy="36"/>
            </a:xfrm>
            <a:prstGeom prst="rect">
              <a:avLst/>
            </a:prstGeom>
            <a:solidFill>
              <a:srgbClr val="0000FF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71" name="Rectangle 175"/>
            <p:cNvSpPr>
              <a:spLocks noChangeArrowheads="1"/>
            </p:cNvSpPr>
            <p:nvPr/>
          </p:nvSpPr>
          <p:spPr bwMode="auto">
            <a:xfrm>
              <a:off x="4418" y="2310"/>
              <a:ext cx="144" cy="41"/>
            </a:xfrm>
            <a:prstGeom prst="rect">
              <a:avLst/>
            </a:prstGeom>
            <a:solidFill>
              <a:srgbClr val="0000FF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72" name="Rectangle 176"/>
            <p:cNvSpPr>
              <a:spLocks noChangeArrowheads="1"/>
            </p:cNvSpPr>
            <p:nvPr/>
          </p:nvSpPr>
          <p:spPr bwMode="auto">
            <a:xfrm>
              <a:off x="4418" y="2225"/>
              <a:ext cx="121" cy="35"/>
            </a:xfrm>
            <a:prstGeom prst="rect">
              <a:avLst/>
            </a:prstGeom>
            <a:solidFill>
              <a:srgbClr val="0000FF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73" name="Rectangle 177"/>
            <p:cNvSpPr>
              <a:spLocks noChangeArrowheads="1"/>
            </p:cNvSpPr>
            <p:nvPr/>
          </p:nvSpPr>
          <p:spPr bwMode="auto">
            <a:xfrm>
              <a:off x="4418" y="2139"/>
              <a:ext cx="132" cy="37"/>
            </a:xfrm>
            <a:prstGeom prst="rect">
              <a:avLst/>
            </a:prstGeom>
            <a:solidFill>
              <a:srgbClr val="0000FF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74" name="Line 178"/>
            <p:cNvSpPr>
              <a:spLocks noChangeShapeType="1"/>
            </p:cNvSpPr>
            <p:nvPr/>
          </p:nvSpPr>
          <p:spPr bwMode="auto">
            <a:xfrm>
              <a:off x="4418" y="3497"/>
              <a:ext cx="1232" cy="2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75" name="Line 179"/>
            <p:cNvSpPr>
              <a:spLocks noChangeShapeType="1"/>
            </p:cNvSpPr>
            <p:nvPr/>
          </p:nvSpPr>
          <p:spPr bwMode="auto">
            <a:xfrm flipV="1">
              <a:off x="4418" y="3497"/>
              <a:ext cx="1" cy="14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76" name="Line 180"/>
            <p:cNvSpPr>
              <a:spLocks noChangeShapeType="1"/>
            </p:cNvSpPr>
            <p:nvPr/>
          </p:nvSpPr>
          <p:spPr bwMode="auto">
            <a:xfrm flipV="1">
              <a:off x="4665" y="3497"/>
              <a:ext cx="1" cy="14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77" name="Line 181"/>
            <p:cNvSpPr>
              <a:spLocks noChangeShapeType="1"/>
            </p:cNvSpPr>
            <p:nvPr/>
          </p:nvSpPr>
          <p:spPr bwMode="auto">
            <a:xfrm flipV="1">
              <a:off x="4912" y="3497"/>
              <a:ext cx="1" cy="14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78" name="Line 182"/>
            <p:cNvSpPr>
              <a:spLocks noChangeShapeType="1"/>
            </p:cNvSpPr>
            <p:nvPr/>
          </p:nvSpPr>
          <p:spPr bwMode="auto">
            <a:xfrm flipV="1">
              <a:off x="5156" y="3497"/>
              <a:ext cx="1" cy="14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79" name="Line 183"/>
            <p:cNvSpPr>
              <a:spLocks noChangeShapeType="1"/>
            </p:cNvSpPr>
            <p:nvPr/>
          </p:nvSpPr>
          <p:spPr bwMode="auto">
            <a:xfrm flipV="1">
              <a:off x="5403" y="3497"/>
              <a:ext cx="1" cy="14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80" name="Line 184"/>
            <p:cNvSpPr>
              <a:spLocks noChangeShapeType="1"/>
            </p:cNvSpPr>
            <p:nvPr/>
          </p:nvSpPr>
          <p:spPr bwMode="auto">
            <a:xfrm flipV="1">
              <a:off x="5650" y="3497"/>
              <a:ext cx="1" cy="14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81" name="Line 185"/>
            <p:cNvSpPr>
              <a:spLocks noChangeShapeType="1"/>
            </p:cNvSpPr>
            <p:nvPr/>
          </p:nvSpPr>
          <p:spPr bwMode="auto">
            <a:xfrm>
              <a:off x="4418" y="2112"/>
              <a:ext cx="1" cy="1385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82" name="Line 186"/>
            <p:cNvSpPr>
              <a:spLocks noChangeShapeType="1"/>
            </p:cNvSpPr>
            <p:nvPr/>
          </p:nvSpPr>
          <p:spPr bwMode="auto">
            <a:xfrm>
              <a:off x="4410" y="3497"/>
              <a:ext cx="8" cy="2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83" name="Line 187"/>
            <p:cNvSpPr>
              <a:spLocks noChangeShapeType="1"/>
            </p:cNvSpPr>
            <p:nvPr/>
          </p:nvSpPr>
          <p:spPr bwMode="auto">
            <a:xfrm>
              <a:off x="4410" y="3413"/>
              <a:ext cx="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84" name="Line 188"/>
            <p:cNvSpPr>
              <a:spLocks noChangeShapeType="1"/>
            </p:cNvSpPr>
            <p:nvPr/>
          </p:nvSpPr>
          <p:spPr bwMode="auto">
            <a:xfrm>
              <a:off x="4410" y="3322"/>
              <a:ext cx="8" cy="2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85" name="Line 189"/>
            <p:cNvSpPr>
              <a:spLocks noChangeShapeType="1"/>
            </p:cNvSpPr>
            <p:nvPr/>
          </p:nvSpPr>
          <p:spPr bwMode="auto">
            <a:xfrm>
              <a:off x="4410" y="3237"/>
              <a:ext cx="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86" name="Line 190"/>
            <p:cNvSpPr>
              <a:spLocks noChangeShapeType="1"/>
            </p:cNvSpPr>
            <p:nvPr/>
          </p:nvSpPr>
          <p:spPr bwMode="auto">
            <a:xfrm>
              <a:off x="4410" y="3151"/>
              <a:ext cx="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87" name="Line 191"/>
            <p:cNvSpPr>
              <a:spLocks noChangeShapeType="1"/>
            </p:cNvSpPr>
            <p:nvPr/>
          </p:nvSpPr>
          <p:spPr bwMode="auto">
            <a:xfrm>
              <a:off x="4410" y="3066"/>
              <a:ext cx="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88" name="Line 192"/>
            <p:cNvSpPr>
              <a:spLocks noChangeShapeType="1"/>
            </p:cNvSpPr>
            <p:nvPr/>
          </p:nvSpPr>
          <p:spPr bwMode="auto">
            <a:xfrm>
              <a:off x="4410" y="2976"/>
              <a:ext cx="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89" name="Line 193"/>
            <p:cNvSpPr>
              <a:spLocks noChangeShapeType="1"/>
            </p:cNvSpPr>
            <p:nvPr/>
          </p:nvSpPr>
          <p:spPr bwMode="auto">
            <a:xfrm>
              <a:off x="4410" y="2890"/>
              <a:ext cx="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90" name="Line 194"/>
            <p:cNvSpPr>
              <a:spLocks noChangeShapeType="1"/>
            </p:cNvSpPr>
            <p:nvPr/>
          </p:nvSpPr>
          <p:spPr bwMode="auto">
            <a:xfrm>
              <a:off x="4410" y="2805"/>
              <a:ext cx="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91" name="Line 195"/>
            <p:cNvSpPr>
              <a:spLocks noChangeShapeType="1"/>
            </p:cNvSpPr>
            <p:nvPr/>
          </p:nvSpPr>
          <p:spPr bwMode="auto">
            <a:xfrm>
              <a:off x="4410" y="2719"/>
              <a:ext cx="8" cy="2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92" name="Line 196"/>
            <p:cNvSpPr>
              <a:spLocks noChangeShapeType="1"/>
            </p:cNvSpPr>
            <p:nvPr/>
          </p:nvSpPr>
          <p:spPr bwMode="auto">
            <a:xfrm>
              <a:off x="4410" y="2629"/>
              <a:ext cx="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93" name="Line 197"/>
            <p:cNvSpPr>
              <a:spLocks noChangeShapeType="1"/>
            </p:cNvSpPr>
            <p:nvPr/>
          </p:nvSpPr>
          <p:spPr bwMode="auto">
            <a:xfrm>
              <a:off x="4410" y="2544"/>
              <a:ext cx="8" cy="2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94" name="Line 198"/>
            <p:cNvSpPr>
              <a:spLocks noChangeShapeType="1"/>
            </p:cNvSpPr>
            <p:nvPr/>
          </p:nvSpPr>
          <p:spPr bwMode="auto">
            <a:xfrm>
              <a:off x="4410" y="2459"/>
              <a:ext cx="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95" name="Line 199"/>
            <p:cNvSpPr>
              <a:spLocks noChangeShapeType="1"/>
            </p:cNvSpPr>
            <p:nvPr/>
          </p:nvSpPr>
          <p:spPr bwMode="auto">
            <a:xfrm>
              <a:off x="4410" y="2373"/>
              <a:ext cx="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96" name="Line 200"/>
            <p:cNvSpPr>
              <a:spLocks noChangeShapeType="1"/>
            </p:cNvSpPr>
            <p:nvPr/>
          </p:nvSpPr>
          <p:spPr bwMode="auto">
            <a:xfrm>
              <a:off x="4410" y="2284"/>
              <a:ext cx="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97" name="Line 201"/>
            <p:cNvSpPr>
              <a:spLocks noChangeShapeType="1"/>
            </p:cNvSpPr>
            <p:nvPr/>
          </p:nvSpPr>
          <p:spPr bwMode="auto">
            <a:xfrm>
              <a:off x="4410" y="2198"/>
              <a:ext cx="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98" name="Line 202"/>
            <p:cNvSpPr>
              <a:spLocks noChangeShapeType="1"/>
            </p:cNvSpPr>
            <p:nvPr/>
          </p:nvSpPr>
          <p:spPr bwMode="auto">
            <a:xfrm>
              <a:off x="4410" y="2112"/>
              <a:ext cx="8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99" name="Rectangle 203"/>
            <p:cNvSpPr>
              <a:spLocks noChangeArrowheads="1"/>
            </p:cNvSpPr>
            <p:nvPr/>
          </p:nvSpPr>
          <p:spPr bwMode="auto">
            <a:xfrm>
              <a:off x="4410" y="3533"/>
              <a:ext cx="2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  <a:latin typeface="Times New Roman" pitchFamily="18" charset="0"/>
                </a:rPr>
                <a:t>0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00" name="Rectangle 204"/>
            <p:cNvSpPr>
              <a:spLocks noChangeArrowheads="1"/>
            </p:cNvSpPr>
            <p:nvPr/>
          </p:nvSpPr>
          <p:spPr bwMode="auto">
            <a:xfrm>
              <a:off x="4613" y="3533"/>
              <a:ext cx="14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latin typeface="Times New Roman" pitchFamily="18" charset="0"/>
                </a:rPr>
                <a:t>500000</a:t>
              </a:r>
              <a:endParaRPr lang="en-US"/>
            </a:p>
          </p:txBody>
        </p:sp>
        <p:sp>
          <p:nvSpPr>
            <p:cNvPr id="7301" name="Rectangle 205"/>
            <p:cNvSpPr>
              <a:spLocks noChangeArrowheads="1"/>
            </p:cNvSpPr>
            <p:nvPr/>
          </p:nvSpPr>
          <p:spPr bwMode="auto">
            <a:xfrm>
              <a:off x="4852" y="3533"/>
              <a:ext cx="16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latin typeface="Times New Roman" pitchFamily="18" charset="0"/>
                </a:rPr>
                <a:t>1000000</a:t>
              </a:r>
              <a:endParaRPr lang="en-US"/>
            </a:p>
          </p:txBody>
        </p:sp>
        <p:sp>
          <p:nvSpPr>
            <p:cNvPr id="7302" name="Rectangle 206"/>
            <p:cNvSpPr>
              <a:spLocks noChangeArrowheads="1"/>
            </p:cNvSpPr>
            <p:nvPr/>
          </p:nvSpPr>
          <p:spPr bwMode="auto">
            <a:xfrm>
              <a:off x="5096" y="3533"/>
              <a:ext cx="16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latin typeface="Times New Roman" pitchFamily="18" charset="0"/>
                </a:rPr>
                <a:t>1500000</a:t>
              </a:r>
              <a:endParaRPr lang="en-US"/>
            </a:p>
          </p:txBody>
        </p:sp>
        <p:sp>
          <p:nvSpPr>
            <p:cNvPr id="7303" name="Rectangle 207"/>
            <p:cNvSpPr>
              <a:spLocks noChangeArrowheads="1"/>
            </p:cNvSpPr>
            <p:nvPr/>
          </p:nvSpPr>
          <p:spPr bwMode="auto">
            <a:xfrm>
              <a:off x="5343" y="3533"/>
              <a:ext cx="16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latin typeface="Times New Roman" pitchFamily="18" charset="0"/>
                </a:rPr>
                <a:t>2000000</a:t>
              </a:r>
              <a:endParaRPr lang="en-US"/>
            </a:p>
          </p:txBody>
        </p:sp>
        <p:sp>
          <p:nvSpPr>
            <p:cNvPr id="7304" name="Rectangle 208"/>
            <p:cNvSpPr>
              <a:spLocks noChangeArrowheads="1"/>
            </p:cNvSpPr>
            <p:nvPr/>
          </p:nvSpPr>
          <p:spPr bwMode="auto">
            <a:xfrm>
              <a:off x="5590" y="3533"/>
              <a:ext cx="16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latin typeface="Times New Roman" pitchFamily="18" charset="0"/>
                </a:rPr>
                <a:t>2500000</a:t>
              </a:r>
              <a:endParaRPr lang="en-US"/>
            </a:p>
          </p:txBody>
        </p:sp>
      </p:grpSp>
      <p:grpSp>
        <p:nvGrpSpPr>
          <p:cNvPr id="7182" name="Group 289"/>
          <p:cNvGrpSpPr>
            <a:grpSpLocks/>
          </p:cNvGrpSpPr>
          <p:nvPr/>
        </p:nvGrpSpPr>
        <p:grpSpPr bwMode="auto">
          <a:xfrm>
            <a:off x="6781800" y="3373438"/>
            <a:ext cx="196850" cy="2151062"/>
            <a:chOff x="4306" y="2125"/>
            <a:chExt cx="124" cy="1355"/>
          </a:xfrm>
        </p:grpSpPr>
        <p:sp>
          <p:nvSpPr>
            <p:cNvPr id="7242" name="Rectangle 209"/>
            <p:cNvSpPr>
              <a:spLocks noChangeArrowheads="1"/>
            </p:cNvSpPr>
            <p:nvPr/>
          </p:nvSpPr>
          <p:spPr bwMode="auto">
            <a:xfrm>
              <a:off x="4323" y="3422"/>
              <a:ext cx="10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  <a:latin typeface="Times New Roman" pitchFamily="18" charset="0"/>
                </a:rPr>
                <a:t> 0 - 4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43" name="Rectangle 210"/>
            <p:cNvSpPr>
              <a:spLocks noChangeArrowheads="1"/>
            </p:cNvSpPr>
            <p:nvPr/>
          </p:nvSpPr>
          <p:spPr bwMode="auto">
            <a:xfrm>
              <a:off x="4323" y="3336"/>
              <a:ext cx="10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  <a:latin typeface="Times New Roman" pitchFamily="18" charset="0"/>
                </a:rPr>
                <a:t> 5 - 9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44" name="Rectangle 211"/>
            <p:cNvSpPr>
              <a:spLocks noChangeArrowheads="1"/>
            </p:cNvSpPr>
            <p:nvPr/>
          </p:nvSpPr>
          <p:spPr bwMode="auto">
            <a:xfrm>
              <a:off x="4306" y="3250"/>
              <a:ext cx="12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  <a:latin typeface="Times New Roman" pitchFamily="18" charset="0"/>
                </a:rPr>
                <a:t> 10-14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45" name="Rectangle 212"/>
            <p:cNvSpPr>
              <a:spLocks noChangeArrowheads="1"/>
            </p:cNvSpPr>
            <p:nvPr/>
          </p:nvSpPr>
          <p:spPr bwMode="auto">
            <a:xfrm>
              <a:off x="4306" y="3165"/>
              <a:ext cx="12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  <a:latin typeface="Times New Roman" pitchFamily="18" charset="0"/>
                </a:rPr>
                <a:t> 15-19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46" name="Rectangle 213"/>
            <p:cNvSpPr>
              <a:spLocks noChangeArrowheads="1"/>
            </p:cNvSpPr>
            <p:nvPr/>
          </p:nvSpPr>
          <p:spPr bwMode="auto">
            <a:xfrm>
              <a:off x="4306" y="3075"/>
              <a:ext cx="12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  <a:latin typeface="Times New Roman" pitchFamily="18" charset="0"/>
                </a:rPr>
                <a:t> 20-24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47" name="Rectangle 214"/>
            <p:cNvSpPr>
              <a:spLocks noChangeArrowheads="1"/>
            </p:cNvSpPr>
            <p:nvPr/>
          </p:nvSpPr>
          <p:spPr bwMode="auto">
            <a:xfrm>
              <a:off x="4306" y="2989"/>
              <a:ext cx="12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  <a:latin typeface="Times New Roman" pitchFamily="18" charset="0"/>
                </a:rPr>
                <a:t> 25-29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48" name="Rectangle 215"/>
            <p:cNvSpPr>
              <a:spLocks noChangeArrowheads="1"/>
            </p:cNvSpPr>
            <p:nvPr/>
          </p:nvSpPr>
          <p:spPr bwMode="auto">
            <a:xfrm>
              <a:off x="4306" y="2903"/>
              <a:ext cx="12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  <a:latin typeface="Times New Roman" pitchFamily="18" charset="0"/>
                </a:rPr>
                <a:t> 30-34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49" name="Rectangle 216"/>
            <p:cNvSpPr>
              <a:spLocks noChangeArrowheads="1"/>
            </p:cNvSpPr>
            <p:nvPr/>
          </p:nvSpPr>
          <p:spPr bwMode="auto">
            <a:xfrm>
              <a:off x="4306" y="2819"/>
              <a:ext cx="12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  <a:latin typeface="Times New Roman" pitchFamily="18" charset="0"/>
                </a:rPr>
                <a:t> 35-39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50" name="Rectangle 217"/>
            <p:cNvSpPr>
              <a:spLocks noChangeArrowheads="1"/>
            </p:cNvSpPr>
            <p:nvPr/>
          </p:nvSpPr>
          <p:spPr bwMode="auto">
            <a:xfrm>
              <a:off x="4306" y="2728"/>
              <a:ext cx="12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  <a:latin typeface="Times New Roman" pitchFamily="18" charset="0"/>
                </a:rPr>
                <a:t> 40-44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51" name="Rectangle 218"/>
            <p:cNvSpPr>
              <a:spLocks noChangeArrowheads="1"/>
            </p:cNvSpPr>
            <p:nvPr/>
          </p:nvSpPr>
          <p:spPr bwMode="auto">
            <a:xfrm>
              <a:off x="4306" y="2643"/>
              <a:ext cx="12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  <a:latin typeface="Times New Roman" pitchFamily="18" charset="0"/>
                </a:rPr>
                <a:t> 45-49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52" name="Rectangle 219"/>
            <p:cNvSpPr>
              <a:spLocks noChangeArrowheads="1"/>
            </p:cNvSpPr>
            <p:nvPr/>
          </p:nvSpPr>
          <p:spPr bwMode="auto">
            <a:xfrm>
              <a:off x="4306" y="2558"/>
              <a:ext cx="12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  <a:latin typeface="Times New Roman" pitchFamily="18" charset="0"/>
                </a:rPr>
                <a:t> 50-54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53" name="Rectangle 220"/>
            <p:cNvSpPr>
              <a:spLocks noChangeArrowheads="1"/>
            </p:cNvSpPr>
            <p:nvPr/>
          </p:nvSpPr>
          <p:spPr bwMode="auto">
            <a:xfrm>
              <a:off x="4306" y="2472"/>
              <a:ext cx="12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  <a:latin typeface="Times New Roman" pitchFamily="18" charset="0"/>
                </a:rPr>
                <a:t> 55-59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54" name="Rectangle 221"/>
            <p:cNvSpPr>
              <a:spLocks noChangeArrowheads="1"/>
            </p:cNvSpPr>
            <p:nvPr/>
          </p:nvSpPr>
          <p:spPr bwMode="auto">
            <a:xfrm>
              <a:off x="4306" y="2382"/>
              <a:ext cx="12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  <a:latin typeface="Times New Roman" pitchFamily="18" charset="0"/>
                </a:rPr>
                <a:t> 60-64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55" name="Rectangle 222"/>
            <p:cNvSpPr>
              <a:spLocks noChangeArrowheads="1"/>
            </p:cNvSpPr>
            <p:nvPr/>
          </p:nvSpPr>
          <p:spPr bwMode="auto">
            <a:xfrm>
              <a:off x="4315" y="2297"/>
              <a:ext cx="11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  <a:latin typeface="Times New Roman" pitchFamily="18" charset="0"/>
                </a:rPr>
                <a:t>65-69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56" name="Rectangle 223"/>
            <p:cNvSpPr>
              <a:spLocks noChangeArrowheads="1"/>
            </p:cNvSpPr>
            <p:nvPr/>
          </p:nvSpPr>
          <p:spPr bwMode="auto">
            <a:xfrm>
              <a:off x="4315" y="2211"/>
              <a:ext cx="11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  <a:latin typeface="Times New Roman" pitchFamily="18" charset="0"/>
                </a:rPr>
                <a:t>70-74</a:t>
              </a:r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57" name="Rectangle 224"/>
            <p:cNvSpPr>
              <a:spLocks noChangeArrowheads="1"/>
            </p:cNvSpPr>
            <p:nvPr/>
          </p:nvSpPr>
          <p:spPr bwMode="auto">
            <a:xfrm>
              <a:off x="4335" y="2125"/>
              <a:ext cx="8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  <a:latin typeface="Times New Roman" pitchFamily="18" charset="0"/>
                </a:rPr>
                <a:t>75 +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7183" name="Rectangle 225"/>
          <p:cNvSpPr>
            <a:spLocks noChangeArrowheads="1"/>
          </p:cNvSpPr>
          <p:nvPr/>
        </p:nvSpPr>
        <p:spPr bwMode="auto">
          <a:xfrm>
            <a:off x="7643813" y="5802313"/>
            <a:ext cx="692150" cy="206375"/>
          </a:xfrm>
          <a:prstGeom prst="rect">
            <a:avLst/>
          </a:prstGeom>
          <a:noFill/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184" name="Rectangle 226"/>
          <p:cNvSpPr>
            <a:spLocks noChangeArrowheads="1"/>
          </p:cNvSpPr>
          <p:nvPr/>
        </p:nvSpPr>
        <p:spPr bwMode="auto">
          <a:xfrm>
            <a:off x="7670800" y="5867400"/>
            <a:ext cx="49213" cy="77788"/>
          </a:xfrm>
          <a:prstGeom prst="rect">
            <a:avLst/>
          </a:prstGeom>
          <a:solidFill>
            <a:srgbClr val="0000FF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185" name="Rectangle 227"/>
          <p:cNvSpPr>
            <a:spLocks noChangeArrowheads="1"/>
          </p:cNvSpPr>
          <p:nvPr/>
        </p:nvSpPr>
        <p:spPr bwMode="auto">
          <a:xfrm>
            <a:off x="7747000" y="5832475"/>
            <a:ext cx="8128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latin typeface="Times New Roman" pitchFamily="18" charset="0"/>
              </a:rPr>
              <a:t>PEREMPUAN</a:t>
            </a:r>
            <a:endParaRPr lang="en-US"/>
          </a:p>
        </p:txBody>
      </p:sp>
      <p:grpSp>
        <p:nvGrpSpPr>
          <p:cNvPr id="7186" name="Group 288"/>
          <p:cNvGrpSpPr>
            <a:grpSpLocks/>
          </p:cNvGrpSpPr>
          <p:nvPr/>
        </p:nvGrpSpPr>
        <p:grpSpPr bwMode="auto">
          <a:xfrm>
            <a:off x="4741863" y="3344863"/>
            <a:ext cx="2065337" cy="2370137"/>
            <a:chOff x="2986" y="2107"/>
            <a:chExt cx="1302" cy="1493"/>
          </a:xfrm>
        </p:grpSpPr>
        <p:sp>
          <p:nvSpPr>
            <p:cNvPr id="7195" name="Rectangle 229"/>
            <p:cNvSpPr>
              <a:spLocks noChangeArrowheads="1"/>
            </p:cNvSpPr>
            <p:nvPr/>
          </p:nvSpPr>
          <p:spPr bwMode="auto">
            <a:xfrm>
              <a:off x="3348" y="3433"/>
              <a:ext cx="923" cy="38"/>
            </a:xfrm>
            <a:prstGeom prst="rect">
              <a:avLst/>
            </a:prstGeom>
            <a:solidFill>
              <a:srgbClr val="FF0000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96" name="Rectangle 230"/>
            <p:cNvSpPr>
              <a:spLocks noChangeArrowheads="1"/>
            </p:cNvSpPr>
            <p:nvPr/>
          </p:nvSpPr>
          <p:spPr bwMode="auto">
            <a:xfrm>
              <a:off x="3368" y="3345"/>
              <a:ext cx="903" cy="38"/>
            </a:xfrm>
            <a:prstGeom prst="rect">
              <a:avLst/>
            </a:prstGeom>
            <a:solidFill>
              <a:srgbClr val="FF0000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97" name="Rectangle 231"/>
            <p:cNvSpPr>
              <a:spLocks noChangeArrowheads="1"/>
            </p:cNvSpPr>
            <p:nvPr/>
          </p:nvSpPr>
          <p:spPr bwMode="auto">
            <a:xfrm>
              <a:off x="3408" y="3262"/>
              <a:ext cx="863" cy="33"/>
            </a:xfrm>
            <a:prstGeom prst="rect">
              <a:avLst/>
            </a:prstGeom>
            <a:solidFill>
              <a:srgbClr val="FF0000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98" name="Rectangle 232"/>
            <p:cNvSpPr>
              <a:spLocks noChangeArrowheads="1"/>
            </p:cNvSpPr>
            <p:nvPr/>
          </p:nvSpPr>
          <p:spPr bwMode="auto">
            <a:xfrm>
              <a:off x="3368" y="3174"/>
              <a:ext cx="903" cy="38"/>
            </a:xfrm>
            <a:prstGeom prst="rect">
              <a:avLst/>
            </a:prstGeom>
            <a:solidFill>
              <a:srgbClr val="FF0000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99" name="Rectangle 233"/>
            <p:cNvSpPr>
              <a:spLocks noChangeArrowheads="1"/>
            </p:cNvSpPr>
            <p:nvPr/>
          </p:nvSpPr>
          <p:spPr bwMode="auto">
            <a:xfrm>
              <a:off x="3444" y="3086"/>
              <a:ext cx="827" cy="38"/>
            </a:xfrm>
            <a:prstGeom prst="rect">
              <a:avLst/>
            </a:prstGeom>
            <a:solidFill>
              <a:srgbClr val="FF0000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00" name="Rectangle 234"/>
            <p:cNvSpPr>
              <a:spLocks noChangeArrowheads="1"/>
            </p:cNvSpPr>
            <p:nvPr/>
          </p:nvSpPr>
          <p:spPr bwMode="auto">
            <a:xfrm>
              <a:off x="3446" y="2998"/>
              <a:ext cx="825" cy="37"/>
            </a:xfrm>
            <a:prstGeom prst="rect">
              <a:avLst/>
            </a:prstGeom>
            <a:solidFill>
              <a:srgbClr val="FF0000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01" name="Rectangle 235"/>
            <p:cNvSpPr>
              <a:spLocks noChangeArrowheads="1"/>
            </p:cNvSpPr>
            <p:nvPr/>
          </p:nvSpPr>
          <p:spPr bwMode="auto">
            <a:xfrm>
              <a:off x="3543" y="2914"/>
              <a:ext cx="728" cy="33"/>
            </a:xfrm>
            <a:prstGeom prst="rect">
              <a:avLst/>
            </a:prstGeom>
            <a:solidFill>
              <a:srgbClr val="FF0000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02" name="Rectangle 236"/>
            <p:cNvSpPr>
              <a:spLocks noChangeArrowheads="1"/>
            </p:cNvSpPr>
            <p:nvPr/>
          </p:nvSpPr>
          <p:spPr bwMode="auto">
            <a:xfrm>
              <a:off x="3624" y="2827"/>
              <a:ext cx="647" cy="37"/>
            </a:xfrm>
            <a:prstGeom prst="rect">
              <a:avLst/>
            </a:prstGeom>
            <a:solidFill>
              <a:srgbClr val="FF0000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03" name="Rectangle 237"/>
            <p:cNvSpPr>
              <a:spLocks noChangeArrowheads="1"/>
            </p:cNvSpPr>
            <p:nvPr/>
          </p:nvSpPr>
          <p:spPr bwMode="auto">
            <a:xfrm>
              <a:off x="3704" y="2739"/>
              <a:ext cx="567" cy="38"/>
            </a:xfrm>
            <a:prstGeom prst="rect">
              <a:avLst/>
            </a:prstGeom>
            <a:solidFill>
              <a:srgbClr val="FF0000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04" name="Rectangle 238"/>
            <p:cNvSpPr>
              <a:spLocks noChangeArrowheads="1"/>
            </p:cNvSpPr>
            <p:nvPr/>
          </p:nvSpPr>
          <p:spPr bwMode="auto">
            <a:xfrm>
              <a:off x="3826" y="2651"/>
              <a:ext cx="445" cy="38"/>
            </a:xfrm>
            <a:prstGeom prst="rect">
              <a:avLst/>
            </a:prstGeom>
            <a:solidFill>
              <a:srgbClr val="FF0000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05" name="Rectangle 239"/>
            <p:cNvSpPr>
              <a:spLocks noChangeArrowheads="1"/>
            </p:cNvSpPr>
            <p:nvPr/>
          </p:nvSpPr>
          <p:spPr bwMode="auto">
            <a:xfrm>
              <a:off x="3932" y="2567"/>
              <a:ext cx="339" cy="34"/>
            </a:xfrm>
            <a:prstGeom prst="rect">
              <a:avLst/>
            </a:prstGeom>
            <a:solidFill>
              <a:srgbClr val="FF0000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06" name="Rectangle 240"/>
            <p:cNvSpPr>
              <a:spLocks noChangeArrowheads="1"/>
            </p:cNvSpPr>
            <p:nvPr/>
          </p:nvSpPr>
          <p:spPr bwMode="auto">
            <a:xfrm>
              <a:off x="4023" y="2479"/>
              <a:ext cx="248" cy="38"/>
            </a:xfrm>
            <a:prstGeom prst="rect">
              <a:avLst/>
            </a:prstGeom>
            <a:solidFill>
              <a:srgbClr val="FF0000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07" name="Rectangle 241"/>
            <p:cNvSpPr>
              <a:spLocks noChangeArrowheads="1"/>
            </p:cNvSpPr>
            <p:nvPr/>
          </p:nvSpPr>
          <p:spPr bwMode="auto">
            <a:xfrm>
              <a:off x="4038" y="2391"/>
              <a:ext cx="233" cy="38"/>
            </a:xfrm>
            <a:prstGeom prst="rect">
              <a:avLst/>
            </a:prstGeom>
            <a:solidFill>
              <a:srgbClr val="FF0000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08" name="Rectangle 242"/>
            <p:cNvSpPr>
              <a:spLocks noChangeArrowheads="1"/>
            </p:cNvSpPr>
            <p:nvPr/>
          </p:nvSpPr>
          <p:spPr bwMode="auto">
            <a:xfrm>
              <a:off x="4129" y="2303"/>
              <a:ext cx="142" cy="38"/>
            </a:xfrm>
            <a:prstGeom prst="rect">
              <a:avLst/>
            </a:prstGeom>
            <a:solidFill>
              <a:srgbClr val="FF0000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09" name="Rectangle 243"/>
            <p:cNvSpPr>
              <a:spLocks noChangeArrowheads="1"/>
            </p:cNvSpPr>
            <p:nvPr/>
          </p:nvSpPr>
          <p:spPr bwMode="auto">
            <a:xfrm>
              <a:off x="4142" y="2220"/>
              <a:ext cx="129" cy="33"/>
            </a:xfrm>
            <a:prstGeom prst="rect">
              <a:avLst/>
            </a:prstGeom>
            <a:solidFill>
              <a:srgbClr val="FF0000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0" name="Rectangle 244"/>
            <p:cNvSpPr>
              <a:spLocks noChangeArrowheads="1"/>
            </p:cNvSpPr>
            <p:nvPr/>
          </p:nvSpPr>
          <p:spPr bwMode="auto">
            <a:xfrm>
              <a:off x="4135" y="2132"/>
              <a:ext cx="136" cy="37"/>
            </a:xfrm>
            <a:prstGeom prst="rect">
              <a:avLst/>
            </a:prstGeom>
            <a:solidFill>
              <a:srgbClr val="FF0000"/>
            </a:solidFill>
            <a:ln w="4763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1" name="Line 245"/>
            <p:cNvSpPr>
              <a:spLocks noChangeShapeType="1"/>
            </p:cNvSpPr>
            <p:nvPr/>
          </p:nvSpPr>
          <p:spPr bwMode="auto">
            <a:xfrm>
              <a:off x="3044" y="3496"/>
              <a:ext cx="1227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2" name="Line 246"/>
            <p:cNvSpPr>
              <a:spLocks noChangeShapeType="1"/>
            </p:cNvSpPr>
            <p:nvPr/>
          </p:nvSpPr>
          <p:spPr bwMode="auto">
            <a:xfrm flipV="1">
              <a:off x="3044" y="3496"/>
              <a:ext cx="1" cy="17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3" name="Line 247"/>
            <p:cNvSpPr>
              <a:spLocks noChangeShapeType="1"/>
            </p:cNvSpPr>
            <p:nvPr/>
          </p:nvSpPr>
          <p:spPr bwMode="auto">
            <a:xfrm flipV="1">
              <a:off x="3290" y="3496"/>
              <a:ext cx="1" cy="17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4" name="Line 248"/>
            <p:cNvSpPr>
              <a:spLocks noChangeShapeType="1"/>
            </p:cNvSpPr>
            <p:nvPr/>
          </p:nvSpPr>
          <p:spPr bwMode="auto">
            <a:xfrm flipV="1">
              <a:off x="3535" y="3496"/>
              <a:ext cx="1" cy="17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5" name="Line 249"/>
            <p:cNvSpPr>
              <a:spLocks noChangeShapeType="1"/>
            </p:cNvSpPr>
            <p:nvPr/>
          </p:nvSpPr>
          <p:spPr bwMode="auto">
            <a:xfrm flipV="1">
              <a:off x="3780" y="3496"/>
              <a:ext cx="1" cy="17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6" name="Line 250"/>
            <p:cNvSpPr>
              <a:spLocks noChangeShapeType="1"/>
            </p:cNvSpPr>
            <p:nvPr/>
          </p:nvSpPr>
          <p:spPr bwMode="auto">
            <a:xfrm flipV="1">
              <a:off x="4026" y="3496"/>
              <a:ext cx="1" cy="17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7" name="Line 251"/>
            <p:cNvSpPr>
              <a:spLocks noChangeShapeType="1"/>
            </p:cNvSpPr>
            <p:nvPr/>
          </p:nvSpPr>
          <p:spPr bwMode="auto">
            <a:xfrm flipV="1">
              <a:off x="4271" y="3496"/>
              <a:ext cx="1" cy="17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8" name="Line 252"/>
            <p:cNvSpPr>
              <a:spLocks noChangeShapeType="1"/>
            </p:cNvSpPr>
            <p:nvPr/>
          </p:nvSpPr>
          <p:spPr bwMode="auto">
            <a:xfrm>
              <a:off x="4271" y="2107"/>
              <a:ext cx="1" cy="1389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9" name="Line 253"/>
            <p:cNvSpPr>
              <a:spLocks noChangeShapeType="1"/>
            </p:cNvSpPr>
            <p:nvPr/>
          </p:nvSpPr>
          <p:spPr bwMode="auto">
            <a:xfrm>
              <a:off x="4261" y="3496"/>
              <a:ext cx="10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20" name="Line 254"/>
            <p:cNvSpPr>
              <a:spLocks noChangeShapeType="1"/>
            </p:cNvSpPr>
            <p:nvPr/>
          </p:nvSpPr>
          <p:spPr bwMode="auto">
            <a:xfrm>
              <a:off x="4261" y="3408"/>
              <a:ext cx="10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21" name="Line 255"/>
            <p:cNvSpPr>
              <a:spLocks noChangeShapeType="1"/>
            </p:cNvSpPr>
            <p:nvPr/>
          </p:nvSpPr>
          <p:spPr bwMode="auto">
            <a:xfrm>
              <a:off x="4261" y="3321"/>
              <a:ext cx="10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22" name="Line 256"/>
            <p:cNvSpPr>
              <a:spLocks noChangeShapeType="1"/>
            </p:cNvSpPr>
            <p:nvPr/>
          </p:nvSpPr>
          <p:spPr bwMode="auto">
            <a:xfrm>
              <a:off x="4261" y="3236"/>
              <a:ext cx="10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23" name="Line 257"/>
            <p:cNvSpPr>
              <a:spLocks noChangeShapeType="1"/>
            </p:cNvSpPr>
            <p:nvPr/>
          </p:nvSpPr>
          <p:spPr bwMode="auto">
            <a:xfrm>
              <a:off x="4261" y="3149"/>
              <a:ext cx="10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24" name="Line 258"/>
            <p:cNvSpPr>
              <a:spLocks noChangeShapeType="1"/>
            </p:cNvSpPr>
            <p:nvPr/>
          </p:nvSpPr>
          <p:spPr bwMode="auto">
            <a:xfrm>
              <a:off x="4261" y="3061"/>
              <a:ext cx="10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25" name="Line 259"/>
            <p:cNvSpPr>
              <a:spLocks noChangeShapeType="1"/>
            </p:cNvSpPr>
            <p:nvPr/>
          </p:nvSpPr>
          <p:spPr bwMode="auto">
            <a:xfrm>
              <a:off x="4261" y="2973"/>
              <a:ext cx="10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26" name="Line 260"/>
            <p:cNvSpPr>
              <a:spLocks noChangeShapeType="1"/>
            </p:cNvSpPr>
            <p:nvPr/>
          </p:nvSpPr>
          <p:spPr bwMode="auto">
            <a:xfrm>
              <a:off x="4261" y="2889"/>
              <a:ext cx="10" cy="2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27" name="Line 261"/>
            <p:cNvSpPr>
              <a:spLocks noChangeShapeType="1"/>
            </p:cNvSpPr>
            <p:nvPr/>
          </p:nvSpPr>
          <p:spPr bwMode="auto">
            <a:xfrm>
              <a:off x="4261" y="2801"/>
              <a:ext cx="10" cy="2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28" name="Line 262"/>
            <p:cNvSpPr>
              <a:spLocks noChangeShapeType="1"/>
            </p:cNvSpPr>
            <p:nvPr/>
          </p:nvSpPr>
          <p:spPr bwMode="auto">
            <a:xfrm>
              <a:off x="4261" y="2713"/>
              <a:ext cx="10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29" name="Line 263"/>
            <p:cNvSpPr>
              <a:spLocks noChangeShapeType="1"/>
            </p:cNvSpPr>
            <p:nvPr/>
          </p:nvSpPr>
          <p:spPr bwMode="auto">
            <a:xfrm>
              <a:off x="4261" y="2625"/>
              <a:ext cx="10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30" name="Line 264"/>
            <p:cNvSpPr>
              <a:spLocks noChangeShapeType="1"/>
            </p:cNvSpPr>
            <p:nvPr/>
          </p:nvSpPr>
          <p:spPr bwMode="auto">
            <a:xfrm>
              <a:off x="4261" y="2542"/>
              <a:ext cx="10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31" name="Line 265"/>
            <p:cNvSpPr>
              <a:spLocks noChangeShapeType="1"/>
            </p:cNvSpPr>
            <p:nvPr/>
          </p:nvSpPr>
          <p:spPr bwMode="auto">
            <a:xfrm>
              <a:off x="4261" y="2454"/>
              <a:ext cx="10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32" name="Line 266"/>
            <p:cNvSpPr>
              <a:spLocks noChangeShapeType="1"/>
            </p:cNvSpPr>
            <p:nvPr/>
          </p:nvSpPr>
          <p:spPr bwMode="auto">
            <a:xfrm>
              <a:off x="4261" y="2367"/>
              <a:ext cx="10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33" name="Line 267"/>
            <p:cNvSpPr>
              <a:spLocks noChangeShapeType="1"/>
            </p:cNvSpPr>
            <p:nvPr/>
          </p:nvSpPr>
          <p:spPr bwMode="auto">
            <a:xfrm>
              <a:off x="4261" y="2279"/>
              <a:ext cx="10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34" name="Line 268"/>
            <p:cNvSpPr>
              <a:spLocks noChangeShapeType="1"/>
            </p:cNvSpPr>
            <p:nvPr/>
          </p:nvSpPr>
          <p:spPr bwMode="auto">
            <a:xfrm>
              <a:off x="4261" y="2195"/>
              <a:ext cx="10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35" name="Line 269"/>
            <p:cNvSpPr>
              <a:spLocks noChangeShapeType="1"/>
            </p:cNvSpPr>
            <p:nvPr/>
          </p:nvSpPr>
          <p:spPr bwMode="auto">
            <a:xfrm>
              <a:off x="4261" y="2107"/>
              <a:ext cx="10" cy="1"/>
            </a:xfrm>
            <a:prstGeom prst="line">
              <a:avLst/>
            </a:prstGeom>
            <a:noFill/>
            <a:ln w="47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36" name="Rectangle 270"/>
            <p:cNvSpPr>
              <a:spLocks noChangeArrowheads="1"/>
            </p:cNvSpPr>
            <p:nvPr/>
          </p:nvSpPr>
          <p:spPr bwMode="auto">
            <a:xfrm>
              <a:off x="2986" y="3542"/>
              <a:ext cx="18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latin typeface="Times New Roman" pitchFamily="18" charset="0"/>
                </a:rPr>
                <a:t>-2500000</a:t>
              </a:r>
              <a:endParaRPr lang="en-US"/>
            </a:p>
          </p:txBody>
        </p:sp>
        <p:sp>
          <p:nvSpPr>
            <p:cNvPr id="7237" name="Rectangle 271"/>
            <p:cNvSpPr>
              <a:spLocks noChangeArrowheads="1"/>
            </p:cNvSpPr>
            <p:nvPr/>
          </p:nvSpPr>
          <p:spPr bwMode="auto">
            <a:xfrm>
              <a:off x="3231" y="3542"/>
              <a:ext cx="18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latin typeface="Times New Roman" pitchFamily="18" charset="0"/>
                </a:rPr>
                <a:t>-2000000</a:t>
              </a:r>
              <a:endParaRPr lang="en-US"/>
            </a:p>
          </p:txBody>
        </p:sp>
        <p:sp>
          <p:nvSpPr>
            <p:cNvPr id="7238" name="Rectangle 272"/>
            <p:cNvSpPr>
              <a:spLocks noChangeArrowheads="1"/>
            </p:cNvSpPr>
            <p:nvPr/>
          </p:nvSpPr>
          <p:spPr bwMode="auto">
            <a:xfrm>
              <a:off x="3477" y="3542"/>
              <a:ext cx="18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latin typeface="Times New Roman" pitchFamily="18" charset="0"/>
                </a:rPr>
                <a:t>-1500000</a:t>
              </a:r>
              <a:endParaRPr lang="en-US"/>
            </a:p>
          </p:txBody>
        </p:sp>
        <p:sp>
          <p:nvSpPr>
            <p:cNvPr id="7239" name="Rectangle 273"/>
            <p:cNvSpPr>
              <a:spLocks noChangeArrowheads="1"/>
            </p:cNvSpPr>
            <p:nvPr/>
          </p:nvSpPr>
          <p:spPr bwMode="auto">
            <a:xfrm>
              <a:off x="3722" y="3542"/>
              <a:ext cx="18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latin typeface="Times New Roman" pitchFamily="18" charset="0"/>
                </a:rPr>
                <a:t>-1000000</a:t>
              </a:r>
              <a:endParaRPr lang="en-US"/>
            </a:p>
          </p:txBody>
        </p:sp>
        <p:sp>
          <p:nvSpPr>
            <p:cNvPr id="7240" name="Rectangle 274"/>
            <p:cNvSpPr>
              <a:spLocks noChangeArrowheads="1"/>
            </p:cNvSpPr>
            <p:nvPr/>
          </p:nvSpPr>
          <p:spPr bwMode="auto">
            <a:xfrm>
              <a:off x="3975" y="3542"/>
              <a:ext cx="16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latin typeface="Times New Roman" pitchFamily="18" charset="0"/>
                </a:rPr>
                <a:t>-500000</a:t>
              </a:r>
              <a:endParaRPr lang="en-US"/>
            </a:p>
          </p:txBody>
        </p:sp>
        <p:sp>
          <p:nvSpPr>
            <p:cNvPr id="7241" name="Rectangle 275"/>
            <p:cNvSpPr>
              <a:spLocks noChangeArrowheads="1"/>
            </p:cNvSpPr>
            <p:nvPr/>
          </p:nvSpPr>
          <p:spPr bwMode="auto">
            <a:xfrm>
              <a:off x="4264" y="3542"/>
              <a:ext cx="2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chemeClr val="tx2"/>
                  </a:solidFill>
                  <a:latin typeface="Times New Roman" pitchFamily="18" charset="0"/>
                </a:rPr>
                <a:t>0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7187" name="Rectangle 276"/>
          <p:cNvSpPr>
            <a:spLocks noChangeArrowheads="1"/>
          </p:cNvSpPr>
          <p:nvPr/>
        </p:nvSpPr>
        <p:spPr bwMode="auto">
          <a:xfrm>
            <a:off x="5548313" y="5822950"/>
            <a:ext cx="514350" cy="192088"/>
          </a:xfrm>
          <a:prstGeom prst="rect">
            <a:avLst/>
          </a:prstGeom>
          <a:noFill/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188" name="Rectangle 277"/>
          <p:cNvSpPr>
            <a:spLocks noChangeArrowheads="1"/>
          </p:cNvSpPr>
          <p:nvPr/>
        </p:nvSpPr>
        <p:spPr bwMode="auto">
          <a:xfrm>
            <a:off x="5573713" y="5881688"/>
            <a:ext cx="44450" cy="73025"/>
          </a:xfrm>
          <a:prstGeom prst="rect">
            <a:avLst/>
          </a:prstGeom>
          <a:solidFill>
            <a:srgbClr val="FF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189" name="Rectangle 278"/>
          <p:cNvSpPr>
            <a:spLocks noChangeArrowheads="1"/>
          </p:cNvSpPr>
          <p:nvPr/>
        </p:nvSpPr>
        <p:spPr bwMode="auto">
          <a:xfrm>
            <a:off x="5640388" y="5849938"/>
            <a:ext cx="622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latin typeface="Times New Roman" pitchFamily="18" charset="0"/>
              </a:rPr>
              <a:t>LAKI-LAKI</a:t>
            </a:r>
            <a:endParaRPr lang="en-US"/>
          </a:p>
        </p:txBody>
      </p:sp>
      <p:sp>
        <p:nvSpPr>
          <p:cNvPr id="7190" name="Rectangle 280"/>
          <p:cNvSpPr>
            <a:spLocks noChangeArrowheads="1"/>
          </p:cNvSpPr>
          <p:nvPr/>
        </p:nvSpPr>
        <p:spPr bwMode="auto">
          <a:xfrm>
            <a:off x="6208713" y="6046788"/>
            <a:ext cx="2825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/>
              <a:t>Sumber</a:t>
            </a:r>
            <a:endParaRPr lang="en-US"/>
          </a:p>
        </p:txBody>
      </p:sp>
      <p:sp>
        <p:nvSpPr>
          <p:cNvPr id="7191" name="Rectangle 281"/>
          <p:cNvSpPr>
            <a:spLocks noChangeArrowheads="1"/>
          </p:cNvSpPr>
          <p:nvPr/>
        </p:nvSpPr>
        <p:spPr bwMode="auto">
          <a:xfrm>
            <a:off x="6503988" y="6046788"/>
            <a:ext cx="2444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/>
              <a:t>: BPS, </a:t>
            </a:r>
            <a:endParaRPr lang="en-US"/>
          </a:p>
        </p:txBody>
      </p:sp>
      <p:sp>
        <p:nvSpPr>
          <p:cNvPr id="7192" name="Rectangle 282"/>
          <p:cNvSpPr>
            <a:spLocks noChangeArrowheads="1"/>
          </p:cNvSpPr>
          <p:nvPr/>
        </p:nvSpPr>
        <p:spPr bwMode="auto">
          <a:xfrm>
            <a:off x="6745288" y="6046788"/>
            <a:ext cx="2714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/>
              <a:t>Sensus</a:t>
            </a:r>
            <a:endParaRPr lang="en-US"/>
          </a:p>
        </p:txBody>
      </p:sp>
      <p:sp>
        <p:nvSpPr>
          <p:cNvPr id="7193" name="Rectangle 283"/>
          <p:cNvSpPr>
            <a:spLocks noChangeArrowheads="1"/>
          </p:cNvSpPr>
          <p:nvPr/>
        </p:nvSpPr>
        <p:spPr bwMode="auto">
          <a:xfrm>
            <a:off x="7031038" y="6046788"/>
            <a:ext cx="3667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/>
              <a:t>Penduduk</a:t>
            </a:r>
            <a:endParaRPr lang="en-US"/>
          </a:p>
        </p:txBody>
      </p:sp>
      <p:sp>
        <p:nvSpPr>
          <p:cNvPr id="7194" name="Rectangle 284"/>
          <p:cNvSpPr>
            <a:spLocks noChangeArrowheads="1"/>
          </p:cNvSpPr>
          <p:nvPr/>
        </p:nvSpPr>
        <p:spPr bwMode="auto">
          <a:xfrm>
            <a:off x="7415213" y="6046788"/>
            <a:ext cx="1714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/>
              <a:t>2000</a:t>
            </a:r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81000"/>
            <a:ext cx="4495800" cy="106680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tx2"/>
                </a:solidFill>
              </a:rPr>
              <a:t>Piramida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penduduk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3795" name="TextBox 6"/>
          <p:cNvSpPr txBox="1">
            <a:spLocks noChangeArrowheads="1"/>
          </p:cNvSpPr>
          <p:nvPr/>
        </p:nvSpPr>
        <p:spPr bwMode="auto">
          <a:xfrm>
            <a:off x="1058862" y="1676400"/>
            <a:ext cx="78565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3200" dirty="0"/>
              <a:t> Cara lain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menggambarkan</a:t>
            </a:r>
            <a:r>
              <a:rPr lang="en-US" sz="3200" dirty="0"/>
              <a:t> </a:t>
            </a:r>
          </a:p>
          <a:p>
            <a:pPr algn="l"/>
            <a:r>
              <a:rPr lang="en-US" sz="3200" dirty="0"/>
              <a:t>    </a:t>
            </a:r>
            <a:r>
              <a:rPr lang="en-US" sz="3200" dirty="0" err="1"/>
              <a:t>komposisi</a:t>
            </a:r>
            <a:r>
              <a:rPr lang="en-US" sz="3200" dirty="0"/>
              <a:t> </a:t>
            </a:r>
            <a:r>
              <a:rPr lang="en-US" sz="3200" dirty="0" err="1"/>
              <a:t>penduduk</a:t>
            </a:r>
            <a:endParaRPr lang="en-US" sz="3200" dirty="0"/>
          </a:p>
          <a:p>
            <a:pPr algn="l">
              <a:buFont typeface="Wingdings" pitchFamily="2" charset="2"/>
              <a:buChar char="v"/>
            </a:pPr>
            <a:endParaRPr lang="en-US" sz="3200" dirty="0"/>
          </a:p>
          <a:p>
            <a:pPr algn="l">
              <a:buFont typeface="Wingdings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err="1"/>
              <a:t>Vertikal</a:t>
            </a:r>
            <a:r>
              <a:rPr lang="en-US" sz="3200" dirty="0"/>
              <a:t> : </a:t>
            </a:r>
            <a:r>
              <a:rPr lang="en-US" sz="3200" dirty="0" err="1"/>
              <a:t>umur</a:t>
            </a:r>
            <a:endParaRPr lang="en-US" sz="3200" dirty="0"/>
          </a:p>
          <a:p>
            <a:pPr algn="l"/>
            <a:r>
              <a:rPr lang="en-US" sz="3200" dirty="0"/>
              <a:t>    </a:t>
            </a:r>
            <a:r>
              <a:rPr lang="en-US" sz="3200" dirty="0" err="1"/>
              <a:t>Horisontal</a:t>
            </a:r>
            <a:r>
              <a:rPr lang="en-US" sz="3200" dirty="0"/>
              <a:t> : </a:t>
            </a:r>
            <a:r>
              <a:rPr lang="en-US" sz="3200" dirty="0" err="1"/>
              <a:t>jumlah</a:t>
            </a:r>
            <a:endParaRPr lang="en-US" sz="3200" dirty="0"/>
          </a:p>
          <a:p>
            <a:pPr algn="l"/>
            <a:r>
              <a:rPr lang="en-US" sz="3200" dirty="0"/>
              <a:t>    </a:t>
            </a:r>
            <a:r>
              <a:rPr lang="en-US" sz="3200" dirty="0" err="1"/>
              <a:t>Dasar</a:t>
            </a:r>
            <a:r>
              <a:rPr lang="en-US" sz="3200" dirty="0"/>
              <a:t> : </a:t>
            </a:r>
            <a:r>
              <a:rPr lang="en-US" sz="3200" dirty="0" err="1"/>
              <a:t>mulai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kelompok</a:t>
            </a:r>
            <a:r>
              <a:rPr lang="en-US" sz="3200" dirty="0"/>
              <a:t> </a:t>
            </a:r>
            <a:r>
              <a:rPr lang="en-US" sz="3200" dirty="0" err="1"/>
              <a:t>umur</a:t>
            </a:r>
            <a:r>
              <a:rPr lang="en-US" sz="3200" dirty="0"/>
              <a:t> </a:t>
            </a:r>
          </a:p>
          <a:p>
            <a:pPr algn="l"/>
            <a:r>
              <a:rPr lang="en-US" sz="3200" dirty="0"/>
              <a:t>    </a:t>
            </a:r>
            <a:r>
              <a:rPr lang="en-US" sz="3200" dirty="0" err="1"/>
              <a:t>termuda</a:t>
            </a:r>
            <a:endParaRPr lang="en-US" sz="3200" dirty="0"/>
          </a:p>
          <a:p>
            <a:pPr algn="l"/>
            <a:r>
              <a:rPr lang="en-US" sz="3200" dirty="0"/>
              <a:t>    </a:t>
            </a:r>
            <a:r>
              <a:rPr lang="en-US" sz="3200" dirty="0" err="1"/>
              <a:t>Puncak</a:t>
            </a:r>
            <a:r>
              <a:rPr lang="en-US" sz="3200" dirty="0"/>
              <a:t> : </a:t>
            </a:r>
            <a:r>
              <a:rPr lang="en-US" sz="3200" dirty="0" err="1"/>
              <a:t>umur</a:t>
            </a:r>
            <a:r>
              <a:rPr lang="en-US" sz="3200" dirty="0"/>
              <a:t> </a:t>
            </a:r>
            <a:r>
              <a:rPr lang="en-US" sz="3200" dirty="0" err="1"/>
              <a:t>tertua</a:t>
            </a:r>
            <a:endParaRPr lang="en-US" sz="3200" dirty="0"/>
          </a:p>
          <a:p>
            <a:pPr algn="l"/>
            <a:r>
              <a:rPr lang="en-US" sz="3200" dirty="0"/>
              <a:t>    </a:t>
            </a:r>
            <a:r>
              <a:rPr lang="en-US" sz="3200" dirty="0" err="1"/>
              <a:t>Kiri</a:t>
            </a:r>
            <a:r>
              <a:rPr lang="en-US" sz="3200" dirty="0"/>
              <a:t>/ </a:t>
            </a:r>
            <a:r>
              <a:rPr lang="en-US" sz="3200" dirty="0" err="1"/>
              <a:t>kanan</a:t>
            </a:r>
            <a:r>
              <a:rPr lang="en-US" sz="3200" dirty="0"/>
              <a:t> : </a:t>
            </a:r>
            <a:r>
              <a:rPr lang="en-US" sz="3200" dirty="0" err="1"/>
              <a:t>laki-laki</a:t>
            </a:r>
            <a:r>
              <a:rPr lang="en-US" sz="3200" dirty="0"/>
              <a:t>/ </a:t>
            </a:r>
            <a:r>
              <a:rPr lang="en-US" sz="3200" dirty="0" err="1"/>
              <a:t>perempuan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"/>
            <a:ext cx="5943600" cy="106680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</a:rPr>
              <a:t>5 model </a:t>
            </a:r>
            <a:r>
              <a:rPr lang="en-US" sz="3200" b="1" dirty="0" err="1">
                <a:solidFill>
                  <a:schemeClr val="tx2"/>
                </a:solidFill>
              </a:rPr>
              <a:t>Piramida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penduduk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136525" y="1295400"/>
            <a:ext cx="917575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/>
              <a:t>Model 1 : -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lebar</a:t>
            </a:r>
            <a:r>
              <a:rPr lang="en-US" sz="2400" dirty="0"/>
              <a:t>, </a:t>
            </a:r>
            <a:r>
              <a:rPr lang="en-US" sz="2400" dirty="0" err="1"/>
              <a:t>kemiringan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curam</a:t>
            </a:r>
            <a:endParaRPr lang="en-US" sz="2400" dirty="0"/>
          </a:p>
          <a:p>
            <a:pPr algn="l"/>
            <a:r>
              <a:rPr lang="en-US" sz="2400" dirty="0"/>
              <a:t>                 -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kelahiran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kematian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,</a:t>
            </a:r>
          </a:p>
          <a:p>
            <a:pPr algn="l"/>
            <a:r>
              <a:rPr lang="en-US" sz="2400" dirty="0"/>
              <a:t>                   </a:t>
            </a:r>
            <a:r>
              <a:rPr lang="en-US" sz="2400" dirty="0" err="1"/>
              <a:t>umur</a:t>
            </a:r>
            <a:r>
              <a:rPr lang="en-US" sz="2400" dirty="0"/>
              <a:t> median </a:t>
            </a:r>
            <a:r>
              <a:rPr lang="en-US" sz="2400" dirty="0" err="1"/>
              <a:t>rendah</a:t>
            </a:r>
            <a:r>
              <a:rPr lang="en-US" sz="2400" dirty="0"/>
              <a:t>, </a:t>
            </a:r>
            <a:r>
              <a:rPr lang="en-US" sz="2400" dirty="0" err="1"/>
              <a:t>angka</a:t>
            </a:r>
            <a:r>
              <a:rPr lang="en-US" sz="2400" dirty="0"/>
              <a:t> </a:t>
            </a:r>
            <a:r>
              <a:rPr lang="en-US" sz="2400" dirty="0" err="1"/>
              <a:t>ketergantungan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endParaRPr lang="en-US" sz="2400" dirty="0"/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 Model 2 : -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lebar</a:t>
            </a:r>
            <a:r>
              <a:rPr lang="en-US" sz="2400" dirty="0"/>
              <a:t>, </a:t>
            </a:r>
            <a:r>
              <a:rPr lang="en-US" sz="2400" dirty="0" err="1"/>
              <a:t>kemiringan</a:t>
            </a:r>
            <a:r>
              <a:rPr lang="en-US" sz="2400" dirty="0"/>
              <a:t> </a:t>
            </a:r>
            <a:r>
              <a:rPr lang="en-US" sz="2400" dirty="0" err="1"/>
              <a:t>curam</a:t>
            </a:r>
            <a:r>
              <a:rPr lang="en-US" sz="2400" dirty="0"/>
              <a:t> </a:t>
            </a:r>
            <a:r>
              <a:rPr lang="en-US" sz="2400" dirty="0" err="1"/>
              <a:t>sesudah</a:t>
            </a:r>
            <a:r>
              <a:rPr lang="en-US" sz="2400" dirty="0"/>
              <a:t> </a:t>
            </a:r>
            <a:r>
              <a:rPr lang="en-US" sz="2400" dirty="0" err="1"/>
              <a:t>klp</a:t>
            </a:r>
            <a:r>
              <a:rPr lang="en-US" sz="2400" dirty="0"/>
              <a:t> </a:t>
            </a:r>
            <a:r>
              <a:rPr lang="en-US" sz="2400" dirty="0" err="1"/>
              <a:t>umur</a:t>
            </a:r>
            <a:r>
              <a:rPr lang="en-US" sz="2400" dirty="0"/>
              <a:t> </a:t>
            </a:r>
          </a:p>
          <a:p>
            <a:pPr algn="l"/>
            <a:r>
              <a:rPr lang="en-US" sz="2400" dirty="0"/>
              <a:t>                   0-4</a:t>
            </a:r>
            <a:r>
              <a:rPr lang="en-US" sz="2400" baseline="30000" dirty="0"/>
              <a:t>th</a:t>
            </a:r>
            <a:endParaRPr lang="en-US" sz="2400" dirty="0"/>
          </a:p>
          <a:p>
            <a:pPr algn="l"/>
            <a:r>
              <a:rPr lang="en-US" sz="2400" dirty="0"/>
              <a:t>                 -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kelahiran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ditunjukkan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</a:p>
          <a:p>
            <a:pPr algn="l"/>
            <a:r>
              <a:rPr lang="en-US" sz="2400" dirty="0"/>
              <a:t>                   </a:t>
            </a:r>
            <a:r>
              <a:rPr lang="en-US" sz="2400" dirty="0" err="1"/>
              <a:t>piramida</a:t>
            </a:r>
            <a:r>
              <a:rPr lang="en-US" sz="2400" dirty="0"/>
              <a:t> yang </a:t>
            </a:r>
            <a:r>
              <a:rPr lang="en-US" sz="2400" dirty="0" err="1"/>
              <a:t>lebar</a:t>
            </a:r>
            <a:endParaRPr lang="en-US" sz="2400" dirty="0"/>
          </a:p>
          <a:p>
            <a:pPr algn="l"/>
            <a:r>
              <a:rPr lang="en-US" sz="2400" dirty="0"/>
              <a:t>                 -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kematian</a:t>
            </a:r>
            <a:r>
              <a:rPr lang="en-US" sz="2400" dirty="0"/>
              <a:t> yang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terutama</a:t>
            </a:r>
            <a:r>
              <a:rPr lang="en-US" sz="2400" dirty="0"/>
              <a:t> </a:t>
            </a:r>
            <a:r>
              <a:rPr lang="en-US" sz="2400" dirty="0" err="1"/>
              <a:t>kematian</a:t>
            </a:r>
            <a:r>
              <a:rPr lang="en-US" sz="2400" dirty="0"/>
              <a:t> </a:t>
            </a:r>
            <a:r>
              <a:rPr lang="en-US" sz="2400" dirty="0" err="1"/>
              <a:t>bayi</a:t>
            </a:r>
            <a:r>
              <a:rPr lang="en-US" sz="2400" dirty="0"/>
              <a:t> </a:t>
            </a:r>
          </a:p>
          <a:p>
            <a:pPr algn="l"/>
            <a:r>
              <a:rPr lang="en-US" sz="2400" dirty="0"/>
              <a:t>                   </a:t>
            </a:r>
            <a:r>
              <a:rPr lang="en-US" sz="2400" dirty="0" err="1"/>
              <a:t>ditunjukkan</a:t>
            </a:r>
            <a:r>
              <a:rPr lang="en-US" sz="2400" dirty="0"/>
              <a:t> </a:t>
            </a:r>
            <a:r>
              <a:rPr lang="en-US" sz="2400" dirty="0" err="1"/>
              <a:t>dgn</a:t>
            </a:r>
            <a:r>
              <a:rPr lang="en-US" sz="2400" dirty="0"/>
              <a:t> </a:t>
            </a:r>
            <a:r>
              <a:rPr lang="en-US" sz="2400" dirty="0" err="1"/>
              <a:t>kemiringan</a:t>
            </a:r>
            <a:r>
              <a:rPr lang="en-US" sz="2400" dirty="0"/>
              <a:t> yang </a:t>
            </a:r>
            <a:r>
              <a:rPr lang="en-US" sz="2400" dirty="0" err="1"/>
              <a:t>curam</a:t>
            </a:r>
            <a:endParaRPr lang="en-US" sz="2400" dirty="0"/>
          </a:p>
          <a:p>
            <a:pPr algn="l"/>
            <a:r>
              <a:rPr lang="en-US" sz="2400" dirty="0"/>
              <a:t>                 -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berkembang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umur</a:t>
            </a:r>
            <a:r>
              <a:rPr lang="en-US" sz="2400" dirty="0"/>
              <a:t> </a:t>
            </a:r>
          </a:p>
          <a:p>
            <a:pPr algn="l"/>
            <a:r>
              <a:rPr lang="en-US" sz="2400" dirty="0"/>
              <a:t>                   median </a:t>
            </a:r>
            <a:r>
              <a:rPr lang="en-US" sz="2400" dirty="0" err="1"/>
              <a:t>rendah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</a:t>
            </a:r>
            <a:r>
              <a:rPr lang="en-US" sz="2400" dirty="0" err="1"/>
              <a:t>ketergantungan</a:t>
            </a:r>
            <a:r>
              <a:rPr lang="en-US" sz="2400" dirty="0"/>
              <a:t> yang </a:t>
            </a:r>
          </a:p>
          <a:p>
            <a:pPr algn="l"/>
            <a:r>
              <a:rPr lang="en-US" sz="2400" dirty="0"/>
              <a:t>                   </a:t>
            </a:r>
            <a:r>
              <a:rPr lang="en-US" sz="2400" dirty="0" err="1"/>
              <a:t>tinggi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600"/>
            <a:ext cx="5943600" cy="106680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</a:rPr>
              <a:t>5 model </a:t>
            </a:r>
            <a:r>
              <a:rPr lang="en-US" sz="3200" b="1" dirty="0" err="1">
                <a:solidFill>
                  <a:schemeClr val="tx2"/>
                </a:solidFill>
              </a:rPr>
              <a:t>Piramida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penduduk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136525" y="914400"/>
            <a:ext cx="8916988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 dirty="0">
              <a:solidFill>
                <a:srgbClr val="008000"/>
              </a:solidFill>
            </a:endParaRPr>
          </a:p>
          <a:p>
            <a:pPr algn="l"/>
            <a:r>
              <a:rPr lang="en-US" sz="2800" dirty="0"/>
              <a:t> Model 3 : -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sarang</a:t>
            </a:r>
            <a:r>
              <a:rPr lang="en-US" sz="2800" dirty="0"/>
              <a:t> </a:t>
            </a:r>
            <a:r>
              <a:rPr lang="en-US" sz="2800" dirty="0" err="1"/>
              <a:t>tawon</a:t>
            </a:r>
            <a:endParaRPr lang="en-US" sz="2800" dirty="0"/>
          </a:p>
          <a:p>
            <a:pPr algn="l"/>
            <a:r>
              <a:rPr lang="en-US" sz="2800" dirty="0"/>
              <a:t>                 -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sempit</a:t>
            </a:r>
            <a:endParaRPr lang="en-US" sz="2800" dirty="0"/>
          </a:p>
          <a:p>
            <a:pPr algn="l"/>
            <a:r>
              <a:rPr lang="en-US" sz="2800" dirty="0"/>
              <a:t>                 - </a:t>
            </a:r>
            <a:r>
              <a:rPr lang="en-US" sz="2800" dirty="0" err="1"/>
              <a:t>penurunan</a:t>
            </a:r>
            <a:r>
              <a:rPr lang="en-US" sz="2800" dirty="0"/>
              <a:t> </a:t>
            </a:r>
            <a:r>
              <a:rPr lang="en-US" sz="2800" dirty="0" err="1"/>
              <a:t>kelahiran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kematian</a:t>
            </a:r>
            <a:r>
              <a:rPr lang="en-US" sz="2800" dirty="0"/>
              <a:t> lama</a:t>
            </a:r>
          </a:p>
          <a:p>
            <a:pPr algn="l"/>
            <a:r>
              <a:rPr lang="en-US" sz="2800" dirty="0"/>
              <a:t>                 - </a:t>
            </a:r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negara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umur</a:t>
            </a:r>
            <a:r>
              <a:rPr lang="en-US" sz="2800" dirty="0"/>
              <a:t> median</a:t>
            </a:r>
          </a:p>
          <a:p>
            <a:pPr algn="l"/>
            <a:r>
              <a:rPr lang="en-US" sz="2800" dirty="0"/>
              <a:t>                  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angka</a:t>
            </a:r>
            <a:r>
              <a:rPr lang="en-US" sz="2800" dirty="0"/>
              <a:t> </a:t>
            </a:r>
            <a:r>
              <a:rPr lang="en-US" sz="2800" dirty="0" err="1"/>
              <a:t>ketergantungan</a:t>
            </a:r>
            <a:r>
              <a:rPr lang="en-US" sz="2800" dirty="0"/>
              <a:t> yang </a:t>
            </a:r>
          </a:p>
          <a:p>
            <a:pPr algn="l"/>
            <a:r>
              <a:rPr lang="en-US" sz="2800" dirty="0"/>
              <a:t>                   </a:t>
            </a:r>
            <a:r>
              <a:rPr lang="en-US" sz="2800" dirty="0" err="1"/>
              <a:t>rendah</a:t>
            </a:r>
            <a:endParaRPr lang="en-US" sz="2800" dirty="0"/>
          </a:p>
          <a:p>
            <a:pPr algn="l"/>
            <a:r>
              <a:rPr lang="en-US" sz="2800" dirty="0"/>
              <a:t> Model 4 : -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lonceng</a:t>
            </a:r>
            <a:endParaRPr lang="en-US" sz="2800" dirty="0"/>
          </a:p>
          <a:p>
            <a:pPr algn="l"/>
            <a:r>
              <a:rPr lang="en-US" sz="2800" dirty="0"/>
              <a:t>                 - </a:t>
            </a:r>
            <a:r>
              <a:rPr lang="en-US" sz="2800" dirty="0" err="1"/>
              <a:t>penurunan</a:t>
            </a:r>
            <a:r>
              <a:rPr lang="en-US" sz="2800" dirty="0"/>
              <a:t> </a:t>
            </a:r>
            <a:r>
              <a:rPr lang="en-US" sz="2800" dirty="0" err="1"/>
              <a:t>kelahiran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kematian</a:t>
            </a:r>
            <a:r>
              <a:rPr lang="en-US" sz="2800" dirty="0"/>
              <a:t>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</a:p>
          <a:p>
            <a:pPr algn="l"/>
            <a:r>
              <a:rPr lang="en-US" sz="2800" dirty="0"/>
              <a:t>                   </a:t>
            </a:r>
            <a:r>
              <a:rPr lang="en-US" sz="2800" dirty="0" err="1"/>
              <a:t>berlangsung</a:t>
            </a:r>
            <a:r>
              <a:rPr lang="en-US" sz="2800" dirty="0"/>
              <a:t> </a:t>
            </a:r>
            <a:r>
              <a:rPr lang="en-US" sz="2800" dirty="0" err="1"/>
              <a:t>puluhan</a:t>
            </a:r>
            <a:r>
              <a:rPr lang="en-US" sz="2800" dirty="0"/>
              <a:t> </a:t>
            </a:r>
            <a:r>
              <a:rPr lang="en-US" sz="2800" dirty="0" err="1"/>
              <a:t>sd</a:t>
            </a:r>
            <a:r>
              <a:rPr lang="en-US" sz="2800" dirty="0"/>
              <a:t> </a:t>
            </a:r>
            <a:r>
              <a:rPr lang="en-US" sz="2800" dirty="0" err="1"/>
              <a:t>seratus</a:t>
            </a:r>
            <a:r>
              <a:rPr lang="en-US" sz="2800" dirty="0"/>
              <a:t> </a:t>
            </a:r>
            <a:r>
              <a:rPr lang="en-US" sz="2800" dirty="0" err="1"/>
              <a:t>tahun</a:t>
            </a:r>
            <a:endParaRPr lang="en-US" sz="2800" dirty="0"/>
          </a:p>
          <a:p>
            <a:pPr algn="l"/>
            <a:r>
              <a:rPr lang="en-US" sz="2800" dirty="0"/>
              <a:t>                 - </a:t>
            </a:r>
            <a:r>
              <a:rPr lang="en-US" sz="2800" dirty="0" err="1"/>
              <a:t>umur</a:t>
            </a:r>
            <a:r>
              <a:rPr lang="en-US" sz="2800" dirty="0"/>
              <a:t> median </a:t>
            </a:r>
            <a:r>
              <a:rPr lang="en-US" sz="2800" dirty="0" err="1"/>
              <a:t>meningkat</a:t>
            </a:r>
            <a:r>
              <a:rPr lang="en-US" sz="2800" dirty="0"/>
              <a:t>, </a:t>
            </a:r>
            <a:r>
              <a:rPr lang="en-US" sz="2800" dirty="0" err="1"/>
              <a:t>rasio</a:t>
            </a:r>
            <a:r>
              <a:rPr lang="en-US" sz="2800" dirty="0"/>
              <a:t> </a:t>
            </a:r>
            <a:r>
              <a:rPr lang="en-US" sz="2800" dirty="0" err="1"/>
              <a:t>ketergan</a:t>
            </a:r>
            <a:endParaRPr lang="en-US" sz="2800" dirty="0"/>
          </a:p>
          <a:p>
            <a:pPr algn="l"/>
            <a:r>
              <a:rPr lang="en-US" sz="2800" dirty="0"/>
              <a:t>                   </a:t>
            </a:r>
            <a:r>
              <a:rPr lang="en-US" sz="2800" dirty="0" err="1"/>
              <a:t>tungan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proporsi</a:t>
            </a:r>
            <a:endParaRPr lang="en-US" sz="2800" dirty="0"/>
          </a:p>
          <a:p>
            <a:pPr algn="l"/>
            <a:r>
              <a:rPr lang="en-US" sz="2800" dirty="0"/>
              <a:t>                   </a:t>
            </a:r>
            <a:r>
              <a:rPr lang="en-US" sz="2800" dirty="0" err="1"/>
              <a:t>penduduk</a:t>
            </a:r>
            <a:r>
              <a:rPr lang="en-US" sz="2800" dirty="0"/>
              <a:t> </a:t>
            </a:r>
            <a:r>
              <a:rPr lang="en-US" sz="2800" dirty="0" err="1"/>
              <a:t>tua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533400"/>
            <a:ext cx="5943600" cy="106680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</a:rPr>
              <a:t>5 model </a:t>
            </a:r>
            <a:r>
              <a:rPr lang="en-US" sz="3200" b="1" dirty="0" err="1">
                <a:solidFill>
                  <a:schemeClr val="tx2"/>
                </a:solidFill>
              </a:rPr>
              <a:t>Piramida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penduduk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398462" y="1744662"/>
            <a:ext cx="851693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2800" dirty="0">
              <a:solidFill>
                <a:srgbClr val="008000"/>
              </a:solidFill>
            </a:endParaRPr>
          </a:p>
          <a:p>
            <a:pPr algn="l"/>
            <a:r>
              <a:rPr lang="en-US" sz="2800" dirty="0"/>
              <a:t>Model 5 : -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kendi</a:t>
            </a:r>
            <a:endParaRPr lang="en-US" sz="2800" dirty="0"/>
          </a:p>
          <a:p>
            <a:pPr algn="l"/>
            <a:r>
              <a:rPr lang="en-US" sz="2800" dirty="0"/>
              <a:t>                -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kelahiran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kematian</a:t>
            </a:r>
            <a:r>
              <a:rPr lang="en-US" sz="2800" dirty="0"/>
              <a:t> </a:t>
            </a:r>
            <a:r>
              <a:rPr lang="en-US" sz="2800" dirty="0" err="1"/>
              <a:t>menurun</a:t>
            </a:r>
            <a:r>
              <a:rPr lang="en-US" sz="2800" dirty="0"/>
              <a:t> </a:t>
            </a:r>
          </a:p>
          <a:p>
            <a:pPr algn="l"/>
            <a:r>
              <a:rPr lang="en-US" sz="2800" dirty="0"/>
              <a:t>                  </a:t>
            </a:r>
            <a:r>
              <a:rPr lang="en-US" sz="2800" dirty="0" err="1"/>
              <a:t>drastis</a:t>
            </a:r>
            <a:endParaRPr lang="en-US" sz="2800" dirty="0"/>
          </a:p>
          <a:p>
            <a:pPr algn="l"/>
            <a:r>
              <a:rPr lang="en-US" sz="2800" dirty="0"/>
              <a:t>                -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kematian</a:t>
            </a:r>
            <a:r>
              <a:rPr lang="en-US" sz="2800" dirty="0"/>
              <a:t> </a:t>
            </a:r>
            <a:r>
              <a:rPr lang="en-US" sz="2800" dirty="0" err="1"/>
              <a:t>bayi</a:t>
            </a:r>
            <a:r>
              <a:rPr lang="en-US" sz="2800" dirty="0"/>
              <a:t> </a:t>
            </a:r>
            <a:r>
              <a:rPr lang="en-US" sz="2800" dirty="0" err="1"/>
              <a:t>makin</a:t>
            </a:r>
            <a:r>
              <a:rPr lang="en-US" sz="2800" dirty="0"/>
              <a:t> </a:t>
            </a:r>
            <a:r>
              <a:rPr lang="en-US" sz="2800" dirty="0" err="1"/>
              <a:t>menurun</a:t>
            </a:r>
            <a:endParaRPr lang="en-US" sz="2800" dirty="0"/>
          </a:p>
          <a:p>
            <a:pPr algn="l"/>
            <a:r>
              <a:rPr lang="en-US" sz="2800" dirty="0"/>
              <a:t>                -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penduduk</a:t>
            </a:r>
            <a:r>
              <a:rPr lang="en-US" sz="2800" dirty="0"/>
              <a:t> </a:t>
            </a:r>
            <a:r>
              <a:rPr lang="en-US" sz="2800" dirty="0" err="1"/>
              <a:t>usia</a:t>
            </a:r>
            <a:r>
              <a:rPr lang="en-US" sz="2800" dirty="0"/>
              <a:t> 15 </a:t>
            </a:r>
            <a:r>
              <a:rPr lang="en-US" sz="2800" dirty="0" err="1"/>
              <a:t>th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endParaRPr lang="en-US" sz="2800" dirty="0"/>
          </a:p>
          <a:p>
            <a:pPr algn="l"/>
            <a:r>
              <a:rPr lang="en-US" sz="2800" dirty="0"/>
              <a:t>                 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usia</a:t>
            </a:r>
            <a:r>
              <a:rPr lang="en-US" sz="2800" dirty="0"/>
              <a:t> 0- 14 </a:t>
            </a:r>
            <a:r>
              <a:rPr lang="en-US" sz="2800" dirty="0" err="1"/>
              <a:t>th</a:t>
            </a:r>
            <a:endParaRPr lang="en-US" sz="2800" dirty="0"/>
          </a:p>
          <a:p>
            <a:pPr algn="l"/>
            <a:r>
              <a:rPr lang="en-US" sz="2800" dirty="0"/>
              <a:t>                - </a:t>
            </a:r>
            <a:r>
              <a:rPr lang="en-US" sz="2800" dirty="0" err="1"/>
              <a:t>piramida</a:t>
            </a:r>
            <a:r>
              <a:rPr lang="en-US" sz="2800" dirty="0"/>
              <a:t> </a:t>
            </a:r>
            <a:r>
              <a:rPr lang="en-US" sz="2800" dirty="0" err="1"/>
              <a:t>penduduk</a:t>
            </a:r>
            <a:r>
              <a:rPr lang="en-US" sz="2800" dirty="0"/>
              <a:t> Indonesia </a:t>
            </a:r>
            <a:r>
              <a:rPr lang="en-US" sz="2800" dirty="0" err="1"/>
              <a:t>th</a:t>
            </a:r>
            <a:r>
              <a:rPr lang="en-US" sz="2800" dirty="0"/>
              <a:t> 1990</a:t>
            </a:r>
          </a:p>
          <a:p>
            <a:pPr algn="l"/>
            <a:r>
              <a:rPr lang="en-US" sz="2800" dirty="0"/>
              <a:t>                 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th</a:t>
            </a:r>
            <a:r>
              <a:rPr lang="en-US" sz="2800" dirty="0"/>
              <a:t>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Bp.Latief\My Documents\KEPENDUDUKAN\Dasar Demograf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52400"/>
            <a:ext cx="7086600" cy="99060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tx2"/>
                </a:solidFill>
              </a:rPr>
              <a:t>Piramida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penduduk</a:t>
            </a:r>
            <a:r>
              <a:rPr lang="en-US" sz="3200" b="1" dirty="0">
                <a:solidFill>
                  <a:schemeClr val="tx2"/>
                </a:solidFill>
              </a:rPr>
              <a:t> Indonesia</a:t>
            </a:r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76200" y="1371600"/>
            <a:ext cx="90074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tahun</a:t>
            </a:r>
            <a:r>
              <a:rPr lang="en-US" sz="2800" dirty="0"/>
              <a:t> 1970 </a:t>
            </a:r>
            <a:r>
              <a:rPr lang="en-US" sz="2800" dirty="0" err="1"/>
              <a:t>dan</a:t>
            </a:r>
            <a:r>
              <a:rPr lang="en-US" sz="2800" dirty="0"/>
              <a:t> 1980, </a:t>
            </a:r>
            <a:r>
              <a:rPr lang="en-US" sz="2800" dirty="0" err="1">
                <a:solidFill>
                  <a:srgbClr val="FF0000"/>
                </a:solidFill>
              </a:rPr>
              <a:t>dasar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piramida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lebar</a:t>
            </a:r>
            <a:endParaRPr lang="en-US" sz="2800" dirty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en-US" sz="2800" dirty="0"/>
          </a:p>
          <a:p>
            <a:pPr algn="l">
              <a:buFont typeface="Wingdings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tahun</a:t>
            </a:r>
            <a:r>
              <a:rPr lang="en-US" sz="2800" dirty="0"/>
              <a:t> 1990 </a:t>
            </a:r>
            <a:r>
              <a:rPr lang="en-US" sz="2800" dirty="0" err="1"/>
              <a:t>dan</a:t>
            </a:r>
            <a:r>
              <a:rPr lang="en-US" sz="2800" dirty="0"/>
              <a:t> 2000 </a:t>
            </a:r>
            <a:r>
              <a:rPr lang="en-US" sz="2800" dirty="0" err="1"/>
              <a:t>usia</a:t>
            </a:r>
            <a:r>
              <a:rPr lang="en-US" sz="2800" dirty="0"/>
              <a:t> 0 – 4 </a:t>
            </a:r>
            <a:r>
              <a:rPr lang="en-US" sz="2800" dirty="0" err="1"/>
              <a:t>th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kecil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sz="2800" dirty="0"/>
              <a:t>    </a:t>
            </a:r>
            <a:r>
              <a:rPr lang="en-US" sz="2800" dirty="0" err="1"/>
              <a:t>daripada</a:t>
            </a:r>
            <a:r>
              <a:rPr lang="en-US" sz="2800" dirty="0"/>
              <a:t> </a:t>
            </a:r>
            <a:r>
              <a:rPr lang="en-US" sz="2800" dirty="0" err="1"/>
              <a:t>umur</a:t>
            </a:r>
            <a:r>
              <a:rPr lang="en-US" sz="2800" dirty="0"/>
              <a:t> 5 – 9 </a:t>
            </a:r>
            <a:r>
              <a:rPr lang="en-US" sz="2800" dirty="0" err="1"/>
              <a:t>th</a:t>
            </a:r>
            <a:endParaRPr lang="en-US" sz="2800" dirty="0"/>
          </a:p>
          <a:p>
            <a:pPr algn="l"/>
            <a:r>
              <a:rPr lang="en-US" sz="2800" dirty="0"/>
              <a:t>    Hal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mengindikasikan</a:t>
            </a:r>
            <a:r>
              <a:rPr lang="en-US" sz="2800" dirty="0"/>
              <a:t> </a:t>
            </a:r>
            <a:r>
              <a:rPr lang="en-US" sz="2800" dirty="0" err="1"/>
              <a:t>adanya</a:t>
            </a:r>
            <a:r>
              <a:rPr lang="en-US" sz="2800" dirty="0"/>
              <a:t> program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pengaturan</a:t>
            </a:r>
            <a:endParaRPr lang="en-US" sz="2800" dirty="0">
              <a:solidFill>
                <a:srgbClr val="FF0000"/>
              </a:solidFill>
            </a:endParaRPr>
          </a:p>
          <a:p>
            <a:pPr algn="l"/>
            <a:r>
              <a:rPr lang="en-US" sz="2800" dirty="0">
                <a:solidFill>
                  <a:srgbClr val="FF0000"/>
                </a:solidFill>
              </a:rPr>
              <a:t>    </a:t>
            </a:r>
            <a:r>
              <a:rPr lang="en-US" sz="2800" dirty="0" err="1">
                <a:solidFill>
                  <a:srgbClr val="FF0000"/>
                </a:solidFill>
              </a:rPr>
              <a:t>kelahiran</a:t>
            </a:r>
            <a:endParaRPr lang="en-US" sz="2800" dirty="0">
              <a:solidFill>
                <a:srgbClr val="FF0000"/>
              </a:solidFill>
            </a:endParaRPr>
          </a:p>
          <a:p>
            <a:pPr algn="l"/>
            <a:endParaRPr lang="en-US" sz="2800" dirty="0"/>
          </a:p>
          <a:p>
            <a:pPr algn="l">
              <a:buFont typeface="Wingdings" pitchFamily="2" charset="2"/>
              <a:buChar char="v"/>
            </a:pPr>
            <a:r>
              <a:rPr lang="en-US" sz="2800" dirty="0"/>
              <a:t> </a:t>
            </a:r>
            <a:r>
              <a:rPr lang="en-US" sz="2800" dirty="0" err="1"/>
              <a:t>Mulai</a:t>
            </a:r>
            <a:r>
              <a:rPr lang="en-US" sz="2800" dirty="0"/>
              <a:t> </a:t>
            </a:r>
            <a:r>
              <a:rPr lang="en-US" sz="2800" dirty="0" err="1"/>
              <a:t>tahun</a:t>
            </a:r>
            <a:r>
              <a:rPr lang="en-US" sz="2800" dirty="0"/>
              <a:t> 2000 </a:t>
            </a:r>
            <a:r>
              <a:rPr lang="en-US" sz="2800" dirty="0" err="1">
                <a:solidFill>
                  <a:srgbClr val="FF0000"/>
                </a:solidFill>
              </a:rPr>
              <a:t>badan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piramid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membesar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r>
              <a:rPr lang="en-US" sz="2800" dirty="0"/>
              <a:t>Hal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</a:p>
          <a:p>
            <a:pPr algn="l"/>
            <a:r>
              <a:rPr lang="en-US" sz="2800" dirty="0"/>
              <a:t>   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diartikan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angkatan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kerja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tinggi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diakibatkan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sz="2800" dirty="0">
                <a:solidFill>
                  <a:srgbClr val="FF0000"/>
                </a:solidFill>
              </a:rPr>
              <a:t>    </a:t>
            </a:r>
            <a:r>
              <a:rPr lang="en-US" sz="2800" dirty="0" err="1">
                <a:solidFill>
                  <a:srgbClr val="FF0000"/>
                </a:solidFill>
              </a:rPr>
              <a:t>karena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usia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harapan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hidup</a:t>
            </a:r>
            <a:r>
              <a:rPr lang="en-US" sz="2800" dirty="0">
                <a:solidFill>
                  <a:srgbClr val="FF0000"/>
                </a:solidFill>
              </a:rPr>
              <a:t> yang </a:t>
            </a:r>
            <a:r>
              <a:rPr lang="en-US" sz="2800" dirty="0" err="1">
                <a:solidFill>
                  <a:srgbClr val="FF0000"/>
                </a:solidFill>
              </a:rPr>
              <a:t>naik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akibat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angka</a:t>
            </a:r>
            <a:endParaRPr lang="en-US" sz="2800" dirty="0">
              <a:solidFill>
                <a:srgbClr val="FF0000"/>
              </a:solidFill>
            </a:endParaRPr>
          </a:p>
          <a:p>
            <a:pPr algn="l"/>
            <a:r>
              <a:rPr lang="en-US" sz="2800" dirty="0">
                <a:solidFill>
                  <a:srgbClr val="FF0000"/>
                </a:solidFill>
              </a:rPr>
              <a:t>    </a:t>
            </a:r>
            <a:r>
              <a:rPr lang="en-US" sz="2800" dirty="0" err="1">
                <a:solidFill>
                  <a:srgbClr val="FF0000"/>
                </a:solidFill>
              </a:rPr>
              <a:t>kematian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bayi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turun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C:\Documents and Settings\Bp.Latief\My Documents\KEPENDUDUKAN\Dasar Demograf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0" y="235803"/>
            <a:ext cx="4495800" cy="830997"/>
          </a:xfrm>
          <a:prstGeom prst="rect">
            <a:avLst/>
          </a:prstGeom>
        </p:spPr>
        <p:txBody>
          <a:bodyPr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8000"/>
                </a:solidFill>
              </a:rPr>
              <a:t>Ciri</a:t>
            </a:r>
            <a:r>
              <a:rPr lang="en-US" sz="2400" b="1" dirty="0">
                <a:solidFill>
                  <a:srgbClr val="008000"/>
                </a:solidFill>
              </a:rPr>
              <a:t>  </a:t>
            </a:r>
            <a:r>
              <a:rPr lang="en-US" sz="2400" b="1" dirty="0" err="1">
                <a:solidFill>
                  <a:srgbClr val="008000"/>
                </a:solidFill>
              </a:rPr>
              <a:t>penduduk</a:t>
            </a:r>
            <a:r>
              <a:rPr lang="en-US" sz="2400" b="1" dirty="0">
                <a:solidFill>
                  <a:srgbClr val="008000"/>
                </a:solidFill>
              </a:rPr>
              <a:t>  </a:t>
            </a:r>
            <a:r>
              <a:rPr lang="en-US" sz="2400" b="1" dirty="0" err="1">
                <a:solidFill>
                  <a:srgbClr val="008000"/>
                </a:solidFill>
              </a:rPr>
              <a:t>menurut</a:t>
            </a:r>
            <a:r>
              <a:rPr lang="en-US" sz="2400" b="1" dirty="0">
                <a:solidFill>
                  <a:srgbClr val="008000"/>
                </a:solidFill>
              </a:rPr>
              <a:t>  </a:t>
            </a:r>
            <a:r>
              <a:rPr lang="en-US" sz="2400" b="1" dirty="0" err="1">
                <a:solidFill>
                  <a:srgbClr val="008000"/>
                </a:solidFill>
              </a:rPr>
              <a:t>bentuk</a:t>
            </a:r>
            <a:r>
              <a:rPr lang="en-US" sz="2400" b="1" dirty="0">
                <a:solidFill>
                  <a:srgbClr val="008000"/>
                </a:solidFill>
              </a:rPr>
              <a:t>  </a:t>
            </a:r>
            <a:r>
              <a:rPr lang="en-US" sz="2400" b="1" dirty="0" err="1">
                <a:solidFill>
                  <a:srgbClr val="008000"/>
                </a:solidFill>
              </a:rPr>
              <a:t>Piramida</a:t>
            </a:r>
            <a:r>
              <a:rPr lang="en-US" sz="2400" b="1" dirty="0">
                <a:solidFill>
                  <a:srgbClr val="008000"/>
                </a:solidFill>
              </a:rPr>
              <a:t>  </a:t>
            </a:r>
            <a:r>
              <a:rPr lang="en-US" sz="2400" b="1" dirty="0" err="1">
                <a:solidFill>
                  <a:srgbClr val="008000"/>
                </a:solidFill>
              </a:rPr>
              <a:t>penduduk</a:t>
            </a:r>
            <a:endParaRPr lang="en-US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4038600" y="3429000"/>
            <a:ext cx="838200" cy="609600"/>
          </a:xfrm>
          <a:prstGeom prst="leftArrow">
            <a:avLst>
              <a:gd name="adj1" fmla="val 50000"/>
              <a:gd name="adj2" fmla="val 34375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2406650" y="822325"/>
            <a:ext cx="53001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chemeClr val="tx2"/>
                </a:solidFill>
              </a:rPr>
              <a:t>WILAYAH &amp; PENDUDUK</a:t>
            </a:r>
          </a:p>
          <a:p>
            <a:r>
              <a:rPr lang="en-US" b="1" i="0" dirty="0">
                <a:solidFill>
                  <a:schemeClr val="tx2"/>
                </a:solidFill>
              </a:rPr>
              <a:t>P JAWA BERBANDING INDONESIA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166813" y="6003925"/>
            <a:ext cx="1804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Luas Wilayah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76200" y="76200"/>
            <a:ext cx="2897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 5.  Distribusi Penduduk Tidak Merata</a:t>
            </a: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685800" y="2767013"/>
          <a:ext cx="3810000" cy="2543175"/>
        </p:xfrm>
        <a:graphic>
          <a:graphicData uri="http://schemas.openxmlformats.org/presentationml/2006/ole">
            <p:oleObj spid="_x0000_s8194" name="Chart" r:id="rId4" imgW="6096000" imgH="4067251" progId="MSGraph.Chart.8">
              <p:embed followColorScheme="full"/>
            </p:oleObj>
          </a:graphicData>
        </a:graphic>
      </p:graphicFrame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627063" y="2225675"/>
            <a:ext cx="3397250" cy="3330575"/>
            <a:chOff x="394" y="1402"/>
            <a:chExt cx="2140" cy="2098"/>
          </a:xfrm>
        </p:grpSpPr>
        <p:sp>
          <p:nvSpPr>
            <p:cNvPr id="8206" name="Freeform 9"/>
            <p:cNvSpPr>
              <a:spLocks/>
            </p:cNvSpPr>
            <p:nvPr/>
          </p:nvSpPr>
          <p:spPr bwMode="auto">
            <a:xfrm rot="-4211926">
              <a:off x="389" y="1407"/>
              <a:ext cx="2098" cy="2088"/>
            </a:xfrm>
            <a:custGeom>
              <a:avLst/>
              <a:gdLst>
                <a:gd name="T0" fmla="*/ 17565 w 1830"/>
                <a:gd name="T1" fmla="*/ 29088 h 1830"/>
                <a:gd name="T2" fmla="*/ 16093 w 1830"/>
                <a:gd name="T3" fmla="*/ 29183 h 1830"/>
                <a:gd name="T4" fmla="*/ 14393 w 1830"/>
                <a:gd name="T5" fmla="*/ 29088 h 1830"/>
                <a:gd name="T6" fmla="*/ 13039 w 1830"/>
                <a:gd name="T7" fmla="*/ 28890 h 1830"/>
                <a:gd name="T8" fmla="*/ 11695 w 1830"/>
                <a:gd name="T9" fmla="*/ 28574 h 1830"/>
                <a:gd name="T10" fmla="*/ 9983 w 1830"/>
                <a:gd name="T11" fmla="*/ 28089 h 1830"/>
                <a:gd name="T12" fmla="*/ 8766 w 1830"/>
                <a:gd name="T13" fmla="*/ 27573 h 1830"/>
                <a:gd name="T14" fmla="*/ 7533 w 1830"/>
                <a:gd name="T15" fmla="*/ 26961 h 1830"/>
                <a:gd name="T16" fmla="*/ 6192 w 1830"/>
                <a:gd name="T17" fmla="*/ 26042 h 1830"/>
                <a:gd name="T18" fmla="*/ 5042 w 1830"/>
                <a:gd name="T19" fmla="*/ 25219 h 1830"/>
                <a:gd name="T20" fmla="*/ 4180 w 1830"/>
                <a:gd name="T21" fmla="*/ 24308 h 1830"/>
                <a:gd name="T22" fmla="*/ 3274 w 1830"/>
                <a:gd name="T23" fmla="*/ 23390 h 1830"/>
                <a:gd name="T24" fmla="*/ 2268 w 1830"/>
                <a:gd name="T25" fmla="*/ 22086 h 1830"/>
                <a:gd name="T26" fmla="*/ 1579 w 1830"/>
                <a:gd name="T27" fmla="*/ 20945 h 1830"/>
                <a:gd name="T28" fmla="*/ 1012 w 1830"/>
                <a:gd name="T29" fmla="*/ 19825 h 1830"/>
                <a:gd name="T30" fmla="*/ 564 w 1830"/>
                <a:gd name="T31" fmla="*/ 18323 h 1830"/>
                <a:gd name="T32" fmla="*/ 225 w 1830"/>
                <a:gd name="T33" fmla="*/ 17090 h 1830"/>
                <a:gd name="T34" fmla="*/ 0 w 1830"/>
                <a:gd name="T35" fmla="*/ 15870 h 1830"/>
                <a:gd name="T36" fmla="*/ 0 w 1830"/>
                <a:gd name="T37" fmla="*/ 14343 h 1830"/>
                <a:gd name="T38" fmla="*/ 99 w 1830"/>
                <a:gd name="T39" fmla="*/ 13019 h 1830"/>
                <a:gd name="T40" fmla="*/ 225 w 1830"/>
                <a:gd name="T41" fmla="*/ 11809 h 1830"/>
                <a:gd name="T42" fmla="*/ 672 w 1830"/>
                <a:gd name="T43" fmla="*/ 10284 h 1830"/>
                <a:gd name="T44" fmla="*/ 1120 w 1830"/>
                <a:gd name="T45" fmla="*/ 9067 h 1830"/>
                <a:gd name="T46" fmla="*/ 1688 w 1830"/>
                <a:gd name="T47" fmla="*/ 7930 h 1830"/>
                <a:gd name="T48" fmla="*/ 2600 w 1830"/>
                <a:gd name="T49" fmla="*/ 6623 h 1830"/>
                <a:gd name="T50" fmla="*/ 3358 w 1830"/>
                <a:gd name="T51" fmla="*/ 5586 h 1830"/>
                <a:gd name="T52" fmla="*/ 4261 w 1830"/>
                <a:gd name="T53" fmla="*/ 4580 h 1830"/>
                <a:gd name="T54" fmla="*/ 5501 w 1830"/>
                <a:gd name="T55" fmla="*/ 3553 h 1830"/>
                <a:gd name="T56" fmla="*/ 6625 w 1830"/>
                <a:gd name="T57" fmla="*/ 2752 h 1830"/>
                <a:gd name="T58" fmla="*/ 7761 w 1830"/>
                <a:gd name="T59" fmla="*/ 2053 h 1830"/>
                <a:gd name="T60" fmla="*/ 9331 w 1830"/>
                <a:gd name="T61" fmla="*/ 1326 h 1830"/>
                <a:gd name="T62" fmla="*/ 10570 w 1830"/>
                <a:gd name="T63" fmla="*/ 815 h 1830"/>
                <a:gd name="T64" fmla="*/ 11918 w 1830"/>
                <a:gd name="T65" fmla="*/ 519 h 1830"/>
                <a:gd name="T66" fmla="*/ 13266 w 1830"/>
                <a:gd name="T67" fmla="*/ 209 h 1830"/>
                <a:gd name="T68" fmla="*/ 14949 w 1830"/>
                <a:gd name="T69" fmla="*/ 0 h 1830"/>
                <a:gd name="T70" fmla="*/ 16407 w 1830"/>
                <a:gd name="T71" fmla="*/ 0 h 1830"/>
                <a:gd name="T72" fmla="*/ 17761 w 1830"/>
                <a:gd name="T73" fmla="*/ 108 h 1830"/>
                <a:gd name="T74" fmla="*/ 19456 w 1830"/>
                <a:gd name="T75" fmla="*/ 310 h 1830"/>
                <a:gd name="T76" fmla="*/ 20792 w 1830"/>
                <a:gd name="T77" fmla="*/ 600 h 1830"/>
                <a:gd name="T78" fmla="*/ 22153 w 1830"/>
                <a:gd name="T79" fmla="*/ 1018 h 1830"/>
                <a:gd name="T80" fmla="*/ 23726 w 1830"/>
                <a:gd name="T81" fmla="*/ 1734 h 1830"/>
                <a:gd name="T82" fmla="*/ 24849 w 1830"/>
                <a:gd name="T83" fmla="*/ 2352 h 1830"/>
                <a:gd name="T84" fmla="*/ 26090 w 1830"/>
                <a:gd name="T85" fmla="*/ 3049 h 1830"/>
                <a:gd name="T86" fmla="*/ 27319 w 1830"/>
                <a:gd name="T87" fmla="*/ 4070 h 1830"/>
                <a:gd name="T88" fmla="*/ 28344 w 1830"/>
                <a:gd name="T89" fmla="*/ 4979 h 1830"/>
                <a:gd name="T90" fmla="*/ 29116 w 1830"/>
                <a:gd name="T91" fmla="*/ 5995 h 1830"/>
                <a:gd name="T92" fmla="*/ 30136 w 1830"/>
                <a:gd name="T93" fmla="*/ 7234 h 1830"/>
                <a:gd name="T94" fmla="*/ 30695 w 1830"/>
                <a:gd name="T95" fmla="*/ 8439 h 1830"/>
                <a:gd name="T96" fmla="*/ 31260 w 1830"/>
                <a:gd name="T97" fmla="*/ 9536 h 1830"/>
                <a:gd name="T98" fmla="*/ 31722 w 1830"/>
                <a:gd name="T99" fmla="*/ 11096 h 1830"/>
                <a:gd name="T100" fmla="*/ 32050 w 1830"/>
                <a:gd name="T101" fmla="*/ 12326 h 1830"/>
                <a:gd name="T102" fmla="*/ 32151 w 1830"/>
                <a:gd name="T103" fmla="*/ 13535 h 1830"/>
                <a:gd name="T104" fmla="*/ 32277 w 1830"/>
                <a:gd name="T105" fmla="*/ 14854 h 1830"/>
                <a:gd name="T106" fmla="*/ 32151 w 1830"/>
                <a:gd name="T107" fmla="*/ 16373 h 1830"/>
                <a:gd name="T108" fmla="*/ 31934 w 1830"/>
                <a:gd name="T109" fmla="*/ 17587 h 1830"/>
                <a:gd name="T110" fmla="*/ 31496 w 1830"/>
                <a:gd name="T111" fmla="*/ 18827 h 1830"/>
                <a:gd name="T112" fmla="*/ 30912 w 1830"/>
                <a:gd name="T113" fmla="*/ 20247 h 1830"/>
                <a:gd name="T114" fmla="*/ 30345 w 1830"/>
                <a:gd name="T115" fmla="*/ 21457 h 1830"/>
                <a:gd name="T116" fmla="*/ 29670 w 1830"/>
                <a:gd name="T117" fmla="*/ 22484 h 1830"/>
                <a:gd name="T118" fmla="*/ 28685 w 1830"/>
                <a:gd name="T119" fmla="*/ 23797 h 1830"/>
                <a:gd name="T120" fmla="*/ 27670 w 1830"/>
                <a:gd name="T121" fmla="*/ 24700 h 1830"/>
                <a:gd name="T122" fmla="*/ 26647 w 1830"/>
                <a:gd name="T123" fmla="*/ 25650 h 1830"/>
                <a:gd name="T124" fmla="*/ 25416 w 1830"/>
                <a:gd name="T125" fmla="*/ 26568 h 18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0"/>
                <a:gd name="T190" fmla="*/ 0 h 1830"/>
                <a:gd name="T191" fmla="*/ 1830 w 1830"/>
                <a:gd name="T192" fmla="*/ 1830 h 183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0" h="1830">
                  <a:moveTo>
                    <a:pt x="1058" y="1817"/>
                  </a:moveTo>
                  <a:lnTo>
                    <a:pt x="1039" y="1817"/>
                  </a:lnTo>
                  <a:lnTo>
                    <a:pt x="1007" y="1823"/>
                  </a:lnTo>
                  <a:lnTo>
                    <a:pt x="995" y="1823"/>
                  </a:lnTo>
                  <a:lnTo>
                    <a:pt x="975" y="1823"/>
                  </a:lnTo>
                  <a:lnTo>
                    <a:pt x="944" y="1830"/>
                  </a:lnTo>
                  <a:lnTo>
                    <a:pt x="931" y="1830"/>
                  </a:lnTo>
                  <a:lnTo>
                    <a:pt x="912" y="1830"/>
                  </a:lnTo>
                  <a:lnTo>
                    <a:pt x="880" y="1830"/>
                  </a:lnTo>
                  <a:lnTo>
                    <a:pt x="867" y="1830"/>
                  </a:lnTo>
                  <a:lnTo>
                    <a:pt x="848" y="1823"/>
                  </a:lnTo>
                  <a:lnTo>
                    <a:pt x="816" y="1823"/>
                  </a:lnTo>
                  <a:lnTo>
                    <a:pt x="803" y="1823"/>
                  </a:lnTo>
                  <a:lnTo>
                    <a:pt x="784" y="1817"/>
                  </a:lnTo>
                  <a:lnTo>
                    <a:pt x="752" y="1817"/>
                  </a:lnTo>
                  <a:lnTo>
                    <a:pt x="740" y="1811"/>
                  </a:lnTo>
                  <a:lnTo>
                    <a:pt x="720" y="1811"/>
                  </a:lnTo>
                  <a:lnTo>
                    <a:pt x="695" y="1798"/>
                  </a:lnTo>
                  <a:lnTo>
                    <a:pt x="676" y="1798"/>
                  </a:lnTo>
                  <a:lnTo>
                    <a:pt x="663" y="1791"/>
                  </a:lnTo>
                  <a:lnTo>
                    <a:pt x="631" y="1785"/>
                  </a:lnTo>
                  <a:lnTo>
                    <a:pt x="618" y="1779"/>
                  </a:lnTo>
                  <a:lnTo>
                    <a:pt x="599" y="1772"/>
                  </a:lnTo>
                  <a:lnTo>
                    <a:pt x="567" y="1760"/>
                  </a:lnTo>
                  <a:lnTo>
                    <a:pt x="555" y="1753"/>
                  </a:lnTo>
                  <a:lnTo>
                    <a:pt x="542" y="1747"/>
                  </a:lnTo>
                  <a:lnTo>
                    <a:pt x="510" y="1734"/>
                  </a:lnTo>
                  <a:lnTo>
                    <a:pt x="497" y="1728"/>
                  </a:lnTo>
                  <a:lnTo>
                    <a:pt x="485" y="1721"/>
                  </a:lnTo>
                  <a:lnTo>
                    <a:pt x="453" y="1709"/>
                  </a:lnTo>
                  <a:lnTo>
                    <a:pt x="440" y="1696"/>
                  </a:lnTo>
                  <a:lnTo>
                    <a:pt x="427" y="1689"/>
                  </a:lnTo>
                  <a:lnTo>
                    <a:pt x="402" y="1670"/>
                  </a:lnTo>
                  <a:lnTo>
                    <a:pt x="389" y="1664"/>
                  </a:lnTo>
                  <a:lnTo>
                    <a:pt x="376" y="1651"/>
                  </a:lnTo>
                  <a:lnTo>
                    <a:pt x="351" y="1632"/>
                  </a:lnTo>
                  <a:lnTo>
                    <a:pt x="338" y="1626"/>
                  </a:lnTo>
                  <a:lnTo>
                    <a:pt x="325" y="1613"/>
                  </a:lnTo>
                  <a:lnTo>
                    <a:pt x="300" y="1594"/>
                  </a:lnTo>
                  <a:lnTo>
                    <a:pt x="287" y="1581"/>
                  </a:lnTo>
                  <a:lnTo>
                    <a:pt x="281" y="1568"/>
                  </a:lnTo>
                  <a:lnTo>
                    <a:pt x="255" y="1549"/>
                  </a:lnTo>
                  <a:lnTo>
                    <a:pt x="242" y="1536"/>
                  </a:lnTo>
                  <a:lnTo>
                    <a:pt x="236" y="1524"/>
                  </a:lnTo>
                  <a:lnTo>
                    <a:pt x="223" y="1511"/>
                  </a:lnTo>
                  <a:lnTo>
                    <a:pt x="204" y="1492"/>
                  </a:lnTo>
                  <a:lnTo>
                    <a:pt x="191" y="1479"/>
                  </a:lnTo>
                  <a:lnTo>
                    <a:pt x="185" y="1466"/>
                  </a:lnTo>
                  <a:lnTo>
                    <a:pt x="166" y="1441"/>
                  </a:lnTo>
                  <a:lnTo>
                    <a:pt x="153" y="1422"/>
                  </a:lnTo>
                  <a:lnTo>
                    <a:pt x="147" y="1409"/>
                  </a:lnTo>
                  <a:lnTo>
                    <a:pt x="128" y="1384"/>
                  </a:lnTo>
                  <a:lnTo>
                    <a:pt x="121" y="1371"/>
                  </a:lnTo>
                  <a:lnTo>
                    <a:pt x="115" y="1358"/>
                  </a:lnTo>
                  <a:lnTo>
                    <a:pt x="96" y="1326"/>
                  </a:lnTo>
                  <a:lnTo>
                    <a:pt x="89" y="1313"/>
                  </a:lnTo>
                  <a:lnTo>
                    <a:pt x="83" y="1301"/>
                  </a:lnTo>
                  <a:lnTo>
                    <a:pt x="70" y="1269"/>
                  </a:lnTo>
                  <a:lnTo>
                    <a:pt x="64" y="1256"/>
                  </a:lnTo>
                  <a:lnTo>
                    <a:pt x="57" y="1243"/>
                  </a:lnTo>
                  <a:lnTo>
                    <a:pt x="51" y="1211"/>
                  </a:lnTo>
                  <a:lnTo>
                    <a:pt x="45" y="1199"/>
                  </a:lnTo>
                  <a:lnTo>
                    <a:pt x="38" y="1180"/>
                  </a:lnTo>
                  <a:lnTo>
                    <a:pt x="32" y="1148"/>
                  </a:lnTo>
                  <a:lnTo>
                    <a:pt x="26" y="1135"/>
                  </a:lnTo>
                  <a:lnTo>
                    <a:pt x="19" y="1122"/>
                  </a:lnTo>
                  <a:lnTo>
                    <a:pt x="13" y="1090"/>
                  </a:lnTo>
                  <a:lnTo>
                    <a:pt x="13" y="1071"/>
                  </a:lnTo>
                  <a:lnTo>
                    <a:pt x="13" y="1058"/>
                  </a:lnTo>
                  <a:lnTo>
                    <a:pt x="6" y="1027"/>
                  </a:lnTo>
                  <a:lnTo>
                    <a:pt x="6" y="1007"/>
                  </a:lnTo>
                  <a:lnTo>
                    <a:pt x="0" y="995"/>
                  </a:lnTo>
                  <a:lnTo>
                    <a:pt x="0" y="963"/>
                  </a:lnTo>
                  <a:lnTo>
                    <a:pt x="0" y="944"/>
                  </a:lnTo>
                  <a:lnTo>
                    <a:pt x="0" y="931"/>
                  </a:lnTo>
                  <a:lnTo>
                    <a:pt x="0" y="899"/>
                  </a:lnTo>
                  <a:lnTo>
                    <a:pt x="0" y="880"/>
                  </a:lnTo>
                  <a:lnTo>
                    <a:pt x="0" y="867"/>
                  </a:lnTo>
                  <a:lnTo>
                    <a:pt x="0" y="835"/>
                  </a:lnTo>
                  <a:lnTo>
                    <a:pt x="6" y="816"/>
                  </a:lnTo>
                  <a:lnTo>
                    <a:pt x="6" y="803"/>
                  </a:lnTo>
                  <a:lnTo>
                    <a:pt x="13" y="772"/>
                  </a:lnTo>
                  <a:lnTo>
                    <a:pt x="13" y="752"/>
                  </a:lnTo>
                  <a:lnTo>
                    <a:pt x="13" y="740"/>
                  </a:lnTo>
                  <a:lnTo>
                    <a:pt x="19" y="708"/>
                  </a:lnTo>
                  <a:lnTo>
                    <a:pt x="26" y="695"/>
                  </a:lnTo>
                  <a:lnTo>
                    <a:pt x="32" y="676"/>
                  </a:lnTo>
                  <a:lnTo>
                    <a:pt x="38" y="644"/>
                  </a:lnTo>
                  <a:lnTo>
                    <a:pt x="45" y="631"/>
                  </a:lnTo>
                  <a:lnTo>
                    <a:pt x="51" y="619"/>
                  </a:lnTo>
                  <a:lnTo>
                    <a:pt x="57" y="587"/>
                  </a:lnTo>
                  <a:lnTo>
                    <a:pt x="64" y="568"/>
                  </a:lnTo>
                  <a:lnTo>
                    <a:pt x="70" y="555"/>
                  </a:lnTo>
                  <a:lnTo>
                    <a:pt x="83" y="529"/>
                  </a:lnTo>
                  <a:lnTo>
                    <a:pt x="89" y="510"/>
                  </a:lnTo>
                  <a:lnTo>
                    <a:pt x="96" y="497"/>
                  </a:lnTo>
                  <a:lnTo>
                    <a:pt x="115" y="472"/>
                  </a:lnTo>
                  <a:lnTo>
                    <a:pt x="121" y="453"/>
                  </a:lnTo>
                  <a:lnTo>
                    <a:pt x="128" y="440"/>
                  </a:lnTo>
                  <a:lnTo>
                    <a:pt x="147" y="415"/>
                  </a:lnTo>
                  <a:lnTo>
                    <a:pt x="153" y="402"/>
                  </a:lnTo>
                  <a:lnTo>
                    <a:pt x="166" y="389"/>
                  </a:lnTo>
                  <a:lnTo>
                    <a:pt x="185" y="364"/>
                  </a:lnTo>
                  <a:lnTo>
                    <a:pt x="191" y="351"/>
                  </a:lnTo>
                  <a:lnTo>
                    <a:pt x="204" y="338"/>
                  </a:lnTo>
                  <a:lnTo>
                    <a:pt x="223" y="313"/>
                  </a:lnTo>
                  <a:lnTo>
                    <a:pt x="236" y="300"/>
                  </a:lnTo>
                  <a:lnTo>
                    <a:pt x="242" y="287"/>
                  </a:lnTo>
                  <a:lnTo>
                    <a:pt x="268" y="268"/>
                  </a:lnTo>
                  <a:lnTo>
                    <a:pt x="281" y="255"/>
                  </a:lnTo>
                  <a:lnTo>
                    <a:pt x="287" y="242"/>
                  </a:lnTo>
                  <a:lnTo>
                    <a:pt x="312" y="223"/>
                  </a:lnTo>
                  <a:lnTo>
                    <a:pt x="325" y="211"/>
                  </a:lnTo>
                  <a:lnTo>
                    <a:pt x="338" y="204"/>
                  </a:lnTo>
                  <a:lnTo>
                    <a:pt x="363" y="185"/>
                  </a:lnTo>
                  <a:lnTo>
                    <a:pt x="376" y="172"/>
                  </a:lnTo>
                  <a:lnTo>
                    <a:pt x="389" y="166"/>
                  </a:lnTo>
                  <a:lnTo>
                    <a:pt x="414" y="147"/>
                  </a:lnTo>
                  <a:lnTo>
                    <a:pt x="427" y="140"/>
                  </a:lnTo>
                  <a:lnTo>
                    <a:pt x="440" y="128"/>
                  </a:lnTo>
                  <a:lnTo>
                    <a:pt x="472" y="115"/>
                  </a:lnTo>
                  <a:lnTo>
                    <a:pt x="485" y="109"/>
                  </a:lnTo>
                  <a:lnTo>
                    <a:pt x="497" y="96"/>
                  </a:lnTo>
                  <a:lnTo>
                    <a:pt x="529" y="83"/>
                  </a:lnTo>
                  <a:lnTo>
                    <a:pt x="542" y="77"/>
                  </a:lnTo>
                  <a:lnTo>
                    <a:pt x="555" y="70"/>
                  </a:lnTo>
                  <a:lnTo>
                    <a:pt x="587" y="58"/>
                  </a:lnTo>
                  <a:lnTo>
                    <a:pt x="599" y="51"/>
                  </a:lnTo>
                  <a:lnTo>
                    <a:pt x="618" y="51"/>
                  </a:lnTo>
                  <a:lnTo>
                    <a:pt x="631" y="45"/>
                  </a:lnTo>
                  <a:lnTo>
                    <a:pt x="663" y="32"/>
                  </a:lnTo>
                  <a:lnTo>
                    <a:pt x="676" y="32"/>
                  </a:lnTo>
                  <a:lnTo>
                    <a:pt x="695" y="26"/>
                  </a:lnTo>
                  <a:lnTo>
                    <a:pt x="720" y="19"/>
                  </a:lnTo>
                  <a:lnTo>
                    <a:pt x="740" y="13"/>
                  </a:lnTo>
                  <a:lnTo>
                    <a:pt x="752" y="13"/>
                  </a:lnTo>
                  <a:lnTo>
                    <a:pt x="784" y="7"/>
                  </a:lnTo>
                  <a:lnTo>
                    <a:pt x="803" y="7"/>
                  </a:lnTo>
                  <a:lnTo>
                    <a:pt x="816" y="7"/>
                  </a:lnTo>
                  <a:lnTo>
                    <a:pt x="848" y="0"/>
                  </a:lnTo>
                  <a:lnTo>
                    <a:pt x="867" y="0"/>
                  </a:lnTo>
                  <a:lnTo>
                    <a:pt x="880" y="0"/>
                  </a:lnTo>
                  <a:lnTo>
                    <a:pt x="912" y="0"/>
                  </a:lnTo>
                  <a:lnTo>
                    <a:pt x="931" y="0"/>
                  </a:lnTo>
                  <a:lnTo>
                    <a:pt x="944" y="0"/>
                  </a:lnTo>
                  <a:lnTo>
                    <a:pt x="975" y="0"/>
                  </a:lnTo>
                  <a:lnTo>
                    <a:pt x="995" y="0"/>
                  </a:lnTo>
                  <a:lnTo>
                    <a:pt x="1007" y="7"/>
                  </a:lnTo>
                  <a:lnTo>
                    <a:pt x="1039" y="7"/>
                  </a:lnTo>
                  <a:lnTo>
                    <a:pt x="1058" y="13"/>
                  </a:lnTo>
                  <a:lnTo>
                    <a:pt x="1071" y="13"/>
                  </a:lnTo>
                  <a:lnTo>
                    <a:pt x="1103" y="19"/>
                  </a:lnTo>
                  <a:lnTo>
                    <a:pt x="1122" y="19"/>
                  </a:lnTo>
                  <a:lnTo>
                    <a:pt x="1135" y="26"/>
                  </a:lnTo>
                  <a:lnTo>
                    <a:pt x="1167" y="32"/>
                  </a:lnTo>
                  <a:lnTo>
                    <a:pt x="1179" y="38"/>
                  </a:lnTo>
                  <a:lnTo>
                    <a:pt x="1199" y="45"/>
                  </a:lnTo>
                  <a:lnTo>
                    <a:pt x="1224" y="51"/>
                  </a:lnTo>
                  <a:lnTo>
                    <a:pt x="1243" y="58"/>
                  </a:lnTo>
                  <a:lnTo>
                    <a:pt x="1256" y="64"/>
                  </a:lnTo>
                  <a:lnTo>
                    <a:pt x="1288" y="77"/>
                  </a:lnTo>
                  <a:lnTo>
                    <a:pt x="1301" y="83"/>
                  </a:lnTo>
                  <a:lnTo>
                    <a:pt x="1313" y="89"/>
                  </a:lnTo>
                  <a:lnTo>
                    <a:pt x="1345" y="109"/>
                  </a:lnTo>
                  <a:lnTo>
                    <a:pt x="1358" y="115"/>
                  </a:lnTo>
                  <a:lnTo>
                    <a:pt x="1371" y="121"/>
                  </a:lnTo>
                  <a:lnTo>
                    <a:pt x="1396" y="140"/>
                  </a:lnTo>
                  <a:lnTo>
                    <a:pt x="1409" y="147"/>
                  </a:lnTo>
                  <a:lnTo>
                    <a:pt x="1422" y="153"/>
                  </a:lnTo>
                  <a:lnTo>
                    <a:pt x="1454" y="172"/>
                  </a:lnTo>
                  <a:lnTo>
                    <a:pt x="1466" y="185"/>
                  </a:lnTo>
                  <a:lnTo>
                    <a:pt x="1479" y="191"/>
                  </a:lnTo>
                  <a:lnTo>
                    <a:pt x="1498" y="211"/>
                  </a:lnTo>
                  <a:lnTo>
                    <a:pt x="1511" y="223"/>
                  </a:lnTo>
                  <a:lnTo>
                    <a:pt x="1524" y="236"/>
                  </a:lnTo>
                  <a:lnTo>
                    <a:pt x="1549" y="255"/>
                  </a:lnTo>
                  <a:lnTo>
                    <a:pt x="1562" y="268"/>
                  </a:lnTo>
                  <a:lnTo>
                    <a:pt x="1568" y="281"/>
                  </a:lnTo>
                  <a:lnTo>
                    <a:pt x="1594" y="300"/>
                  </a:lnTo>
                  <a:lnTo>
                    <a:pt x="1607" y="313"/>
                  </a:lnTo>
                  <a:lnTo>
                    <a:pt x="1613" y="325"/>
                  </a:lnTo>
                  <a:lnTo>
                    <a:pt x="1632" y="351"/>
                  </a:lnTo>
                  <a:lnTo>
                    <a:pt x="1645" y="364"/>
                  </a:lnTo>
                  <a:lnTo>
                    <a:pt x="1651" y="376"/>
                  </a:lnTo>
                  <a:lnTo>
                    <a:pt x="1670" y="402"/>
                  </a:lnTo>
                  <a:lnTo>
                    <a:pt x="1683" y="415"/>
                  </a:lnTo>
                  <a:lnTo>
                    <a:pt x="1689" y="427"/>
                  </a:lnTo>
                  <a:lnTo>
                    <a:pt x="1709" y="453"/>
                  </a:lnTo>
                  <a:lnTo>
                    <a:pt x="1715" y="472"/>
                  </a:lnTo>
                  <a:lnTo>
                    <a:pt x="1721" y="485"/>
                  </a:lnTo>
                  <a:lnTo>
                    <a:pt x="1734" y="510"/>
                  </a:lnTo>
                  <a:lnTo>
                    <a:pt x="1740" y="529"/>
                  </a:lnTo>
                  <a:lnTo>
                    <a:pt x="1747" y="542"/>
                  </a:lnTo>
                  <a:lnTo>
                    <a:pt x="1760" y="568"/>
                  </a:lnTo>
                  <a:lnTo>
                    <a:pt x="1766" y="587"/>
                  </a:lnTo>
                  <a:lnTo>
                    <a:pt x="1772" y="599"/>
                  </a:lnTo>
                  <a:lnTo>
                    <a:pt x="1785" y="631"/>
                  </a:lnTo>
                  <a:lnTo>
                    <a:pt x="1785" y="644"/>
                  </a:lnTo>
                  <a:lnTo>
                    <a:pt x="1791" y="663"/>
                  </a:lnTo>
                  <a:lnTo>
                    <a:pt x="1798" y="695"/>
                  </a:lnTo>
                  <a:lnTo>
                    <a:pt x="1804" y="708"/>
                  </a:lnTo>
                  <a:lnTo>
                    <a:pt x="1811" y="721"/>
                  </a:lnTo>
                  <a:lnTo>
                    <a:pt x="1817" y="752"/>
                  </a:lnTo>
                  <a:lnTo>
                    <a:pt x="1817" y="772"/>
                  </a:lnTo>
                  <a:lnTo>
                    <a:pt x="1817" y="784"/>
                  </a:lnTo>
                  <a:lnTo>
                    <a:pt x="1823" y="816"/>
                  </a:lnTo>
                  <a:lnTo>
                    <a:pt x="1823" y="835"/>
                  </a:lnTo>
                  <a:lnTo>
                    <a:pt x="1823" y="848"/>
                  </a:lnTo>
                  <a:lnTo>
                    <a:pt x="1830" y="880"/>
                  </a:lnTo>
                  <a:lnTo>
                    <a:pt x="1830" y="899"/>
                  </a:lnTo>
                  <a:lnTo>
                    <a:pt x="1830" y="912"/>
                  </a:lnTo>
                  <a:lnTo>
                    <a:pt x="1830" y="931"/>
                  </a:lnTo>
                  <a:lnTo>
                    <a:pt x="1830" y="963"/>
                  </a:lnTo>
                  <a:lnTo>
                    <a:pt x="1823" y="976"/>
                  </a:lnTo>
                  <a:lnTo>
                    <a:pt x="1823" y="995"/>
                  </a:lnTo>
                  <a:lnTo>
                    <a:pt x="1823" y="1027"/>
                  </a:lnTo>
                  <a:lnTo>
                    <a:pt x="1817" y="1039"/>
                  </a:lnTo>
                  <a:lnTo>
                    <a:pt x="1817" y="1058"/>
                  </a:lnTo>
                  <a:lnTo>
                    <a:pt x="1811" y="1090"/>
                  </a:lnTo>
                  <a:lnTo>
                    <a:pt x="1811" y="1103"/>
                  </a:lnTo>
                  <a:lnTo>
                    <a:pt x="1804" y="1122"/>
                  </a:lnTo>
                  <a:lnTo>
                    <a:pt x="1798" y="1148"/>
                  </a:lnTo>
                  <a:lnTo>
                    <a:pt x="1791" y="1167"/>
                  </a:lnTo>
                  <a:lnTo>
                    <a:pt x="1785" y="1180"/>
                  </a:lnTo>
                  <a:lnTo>
                    <a:pt x="1779" y="1211"/>
                  </a:lnTo>
                  <a:lnTo>
                    <a:pt x="1772" y="1224"/>
                  </a:lnTo>
                  <a:lnTo>
                    <a:pt x="1766" y="1243"/>
                  </a:lnTo>
                  <a:lnTo>
                    <a:pt x="1753" y="1269"/>
                  </a:lnTo>
                  <a:lnTo>
                    <a:pt x="1747" y="1288"/>
                  </a:lnTo>
                  <a:lnTo>
                    <a:pt x="1740" y="1301"/>
                  </a:lnTo>
                  <a:lnTo>
                    <a:pt x="1728" y="1326"/>
                  </a:lnTo>
                  <a:lnTo>
                    <a:pt x="1721" y="1345"/>
                  </a:lnTo>
                  <a:lnTo>
                    <a:pt x="1715" y="1358"/>
                  </a:lnTo>
                  <a:lnTo>
                    <a:pt x="1696" y="1384"/>
                  </a:lnTo>
                  <a:lnTo>
                    <a:pt x="1689" y="1396"/>
                  </a:lnTo>
                  <a:lnTo>
                    <a:pt x="1683" y="1409"/>
                  </a:lnTo>
                  <a:lnTo>
                    <a:pt x="1664" y="1441"/>
                  </a:lnTo>
                  <a:lnTo>
                    <a:pt x="1651" y="1454"/>
                  </a:lnTo>
                  <a:lnTo>
                    <a:pt x="1645" y="1466"/>
                  </a:lnTo>
                  <a:lnTo>
                    <a:pt x="1626" y="1492"/>
                  </a:lnTo>
                  <a:lnTo>
                    <a:pt x="1613" y="1498"/>
                  </a:lnTo>
                  <a:lnTo>
                    <a:pt x="1607" y="1511"/>
                  </a:lnTo>
                  <a:lnTo>
                    <a:pt x="1581" y="1536"/>
                  </a:lnTo>
                  <a:lnTo>
                    <a:pt x="1568" y="1549"/>
                  </a:lnTo>
                  <a:lnTo>
                    <a:pt x="1562" y="1562"/>
                  </a:lnTo>
                  <a:lnTo>
                    <a:pt x="1536" y="1581"/>
                  </a:lnTo>
                  <a:lnTo>
                    <a:pt x="1524" y="1594"/>
                  </a:lnTo>
                  <a:lnTo>
                    <a:pt x="1511" y="1607"/>
                  </a:lnTo>
                  <a:lnTo>
                    <a:pt x="1492" y="1626"/>
                  </a:lnTo>
                  <a:lnTo>
                    <a:pt x="1479" y="1632"/>
                  </a:lnTo>
                  <a:lnTo>
                    <a:pt x="1466" y="1645"/>
                  </a:lnTo>
                  <a:lnTo>
                    <a:pt x="1441" y="1664"/>
                  </a:lnTo>
                  <a:lnTo>
                    <a:pt x="1422" y="1670"/>
                  </a:lnTo>
                  <a:lnTo>
                    <a:pt x="912" y="912"/>
                  </a:lnTo>
                  <a:lnTo>
                    <a:pt x="1058" y="1817"/>
                  </a:lnTo>
                  <a:close/>
                </a:path>
              </a:pathLst>
            </a:custGeom>
            <a:solidFill>
              <a:srgbClr val="FF330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id-ID"/>
            </a:p>
          </p:txBody>
        </p:sp>
        <p:sp>
          <p:nvSpPr>
            <p:cNvPr id="8207" name="Freeform 10"/>
            <p:cNvSpPr>
              <a:spLocks/>
            </p:cNvSpPr>
            <p:nvPr/>
          </p:nvSpPr>
          <p:spPr bwMode="auto">
            <a:xfrm rot="-4211926">
              <a:off x="1726" y="1836"/>
              <a:ext cx="584" cy="1032"/>
            </a:xfrm>
            <a:custGeom>
              <a:avLst/>
              <a:gdLst>
                <a:gd name="T0" fmla="*/ 8778 w 510"/>
                <a:gd name="T1" fmla="*/ 11944 h 905"/>
                <a:gd name="T2" fmla="*/ 8557 w 510"/>
                <a:gd name="T3" fmla="*/ 12149 h 905"/>
                <a:gd name="T4" fmla="*/ 8313 w 510"/>
                <a:gd name="T5" fmla="*/ 12243 h 905"/>
                <a:gd name="T6" fmla="*/ 7889 w 510"/>
                <a:gd name="T7" fmla="*/ 12576 h 905"/>
                <a:gd name="T8" fmla="*/ 7671 w 510"/>
                <a:gd name="T9" fmla="*/ 12679 h 905"/>
                <a:gd name="T10" fmla="*/ 7455 w 510"/>
                <a:gd name="T11" fmla="*/ 12773 h 905"/>
                <a:gd name="T12" fmla="*/ 7113 w 510"/>
                <a:gd name="T13" fmla="*/ 12878 h 905"/>
                <a:gd name="T14" fmla="*/ 6889 w 510"/>
                <a:gd name="T15" fmla="*/ 12942 h 905"/>
                <a:gd name="T16" fmla="*/ 6485 w 510"/>
                <a:gd name="T17" fmla="*/ 13166 h 905"/>
                <a:gd name="T18" fmla="*/ 6143 w 510"/>
                <a:gd name="T19" fmla="*/ 13270 h 905"/>
                <a:gd name="T20" fmla="*/ 5909 w 510"/>
                <a:gd name="T21" fmla="*/ 13382 h 905"/>
                <a:gd name="T22" fmla="*/ 5699 w 510"/>
                <a:gd name="T23" fmla="*/ 13474 h 905"/>
                <a:gd name="T24" fmla="*/ 5365 w 510"/>
                <a:gd name="T25" fmla="*/ 13567 h 905"/>
                <a:gd name="T26" fmla="*/ 5145 w 510"/>
                <a:gd name="T27" fmla="*/ 13675 h 905"/>
                <a:gd name="T28" fmla="*/ 4588 w 510"/>
                <a:gd name="T29" fmla="*/ 13757 h 905"/>
                <a:gd name="T30" fmla="*/ 4373 w 510"/>
                <a:gd name="T31" fmla="*/ 13854 h 905"/>
                <a:gd name="T32" fmla="*/ 4055 w 510"/>
                <a:gd name="T33" fmla="*/ 13961 h 905"/>
                <a:gd name="T34" fmla="*/ 3819 w 510"/>
                <a:gd name="T35" fmla="*/ 13961 h 905"/>
                <a:gd name="T36" fmla="*/ 3612 w 510"/>
                <a:gd name="T37" fmla="*/ 14073 h 905"/>
                <a:gd name="T38" fmla="*/ 3078 w 510"/>
                <a:gd name="T39" fmla="*/ 14167 h 905"/>
                <a:gd name="T40" fmla="*/ 2729 w 510"/>
                <a:gd name="T41" fmla="*/ 14262 h 905"/>
                <a:gd name="T42" fmla="*/ 2513 w 510"/>
                <a:gd name="T43" fmla="*/ 14262 h 905"/>
                <a:gd name="T44" fmla="*/ 0 w 510"/>
                <a:gd name="T45" fmla="*/ 0 h 905"/>
                <a:gd name="T46" fmla="*/ 8778 w 510"/>
                <a:gd name="T47" fmla="*/ 11944 h 9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10"/>
                <a:gd name="T73" fmla="*/ 0 h 905"/>
                <a:gd name="T74" fmla="*/ 510 w 510"/>
                <a:gd name="T75" fmla="*/ 905 h 9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10" h="905">
                  <a:moveTo>
                    <a:pt x="510" y="758"/>
                  </a:moveTo>
                  <a:lnTo>
                    <a:pt x="497" y="771"/>
                  </a:lnTo>
                  <a:lnTo>
                    <a:pt x="484" y="777"/>
                  </a:lnTo>
                  <a:lnTo>
                    <a:pt x="459" y="797"/>
                  </a:lnTo>
                  <a:lnTo>
                    <a:pt x="446" y="803"/>
                  </a:lnTo>
                  <a:lnTo>
                    <a:pt x="433" y="809"/>
                  </a:lnTo>
                  <a:lnTo>
                    <a:pt x="414" y="816"/>
                  </a:lnTo>
                  <a:lnTo>
                    <a:pt x="401" y="822"/>
                  </a:lnTo>
                  <a:lnTo>
                    <a:pt x="376" y="835"/>
                  </a:lnTo>
                  <a:lnTo>
                    <a:pt x="357" y="841"/>
                  </a:lnTo>
                  <a:lnTo>
                    <a:pt x="344" y="848"/>
                  </a:lnTo>
                  <a:lnTo>
                    <a:pt x="331" y="854"/>
                  </a:lnTo>
                  <a:lnTo>
                    <a:pt x="312" y="860"/>
                  </a:lnTo>
                  <a:lnTo>
                    <a:pt x="299" y="867"/>
                  </a:lnTo>
                  <a:lnTo>
                    <a:pt x="267" y="873"/>
                  </a:lnTo>
                  <a:lnTo>
                    <a:pt x="255" y="879"/>
                  </a:lnTo>
                  <a:lnTo>
                    <a:pt x="236" y="886"/>
                  </a:lnTo>
                  <a:lnTo>
                    <a:pt x="223" y="886"/>
                  </a:lnTo>
                  <a:lnTo>
                    <a:pt x="210" y="892"/>
                  </a:lnTo>
                  <a:lnTo>
                    <a:pt x="178" y="899"/>
                  </a:lnTo>
                  <a:lnTo>
                    <a:pt x="159" y="905"/>
                  </a:lnTo>
                  <a:lnTo>
                    <a:pt x="146" y="905"/>
                  </a:lnTo>
                  <a:lnTo>
                    <a:pt x="0" y="0"/>
                  </a:lnTo>
                  <a:lnTo>
                    <a:pt x="510" y="758"/>
                  </a:lnTo>
                  <a:close/>
                </a:path>
              </a:pathLst>
            </a:custGeom>
            <a:solidFill>
              <a:srgbClr val="00FF00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id-ID"/>
            </a:p>
          </p:txBody>
        </p:sp>
      </p:grpSp>
      <p:sp>
        <p:nvSpPr>
          <p:cNvPr id="8201" name="Freeform 11"/>
          <p:cNvSpPr>
            <a:spLocks/>
          </p:cNvSpPr>
          <p:nvPr/>
        </p:nvSpPr>
        <p:spPr bwMode="auto">
          <a:xfrm rot="3841434">
            <a:off x="4964200" y="2540123"/>
            <a:ext cx="3421502" cy="3124558"/>
          </a:xfrm>
          <a:custGeom>
            <a:avLst/>
            <a:gdLst>
              <a:gd name="T0" fmla="*/ 2147483647 w 1076"/>
              <a:gd name="T1" fmla="*/ 2147483647 h 953"/>
              <a:gd name="T2" fmla="*/ 2147483647 w 1076"/>
              <a:gd name="T3" fmla="*/ 2147483647 h 953"/>
              <a:gd name="T4" fmla="*/ 2147483647 w 1076"/>
              <a:gd name="T5" fmla="*/ 2147483647 h 953"/>
              <a:gd name="T6" fmla="*/ 2147483647 w 1076"/>
              <a:gd name="T7" fmla="*/ 2147483647 h 953"/>
              <a:gd name="T8" fmla="*/ 2147483647 w 1076"/>
              <a:gd name="T9" fmla="*/ 2147483647 h 953"/>
              <a:gd name="T10" fmla="*/ 2147483647 w 1076"/>
              <a:gd name="T11" fmla="*/ 2147483647 h 953"/>
              <a:gd name="T12" fmla="*/ 2147483647 w 1076"/>
              <a:gd name="T13" fmla="*/ 2147483647 h 953"/>
              <a:gd name="T14" fmla="*/ 2147483647 w 1076"/>
              <a:gd name="T15" fmla="*/ 2147483647 h 953"/>
              <a:gd name="T16" fmla="*/ 2147483647 w 1076"/>
              <a:gd name="T17" fmla="*/ 2147483647 h 953"/>
              <a:gd name="T18" fmla="*/ 2147483647 w 1076"/>
              <a:gd name="T19" fmla="*/ 2147483647 h 953"/>
              <a:gd name="T20" fmla="*/ 2147483647 w 1076"/>
              <a:gd name="T21" fmla="*/ 2147483647 h 953"/>
              <a:gd name="T22" fmla="*/ 2147483647 w 1076"/>
              <a:gd name="T23" fmla="*/ 2147483647 h 953"/>
              <a:gd name="T24" fmla="*/ 2147483647 w 1076"/>
              <a:gd name="T25" fmla="*/ 2147483647 h 953"/>
              <a:gd name="T26" fmla="*/ 2147483647 w 1076"/>
              <a:gd name="T27" fmla="*/ 2147483647 h 953"/>
              <a:gd name="T28" fmla="*/ 2147483647 w 1076"/>
              <a:gd name="T29" fmla="*/ 2147483647 h 953"/>
              <a:gd name="T30" fmla="*/ 2147483647 w 1076"/>
              <a:gd name="T31" fmla="*/ 2147483647 h 953"/>
              <a:gd name="T32" fmla="*/ 2147483647 w 1076"/>
              <a:gd name="T33" fmla="*/ 2147483647 h 953"/>
              <a:gd name="T34" fmla="*/ 2147483647 w 1076"/>
              <a:gd name="T35" fmla="*/ 2147483647 h 953"/>
              <a:gd name="T36" fmla="*/ 2147483647 w 1076"/>
              <a:gd name="T37" fmla="*/ 2147483647 h 953"/>
              <a:gd name="T38" fmla="*/ 2147483647 w 1076"/>
              <a:gd name="T39" fmla="*/ 2147483647 h 953"/>
              <a:gd name="T40" fmla="*/ 2147483647 w 1076"/>
              <a:gd name="T41" fmla="*/ 2147483647 h 953"/>
              <a:gd name="T42" fmla="*/ 2147483647 w 1076"/>
              <a:gd name="T43" fmla="*/ 2147483647 h 953"/>
              <a:gd name="T44" fmla="*/ 2147483647 w 1076"/>
              <a:gd name="T45" fmla="*/ 2147483647 h 953"/>
              <a:gd name="T46" fmla="*/ 2147483647 w 1076"/>
              <a:gd name="T47" fmla="*/ 2147483647 h 953"/>
              <a:gd name="T48" fmla="*/ 2147483647 w 1076"/>
              <a:gd name="T49" fmla="*/ 2147483647 h 953"/>
              <a:gd name="T50" fmla="*/ 2147483647 w 1076"/>
              <a:gd name="T51" fmla="*/ 2147483647 h 953"/>
              <a:gd name="T52" fmla="*/ 2147483647 w 1076"/>
              <a:gd name="T53" fmla="*/ 2147483647 h 953"/>
              <a:gd name="T54" fmla="*/ 2147483647 w 1076"/>
              <a:gd name="T55" fmla="*/ 2147483647 h 953"/>
              <a:gd name="T56" fmla="*/ 2147483647 w 1076"/>
              <a:gd name="T57" fmla="*/ 2147483647 h 953"/>
              <a:gd name="T58" fmla="*/ 2147483647 w 1076"/>
              <a:gd name="T59" fmla="*/ 2147483647 h 953"/>
              <a:gd name="T60" fmla="*/ 2147483647 w 1076"/>
              <a:gd name="T61" fmla="*/ 2147483647 h 953"/>
              <a:gd name="T62" fmla="*/ 2147483647 w 1076"/>
              <a:gd name="T63" fmla="*/ 2147483647 h 953"/>
              <a:gd name="T64" fmla="*/ 2147483647 w 1076"/>
              <a:gd name="T65" fmla="*/ 2147483647 h 953"/>
              <a:gd name="T66" fmla="*/ 2147483647 w 1076"/>
              <a:gd name="T67" fmla="*/ 2147483647 h 953"/>
              <a:gd name="T68" fmla="*/ 2147483647 w 1076"/>
              <a:gd name="T69" fmla="*/ 2147483647 h 953"/>
              <a:gd name="T70" fmla="*/ 2147483647 w 1076"/>
              <a:gd name="T71" fmla="*/ 2147483647 h 953"/>
              <a:gd name="T72" fmla="*/ 2147483647 w 1076"/>
              <a:gd name="T73" fmla="*/ 2147483647 h 953"/>
              <a:gd name="T74" fmla="*/ 2147483647 w 1076"/>
              <a:gd name="T75" fmla="*/ 2147483647 h 953"/>
              <a:gd name="T76" fmla="*/ 2147483647 w 1076"/>
              <a:gd name="T77" fmla="*/ 2147483647 h 953"/>
              <a:gd name="T78" fmla="*/ 2147483647 w 1076"/>
              <a:gd name="T79" fmla="*/ 2147483647 h 953"/>
              <a:gd name="T80" fmla="*/ 2147483647 w 1076"/>
              <a:gd name="T81" fmla="*/ 2147483647 h 953"/>
              <a:gd name="T82" fmla="*/ 2147483647 w 1076"/>
              <a:gd name="T83" fmla="*/ 2147483647 h 953"/>
              <a:gd name="T84" fmla="*/ 2147483647 w 1076"/>
              <a:gd name="T85" fmla="*/ 2147483647 h 953"/>
              <a:gd name="T86" fmla="*/ 2147483647 w 1076"/>
              <a:gd name="T87" fmla="*/ 2147483647 h 953"/>
              <a:gd name="T88" fmla="*/ 0 w 1076"/>
              <a:gd name="T89" fmla="*/ 2147483647 h 953"/>
              <a:gd name="T90" fmla="*/ 0 w 1076"/>
              <a:gd name="T91" fmla="*/ 2147483647 h 953"/>
              <a:gd name="T92" fmla="*/ 0 w 1076"/>
              <a:gd name="T93" fmla="*/ 2147483647 h 953"/>
              <a:gd name="T94" fmla="*/ 2147483647 w 1076"/>
              <a:gd name="T95" fmla="*/ 2147483647 h 953"/>
              <a:gd name="T96" fmla="*/ 2147483647 w 1076"/>
              <a:gd name="T97" fmla="*/ 2147483647 h 953"/>
              <a:gd name="T98" fmla="*/ 2147483647 w 1076"/>
              <a:gd name="T99" fmla="*/ 2147483647 h 953"/>
              <a:gd name="T100" fmla="*/ 2147483647 w 1076"/>
              <a:gd name="T101" fmla="*/ 2147483647 h 953"/>
              <a:gd name="T102" fmla="*/ 2147483647 w 1076"/>
              <a:gd name="T103" fmla="*/ 2147483647 h 953"/>
              <a:gd name="T104" fmla="*/ 2147483647 w 1076"/>
              <a:gd name="T105" fmla="*/ 2147483647 h 953"/>
              <a:gd name="T106" fmla="*/ 2147483647 w 1076"/>
              <a:gd name="T107" fmla="*/ 2147483647 h 953"/>
              <a:gd name="T108" fmla="*/ 2147483647 w 1076"/>
              <a:gd name="T109" fmla="*/ 2147483647 h 953"/>
              <a:gd name="T110" fmla="*/ 2147483647 w 1076"/>
              <a:gd name="T111" fmla="*/ 2147483647 h 953"/>
              <a:gd name="T112" fmla="*/ 2147483647 w 1076"/>
              <a:gd name="T113" fmla="*/ 2147483647 h 953"/>
              <a:gd name="T114" fmla="*/ 2147483647 w 1076"/>
              <a:gd name="T115" fmla="*/ 2147483647 h 953"/>
              <a:gd name="T116" fmla="*/ 2147483647 w 1076"/>
              <a:gd name="T117" fmla="*/ 2147483647 h 95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76"/>
              <a:gd name="T178" fmla="*/ 0 h 953"/>
              <a:gd name="T179" fmla="*/ 1076 w 1076"/>
              <a:gd name="T180" fmla="*/ 953 h 95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76" h="953">
                <a:moveTo>
                  <a:pt x="1076" y="413"/>
                </a:moveTo>
                <a:lnTo>
                  <a:pt x="1076" y="424"/>
                </a:lnTo>
                <a:lnTo>
                  <a:pt x="1076" y="443"/>
                </a:lnTo>
                <a:lnTo>
                  <a:pt x="1073" y="450"/>
                </a:lnTo>
                <a:lnTo>
                  <a:pt x="1073" y="461"/>
                </a:lnTo>
                <a:lnTo>
                  <a:pt x="1073" y="480"/>
                </a:lnTo>
                <a:lnTo>
                  <a:pt x="1069" y="488"/>
                </a:lnTo>
                <a:lnTo>
                  <a:pt x="1069" y="499"/>
                </a:lnTo>
                <a:lnTo>
                  <a:pt x="1065" y="518"/>
                </a:lnTo>
                <a:lnTo>
                  <a:pt x="1065" y="525"/>
                </a:lnTo>
                <a:lnTo>
                  <a:pt x="1061" y="536"/>
                </a:lnTo>
                <a:lnTo>
                  <a:pt x="1058" y="551"/>
                </a:lnTo>
                <a:lnTo>
                  <a:pt x="1054" y="563"/>
                </a:lnTo>
                <a:lnTo>
                  <a:pt x="1050" y="570"/>
                </a:lnTo>
                <a:lnTo>
                  <a:pt x="1046" y="589"/>
                </a:lnTo>
                <a:lnTo>
                  <a:pt x="1043" y="596"/>
                </a:lnTo>
                <a:lnTo>
                  <a:pt x="1039" y="608"/>
                </a:lnTo>
                <a:lnTo>
                  <a:pt x="1035" y="615"/>
                </a:lnTo>
                <a:lnTo>
                  <a:pt x="1028" y="634"/>
                </a:lnTo>
                <a:lnTo>
                  <a:pt x="1024" y="641"/>
                </a:lnTo>
                <a:lnTo>
                  <a:pt x="1020" y="649"/>
                </a:lnTo>
                <a:lnTo>
                  <a:pt x="1013" y="668"/>
                </a:lnTo>
                <a:lnTo>
                  <a:pt x="1009" y="675"/>
                </a:lnTo>
                <a:lnTo>
                  <a:pt x="1005" y="683"/>
                </a:lnTo>
                <a:lnTo>
                  <a:pt x="994" y="698"/>
                </a:lnTo>
                <a:lnTo>
                  <a:pt x="990" y="705"/>
                </a:lnTo>
                <a:lnTo>
                  <a:pt x="983" y="713"/>
                </a:lnTo>
                <a:lnTo>
                  <a:pt x="971" y="731"/>
                </a:lnTo>
                <a:lnTo>
                  <a:pt x="968" y="739"/>
                </a:lnTo>
                <a:lnTo>
                  <a:pt x="960" y="746"/>
                </a:lnTo>
                <a:lnTo>
                  <a:pt x="949" y="758"/>
                </a:lnTo>
                <a:lnTo>
                  <a:pt x="945" y="765"/>
                </a:lnTo>
                <a:lnTo>
                  <a:pt x="938" y="773"/>
                </a:lnTo>
                <a:lnTo>
                  <a:pt x="923" y="788"/>
                </a:lnTo>
                <a:lnTo>
                  <a:pt x="919" y="795"/>
                </a:lnTo>
                <a:lnTo>
                  <a:pt x="911" y="799"/>
                </a:lnTo>
                <a:lnTo>
                  <a:pt x="896" y="814"/>
                </a:lnTo>
                <a:lnTo>
                  <a:pt x="889" y="821"/>
                </a:lnTo>
                <a:lnTo>
                  <a:pt x="881" y="825"/>
                </a:lnTo>
                <a:lnTo>
                  <a:pt x="870" y="836"/>
                </a:lnTo>
                <a:lnTo>
                  <a:pt x="863" y="844"/>
                </a:lnTo>
                <a:lnTo>
                  <a:pt x="855" y="848"/>
                </a:lnTo>
                <a:lnTo>
                  <a:pt x="836" y="859"/>
                </a:lnTo>
                <a:lnTo>
                  <a:pt x="829" y="866"/>
                </a:lnTo>
                <a:lnTo>
                  <a:pt x="821" y="870"/>
                </a:lnTo>
                <a:lnTo>
                  <a:pt x="814" y="874"/>
                </a:lnTo>
                <a:lnTo>
                  <a:pt x="799" y="885"/>
                </a:lnTo>
                <a:lnTo>
                  <a:pt x="791" y="889"/>
                </a:lnTo>
                <a:lnTo>
                  <a:pt x="780" y="893"/>
                </a:lnTo>
                <a:lnTo>
                  <a:pt x="765" y="900"/>
                </a:lnTo>
                <a:lnTo>
                  <a:pt x="758" y="904"/>
                </a:lnTo>
                <a:lnTo>
                  <a:pt x="746" y="908"/>
                </a:lnTo>
                <a:lnTo>
                  <a:pt x="731" y="915"/>
                </a:lnTo>
                <a:lnTo>
                  <a:pt x="720" y="919"/>
                </a:lnTo>
                <a:lnTo>
                  <a:pt x="713" y="923"/>
                </a:lnTo>
                <a:lnTo>
                  <a:pt x="694" y="926"/>
                </a:lnTo>
                <a:lnTo>
                  <a:pt x="686" y="930"/>
                </a:lnTo>
                <a:lnTo>
                  <a:pt x="675" y="934"/>
                </a:lnTo>
                <a:lnTo>
                  <a:pt x="660" y="938"/>
                </a:lnTo>
                <a:lnTo>
                  <a:pt x="649" y="941"/>
                </a:lnTo>
                <a:lnTo>
                  <a:pt x="641" y="941"/>
                </a:lnTo>
                <a:lnTo>
                  <a:pt x="623" y="945"/>
                </a:lnTo>
                <a:lnTo>
                  <a:pt x="611" y="945"/>
                </a:lnTo>
                <a:lnTo>
                  <a:pt x="604" y="949"/>
                </a:lnTo>
                <a:lnTo>
                  <a:pt x="585" y="949"/>
                </a:lnTo>
                <a:lnTo>
                  <a:pt x="574" y="949"/>
                </a:lnTo>
                <a:lnTo>
                  <a:pt x="566" y="953"/>
                </a:lnTo>
                <a:lnTo>
                  <a:pt x="548" y="953"/>
                </a:lnTo>
                <a:lnTo>
                  <a:pt x="536" y="953"/>
                </a:lnTo>
                <a:lnTo>
                  <a:pt x="529" y="953"/>
                </a:lnTo>
                <a:lnTo>
                  <a:pt x="510" y="953"/>
                </a:lnTo>
                <a:lnTo>
                  <a:pt x="499" y="949"/>
                </a:lnTo>
                <a:lnTo>
                  <a:pt x="491" y="949"/>
                </a:lnTo>
                <a:lnTo>
                  <a:pt x="480" y="949"/>
                </a:lnTo>
                <a:lnTo>
                  <a:pt x="461" y="945"/>
                </a:lnTo>
                <a:lnTo>
                  <a:pt x="454" y="945"/>
                </a:lnTo>
                <a:lnTo>
                  <a:pt x="443" y="945"/>
                </a:lnTo>
                <a:lnTo>
                  <a:pt x="424" y="941"/>
                </a:lnTo>
                <a:lnTo>
                  <a:pt x="416" y="938"/>
                </a:lnTo>
                <a:lnTo>
                  <a:pt x="409" y="934"/>
                </a:lnTo>
                <a:lnTo>
                  <a:pt x="390" y="930"/>
                </a:lnTo>
                <a:lnTo>
                  <a:pt x="379" y="926"/>
                </a:lnTo>
                <a:lnTo>
                  <a:pt x="371" y="926"/>
                </a:lnTo>
                <a:lnTo>
                  <a:pt x="353" y="919"/>
                </a:lnTo>
                <a:lnTo>
                  <a:pt x="345" y="915"/>
                </a:lnTo>
                <a:lnTo>
                  <a:pt x="334" y="911"/>
                </a:lnTo>
                <a:lnTo>
                  <a:pt x="319" y="904"/>
                </a:lnTo>
                <a:lnTo>
                  <a:pt x="311" y="900"/>
                </a:lnTo>
                <a:lnTo>
                  <a:pt x="300" y="896"/>
                </a:lnTo>
                <a:lnTo>
                  <a:pt x="285" y="889"/>
                </a:lnTo>
                <a:lnTo>
                  <a:pt x="278" y="885"/>
                </a:lnTo>
                <a:lnTo>
                  <a:pt x="266" y="881"/>
                </a:lnTo>
                <a:lnTo>
                  <a:pt x="251" y="870"/>
                </a:lnTo>
                <a:lnTo>
                  <a:pt x="244" y="866"/>
                </a:lnTo>
                <a:lnTo>
                  <a:pt x="236" y="859"/>
                </a:lnTo>
                <a:lnTo>
                  <a:pt x="221" y="848"/>
                </a:lnTo>
                <a:lnTo>
                  <a:pt x="214" y="844"/>
                </a:lnTo>
                <a:lnTo>
                  <a:pt x="206" y="836"/>
                </a:lnTo>
                <a:lnTo>
                  <a:pt x="191" y="825"/>
                </a:lnTo>
                <a:lnTo>
                  <a:pt x="184" y="821"/>
                </a:lnTo>
                <a:lnTo>
                  <a:pt x="176" y="814"/>
                </a:lnTo>
                <a:lnTo>
                  <a:pt x="165" y="799"/>
                </a:lnTo>
                <a:lnTo>
                  <a:pt x="158" y="795"/>
                </a:lnTo>
                <a:lnTo>
                  <a:pt x="150" y="788"/>
                </a:lnTo>
                <a:lnTo>
                  <a:pt x="143" y="780"/>
                </a:lnTo>
                <a:lnTo>
                  <a:pt x="131" y="765"/>
                </a:lnTo>
                <a:lnTo>
                  <a:pt x="124" y="758"/>
                </a:lnTo>
                <a:lnTo>
                  <a:pt x="120" y="754"/>
                </a:lnTo>
                <a:lnTo>
                  <a:pt x="109" y="739"/>
                </a:lnTo>
                <a:lnTo>
                  <a:pt x="101" y="731"/>
                </a:lnTo>
                <a:lnTo>
                  <a:pt x="98" y="724"/>
                </a:lnTo>
                <a:lnTo>
                  <a:pt x="86" y="705"/>
                </a:lnTo>
                <a:lnTo>
                  <a:pt x="83" y="698"/>
                </a:lnTo>
                <a:lnTo>
                  <a:pt x="75" y="690"/>
                </a:lnTo>
                <a:lnTo>
                  <a:pt x="68" y="675"/>
                </a:lnTo>
                <a:lnTo>
                  <a:pt x="64" y="668"/>
                </a:lnTo>
                <a:lnTo>
                  <a:pt x="56" y="656"/>
                </a:lnTo>
                <a:lnTo>
                  <a:pt x="49" y="641"/>
                </a:lnTo>
                <a:lnTo>
                  <a:pt x="45" y="634"/>
                </a:lnTo>
                <a:lnTo>
                  <a:pt x="41" y="623"/>
                </a:lnTo>
                <a:lnTo>
                  <a:pt x="34" y="608"/>
                </a:lnTo>
                <a:lnTo>
                  <a:pt x="30" y="596"/>
                </a:lnTo>
                <a:lnTo>
                  <a:pt x="30" y="589"/>
                </a:lnTo>
                <a:lnTo>
                  <a:pt x="23" y="570"/>
                </a:lnTo>
                <a:lnTo>
                  <a:pt x="19" y="563"/>
                </a:lnTo>
                <a:lnTo>
                  <a:pt x="19" y="551"/>
                </a:lnTo>
                <a:lnTo>
                  <a:pt x="11" y="536"/>
                </a:lnTo>
                <a:lnTo>
                  <a:pt x="11" y="525"/>
                </a:lnTo>
                <a:lnTo>
                  <a:pt x="8" y="518"/>
                </a:lnTo>
                <a:lnTo>
                  <a:pt x="8" y="499"/>
                </a:lnTo>
                <a:lnTo>
                  <a:pt x="4" y="488"/>
                </a:lnTo>
                <a:lnTo>
                  <a:pt x="4" y="480"/>
                </a:lnTo>
                <a:lnTo>
                  <a:pt x="4" y="469"/>
                </a:lnTo>
                <a:lnTo>
                  <a:pt x="0" y="450"/>
                </a:lnTo>
                <a:lnTo>
                  <a:pt x="0" y="443"/>
                </a:lnTo>
                <a:lnTo>
                  <a:pt x="0" y="431"/>
                </a:lnTo>
                <a:lnTo>
                  <a:pt x="0" y="413"/>
                </a:lnTo>
                <a:lnTo>
                  <a:pt x="0" y="405"/>
                </a:lnTo>
                <a:lnTo>
                  <a:pt x="0" y="394"/>
                </a:lnTo>
                <a:lnTo>
                  <a:pt x="0" y="375"/>
                </a:lnTo>
                <a:lnTo>
                  <a:pt x="0" y="368"/>
                </a:lnTo>
                <a:lnTo>
                  <a:pt x="4" y="356"/>
                </a:lnTo>
                <a:lnTo>
                  <a:pt x="4" y="338"/>
                </a:lnTo>
                <a:lnTo>
                  <a:pt x="8" y="330"/>
                </a:lnTo>
                <a:lnTo>
                  <a:pt x="8" y="319"/>
                </a:lnTo>
                <a:lnTo>
                  <a:pt x="11" y="300"/>
                </a:lnTo>
                <a:lnTo>
                  <a:pt x="11" y="293"/>
                </a:lnTo>
                <a:lnTo>
                  <a:pt x="15" y="285"/>
                </a:lnTo>
                <a:lnTo>
                  <a:pt x="19" y="266"/>
                </a:lnTo>
                <a:lnTo>
                  <a:pt x="23" y="255"/>
                </a:lnTo>
                <a:lnTo>
                  <a:pt x="26" y="248"/>
                </a:lnTo>
                <a:lnTo>
                  <a:pt x="30" y="229"/>
                </a:lnTo>
                <a:lnTo>
                  <a:pt x="34" y="221"/>
                </a:lnTo>
                <a:lnTo>
                  <a:pt x="38" y="210"/>
                </a:lnTo>
                <a:lnTo>
                  <a:pt x="45" y="195"/>
                </a:lnTo>
                <a:lnTo>
                  <a:pt x="49" y="188"/>
                </a:lnTo>
                <a:lnTo>
                  <a:pt x="53" y="176"/>
                </a:lnTo>
                <a:lnTo>
                  <a:pt x="64" y="161"/>
                </a:lnTo>
                <a:lnTo>
                  <a:pt x="68" y="154"/>
                </a:lnTo>
                <a:lnTo>
                  <a:pt x="71" y="143"/>
                </a:lnTo>
                <a:lnTo>
                  <a:pt x="75" y="135"/>
                </a:lnTo>
                <a:lnTo>
                  <a:pt x="86" y="120"/>
                </a:lnTo>
                <a:lnTo>
                  <a:pt x="90" y="113"/>
                </a:lnTo>
                <a:lnTo>
                  <a:pt x="98" y="105"/>
                </a:lnTo>
                <a:lnTo>
                  <a:pt x="109" y="90"/>
                </a:lnTo>
                <a:lnTo>
                  <a:pt x="113" y="83"/>
                </a:lnTo>
                <a:lnTo>
                  <a:pt x="120" y="75"/>
                </a:lnTo>
                <a:lnTo>
                  <a:pt x="131" y="60"/>
                </a:lnTo>
                <a:lnTo>
                  <a:pt x="139" y="53"/>
                </a:lnTo>
                <a:lnTo>
                  <a:pt x="143" y="45"/>
                </a:lnTo>
                <a:lnTo>
                  <a:pt x="158" y="34"/>
                </a:lnTo>
                <a:lnTo>
                  <a:pt x="165" y="26"/>
                </a:lnTo>
                <a:lnTo>
                  <a:pt x="169" y="19"/>
                </a:lnTo>
                <a:lnTo>
                  <a:pt x="184" y="8"/>
                </a:lnTo>
                <a:lnTo>
                  <a:pt x="191" y="0"/>
                </a:lnTo>
                <a:lnTo>
                  <a:pt x="536" y="413"/>
                </a:lnTo>
                <a:lnTo>
                  <a:pt x="1076" y="413"/>
                </a:lnTo>
                <a:close/>
              </a:path>
            </a:pathLst>
          </a:custGeom>
          <a:solidFill>
            <a:srgbClr val="800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rot="10800000" vert="eaVert"/>
          <a:lstStyle/>
          <a:p>
            <a:endParaRPr lang="id-ID" dirty="0"/>
          </a:p>
        </p:txBody>
      </p:sp>
      <p:sp>
        <p:nvSpPr>
          <p:cNvPr id="8202" name="Freeform 12"/>
          <p:cNvSpPr>
            <a:spLocks/>
          </p:cNvSpPr>
          <p:nvPr/>
        </p:nvSpPr>
        <p:spPr bwMode="auto">
          <a:xfrm rot="3841434">
            <a:off x="6389688" y="3041650"/>
            <a:ext cx="2820988" cy="1709737"/>
          </a:xfrm>
          <a:custGeom>
            <a:avLst/>
            <a:gdLst>
              <a:gd name="T0" fmla="*/ 2147483647 w 885"/>
              <a:gd name="T1" fmla="*/ 2147483647 h 537"/>
              <a:gd name="T2" fmla="*/ 2147483647 w 885"/>
              <a:gd name="T3" fmla="*/ 2147483647 h 537"/>
              <a:gd name="T4" fmla="*/ 2147483647 w 885"/>
              <a:gd name="T5" fmla="*/ 2147483647 h 537"/>
              <a:gd name="T6" fmla="*/ 2147483647 w 885"/>
              <a:gd name="T7" fmla="*/ 2147483647 h 537"/>
              <a:gd name="T8" fmla="*/ 2147483647 w 885"/>
              <a:gd name="T9" fmla="*/ 2147483647 h 537"/>
              <a:gd name="T10" fmla="*/ 2147483647 w 885"/>
              <a:gd name="T11" fmla="*/ 2147483647 h 537"/>
              <a:gd name="T12" fmla="*/ 2147483647 w 885"/>
              <a:gd name="T13" fmla="*/ 2147483647 h 537"/>
              <a:gd name="T14" fmla="*/ 2147483647 w 885"/>
              <a:gd name="T15" fmla="*/ 2147483647 h 537"/>
              <a:gd name="T16" fmla="*/ 2147483647 w 885"/>
              <a:gd name="T17" fmla="*/ 2147483647 h 537"/>
              <a:gd name="T18" fmla="*/ 2147483647 w 885"/>
              <a:gd name="T19" fmla="*/ 2147483647 h 537"/>
              <a:gd name="T20" fmla="*/ 2147483647 w 885"/>
              <a:gd name="T21" fmla="*/ 2147483647 h 537"/>
              <a:gd name="T22" fmla="*/ 2147483647 w 885"/>
              <a:gd name="T23" fmla="*/ 2147483647 h 537"/>
              <a:gd name="T24" fmla="*/ 2147483647 w 885"/>
              <a:gd name="T25" fmla="*/ 2147483647 h 537"/>
              <a:gd name="T26" fmla="*/ 2147483647 w 885"/>
              <a:gd name="T27" fmla="*/ 0 h 537"/>
              <a:gd name="T28" fmla="*/ 2147483647 w 885"/>
              <a:gd name="T29" fmla="*/ 0 h 537"/>
              <a:gd name="T30" fmla="*/ 2147483647 w 885"/>
              <a:gd name="T31" fmla="*/ 0 h 537"/>
              <a:gd name="T32" fmla="*/ 2147483647 w 885"/>
              <a:gd name="T33" fmla="*/ 0 h 537"/>
              <a:gd name="T34" fmla="*/ 2147483647 w 885"/>
              <a:gd name="T35" fmla="*/ 2147483647 h 537"/>
              <a:gd name="T36" fmla="*/ 2147483647 w 885"/>
              <a:gd name="T37" fmla="*/ 2147483647 h 537"/>
              <a:gd name="T38" fmla="*/ 2147483647 w 885"/>
              <a:gd name="T39" fmla="*/ 2147483647 h 537"/>
              <a:gd name="T40" fmla="*/ 2147483647 w 885"/>
              <a:gd name="T41" fmla="*/ 2147483647 h 537"/>
              <a:gd name="T42" fmla="*/ 2147483647 w 885"/>
              <a:gd name="T43" fmla="*/ 2147483647 h 537"/>
              <a:gd name="T44" fmla="*/ 2147483647 w 885"/>
              <a:gd name="T45" fmla="*/ 2147483647 h 537"/>
              <a:gd name="T46" fmla="*/ 2147483647 w 885"/>
              <a:gd name="T47" fmla="*/ 2147483647 h 537"/>
              <a:gd name="T48" fmla="*/ 2147483647 w 885"/>
              <a:gd name="T49" fmla="*/ 2147483647 h 537"/>
              <a:gd name="T50" fmla="*/ 2147483647 w 885"/>
              <a:gd name="T51" fmla="*/ 2147483647 h 537"/>
              <a:gd name="T52" fmla="*/ 2147483647 w 885"/>
              <a:gd name="T53" fmla="*/ 2147483647 h 537"/>
              <a:gd name="T54" fmla="*/ 2147483647 w 885"/>
              <a:gd name="T55" fmla="*/ 2147483647 h 537"/>
              <a:gd name="T56" fmla="*/ 2147483647 w 885"/>
              <a:gd name="T57" fmla="*/ 2147483647 h 537"/>
              <a:gd name="T58" fmla="*/ 2147483647 w 885"/>
              <a:gd name="T59" fmla="*/ 2147483647 h 537"/>
              <a:gd name="T60" fmla="*/ 2147483647 w 885"/>
              <a:gd name="T61" fmla="*/ 2147483647 h 537"/>
              <a:gd name="T62" fmla="*/ 2147483647 w 885"/>
              <a:gd name="T63" fmla="*/ 2147483647 h 537"/>
              <a:gd name="T64" fmla="*/ 2147483647 w 885"/>
              <a:gd name="T65" fmla="*/ 2147483647 h 537"/>
              <a:gd name="T66" fmla="*/ 2147483647 w 885"/>
              <a:gd name="T67" fmla="*/ 2147483647 h 537"/>
              <a:gd name="T68" fmla="*/ 2147483647 w 885"/>
              <a:gd name="T69" fmla="*/ 2147483647 h 537"/>
              <a:gd name="T70" fmla="*/ 2147483647 w 885"/>
              <a:gd name="T71" fmla="*/ 2147483647 h 537"/>
              <a:gd name="T72" fmla="*/ 2147483647 w 885"/>
              <a:gd name="T73" fmla="*/ 2147483647 h 537"/>
              <a:gd name="T74" fmla="*/ 2147483647 w 885"/>
              <a:gd name="T75" fmla="*/ 2147483647 h 537"/>
              <a:gd name="T76" fmla="*/ 2147483647 w 885"/>
              <a:gd name="T77" fmla="*/ 2147483647 h 537"/>
              <a:gd name="T78" fmla="*/ 2147483647 w 885"/>
              <a:gd name="T79" fmla="*/ 2147483647 h 537"/>
              <a:gd name="T80" fmla="*/ 2147483647 w 885"/>
              <a:gd name="T81" fmla="*/ 2147483647 h 537"/>
              <a:gd name="T82" fmla="*/ 2147483647 w 885"/>
              <a:gd name="T83" fmla="*/ 2147483647 h 537"/>
              <a:gd name="T84" fmla="*/ 2147483647 w 885"/>
              <a:gd name="T85" fmla="*/ 2147483647 h 537"/>
              <a:gd name="T86" fmla="*/ 2147483647 w 885"/>
              <a:gd name="T87" fmla="*/ 2147483647 h 537"/>
              <a:gd name="T88" fmla="*/ 2147483647 w 885"/>
              <a:gd name="T89" fmla="*/ 2147483647 h 537"/>
              <a:gd name="T90" fmla="*/ 2147483647 w 885"/>
              <a:gd name="T91" fmla="*/ 2147483647 h 537"/>
              <a:gd name="T92" fmla="*/ 2147483647 w 885"/>
              <a:gd name="T93" fmla="*/ 2147483647 h 537"/>
              <a:gd name="T94" fmla="*/ 2147483647 w 885"/>
              <a:gd name="T95" fmla="*/ 2147483647 h 537"/>
              <a:gd name="T96" fmla="*/ 2147483647 w 885"/>
              <a:gd name="T97" fmla="*/ 2147483647 h 537"/>
              <a:gd name="T98" fmla="*/ 2147483647 w 885"/>
              <a:gd name="T99" fmla="*/ 2147483647 h 537"/>
              <a:gd name="T100" fmla="*/ 0 w 885"/>
              <a:gd name="T101" fmla="*/ 2147483647 h 53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85"/>
              <a:gd name="T154" fmla="*/ 0 h 537"/>
              <a:gd name="T155" fmla="*/ 885 w 885"/>
              <a:gd name="T156" fmla="*/ 537 h 53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85" h="537">
                <a:moveTo>
                  <a:pt x="0" y="124"/>
                </a:moveTo>
                <a:lnTo>
                  <a:pt x="8" y="120"/>
                </a:lnTo>
                <a:lnTo>
                  <a:pt x="23" y="109"/>
                </a:lnTo>
                <a:lnTo>
                  <a:pt x="30" y="102"/>
                </a:lnTo>
                <a:lnTo>
                  <a:pt x="38" y="98"/>
                </a:lnTo>
                <a:lnTo>
                  <a:pt x="53" y="87"/>
                </a:lnTo>
                <a:lnTo>
                  <a:pt x="60" y="83"/>
                </a:lnTo>
                <a:lnTo>
                  <a:pt x="68" y="75"/>
                </a:lnTo>
                <a:lnTo>
                  <a:pt x="87" y="68"/>
                </a:lnTo>
                <a:lnTo>
                  <a:pt x="94" y="64"/>
                </a:lnTo>
                <a:lnTo>
                  <a:pt x="102" y="57"/>
                </a:lnTo>
                <a:lnTo>
                  <a:pt x="109" y="53"/>
                </a:lnTo>
                <a:lnTo>
                  <a:pt x="128" y="45"/>
                </a:lnTo>
                <a:lnTo>
                  <a:pt x="135" y="42"/>
                </a:lnTo>
                <a:lnTo>
                  <a:pt x="143" y="38"/>
                </a:lnTo>
                <a:lnTo>
                  <a:pt x="162" y="30"/>
                </a:lnTo>
                <a:lnTo>
                  <a:pt x="173" y="30"/>
                </a:lnTo>
                <a:lnTo>
                  <a:pt x="180" y="27"/>
                </a:lnTo>
                <a:lnTo>
                  <a:pt x="199" y="19"/>
                </a:lnTo>
                <a:lnTo>
                  <a:pt x="207" y="19"/>
                </a:lnTo>
                <a:lnTo>
                  <a:pt x="218" y="15"/>
                </a:lnTo>
                <a:lnTo>
                  <a:pt x="233" y="12"/>
                </a:lnTo>
                <a:lnTo>
                  <a:pt x="244" y="8"/>
                </a:lnTo>
                <a:lnTo>
                  <a:pt x="252" y="8"/>
                </a:lnTo>
                <a:lnTo>
                  <a:pt x="270" y="4"/>
                </a:lnTo>
                <a:lnTo>
                  <a:pt x="282" y="4"/>
                </a:lnTo>
                <a:lnTo>
                  <a:pt x="289" y="4"/>
                </a:lnTo>
                <a:lnTo>
                  <a:pt x="300" y="0"/>
                </a:lnTo>
                <a:lnTo>
                  <a:pt x="319" y="0"/>
                </a:lnTo>
                <a:lnTo>
                  <a:pt x="327" y="0"/>
                </a:lnTo>
                <a:lnTo>
                  <a:pt x="338" y="0"/>
                </a:lnTo>
                <a:lnTo>
                  <a:pt x="357" y="0"/>
                </a:lnTo>
                <a:lnTo>
                  <a:pt x="364" y="0"/>
                </a:lnTo>
                <a:lnTo>
                  <a:pt x="375" y="0"/>
                </a:lnTo>
                <a:lnTo>
                  <a:pt x="394" y="0"/>
                </a:lnTo>
                <a:lnTo>
                  <a:pt x="402" y="4"/>
                </a:lnTo>
                <a:lnTo>
                  <a:pt x="413" y="4"/>
                </a:lnTo>
                <a:lnTo>
                  <a:pt x="432" y="8"/>
                </a:lnTo>
                <a:lnTo>
                  <a:pt x="439" y="8"/>
                </a:lnTo>
                <a:lnTo>
                  <a:pt x="450" y="8"/>
                </a:lnTo>
                <a:lnTo>
                  <a:pt x="469" y="12"/>
                </a:lnTo>
                <a:lnTo>
                  <a:pt x="477" y="15"/>
                </a:lnTo>
                <a:lnTo>
                  <a:pt x="484" y="19"/>
                </a:lnTo>
                <a:lnTo>
                  <a:pt x="495" y="19"/>
                </a:lnTo>
                <a:lnTo>
                  <a:pt x="514" y="27"/>
                </a:lnTo>
                <a:lnTo>
                  <a:pt x="522" y="30"/>
                </a:lnTo>
                <a:lnTo>
                  <a:pt x="529" y="30"/>
                </a:lnTo>
                <a:lnTo>
                  <a:pt x="548" y="38"/>
                </a:lnTo>
                <a:lnTo>
                  <a:pt x="555" y="42"/>
                </a:lnTo>
                <a:lnTo>
                  <a:pt x="567" y="45"/>
                </a:lnTo>
                <a:lnTo>
                  <a:pt x="582" y="53"/>
                </a:lnTo>
                <a:lnTo>
                  <a:pt x="589" y="57"/>
                </a:lnTo>
                <a:lnTo>
                  <a:pt x="600" y="64"/>
                </a:lnTo>
                <a:lnTo>
                  <a:pt x="615" y="72"/>
                </a:lnTo>
                <a:lnTo>
                  <a:pt x="623" y="75"/>
                </a:lnTo>
                <a:lnTo>
                  <a:pt x="630" y="83"/>
                </a:lnTo>
                <a:lnTo>
                  <a:pt x="645" y="90"/>
                </a:lnTo>
                <a:lnTo>
                  <a:pt x="657" y="98"/>
                </a:lnTo>
                <a:lnTo>
                  <a:pt x="664" y="102"/>
                </a:lnTo>
                <a:lnTo>
                  <a:pt x="672" y="109"/>
                </a:lnTo>
                <a:lnTo>
                  <a:pt x="687" y="120"/>
                </a:lnTo>
                <a:lnTo>
                  <a:pt x="690" y="124"/>
                </a:lnTo>
                <a:lnTo>
                  <a:pt x="698" y="132"/>
                </a:lnTo>
                <a:lnTo>
                  <a:pt x="713" y="143"/>
                </a:lnTo>
                <a:lnTo>
                  <a:pt x="720" y="150"/>
                </a:lnTo>
                <a:lnTo>
                  <a:pt x="728" y="158"/>
                </a:lnTo>
                <a:lnTo>
                  <a:pt x="739" y="169"/>
                </a:lnTo>
                <a:lnTo>
                  <a:pt x="747" y="177"/>
                </a:lnTo>
                <a:lnTo>
                  <a:pt x="754" y="184"/>
                </a:lnTo>
                <a:lnTo>
                  <a:pt x="765" y="199"/>
                </a:lnTo>
                <a:lnTo>
                  <a:pt x="769" y="207"/>
                </a:lnTo>
                <a:lnTo>
                  <a:pt x="777" y="214"/>
                </a:lnTo>
                <a:lnTo>
                  <a:pt x="788" y="229"/>
                </a:lnTo>
                <a:lnTo>
                  <a:pt x="792" y="237"/>
                </a:lnTo>
                <a:lnTo>
                  <a:pt x="799" y="244"/>
                </a:lnTo>
                <a:lnTo>
                  <a:pt x="803" y="252"/>
                </a:lnTo>
                <a:lnTo>
                  <a:pt x="814" y="267"/>
                </a:lnTo>
                <a:lnTo>
                  <a:pt x="818" y="278"/>
                </a:lnTo>
                <a:lnTo>
                  <a:pt x="822" y="285"/>
                </a:lnTo>
                <a:lnTo>
                  <a:pt x="829" y="300"/>
                </a:lnTo>
                <a:lnTo>
                  <a:pt x="833" y="312"/>
                </a:lnTo>
                <a:lnTo>
                  <a:pt x="837" y="319"/>
                </a:lnTo>
                <a:lnTo>
                  <a:pt x="844" y="334"/>
                </a:lnTo>
                <a:lnTo>
                  <a:pt x="848" y="345"/>
                </a:lnTo>
                <a:lnTo>
                  <a:pt x="852" y="353"/>
                </a:lnTo>
                <a:lnTo>
                  <a:pt x="859" y="372"/>
                </a:lnTo>
                <a:lnTo>
                  <a:pt x="859" y="379"/>
                </a:lnTo>
                <a:lnTo>
                  <a:pt x="863" y="390"/>
                </a:lnTo>
                <a:lnTo>
                  <a:pt x="867" y="409"/>
                </a:lnTo>
                <a:lnTo>
                  <a:pt x="870" y="417"/>
                </a:lnTo>
                <a:lnTo>
                  <a:pt x="874" y="424"/>
                </a:lnTo>
                <a:lnTo>
                  <a:pt x="874" y="435"/>
                </a:lnTo>
                <a:lnTo>
                  <a:pt x="878" y="454"/>
                </a:lnTo>
                <a:lnTo>
                  <a:pt x="878" y="462"/>
                </a:lnTo>
                <a:lnTo>
                  <a:pt x="882" y="473"/>
                </a:lnTo>
                <a:lnTo>
                  <a:pt x="882" y="492"/>
                </a:lnTo>
                <a:lnTo>
                  <a:pt x="882" y="499"/>
                </a:lnTo>
                <a:lnTo>
                  <a:pt x="885" y="510"/>
                </a:lnTo>
                <a:lnTo>
                  <a:pt x="885" y="529"/>
                </a:lnTo>
                <a:lnTo>
                  <a:pt x="885" y="537"/>
                </a:lnTo>
                <a:lnTo>
                  <a:pt x="345" y="537"/>
                </a:lnTo>
                <a:lnTo>
                  <a:pt x="0" y="124"/>
                </a:lnTo>
                <a:close/>
              </a:path>
            </a:pathLst>
          </a:custGeom>
          <a:solidFill>
            <a:srgbClr val="FFCC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rot="10800000" vert="eaVert"/>
          <a:lstStyle/>
          <a:p>
            <a:endParaRPr lang="id-ID"/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 rot="-720546">
            <a:off x="2855913" y="3581400"/>
            <a:ext cx="1030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PULAU JAWA</a:t>
            </a: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3265488" y="3733800"/>
            <a:ext cx="715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7 %</a:t>
            </a:r>
          </a:p>
        </p:txBody>
      </p:sp>
      <p:sp>
        <p:nvSpPr>
          <p:cNvPr id="8205" name="Text Box 15"/>
          <p:cNvSpPr txBox="1">
            <a:spLocks noChangeArrowheads="1"/>
          </p:cNvSpPr>
          <p:nvPr/>
        </p:nvSpPr>
        <p:spPr bwMode="auto">
          <a:xfrm>
            <a:off x="5562600" y="3641725"/>
            <a:ext cx="100219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PULAU JAWA</a:t>
            </a:r>
          </a:p>
          <a:p>
            <a:r>
              <a:rPr lang="en-US" dirty="0">
                <a:solidFill>
                  <a:schemeClr val="tx2"/>
                </a:solidFill>
              </a:rPr>
              <a:t>64 %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2200" y="5943600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 smtClean="0"/>
              <a:t>penduduk</a:t>
            </a:r>
            <a:endParaRPr lang="en-US" i="0" dirty="0"/>
          </a:p>
        </p:txBody>
      </p:sp>
      <p:sp>
        <p:nvSpPr>
          <p:cNvPr id="17" name="TextBox 16"/>
          <p:cNvSpPr txBox="1"/>
          <p:nvPr/>
        </p:nvSpPr>
        <p:spPr>
          <a:xfrm>
            <a:off x="1605606" y="5791200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 err="1" smtClean="0"/>
              <a:t>wilayah</a:t>
            </a:r>
            <a:endParaRPr lang="en-US" sz="2800" i="0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8150" y="304800"/>
            <a:ext cx="59118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5"/>
          <p:cNvSpPr>
            <a:spLocks noChangeArrowheads="1" noChangeShapeType="1" noTextEdit="1"/>
          </p:cNvSpPr>
          <p:nvPr/>
        </p:nvSpPr>
        <p:spPr bwMode="auto">
          <a:xfrm>
            <a:off x="838200" y="2209800"/>
            <a:ext cx="7620000" cy="14478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d-ID" sz="3600" i="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Jumlah </a:t>
            </a:r>
            <a:r>
              <a:rPr lang="en-US" sz="3600" i="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id-ID" sz="3600" i="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Penduduk </a:t>
            </a:r>
            <a:r>
              <a:rPr lang="en-US" sz="3600" i="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id-ID" sz="3600" i="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Besar</a:t>
            </a:r>
            <a:endParaRPr lang="id-ID" sz="3600" i="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874837" y="2579688"/>
            <a:ext cx="5516563" cy="1570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i="0" dirty="0"/>
              <a:t>PERKEMBANGAN</a:t>
            </a:r>
          </a:p>
          <a:p>
            <a:pPr>
              <a:defRPr/>
            </a:pPr>
            <a:r>
              <a:rPr lang="en-US" sz="4800" b="1" i="0" dirty="0"/>
              <a:t> INDONESIA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796925" y="361950"/>
            <a:ext cx="75676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lIns="98152" tIns="49076" rIns="98152" bIns="49076">
            <a:spAutoFit/>
          </a:bodyPr>
          <a:lstStyle/>
          <a:p>
            <a:pPr defTabSz="981075" eaLnBrk="1" hangingPunct="1">
              <a:defRPr/>
            </a:pPr>
            <a:r>
              <a:rPr lang="en-US" sz="2600" b="1" i="0" dirty="0"/>
              <a:t>PERINGKAT NEGARA BERDASARKAN JUMLAH PENDUDUK, TAHUN </a:t>
            </a:r>
            <a:r>
              <a:rPr lang="en-US" sz="2600" b="1" i="0" dirty="0" smtClean="0"/>
              <a:t>2009 *</a:t>
            </a:r>
            <a:endParaRPr lang="en-US" sz="2600" b="1" i="0" dirty="0"/>
          </a:p>
        </p:txBody>
      </p:sp>
      <p:graphicFrame>
        <p:nvGraphicFramePr>
          <p:cNvPr id="111652" name="Group 36"/>
          <p:cNvGraphicFramePr>
            <a:graphicFrameLocks noGrp="1"/>
          </p:cNvGraphicFramePr>
          <p:nvPr/>
        </p:nvGraphicFramePr>
        <p:xfrm>
          <a:off x="1165225" y="1905000"/>
          <a:ext cx="6889750" cy="3507786"/>
        </p:xfrm>
        <a:graphic>
          <a:graphicData uri="http://schemas.openxmlformats.org/drawingml/2006/table">
            <a:tbl>
              <a:tblPr/>
              <a:tblGrid>
                <a:gridCol w="493713"/>
                <a:gridCol w="2863850"/>
                <a:gridCol w="3532187"/>
              </a:tblGrid>
              <a:tr h="5715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NEGARA</a:t>
                      </a:r>
                    </a:p>
                  </a:txBody>
                  <a:tcPr marL="98152" marR="98152" marT="49076" marB="490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JUMLAH PENDUDUK (Jutaan)</a:t>
                      </a:r>
                    </a:p>
                  </a:txBody>
                  <a:tcPr marL="98152" marR="98152" marT="49076" marB="49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</a:txBody>
                  <a:tcPr marL="98152" marR="98152" marT="49076" marB="490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China</a:t>
                      </a:r>
                    </a:p>
                  </a:txBody>
                  <a:tcPr marL="98152" marR="98152" marT="49076" marB="49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1.346</a:t>
                      </a:r>
                    </a:p>
                  </a:txBody>
                  <a:tcPr marL="96606" marR="579636" marT="50235" marB="50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marL="98152" marR="98152" marT="49076" marB="490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India</a:t>
                      </a:r>
                    </a:p>
                  </a:txBody>
                  <a:tcPr marL="98152" marR="98152" marT="49076" marB="49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1.198</a:t>
                      </a:r>
                    </a:p>
                  </a:txBody>
                  <a:tcPr marL="96606" marR="579636" marT="50235" marB="50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marL="98152" marR="98152" marT="49076" marB="490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Amerika Serikat</a:t>
                      </a:r>
                    </a:p>
                  </a:txBody>
                  <a:tcPr marL="98152" marR="98152" marT="49076" marB="49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315</a:t>
                      </a:r>
                    </a:p>
                  </a:txBody>
                  <a:tcPr marL="96606" marR="579636" marT="50235" marB="50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marL="98152" marR="98152" marT="49076" marB="490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Indonesia</a:t>
                      </a:r>
                    </a:p>
                  </a:txBody>
                  <a:tcPr marL="98152" marR="98152" marT="49076" marB="49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230</a:t>
                      </a:r>
                    </a:p>
                  </a:txBody>
                  <a:tcPr marL="96606" marR="579636" marT="50235" marB="50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marL="98152" marR="98152" marT="49076" marB="490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Brazil</a:t>
                      </a:r>
                    </a:p>
                  </a:txBody>
                  <a:tcPr marL="98152" marR="98152" marT="49076" marB="490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194</a:t>
                      </a:r>
                    </a:p>
                  </a:txBody>
                  <a:tcPr marL="96606" marR="579636" marT="50235" marB="50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568" name="Text Box 33" descr="foto rame-rame seru!"/>
          <p:cNvSpPr txBox="1">
            <a:spLocks noChangeArrowheads="1"/>
          </p:cNvSpPr>
          <p:nvPr/>
        </p:nvSpPr>
        <p:spPr bwMode="auto">
          <a:xfrm>
            <a:off x="312738" y="5907088"/>
            <a:ext cx="609123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152" tIns="49076" rIns="98152" bIns="49076">
            <a:spAutoFit/>
          </a:bodyPr>
          <a:lstStyle/>
          <a:p>
            <a:pPr defTabSz="981075" eaLnBrk="1" hangingPunct="1"/>
            <a:r>
              <a:rPr lang="en-US" sz="1300" i="0"/>
              <a:t>Sumber : United Nations (2009), World Population Prospect: The 2008 Revision;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 descr="foto rame-rame seru!"/>
          <p:cNvSpPr txBox="1">
            <a:spLocks noChangeArrowheads="1"/>
          </p:cNvSpPr>
          <p:nvPr/>
        </p:nvSpPr>
        <p:spPr bwMode="auto">
          <a:xfrm>
            <a:off x="4478338" y="774700"/>
            <a:ext cx="1873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152" tIns="49076" rIns="98152" bIns="49076">
            <a:spAutoFit/>
          </a:bodyPr>
          <a:lstStyle/>
          <a:p>
            <a:pPr defTabSz="981075" eaLnBrk="1" hangingPunct="1"/>
            <a:endParaRPr lang="id-ID" sz="1900" i="0"/>
          </a:p>
        </p:txBody>
      </p:sp>
      <p:sp>
        <p:nvSpPr>
          <p:cNvPr id="72707" name="Text Box 3" descr="foto rame-rame seru!"/>
          <p:cNvSpPr txBox="1">
            <a:spLocks noChangeArrowheads="1"/>
          </p:cNvSpPr>
          <p:nvPr/>
        </p:nvSpPr>
        <p:spPr bwMode="auto">
          <a:xfrm>
            <a:off x="4324350" y="774700"/>
            <a:ext cx="1857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152" tIns="49076" rIns="98152" bIns="49076">
            <a:spAutoFit/>
          </a:bodyPr>
          <a:lstStyle/>
          <a:p>
            <a:pPr defTabSz="981075" eaLnBrk="1" hangingPunct="1"/>
            <a:endParaRPr lang="id-ID" sz="1900" i="0"/>
          </a:p>
        </p:txBody>
      </p:sp>
      <p:sp>
        <p:nvSpPr>
          <p:cNvPr id="116740" name="Text Box 4" descr="foto rame-rame seru!"/>
          <p:cNvSpPr txBox="1">
            <a:spLocks noChangeArrowheads="1"/>
          </p:cNvSpPr>
          <p:nvPr/>
        </p:nvSpPr>
        <p:spPr bwMode="auto">
          <a:xfrm>
            <a:off x="1506538" y="603250"/>
            <a:ext cx="6274243" cy="234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8152" tIns="49076" rIns="98152" bIns="49076">
            <a:spAutoFit/>
          </a:bodyPr>
          <a:lstStyle/>
          <a:p>
            <a:pPr defTabSz="981075" eaLnBrk="1" hangingPunct="1">
              <a:defRPr/>
            </a:pPr>
            <a:r>
              <a:rPr lang="en-US" sz="4700" b="1" i="0" dirty="0">
                <a:solidFill>
                  <a:schemeClr val="tx2"/>
                </a:solidFill>
              </a:rPr>
              <a:t>KB</a:t>
            </a:r>
            <a:r>
              <a:rPr lang="en-US" sz="4700" b="1" i="0" dirty="0"/>
              <a:t> </a:t>
            </a:r>
          </a:p>
          <a:p>
            <a:pPr defTabSz="981075" eaLnBrk="1" hangingPunct="1">
              <a:defRPr/>
            </a:pPr>
            <a:r>
              <a:rPr lang="en-US" sz="3000" b="1" i="0" dirty="0"/>
              <a:t>MEMPUNYAI PERAN</a:t>
            </a:r>
          </a:p>
          <a:p>
            <a:pPr defTabSz="981075" eaLnBrk="1" hangingPunct="1">
              <a:defRPr/>
            </a:pPr>
            <a:r>
              <a:rPr lang="en-US" sz="3000" b="1" i="0" dirty="0"/>
              <a:t>PENTING DALAM PENINGKATAN</a:t>
            </a:r>
          </a:p>
          <a:p>
            <a:pPr defTabSz="981075" eaLnBrk="1" hangingPunct="1">
              <a:defRPr/>
            </a:pPr>
            <a:r>
              <a:rPr lang="en-US" sz="3000" b="1" i="0" dirty="0"/>
              <a:t>KUALITAS </a:t>
            </a:r>
            <a:r>
              <a:rPr lang="en-US" sz="3900" b="1" i="0" dirty="0"/>
              <a:t>SDM</a:t>
            </a:r>
          </a:p>
        </p:txBody>
      </p:sp>
      <p:sp>
        <p:nvSpPr>
          <p:cNvPr id="116741" name="Text Box 5" descr="foto rame-rame seru!"/>
          <p:cNvSpPr txBox="1">
            <a:spLocks noChangeArrowheads="1"/>
          </p:cNvSpPr>
          <p:nvPr/>
        </p:nvSpPr>
        <p:spPr bwMode="auto">
          <a:xfrm>
            <a:off x="1003300" y="4052888"/>
            <a:ext cx="72755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8152" tIns="49076" rIns="98152" bIns="49076">
            <a:spAutoFit/>
          </a:bodyPr>
          <a:lstStyle/>
          <a:p>
            <a:pPr defTabSz="981075" eaLnBrk="1" hangingPunct="1">
              <a:defRPr/>
            </a:pPr>
            <a:r>
              <a:rPr lang="en-US" sz="2600" b="1" i="0" dirty="0"/>
              <a:t>MENCOBA MEMUTUS “LINGKARAN SETAN”</a:t>
            </a:r>
          </a:p>
          <a:p>
            <a:pPr defTabSz="981075" eaLnBrk="1" hangingPunct="1">
              <a:defRPr/>
            </a:pPr>
            <a:r>
              <a:rPr lang="en-US" sz="2600" b="1" i="0" dirty="0" smtClean="0"/>
              <a:t>KEMISKINAN</a:t>
            </a:r>
            <a:endParaRPr lang="en-US" sz="2600" b="1" i="0" dirty="0"/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3875088" y="3163888"/>
            <a:ext cx="1547812" cy="7080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 dirty="0">
              <a:solidFill>
                <a:schemeClr val="tx2"/>
              </a:solidFill>
            </a:endParaRPr>
          </a:p>
        </p:txBody>
      </p:sp>
      <p:sp>
        <p:nvSpPr>
          <p:cNvPr id="116743" name="Text Box 7" descr="foto rame-rame seru!"/>
          <p:cNvSpPr txBox="1">
            <a:spLocks noChangeArrowheads="1"/>
          </p:cNvSpPr>
          <p:nvPr/>
        </p:nvSpPr>
        <p:spPr bwMode="auto">
          <a:xfrm>
            <a:off x="2292350" y="5387975"/>
            <a:ext cx="48672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8152" tIns="49076" rIns="98152" bIns="49076">
            <a:spAutoFit/>
          </a:bodyPr>
          <a:lstStyle/>
          <a:p>
            <a:pPr defTabSz="981075" eaLnBrk="1" hangingPunct="1">
              <a:defRPr/>
            </a:pPr>
            <a:r>
              <a:rPr lang="en-US" sz="2100" b="1" i="0"/>
              <a:t>MISKIN </a:t>
            </a:r>
            <a:r>
              <a:rPr lang="en-US" sz="2100" b="1" i="0">
                <a:sym typeface="Wingdings" pitchFamily="2" charset="2"/>
              </a:rPr>
              <a:t> ANAK BANYAK  MISKIN</a:t>
            </a:r>
            <a:endParaRPr lang="en-US" sz="2100" b="1" i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914400" y="228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3200" b="1" i="0" dirty="0" smtClean="0">
                <a:solidFill>
                  <a:schemeClr val="tx2"/>
                </a:solidFill>
              </a:rPr>
              <a:t>MANFAAT </a:t>
            </a:r>
            <a:r>
              <a:rPr lang="en-US" sz="3200" b="1" i="0" dirty="0">
                <a:solidFill>
                  <a:schemeClr val="tx2"/>
                </a:solidFill>
              </a:rPr>
              <a:t>PROGRAM KB </a:t>
            </a:r>
            <a:br>
              <a:rPr lang="en-US" sz="3200" b="1" i="0" dirty="0">
                <a:solidFill>
                  <a:schemeClr val="tx2"/>
                </a:solidFill>
              </a:rPr>
            </a:br>
            <a:r>
              <a:rPr lang="en-US" sz="3200" b="1" i="0" dirty="0">
                <a:solidFill>
                  <a:schemeClr val="tx2"/>
                </a:solidFill>
              </a:rPr>
              <a:t>DLM PEMBANGUNAN</a:t>
            </a:r>
          </a:p>
        </p:txBody>
      </p:sp>
      <p:sp>
        <p:nvSpPr>
          <p:cNvPr id="73731" name="Oval 3"/>
          <p:cNvSpPr>
            <a:spLocks noChangeArrowheads="1"/>
          </p:cNvSpPr>
          <p:nvPr/>
        </p:nvSpPr>
        <p:spPr bwMode="auto">
          <a:xfrm>
            <a:off x="7086600" y="1981200"/>
            <a:ext cx="1752600" cy="1219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i="0" dirty="0">
                <a:solidFill>
                  <a:schemeClr val="bg1"/>
                </a:solidFill>
              </a:rPr>
              <a:t>KUALITAS </a:t>
            </a:r>
          </a:p>
          <a:p>
            <a:pPr eaLnBrk="1" hangingPunct="1"/>
            <a:r>
              <a:rPr lang="en-US" i="0" dirty="0">
                <a:solidFill>
                  <a:schemeClr val="bg1"/>
                </a:solidFill>
              </a:rPr>
              <a:t>SDM</a:t>
            </a:r>
          </a:p>
        </p:txBody>
      </p:sp>
      <p:sp>
        <p:nvSpPr>
          <p:cNvPr id="73732" name="Oval 4"/>
          <p:cNvSpPr>
            <a:spLocks noChangeArrowheads="1"/>
          </p:cNvSpPr>
          <p:nvPr/>
        </p:nvSpPr>
        <p:spPr bwMode="auto">
          <a:xfrm>
            <a:off x="7010400" y="4419600"/>
            <a:ext cx="1524000" cy="1143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i="0" dirty="0">
                <a:solidFill>
                  <a:schemeClr val="bg1"/>
                </a:solidFill>
              </a:rPr>
              <a:t>EKONOMI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57200" y="4038600"/>
            <a:ext cx="3581400" cy="711200"/>
          </a:xfrm>
          <a:prstGeom prst="rect">
            <a:avLst/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 i="0" dirty="0">
                <a:solidFill>
                  <a:schemeClr val="bg1"/>
                </a:solidFill>
              </a:rPr>
              <a:t>Private saving </a:t>
            </a:r>
            <a:r>
              <a:rPr lang="en-US" sz="2000" b="1" i="0" dirty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en-US" sz="2000" b="1" i="0" dirty="0" err="1">
                <a:solidFill>
                  <a:schemeClr val="bg1"/>
                </a:solidFill>
              </a:rPr>
              <a:t>Reduksi</a:t>
            </a:r>
            <a:r>
              <a:rPr lang="en-US" sz="2000" b="1" i="0" dirty="0">
                <a:solidFill>
                  <a:schemeClr val="bg1"/>
                </a:solidFill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</a:rPr>
              <a:t>Konsumsi</a:t>
            </a:r>
            <a:endParaRPr lang="en-US" sz="2000" b="1" i="0" dirty="0">
              <a:solidFill>
                <a:schemeClr val="bg1"/>
              </a:solidFill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457200" y="3479800"/>
            <a:ext cx="3581400" cy="406400"/>
          </a:xfrm>
          <a:prstGeom prst="rect">
            <a:avLst/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 i="0" dirty="0" err="1">
                <a:solidFill>
                  <a:schemeClr val="bg1"/>
                </a:solidFill>
              </a:rPr>
              <a:t>Produktivitas</a:t>
            </a:r>
            <a:r>
              <a:rPr lang="en-US" sz="2000" b="1" i="0" dirty="0">
                <a:solidFill>
                  <a:schemeClr val="bg1"/>
                </a:solidFill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</a:rPr>
              <a:t>meningkat</a:t>
            </a:r>
            <a:endParaRPr lang="en-US" sz="2000" b="1" i="0" dirty="0">
              <a:solidFill>
                <a:schemeClr val="bg1"/>
              </a:solidFill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57200" y="5689600"/>
            <a:ext cx="3581400" cy="711200"/>
          </a:xfrm>
          <a:prstGeom prst="rect">
            <a:avLst/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 i="0" dirty="0">
                <a:solidFill>
                  <a:schemeClr val="bg1"/>
                </a:solidFill>
              </a:rPr>
              <a:t>Public saving </a:t>
            </a:r>
            <a:r>
              <a:rPr lang="en-US" sz="2000" b="1" i="0" dirty="0">
                <a:solidFill>
                  <a:schemeClr val="bg1"/>
                </a:solidFill>
                <a:sym typeface="Wingdings" pitchFamily="2" charset="2"/>
              </a:rPr>
              <a:t> </a:t>
            </a:r>
            <a:r>
              <a:rPr lang="en-US" sz="2000" b="1" i="0" dirty="0" err="1">
                <a:solidFill>
                  <a:schemeClr val="bg1"/>
                </a:solidFill>
                <a:sym typeface="Wingdings" pitchFamily="2" charset="2"/>
              </a:rPr>
              <a:t>reduksi</a:t>
            </a:r>
            <a:r>
              <a:rPr lang="en-US" sz="2000" b="1" i="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sym typeface="Wingdings" pitchFamily="2" charset="2"/>
              </a:rPr>
              <a:t>biaya</a:t>
            </a:r>
            <a:r>
              <a:rPr lang="en-US" sz="2000" b="1" i="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sym typeface="Wingdings" pitchFamily="2" charset="2"/>
              </a:rPr>
              <a:t>pendidikan</a:t>
            </a:r>
            <a:endParaRPr lang="en-US" sz="2000" b="1" i="0" dirty="0">
              <a:solidFill>
                <a:schemeClr val="bg1"/>
              </a:solidFill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457200" y="4851400"/>
            <a:ext cx="3581400" cy="711200"/>
          </a:xfrm>
          <a:prstGeom prst="rect">
            <a:avLst/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 i="0" dirty="0">
                <a:solidFill>
                  <a:schemeClr val="bg1"/>
                </a:solidFill>
              </a:rPr>
              <a:t>Private saving  </a:t>
            </a:r>
            <a:r>
              <a:rPr lang="en-US" sz="2000" b="1" i="0" dirty="0">
                <a:solidFill>
                  <a:schemeClr val="bg1"/>
                </a:solidFill>
                <a:sym typeface="Wingdings" pitchFamily="2" charset="2"/>
              </a:rPr>
              <a:t> </a:t>
            </a:r>
            <a:r>
              <a:rPr lang="en-US" sz="2000" b="1" i="0" dirty="0" err="1">
                <a:solidFill>
                  <a:schemeClr val="bg1"/>
                </a:solidFill>
                <a:sym typeface="Wingdings" pitchFamily="2" charset="2"/>
              </a:rPr>
              <a:t>reduksi</a:t>
            </a:r>
            <a:r>
              <a:rPr lang="en-US" sz="2000" b="1" i="0" dirty="0">
                <a:solidFill>
                  <a:schemeClr val="bg1"/>
                </a:solidFill>
                <a:sym typeface="Wingdings" pitchFamily="2" charset="2"/>
              </a:rPr>
              <a:t>  </a:t>
            </a:r>
            <a:r>
              <a:rPr lang="en-US" sz="2000" b="1" i="0" dirty="0" err="1">
                <a:solidFill>
                  <a:schemeClr val="bg1"/>
                </a:solidFill>
                <a:sym typeface="Wingdings" pitchFamily="2" charset="2"/>
              </a:rPr>
              <a:t>biaya</a:t>
            </a:r>
            <a:r>
              <a:rPr lang="en-US" sz="2000" b="1" i="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  <a:sym typeface="Wingdings" pitchFamily="2" charset="2"/>
              </a:rPr>
              <a:t>kes</a:t>
            </a:r>
            <a:r>
              <a:rPr lang="en-US" sz="2000" b="1" i="0" dirty="0">
                <a:solidFill>
                  <a:schemeClr val="bg1"/>
                </a:solidFill>
                <a:sym typeface="Wingdings" pitchFamily="2" charset="2"/>
              </a:rPr>
              <a:t>. </a:t>
            </a:r>
            <a:r>
              <a:rPr lang="en-US" sz="2000" b="1" i="0" dirty="0" err="1">
                <a:solidFill>
                  <a:schemeClr val="bg1"/>
                </a:solidFill>
                <a:sym typeface="Wingdings" pitchFamily="2" charset="2"/>
              </a:rPr>
              <a:t>reproduksi</a:t>
            </a:r>
            <a:endParaRPr lang="en-US" sz="2000" b="1" i="0" dirty="0">
              <a:solidFill>
                <a:schemeClr val="bg1"/>
              </a:solidFill>
            </a:endParaRP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457200" y="1600200"/>
            <a:ext cx="3581400" cy="406400"/>
          </a:xfrm>
          <a:prstGeom prst="rect">
            <a:avLst/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 i="0" dirty="0">
                <a:solidFill>
                  <a:schemeClr val="bg1"/>
                </a:solidFill>
              </a:rPr>
              <a:t>MMR/IMR </a:t>
            </a:r>
            <a:r>
              <a:rPr lang="en-US" sz="2000" b="1" i="0" dirty="0" err="1">
                <a:solidFill>
                  <a:schemeClr val="bg1"/>
                </a:solidFill>
              </a:rPr>
              <a:t>turun</a:t>
            </a:r>
            <a:endParaRPr lang="en-US" sz="2000" b="1" i="0" dirty="0">
              <a:solidFill>
                <a:schemeClr val="bg1"/>
              </a:solidFill>
            </a:endParaRP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457200" y="2209800"/>
            <a:ext cx="3581400" cy="406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 i="0" dirty="0" err="1">
                <a:solidFill>
                  <a:schemeClr val="bg1"/>
                </a:solidFill>
              </a:rPr>
              <a:t>Gizi</a:t>
            </a:r>
            <a:r>
              <a:rPr lang="en-US" sz="2000" b="1" i="0" dirty="0">
                <a:solidFill>
                  <a:schemeClr val="bg1"/>
                </a:solidFill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</a:rPr>
              <a:t>Ibu</a:t>
            </a:r>
            <a:r>
              <a:rPr lang="en-US" sz="2000" b="1" i="0" dirty="0">
                <a:solidFill>
                  <a:schemeClr val="bg1"/>
                </a:solidFill>
              </a:rPr>
              <a:t> &amp; </a:t>
            </a:r>
            <a:r>
              <a:rPr lang="en-US" sz="2000" b="1" i="0" dirty="0" err="1">
                <a:solidFill>
                  <a:schemeClr val="bg1"/>
                </a:solidFill>
              </a:rPr>
              <a:t>Anak</a:t>
            </a:r>
            <a:r>
              <a:rPr lang="en-US" sz="2000" b="1" i="0" dirty="0">
                <a:solidFill>
                  <a:schemeClr val="bg1"/>
                </a:solidFill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</a:rPr>
              <a:t>membaik</a:t>
            </a:r>
            <a:endParaRPr lang="en-US" sz="2000" b="1" i="0" dirty="0">
              <a:solidFill>
                <a:schemeClr val="bg1"/>
              </a:solidFill>
            </a:endParaRP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457200" y="2870200"/>
            <a:ext cx="3581400" cy="406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 i="0" dirty="0" err="1">
                <a:solidFill>
                  <a:schemeClr val="bg1"/>
                </a:solidFill>
              </a:rPr>
              <a:t>Perkembangan</a:t>
            </a:r>
            <a:r>
              <a:rPr lang="en-US" sz="2000" b="1" i="0" dirty="0">
                <a:solidFill>
                  <a:schemeClr val="bg1"/>
                </a:solidFill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</a:rPr>
              <a:t>otak</a:t>
            </a:r>
            <a:r>
              <a:rPr lang="en-US" sz="2000" b="1" i="0" dirty="0">
                <a:solidFill>
                  <a:schemeClr val="bg1"/>
                </a:solidFill>
              </a:rPr>
              <a:t> </a:t>
            </a:r>
            <a:r>
              <a:rPr lang="en-US" sz="2000" b="1" i="0" dirty="0" err="1">
                <a:solidFill>
                  <a:schemeClr val="bg1"/>
                </a:solidFill>
              </a:rPr>
              <a:t>anak</a:t>
            </a:r>
            <a:endParaRPr lang="en-US" sz="2000" b="1" i="0" dirty="0">
              <a:solidFill>
                <a:schemeClr val="bg1"/>
              </a:solidFill>
            </a:endParaRPr>
          </a:p>
        </p:txBody>
      </p:sp>
      <p:sp>
        <p:nvSpPr>
          <p:cNvPr id="73740" name="AutoShape 12"/>
          <p:cNvSpPr>
            <a:spLocks noChangeArrowheads="1"/>
          </p:cNvSpPr>
          <p:nvPr/>
        </p:nvSpPr>
        <p:spPr bwMode="auto">
          <a:xfrm>
            <a:off x="4953000" y="1981200"/>
            <a:ext cx="1828800" cy="685800"/>
          </a:xfrm>
          <a:prstGeom prst="flowChartDocumen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800" b="1" i="0" dirty="0">
                <a:solidFill>
                  <a:schemeClr val="bg1"/>
                </a:solidFill>
              </a:rPr>
              <a:t>Human capital</a:t>
            </a:r>
          </a:p>
          <a:p>
            <a:pPr eaLnBrk="1" hangingPunct="1"/>
            <a:r>
              <a:rPr lang="en-US" sz="1800" b="1" i="0" dirty="0">
                <a:solidFill>
                  <a:schemeClr val="bg1"/>
                </a:solidFill>
              </a:rPr>
              <a:t>Investment</a:t>
            </a:r>
          </a:p>
        </p:txBody>
      </p:sp>
      <p:sp>
        <p:nvSpPr>
          <p:cNvPr id="73741" name="AutoShape 13"/>
          <p:cNvSpPr>
            <a:spLocks noChangeArrowheads="1"/>
          </p:cNvSpPr>
          <p:nvPr/>
        </p:nvSpPr>
        <p:spPr bwMode="auto">
          <a:xfrm>
            <a:off x="5257800" y="4876800"/>
            <a:ext cx="990600" cy="685800"/>
          </a:xfrm>
          <a:prstGeom prst="flowChartDocumen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800" b="1" i="0" dirty="0">
                <a:solidFill>
                  <a:schemeClr val="bg1"/>
                </a:solidFill>
              </a:rPr>
              <a:t>Saving</a:t>
            </a:r>
          </a:p>
        </p:txBody>
      </p:sp>
      <p:sp>
        <p:nvSpPr>
          <p:cNvPr id="73742" name="AutoShape 14"/>
          <p:cNvSpPr>
            <a:spLocks/>
          </p:cNvSpPr>
          <p:nvPr/>
        </p:nvSpPr>
        <p:spPr bwMode="auto">
          <a:xfrm>
            <a:off x="4191000" y="4267200"/>
            <a:ext cx="762000" cy="19050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3743" name="AutoShape 15"/>
          <p:cNvSpPr>
            <a:spLocks noChangeArrowheads="1"/>
          </p:cNvSpPr>
          <p:nvPr/>
        </p:nvSpPr>
        <p:spPr bwMode="auto">
          <a:xfrm>
            <a:off x="5257800" y="3276600"/>
            <a:ext cx="990600" cy="685800"/>
          </a:xfrm>
          <a:prstGeom prst="flowChartDocumen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800" b="1" i="0" dirty="0" err="1">
                <a:solidFill>
                  <a:schemeClr val="bg1"/>
                </a:solidFill>
              </a:rPr>
              <a:t>Produk</a:t>
            </a:r>
            <a:r>
              <a:rPr lang="en-US" sz="1800" b="1" i="0" dirty="0">
                <a:solidFill>
                  <a:schemeClr val="bg1"/>
                </a:solidFill>
              </a:rPr>
              <a:t>- </a:t>
            </a:r>
          </a:p>
          <a:p>
            <a:pPr eaLnBrk="1" hangingPunct="1"/>
            <a:r>
              <a:rPr lang="en-US" sz="1800" b="1" i="0" dirty="0" err="1">
                <a:solidFill>
                  <a:schemeClr val="bg1"/>
                </a:solidFill>
              </a:rPr>
              <a:t>tivitas</a:t>
            </a:r>
            <a:endParaRPr lang="en-US" sz="1800" b="1" i="0" dirty="0">
              <a:solidFill>
                <a:schemeClr val="bg1"/>
              </a:solidFill>
            </a:endParaRPr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>
            <a:off x="4038600" y="17526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>
            <a:off x="4114800" y="2346960"/>
            <a:ext cx="609600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73746" name="Line 18"/>
          <p:cNvSpPr>
            <a:spLocks noChangeShapeType="1"/>
          </p:cNvSpPr>
          <p:nvPr/>
        </p:nvSpPr>
        <p:spPr bwMode="auto">
          <a:xfrm flipV="1">
            <a:off x="4038600" y="26670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73747" name="Line 19"/>
          <p:cNvSpPr>
            <a:spLocks noChangeShapeType="1"/>
          </p:cNvSpPr>
          <p:nvPr/>
        </p:nvSpPr>
        <p:spPr bwMode="auto">
          <a:xfrm>
            <a:off x="4114800" y="32004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 flipV="1">
            <a:off x="4114800" y="3688080"/>
            <a:ext cx="990600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73749" name="Line 21"/>
          <p:cNvSpPr>
            <a:spLocks noChangeShapeType="1"/>
          </p:cNvSpPr>
          <p:nvPr/>
        </p:nvSpPr>
        <p:spPr bwMode="auto">
          <a:xfrm>
            <a:off x="6781800" y="2209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73750" name="Line 22"/>
          <p:cNvSpPr>
            <a:spLocks noChangeShapeType="1"/>
          </p:cNvSpPr>
          <p:nvPr/>
        </p:nvSpPr>
        <p:spPr bwMode="auto">
          <a:xfrm flipV="1">
            <a:off x="6324600" y="2819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73751" name="Line 23"/>
          <p:cNvSpPr>
            <a:spLocks noChangeShapeType="1"/>
          </p:cNvSpPr>
          <p:nvPr/>
        </p:nvSpPr>
        <p:spPr bwMode="auto">
          <a:xfrm>
            <a:off x="6400800" y="35814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73752" name="Text Box 25"/>
          <p:cNvSpPr txBox="1">
            <a:spLocks noChangeArrowheads="1"/>
          </p:cNvSpPr>
          <p:nvPr/>
        </p:nvSpPr>
        <p:spPr bwMode="auto">
          <a:xfrm>
            <a:off x="5881688" y="6335713"/>
            <a:ext cx="19685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Sumber: Ascobat Gani</a:t>
            </a:r>
          </a:p>
        </p:txBody>
      </p:sp>
      <p:sp>
        <p:nvSpPr>
          <p:cNvPr id="73753" name="Line 26"/>
          <p:cNvSpPr>
            <a:spLocks noChangeShapeType="1"/>
          </p:cNvSpPr>
          <p:nvPr/>
        </p:nvSpPr>
        <p:spPr bwMode="auto">
          <a:xfrm>
            <a:off x="6248400" y="50292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1524000" y="1066800"/>
            <a:ext cx="5791200" cy="36576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639887" y="2286000"/>
            <a:ext cx="6132513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i="0" dirty="0" err="1">
                <a:solidFill>
                  <a:schemeClr val="bg1"/>
                </a:solidFill>
              </a:rPr>
              <a:t>Apa</a:t>
            </a:r>
            <a:r>
              <a:rPr lang="en-US" sz="4400" b="1" i="0" dirty="0">
                <a:solidFill>
                  <a:schemeClr val="bg1"/>
                </a:solidFill>
              </a:rPr>
              <a:t> yang </a:t>
            </a:r>
            <a:r>
              <a:rPr lang="en-US" sz="4400" b="1" i="0" dirty="0" err="1">
                <a:solidFill>
                  <a:schemeClr val="bg1"/>
                </a:solidFill>
              </a:rPr>
              <a:t>telah</a:t>
            </a:r>
            <a:r>
              <a:rPr lang="en-US" sz="4400" b="1" i="0" dirty="0">
                <a:solidFill>
                  <a:schemeClr val="bg1"/>
                </a:solidFill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</a:rPr>
              <a:t>dicapai</a:t>
            </a:r>
            <a:r>
              <a:rPr lang="en-US" sz="4400" b="1" i="0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371600" y="304800"/>
            <a:ext cx="7772400" cy="838200"/>
          </a:xfrm>
          <a:ln w="9525"/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sz="3600" b="1" dirty="0" smtClean="0">
                <a:effectLst/>
              </a:rPr>
              <a:t>PERSENTASE PESERTA </a:t>
            </a:r>
            <a:r>
              <a:rPr lang="en-US" sz="3600" b="1" dirty="0" smtClean="0">
                <a:effectLst/>
              </a:rPr>
              <a:t>KB *</a:t>
            </a:r>
            <a:endParaRPr lang="en-US" sz="3600" b="1" dirty="0" smtClean="0">
              <a:effectLst/>
            </a:endParaRP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219200" y="1371600"/>
          <a:ext cx="6172200" cy="5105400"/>
        </p:xfrm>
        <a:graphic>
          <a:graphicData uri="http://schemas.openxmlformats.org/presentationml/2006/ole">
            <p:oleObj spid="_x0000_s9218" name="Chart" r:id="rId3" imgW="3810000" imgH="4114800" progId="MSGraph.Chart.8">
              <p:embed followColorScheme="full"/>
            </p:oleObj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438400" y="3870325"/>
            <a:ext cx="6477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rgbClr val="ECEC00"/>
                </a:solidFill>
              </a:rPr>
              <a:t>26 %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600200" y="4838700"/>
            <a:ext cx="8985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300"/>
              <a:t> </a:t>
            </a:r>
            <a:r>
              <a:rPr lang="en-US" sz="1600" b="1">
                <a:solidFill>
                  <a:srgbClr val="ECEC00"/>
                </a:solidFill>
              </a:rPr>
              <a:t>5 % (?)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276600" y="2781300"/>
            <a:ext cx="6477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rgbClr val="ECEC00"/>
                </a:solidFill>
              </a:rPr>
              <a:t>48 %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038600" y="2330450"/>
            <a:ext cx="6477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rgbClr val="ECEC00"/>
                </a:solidFill>
              </a:rPr>
              <a:t>57 %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857750" y="2247900"/>
            <a:ext cx="7048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rgbClr val="ECEC00"/>
                </a:solidFill>
              </a:rPr>
              <a:t>60 % </a:t>
            </a:r>
          </a:p>
        </p:txBody>
      </p:sp>
      <p:sp>
        <p:nvSpPr>
          <p:cNvPr id="9227" name="Text Box 9"/>
          <p:cNvSpPr txBox="1">
            <a:spLocks noChangeArrowheads="1"/>
          </p:cNvSpPr>
          <p:nvPr/>
        </p:nvSpPr>
        <p:spPr bwMode="auto">
          <a:xfrm>
            <a:off x="5715000" y="2254250"/>
            <a:ext cx="7048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rgbClr val="ECEC00"/>
                </a:solidFill>
              </a:rPr>
              <a:t>61 %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5"/>
          <p:cNvSpPr txBox="1">
            <a:spLocks noChangeArrowheads="1"/>
          </p:cNvSpPr>
          <p:nvPr/>
        </p:nvSpPr>
        <p:spPr bwMode="auto">
          <a:xfrm>
            <a:off x="228600" y="76200"/>
            <a:ext cx="8915400" cy="774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i="0" dirty="0">
                <a:solidFill>
                  <a:schemeClr val="tx2"/>
                </a:solidFill>
                <a:latin typeface="Berlin Sans FB Demi" pitchFamily="34" charset="0"/>
                <a:cs typeface="Arial" charset="0"/>
              </a:rPr>
              <a:t>PESERTA KB (CPR /ALL METHODS)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i="0" dirty="0">
                <a:solidFill>
                  <a:schemeClr val="tx2"/>
                </a:solidFill>
                <a:latin typeface="Berlin Sans FB Demi" pitchFamily="34" charset="0"/>
                <a:cs typeface="Arial" charset="0"/>
              </a:rPr>
              <a:t>MENURUT PROVINSI,  HASIL SDKI 2007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5791200" y="5410200"/>
            <a:ext cx="228600" cy="228600"/>
          </a:xfrm>
          <a:prstGeom prst="rect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eaLnBrk="1" hangingPunct="1"/>
            <a:endParaRPr lang="id-ID" sz="1800" i="0">
              <a:cs typeface="Arial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5791200" y="5734050"/>
            <a:ext cx="228600" cy="2286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eaLnBrk="1" hangingPunct="1"/>
            <a:endParaRPr lang="id-ID" sz="1800" i="0">
              <a:cs typeface="Arial" charset="0"/>
            </a:endParaRPr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6096000" y="5365750"/>
            <a:ext cx="2324804" cy="27699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200" i="0" dirty="0">
                <a:cs typeface="Arial" charset="0"/>
              </a:rPr>
              <a:t>DIBAWAH RATA2 </a:t>
            </a:r>
            <a:r>
              <a:rPr lang="en-US" sz="1200" i="0" dirty="0" smtClean="0">
                <a:cs typeface="Arial" charset="0"/>
              </a:rPr>
              <a:t>NASIONAL *</a:t>
            </a:r>
            <a:endParaRPr lang="en-US" sz="1200" i="0" dirty="0">
              <a:cs typeface="Arial" charset="0"/>
            </a:endParaRP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6108700" y="5715000"/>
            <a:ext cx="2124075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200" i="0">
                <a:cs typeface="Arial" charset="0"/>
              </a:rPr>
              <a:t>DIATAS  RATA2 NASIONAL</a:t>
            </a:r>
          </a:p>
        </p:txBody>
      </p:sp>
      <p:sp>
        <p:nvSpPr>
          <p:cNvPr id="10248" name="Text Box 13"/>
          <p:cNvSpPr txBox="1">
            <a:spLocks noChangeArrowheads="1"/>
          </p:cNvSpPr>
          <p:nvPr/>
        </p:nvSpPr>
        <p:spPr bwMode="auto">
          <a:xfrm>
            <a:off x="5486400" y="1600200"/>
            <a:ext cx="3352800" cy="2743200"/>
          </a:xfrm>
          <a:prstGeom prst="rect">
            <a:avLst/>
          </a:prstGeom>
          <a:solidFill>
            <a:srgbClr val="3399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l" eaLnBrk="1" hangingPunct="1"/>
            <a:r>
              <a:rPr lang="en-US" i="0">
                <a:solidFill>
                  <a:srgbClr val="002060"/>
                </a:solidFill>
                <a:cs typeface="Arial" charset="0"/>
              </a:rPr>
              <a:t>Rata2 Nasional = 61,3</a:t>
            </a:r>
            <a:endParaRPr lang="en-US" sz="1800" i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0249" name="Picture 14" descr="IMG_05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717800"/>
            <a:ext cx="32766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143000"/>
          <a:ext cx="5181600" cy="5357813"/>
        </p:xfrm>
        <a:graphic>
          <a:graphicData uri="http://schemas.openxmlformats.org/presentationml/2006/ole">
            <p:oleObj spid="_x0000_s10242" name="Chart" r:id="rId4" imgW="5181600" imgH="5334000" progId="Excel.Sheet.8">
              <p:embed/>
            </p:oleObj>
          </a:graphicData>
        </a:graphic>
      </p:graphicFrame>
      <p:sp>
        <p:nvSpPr>
          <p:cNvPr id="10250" name="Line 8"/>
          <p:cNvSpPr>
            <a:spLocks noChangeShapeType="1"/>
          </p:cNvSpPr>
          <p:nvPr/>
        </p:nvSpPr>
        <p:spPr bwMode="auto">
          <a:xfrm flipH="1">
            <a:off x="4419600" y="914400"/>
            <a:ext cx="0" cy="5394325"/>
          </a:xfrm>
          <a:prstGeom prst="line">
            <a:avLst/>
          </a:prstGeom>
          <a:noFill/>
          <a:ln w="19050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id-ID"/>
          </a:p>
        </p:txBody>
      </p:sp>
      <p:sp>
        <p:nvSpPr>
          <p:cNvPr id="10251" name="Text Box 19"/>
          <p:cNvSpPr txBox="1">
            <a:spLocks noChangeArrowheads="1"/>
          </p:cNvSpPr>
          <p:nvPr/>
        </p:nvSpPr>
        <p:spPr bwMode="auto">
          <a:xfrm>
            <a:off x="4495800" y="5943600"/>
            <a:ext cx="68262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i="0">
                <a:cs typeface="Arial" charset="0"/>
              </a:rPr>
              <a:t>61,3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z="3800" dirty="0" smtClean="0"/>
              <a:t>Total Fertility </a:t>
            </a:r>
            <a:r>
              <a:rPr lang="en-US" sz="3800" dirty="0" smtClean="0"/>
              <a:t>Rate *</a:t>
            </a:r>
            <a:endParaRPr lang="en-US" sz="3800" dirty="0" smtClean="0"/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85800" y="1504950"/>
          <a:ext cx="8382000" cy="4438650"/>
        </p:xfrm>
        <a:graphic>
          <a:graphicData uri="http://schemas.openxmlformats.org/presentationml/2006/ole">
            <p:oleObj spid="_x0000_s12290" name="Chart" r:id="rId3" imgW="7772400" imgH="4114800" progId="MSGraph.Chart.8">
              <p:embed followColorScheme="full"/>
            </p:oleObj>
          </a:graphicData>
        </a:graphic>
      </p:graphicFrame>
      <p:pic>
        <p:nvPicPr>
          <p:cNvPr id="12292" name="Picture 11" descr="J02167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162800" y="2667000"/>
            <a:ext cx="1450975" cy="1824038"/>
          </a:xfrm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752600" y="2330450"/>
            <a:ext cx="5794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5.61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5105400" y="3505200"/>
            <a:ext cx="625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/>
              <a:t> </a:t>
            </a:r>
            <a:r>
              <a:rPr lang="en-US" sz="1600"/>
              <a:t>2.60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286000" y="2781300"/>
            <a:ext cx="5794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4.68</a:t>
            </a: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3886200" y="3525838"/>
            <a:ext cx="5794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2.86</a:t>
            </a:r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4495800" y="3505200"/>
            <a:ext cx="5794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2.78</a:t>
            </a:r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2743200" y="3314700"/>
            <a:ext cx="5794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3.39</a:t>
            </a:r>
          </a:p>
        </p:txBody>
      </p:sp>
      <p:sp>
        <p:nvSpPr>
          <p:cNvPr id="12299" name="Text Box 10"/>
          <p:cNvSpPr txBox="1">
            <a:spLocks noChangeArrowheads="1"/>
          </p:cNvSpPr>
          <p:nvPr/>
        </p:nvSpPr>
        <p:spPr bwMode="auto">
          <a:xfrm>
            <a:off x="3200400" y="3435350"/>
            <a:ext cx="5794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3.02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6781800" y="1828800"/>
            <a:ext cx="20574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699125" y="3505200"/>
            <a:ext cx="625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/>
              <a:t> </a:t>
            </a:r>
            <a:r>
              <a:rPr lang="en-US" sz="1600"/>
              <a:t>2.60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 w="9525"/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b="1" dirty="0" smtClean="0">
                <a:effectLst/>
              </a:rPr>
              <a:t>PENGHARGAAN INTERNASIONAL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990600"/>
            <a:ext cx="7772400" cy="4114800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 charset="0"/>
              </a:rPr>
              <a:t>HUGH MOORE AWARDS (Pop. Crisis Committee, 1989)</a:t>
            </a:r>
          </a:p>
          <a:p>
            <a:pPr>
              <a:defRPr/>
            </a:pPr>
            <a:endParaRPr lang="en-US" sz="2800" dirty="0" smtClean="0">
              <a:latin typeface="Arial" charset="0"/>
            </a:endParaRPr>
          </a:p>
          <a:p>
            <a:pPr>
              <a:defRPr/>
            </a:pPr>
            <a:r>
              <a:rPr lang="en-US" sz="2800" dirty="0" smtClean="0">
                <a:latin typeface="Arial" charset="0"/>
              </a:rPr>
              <a:t>POPULATION AWARDS (PBB,1989)</a:t>
            </a:r>
          </a:p>
          <a:p>
            <a:pPr>
              <a:defRPr/>
            </a:pPr>
            <a:endParaRPr lang="en-US" sz="2800" dirty="0" smtClean="0">
              <a:latin typeface="Arial" charset="0"/>
            </a:endParaRPr>
          </a:p>
          <a:p>
            <a:pPr>
              <a:defRPr/>
            </a:pPr>
            <a:r>
              <a:rPr lang="en-US" sz="2800" dirty="0" smtClean="0">
                <a:latin typeface="Arial" charset="0"/>
              </a:rPr>
              <a:t>MANAGEMENT AWARDS (Filipina, 1991)</a:t>
            </a:r>
          </a:p>
          <a:p>
            <a:pPr>
              <a:defRPr/>
            </a:pPr>
            <a:endParaRPr lang="en-US" sz="2800" dirty="0" smtClean="0">
              <a:latin typeface="Arial" charset="0"/>
            </a:endParaRPr>
          </a:p>
          <a:p>
            <a:pPr>
              <a:defRPr/>
            </a:pPr>
            <a:r>
              <a:rPr lang="en-US" sz="2800" dirty="0" smtClean="0">
                <a:latin typeface="Arial" charset="0"/>
              </a:rPr>
              <a:t>CENTER OF EXCELLENCE </a:t>
            </a:r>
            <a:r>
              <a:rPr lang="en-US" sz="2800" dirty="0" smtClean="0">
                <a:latin typeface="Arial" charset="0"/>
                <a:sym typeface="Wingdings" pitchFamily="2" charset="2"/>
              </a:rPr>
              <a:t> International Training Program (ITP):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 5000 </a:t>
            </a:r>
            <a:r>
              <a:rPr lang="en-US" dirty="0" err="1" smtClean="0">
                <a:latin typeface="Arial" charset="0"/>
              </a:rPr>
              <a:t>peserta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dari</a:t>
            </a:r>
            <a:r>
              <a:rPr lang="en-US" dirty="0" smtClean="0">
                <a:latin typeface="Arial" charset="0"/>
              </a:rPr>
              <a:t> 90 </a:t>
            </a:r>
            <a:r>
              <a:rPr lang="en-US" dirty="0" err="1" smtClean="0">
                <a:latin typeface="Arial" charset="0"/>
              </a:rPr>
              <a:t>negara</a:t>
            </a:r>
            <a:endParaRPr lang="en-US" dirty="0" smtClean="0">
              <a:latin typeface="Arial" charset="0"/>
            </a:endParaRP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 short-term consultants </a:t>
            </a:r>
            <a:r>
              <a:rPr lang="en-US" dirty="0" err="1" smtClean="0">
                <a:latin typeface="Arial" charset="0"/>
              </a:rPr>
              <a:t>ke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luar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negeri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572869"/>
            <a:ext cx="4648200" cy="1027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b="1" i="0" dirty="0" err="1" smtClean="0">
                <a:solidFill>
                  <a:schemeClr val="tx2"/>
                </a:solidFill>
              </a:rPr>
              <a:t>Metoda</a:t>
            </a:r>
            <a:r>
              <a:rPr lang="en-US" sz="3600" b="1" i="0" dirty="0" smtClean="0">
                <a:solidFill>
                  <a:schemeClr val="tx2"/>
                </a:solidFill>
              </a:rPr>
              <a:t> </a:t>
            </a:r>
            <a:r>
              <a:rPr lang="en-US" sz="3600" b="1" i="0" dirty="0" err="1" smtClean="0">
                <a:solidFill>
                  <a:schemeClr val="tx2"/>
                </a:solidFill>
              </a:rPr>
              <a:t>kontrasepsi</a:t>
            </a:r>
            <a:endParaRPr lang="en-US" sz="3600" b="1" i="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17455"/>
            <a:ext cx="924323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3200" i="0" dirty="0" err="1" smtClean="0"/>
              <a:t>Metoda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kimiawi</a:t>
            </a:r>
            <a:r>
              <a:rPr lang="en-US" sz="3200" i="0" dirty="0" smtClean="0"/>
              <a:t>/ hormonal </a:t>
            </a:r>
            <a:r>
              <a:rPr lang="en-US" sz="3200" i="0" dirty="0" smtClean="0"/>
              <a:t>:</a:t>
            </a:r>
            <a:r>
              <a:rPr lang="en-US" sz="3200" i="0" dirty="0" err="1" smtClean="0"/>
              <a:t>pil</a:t>
            </a:r>
            <a:r>
              <a:rPr lang="en-US" sz="3200" i="0" dirty="0" smtClean="0"/>
              <a:t>, </a:t>
            </a:r>
            <a:r>
              <a:rPr lang="en-US" sz="3200" i="0" dirty="0" err="1" smtClean="0"/>
              <a:t>suntikan</a:t>
            </a:r>
            <a:r>
              <a:rPr lang="en-US" sz="3200" i="0" dirty="0" smtClean="0"/>
              <a:t>, </a:t>
            </a:r>
            <a:r>
              <a:rPr lang="en-US" sz="3200" i="0" dirty="0" smtClean="0"/>
              <a:t>implant</a:t>
            </a:r>
            <a:endParaRPr lang="en-US" sz="3200" i="0" dirty="0" smtClean="0"/>
          </a:p>
          <a:p>
            <a:pPr algn="l">
              <a:buFont typeface="Wingdings" pitchFamily="2" charset="2"/>
              <a:buChar char="v"/>
            </a:pPr>
            <a:endParaRPr lang="en-US" sz="3200" i="0" dirty="0" smtClean="0"/>
          </a:p>
          <a:p>
            <a:pPr algn="l">
              <a:buFont typeface="Wingdings" pitchFamily="2" charset="2"/>
              <a:buChar char="v"/>
            </a:pPr>
            <a:r>
              <a:rPr lang="en-US" sz="3200" i="0" dirty="0" smtClean="0"/>
              <a:t> </a:t>
            </a:r>
            <a:r>
              <a:rPr lang="en-US" sz="3200" i="0" dirty="0" err="1" smtClean="0"/>
              <a:t>Metoda</a:t>
            </a:r>
            <a:r>
              <a:rPr lang="en-US" sz="3200" i="0" dirty="0" smtClean="0"/>
              <a:t> non hormonal : IUD, </a:t>
            </a:r>
            <a:r>
              <a:rPr lang="en-US" sz="3200" i="0" dirty="0" err="1" smtClean="0"/>
              <a:t>kondom</a:t>
            </a:r>
            <a:endParaRPr lang="en-US" sz="3200" i="0" dirty="0" smtClean="0"/>
          </a:p>
          <a:p>
            <a:pPr algn="l">
              <a:buFont typeface="Wingdings" pitchFamily="2" charset="2"/>
              <a:buChar char="v"/>
            </a:pPr>
            <a:endParaRPr lang="en-US" sz="3200" i="0" dirty="0" smtClean="0"/>
          </a:p>
          <a:p>
            <a:pPr algn="l">
              <a:buFont typeface="Wingdings" pitchFamily="2" charset="2"/>
              <a:buChar char="v"/>
            </a:pPr>
            <a:r>
              <a:rPr lang="en-US" sz="3200" i="0" dirty="0" smtClean="0"/>
              <a:t> </a:t>
            </a:r>
            <a:r>
              <a:rPr lang="en-US" sz="3200" i="0" dirty="0" err="1" smtClean="0"/>
              <a:t>Metoda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alamiah</a:t>
            </a:r>
            <a:r>
              <a:rPr lang="en-US" sz="3200" i="0" dirty="0" smtClean="0"/>
              <a:t> : </a:t>
            </a:r>
            <a:r>
              <a:rPr lang="en-US" sz="3200" i="0" dirty="0" err="1" smtClean="0"/>
              <a:t>sistim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kalender</a:t>
            </a:r>
            <a:r>
              <a:rPr lang="en-US" sz="3200" i="0" dirty="0" smtClean="0"/>
              <a:t>, MAL</a:t>
            </a:r>
          </a:p>
          <a:p>
            <a:pPr algn="l">
              <a:buFont typeface="Wingdings" pitchFamily="2" charset="2"/>
              <a:buChar char="v"/>
            </a:pPr>
            <a:endParaRPr lang="en-US" sz="3200" i="0" dirty="0" smtClean="0"/>
          </a:p>
          <a:p>
            <a:pPr algn="l">
              <a:buFont typeface="Wingdings" pitchFamily="2" charset="2"/>
              <a:buChar char="v"/>
            </a:pPr>
            <a:r>
              <a:rPr lang="en-US" sz="3200" i="0" dirty="0" smtClean="0"/>
              <a:t> </a:t>
            </a:r>
            <a:r>
              <a:rPr lang="en-US" sz="3200" i="0" dirty="0" err="1" smtClean="0"/>
              <a:t>Metoda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permanen</a:t>
            </a:r>
            <a:r>
              <a:rPr lang="en-US" sz="3200" i="0" dirty="0" smtClean="0"/>
              <a:t> : </a:t>
            </a:r>
            <a:r>
              <a:rPr lang="en-US" sz="3200" i="0" dirty="0" err="1" smtClean="0"/>
              <a:t>vasektomi</a:t>
            </a:r>
            <a:r>
              <a:rPr lang="en-US" sz="3200" i="0" dirty="0" smtClean="0"/>
              <a:t> , </a:t>
            </a:r>
            <a:r>
              <a:rPr lang="en-US" sz="3200" i="0" dirty="0" err="1" smtClean="0"/>
              <a:t>tubektomi</a:t>
            </a:r>
            <a:endParaRPr lang="en-US" sz="3200" i="0" dirty="0"/>
          </a:p>
        </p:txBody>
      </p:sp>
    </p:spTree>
  </p:cSld>
  <p:clrMapOvr>
    <a:masterClrMapping/>
  </p:clrMapOvr>
  <p:transition advTm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295400" y="609600"/>
            <a:ext cx="670728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 i="0" dirty="0" smtClean="0">
                <a:solidFill>
                  <a:schemeClr val="tx2"/>
                </a:solidFill>
                <a:latin typeface="+mj-lt"/>
              </a:rPr>
              <a:t>JUMLAH </a:t>
            </a:r>
            <a:r>
              <a:rPr lang="en-US" sz="3200" b="1" i="0" dirty="0">
                <a:solidFill>
                  <a:schemeClr val="tx2"/>
                </a:solidFill>
                <a:latin typeface="+mj-lt"/>
              </a:rPr>
              <a:t>PENDUDUK TERBESAR</a:t>
            </a:r>
          </a:p>
          <a:p>
            <a:pPr algn="l"/>
            <a:r>
              <a:rPr lang="en-US" sz="3200" b="1" i="0" dirty="0">
                <a:solidFill>
                  <a:schemeClr val="tx2"/>
                </a:solidFill>
                <a:latin typeface="+mj-lt"/>
              </a:rPr>
              <a:t>TAHUN </a:t>
            </a:r>
            <a:r>
              <a:rPr lang="en-US" sz="3200" b="1" i="0" dirty="0" smtClean="0">
                <a:solidFill>
                  <a:schemeClr val="tx2"/>
                </a:solidFill>
                <a:latin typeface="+mj-lt"/>
              </a:rPr>
              <a:t>1970 *</a:t>
            </a:r>
            <a:endParaRPr lang="en-US" sz="3200" b="1" i="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70750" cy="366395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742950" indent="-742950">
              <a:lnSpc>
                <a:spcPct val="130000"/>
              </a:lnSpc>
              <a:buFontTx/>
              <a:buAutoNum type="arabicPeriod"/>
            </a:pPr>
            <a:r>
              <a:rPr lang="en-US" sz="3600" i="0" dirty="0">
                <a:latin typeface="Arial Black" pitchFamily="34" charset="0"/>
              </a:rPr>
              <a:t>CHINA			(830,6 JT)</a:t>
            </a:r>
          </a:p>
          <a:p>
            <a:pPr marL="742950" indent="-742950">
              <a:lnSpc>
                <a:spcPct val="130000"/>
              </a:lnSpc>
              <a:buFontTx/>
              <a:buAutoNum type="arabicPeriod"/>
            </a:pPr>
            <a:r>
              <a:rPr lang="en-US" sz="3600" i="0" dirty="0">
                <a:latin typeface="Arial Black" pitchFamily="34" charset="0"/>
              </a:rPr>
              <a:t>INDIA			(554,9 JT)</a:t>
            </a:r>
          </a:p>
          <a:p>
            <a:pPr marL="742950" indent="-742950">
              <a:lnSpc>
                <a:spcPct val="130000"/>
              </a:lnSpc>
              <a:buFontTx/>
              <a:buAutoNum type="arabicPeriod"/>
            </a:pPr>
            <a:r>
              <a:rPr lang="en-US" sz="3600" i="0" dirty="0">
                <a:latin typeface="Arial Black" pitchFamily="34" charset="0"/>
              </a:rPr>
              <a:t>AMERIKA		(210,1 JT)</a:t>
            </a:r>
          </a:p>
          <a:p>
            <a:pPr marL="742950" indent="-742950">
              <a:lnSpc>
                <a:spcPct val="130000"/>
              </a:lnSpc>
              <a:buFontTx/>
              <a:buAutoNum type="arabicPeriod"/>
            </a:pPr>
            <a:r>
              <a:rPr lang="en-US" sz="3600" i="0" dirty="0">
                <a:latin typeface="Arial Black" pitchFamily="34" charset="0"/>
              </a:rPr>
              <a:t>UNI SOVIET	(130,3 JT)</a:t>
            </a:r>
          </a:p>
          <a:p>
            <a:pPr marL="742950" indent="-742950">
              <a:lnSpc>
                <a:spcPct val="130000"/>
              </a:lnSpc>
              <a:buFontTx/>
              <a:buAutoNum type="arabicPeriod"/>
            </a:pPr>
            <a:r>
              <a:rPr lang="en-US" sz="3600" i="0" dirty="0">
                <a:solidFill>
                  <a:srgbClr val="FF0000"/>
                </a:solidFill>
                <a:latin typeface="Arial Black" pitchFamily="34" charset="0"/>
              </a:rPr>
              <a:t>INDONESIA		(120,2 JT)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52400" y="76200"/>
            <a:ext cx="2116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1. Jumlah Penduduk besar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"/>
            <a:ext cx="4800600" cy="9906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b="1" i="0" dirty="0" err="1" smtClean="0">
                <a:solidFill>
                  <a:schemeClr val="tx2"/>
                </a:solidFill>
              </a:rPr>
              <a:t>Pil</a:t>
            </a:r>
            <a:r>
              <a:rPr lang="en-US" b="1" i="0" dirty="0" smtClean="0">
                <a:solidFill>
                  <a:schemeClr val="tx2"/>
                </a:solidFill>
              </a:rPr>
              <a:t> KB, </a:t>
            </a:r>
            <a:r>
              <a:rPr lang="en-US" b="1" i="0" dirty="0" err="1" smtClean="0">
                <a:solidFill>
                  <a:schemeClr val="tx2"/>
                </a:solidFill>
              </a:rPr>
              <a:t>Suntikan</a:t>
            </a:r>
            <a:r>
              <a:rPr lang="en-US" b="1" i="0" dirty="0" smtClean="0">
                <a:solidFill>
                  <a:schemeClr val="tx2"/>
                </a:solidFill>
              </a:rPr>
              <a:t> </a:t>
            </a:r>
            <a:r>
              <a:rPr lang="en-US" b="1" i="0" dirty="0" err="1" smtClean="0">
                <a:solidFill>
                  <a:schemeClr val="tx2"/>
                </a:solidFill>
              </a:rPr>
              <a:t>dan</a:t>
            </a:r>
            <a:r>
              <a:rPr lang="en-US" b="1" i="0" dirty="0" smtClean="0">
                <a:solidFill>
                  <a:schemeClr val="tx2"/>
                </a:solidFill>
              </a:rPr>
              <a:t> Implant </a:t>
            </a:r>
            <a:endParaRPr lang="en-US" b="1" i="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72706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3600" i="0" dirty="0" smtClean="0"/>
              <a:t> </a:t>
            </a:r>
            <a:r>
              <a:rPr lang="en-US" sz="3600" i="0" dirty="0" err="1" smtClean="0"/>
              <a:t>Isi</a:t>
            </a:r>
            <a:r>
              <a:rPr lang="en-US" sz="3600" i="0" dirty="0" smtClean="0"/>
              <a:t> : </a:t>
            </a:r>
            <a:r>
              <a:rPr lang="en-US" sz="3600" i="0" dirty="0" err="1" smtClean="0"/>
              <a:t>hormon</a:t>
            </a:r>
            <a:r>
              <a:rPr lang="en-US" sz="3600" i="0" dirty="0" smtClean="0"/>
              <a:t>* </a:t>
            </a:r>
            <a:r>
              <a:rPr lang="en-US" sz="3600" i="0" dirty="0" smtClean="0"/>
              <a:t>estrogen </a:t>
            </a:r>
            <a:r>
              <a:rPr lang="en-US" sz="3600" i="0" dirty="0" err="1" smtClean="0"/>
              <a:t>dan</a:t>
            </a:r>
            <a:r>
              <a:rPr lang="en-US" sz="3600" i="0" dirty="0" smtClean="0"/>
              <a:t> </a:t>
            </a:r>
            <a:r>
              <a:rPr lang="en-US" sz="3600" i="0" dirty="0" err="1" smtClean="0"/>
              <a:t>progesteron</a:t>
            </a:r>
            <a:endParaRPr lang="en-US" sz="3600" i="0" dirty="0" smtClean="0"/>
          </a:p>
          <a:p>
            <a:pPr algn="l"/>
            <a:endParaRPr lang="en-US" sz="3600" i="0" dirty="0" smtClean="0"/>
          </a:p>
          <a:p>
            <a:pPr algn="l">
              <a:buFont typeface="Wingdings" pitchFamily="2" charset="2"/>
              <a:buChar char="v"/>
            </a:pPr>
            <a:r>
              <a:rPr lang="en-US" sz="3600" i="0" dirty="0" smtClean="0"/>
              <a:t> </a:t>
            </a:r>
            <a:r>
              <a:rPr lang="en-US" sz="3600" i="0" dirty="0" err="1" smtClean="0"/>
              <a:t>Fungsi</a:t>
            </a:r>
            <a:r>
              <a:rPr lang="en-US" sz="3600" i="0" dirty="0" smtClean="0"/>
              <a:t> : - </a:t>
            </a:r>
            <a:r>
              <a:rPr lang="en-US" sz="3600" i="0" dirty="0" err="1" smtClean="0"/>
              <a:t>mencegah</a:t>
            </a:r>
            <a:r>
              <a:rPr lang="en-US" sz="3600" i="0" dirty="0" smtClean="0"/>
              <a:t> </a:t>
            </a:r>
            <a:r>
              <a:rPr lang="en-US" sz="3600" i="0" dirty="0" err="1" smtClean="0"/>
              <a:t>ovulasi</a:t>
            </a:r>
            <a:r>
              <a:rPr lang="en-US" sz="3600" i="0" dirty="0" smtClean="0"/>
              <a:t>*</a:t>
            </a:r>
            <a:endParaRPr lang="en-US" sz="3600" i="0" dirty="0" smtClean="0"/>
          </a:p>
          <a:p>
            <a:pPr algn="l"/>
            <a:r>
              <a:rPr lang="en-US" sz="3600" i="0" dirty="0" smtClean="0"/>
              <a:t>                  - </a:t>
            </a:r>
            <a:r>
              <a:rPr lang="en-US" sz="3600" i="0" dirty="0" err="1" smtClean="0"/>
              <a:t>memperkental</a:t>
            </a:r>
            <a:r>
              <a:rPr lang="en-US" sz="3600" i="0" dirty="0" smtClean="0"/>
              <a:t> </a:t>
            </a:r>
            <a:r>
              <a:rPr lang="en-US" sz="3600" i="0" dirty="0" err="1" smtClean="0"/>
              <a:t>selaput</a:t>
            </a:r>
            <a:r>
              <a:rPr lang="en-US" sz="3600" i="0" dirty="0" smtClean="0"/>
              <a:t> </a:t>
            </a:r>
            <a:r>
              <a:rPr lang="en-US" sz="3600" i="0" dirty="0" err="1" smtClean="0"/>
              <a:t>lendir</a:t>
            </a:r>
            <a:endParaRPr lang="en-US" sz="3600" i="0" dirty="0" smtClean="0"/>
          </a:p>
          <a:p>
            <a:pPr algn="l"/>
            <a:r>
              <a:rPr lang="en-US" sz="3600" i="0" dirty="0" smtClean="0"/>
              <a:t>                    </a:t>
            </a:r>
            <a:r>
              <a:rPr lang="en-US" sz="3600" i="0" dirty="0" err="1" smtClean="0"/>
              <a:t>leher</a:t>
            </a:r>
            <a:r>
              <a:rPr lang="en-US" sz="3600" i="0" dirty="0" smtClean="0"/>
              <a:t> </a:t>
            </a:r>
            <a:r>
              <a:rPr lang="en-US" sz="3600" i="0" dirty="0" err="1" smtClean="0"/>
              <a:t>rahim</a:t>
            </a:r>
            <a:endParaRPr lang="en-US" sz="3600" i="0" dirty="0" smtClean="0"/>
          </a:p>
          <a:p>
            <a:pPr algn="l"/>
            <a:r>
              <a:rPr lang="en-US" sz="3600" i="0" dirty="0" smtClean="0"/>
              <a:t>                  - </a:t>
            </a:r>
            <a:r>
              <a:rPr lang="en-US" sz="3600" i="0" dirty="0" err="1" smtClean="0"/>
              <a:t>menipiskan</a:t>
            </a:r>
            <a:r>
              <a:rPr lang="en-US" sz="3600" i="0" dirty="0" smtClean="0"/>
              <a:t> </a:t>
            </a:r>
            <a:r>
              <a:rPr lang="en-US" sz="3600" i="0" dirty="0" err="1" smtClean="0"/>
              <a:t>dinding</a:t>
            </a:r>
            <a:r>
              <a:rPr lang="en-US" sz="3600" i="0" dirty="0" smtClean="0"/>
              <a:t> </a:t>
            </a:r>
            <a:r>
              <a:rPr lang="en-US" sz="3600" i="0" dirty="0" err="1" smtClean="0"/>
              <a:t>rahim</a:t>
            </a:r>
            <a:endParaRPr lang="en-US" sz="3600" i="0" dirty="0" smtClean="0"/>
          </a:p>
          <a:p>
            <a:pPr algn="l"/>
            <a:endParaRPr lang="en-US" sz="3600" i="0" dirty="0" smtClean="0"/>
          </a:p>
          <a:p>
            <a:pPr algn="l">
              <a:buFont typeface="Wingdings" pitchFamily="2" charset="2"/>
              <a:buChar char="v"/>
            </a:pPr>
            <a:r>
              <a:rPr lang="en-US" sz="3600" i="0" dirty="0" smtClean="0"/>
              <a:t> </a:t>
            </a:r>
            <a:r>
              <a:rPr lang="en-US" sz="3600" i="0" dirty="0" err="1" smtClean="0"/>
              <a:t>Kontraindikasi</a:t>
            </a:r>
            <a:r>
              <a:rPr lang="en-US" sz="3600" i="0" dirty="0" smtClean="0"/>
              <a:t>* </a:t>
            </a:r>
            <a:r>
              <a:rPr lang="en-US" sz="3600" i="0" dirty="0" smtClean="0"/>
              <a:t>: - </a:t>
            </a:r>
            <a:r>
              <a:rPr lang="en-US" sz="3600" i="0" dirty="0" err="1" smtClean="0"/>
              <a:t>hipertensi</a:t>
            </a:r>
            <a:endParaRPr lang="en-US" sz="3600" i="0" dirty="0" smtClean="0"/>
          </a:p>
          <a:p>
            <a:pPr algn="l"/>
            <a:r>
              <a:rPr lang="en-US" sz="3600" i="0" dirty="0" smtClean="0"/>
              <a:t>                              - </a:t>
            </a:r>
            <a:r>
              <a:rPr lang="en-US" sz="3600" i="0" dirty="0" err="1" smtClean="0"/>
              <a:t>varises</a:t>
            </a:r>
            <a:endParaRPr lang="en-US" sz="3600" i="0" dirty="0" smtClean="0"/>
          </a:p>
          <a:p>
            <a:pPr algn="l"/>
            <a:r>
              <a:rPr lang="en-US" sz="3600" i="0" dirty="0" smtClean="0"/>
              <a:t>                              - hepatitis</a:t>
            </a:r>
          </a:p>
          <a:p>
            <a:endParaRPr lang="en-US" dirty="0"/>
          </a:p>
        </p:txBody>
      </p:sp>
    </p:spTree>
  </p:cSld>
  <p:clrMapOvr>
    <a:masterClrMapping/>
  </p:clrMapOvr>
  <p:transition advTm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617655"/>
            <a:ext cx="845116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3200" dirty="0" smtClean="0"/>
              <a:t>  </a:t>
            </a:r>
            <a:r>
              <a:rPr lang="en-US" sz="3200" i="0" dirty="0" err="1" smtClean="0"/>
              <a:t>Efek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samping</a:t>
            </a:r>
            <a:r>
              <a:rPr lang="en-US" sz="3200" i="0" dirty="0" smtClean="0"/>
              <a:t> </a:t>
            </a:r>
          </a:p>
          <a:p>
            <a:pPr marL="406400" algn="l">
              <a:buFont typeface="Arial" pitchFamily="34" charset="0"/>
              <a:buChar char="•"/>
            </a:pPr>
            <a:r>
              <a:rPr lang="en-US" sz="3200" i="0" dirty="0" smtClean="0"/>
              <a:t>  </a:t>
            </a:r>
            <a:r>
              <a:rPr lang="en-US" sz="3200" i="0" dirty="0" err="1" smtClean="0"/>
              <a:t>Pil</a:t>
            </a:r>
            <a:r>
              <a:rPr lang="en-US" sz="3200" i="0" dirty="0" smtClean="0"/>
              <a:t> : BB </a:t>
            </a:r>
            <a:r>
              <a:rPr lang="en-US" sz="3200" i="0" dirty="0" err="1" smtClean="0"/>
              <a:t>naik</a:t>
            </a:r>
            <a:r>
              <a:rPr lang="en-US" sz="3200" i="0" dirty="0" smtClean="0"/>
              <a:t>/ </a:t>
            </a:r>
            <a:r>
              <a:rPr lang="en-US" sz="3200" i="0" dirty="0" err="1" smtClean="0"/>
              <a:t>turun</a:t>
            </a:r>
            <a:r>
              <a:rPr lang="en-US" sz="3200" i="0" dirty="0" smtClean="0"/>
              <a:t> &gt; 5 kg, </a:t>
            </a:r>
            <a:r>
              <a:rPr lang="en-US" sz="3200" i="0" dirty="0" err="1" smtClean="0"/>
              <a:t>bercak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hitam</a:t>
            </a:r>
            <a:r>
              <a:rPr lang="en-US" sz="3200" i="0" dirty="0" smtClean="0"/>
              <a:t> </a:t>
            </a:r>
          </a:p>
          <a:p>
            <a:pPr marL="406400" algn="l"/>
            <a:r>
              <a:rPr lang="en-US" sz="3200" i="0" dirty="0" smtClean="0"/>
              <a:t>   </a:t>
            </a:r>
            <a:r>
              <a:rPr lang="en-US" sz="3200" i="0" dirty="0" err="1" smtClean="0"/>
              <a:t>pada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muka</a:t>
            </a:r>
            <a:r>
              <a:rPr lang="en-US" sz="3200" i="0" dirty="0" smtClean="0"/>
              <a:t>, ASI </a:t>
            </a:r>
            <a:r>
              <a:rPr lang="en-US" sz="3200" i="0" dirty="0" err="1" smtClean="0"/>
              <a:t>berkurang</a:t>
            </a:r>
            <a:r>
              <a:rPr lang="en-US" sz="3200" i="0" dirty="0" smtClean="0"/>
              <a:t>, </a:t>
            </a:r>
            <a:r>
              <a:rPr lang="en-US" sz="3200" i="0" dirty="0" err="1" smtClean="0"/>
              <a:t>mual</a:t>
            </a:r>
            <a:r>
              <a:rPr lang="en-US" sz="3200" i="0" dirty="0" smtClean="0"/>
              <a:t>, </a:t>
            </a:r>
            <a:r>
              <a:rPr lang="en-US" sz="3200" i="0" dirty="0" err="1" smtClean="0"/>
              <a:t>pusing</a:t>
            </a:r>
            <a:endParaRPr lang="en-US" sz="3200" i="0" dirty="0" smtClean="0"/>
          </a:p>
          <a:p>
            <a:pPr marL="406400" algn="l">
              <a:buFont typeface="Arial" pitchFamily="34" charset="0"/>
              <a:buChar char="•"/>
            </a:pPr>
            <a:r>
              <a:rPr lang="en-US" sz="3200" i="0" dirty="0" smtClean="0"/>
              <a:t>  </a:t>
            </a:r>
            <a:r>
              <a:rPr lang="en-US" sz="3200" i="0" dirty="0" err="1" smtClean="0"/>
              <a:t>Suntikan</a:t>
            </a:r>
            <a:r>
              <a:rPr lang="en-US" sz="3200" i="0" dirty="0" smtClean="0"/>
              <a:t> : BB, </a:t>
            </a:r>
            <a:r>
              <a:rPr lang="en-US" sz="3200" i="0" dirty="0" err="1" smtClean="0"/>
              <a:t>tidak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mens</a:t>
            </a:r>
            <a:r>
              <a:rPr lang="en-US" sz="3200" i="0" dirty="0" smtClean="0"/>
              <a:t>*</a:t>
            </a:r>
            <a:endParaRPr lang="en-US" sz="3200" i="0" dirty="0" smtClean="0"/>
          </a:p>
          <a:p>
            <a:pPr marL="406400" algn="l">
              <a:buFont typeface="Arial" pitchFamily="34" charset="0"/>
              <a:buChar char="•"/>
            </a:pPr>
            <a:r>
              <a:rPr lang="en-US" sz="3200" i="0" dirty="0" smtClean="0"/>
              <a:t>  Implant : </a:t>
            </a:r>
            <a:r>
              <a:rPr lang="en-US" sz="3200" i="0" dirty="0" err="1" smtClean="0"/>
              <a:t>infeksi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pada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tempat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insersi</a:t>
            </a:r>
            <a:r>
              <a:rPr lang="en-US" sz="3200" i="0" dirty="0" smtClean="0"/>
              <a:t>*</a:t>
            </a:r>
            <a:endParaRPr lang="en-US" sz="3200" i="0" dirty="0"/>
          </a:p>
        </p:txBody>
      </p:sp>
      <p:sp>
        <p:nvSpPr>
          <p:cNvPr id="5" name="TextBox 4"/>
          <p:cNvSpPr txBox="1"/>
          <p:nvPr/>
        </p:nvSpPr>
        <p:spPr>
          <a:xfrm>
            <a:off x="234435" y="428923"/>
            <a:ext cx="8468985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231775" algn="l">
              <a:buFont typeface="Wingdings" pitchFamily="2" charset="2"/>
              <a:buChar char="v"/>
            </a:pPr>
            <a:r>
              <a:rPr lang="en-US" sz="3200" dirty="0" smtClean="0"/>
              <a:t> </a:t>
            </a:r>
            <a:r>
              <a:rPr lang="en-US" sz="3200" i="0" dirty="0" err="1" smtClean="0"/>
              <a:t>Jangka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waktu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pemakaian</a:t>
            </a:r>
            <a:r>
              <a:rPr lang="en-US" sz="3200" i="0" dirty="0" smtClean="0"/>
              <a:t>*</a:t>
            </a:r>
            <a:endParaRPr lang="en-US" sz="3200" i="0" dirty="0" smtClean="0"/>
          </a:p>
          <a:p>
            <a:pPr marL="508000" indent="231775" algn="l">
              <a:buFont typeface="Arial" pitchFamily="34" charset="0"/>
              <a:buChar char="•"/>
            </a:pPr>
            <a:r>
              <a:rPr lang="en-US" sz="3200" i="0" dirty="0" err="1" smtClean="0"/>
              <a:t>Pil</a:t>
            </a:r>
            <a:r>
              <a:rPr lang="en-US" sz="3200" i="0" dirty="0" smtClean="0"/>
              <a:t> : </a:t>
            </a:r>
            <a:r>
              <a:rPr lang="en-US" sz="3200" i="0" dirty="0" err="1" smtClean="0"/>
              <a:t>tiap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hari</a:t>
            </a:r>
            <a:endParaRPr lang="en-US" sz="3200" i="0" dirty="0" smtClean="0"/>
          </a:p>
          <a:p>
            <a:pPr marL="508000" indent="231775" algn="l">
              <a:buFont typeface="Arial" pitchFamily="34" charset="0"/>
              <a:buChar char="•"/>
            </a:pPr>
            <a:r>
              <a:rPr lang="en-US" sz="3200" i="0" dirty="0" err="1" smtClean="0"/>
              <a:t>Suntikan</a:t>
            </a:r>
            <a:r>
              <a:rPr lang="en-US" sz="3200" i="0" dirty="0" smtClean="0"/>
              <a:t> : 1 </a:t>
            </a:r>
            <a:r>
              <a:rPr lang="en-US" sz="3200" i="0" dirty="0" err="1" smtClean="0"/>
              <a:t>sd</a:t>
            </a:r>
            <a:r>
              <a:rPr lang="en-US" sz="3200" i="0" dirty="0" smtClean="0"/>
              <a:t> 3 </a:t>
            </a:r>
            <a:r>
              <a:rPr lang="en-US" sz="3200" i="0" dirty="0" err="1" smtClean="0"/>
              <a:t>bulan</a:t>
            </a:r>
            <a:endParaRPr lang="en-US" sz="3200" i="0" dirty="0" smtClean="0"/>
          </a:p>
          <a:p>
            <a:pPr marL="508000" indent="231775" algn="l">
              <a:buFont typeface="Arial" pitchFamily="34" charset="0"/>
              <a:buChar char="•"/>
            </a:pPr>
            <a:r>
              <a:rPr lang="en-US" sz="3200" i="0" dirty="0" smtClean="0"/>
              <a:t>Implant : 3 </a:t>
            </a:r>
            <a:r>
              <a:rPr lang="en-US" sz="3200" i="0" dirty="0" err="1" smtClean="0"/>
              <a:t>sd</a:t>
            </a:r>
            <a:r>
              <a:rPr lang="en-US" sz="3200" i="0" dirty="0" smtClean="0"/>
              <a:t> 5 </a:t>
            </a:r>
            <a:r>
              <a:rPr lang="en-US" sz="3200" i="0" dirty="0" err="1" smtClean="0"/>
              <a:t>tahun</a:t>
            </a:r>
            <a:r>
              <a:rPr lang="en-US" sz="3200" i="0" dirty="0" smtClean="0"/>
              <a:t>, </a:t>
            </a:r>
            <a:r>
              <a:rPr lang="en-US" sz="3200" i="0" dirty="0" err="1" smtClean="0"/>
              <a:t>plastik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polethylene</a:t>
            </a:r>
            <a:endParaRPr lang="en-US" sz="3200" i="0" dirty="0" smtClean="0"/>
          </a:p>
          <a:p>
            <a:pPr marL="508000" indent="231775" algn="l"/>
            <a:r>
              <a:rPr lang="en-US" sz="3200" i="0" dirty="0" err="1" smtClean="0"/>
              <a:t>diisi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bahan</a:t>
            </a:r>
            <a:r>
              <a:rPr lang="en-US" sz="3200" i="0" dirty="0" smtClean="0"/>
              <a:t> hormonal</a:t>
            </a:r>
          </a:p>
          <a:p>
            <a:pPr marL="465138" indent="-465138">
              <a:buFont typeface="Arial" pitchFamily="34" charset="0"/>
              <a:buChar char="•"/>
            </a:pPr>
            <a:endParaRPr lang="en-US" i="0" dirty="0" smtClean="0"/>
          </a:p>
        </p:txBody>
      </p:sp>
    </p:spTree>
  </p:cSld>
  <p:clrMapOvr>
    <a:masterClrMapping/>
  </p:clrMapOvr>
  <p:transition advTm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04800"/>
            <a:ext cx="2362199" cy="584775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3200" b="1" i="0" dirty="0" err="1" smtClean="0">
                <a:solidFill>
                  <a:schemeClr val="tx2"/>
                </a:solidFill>
              </a:rPr>
              <a:t>Kondom</a:t>
            </a:r>
            <a:endParaRPr lang="en-US" sz="3200" b="1" i="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066800"/>
            <a:ext cx="90669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i="0" dirty="0" err="1" smtClean="0"/>
              <a:t>Kondom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laki-laki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dan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kondom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perempuan</a:t>
            </a:r>
            <a:r>
              <a:rPr lang="en-US" sz="2800" i="0" dirty="0" smtClean="0"/>
              <a:t> ( </a:t>
            </a:r>
            <a:r>
              <a:rPr lang="en-US" sz="2800" i="0" dirty="0" err="1" smtClean="0"/>
              <a:t>femidom</a:t>
            </a:r>
            <a:r>
              <a:rPr lang="en-US" sz="2800" i="0" dirty="0" smtClean="0"/>
              <a:t>)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i="0" dirty="0" smtClean="0"/>
              <a:t> </a:t>
            </a:r>
            <a:r>
              <a:rPr lang="en-US" sz="2800" i="0" dirty="0" err="1" smtClean="0"/>
              <a:t>Bahan</a:t>
            </a:r>
            <a:r>
              <a:rPr lang="en-US" sz="2800" i="0" dirty="0" smtClean="0"/>
              <a:t> : latex, </a:t>
            </a:r>
            <a:r>
              <a:rPr lang="en-US" sz="2800" i="0" dirty="0" err="1" smtClean="0"/>
              <a:t>lubrikan</a:t>
            </a:r>
            <a:r>
              <a:rPr lang="en-US" sz="2800" i="0" dirty="0" smtClean="0"/>
              <a:t>, aroma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i="0" dirty="0" smtClean="0"/>
              <a:t> </a:t>
            </a:r>
            <a:r>
              <a:rPr lang="en-US" sz="2800" i="0" dirty="0" err="1" smtClean="0"/>
              <a:t>Fungsi</a:t>
            </a:r>
            <a:r>
              <a:rPr lang="en-US" sz="2800" i="0" dirty="0" smtClean="0"/>
              <a:t> : </a:t>
            </a:r>
            <a:r>
              <a:rPr lang="en-US" sz="2800" i="0" dirty="0" err="1" smtClean="0"/>
              <a:t>mencegah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bersatunya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sperma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dan</a:t>
            </a:r>
            <a:r>
              <a:rPr lang="en-US" sz="2800" i="0" dirty="0" smtClean="0"/>
              <a:t> ovum</a:t>
            </a:r>
            <a:endParaRPr lang="en-US" sz="2800" i="0" dirty="0"/>
          </a:p>
        </p:txBody>
      </p:sp>
      <p:sp>
        <p:nvSpPr>
          <p:cNvPr id="4" name="TextBox 3"/>
          <p:cNvSpPr txBox="1"/>
          <p:nvPr/>
        </p:nvSpPr>
        <p:spPr>
          <a:xfrm>
            <a:off x="3780540" y="2590800"/>
            <a:ext cx="891591" cy="584775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3200" i="0" dirty="0" smtClean="0">
                <a:solidFill>
                  <a:schemeClr val="tx2"/>
                </a:solidFill>
              </a:rPr>
              <a:t>IUD</a:t>
            </a:r>
            <a:endParaRPr lang="en-US" sz="3200" i="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9322104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0513" indent="-231775" algn="l">
              <a:buFont typeface="Wingdings" pitchFamily="2" charset="2"/>
              <a:buChar char="v"/>
            </a:pPr>
            <a:r>
              <a:rPr lang="en-US" i="0" dirty="0" smtClean="0"/>
              <a:t> </a:t>
            </a:r>
            <a:r>
              <a:rPr lang="en-US" sz="2800" i="0" dirty="0" err="1" smtClean="0"/>
              <a:t>Dipasang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didalam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rahim</a:t>
            </a:r>
            <a:endParaRPr lang="en-US" sz="2800" i="0" dirty="0" smtClean="0"/>
          </a:p>
          <a:p>
            <a:pPr marL="290513" indent="-231775" algn="l">
              <a:buFont typeface="Wingdings" pitchFamily="2" charset="2"/>
              <a:buChar char="v"/>
            </a:pPr>
            <a:r>
              <a:rPr lang="en-US" sz="2800" i="0" dirty="0" smtClean="0"/>
              <a:t> </a:t>
            </a:r>
            <a:r>
              <a:rPr lang="en-US" sz="2800" i="0" dirty="0" err="1" smtClean="0"/>
              <a:t>Bahan</a:t>
            </a:r>
            <a:r>
              <a:rPr lang="en-US" sz="2800" i="0" dirty="0" smtClean="0"/>
              <a:t> </a:t>
            </a:r>
            <a:r>
              <a:rPr lang="en-US" sz="2800" i="0" dirty="0" smtClean="0"/>
              <a:t>:</a:t>
            </a:r>
            <a:r>
              <a:rPr lang="en-US" sz="2800" i="0" dirty="0" err="1" smtClean="0"/>
              <a:t>plastik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polethylene</a:t>
            </a:r>
            <a:r>
              <a:rPr lang="en-US" sz="2800" i="0" dirty="0" smtClean="0"/>
              <a:t>*,</a:t>
            </a:r>
            <a:r>
              <a:rPr lang="en-US" sz="2800" i="0" dirty="0" err="1" smtClean="0"/>
              <a:t>ditambah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kawat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tembaga</a:t>
            </a:r>
            <a:r>
              <a:rPr lang="en-US" sz="2800" i="0" dirty="0" smtClean="0"/>
              <a:t>*</a:t>
            </a:r>
            <a:endParaRPr lang="en-US" sz="2800" i="0" dirty="0" smtClean="0"/>
          </a:p>
          <a:p>
            <a:pPr marL="290513" indent="-231775" algn="l">
              <a:buFont typeface="Wingdings" pitchFamily="2" charset="2"/>
              <a:buChar char="v"/>
            </a:pPr>
            <a:r>
              <a:rPr lang="en-US" sz="2800" i="0" dirty="0" smtClean="0"/>
              <a:t> </a:t>
            </a:r>
            <a:r>
              <a:rPr lang="en-US" sz="2800" i="0" dirty="0" err="1" smtClean="0"/>
              <a:t>Fungsi</a:t>
            </a:r>
            <a:r>
              <a:rPr lang="en-US" sz="2800" i="0" dirty="0" smtClean="0"/>
              <a:t> : </a:t>
            </a:r>
            <a:r>
              <a:rPr lang="en-US" sz="2800" i="0" dirty="0" err="1" smtClean="0"/>
              <a:t>menghalangi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masuknya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sperma</a:t>
            </a:r>
            <a:r>
              <a:rPr lang="en-US" sz="2800" i="0" dirty="0" smtClean="0"/>
              <a:t> </a:t>
            </a:r>
          </a:p>
          <a:p>
            <a:pPr marL="290513" indent="-231775" algn="l"/>
            <a:r>
              <a:rPr lang="en-US" sz="2800" i="0" dirty="0" smtClean="0"/>
              <a:t>    </a:t>
            </a:r>
            <a:r>
              <a:rPr lang="en-US" sz="2800" i="0" dirty="0" err="1" smtClean="0"/>
              <a:t>kedalam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saluran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telur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dengan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merangsang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produksi</a:t>
            </a:r>
            <a:endParaRPr lang="en-US" sz="2800" i="0" dirty="0" smtClean="0"/>
          </a:p>
          <a:p>
            <a:pPr marL="290513" indent="-231775" algn="l"/>
            <a:r>
              <a:rPr lang="en-US" sz="2800" i="0" dirty="0" smtClean="0"/>
              <a:t>    </a:t>
            </a:r>
            <a:r>
              <a:rPr lang="en-US" sz="2800" i="0" dirty="0" err="1" smtClean="0"/>
              <a:t>sel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darah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putih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didaerah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penempelan</a:t>
            </a:r>
            <a:r>
              <a:rPr lang="en-US" sz="2800" i="0" dirty="0" smtClean="0"/>
              <a:t> </a:t>
            </a:r>
            <a:r>
              <a:rPr lang="en-US" sz="2800" i="0" dirty="0" smtClean="0"/>
              <a:t>IUD*</a:t>
            </a:r>
            <a:endParaRPr lang="en-US" sz="2800" i="0" dirty="0" smtClean="0"/>
          </a:p>
          <a:p>
            <a:pPr marL="290513" indent="-231775" algn="l"/>
            <a:endParaRPr lang="en-US" i="0" dirty="0"/>
          </a:p>
        </p:txBody>
      </p:sp>
    </p:spTree>
  </p:cSld>
  <p:clrMapOvr>
    <a:masterClrMapping/>
  </p:clrMapOvr>
  <p:transition advTm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0540" y="457200"/>
            <a:ext cx="891591" cy="584775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3200" i="0" dirty="0" smtClean="0">
                <a:solidFill>
                  <a:schemeClr val="tx2"/>
                </a:solidFill>
              </a:rPr>
              <a:t>IUD</a:t>
            </a:r>
            <a:endParaRPr lang="en-US" sz="3200" i="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68" y="1219200"/>
            <a:ext cx="9283632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0513" indent="-231775" algn="l">
              <a:buFont typeface="Wingdings" pitchFamily="2" charset="2"/>
              <a:buChar char="v"/>
            </a:pPr>
            <a:r>
              <a:rPr lang="en-US" sz="2800" i="0" dirty="0" err="1" smtClean="0"/>
              <a:t>Jangka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waktu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pemakaian</a:t>
            </a:r>
            <a:r>
              <a:rPr lang="en-US" sz="2800" i="0" dirty="0" smtClean="0"/>
              <a:t> : 3 </a:t>
            </a:r>
            <a:r>
              <a:rPr lang="en-US" sz="2800" i="0" dirty="0" err="1" smtClean="0"/>
              <a:t>th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sd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selamanya</a:t>
            </a:r>
            <a:r>
              <a:rPr lang="en-US" sz="2800" i="0" dirty="0" smtClean="0"/>
              <a:t>*</a:t>
            </a:r>
            <a:endParaRPr lang="en-US" sz="2800" i="0" dirty="0" smtClean="0"/>
          </a:p>
          <a:p>
            <a:pPr marL="290513" indent="-231775" algn="l">
              <a:buFont typeface="Wingdings" pitchFamily="2" charset="2"/>
              <a:buChar char="v"/>
            </a:pPr>
            <a:endParaRPr lang="en-US" sz="2800" i="0" dirty="0" smtClean="0"/>
          </a:p>
          <a:p>
            <a:pPr marL="290513" indent="-231775" algn="l">
              <a:buFont typeface="Wingdings" pitchFamily="2" charset="2"/>
              <a:buChar char="v"/>
            </a:pPr>
            <a:r>
              <a:rPr lang="en-US" sz="2800" i="0" dirty="0" smtClean="0"/>
              <a:t> </a:t>
            </a:r>
            <a:r>
              <a:rPr lang="en-US" sz="2800" i="0" dirty="0" err="1" smtClean="0"/>
              <a:t>Kontraindikasi</a:t>
            </a:r>
            <a:r>
              <a:rPr lang="en-US" sz="2800" i="0" dirty="0" smtClean="0"/>
              <a:t> : </a:t>
            </a:r>
            <a:r>
              <a:rPr lang="en-US" sz="2800" i="0" dirty="0" err="1" smtClean="0"/>
              <a:t>ada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infeksi</a:t>
            </a:r>
            <a:r>
              <a:rPr lang="en-US" sz="2800" i="0" dirty="0" smtClean="0"/>
              <a:t> / </a:t>
            </a:r>
            <a:r>
              <a:rPr lang="en-US" sz="2800" i="0" dirty="0" err="1" smtClean="0"/>
              <a:t>gangguan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dalam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rahim</a:t>
            </a:r>
            <a:r>
              <a:rPr lang="en-US" sz="2800" i="0" dirty="0" smtClean="0"/>
              <a:t>,</a:t>
            </a:r>
          </a:p>
          <a:p>
            <a:pPr marL="290513" indent="-231775" algn="l"/>
            <a:r>
              <a:rPr lang="en-US" sz="2800" i="0" dirty="0" smtClean="0"/>
              <a:t>     </a:t>
            </a:r>
            <a:r>
              <a:rPr lang="en-US" sz="2800" i="0" dirty="0" err="1" smtClean="0"/>
              <a:t>hamil</a:t>
            </a:r>
            <a:endParaRPr lang="en-US" sz="2800" i="0" dirty="0" smtClean="0"/>
          </a:p>
          <a:p>
            <a:pPr marL="290513" indent="-231775" algn="l"/>
            <a:endParaRPr lang="en-US" sz="2800" i="0" dirty="0" smtClean="0"/>
          </a:p>
          <a:p>
            <a:pPr marL="290513" indent="-231775" algn="l">
              <a:buFont typeface="Wingdings" pitchFamily="2" charset="2"/>
              <a:buChar char="v"/>
            </a:pPr>
            <a:r>
              <a:rPr lang="en-US" sz="2800" i="0" dirty="0" smtClean="0"/>
              <a:t> </a:t>
            </a:r>
            <a:r>
              <a:rPr lang="en-US" sz="2800" i="0" dirty="0" err="1" smtClean="0"/>
              <a:t>Keuntungan</a:t>
            </a:r>
            <a:r>
              <a:rPr lang="en-US" sz="2800" i="0" dirty="0" smtClean="0"/>
              <a:t> </a:t>
            </a:r>
            <a:r>
              <a:rPr lang="en-US" sz="2800" i="0" dirty="0" smtClean="0"/>
              <a:t>*: </a:t>
            </a:r>
            <a:r>
              <a:rPr lang="en-US" sz="2800" i="0" dirty="0" smtClean="0"/>
              <a:t>- </a:t>
            </a:r>
            <a:r>
              <a:rPr lang="en-US" sz="2800" i="0" dirty="0" err="1" smtClean="0"/>
              <a:t>tidak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mengganggu</a:t>
            </a:r>
            <a:r>
              <a:rPr lang="en-US" sz="2800" i="0" dirty="0" smtClean="0"/>
              <a:t> ASI</a:t>
            </a:r>
          </a:p>
          <a:p>
            <a:pPr marL="290513" indent="-231775" algn="l"/>
            <a:r>
              <a:rPr lang="en-US" sz="2800" i="0" dirty="0" smtClean="0"/>
              <a:t>                           - </a:t>
            </a:r>
            <a:r>
              <a:rPr lang="en-US" sz="2800" i="0" dirty="0" err="1" smtClean="0"/>
              <a:t>tidak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mengganggu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kesuburan</a:t>
            </a:r>
            <a:endParaRPr lang="en-US" sz="2800" i="0" dirty="0" smtClean="0"/>
          </a:p>
          <a:p>
            <a:pPr marL="290513" indent="-231775" algn="l"/>
            <a:r>
              <a:rPr lang="en-US" sz="2800" i="0" dirty="0" smtClean="0"/>
              <a:t>                           - </a:t>
            </a:r>
            <a:r>
              <a:rPr lang="en-US" sz="2800" i="0" dirty="0" err="1" smtClean="0"/>
              <a:t>tidak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masuk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kedalam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darah</a:t>
            </a:r>
            <a:endParaRPr lang="en-US" sz="2800" i="0" dirty="0" smtClean="0"/>
          </a:p>
          <a:p>
            <a:pPr marL="290513" indent="-231775" algn="l"/>
            <a:r>
              <a:rPr lang="en-US" sz="2800" i="0" dirty="0" smtClean="0"/>
              <a:t>                           - </a:t>
            </a:r>
            <a:r>
              <a:rPr lang="en-US" sz="2800" i="0" dirty="0" err="1" smtClean="0"/>
              <a:t>apabila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tidak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cocok</a:t>
            </a:r>
            <a:r>
              <a:rPr lang="en-US" sz="2800" i="0" dirty="0" smtClean="0"/>
              <a:t>, </a:t>
            </a:r>
            <a:r>
              <a:rPr lang="en-US" sz="2800" i="0" dirty="0" err="1" smtClean="0"/>
              <a:t>dapat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segera</a:t>
            </a:r>
            <a:endParaRPr lang="en-US" sz="2800" i="0" dirty="0" smtClean="0"/>
          </a:p>
          <a:p>
            <a:pPr marL="290513" indent="-231775" algn="l"/>
            <a:r>
              <a:rPr lang="en-US" sz="2800" i="0" dirty="0" smtClean="0"/>
              <a:t>                             </a:t>
            </a:r>
            <a:r>
              <a:rPr lang="en-US" sz="2800" i="0" dirty="0" err="1" smtClean="0"/>
              <a:t>dihentikan</a:t>
            </a:r>
            <a:endParaRPr lang="en-US" sz="2800" i="0" dirty="0" smtClean="0"/>
          </a:p>
          <a:p>
            <a:pPr marL="290513" indent="-231775" algn="l">
              <a:buFont typeface="Wingdings" pitchFamily="2" charset="2"/>
              <a:buChar char="v"/>
            </a:pPr>
            <a:r>
              <a:rPr lang="en-US" sz="2800" i="0" dirty="0" smtClean="0"/>
              <a:t> </a:t>
            </a:r>
            <a:r>
              <a:rPr lang="en-US" sz="2800" i="0" dirty="0" err="1" smtClean="0"/>
              <a:t>Efek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samping</a:t>
            </a:r>
            <a:r>
              <a:rPr lang="en-US" sz="2800" i="0" dirty="0" smtClean="0"/>
              <a:t> : </a:t>
            </a:r>
            <a:r>
              <a:rPr lang="en-US" sz="2800" i="0" dirty="0" err="1" smtClean="0"/>
              <a:t>menstruasi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lbh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banyak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dan</a:t>
            </a:r>
            <a:r>
              <a:rPr lang="en-US" sz="2800" i="0" dirty="0" smtClean="0"/>
              <a:t> </a:t>
            </a:r>
            <a:r>
              <a:rPr lang="en-US" sz="2800" i="0" dirty="0" err="1" smtClean="0"/>
              <a:t>lebih</a:t>
            </a:r>
            <a:r>
              <a:rPr lang="en-US" sz="2800" i="0" dirty="0" smtClean="0"/>
              <a:t> lama</a:t>
            </a:r>
          </a:p>
          <a:p>
            <a:pPr marL="290513" indent="-231775" algn="l"/>
            <a:r>
              <a:rPr lang="en-US" i="0" dirty="0" smtClean="0"/>
              <a:t>     </a:t>
            </a:r>
            <a:endParaRPr lang="en-US" i="0" dirty="0"/>
          </a:p>
        </p:txBody>
      </p:sp>
    </p:spTree>
  </p:cSld>
  <p:clrMapOvr>
    <a:masterClrMapping/>
  </p:clrMapOvr>
  <p:transition advTm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4114799" cy="7620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2800" b="1" i="0" dirty="0" err="1" smtClean="0">
                <a:solidFill>
                  <a:schemeClr val="tx2"/>
                </a:solidFill>
              </a:rPr>
              <a:t>Sistim</a:t>
            </a:r>
            <a:r>
              <a:rPr lang="en-US" sz="2800" b="1" i="0" dirty="0" smtClean="0">
                <a:solidFill>
                  <a:schemeClr val="tx2"/>
                </a:solidFill>
              </a:rPr>
              <a:t> </a:t>
            </a:r>
            <a:r>
              <a:rPr lang="en-US" sz="2800" b="1" i="0" dirty="0" err="1" smtClean="0">
                <a:solidFill>
                  <a:schemeClr val="tx2"/>
                </a:solidFill>
              </a:rPr>
              <a:t>kalender</a:t>
            </a:r>
            <a:endParaRPr lang="en-US" sz="2800" b="1" i="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799449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i="0" dirty="0" smtClean="0"/>
              <a:t> </a:t>
            </a:r>
            <a:r>
              <a:rPr lang="en-US" sz="3200" i="0" dirty="0" err="1" smtClean="0"/>
              <a:t>Pantang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berkala</a:t>
            </a:r>
            <a:endParaRPr lang="en-US" sz="3200" i="0" dirty="0" smtClean="0"/>
          </a:p>
          <a:p>
            <a:pPr algn="l">
              <a:buFont typeface="Wingdings" pitchFamily="2" charset="2"/>
              <a:buChar char="v"/>
            </a:pPr>
            <a:r>
              <a:rPr lang="en-US" sz="3200" i="0" dirty="0" smtClean="0"/>
              <a:t> </a:t>
            </a:r>
            <a:r>
              <a:rPr lang="en-US" sz="3200" i="0" dirty="0" err="1" smtClean="0"/>
              <a:t>Dengan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perhitungan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berdasarkan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masa</a:t>
            </a:r>
            <a:r>
              <a:rPr lang="en-US" sz="3200" i="0" dirty="0" smtClean="0"/>
              <a:t> </a:t>
            </a:r>
            <a:endParaRPr lang="en-US" sz="3200" i="0" dirty="0" smtClean="0"/>
          </a:p>
          <a:p>
            <a:pPr algn="l"/>
            <a:r>
              <a:rPr lang="en-US" sz="3200" i="0" dirty="0" smtClean="0"/>
              <a:t> </a:t>
            </a:r>
            <a:r>
              <a:rPr lang="en-US" sz="3200" i="0" dirty="0" smtClean="0"/>
              <a:t>   </a:t>
            </a:r>
            <a:r>
              <a:rPr lang="en-US" sz="3200" i="0" dirty="0" err="1" smtClean="0"/>
              <a:t>subur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selama</a:t>
            </a:r>
            <a:r>
              <a:rPr lang="en-US" sz="3200" i="0" dirty="0" smtClean="0"/>
              <a:t> 1 </a:t>
            </a:r>
            <a:r>
              <a:rPr lang="en-US" sz="3200" i="0" dirty="0" err="1" smtClean="0"/>
              <a:t>th</a:t>
            </a:r>
            <a:endParaRPr lang="en-US" sz="3200" i="0" dirty="0" smtClean="0"/>
          </a:p>
          <a:p>
            <a:pPr algn="l"/>
            <a:r>
              <a:rPr lang="en-US" sz="3200" i="0" dirty="0" smtClean="0"/>
              <a:t>    </a:t>
            </a:r>
            <a:endParaRPr lang="en-US" sz="3200" i="0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3119735"/>
            <a:ext cx="817853" cy="461665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pPr algn="l"/>
            <a:r>
              <a:rPr lang="en-US" b="1" i="0" dirty="0" smtClean="0">
                <a:solidFill>
                  <a:schemeClr val="tx2"/>
                </a:solidFill>
              </a:rPr>
              <a:t>MAL</a:t>
            </a:r>
            <a:endParaRPr lang="en-US" b="1" i="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752671"/>
            <a:ext cx="897553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3200" i="0" dirty="0" smtClean="0"/>
              <a:t> </a:t>
            </a:r>
            <a:r>
              <a:rPr lang="en-US" sz="3200" i="0" dirty="0" err="1" smtClean="0"/>
              <a:t>Metoda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amenore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laktasi</a:t>
            </a:r>
            <a:endParaRPr lang="en-US" sz="3200" i="0" dirty="0" smtClean="0"/>
          </a:p>
          <a:p>
            <a:pPr algn="l">
              <a:buFont typeface="Wingdings" pitchFamily="2" charset="2"/>
              <a:buChar char="v"/>
            </a:pPr>
            <a:r>
              <a:rPr lang="en-US" sz="3200" i="0" dirty="0" smtClean="0"/>
              <a:t> </a:t>
            </a:r>
            <a:r>
              <a:rPr lang="en-US" sz="3200" i="0" dirty="0" err="1" smtClean="0"/>
              <a:t>Dengan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memanfaatkan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keseimbangan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sistim</a:t>
            </a:r>
            <a:r>
              <a:rPr lang="en-US" sz="3200" i="0" dirty="0" smtClean="0"/>
              <a:t> </a:t>
            </a:r>
          </a:p>
          <a:p>
            <a:pPr algn="l"/>
            <a:r>
              <a:rPr lang="en-US" sz="3200" i="0" dirty="0" smtClean="0"/>
              <a:t>    hormonal</a:t>
            </a:r>
          </a:p>
          <a:p>
            <a:pPr algn="l">
              <a:buFont typeface="Wingdings" pitchFamily="2" charset="2"/>
              <a:buChar char="v"/>
            </a:pPr>
            <a:r>
              <a:rPr lang="en-US" sz="3200" i="0" dirty="0" smtClean="0"/>
              <a:t> ASI </a:t>
            </a:r>
            <a:r>
              <a:rPr lang="en-US" sz="3200" i="0" dirty="0" err="1" smtClean="0"/>
              <a:t>eksklusif</a:t>
            </a:r>
            <a:endParaRPr lang="en-US" sz="3200" i="0" dirty="0"/>
          </a:p>
        </p:txBody>
      </p:sp>
    </p:spTree>
  </p:cSld>
  <p:clrMapOvr>
    <a:masterClrMapping/>
  </p:clrMapOvr>
  <p:transition advTm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0"/>
            <a:ext cx="3200399" cy="5334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b="1" i="0" dirty="0" err="1" smtClean="0">
                <a:solidFill>
                  <a:schemeClr val="tx2"/>
                </a:solidFill>
              </a:rPr>
              <a:t>Vasektom</a:t>
            </a:r>
            <a:r>
              <a:rPr lang="en-US" i="0" dirty="0" err="1" smtClean="0">
                <a:solidFill>
                  <a:schemeClr val="tx2"/>
                </a:solidFill>
              </a:rPr>
              <a:t>i</a:t>
            </a:r>
            <a:endParaRPr lang="en-US" i="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143000"/>
            <a:ext cx="829425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3200" i="0" dirty="0" smtClean="0"/>
              <a:t> </a:t>
            </a:r>
            <a:r>
              <a:rPr lang="en-US" sz="3200" i="0" dirty="0" err="1" smtClean="0"/>
              <a:t>Pemutusan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saluran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sperma</a:t>
            </a:r>
            <a:r>
              <a:rPr lang="en-US" sz="3200" i="0" dirty="0" smtClean="0"/>
              <a:t> : </a:t>
            </a:r>
            <a:r>
              <a:rPr lang="en-US" sz="3200" i="0" dirty="0" err="1" smtClean="0"/>
              <a:t>permanen</a:t>
            </a:r>
            <a:r>
              <a:rPr lang="en-US" sz="3200" i="0" dirty="0" smtClean="0"/>
              <a:t>/ </a:t>
            </a:r>
          </a:p>
          <a:p>
            <a:pPr algn="l"/>
            <a:r>
              <a:rPr lang="en-US" sz="3200" i="0" dirty="0" smtClean="0"/>
              <a:t>    </a:t>
            </a:r>
            <a:r>
              <a:rPr lang="en-US" sz="3200" i="0" dirty="0" err="1" smtClean="0"/>
              <a:t>tidak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permanen</a:t>
            </a:r>
            <a:endParaRPr lang="en-US" sz="3200" i="0" dirty="0" smtClean="0"/>
          </a:p>
          <a:p>
            <a:pPr algn="l">
              <a:buFont typeface="Wingdings" pitchFamily="2" charset="2"/>
              <a:buChar char="v"/>
            </a:pPr>
            <a:r>
              <a:rPr lang="en-US" sz="3200" i="0" dirty="0" smtClean="0"/>
              <a:t> </a:t>
            </a:r>
            <a:r>
              <a:rPr lang="en-US" sz="3200" i="0" dirty="0" err="1" smtClean="0"/>
              <a:t>Dilakukan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operasi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kecil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dalam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waktu</a:t>
            </a:r>
            <a:r>
              <a:rPr lang="en-US" sz="3200" i="0" dirty="0" smtClean="0"/>
              <a:t> 10 – </a:t>
            </a:r>
          </a:p>
          <a:p>
            <a:pPr algn="l"/>
            <a:r>
              <a:rPr lang="en-US" sz="3200" i="0" dirty="0" smtClean="0"/>
              <a:t>    15 </a:t>
            </a:r>
            <a:r>
              <a:rPr lang="en-US" sz="3200" i="0" dirty="0" err="1" smtClean="0"/>
              <a:t>menit</a:t>
            </a:r>
            <a:r>
              <a:rPr lang="en-US" sz="3200" i="0" dirty="0" smtClean="0"/>
              <a:t> </a:t>
            </a:r>
            <a:endParaRPr lang="en-US" sz="3200" i="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3429000"/>
            <a:ext cx="2321982" cy="646331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3600" b="1" i="0" dirty="0" err="1" smtClean="0">
                <a:solidFill>
                  <a:schemeClr val="tx2"/>
                </a:solidFill>
              </a:rPr>
              <a:t>Tubektomi</a:t>
            </a:r>
            <a:endParaRPr lang="en-US" sz="3600" b="1" i="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145340"/>
            <a:ext cx="830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i="0" dirty="0" smtClean="0"/>
              <a:t> </a:t>
            </a:r>
            <a:r>
              <a:rPr lang="en-US" sz="3200" i="0" dirty="0" err="1" smtClean="0"/>
              <a:t>Pemutusan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saluran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telur</a:t>
            </a:r>
            <a:r>
              <a:rPr lang="en-US" sz="3200" i="0" dirty="0" smtClean="0"/>
              <a:t> : </a:t>
            </a:r>
            <a:r>
              <a:rPr lang="en-US" sz="3200" i="0" dirty="0" err="1" smtClean="0"/>
              <a:t>permanen</a:t>
            </a:r>
            <a:r>
              <a:rPr lang="en-US" sz="3200" i="0" dirty="0" smtClean="0"/>
              <a:t>/ </a:t>
            </a:r>
          </a:p>
          <a:p>
            <a:pPr algn="l"/>
            <a:r>
              <a:rPr lang="en-US" sz="3200" i="0" dirty="0" smtClean="0"/>
              <a:t>  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tidak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permanen</a:t>
            </a:r>
            <a:endParaRPr lang="en-US" sz="3200" i="0" dirty="0" smtClean="0"/>
          </a:p>
          <a:p>
            <a:pPr algn="l">
              <a:buFont typeface="Wingdings" pitchFamily="2" charset="2"/>
              <a:buChar char="v"/>
            </a:pPr>
            <a:r>
              <a:rPr lang="en-US" sz="3200" i="0" dirty="0" err="1" smtClean="0"/>
              <a:t>Dilakukan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operasi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kecil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dalam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waktu</a:t>
            </a:r>
            <a:r>
              <a:rPr lang="en-US" sz="3200" i="0" dirty="0" smtClean="0"/>
              <a:t> 10 – </a:t>
            </a:r>
          </a:p>
          <a:p>
            <a:pPr algn="l"/>
            <a:r>
              <a:rPr lang="en-US" sz="3200" i="0" dirty="0" smtClean="0"/>
              <a:t>   </a:t>
            </a:r>
            <a:r>
              <a:rPr lang="en-US" sz="3200" i="0" dirty="0" smtClean="0"/>
              <a:t>15 </a:t>
            </a:r>
            <a:r>
              <a:rPr lang="en-US" sz="3200" i="0" dirty="0" err="1" smtClean="0"/>
              <a:t>menit</a:t>
            </a:r>
            <a:r>
              <a:rPr lang="en-US" sz="3200" i="0" dirty="0" smtClean="0"/>
              <a:t> </a:t>
            </a:r>
            <a:endParaRPr lang="en-US" sz="3200" i="0" dirty="0"/>
          </a:p>
        </p:txBody>
      </p:sp>
    </p:spTree>
  </p:cSld>
  <p:clrMapOvr>
    <a:masterClrMapping/>
  </p:clrMapOvr>
  <p:transition advTm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bd0667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43000"/>
            <a:ext cx="32035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53000" y="2489537"/>
            <a:ext cx="3657600" cy="101566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6000" b="1" i="0" dirty="0" smtClean="0"/>
              <a:t>SELESAI</a:t>
            </a:r>
            <a:endParaRPr lang="en-US" sz="6000" b="1" i="0" dirty="0"/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Tahun</a:t>
            </a:r>
            <a:r>
              <a:rPr lang="en-US" dirty="0" smtClean="0"/>
              <a:t> 2005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en-US" b="1" dirty="0" smtClean="0">
                <a:latin typeface="+mj-lt"/>
              </a:rPr>
              <a:t>CHINA           ( 1,306 MILYAR JIWA)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b="1" dirty="0" smtClean="0">
                <a:latin typeface="+mj-lt"/>
              </a:rPr>
              <a:t>INDIA             (1,068 MILYAR JIWA)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b="1" dirty="0" smtClean="0">
                <a:latin typeface="+mj-lt"/>
              </a:rPr>
              <a:t>AMERIKA      (295 JUTA JIWA)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INDONESIA   (215,27 JUTA JIWA)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463550" y="4953000"/>
            <a:ext cx="8070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0" dirty="0" smtClean="0"/>
              <a:t>SPI 2000  INDONESIA    (203.46 </a:t>
            </a:r>
            <a:r>
              <a:rPr lang="en-US" sz="2800" b="1" i="0" dirty="0"/>
              <a:t>JUTA </a:t>
            </a:r>
            <a:r>
              <a:rPr lang="en-US" sz="2800" b="1" i="0" dirty="0" smtClean="0"/>
              <a:t>JIWA)</a:t>
            </a:r>
            <a:endParaRPr lang="en-US" sz="28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762000" y="3962400"/>
            <a:ext cx="7747000" cy="118427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endParaRPr lang="en-US">
              <a:solidFill>
                <a:srgbClr val="FFFF00"/>
              </a:solidFill>
              <a:latin typeface="Century Gothic" pitchFamily="34" charset="0"/>
            </a:endParaRPr>
          </a:p>
          <a:p>
            <a:pPr defTabSz="762000"/>
            <a:r>
              <a:rPr lang="en-US">
                <a:solidFill>
                  <a:srgbClr val="FFFF00"/>
                </a:solidFill>
                <a:latin typeface="Century Gothic" pitchFamily="34" charset="0"/>
              </a:rPr>
              <a:t>  </a:t>
            </a:r>
          </a:p>
          <a:p>
            <a:pPr defTabSz="762000"/>
            <a:r>
              <a:rPr lang="en-US">
                <a:solidFill>
                  <a:srgbClr val="FFFF00"/>
                </a:solidFill>
                <a:latin typeface="Century Gothic" pitchFamily="34" charset="0"/>
              </a:rPr>
              <a:t>  </a:t>
            </a:r>
          </a:p>
        </p:txBody>
      </p:sp>
      <p:sp>
        <p:nvSpPr>
          <p:cNvPr id="564227" name="Rectangle 3"/>
          <p:cNvSpPr>
            <a:spLocks noChangeArrowheads="1"/>
          </p:cNvSpPr>
          <p:nvPr/>
        </p:nvSpPr>
        <p:spPr bwMode="auto">
          <a:xfrm>
            <a:off x="1770063" y="5410200"/>
            <a:ext cx="5763054" cy="459100"/>
          </a:xfrm>
          <a:prstGeom prst="rect">
            <a:avLst/>
          </a:prstGeom>
          <a:solidFill>
            <a:srgbClr val="FFFF99"/>
          </a:soli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/>
            <a:r>
              <a:rPr lang="en-US" i="0" dirty="0" err="1">
                <a:solidFill>
                  <a:schemeClr val="bg1"/>
                </a:solidFill>
                <a:latin typeface="Arial Black" pitchFamily="34" charset="0"/>
              </a:rPr>
              <a:t>Setiap</a:t>
            </a:r>
            <a:r>
              <a:rPr lang="en-US" i="0" dirty="0">
                <a:solidFill>
                  <a:schemeClr val="bg1"/>
                </a:solidFill>
                <a:latin typeface="Arial Black" pitchFamily="34" charset="0"/>
              </a:rPr>
              <a:t>  6  </a:t>
            </a:r>
            <a:r>
              <a:rPr lang="en-US" i="0" dirty="0" err="1">
                <a:solidFill>
                  <a:schemeClr val="bg1"/>
                </a:solidFill>
                <a:latin typeface="Arial Black" pitchFamily="34" charset="0"/>
              </a:rPr>
              <a:t>detik</a:t>
            </a:r>
            <a:r>
              <a:rPr lang="en-US" i="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i="0" dirty="0" err="1">
                <a:solidFill>
                  <a:schemeClr val="bg1"/>
                </a:solidFill>
                <a:latin typeface="Arial Black" pitchFamily="34" charset="0"/>
              </a:rPr>
              <a:t>lahir</a:t>
            </a:r>
            <a:r>
              <a:rPr lang="en-US" i="0" dirty="0">
                <a:solidFill>
                  <a:schemeClr val="bg1"/>
                </a:solidFill>
                <a:latin typeface="Arial Black" pitchFamily="34" charset="0"/>
              </a:rPr>
              <a:t> 1 </a:t>
            </a:r>
            <a:r>
              <a:rPr lang="en-US" i="0" dirty="0" err="1">
                <a:solidFill>
                  <a:schemeClr val="bg1"/>
                </a:solidFill>
                <a:latin typeface="Arial Black" pitchFamily="34" charset="0"/>
              </a:rPr>
              <a:t>orang</a:t>
            </a:r>
            <a:r>
              <a:rPr lang="en-US" i="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i="0" dirty="0" err="1">
                <a:solidFill>
                  <a:schemeClr val="bg1"/>
                </a:solidFill>
                <a:latin typeface="Arial Black" pitchFamily="34" charset="0"/>
              </a:rPr>
              <a:t>bayi</a:t>
            </a:r>
            <a:endParaRPr lang="en-US" i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64228" name="AutoShape 4"/>
          <p:cNvSpPr>
            <a:spLocks noChangeArrowheads="1"/>
          </p:cNvSpPr>
          <p:nvPr/>
        </p:nvSpPr>
        <p:spPr bwMode="auto">
          <a:xfrm>
            <a:off x="4343400" y="4648200"/>
            <a:ext cx="457200" cy="533400"/>
          </a:xfrm>
          <a:prstGeom prst="downArrow">
            <a:avLst>
              <a:gd name="adj1" fmla="val 50000"/>
              <a:gd name="adj2" fmla="val 29167"/>
            </a:avLst>
          </a:prstGeom>
          <a:solidFill>
            <a:srgbClr val="CCCC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33400" y="228600"/>
            <a:ext cx="746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i="0" dirty="0" smtClean="0">
                <a:solidFill>
                  <a:schemeClr val="tx2"/>
                </a:solidFill>
                <a:latin typeface="Lucida Console" pitchFamily="49" charset="0"/>
              </a:rPr>
              <a:t>Rata-</a:t>
            </a:r>
            <a:r>
              <a:rPr lang="en-US" sz="3600" i="0" dirty="0" err="1" smtClean="0">
                <a:solidFill>
                  <a:schemeClr val="tx2"/>
                </a:solidFill>
                <a:latin typeface="Lucida Console" pitchFamily="49" charset="0"/>
              </a:rPr>
              <a:t>rataKelahiran</a:t>
            </a:r>
            <a:r>
              <a:rPr lang="en-US" sz="3600" i="0" dirty="0" smtClean="0">
                <a:solidFill>
                  <a:schemeClr val="tx2"/>
                </a:solidFill>
                <a:latin typeface="Lucida Console" pitchFamily="49" charset="0"/>
              </a:rPr>
              <a:t> </a:t>
            </a:r>
            <a:endParaRPr lang="en-US" sz="3600" i="0" dirty="0">
              <a:solidFill>
                <a:schemeClr val="tx2"/>
              </a:solidFill>
              <a:latin typeface="Lucida Console" pitchFamily="49" charset="0"/>
            </a:endParaRPr>
          </a:p>
          <a:p>
            <a:r>
              <a:rPr lang="en-US" sz="3600" i="0" dirty="0">
                <a:solidFill>
                  <a:schemeClr val="tx2"/>
                </a:solidFill>
                <a:latin typeface="Lucida Console" pitchFamily="49" charset="0"/>
              </a:rPr>
              <a:t>1970</a:t>
            </a:r>
            <a:endParaRPr lang="en-US" sz="3600" i="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564230" name="Rectangle 6"/>
          <p:cNvSpPr>
            <a:spLocks noChangeArrowheads="1"/>
          </p:cNvSpPr>
          <p:nvPr/>
        </p:nvSpPr>
        <p:spPr bwMode="auto">
          <a:xfrm>
            <a:off x="1752600" y="1706563"/>
            <a:ext cx="6042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0" dirty="0">
                <a:latin typeface="Lucida Console" pitchFamily="49" charset="0"/>
              </a:rPr>
              <a:t>per </a:t>
            </a:r>
            <a:r>
              <a:rPr lang="en-US" sz="3200" i="0" dirty="0" err="1">
                <a:latin typeface="Lucida Console" pitchFamily="49" charset="0"/>
              </a:rPr>
              <a:t>tahun</a:t>
            </a:r>
            <a:r>
              <a:rPr lang="en-US" sz="3200" i="0" dirty="0">
                <a:latin typeface="Lucida Console" pitchFamily="49" charset="0"/>
              </a:rPr>
              <a:t>	:	5.280.000</a:t>
            </a:r>
          </a:p>
        </p:txBody>
      </p:sp>
      <p:sp>
        <p:nvSpPr>
          <p:cNvPr id="564231" name="Rectangle 7"/>
          <p:cNvSpPr>
            <a:spLocks noChangeArrowheads="1"/>
          </p:cNvSpPr>
          <p:nvPr/>
        </p:nvSpPr>
        <p:spPr bwMode="auto">
          <a:xfrm>
            <a:off x="1752600" y="2286000"/>
            <a:ext cx="5553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0" dirty="0">
                <a:latin typeface="Lucida Console" pitchFamily="49" charset="0"/>
              </a:rPr>
              <a:t>per </a:t>
            </a:r>
            <a:r>
              <a:rPr lang="en-US" sz="3200" i="0" dirty="0" err="1">
                <a:latin typeface="Lucida Console" pitchFamily="49" charset="0"/>
              </a:rPr>
              <a:t>bulan</a:t>
            </a:r>
            <a:r>
              <a:rPr lang="en-US" sz="3200" i="0" dirty="0">
                <a:latin typeface="Lucida Console" pitchFamily="49" charset="0"/>
              </a:rPr>
              <a:t>	:	440.000</a:t>
            </a:r>
          </a:p>
        </p:txBody>
      </p:sp>
      <p:sp>
        <p:nvSpPr>
          <p:cNvPr id="564232" name="Rectangle 8"/>
          <p:cNvSpPr>
            <a:spLocks noChangeArrowheads="1"/>
          </p:cNvSpPr>
          <p:nvPr/>
        </p:nvSpPr>
        <p:spPr bwMode="auto">
          <a:xfrm>
            <a:off x="1752600" y="2773363"/>
            <a:ext cx="530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0" dirty="0">
                <a:latin typeface="Lucida Console" pitchFamily="49" charset="0"/>
              </a:rPr>
              <a:t>per </a:t>
            </a:r>
            <a:r>
              <a:rPr lang="en-US" sz="3200" i="0" dirty="0" err="1">
                <a:latin typeface="Lucida Console" pitchFamily="49" charset="0"/>
              </a:rPr>
              <a:t>hari</a:t>
            </a:r>
            <a:r>
              <a:rPr lang="en-US" sz="3200" i="0" dirty="0">
                <a:latin typeface="Lucida Console" pitchFamily="49" charset="0"/>
              </a:rPr>
              <a:t>	:	14.666</a:t>
            </a:r>
          </a:p>
        </p:txBody>
      </p:sp>
      <p:sp>
        <p:nvSpPr>
          <p:cNvPr id="564233" name="Rectangle 9"/>
          <p:cNvSpPr>
            <a:spLocks noChangeArrowheads="1"/>
          </p:cNvSpPr>
          <p:nvPr/>
        </p:nvSpPr>
        <p:spPr bwMode="auto">
          <a:xfrm>
            <a:off x="1752600" y="3352800"/>
            <a:ext cx="533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0" dirty="0" smtClean="0">
                <a:latin typeface="Lucida Console" pitchFamily="49" charset="0"/>
              </a:rPr>
              <a:t>per </a:t>
            </a:r>
            <a:r>
              <a:rPr lang="en-US" sz="3200" i="0" dirty="0">
                <a:latin typeface="Lucida Console" pitchFamily="49" charset="0"/>
              </a:rPr>
              <a:t>jam	</a:t>
            </a:r>
            <a:r>
              <a:rPr lang="en-US" sz="3200" i="0" dirty="0" smtClean="0">
                <a:latin typeface="Lucida Console" pitchFamily="49" charset="0"/>
              </a:rPr>
              <a:t>:</a:t>
            </a:r>
            <a:r>
              <a:rPr lang="en-US" sz="3200" i="0" dirty="0">
                <a:latin typeface="Lucida Console" pitchFamily="49" charset="0"/>
              </a:rPr>
              <a:t>	611</a:t>
            </a:r>
            <a:endParaRPr lang="en-US" sz="3200" i="0" dirty="0">
              <a:latin typeface="Century Gothic" pitchFamily="34" charset="0"/>
            </a:endParaRPr>
          </a:p>
        </p:txBody>
      </p:sp>
      <p:sp>
        <p:nvSpPr>
          <p:cNvPr id="564234" name="Rectangle 10"/>
          <p:cNvSpPr>
            <a:spLocks noChangeArrowheads="1"/>
          </p:cNvSpPr>
          <p:nvPr/>
        </p:nvSpPr>
        <p:spPr bwMode="auto">
          <a:xfrm>
            <a:off x="1752600" y="3840163"/>
            <a:ext cx="4330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0" dirty="0">
                <a:latin typeface="Lucida Console" pitchFamily="49" charset="0"/>
              </a:rPr>
              <a:t>per </a:t>
            </a:r>
            <a:r>
              <a:rPr lang="en-US" sz="3200" i="0" dirty="0" err="1">
                <a:latin typeface="Lucida Console" pitchFamily="49" charset="0"/>
              </a:rPr>
              <a:t>menit</a:t>
            </a:r>
            <a:r>
              <a:rPr lang="en-US" sz="3200" i="0" dirty="0">
                <a:latin typeface="Lucida Console" pitchFamily="49" charset="0"/>
              </a:rPr>
              <a:t>	:	10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752601" y="477838"/>
            <a:ext cx="4343400" cy="4029308"/>
          </a:xfrm>
          <a:prstGeom prst="rect">
            <a:avLst/>
          </a:prstGeom>
          <a:solidFill>
            <a:srgbClr val="FFFF27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/>
            <a:r>
              <a:rPr lang="en-US" sz="3200" dirty="0" err="1">
                <a:solidFill>
                  <a:schemeClr val="bg1"/>
                </a:solidFill>
                <a:latin typeface="Brush Script MT" pitchFamily="66" charset="0"/>
              </a:rPr>
              <a:t>Selesai</a:t>
            </a:r>
            <a:r>
              <a:rPr lang="en-US" sz="3200" dirty="0">
                <a:solidFill>
                  <a:schemeClr val="bg1"/>
                </a:solidFill>
                <a:latin typeface="Brush Script MT" pitchFamily="66" charset="0"/>
              </a:rPr>
              <a:t> </a:t>
            </a:r>
          </a:p>
          <a:p>
            <a:pPr defTabSz="762000"/>
            <a:endParaRPr lang="en-US" sz="3200" dirty="0">
              <a:solidFill>
                <a:schemeClr val="bg1"/>
              </a:solidFill>
              <a:latin typeface="Brush Script MT" pitchFamily="66" charset="0"/>
            </a:endParaRPr>
          </a:p>
          <a:p>
            <a:pPr defTabSz="762000"/>
            <a:r>
              <a:rPr lang="en-US" sz="3200" dirty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rush Script MT" pitchFamily="66" charset="0"/>
              </a:rPr>
              <a:t>anda</a:t>
            </a:r>
            <a:r>
              <a:rPr lang="en-US" sz="3200" dirty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rush Script MT" pitchFamily="66" charset="0"/>
              </a:rPr>
              <a:t>baca</a:t>
            </a:r>
            <a:r>
              <a:rPr lang="en-US" sz="3200" dirty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rush Script MT" pitchFamily="66" charset="0"/>
              </a:rPr>
              <a:t>kalimat</a:t>
            </a:r>
            <a:r>
              <a:rPr lang="en-US" sz="3200" dirty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rush Script MT" pitchFamily="66" charset="0"/>
              </a:rPr>
              <a:t>ini</a:t>
            </a:r>
            <a:r>
              <a:rPr lang="en-US" sz="3200" dirty="0">
                <a:solidFill>
                  <a:schemeClr val="bg1"/>
                </a:solidFill>
                <a:latin typeface="Brush Script MT" pitchFamily="66" charset="0"/>
              </a:rPr>
              <a:t>  </a:t>
            </a:r>
          </a:p>
          <a:p>
            <a:pPr defTabSz="762000"/>
            <a:endParaRPr lang="en-US" sz="3200" dirty="0">
              <a:solidFill>
                <a:schemeClr val="bg1"/>
              </a:solidFill>
              <a:latin typeface="Brush Script MT" pitchFamily="66" charset="0"/>
            </a:endParaRPr>
          </a:p>
          <a:p>
            <a:pPr defTabSz="762000"/>
            <a:r>
              <a:rPr lang="en-US" sz="3200" dirty="0">
                <a:solidFill>
                  <a:schemeClr val="bg1"/>
                </a:solidFill>
                <a:latin typeface="Brush Script MT" pitchFamily="66" charset="0"/>
              </a:rPr>
              <a:t>Indonesia</a:t>
            </a:r>
          </a:p>
          <a:p>
            <a:pPr defTabSz="762000"/>
            <a:endParaRPr lang="en-US" sz="3200" dirty="0">
              <a:solidFill>
                <a:schemeClr val="bg1"/>
              </a:solidFill>
              <a:latin typeface="Brush Script MT" pitchFamily="66" charset="0"/>
            </a:endParaRPr>
          </a:p>
          <a:p>
            <a:pPr defTabSz="762000"/>
            <a:r>
              <a:rPr lang="en-US" sz="3200" dirty="0">
                <a:solidFill>
                  <a:schemeClr val="bg1"/>
                </a:solidFill>
                <a:latin typeface="Brush Script MT" pitchFamily="66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Brush Script MT" pitchFamily="66" charset="0"/>
              </a:rPr>
              <a:t>tambah</a:t>
            </a:r>
            <a:r>
              <a:rPr lang="en-US" sz="3200" dirty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rush Script MT" pitchFamily="66" charset="0"/>
              </a:rPr>
              <a:t>satu</a:t>
            </a:r>
            <a:r>
              <a:rPr lang="en-US" sz="3200" dirty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Brush Script MT" pitchFamily="66" charset="0"/>
              </a:rPr>
              <a:t>bayi</a:t>
            </a:r>
            <a:r>
              <a:rPr lang="en-US" sz="3200" dirty="0">
                <a:solidFill>
                  <a:schemeClr val="bg1"/>
                </a:solidFill>
                <a:latin typeface="Brush Script MT" pitchFamily="66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Brush Script MT" pitchFamily="66" charset="0"/>
              </a:rPr>
              <a:t>lagi</a:t>
            </a:r>
            <a:endParaRPr lang="en-US" sz="3200" dirty="0">
              <a:solidFill>
                <a:schemeClr val="bg1"/>
              </a:solidFill>
              <a:latin typeface="Brush Script MT" pitchFamily="66" charset="0"/>
            </a:endParaRPr>
          </a:p>
          <a:p>
            <a:pPr defTabSz="762000"/>
            <a:r>
              <a:rPr lang="en-US" sz="3200" dirty="0">
                <a:solidFill>
                  <a:schemeClr val="bg1"/>
                </a:solidFill>
                <a:latin typeface="Brush Script MT" pitchFamily="66" charset="0"/>
              </a:rPr>
              <a:t>!!!!!!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570663" y="4914900"/>
            <a:ext cx="2471737" cy="1447800"/>
            <a:chOff x="4139" y="3096"/>
            <a:chExt cx="1557" cy="912"/>
          </a:xfrm>
        </p:grpSpPr>
        <p:sp>
          <p:nvSpPr>
            <p:cNvPr id="40079" name="Oval 4"/>
            <p:cNvSpPr>
              <a:spLocks noChangeArrowheads="1"/>
            </p:cNvSpPr>
            <p:nvPr/>
          </p:nvSpPr>
          <p:spPr bwMode="auto">
            <a:xfrm>
              <a:off x="4139" y="3132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80" name="Oval 5"/>
            <p:cNvSpPr>
              <a:spLocks noChangeArrowheads="1"/>
            </p:cNvSpPr>
            <p:nvPr/>
          </p:nvSpPr>
          <p:spPr bwMode="auto">
            <a:xfrm>
              <a:off x="4715" y="3132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81" name="Oval 6"/>
            <p:cNvSpPr>
              <a:spLocks noChangeArrowheads="1"/>
            </p:cNvSpPr>
            <p:nvPr/>
          </p:nvSpPr>
          <p:spPr bwMode="auto">
            <a:xfrm>
              <a:off x="4587" y="324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82" name="Oval 7"/>
            <p:cNvSpPr>
              <a:spLocks noChangeArrowheads="1"/>
            </p:cNvSpPr>
            <p:nvPr/>
          </p:nvSpPr>
          <p:spPr bwMode="auto">
            <a:xfrm>
              <a:off x="4331" y="324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83" name="Oval 8"/>
            <p:cNvSpPr>
              <a:spLocks noChangeArrowheads="1"/>
            </p:cNvSpPr>
            <p:nvPr/>
          </p:nvSpPr>
          <p:spPr bwMode="auto">
            <a:xfrm>
              <a:off x="4651" y="352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84" name="Oval 9"/>
            <p:cNvSpPr>
              <a:spLocks noChangeArrowheads="1"/>
            </p:cNvSpPr>
            <p:nvPr/>
          </p:nvSpPr>
          <p:spPr bwMode="auto">
            <a:xfrm>
              <a:off x="4779" y="360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85" name="Oval 10"/>
            <p:cNvSpPr>
              <a:spLocks noChangeArrowheads="1"/>
            </p:cNvSpPr>
            <p:nvPr/>
          </p:nvSpPr>
          <p:spPr bwMode="auto">
            <a:xfrm>
              <a:off x="4459" y="3672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86" name="Oval 11"/>
            <p:cNvSpPr>
              <a:spLocks noChangeArrowheads="1"/>
            </p:cNvSpPr>
            <p:nvPr/>
          </p:nvSpPr>
          <p:spPr bwMode="auto">
            <a:xfrm>
              <a:off x="4907" y="342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87" name="Oval 12"/>
            <p:cNvSpPr>
              <a:spLocks noChangeArrowheads="1"/>
            </p:cNvSpPr>
            <p:nvPr/>
          </p:nvSpPr>
          <p:spPr bwMode="auto">
            <a:xfrm>
              <a:off x="5035" y="3672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88" name="Oval 13"/>
            <p:cNvSpPr>
              <a:spLocks noChangeArrowheads="1"/>
            </p:cNvSpPr>
            <p:nvPr/>
          </p:nvSpPr>
          <p:spPr bwMode="auto">
            <a:xfrm>
              <a:off x="4715" y="3384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89" name="Oval 14"/>
            <p:cNvSpPr>
              <a:spLocks noChangeArrowheads="1"/>
            </p:cNvSpPr>
            <p:nvPr/>
          </p:nvSpPr>
          <p:spPr bwMode="auto">
            <a:xfrm>
              <a:off x="4907" y="378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90" name="Oval 15"/>
            <p:cNvSpPr>
              <a:spLocks noChangeArrowheads="1"/>
            </p:cNvSpPr>
            <p:nvPr/>
          </p:nvSpPr>
          <p:spPr bwMode="auto">
            <a:xfrm>
              <a:off x="4331" y="345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91" name="Oval 16"/>
            <p:cNvSpPr>
              <a:spLocks noChangeArrowheads="1"/>
            </p:cNvSpPr>
            <p:nvPr/>
          </p:nvSpPr>
          <p:spPr bwMode="auto">
            <a:xfrm>
              <a:off x="5291" y="352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92" name="Oval 17"/>
            <p:cNvSpPr>
              <a:spLocks noChangeArrowheads="1"/>
            </p:cNvSpPr>
            <p:nvPr/>
          </p:nvSpPr>
          <p:spPr bwMode="auto">
            <a:xfrm>
              <a:off x="4907" y="324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93" name="Oval 18"/>
            <p:cNvSpPr>
              <a:spLocks noChangeArrowheads="1"/>
            </p:cNvSpPr>
            <p:nvPr/>
          </p:nvSpPr>
          <p:spPr bwMode="auto">
            <a:xfrm>
              <a:off x="4459" y="327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94" name="Oval 19"/>
            <p:cNvSpPr>
              <a:spLocks noChangeArrowheads="1"/>
            </p:cNvSpPr>
            <p:nvPr/>
          </p:nvSpPr>
          <p:spPr bwMode="auto">
            <a:xfrm>
              <a:off x="5291" y="327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95" name="Oval 20"/>
            <p:cNvSpPr>
              <a:spLocks noChangeArrowheads="1"/>
            </p:cNvSpPr>
            <p:nvPr/>
          </p:nvSpPr>
          <p:spPr bwMode="auto">
            <a:xfrm>
              <a:off x="4651" y="378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96" name="Oval 21"/>
            <p:cNvSpPr>
              <a:spLocks noChangeArrowheads="1"/>
            </p:cNvSpPr>
            <p:nvPr/>
          </p:nvSpPr>
          <p:spPr bwMode="auto">
            <a:xfrm>
              <a:off x="5035" y="309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97" name="Oval 22"/>
            <p:cNvSpPr>
              <a:spLocks noChangeArrowheads="1"/>
            </p:cNvSpPr>
            <p:nvPr/>
          </p:nvSpPr>
          <p:spPr bwMode="auto">
            <a:xfrm>
              <a:off x="4203" y="378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98" name="Oval 23"/>
            <p:cNvSpPr>
              <a:spLocks noChangeArrowheads="1"/>
            </p:cNvSpPr>
            <p:nvPr/>
          </p:nvSpPr>
          <p:spPr bwMode="auto">
            <a:xfrm>
              <a:off x="4139" y="360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99" name="Oval 24"/>
            <p:cNvSpPr>
              <a:spLocks noChangeArrowheads="1"/>
            </p:cNvSpPr>
            <p:nvPr/>
          </p:nvSpPr>
          <p:spPr bwMode="auto">
            <a:xfrm>
              <a:off x="4139" y="334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367463" y="3429000"/>
            <a:ext cx="2674937" cy="1790700"/>
            <a:chOff x="4011" y="2160"/>
            <a:chExt cx="1685" cy="1128"/>
          </a:xfrm>
        </p:grpSpPr>
        <p:sp>
          <p:nvSpPr>
            <p:cNvPr id="40049" name="Oval 26"/>
            <p:cNvSpPr>
              <a:spLocks noChangeArrowheads="1"/>
            </p:cNvSpPr>
            <p:nvPr/>
          </p:nvSpPr>
          <p:spPr bwMode="auto">
            <a:xfrm>
              <a:off x="4331" y="298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50" name="Oval 27"/>
            <p:cNvSpPr>
              <a:spLocks noChangeArrowheads="1"/>
            </p:cNvSpPr>
            <p:nvPr/>
          </p:nvSpPr>
          <p:spPr bwMode="auto">
            <a:xfrm>
              <a:off x="4459" y="306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51" name="Oval 28"/>
            <p:cNvSpPr>
              <a:spLocks noChangeArrowheads="1"/>
            </p:cNvSpPr>
            <p:nvPr/>
          </p:nvSpPr>
          <p:spPr bwMode="auto">
            <a:xfrm>
              <a:off x="4587" y="288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52" name="Oval 29"/>
            <p:cNvSpPr>
              <a:spLocks noChangeArrowheads="1"/>
            </p:cNvSpPr>
            <p:nvPr/>
          </p:nvSpPr>
          <p:spPr bwMode="auto">
            <a:xfrm>
              <a:off x="4395" y="2844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53" name="Oval 30"/>
            <p:cNvSpPr>
              <a:spLocks noChangeArrowheads="1"/>
            </p:cNvSpPr>
            <p:nvPr/>
          </p:nvSpPr>
          <p:spPr bwMode="auto">
            <a:xfrm>
              <a:off x="4011" y="291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54" name="Oval 31"/>
            <p:cNvSpPr>
              <a:spLocks noChangeArrowheads="1"/>
            </p:cNvSpPr>
            <p:nvPr/>
          </p:nvSpPr>
          <p:spPr bwMode="auto">
            <a:xfrm>
              <a:off x="4971" y="298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55" name="Oval 32"/>
            <p:cNvSpPr>
              <a:spLocks noChangeArrowheads="1"/>
            </p:cNvSpPr>
            <p:nvPr/>
          </p:nvSpPr>
          <p:spPr bwMode="auto">
            <a:xfrm>
              <a:off x="4587" y="270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56" name="Oval 33"/>
            <p:cNvSpPr>
              <a:spLocks noChangeArrowheads="1"/>
            </p:cNvSpPr>
            <p:nvPr/>
          </p:nvSpPr>
          <p:spPr bwMode="auto">
            <a:xfrm>
              <a:off x="4139" y="273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57" name="Oval 34"/>
            <p:cNvSpPr>
              <a:spLocks noChangeArrowheads="1"/>
            </p:cNvSpPr>
            <p:nvPr/>
          </p:nvSpPr>
          <p:spPr bwMode="auto">
            <a:xfrm>
              <a:off x="4331" y="252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58" name="Oval 35"/>
            <p:cNvSpPr>
              <a:spLocks noChangeArrowheads="1"/>
            </p:cNvSpPr>
            <p:nvPr/>
          </p:nvSpPr>
          <p:spPr bwMode="auto">
            <a:xfrm>
              <a:off x="4971" y="273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59" name="Oval 36"/>
            <p:cNvSpPr>
              <a:spLocks noChangeArrowheads="1"/>
            </p:cNvSpPr>
            <p:nvPr/>
          </p:nvSpPr>
          <p:spPr bwMode="auto">
            <a:xfrm>
              <a:off x="4715" y="255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60" name="Oval 37"/>
            <p:cNvSpPr>
              <a:spLocks noChangeArrowheads="1"/>
            </p:cNvSpPr>
            <p:nvPr/>
          </p:nvSpPr>
          <p:spPr bwMode="auto">
            <a:xfrm>
              <a:off x="4651" y="306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61" name="Oval 38"/>
            <p:cNvSpPr>
              <a:spLocks noChangeArrowheads="1"/>
            </p:cNvSpPr>
            <p:nvPr/>
          </p:nvSpPr>
          <p:spPr bwMode="auto">
            <a:xfrm>
              <a:off x="4651" y="262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62" name="Oval 39"/>
            <p:cNvSpPr>
              <a:spLocks noChangeArrowheads="1"/>
            </p:cNvSpPr>
            <p:nvPr/>
          </p:nvSpPr>
          <p:spPr bwMode="auto">
            <a:xfrm>
              <a:off x="4779" y="270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63" name="Oval 40"/>
            <p:cNvSpPr>
              <a:spLocks noChangeArrowheads="1"/>
            </p:cNvSpPr>
            <p:nvPr/>
          </p:nvSpPr>
          <p:spPr bwMode="auto">
            <a:xfrm>
              <a:off x="4459" y="2772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64" name="Oval 41"/>
            <p:cNvSpPr>
              <a:spLocks noChangeArrowheads="1"/>
            </p:cNvSpPr>
            <p:nvPr/>
          </p:nvSpPr>
          <p:spPr bwMode="auto">
            <a:xfrm>
              <a:off x="4907" y="252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65" name="Oval 42"/>
            <p:cNvSpPr>
              <a:spLocks noChangeArrowheads="1"/>
            </p:cNvSpPr>
            <p:nvPr/>
          </p:nvSpPr>
          <p:spPr bwMode="auto">
            <a:xfrm>
              <a:off x="5035" y="2772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66" name="Oval 43"/>
            <p:cNvSpPr>
              <a:spLocks noChangeArrowheads="1"/>
            </p:cNvSpPr>
            <p:nvPr/>
          </p:nvSpPr>
          <p:spPr bwMode="auto">
            <a:xfrm>
              <a:off x="4715" y="2484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67" name="Oval 44"/>
            <p:cNvSpPr>
              <a:spLocks noChangeArrowheads="1"/>
            </p:cNvSpPr>
            <p:nvPr/>
          </p:nvSpPr>
          <p:spPr bwMode="auto">
            <a:xfrm>
              <a:off x="4907" y="288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68" name="Oval 45"/>
            <p:cNvSpPr>
              <a:spLocks noChangeArrowheads="1"/>
            </p:cNvSpPr>
            <p:nvPr/>
          </p:nvSpPr>
          <p:spPr bwMode="auto">
            <a:xfrm>
              <a:off x="4331" y="255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69" name="Oval 46"/>
            <p:cNvSpPr>
              <a:spLocks noChangeArrowheads="1"/>
            </p:cNvSpPr>
            <p:nvPr/>
          </p:nvSpPr>
          <p:spPr bwMode="auto">
            <a:xfrm>
              <a:off x="5291" y="262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70" name="Oval 47"/>
            <p:cNvSpPr>
              <a:spLocks noChangeArrowheads="1"/>
            </p:cNvSpPr>
            <p:nvPr/>
          </p:nvSpPr>
          <p:spPr bwMode="auto">
            <a:xfrm>
              <a:off x="4907" y="234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71" name="Oval 48"/>
            <p:cNvSpPr>
              <a:spLocks noChangeArrowheads="1"/>
            </p:cNvSpPr>
            <p:nvPr/>
          </p:nvSpPr>
          <p:spPr bwMode="auto">
            <a:xfrm>
              <a:off x="4459" y="237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72" name="Oval 49"/>
            <p:cNvSpPr>
              <a:spLocks noChangeArrowheads="1"/>
            </p:cNvSpPr>
            <p:nvPr/>
          </p:nvSpPr>
          <p:spPr bwMode="auto">
            <a:xfrm>
              <a:off x="4651" y="216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73" name="Oval 50"/>
            <p:cNvSpPr>
              <a:spLocks noChangeArrowheads="1"/>
            </p:cNvSpPr>
            <p:nvPr/>
          </p:nvSpPr>
          <p:spPr bwMode="auto">
            <a:xfrm>
              <a:off x="5291" y="237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74" name="Oval 51"/>
            <p:cNvSpPr>
              <a:spLocks noChangeArrowheads="1"/>
            </p:cNvSpPr>
            <p:nvPr/>
          </p:nvSpPr>
          <p:spPr bwMode="auto">
            <a:xfrm>
              <a:off x="4651" y="288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75" name="Oval 52"/>
            <p:cNvSpPr>
              <a:spLocks noChangeArrowheads="1"/>
            </p:cNvSpPr>
            <p:nvPr/>
          </p:nvSpPr>
          <p:spPr bwMode="auto">
            <a:xfrm>
              <a:off x="5035" y="219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76" name="Oval 53"/>
            <p:cNvSpPr>
              <a:spLocks noChangeArrowheads="1"/>
            </p:cNvSpPr>
            <p:nvPr/>
          </p:nvSpPr>
          <p:spPr bwMode="auto">
            <a:xfrm>
              <a:off x="4203" y="288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77" name="Oval 54"/>
            <p:cNvSpPr>
              <a:spLocks noChangeArrowheads="1"/>
            </p:cNvSpPr>
            <p:nvPr/>
          </p:nvSpPr>
          <p:spPr bwMode="auto">
            <a:xfrm>
              <a:off x="4139" y="270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78" name="Oval 55"/>
            <p:cNvSpPr>
              <a:spLocks noChangeArrowheads="1"/>
            </p:cNvSpPr>
            <p:nvPr/>
          </p:nvSpPr>
          <p:spPr bwMode="auto">
            <a:xfrm>
              <a:off x="4139" y="244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4640263" y="4457700"/>
            <a:ext cx="2370137" cy="1790700"/>
            <a:chOff x="2923" y="2808"/>
            <a:chExt cx="1493" cy="1128"/>
          </a:xfrm>
        </p:grpSpPr>
        <p:sp>
          <p:nvSpPr>
            <p:cNvPr id="40027" name="Oval 57"/>
            <p:cNvSpPr>
              <a:spLocks noChangeArrowheads="1"/>
            </p:cNvSpPr>
            <p:nvPr/>
          </p:nvSpPr>
          <p:spPr bwMode="auto">
            <a:xfrm>
              <a:off x="3883" y="324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28" name="Oval 58"/>
            <p:cNvSpPr>
              <a:spLocks noChangeArrowheads="1"/>
            </p:cNvSpPr>
            <p:nvPr/>
          </p:nvSpPr>
          <p:spPr bwMode="auto">
            <a:xfrm>
              <a:off x="3819" y="306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29" name="Oval 59"/>
            <p:cNvSpPr>
              <a:spLocks noChangeArrowheads="1"/>
            </p:cNvSpPr>
            <p:nvPr/>
          </p:nvSpPr>
          <p:spPr bwMode="auto">
            <a:xfrm>
              <a:off x="3819" y="280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30" name="Oval 60"/>
            <p:cNvSpPr>
              <a:spLocks noChangeArrowheads="1"/>
            </p:cNvSpPr>
            <p:nvPr/>
          </p:nvSpPr>
          <p:spPr bwMode="auto">
            <a:xfrm>
              <a:off x="3499" y="316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31" name="Oval 61"/>
            <p:cNvSpPr>
              <a:spLocks noChangeArrowheads="1"/>
            </p:cNvSpPr>
            <p:nvPr/>
          </p:nvSpPr>
          <p:spPr bwMode="auto">
            <a:xfrm>
              <a:off x="3819" y="370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32" name="Oval 62"/>
            <p:cNvSpPr>
              <a:spLocks noChangeArrowheads="1"/>
            </p:cNvSpPr>
            <p:nvPr/>
          </p:nvSpPr>
          <p:spPr bwMode="auto">
            <a:xfrm>
              <a:off x="3371" y="334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33" name="Oval 63"/>
            <p:cNvSpPr>
              <a:spLocks noChangeArrowheads="1"/>
            </p:cNvSpPr>
            <p:nvPr/>
          </p:nvSpPr>
          <p:spPr bwMode="auto">
            <a:xfrm>
              <a:off x="3499" y="342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34" name="Oval 64"/>
            <p:cNvSpPr>
              <a:spLocks noChangeArrowheads="1"/>
            </p:cNvSpPr>
            <p:nvPr/>
          </p:nvSpPr>
          <p:spPr bwMode="auto">
            <a:xfrm>
              <a:off x="3179" y="3492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35" name="Oval 65"/>
            <p:cNvSpPr>
              <a:spLocks noChangeArrowheads="1"/>
            </p:cNvSpPr>
            <p:nvPr/>
          </p:nvSpPr>
          <p:spPr bwMode="auto">
            <a:xfrm>
              <a:off x="3627" y="324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36" name="Oval 66"/>
            <p:cNvSpPr>
              <a:spLocks noChangeArrowheads="1"/>
            </p:cNvSpPr>
            <p:nvPr/>
          </p:nvSpPr>
          <p:spPr bwMode="auto">
            <a:xfrm>
              <a:off x="3755" y="3492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37" name="Oval 67"/>
            <p:cNvSpPr>
              <a:spLocks noChangeArrowheads="1"/>
            </p:cNvSpPr>
            <p:nvPr/>
          </p:nvSpPr>
          <p:spPr bwMode="auto">
            <a:xfrm>
              <a:off x="3435" y="3204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38" name="Oval 68"/>
            <p:cNvSpPr>
              <a:spLocks noChangeArrowheads="1"/>
            </p:cNvSpPr>
            <p:nvPr/>
          </p:nvSpPr>
          <p:spPr bwMode="auto">
            <a:xfrm>
              <a:off x="3627" y="360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39" name="Oval 69"/>
            <p:cNvSpPr>
              <a:spLocks noChangeArrowheads="1"/>
            </p:cNvSpPr>
            <p:nvPr/>
          </p:nvSpPr>
          <p:spPr bwMode="auto">
            <a:xfrm>
              <a:off x="3051" y="327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40" name="Oval 70"/>
            <p:cNvSpPr>
              <a:spLocks noChangeArrowheads="1"/>
            </p:cNvSpPr>
            <p:nvPr/>
          </p:nvSpPr>
          <p:spPr bwMode="auto">
            <a:xfrm>
              <a:off x="4011" y="334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41" name="Oval 71"/>
            <p:cNvSpPr>
              <a:spLocks noChangeArrowheads="1"/>
            </p:cNvSpPr>
            <p:nvPr/>
          </p:nvSpPr>
          <p:spPr bwMode="auto">
            <a:xfrm>
              <a:off x="3627" y="306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42" name="Oval 72"/>
            <p:cNvSpPr>
              <a:spLocks noChangeArrowheads="1"/>
            </p:cNvSpPr>
            <p:nvPr/>
          </p:nvSpPr>
          <p:spPr bwMode="auto">
            <a:xfrm>
              <a:off x="3179" y="309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43" name="Oval 73"/>
            <p:cNvSpPr>
              <a:spLocks noChangeArrowheads="1"/>
            </p:cNvSpPr>
            <p:nvPr/>
          </p:nvSpPr>
          <p:spPr bwMode="auto">
            <a:xfrm>
              <a:off x="3371" y="288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44" name="Oval 74"/>
            <p:cNvSpPr>
              <a:spLocks noChangeArrowheads="1"/>
            </p:cNvSpPr>
            <p:nvPr/>
          </p:nvSpPr>
          <p:spPr bwMode="auto">
            <a:xfrm>
              <a:off x="4011" y="309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45" name="Oval 75"/>
            <p:cNvSpPr>
              <a:spLocks noChangeArrowheads="1"/>
            </p:cNvSpPr>
            <p:nvPr/>
          </p:nvSpPr>
          <p:spPr bwMode="auto">
            <a:xfrm>
              <a:off x="3371" y="360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46" name="Oval 76"/>
            <p:cNvSpPr>
              <a:spLocks noChangeArrowheads="1"/>
            </p:cNvSpPr>
            <p:nvPr/>
          </p:nvSpPr>
          <p:spPr bwMode="auto">
            <a:xfrm>
              <a:off x="3755" y="291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47" name="Oval 77"/>
            <p:cNvSpPr>
              <a:spLocks noChangeArrowheads="1"/>
            </p:cNvSpPr>
            <p:nvPr/>
          </p:nvSpPr>
          <p:spPr bwMode="auto">
            <a:xfrm>
              <a:off x="2923" y="360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48" name="Oval 78"/>
            <p:cNvSpPr>
              <a:spLocks noChangeArrowheads="1"/>
            </p:cNvSpPr>
            <p:nvPr/>
          </p:nvSpPr>
          <p:spPr bwMode="auto">
            <a:xfrm>
              <a:off x="3819" y="280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3014663" y="4629150"/>
            <a:ext cx="2166937" cy="1504950"/>
            <a:chOff x="1899" y="2916"/>
            <a:chExt cx="1365" cy="948"/>
          </a:xfrm>
        </p:grpSpPr>
        <p:sp>
          <p:nvSpPr>
            <p:cNvPr id="40012" name="Oval 80"/>
            <p:cNvSpPr>
              <a:spLocks noChangeArrowheads="1"/>
            </p:cNvSpPr>
            <p:nvPr/>
          </p:nvSpPr>
          <p:spPr bwMode="auto">
            <a:xfrm>
              <a:off x="2859" y="342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13" name="Oval 81"/>
            <p:cNvSpPr>
              <a:spLocks noChangeArrowheads="1"/>
            </p:cNvSpPr>
            <p:nvPr/>
          </p:nvSpPr>
          <p:spPr bwMode="auto">
            <a:xfrm>
              <a:off x="2859" y="316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14" name="Oval 82"/>
            <p:cNvSpPr>
              <a:spLocks noChangeArrowheads="1"/>
            </p:cNvSpPr>
            <p:nvPr/>
          </p:nvSpPr>
          <p:spPr bwMode="auto">
            <a:xfrm>
              <a:off x="2539" y="352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15" name="Oval 83"/>
            <p:cNvSpPr>
              <a:spLocks noChangeArrowheads="1"/>
            </p:cNvSpPr>
            <p:nvPr/>
          </p:nvSpPr>
          <p:spPr bwMode="auto">
            <a:xfrm>
              <a:off x="1899" y="3384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16" name="Oval 84"/>
            <p:cNvSpPr>
              <a:spLocks noChangeArrowheads="1"/>
            </p:cNvSpPr>
            <p:nvPr/>
          </p:nvSpPr>
          <p:spPr bwMode="auto">
            <a:xfrm>
              <a:off x="2027" y="345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17" name="Oval 85"/>
            <p:cNvSpPr>
              <a:spLocks noChangeArrowheads="1"/>
            </p:cNvSpPr>
            <p:nvPr/>
          </p:nvSpPr>
          <p:spPr bwMode="auto">
            <a:xfrm>
              <a:off x="2155" y="327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18" name="Oval 86"/>
            <p:cNvSpPr>
              <a:spLocks noChangeArrowheads="1"/>
            </p:cNvSpPr>
            <p:nvPr/>
          </p:nvSpPr>
          <p:spPr bwMode="auto">
            <a:xfrm>
              <a:off x="2283" y="352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19" name="Oval 87"/>
            <p:cNvSpPr>
              <a:spLocks noChangeArrowheads="1"/>
            </p:cNvSpPr>
            <p:nvPr/>
          </p:nvSpPr>
          <p:spPr bwMode="auto">
            <a:xfrm>
              <a:off x="1963" y="324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20" name="Oval 88"/>
            <p:cNvSpPr>
              <a:spLocks noChangeArrowheads="1"/>
            </p:cNvSpPr>
            <p:nvPr/>
          </p:nvSpPr>
          <p:spPr bwMode="auto">
            <a:xfrm>
              <a:off x="2155" y="363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21" name="Oval 89"/>
            <p:cNvSpPr>
              <a:spLocks noChangeArrowheads="1"/>
            </p:cNvSpPr>
            <p:nvPr/>
          </p:nvSpPr>
          <p:spPr bwMode="auto">
            <a:xfrm>
              <a:off x="2539" y="3384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22" name="Oval 90"/>
            <p:cNvSpPr>
              <a:spLocks noChangeArrowheads="1"/>
            </p:cNvSpPr>
            <p:nvPr/>
          </p:nvSpPr>
          <p:spPr bwMode="auto">
            <a:xfrm>
              <a:off x="2155" y="309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23" name="Oval 91"/>
            <p:cNvSpPr>
              <a:spLocks noChangeArrowheads="1"/>
            </p:cNvSpPr>
            <p:nvPr/>
          </p:nvSpPr>
          <p:spPr bwMode="auto">
            <a:xfrm>
              <a:off x="1899" y="291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24" name="Oval 92"/>
            <p:cNvSpPr>
              <a:spLocks noChangeArrowheads="1"/>
            </p:cNvSpPr>
            <p:nvPr/>
          </p:nvSpPr>
          <p:spPr bwMode="auto">
            <a:xfrm>
              <a:off x="2539" y="3132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25" name="Oval 93"/>
            <p:cNvSpPr>
              <a:spLocks noChangeArrowheads="1"/>
            </p:cNvSpPr>
            <p:nvPr/>
          </p:nvSpPr>
          <p:spPr bwMode="auto">
            <a:xfrm>
              <a:off x="1899" y="363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26" name="Oval 94"/>
            <p:cNvSpPr>
              <a:spLocks noChangeArrowheads="1"/>
            </p:cNvSpPr>
            <p:nvPr/>
          </p:nvSpPr>
          <p:spPr bwMode="auto">
            <a:xfrm>
              <a:off x="2283" y="2952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1592263" y="4057650"/>
            <a:ext cx="1760537" cy="2076450"/>
            <a:chOff x="1003" y="2556"/>
            <a:chExt cx="1109" cy="1308"/>
          </a:xfrm>
        </p:grpSpPr>
        <p:sp>
          <p:nvSpPr>
            <p:cNvPr id="39997" name="Oval 96"/>
            <p:cNvSpPr>
              <a:spLocks noChangeArrowheads="1"/>
            </p:cNvSpPr>
            <p:nvPr/>
          </p:nvSpPr>
          <p:spPr bwMode="auto">
            <a:xfrm>
              <a:off x="1707" y="352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98" name="Oval 97"/>
            <p:cNvSpPr>
              <a:spLocks noChangeArrowheads="1"/>
            </p:cNvSpPr>
            <p:nvPr/>
          </p:nvSpPr>
          <p:spPr bwMode="auto">
            <a:xfrm>
              <a:off x="1579" y="3312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99" name="Oval 98"/>
            <p:cNvSpPr>
              <a:spLocks noChangeArrowheads="1"/>
            </p:cNvSpPr>
            <p:nvPr/>
          </p:nvSpPr>
          <p:spPr bwMode="auto">
            <a:xfrm>
              <a:off x="1707" y="3132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00" name="Oval 99"/>
            <p:cNvSpPr>
              <a:spLocks noChangeArrowheads="1"/>
            </p:cNvSpPr>
            <p:nvPr/>
          </p:nvSpPr>
          <p:spPr bwMode="auto">
            <a:xfrm>
              <a:off x="1451" y="363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01" name="Oval 100"/>
            <p:cNvSpPr>
              <a:spLocks noChangeArrowheads="1"/>
            </p:cNvSpPr>
            <p:nvPr/>
          </p:nvSpPr>
          <p:spPr bwMode="auto">
            <a:xfrm>
              <a:off x="1387" y="345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02" name="Oval 101"/>
            <p:cNvSpPr>
              <a:spLocks noChangeArrowheads="1"/>
            </p:cNvSpPr>
            <p:nvPr/>
          </p:nvSpPr>
          <p:spPr bwMode="auto">
            <a:xfrm>
              <a:off x="1387" y="3204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03" name="Oval 102"/>
            <p:cNvSpPr>
              <a:spLocks noChangeArrowheads="1"/>
            </p:cNvSpPr>
            <p:nvPr/>
          </p:nvSpPr>
          <p:spPr bwMode="auto">
            <a:xfrm>
              <a:off x="1003" y="306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04" name="Oval 103"/>
            <p:cNvSpPr>
              <a:spLocks noChangeArrowheads="1"/>
            </p:cNvSpPr>
            <p:nvPr/>
          </p:nvSpPr>
          <p:spPr bwMode="auto">
            <a:xfrm>
              <a:off x="1131" y="288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05" name="Oval 104"/>
            <p:cNvSpPr>
              <a:spLocks noChangeArrowheads="1"/>
            </p:cNvSpPr>
            <p:nvPr/>
          </p:nvSpPr>
          <p:spPr bwMode="auto">
            <a:xfrm>
              <a:off x="1259" y="3132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06" name="Oval 105"/>
            <p:cNvSpPr>
              <a:spLocks noChangeArrowheads="1"/>
            </p:cNvSpPr>
            <p:nvPr/>
          </p:nvSpPr>
          <p:spPr bwMode="auto">
            <a:xfrm>
              <a:off x="1067" y="3564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07" name="Oval 106"/>
            <p:cNvSpPr>
              <a:spLocks noChangeArrowheads="1"/>
            </p:cNvSpPr>
            <p:nvPr/>
          </p:nvSpPr>
          <p:spPr bwMode="auto">
            <a:xfrm>
              <a:off x="1131" y="324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08" name="Oval 107"/>
            <p:cNvSpPr>
              <a:spLocks noChangeArrowheads="1"/>
            </p:cNvSpPr>
            <p:nvPr/>
          </p:nvSpPr>
          <p:spPr bwMode="auto">
            <a:xfrm>
              <a:off x="1515" y="298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09" name="Oval 108"/>
            <p:cNvSpPr>
              <a:spLocks noChangeArrowheads="1"/>
            </p:cNvSpPr>
            <p:nvPr/>
          </p:nvSpPr>
          <p:spPr bwMode="auto">
            <a:xfrm>
              <a:off x="1131" y="270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10" name="Oval 109"/>
            <p:cNvSpPr>
              <a:spLocks noChangeArrowheads="1"/>
            </p:cNvSpPr>
            <p:nvPr/>
          </p:nvSpPr>
          <p:spPr bwMode="auto">
            <a:xfrm>
              <a:off x="1515" y="273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40011" name="Oval 110"/>
            <p:cNvSpPr>
              <a:spLocks noChangeArrowheads="1"/>
            </p:cNvSpPr>
            <p:nvPr/>
          </p:nvSpPr>
          <p:spPr bwMode="auto">
            <a:xfrm>
              <a:off x="1259" y="255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7" name="Group 111"/>
          <p:cNvGrpSpPr>
            <a:grpSpLocks/>
          </p:cNvGrpSpPr>
          <p:nvPr/>
        </p:nvGrpSpPr>
        <p:grpSpPr bwMode="auto">
          <a:xfrm>
            <a:off x="68263" y="4000500"/>
            <a:ext cx="2065337" cy="1504950"/>
            <a:chOff x="43" y="2520"/>
            <a:chExt cx="1301" cy="948"/>
          </a:xfrm>
        </p:grpSpPr>
        <p:sp>
          <p:nvSpPr>
            <p:cNvPr id="39986" name="Oval 112"/>
            <p:cNvSpPr>
              <a:spLocks noChangeArrowheads="1"/>
            </p:cNvSpPr>
            <p:nvPr/>
          </p:nvSpPr>
          <p:spPr bwMode="auto">
            <a:xfrm>
              <a:off x="875" y="298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87" name="Oval 113"/>
            <p:cNvSpPr>
              <a:spLocks noChangeArrowheads="1"/>
            </p:cNvSpPr>
            <p:nvPr/>
          </p:nvSpPr>
          <p:spPr bwMode="auto">
            <a:xfrm>
              <a:off x="683" y="3132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88" name="Oval 114"/>
            <p:cNvSpPr>
              <a:spLocks noChangeArrowheads="1"/>
            </p:cNvSpPr>
            <p:nvPr/>
          </p:nvSpPr>
          <p:spPr bwMode="auto">
            <a:xfrm>
              <a:off x="939" y="2844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89" name="Oval 115"/>
            <p:cNvSpPr>
              <a:spLocks noChangeArrowheads="1"/>
            </p:cNvSpPr>
            <p:nvPr/>
          </p:nvSpPr>
          <p:spPr bwMode="auto">
            <a:xfrm>
              <a:off x="555" y="291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90" name="Oval 116"/>
            <p:cNvSpPr>
              <a:spLocks noChangeArrowheads="1"/>
            </p:cNvSpPr>
            <p:nvPr/>
          </p:nvSpPr>
          <p:spPr bwMode="auto">
            <a:xfrm>
              <a:off x="683" y="273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91" name="Oval 117"/>
            <p:cNvSpPr>
              <a:spLocks noChangeArrowheads="1"/>
            </p:cNvSpPr>
            <p:nvPr/>
          </p:nvSpPr>
          <p:spPr bwMode="auto">
            <a:xfrm>
              <a:off x="875" y="252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92" name="Oval 118"/>
            <p:cNvSpPr>
              <a:spLocks noChangeArrowheads="1"/>
            </p:cNvSpPr>
            <p:nvPr/>
          </p:nvSpPr>
          <p:spPr bwMode="auto">
            <a:xfrm>
              <a:off x="875" y="324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93" name="Oval 119"/>
            <p:cNvSpPr>
              <a:spLocks noChangeArrowheads="1"/>
            </p:cNvSpPr>
            <p:nvPr/>
          </p:nvSpPr>
          <p:spPr bwMode="auto">
            <a:xfrm>
              <a:off x="427" y="324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94" name="Oval 120"/>
            <p:cNvSpPr>
              <a:spLocks noChangeArrowheads="1"/>
            </p:cNvSpPr>
            <p:nvPr/>
          </p:nvSpPr>
          <p:spPr bwMode="auto">
            <a:xfrm>
              <a:off x="363" y="306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95" name="Oval 121"/>
            <p:cNvSpPr>
              <a:spLocks noChangeArrowheads="1"/>
            </p:cNvSpPr>
            <p:nvPr/>
          </p:nvSpPr>
          <p:spPr bwMode="auto">
            <a:xfrm>
              <a:off x="363" y="280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96" name="Oval 122"/>
            <p:cNvSpPr>
              <a:spLocks noChangeArrowheads="1"/>
            </p:cNvSpPr>
            <p:nvPr/>
          </p:nvSpPr>
          <p:spPr bwMode="auto">
            <a:xfrm>
              <a:off x="43" y="316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8" name="Group 123"/>
          <p:cNvGrpSpPr>
            <a:grpSpLocks/>
          </p:cNvGrpSpPr>
          <p:nvPr/>
        </p:nvGrpSpPr>
        <p:grpSpPr bwMode="auto">
          <a:xfrm>
            <a:off x="5961063" y="1885950"/>
            <a:ext cx="2979737" cy="1504950"/>
            <a:chOff x="3755" y="1188"/>
            <a:chExt cx="1877" cy="948"/>
          </a:xfrm>
        </p:grpSpPr>
        <p:sp>
          <p:nvSpPr>
            <p:cNvPr id="39967" name="Oval 124"/>
            <p:cNvSpPr>
              <a:spLocks noChangeArrowheads="1"/>
            </p:cNvSpPr>
            <p:nvPr/>
          </p:nvSpPr>
          <p:spPr bwMode="auto">
            <a:xfrm>
              <a:off x="4587" y="165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68" name="Oval 125"/>
            <p:cNvSpPr>
              <a:spLocks noChangeArrowheads="1"/>
            </p:cNvSpPr>
            <p:nvPr/>
          </p:nvSpPr>
          <p:spPr bwMode="auto">
            <a:xfrm>
              <a:off x="4715" y="172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69" name="Oval 126"/>
            <p:cNvSpPr>
              <a:spLocks noChangeArrowheads="1"/>
            </p:cNvSpPr>
            <p:nvPr/>
          </p:nvSpPr>
          <p:spPr bwMode="auto">
            <a:xfrm>
              <a:off x="4395" y="180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70" name="Oval 127"/>
            <p:cNvSpPr>
              <a:spLocks noChangeArrowheads="1"/>
            </p:cNvSpPr>
            <p:nvPr/>
          </p:nvSpPr>
          <p:spPr bwMode="auto">
            <a:xfrm>
              <a:off x="4843" y="154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71" name="Oval 128"/>
            <p:cNvSpPr>
              <a:spLocks noChangeArrowheads="1"/>
            </p:cNvSpPr>
            <p:nvPr/>
          </p:nvSpPr>
          <p:spPr bwMode="auto">
            <a:xfrm>
              <a:off x="4971" y="180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72" name="Oval 129"/>
            <p:cNvSpPr>
              <a:spLocks noChangeArrowheads="1"/>
            </p:cNvSpPr>
            <p:nvPr/>
          </p:nvSpPr>
          <p:spPr bwMode="auto">
            <a:xfrm>
              <a:off x="4651" y="1512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73" name="Oval 130"/>
            <p:cNvSpPr>
              <a:spLocks noChangeArrowheads="1"/>
            </p:cNvSpPr>
            <p:nvPr/>
          </p:nvSpPr>
          <p:spPr bwMode="auto">
            <a:xfrm>
              <a:off x="4843" y="190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74" name="Oval 131"/>
            <p:cNvSpPr>
              <a:spLocks noChangeArrowheads="1"/>
            </p:cNvSpPr>
            <p:nvPr/>
          </p:nvSpPr>
          <p:spPr bwMode="auto">
            <a:xfrm>
              <a:off x="4267" y="1584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75" name="Oval 132"/>
            <p:cNvSpPr>
              <a:spLocks noChangeArrowheads="1"/>
            </p:cNvSpPr>
            <p:nvPr/>
          </p:nvSpPr>
          <p:spPr bwMode="auto">
            <a:xfrm>
              <a:off x="5227" y="165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76" name="Oval 133"/>
            <p:cNvSpPr>
              <a:spLocks noChangeArrowheads="1"/>
            </p:cNvSpPr>
            <p:nvPr/>
          </p:nvSpPr>
          <p:spPr bwMode="auto">
            <a:xfrm>
              <a:off x="4843" y="136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77" name="Oval 134"/>
            <p:cNvSpPr>
              <a:spLocks noChangeArrowheads="1"/>
            </p:cNvSpPr>
            <p:nvPr/>
          </p:nvSpPr>
          <p:spPr bwMode="auto">
            <a:xfrm>
              <a:off x="4395" y="1404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78" name="Oval 135"/>
            <p:cNvSpPr>
              <a:spLocks noChangeArrowheads="1"/>
            </p:cNvSpPr>
            <p:nvPr/>
          </p:nvSpPr>
          <p:spPr bwMode="auto">
            <a:xfrm>
              <a:off x="4587" y="118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79" name="Oval 136"/>
            <p:cNvSpPr>
              <a:spLocks noChangeArrowheads="1"/>
            </p:cNvSpPr>
            <p:nvPr/>
          </p:nvSpPr>
          <p:spPr bwMode="auto">
            <a:xfrm>
              <a:off x="5227" y="1404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80" name="Oval 137"/>
            <p:cNvSpPr>
              <a:spLocks noChangeArrowheads="1"/>
            </p:cNvSpPr>
            <p:nvPr/>
          </p:nvSpPr>
          <p:spPr bwMode="auto">
            <a:xfrm>
              <a:off x="4587" y="190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81" name="Oval 138"/>
            <p:cNvSpPr>
              <a:spLocks noChangeArrowheads="1"/>
            </p:cNvSpPr>
            <p:nvPr/>
          </p:nvSpPr>
          <p:spPr bwMode="auto">
            <a:xfrm>
              <a:off x="4971" y="1224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82" name="Oval 139"/>
            <p:cNvSpPr>
              <a:spLocks noChangeArrowheads="1"/>
            </p:cNvSpPr>
            <p:nvPr/>
          </p:nvSpPr>
          <p:spPr bwMode="auto">
            <a:xfrm>
              <a:off x="4139" y="190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83" name="Oval 140"/>
            <p:cNvSpPr>
              <a:spLocks noChangeArrowheads="1"/>
            </p:cNvSpPr>
            <p:nvPr/>
          </p:nvSpPr>
          <p:spPr bwMode="auto">
            <a:xfrm>
              <a:off x="4075" y="172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84" name="Oval 141"/>
            <p:cNvSpPr>
              <a:spLocks noChangeArrowheads="1"/>
            </p:cNvSpPr>
            <p:nvPr/>
          </p:nvSpPr>
          <p:spPr bwMode="auto">
            <a:xfrm>
              <a:off x="4075" y="147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85" name="Oval 142"/>
            <p:cNvSpPr>
              <a:spLocks noChangeArrowheads="1"/>
            </p:cNvSpPr>
            <p:nvPr/>
          </p:nvSpPr>
          <p:spPr bwMode="auto">
            <a:xfrm>
              <a:off x="3755" y="183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9" name="Group 143"/>
          <p:cNvGrpSpPr>
            <a:grpSpLocks/>
          </p:cNvGrpSpPr>
          <p:nvPr/>
        </p:nvGrpSpPr>
        <p:grpSpPr bwMode="auto">
          <a:xfrm>
            <a:off x="6062663" y="400050"/>
            <a:ext cx="2979737" cy="1504950"/>
            <a:chOff x="3819" y="252"/>
            <a:chExt cx="1877" cy="948"/>
          </a:xfrm>
        </p:grpSpPr>
        <p:sp>
          <p:nvSpPr>
            <p:cNvPr id="39947" name="Oval 144"/>
            <p:cNvSpPr>
              <a:spLocks noChangeArrowheads="1"/>
            </p:cNvSpPr>
            <p:nvPr/>
          </p:nvSpPr>
          <p:spPr bwMode="auto">
            <a:xfrm>
              <a:off x="5163" y="93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48" name="Oval 145"/>
            <p:cNvSpPr>
              <a:spLocks noChangeArrowheads="1"/>
            </p:cNvSpPr>
            <p:nvPr/>
          </p:nvSpPr>
          <p:spPr bwMode="auto">
            <a:xfrm>
              <a:off x="4651" y="72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49" name="Oval 146"/>
            <p:cNvSpPr>
              <a:spLocks noChangeArrowheads="1"/>
            </p:cNvSpPr>
            <p:nvPr/>
          </p:nvSpPr>
          <p:spPr bwMode="auto">
            <a:xfrm>
              <a:off x="4779" y="792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50" name="Oval 147"/>
            <p:cNvSpPr>
              <a:spLocks noChangeArrowheads="1"/>
            </p:cNvSpPr>
            <p:nvPr/>
          </p:nvSpPr>
          <p:spPr bwMode="auto">
            <a:xfrm>
              <a:off x="4459" y="864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51" name="Oval 148"/>
            <p:cNvSpPr>
              <a:spLocks noChangeArrowheads="1"/>
            </p:cNvSpPr>
            <p:nvPr/>
          </p:nvSpPr>
          <p:spPr bwMode="auto">
            <a:xfrm>
              <a:off x="4907" y="612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52" name="Oval 149"/>
            <p:cNvSpPr>
              <a:spLocks noChangeArrowheads="1"/>
            </p:cNvSpPr>
            <p:nvPr/>
          </p:nvSpPr>
          <p:spPr bwMode="auto">
            <a:xfrm>
              <a:off x="5035" y="864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53" name="Oval 150"/>
            <p:cNvSpPr>
              <a:spLocks noChangeArrowheads="1"/>
            </p:cNvSpPr>
            <p:nvPr/>
          </p:nvSpPr>
          <p:spPr bwMode="auto">
            <a:xfrm>
              <a:off x="4715" y="57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54" name="Oval 151"/>
            <p:cNvSpPr>
              <a:spLocks noChangeArrowheads="1"/>
            </p:cNvSpPr>
            <p:nvPr/>
          </p:nvSpPr>
          <p:spPr bwMode="auto">
            <a:xfrm>
              <a:off x="4907" y="972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55" name="Oval 152"/>
            <p:cNvSpPr>
              <a:spLocks noChangeArrowheads="1"/>
            </p:cNvSpPr>
            <p:nvPr/>
          </p:nvSpPr>
          <p:spPr bwMode="auto">
            <a:xfrm>
              <a:off x="4331" y="64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56" name="Oval 153"/>
            <p:cNvSpPr>
              <a:spLocks noChangeArrowheads="1"/>
            </p:cNvSpPr>
            <p:nvPr/>
          </p:nvSpPr>
          <p:spPr bwMode="auto">
            <a:xfrm>
              <a:off x="5291" y="72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57" name="Oval 154"/>
            <p:cNvSpPr>
              <a:spLocks noChangeArrowheads="1"/>
            </p:cNvSpPr>
            <p:nvPr/>
          </p:nvSpPr>
          <p:spPr bwMode="auto">
            <a:xfrm>
              <a:off x="4907" y="432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58" name="Oval 155"/>
            <p:cNvSpPr>
              <a:spLocks noChangeArrowheads="1"/>
            </p:cNvSpPr>
            <p:nvPr/>
          </p:nvSpPr>
          <p:spPr bwMode="auto">
            <a:xfrm>
              <a:off x="4459" y="46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59" name="Oval 156"/>
            <p:cNvSpPr>
              <a:spLocks noChangeArrowheads="1"/>
            </p:cNvSpPr>
            <p:nvPr/>
          </p:nvSpPr>
          <p:spPr bwMode="auto">
            <a:xfrm>
              <a:off x="4651" y="252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60" name="Oval 157"/>
            <p:cNvSpPr>
              <a:spLocks noChangeArrowheads="1"/>
            </p:cNvSpPr>
            <p:nvPr/>
          </p:nvSpPr>
          <p:spPr bwMode="auto">
            <a:xfrm>
              <a:off x="5291" y="46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61" name="Oval 158"/>
            <p:cNvSpPr>
              <a:spLocks noChangeArrowheads="1"/>
            </p:cNvSpPr>
            <p:nvPr/>
          </p:nvSpPr>
          <p:spPr bwMode="auto">
            <a:xfrm>
              <a:off x="4651" y="972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62" name="Oval 159"/>
            <p:cNvSpPr>
              <a:spLocks noChangeArrowheads="1"/>
            </p:cNvSpPr>
            <p:nvPr/>
          </p:nvSpPr>
          <p:spPr bwMode="auto">
            <a:xfrm>
              <a:off x="5035" y="288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63" name="Oval 160"/>
            <p:cNvSpPr>
              <a:spLocks noChangeArrowheads="1"/>
            </p:cNvSpPr>
            <p:nvPr/>
          </p:nvSpPr>
          <p:spPr bwMode="auto">
            <a:xfrm>
              <a:off x="4203" y="972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64" name="Oval 161"/>
            <p:cNvSpPr>
              <a:spLocks noChangeArrowheads="1"/>
            </p:cNvSpPr>
            <p:nvPr/>
          </p:nvSpPr>
          <p:spPr bwMode="auto">
            <a:xfrm>
              <a:off x="4139" y="792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65" name="Oval 162"/>
            <p:cNvSpPr>
              <a:spLocks noChangeArrowheads="1"/>
            </p:cNvSpPr>
            <p:nvPr/>
          </p:nvSpPr>
          <p:spPr bwMode="auto">
            <a:xfrm>
              <a:off x="4139" y="540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9966" name="Oval 163"/>
            <p:cNvSpPr>
              <a:spLocks noChangeArrowheads="1"/>
            </p:cNvSpPr>
            <p:nvPr/>
          </p:nvSpPr>
          <p:spPr bwMode="auto">
            <a:xfrm>
              <a:off x="3819" y="816"/>
              <a:ext cx="405" cy="228"/>
            </a:xfrm>
            <a:prstGeom prst="ellipse">
              <a:avLst/>
            </a:prstGeom>
            <a:solidFill>
              <a:srgbClr val="00FF00"/>
            </a:solidFill>
            <a:ln w="508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 descr="foto rame-rame seru!"/>
          <p:cNvSpPr>
            <a:spLocks noChangeArrowheads="1"/>
          </p:cNvSpPr>
          <p:nvPr/>
        </p:nvSpPr>
        <p:spPr bwMode="auto">
          <a:xfrm>
            <a:off x="571500" y="214313"/>
            <a:ext cx="8072438" cy="6643687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G:\New\KA DI INDONE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500063"/>
            <a:ext cx="88296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s">
  <a:themeElements>
    <a:clrScheme name="soarings.ppt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soarings.pp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oarings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s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</TotalTime>
  <Pages>35</Pages>
  <Words>1380</Words>
  <Application>Microsoft PowerPoint 4.0</Application>
  <PresentationFormat>On-screen Show (4:3)</PresentationFormat>
  <Paragraphs>423</Paragraphs>
  <Slides>46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soarings</vt:lpstr>
      <vt:lpstr>Slide</vt:lpstr>
      <vt:lpstr>Chart</vt:lpstr>
      <vt:lpstr>PROGRAM KEPENDUDUKAN  DAN  KELUARGA BERENCANA   </vt:lpstr>
      <vt:lpstr>Slide 2</vt:lpstr>
      <vt:lpstr>Slide 3</vt:lpstr>
      <vt:lpstr>Slide 4</vt:lpstr>
      <vt:lpstr>Tahun 2005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PERSENTASE PESERTA KB *</vt:lpstr>
      <vt:lpstr>Slide 36</vt:lpstr>
      <vt:lpstr>Total Fertility Rate *</vt:lpstr>
      <vt:lpstr>PENGHARGAAN INTERNASIONAL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Koren2</dc:title>
  <dc:creator>IBP</dc:creator>
  <cp:lastModifiedBy>Bp.Latief</cp:lastModifiedBy>
  <cp:revision>231</cp:revision>
  <cp:lastPrinted>1601-01-01T00:00:00Z</cp:lastPrinted>
  <dcterms:created xsi:type="dcterms:W3CDTF">1998-08-19T03:14:40Z</dcterms:created>
  <dcterms:modified xsi:type="dcterms:W3CDTF">2011-01-19T06:10:34Z</dcterms:modified>
</cp:coreProperties>
</file>