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3999" cy="685799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92905" y="769556"/>
            <a:ext cx="1758188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4857" y="1982215"/>
            <a:ext cx="7614285" cy="40271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7997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3379851" y="3173412"/>
            <a:ext cx="436181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85" dirty="0">
                <a:solidFill>
                  <a:srgbClr val="FFFFFF"/>
                </a:solidFill>
                <a:latin typeface="Trebuchet MS"/>
                <a:cs typeface="Trebuchet MS"/>
              </a:rPr>
              <a:t>ETIKA</a:t>
            </a:r>
            <a:r>
              <a:rPr sz="4800" b="1" spc="-3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800" b="1" spc="-45" dirty="0">
                <a:solidFill>
                  <a:srgbClr val="FFFFFF"/>
                </a:solidFill>
                <a:latin typeface="Trebuchet MS"/>
                <a:cs typeface="Trebuchet MS"/>
              </a:rPr>
              <a:t>BISNIS</a:t>
            </a:r>
            <a:r>
              <a:rPr sz="4800" b="1" spc="-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800" b="1" spc="-220" dirty="0">
                <a:solidFill>
                  <a:srgbClr val="FFFFFF"/>
                </a:solidFill>
                <a:latin typeface="Trebuchet MS"/>
                <a:cs typeface="Trebuchet MS"/>
              </a:rPr>
              <a:t>RS</a:t>
            </a:r>
            <a:endParaRPr sz="4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6950" y="769556"/>
            <a:ext cx="460883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95" dirty="0"/>
              <a:t>K</a:t>
            </a:r>
            <a:r>
              <a:rPr spc="105" dirty="0"/>
              <a:t>o</a:t>
            </a:r>
            <a:r>
              <a:rPr spc="-90" dirty="0"/>
              <a:t>n</a:t>
            </a:r>
            <a:r>
              <a:rPr spc="-390" dirty="0"/>
              <a:t>s</a:t>
            </a:r>
            <a:r>
              <a:rPr spc="-540" dirty="0"/>
              <a:t>e</a:t>
            </a:r>
            <a:r>
              <a:rPr spc="-365" dirty="0"/>
              <a:t>p</a:t>
            </a:r>
            <a:r>
              <a:rPr spc="-250" dirty="0"/>
              <a:t> </a:t>
            </a:r>
            <a:r>
              <a:rPr spc="-245" dirty="0"/>
              <a:t>B</a:t>
            </a:r>
            <a:r>
              <a:rPr spc="-500" dirty="0"/>
              <a:t>e</a:t>
            </a:r>
            <a:r>
              <a:rPr spc="-235" dirty="0"/>
              <a:t>nth</a:t>
            </a:r>
            <a:r>
              <a:rPr spc="-229" dirty="0"/>
              <a:t>a</a:t>
            </a:r>
            <a:r>
              <a:rPr spc="-225" dirty="0"/>
              <a:t>mite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857" y="1883677"/>
            <a:ext cx="5657850" cy="3830954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7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Efisiensi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adalah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 pertumbuhan</a:t>
            </a:r>
            <a:endParaRPr sz="3200">
              <a:latin typeface="Times New Roman"/>
              <a:cs typeface="Times New Roman"/>
            </a:endParaRPr>
          </a:p>
          <a:p>
            <a:pPr marL="354965" marR="438150" indent="-342900">
              <a:lnSpc>
                <a:spcPct val="100000"/>
              </a:lnSpc>
              <a:spcBef>
                <a:spcPts val="7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10" dirty="0">
                <a:solidFill>
                  <a:srgbClr val="03042B"/>
                </a:solidFill>
                <a:latin typeface="Times New Roman"/>
                <a:cs typeface="Times New Roman"/>
              </a:rPr>
              <a:t>Masyarakat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harus</a:t>
            </a:r>
            <a:r>
              <a:rPr sz="3200" spc="-2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0" dirty="0">
                <a:solidFill>
                  <a:srgbClr val="03042B"/>
                </a:solidFill>
                <a:latin typeface="Times New Roman"/>
                <a:cs typeface="Times New Roman"/>
              </a:rPr>
              <a:t>berkembang, </a:t>
            </a:r>
            <a:r>
              <a:rPr sz="3200" spc="-7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5" dirty="0">
                <a:solidFill>
                  <a:srgbClr val="03042B"/>
                </a:solidFill>
                <a:latin typeface="Times New Roman"/>
                <a:cs typeface="Times New Roman"/>
              </a:rPr>
              <a:t>walaupun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ada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30" dirty="0">
                <a:solidFill>
                  <a:srgbClr val="03042B"/>
                </a:solidFill>
                <a:latin typeface="Times New Roman"/>
                <a:cs typeface="Times New Roman"/>
              </a:rPr>
              <a:t>yang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dirugikan</a:t>
            </a:r>
            <a:endParaRPr sz="3200">
              <a:latin typeface="Times New Roman"/>
              <a:cs typeface="Times New Roman"/>
            </a:endParaRPr>
          </a:p>
          <a:p>
            <a:pPr marL="354965" marR="86995" indent="-342900">
              <a:lnSpc>
                <a:spcPct val="100000"/>
              </a:lnSpc>
              <a:spcBef>
                <a:spcPts val="76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95" dirty="0">
                <a:solidFill>
                  <a:srgbClr val="03042B"/>
                </a:solidFill>
                <a:latin typeface="Times New Roman"/>
                <a:cs typeface="Times New Roman"/>
              </a:rPr>
              <a:t>Apabila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ada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pihak</a:t>
            </a:r>
            <a:r>
              <a:rPr sz="3200" spc="-2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30" dirty="0">
                <a:solidFill>
                  <a:srgbClr val="03042B"/>
                </a:solidFill>
                <a:latin typeface="Times New Roman"/>
                <a:cs typeface="Times New Roman"/>
              </a:rPr>
              <a:t>yang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dirugikan </a:t>
            </a:r>
            <a:r>
              <a:rPr sz="3200" spc="-7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0" dirty="0">
                <a:solidFill>
                  <a:srgbClr val="03042B"/>
                </a:solidFill>
                <a:latin typeface="Times New Roman"/>
                <a:cs typeface="Times New Roman"/>
              </a:rPr>
              <a:t>bukanlah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suatu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5" dirty="0">
                <a:solidFill>
                  <a:srgbClr val="03042B"/>
                </a:solidFill>
                <a:latin typeface="Times New Roman"/>
                <a:cs typeface="Times New Roman"/>
              </a:rPr>
              <a:t>masalah</a:t>
            </a:r>
            <a:endParaRPr sz="32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0" dirty="0">
                <a:solidFill>
                  <a:srgbClr val="03042B"/>
                </a:solidFill>
                <a:latin typeface="Times New Roman"/>
                <a:cs typeface="Times New Roman"/>
              </a:rPr>
              <a:t>Pemerataan</a:t>
            </a:r>
            <a:r>
              <a:rPr sz="3200" spc="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merupakan</a:t>
            </a:r>
            <a:r>
              <a:rPr sz="3200" spc="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hal</a:t>
            </a:r>
            <a:r>
              <a:rPr sz="3200" spc="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00" dirty="0">
                <a:solidFill>
                  <a:srgbClr val="03042B"/>
                </a:solidFill>
                <a:latin typeface="Times New Roman"/>
                <a:cs typeface="Times New Roman"/>
              </a:rPr>
              <a:t>lain </a:t>
            </a:r>
            <a:r>
              <a:rPr sz="3200" spc="-9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30" dirty="0">
                <a:solidFill>
                  <a:srgbClr val="03042B"/>
                </a:solidFill>
                <a:latin typeface="Times New Roman"/>
                <a:cs typeface="Times New Roman"/>
              </a:rPr>
              <a:t>yang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tidak</a:t>
            </a:r>
            <a:r>
              <a:rPr sz="3200" spc="-3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terkait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0" dirty="0">
                <a:solidFill>
                  <a:srgbClr val="03042B"/>
                </a:solidFill>
                <a:latin typeface="Times New Roman"/>
                <a:cs typeface="Times New Roman"/>
              </a:rPr>
              <a:t>dengan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0" dirty="0">
                <a:solidFill>
                  <a:srgbClr val="03042B"/>
                </a:solidFill>
                <a:latin typeface="Times New Roman"/>
                <a:cs typeface="Times New Roman"/>
              </a:rPr>
              <a:t>efisiensi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14929" y="769556"/>
            <a:ext cx="391477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0" dirty="0"/>
              <a:t>K</a:t>
            </a:r>
            <a:r>
              <a:rPr spc="105" dirty="0"/>
              <a:t>o</a:t>
            </a:r>
            <a:r>
              <a:rPr spc="-85" dirty="0"/>
              <a:t>n</a:t>
            </a:r>
            <a:r>
              <a:rPr spc="-425" dirty="0"/>
              <a:t>sep</a:t>
            </a:r>
            <a:r>
              <a:rPr spc="-254" dirty="0"/>
              <a:t> </a:t>
            </a:r>
            <a:r>
              <a:rPr spc="-229" dirty="0"/>
              <a:t>R</a:t>
            </a:r>
            <a:r>
              <a:rPr spc="-170" dirty="0"/>
              <a:t>a</a:t>
            </a:r>
            <a:r>
              <a:rPr spc="-515" dirty="0"/>
              <a:t>w</a:t>
            </a:r>
            <a:r>
              <a:rPr spc="-265" dirty="0"/>
              <a:t>ls</a:t>
            </a:r>
            <a:r>
              <a:rPr spc="-210" dirty="0"/>
              <a:t>i</a:t>
            </a:r>
            <a:r>
              <a:rPr spc="-409" dirty="0"/>
              <a:t>a</a:t>
            </a:r>
            <a:r>
              <a:rPr spc="-100"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857" y="1982215"/>
            <a:ext cx="6974840" cy="2563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Efisiensi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harus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5" dirty="0">
                <a:solidFill>
                  <a:srgbClr val="03042B"/>
                </a:solidFill>
                <a:latin typeface="Times New Roman"/>
                <a:cs typeface="Times New Roman"/>
              </a:rPr>
              <a:t>mempunyai</a:t>
            </a:r>
            <a:r>
              <a:rPr sz="3200" spc="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0" dirty="0">
                <a:solidFill>
                  <a:srgbClr val="03042B"/>
                </a:solidFill>
                <a:latin typeface="Times New Roman"/>
                <a:cs typeface="Times New Roman"/>
              </a:rPr>
              <a:t>prinsip 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memperbaiki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0" dirty="0">
                <a:solidFill>
                  <a:srgbClr val="03042B"/>
                </a:solidFill>
                <a:latin typeface="Times New Roman"/>
                <a:cs typeface="Times New Roman"/>
              </a:rPr>
              <a:t>mereka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30" dirty="0">
                <a:solidFill>
                  <a:srgbClr val="03042B"/>
                </a:solidFill>
                <a:latin typeface="Times New Roman"/>
                <a:cs typeface="Times New Roman"/>
              </a:rPr>
              <a:t>yang</a:t>
            </a: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0" dirty="0">
                <a:solidFill>
                  <a:srgbClr val="03042B"/>
                </a:solidFill>
                <a:latin typeface="Times New Roman"/>
                <a:cs typeface="Times New Roman"/>
              </a:rPr>
              <a:t>paling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sengsara</a:t>
            </a:r>
            <a:endParaRPr sz="3200">
              <a:latin typeface="Times New Roman"/>
              <a:cs typeface="Times New Roman"/>
            </a:endParaRPr>
          </a:p>
          <a:p>
            <a:pPr marL="354965" marR="1094105" indent="-342900">
              <a:lnSpc>
                <a:spcPct val="100000"/>
              </a:lnSpc>
              <a:spcBef>
                <a:spcPts val="7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95" dirty="0">
                <a:solidFill>
                  <a:srgbClr val="03042B"/>
                </a:solidFill>
                <a:latin typeface="Times New Roman"/>
                <a:cs typeface="Times New Roman"/>
              </a:rPr>
              <a:t>Sistem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0" dirty="0">
                <a:solidFill>
                  <a:srgbClr val="03042B"/>
                </a:solidFill>
                <a:latin typeface="Times New Roman"/>
                <a:cs typeface="Times New Roman"/>
              </a:rPr>
              <a:t>pelayanan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kesehatan</a:t>
            </a:r>
            <a:r>
              <a:rPr sz="3200" spc="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harus </a:t>
            </a:r>
            <a:r>
              <a:rPr sz="3200" spc="-4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memprioritaskan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0" dirty="0">
                <a:solidFill>
                  <a:srgbClr val="03042B"/>
                </a:solidFill>
                <a:latin typeface="Times New Roman"/>
                <a:cs typeface="Times New Roman"/>
              </a:rPr>
              <a:t>pelayanan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kepada </a:t>
            </a:r>
            <a:r>
              <a:rPr sz="3200" spc="-7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30" dirty="0">
                <a:solidFill>
                  <a:srgbClr val="03042B"/>
                </a:solidFill>
                <a:latin typeface="Times New Roman"/>
                <a:cs typeface="Times New Roman"/>
              </a:rPr>
              <a:t>yang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0" dirty="0">
                <a:solidFill>
                  <a:srgbClr val="03042B"/>
                </a:solidFill>
                <a:latin typeface="Times New Roman"/>
                <a:cs typeface="Times New Roman"/>
              </a:rPr>
              <a:t>paling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0" dirty="0">
                <a:solidFill>
                  <a:srgbClr val="03042B"/>
                </a:solidFill>
                <a:latin typeface="Times New Roman"/>
                <a:cs typeface="Times New Roman"/>
              </a:rPr>
              <a:t>menderita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8836" y="500316"/>
            <a:ext cx="5926455" cy="1245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4000" spc="-229" dirty="0"/>
              <a:t>B</a:t>
            </a:r>
            <a:r>
              <a:rPr sz="4000" spc="-465" dirty="0"/>
              <a:t>e</a:t>
            </a:r>
            <a:r>
              <a:rPr sz="4000" spc="-320" dirty="0"/>
              <a:t>r</a:t>
            </a:r>
            <a:r>
              <a:rPr sz="4000" spc="-310" dirty="0"/>
              <a:t>b</a:t>
            </a:r>
            <a:r>
              <a:rPr sz="4000" spc="-275" dirty="0"/>
              <a:t>a</a:t>
            </a:r>
            <a:r>
              <a:rPr sz="4000" spc="-180" dirty="0"/>
              <a:t>gai</a:t>
            </a:r>
            <a:r>
              <a:rPr sz="4000" spc="-220" dirty="0"/>
              <a:t> </a:t>
            </a:r>
            <a:r>
              <a:rPr sz="4000" spc="-775" dirty="0"/>
              <a:t>“</a:t>
            </a:r>
            <a:r>
              <a:rPr sz="4000" spc="165" dirty="0"/>
              <a:t>K</a:t>
            </a:r>
            <a:r>
              <a:rPr sz="4000" spc="-380" dirty="0"/>
              <a:t>a</a:t>
            </a:r>
            <a:r>
              <a:rPr sz="4000" spc="-350" dirty="0"/>
              <a:t>s</a:t>
            </a:r>
            <a:r>
              <a:rPr sz="4000" spc="-110" dirty="0"/>
              <a:t>u</a:t>
            </a:r>
            <a:r>
              <a:rPr sz="4000" spc="-355" dirty="0"/>
              <a:t>s</a:t>
            </a:r>
            <a:r>
              <a:rPr sz="4000" spc="-229" dirty="0"/>
              <a:t> </a:t>
            </a:r>
            <a:r>
              <a:rPr sz="4000" spc="500" dirty="0"/>
              <a:t>A</a:t>
            </a:r>
            <a:r>
              <a:rPr sz="4000" spc="-195" dirty="0"/>
              <a:t>b</a:t>
            </a:r>
            <a:r>
              <a:rPr sz="4000" spc="-120" dirty="0"/>
              <a:t>u</a:t>
            </a:r>
            <a:r>
              <a:rPr sz="4000" spc="-220" dirty="0"/>
              <a:t> </a:t>
            </a:r>
            <a:r>
              <a:rPr sz="4000" spc="815" dirty="0"/>
              <a:t>–</a:t>
            </a:r>
            <a:r>
              <a:rPr sz="4000" spc="-170" dirty="0"/>
              <a:t> </a:t>
            </a:r>
            <a:r>
              <a:rPr sz="4000" spc="-380" dirty="0"/>
              <a:t>a</a:t>
            </a:r>
            <a:r>
              <a:rPr sz="4000" spc="-195" dirty="0"/>
              <a:t>b</a:t>
            </a:r>
            <a:r>
              <a:rPr sz="4000" spc="-110" dirty="0"/>
              <a:t>u</a:t>
            </a:r>
            <a:r>
              <a:rPr sz="4000" spc="-790" dirty="0"/>
              <a:t>”</a:t>
            </a:r>
            <a:endParaRPr sz="4000"/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4000" spc="-325" dirty="0"/>
              <a:t>d</a:t>
            </a:r>
            <a:r>
              <a:rPr sz="4000" spc="-280" dirty="0"/>
              <a:t>a</a:t>
            </a:r>
            <a:r>
              <a:rPr sz="4000" spc="-150" dirty="0"/>
              <a:t>l</a:t>
            </a:r>
            <a:r>
              <a:rPr sz="4000" spc="-380" dirty="0"/>
              <a:t>a</a:t>
            </a:r>
            <a:r>
              <a:rPr sz="4000" spc="20" dirty="0"/>
              <a:t>m</a:t>
            </a:r>
            <a:r>
              <a:rPr sz="4000" spc="-229" dirty="0"/>
              <a:t> </a:t>
            </a:r>
            <a:r>
              <a:rPr sz="4000" spc="10" dirty="0"/>
              <a:t>R</a:t>
            </a:r>
            <a:r>
              <a:rPr sz="4000" spc="-385" dirty="0"/>
              <a:t>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64857" y="1982215"/>
            <a:ext cx="6240780" cy="3153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200" spc="-55" dirty="0">
                <a:solidFill>
                  <a:srgbClr val="03042B"/>
                </a:solidFill>
                <a:latin typeface="Microsoft Sans Serif"/>
                <a:cs typeface="Microsoft Sans Serif"/>
              </a:rPr>
              <a:t>👉</a:t>
            </a:r>
            <a:r>
              <a:rPr sz="3200" spc="-45" dirty="0">
                <a:solidFill>
                  <a:srgbClr val="03042B"/>
                </a:solidFill>
                <a:latin typeface="Microsoft Sans Serif"/>
                <a:cs typeface="Microsoft Sans Serif"/>
              </a:rPr>
              <a:t> 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Bentuk</a:t>
            </a:r>
            <a:r>
              <a:rPr sz="3200" spc="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95" dirty="0">
                <a:solidFill>
                  <a:srgbClr val="03042B"/>
                </a:solidFill>
                <a:latin typeface="Times New Roman"/>
                <a:cs typeface="Times New Roman"/>
              </a:rPr>
              <a:t>RS</a:t>
            </a:r>
            <a:r>
              <a:rPr sz="3200" spc="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di</a:t>
            </a:r>
            <a:r>
              <a:rPr sz="3200" spc="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35" dirty="0">
                <a:solidFill>
                  <a:srgbClr val="03042B"/>
                </a:solidFill>
                <a:latin typeface="Times New Roman"/>
                <a:cs typeface="Times New Roman"/>
              </a:rPr>
              <a:t>Indonesia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0" dirty="0">
                <a:solidFill>
                  <a:srgbClr val="03042B"/>
                </a:solidFill>
                <a:latin typeface="Times New Roman"/>
                <a:cs typeface="Times New Roman"/>
              </a:rPr>
              <a:t>berdasarkan</a:t>
            </a:r>
            <a:endParaRPr sz="3200">
              <a:latin typeface="Times New Roman"/>
              <a:cs typeface="Times New Roman"/>
            </a:endParaRPr>
          </a:p>
          <a:p>
            <a:pPr marR="99060" algn="ctr">
              <a:lnSpc>
                <a:spcPct val="100000"/>
              </a:lnSpc>
            </a:pPr>
            <a:r>
              <a:rPr sz="3200" spc="-25" dirty="0">
                <a:solidFill>
                  <a:srgbClr val="03042B"/>
                </a:solidFill>
                <a:latin typeface="Times New Roman"/>
                <a:cs typeface="Times New Roman"/>
              </a:rPr>
              <a:t>konsep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0" dirty="0">
                <a:solidFill>
                  <a:srgbClr val="03042B"/>
                </a:solidFill>
                <a:latin typeface="Times New Roman"/>
                <a:cs typeface="Times New Roman"/>
              </a:rPr>
              <a:t>lembaga</a:t>
            </a:r>
            <a:r>
              <a:rPr sz="3200" spc="-4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usaha/sosial…???</a:t>
            </a:r>
            <a:endParaRPr sz="32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15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Timbul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berbagai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kasus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30" dirty="0">
                <a:solidFill>
                  <a:srgbClr val="03042B"/>
                </a:solidFill>
                <a:latin typeface="Times New Roman"/>
                <a:cs typeface="Times New Roman"/>
              </a:rPr>
              <a:t>yang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dianggap </a:t>
            </a:r>
            <a:r>
              <a:rPr sz="3200" spc="-7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normal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di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60" dirty="0">
                <a:solidFill>
                  <a:srgbClr val="03042B"/>
                </a:solidFill>
                <a:latin typeface="Times New Roman"/>
                <a:cs typeface="Times New Roman"/>
              </a:rPr>
              <a:t>RS,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namun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35" dirty="0">
                <a:solidFill>
                  <a:srgbClr val="03042B"/>
                </a:solidFill>
                <a:latin typeface="Times New Roman"/>
                <a:cs typeface="Times New Roman"/>
              </a:rPr>
              <a:t>jika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0" dirty="0">
                <a:solidFill>
                  <a:srgbClr val="03042B"/>
                </a:solidFill>
                <a:latin typeface="Times New Roman"/>
                <a:cs typeface="Times New Roman"/>
              </a:rPr>
              <a:t>dibahas 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menggunakan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etika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15" dirty="0">
                <a:solidFill>
                  <a:srgbClr val="03042B"/>
                </a:solidFill>
                <a:latin typeface="Times New Roman"/>
                <a:cs typeface="Times New Roman"/>
              </a:rPr>
              <a:t>bisnis/norma </a:t>
            </a:r>
            <a:r>
              <a:rPr sz="3200" spc="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0" dirty="0">
                <a:solidFill>
                  <a:srgbClr val="03042B"/>
                </a:solidFill>
                <a:latin typeface="Times New Roman"/>
                <a:cs typeface="Times New Roman"/>
              </a:rPr>
              <a:t>ekonomi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merupakan</a:t>
            </a:r>
            <a:r>
              <a:rPr sz="3200" spc="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penyimpangan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27703" y="769556"/>
            <a:ext cx="168656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0" dirty="0"/>
              <a:t>K</a:t>
            </a:r>
            <a:r>
              <a:rPr spc="-409" dirty="0"/>
              <a:t>a</a:t>
            </a:r>
            <a:r>
              <a:rPr spc="-385" dirty="0"/>
              <a:t>s</a:t>
            </a:r>
            <a:r>
              <a:rPr spc="-310" dirty="0"/>
              <a:t>u</a:t>
            </a:r>
            <a:r>
              <a:rPr spc="-220" dirty="0"/>
              <a:t>s</a:t>
            </a:r>
            <a:r>
              <a:rPr spc="-254" dirty="0"/>
              <a:t> </a:t>
            </a:r>
            <a:r>
              <a:rPr spc="-925" dirty="0"/>
              <a:t>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857" y="1982215"/>
            <a:ext cx="5816600" cy="1976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40" dirty="0">
                <a:solidFill>
                  <a:srgbClr val="03042B"/>
                </a:solidFill>
                <a:latin typeface="Times New Roman"/>
                <a:cs typeface="Times New Roman"/>
              </a:rPr>
              <a:t>Pengaturan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jumlah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dokter</a:t>
            </a: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00" dirty="0">
                <a:solidFill>
                  <a:srgbClr val="03042B"/>
                </a:solidFill>
                <a:latin typeface="Times New Roman"/>
                <a:cs typeface="Times New Roman"/>
              </a:rPr>
              <a:t>spesialis </a:t>
            </a:r>
            <a:r>
              <a:rPr sz="3200" spc="-7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dan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25" dirty="0">
                <a:solidFill>
                  <a:srgbClr val="03042B"/>
                </a:solidFill>
                <a:latin typeface="Times New Roman"/>
                <a:cs typeface="Times New Roman"/>
              </a:rPr>
              <a:t>penempatan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di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0" dirty="0">
                <a:solidFill>
                  <a:srgbClr val="03042B"/>
                </a:solidFill>
                <a:latin typeface="Times New Roman"/>
                <a:cs typeface="Times New Roman"/>
              </a:rPr>
              <a:t>suatu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40" dirty="0">
                <a:solidFill>
                  <a:srgbClr val="03042B"/>
                </a:solidFill>
                <a:latin typeface="Times New Roman"/>
                <a:cs typeface="Times New Roman"/>
              </a:rPr>
              <a:t>wilayah </a:t>
            </a:r>
            <a:r>
              <a:rPr sz="3200" spc="-13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diatur</a:t>
            </a:r>
            <a:r>
              <a:rPr sz="3200" spc="-2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oleh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25" dirty="0">
                <a:solidFill>
                  <a:srgbClr val="03042B"/>
                </a:solidFill>
                <a:latin typeface="Times New Roman"/>
                <a:cs typeface="Times New Roman"/>
              </a:rPr>
              <a:t>perhimpunan </a:t>
            </a:r>
            <a:r>
              <a:rPr sz="3200" spc="-100" dirty="0">
                <a:solidFill>
                  <a:srgbClr val="03042B"/>
                </a:solidFill>
                <a:latin typeface="Times New Roman"/>
                <a:cs typeface="Times New Roman"/>
              </a:rPr>
              <a:t>spesialis, </a:t>
            </a:r>
            <a:r>
              <a:rPr sz="3200" spc="-7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bukan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oleh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35" dirty="0">
                <a:solidFill>
                  <a:srgbClr val="03042B"/>
                </a:solidFill>
                <a:latin typeface="Times New Roman"/>
                <a:cs typeface="Times New Roman"/>
              </a:rPr>
              <a:t>pemerintah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76903" y="769556"/>
            <a:ext cx="178816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0" dirty="0"/>
              <a:t>K</a:t>
            </a:r>
            <a:r>
              <a:rPr spc="-409" dirty="0"/>
              <a:t>a</a:t>
            </a:r>
            <a:r>
              <a:rPr spc="-390" dirty="0"/>
              <a:t>s</a:t>
            </a:r>
            <a:r>
              <a:rPr spc="-310" dirty="0"/>
              <a:t>u</a:t>
            </a:r>
            <a:r>
              <a:rPr spc="-220" dirty="0"/>
              <a:t>s</a:t>
            </a:r>
            <a:r>
              <a:rPr spc="-265" dirty="0"/>
              <a:t> </a:t>
            </a:r>
            <a:r>
              <a:rPr spc="-110" dirty="0"/>
              <a:t>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857" y="1982215"/>
            <a:ext cx="6056630" cy="3539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42227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Penetapan 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tarif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30" dirty="0">
                <a:solidFill>
                  <a:srgbClr val="03042B"/>
                </a:solidFill>
                <a:latin typeface="Times New Roman"/>
                <a:cs typeface="Times New Roman"/>
              </a:rPr>
              <a:t>yang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0" dirty="0">
                <a:solidFill>
                  <a:srgbClr val="03042B"/>
                </a:solidFill>
                <a:latin typeface="Times New Roman"/>
                <a:cs typeface="Times New Roman"/>
              </a:rPr>
              <a:t>terlalu</a:t>
            </a:r>
            <a:r>
              <a:rPr sz="3200" spc="-4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5" dirty="0">
                <a:solidFill>
                  <a:srgbClr val="03042B"/>
                </a:solidFill>
                <a:latin typeface="Times New Roman"/>
                <a:cs typeface="Times New Roman"/>
              </a:rPr>
              <a:t>tinggi </a:t>
            </a:r>
            <a:r>
              <a:rPr sz="3200" spc="-7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oleh</a:t>
            </a:r>
            <a:r>
              <a:rPr sz="3200" spc="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dokter</a:t>
            </a: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00" dirty="0">
                <a:solidFill>
                  <a:srgbClr val="03042B"/>
                </a:solidFill>
                <a:latin typeface="Times New Roman"/>
                <a:cs typeface="Times New Roman"/>
              </a:rPr>
              <a:t>spesialis</a:t>
            </a:r>
            <a:endParaRPr sz="32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70" dirty="0">
                <a:solidFill>
                  <a:srgbClr val="03042B"/>
                </a:solidFill>
                <a:latin typeface="Times New Roman"/>
                <a:cs typeface="Times New Roman"/>
              </a:rPr>
              <a:t>Merupakan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suatu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0" dirty="0">
                <a:solidFill>
                  <a:srgbClr val="03042B"/>
                </a:solidFill>
                <a:latin typeface="Times New Roman"/>
                <a:cs typeface="Times New Roman"/>
              </a:rPr>
              <a:t>dilema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05" dirty="0">
                <a:solidFill>
                  <a:srgbClr val="03042B"/>
                </a:solidFill>
                <a:latin typeface="Times New Roman"/>
                <a:cs typeface="Times New Roman"/>
              </a:rPr>
              <a:t>bagi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pihak </a:t>
            </a:r>
            <a:r>
              <a:rPr sz="3200" spc="-60" dirty="0">
                <a:solidFill>
                  <a:srgbClr val="03042B"/>
                </a:solidFill>
                <a:latin typeface="Times New Roman"/>
                <a:cs typeface="Times New Roman"/>
              </a:rPr>
              <a:t> manajemen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90" dirty="0">
                <a:solidFill>
                  <a:srgbClr val="03042B"/>
                </a:solidFill>
                <a:latin typeface="Times New Roman"/>
                <a:cs typeface="Times New Roman"/>
              </a:rPr>
              <a:t>RS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untuk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meningkatkan </a:t>
            </a:r>
            <a:r>
              <a:rPr sz="3200" spc="-7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atau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tidak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tarif</a:t>
            </a:r>
            <a:r>
              <a:rPr sz="3200" spc="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0" dirty="0">
                <a:solidFill>
                  <a:srgbClr val="03042B"/>
                </a:solidFill>
                <a:latin typeface="Times New Roman"/>
                <a:cs typeface="Times New Roman"/>
              </a:rPr>
              <a:t>pelayanan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0" dirty="0">
                <a:solidFill>
                  <a:srgbClr val="03042B"/>
                </a:solidFill>
                <a:latin typeface="Times New Roman"/>
                <a:cs typeface="Times New Roman"/>
              </a:rPr>
              <a:t>apabila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dokter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25" dirty="0">
                <a:solidFill>
                  <a:srgbClr val="03042B"/>
                </a:solidFill>
                <a:latin typeface="Times New Roman"/>
                <a:cs typeface="Times New Roman"/>
              </a:rPr>
              <a:t>tersebut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0" dirty="0">
                <a:solidFill>
                  <a:srgbClr val="03042B"/>
                </a:solidFill>
                <a:latin typeface="Times New Roman"/>
                <a:cs typeface="Times New Roman"/>
              </a:rPr>
              <a:t>hanya</a:t>
            </a:r>
            <a:r>
              <a:rPr sz="3200" spc="-2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ada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satu</a:t>
            </a:r>
            <a:r>
              <a:rPr sz="3200" spc="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– </a:t>
            </a:r>
            <a:r>
              <a:rPr sz="3200" spc="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satunya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di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40" dirty="0">
                <a:solidFill>
                  <a:srgbClr val="03042B"/>
                </a:solidFill>
                <a:latin typeface="Times New Roman"/>
                <a:cs typeface="Times New Roman"/>
              </a:rPr>
              <a:t>wilayah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25" dirty="0">
                <a:solidFill>
                  <a:srgbClr val="03042B"/>
                </a:solidFill>
                <a:latin typeface="Times New Roman"/>
                <a:cs typeface="Times New Roman"/>
              </a:rPr>
              <a:t>tersebut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97351" y="769556"/>
            <a:ext cx="174752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0" dirty="0"/>
              <a:t>K</a:t>
            </a:r>
            <a:r>
              <a:rPr spc="-409" dirty="0"/>
              <a:t>a</a:t>
            </a:r>
            <a:r>
              <a:rPr spc="-385" dirty="0"/>
              <a:t>s</a:t>
            </a:r>
            <a:r>
              <a:rPr spc="-310" dirty="0"/>
              <a:t>u</a:t>
            </a:r>
            <a:r>
              <a:rPr spc="-220" dirty="0"/>
              <a:t>s</a:t>
            </a:r>
            <a:r>
              <a:rPr spc="-254" dirty="0"/>
              <a:t> </a:t>
            </a:r>
            <a:r>
              <a:rPr spc="-445" dirty="0"/>
              <a:t>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857" y="1982215"/>
            <a:ext cx="7021830" cy="3051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64769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Hubungan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dokter</a:t>
            </a:r>
            <a:r>
              <a:rPr sz="3200" spc="-4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dengan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industri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farmasi </a:t>
            </a:r>
            <a:r>
              <a:rPr sz="3200" spc="-7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0" dirty="0">
                <a:solidFill>
                  <a:srgbClr val="03042B"/>
                </a:solidFill>
                <a:latin typeface="Times New Roman"/>
                <a:cs typeface="Times New Roman"/>
              </a:rPr>
              <a:t>merupakan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5" dirty="0">
                <a:solidFill>
                  <a:srgbClr val="03042B"/>
                </a:solidFill>
                <a:latin typeface="Times New Roman"/>
                <a:cs typeface="Times New Roman"/>
              </a:rPr>
              <a:t>keadaan</a:t>
            </a:r>
            <a:r>
              <a:rPr sz="3200" spc="65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30" dirty="0">
                <a:solidFill>
                  <a:srgbClr val="03042B"/>
                </a:solidFill>
                <a:latin typeface="Times New Roman"/>
                <a:cs typeface="Times New Roman"/>
              </a:rPr>
              <a:t>yang</a:t>
            </a:r>
            <a:r>
              <a:rPr sz="3200" spc="54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0" dirty="0">
                <a:solidFill>
                  <a:srgbClr val="03042B"/>
                </a:solidFill>
                <a:latin typeface="Times New Roman"/>
                <a:cs typeface="Times New Roman"/>
              </a:rPr>
              <a:t>diwarnai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dengan</a:t>
            </a:r>
            <a:r>
              <a:rPr sz="3200" spc="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berbagai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0" dirty="0">
                <a:solidFill>
                  <a:srgbClr val="03042B"/>
                </a:solidFill>
                <a:latin typeface="Times New Roman"/>
                <a:cs typeface="Times New Roman"/>
              </a:rPr>
              <a:t>motivasi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0" dirty="0">
                <a:solidFill>
                  <a:srgbClr val="03042B"/>
                </a:solidFill>
                <a:latin typeface="Times New Roman"/>
                <a:cs typeface="Times New Roman"/>
              </a:rPr>
              <a:t>ekonomi</a:t>
            </a:r>
            <a:endParaRPr sz="32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Konferensi</a:t>
            </a:r>
            <a:r>
              <a:rPr sz="3200" spc="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–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konferensi</a:t>
            </a:r>
            <a:r>
              <a:rPr sz="3200" spc="-3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5" dirty="0">
                <a:solidFill>
                  <a:srgbClr val="03042B"/>
                </a:solidFill>
                <a:latin typeface="Times New Roman"/>
                <a:cs typeface="Times New Roman"/>
              </a:rPr>
              <a:t>ilmiah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5" dirty="0">
                <a:solidFill>
                  <a:srgbClr val="03042B"/>
                </a:solidFill>
                <a:latin typeface="Times New Roman"/>
                <a:cs typeface="Times New Roman"/>
              </a:rPr>
              <a:t>menjadi </a:t>
            </a:r>
            <a:r>
              <a:rPr sz="3200" spc="-7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10" dirty="0">
                <a:solidFill>
                  <a:srgbClr val="03042B"/>
                </a:solidFill>
                <a:latin typeface="Times New Roman"/>
                <a:cs typeface="Times New Roman"/>
              </a:rPr>
              <a:t>ajang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25" dirty="0">
                <a:solidFill>
                  <a:srgbClr val="03042B"/>
                </a:solidFill>
                <a:latin typeface="Times New Roman"/>
                <a:cs typeface="Times New Roman"/>
              </a:rPr>
              <a:t>promosi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industri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obat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35" dirty="0">
                <a:solidFill>
                  <a:srgbClr val="03042B"/>
                </a:solidFill>
                <a:latin typeface="Times New Roman"/>
                <a:cs typeface="Times New Roman"/>
              </a:rPr>
              <a:t>yang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0" dirty="0">
                <a:solidFill>
                  <a:srgbClr val="03042B"/>
                </a:solidFill>
                <a:latin typeface="Times New Roman"/>
                <a:cs typeface="Times New Roman"/>
              </a:rPr>
              <a:t>berusaha </a:t>
            </a:r>
            <a:r>
              <a:rPr sz="3200" spc="-7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mempengaruhi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pola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peresepan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dokter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74490" y="769556"/>
            <a:ext cx="179451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0" dirty="0"/>
              <a:t>K</a:t>
            </a:r>
            <a:r>
              <a:rPr spc="-409" dirty="0"/>
              <a:t>a</a:t>
            </a:r>
            <a:r>
              <a:rPr spc="-385" dirty="0"/>
              <a:t>s</a:t>
            </a:r>
            <a:r>
              <a:rPr spc="-310" dirty="0"/>
              <a:t>u</a:t>
            </a:r>
            <a:r>
              <a:rPr spc="-220" dirty="0"/>
              <a:t>s</a:t>
            </a:r>
            <a:r>
              <a:rPr spc="-260" dirty="0"/>
              <a:t> </a:t>
            </a:r>
            <a:r>
              <a:rPr spc="-70" dirty="0"/>
              <a:t>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857" y="1982215"/>
            <a:ext cx="6734809" cy="3539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2286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60" dirty="0">
                <a:solidFill>
                  <a:srgbClr val="03042B"/>
                </a:solidFill>
                <a:latin typeface="Times New Roman"/>
                <a:cs typeface="Times New Roman"/>
              </a:rPr>
              <a:t>Ketika 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tarif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poli </a:t>
            </a:r>
            <a:r>
              <a:rPr sz="3200" spc="-100" dirty="0">
                <a:solidFill>
                  <a:srgbClr val="03042B"/>
                </a:solidFill>
                <a:latin typeface="Times New Roman"/>
                <a:cs typeface="Times New Roman"/>
              </a:rPr>
              <a:t>spesialis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di </a:t>
            </a:r>
            <a:r>
              <a:rPr sz="3200" spc="-195" dirty="0">
                <a:solidFill>
                  <a:srgbClr val="03042B"/>
                </a:solidFill>
                <a:latin typeface="Times New Roman"/>
                <a:cs typeface="Times New Roman"/>
              </a:rPr>
              <a:t>RS</a:t>
            </a:r>
            <a:r>
              <a:rPr sz="3200" spc="-19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0" dirty="0">
                <a:solidFill>
                  <a:srgbClr val="03042B"/>
                </a:solidFill>
                <a:latin typeface="Times New Roman"/>
                <a:cs typeface="Times New Roman"/>
              </a:rPr>
              <a:t>murah </a:t>
            </a:r>
            <a:r>
              <a:rPr sz="3200" spc="-3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30" dirty="0">
                <a:solidFill>
                  <a:srgbClr val="03042B"/>
                </a:solidFill>
                <a:latin typeface="Times New Roman"/>
                <a:cs typeface="Times New Roman"/>
              </a:rPr>
              <a:t>yang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20" dirty="0">
                <a:solidFill>
                  <a:srgbClr val="03042B"/>
                </a:solidFill>
                <a:latin typeface="Times New Roman"/>
                <a:cs typeface="Times New Roman"/>
              </a:rPr>
              <a:t>jasa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0" dirty="0">
                <a:solidFill>
                  <a:srgbClr val="03042B"/>
                </a:solidFill>
                <a:latin typeface="Times New Roman"/>
                <a:cs typeface="Times New Roman"/>
              </a:rPr>
              <a:t>mediknya</a:t>
            </a: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0" dirty="0">
                <a:solidFill>
                  <a:srgbClr val="03042B"/>
                </a:solidFill>
                <a:latin typeface="Times New Roman"/>
                <a:cs typeface="Times New Roman"/>
              </a:rPr>
              <a:t>rendah,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00" dirty="0">
                <a:solidFill>
                  <a:srgbClr val="03042B"/>
                </a:solidFill>
                <a:latin typeface="Times New Roman"/>
                <a:cs typeface="Times New Roman"/>
              </a:rPr>
              <a:t>maka </a:t>
            </a:r>
            <a:r>
              <a:rPr sz="3200" spc="-9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5" dirty="0">
                <a:solidFill>
                  <a:srgbClr val="03042B"/>
                </a:solidFill>
                <a:latin typeface="Times New Roman"/>
                <a:cs typeface="Times New Roman"/>
              </a:rPr>
              <a:t>terjadilah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peresepan</a:t>
            </a:r>
            <a:r>
              <a:rPr sz="3200" spc="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30" dirty="0">
                <a:solidFill>
                  <a:srgbClr val="03042B"/>
                </a:solidFill>
                <a:latin typeface="Times New Roman"/>
                <a:cs typeface="Times New Roman"/>
              </a:rPr>
              <a:t>yang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0" dirty="0">
                <a:solidFill>
                  <a:srgbClr val="03042B"/>
                </a:solidFill>
                <a:latin typeface="Times New Roman"/>
                <a:cs typeface="Times New Roman"/>
              </a:rPr>
              <a:t>sangat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5" dirty="0">
                <a:solidFill>
                  <a:srgbClr val="03042B"/>
                </a:solidFill>
                <a:latin typeface="Times New Roman"/>
                <a:cs typeface="Times New Roman"/>
              </a:rPr>
              <a:t>tinggi </a:t>
            </a:r>
            <a:r>
              <a:rPr sz="3200" spc="-9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dan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menggunakan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20" dirty="0">
                <a:solidFill>
                  <a:srgbClr val="03042B"/>
                </a:solidFill>
                <a:latin typeface="Times New Roman"/>
                <a:cs typeface="Times New Roman"/>
              </a:rPr>
              <a:t>jasa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35" dirty="0">
                <a:solidFill>
                  <a:srgbClr val="03042B"/>
                </a:solidFill>
                <a:latin typeface="Times New Roman"/>
                <a:cs typeface="Times New Roman"/>
              </a:rPr>
              <a:t>apotek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di</a:t>
            </a:r>
            <a:r>
              <a:rPr sz="3200" spc="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luar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90" dirty="0">
                <a:solidFill>
                  <a:srgbClr val="03042B"/>
                </a:solidFill>
                <a:latin typeface="Times New Roman"/>
                <a:cs typeface="Times New Roman"/>
              </a:rPr>
              <a:t>RS</a:t>
            </a:r>
            <a:endParaRPr sz="32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Hal</a:t>
            </a:r>
            <a:r>
              <a:rPr sz="3200" spc="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0" dirty="0">
                <a:solidFill>
                  <a:srgbClr val="03042B"/>
                </a:solidFill>
                <a:latin typeface="Times New Roman"/>
                <a:cs typeface="Times New Roman"/>
              </a:rPr>
              <a:t>ini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0" dirty="0">
                <a:solidFill>
                  <a:srgbClr val="03042B"/>
                </a:solidFill>
                <a:latin typeface="Times New Roman"/>
                <a:cs typeface="Times New Roman"/>
              </a:rPr>
              <a:t>disebabkan</a:t>
            </a:r>
            <a:r>
              <a:rPr sz="3200" spc="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oleh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0" dirty="0">
                <a:solidFill>
                  <a:srgbClr val="03042B"/>
                </a:solidFill>
                <a:latin typeface="Times New Roman"/>
                <a:cs typeface="Times New Roman"/>
              </a:rPr>
              <a:t>motivasi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0" dirty="0">
                <a:solidFill>
                  <a:srgbClr val="03042B"/>
                </a:solidFill>
                <a:latin typeface="Times New Roman"/>
                <a:cs typeface="Times New Roman"/>
              </a:rPr>
              <a:t>ekonomi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untuk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0" dirty="0">
                <a:solidFill>
                  <a:srgbClr val="03042B"/>
                </a:solidFill>
                <a:latin typeface="Times New Roman"/>
                <a:cs typeface="Times New Roman"/>
              </a:rPr>
              <a:t>mendapatkan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persentase </a:t>
            </a:r>
            <a:r>
              <a:rPr sz="3200" spc="-7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0" dirty="0">
                <a:solidFill>
                  <a:srgbClr val="03042B"/>
                </a:solidFill>
                <a:latin typeface="Times New Roman"/>
                <a:cs typeface="Times New Roman"/>
              </a:rPr>
              <a:t>dari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omzet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penjualan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obat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74490" y="769556"/>
            <a:ext cx="179451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0" dirty="0"/>
              <a:t>K</a:t>
            </a:r>
            <a:r>
              <a:rPr spc="-409" dirty="0"/>
              <a:t>a</a:t>
            </a:r>
            <a:r>
              <a:rPr spc="-385" dirty="0"/>
              <a:t>s</a:t>
            </a:r>
            <a:r>
              <a:rPr spc="-310" dirty="0"/>
              <a:t>u</a:t>
            </a:r>
            <a:r>
              <a:rPr spc="-220" dirty="0"/>
              <a:t>s</a:t>
            </a:r>
            <a:r>
              <a:rPr spc="-260" dirty="0"/>
              <a:t> </a:t>
            </a:r>
            <a:r>
              <a:rPr spc="-70" dirty="0"/>
              <a:t>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857" y="1982215"/>
            <a:ext cx="6874509" cy="3051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9182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0" dirty="0">
                <a:solidFill>
                  <a:srgbClr val="03042B"/>
                </a:solidFill>
                <a:latin typeface="Times New Roman"/>
                <a:cs typeface="Times New Roman"/>
              </a:rPr>
              <a:t>Praktek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hubungan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0" dirty="0">
                <a:solidFill>
                  <a:srgbClr val="03042B"/>
                </a:solidFill>
                <a:latin typeface="Times New Roman"/>
                <a:cs typeface="Times New Roman"/>
              </a:rPr>
              <a:t>antara</a:t>
            </a:r>
            <a:r>
              <a:rPr sz="3200" spc="-3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dokter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dan </a:t>
            </a:r>
            <a:r>
              <a:rPr sz="3200" spc="-2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industri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farmasi</a:t>
            </a:r>
            <a:r>
              <a:rPr sz="3200" spc="-2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0" dirty="0">
                <a:solidFill>
                  <a:srgbClr val="03042B"/>
                </a:solidFill>
                <a:latin typeface="Times New Roman"/>
                <a:cs typeface="Times New Roman"/>
              </a:rPr>
              <a:t>merupakan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0" dirty="0">
                <a:solidFill>
                  <a:srgbClr val="03042B"/>
                </a:solidFill>
                <a:latin typeface="Times New Roman"/>
                <a:cs typeface="Times New Roman"/>
              </a:rPr>
              <a:t>salah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0" dirty="0">
                <a:solidFill>
                  <a:srgbClr val="03042B"/>
                </a:solidFill>
                <a:latin typeface="Times New Roman"/>
                <a:cs typeface="Times New Roman"/>
              </a:rPr>
              <a:t>satu </a:t>
            </a:r>
            <a:r>
              <a:rPr sz="3200" spc="-7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faktor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penyebab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05" dirty="0">
                <a:solidFill>
                  <a:srgbClr val="03042B"/>
                </a:solidFill>
                <a:latin typeface="Times New Roman"/>
                <a:cs typeface="Times New Roman"/>
              </a:rPr>
              <a:t>tingginya</a:t>
            </a: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harga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obat </a:t>
            </a:r>
            <a:r>
              <a:rPr sz="3200" spc="-7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di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0" dirty="0">
                <a:solidFill>
                  <a:srgbClr val="03042B"/>
                </a:solidFill>
                <a:latin typeface="Times New Roman"/>
                <a:cs typeface="Times New Roman"/>
              </a:rPr>
              <a:t>pasaran</a:t>
            </a:r>
            <a:endParaRPr sz="32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Dapat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0" dirty="0">
                <a:solidFill>
                  <a:srgbClr val="03042B"/>
                </a:solidFill>
                <a:latin typeface="Times New Roman"/>
                <a:cs typeface="Times New Roman"/>
              </a:rPr>
              <a:t>memicu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5" dirty="0">
                <a:solidFill>
                  <a:srgbClr val="03042B"/>
                </a:solidFill>
                <a:latin typeface="Times New Roman"/>
                <a:cs typeface="Times New Roman"/>
              </a:rPr>
              <a:t>meningkatnya</a:t>
            </a:r>
            <a:r>
              <a:rPr sz="3200" spc="-3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0" dirty="0">
                <a:solidFill>
                  <a:srgbClr val="03042B"/>
                </a:solidFill>
                <a:latin typeface="Times New Roman"/>
                <a:cs typeface="Times New Roman"/>
              </a:rPr>
              <a:t>permintaan </a:t>
            </a:r>
            <a:r>
              <a:rPr sz="3200" spc="-7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0" dirty="0">
                <a:solidFill>
                  <a:srgbClr val="03042B"/>
                </a:solidFill>
                <a:latin typeface="Times New Roman"/>
                <a:cs typeface="Times New Roman"/>
              </a:rPr>
              <a:t>(demand)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spc="200" dirty="0"/>
              <a:t>K</a:t>
            </a:r>
            <a:r>
              <a:rPr spc="-409" dirty="0"/>
              <a:t>a</a:t>
            </a:r>
            <a:r>
              <a:rPr spc="-385" dirty="0"/>
              <a:t>s</a:t>
            </a:r>
            <a:r>
              <a:rPr spc="-310" dirty="0"/>
              <a:t>u</a:t>
            </a:r>
            <a:r>
              <a:rPr spc="-220" dirty="0"/>
              <a:t>s</a:t>
            </a:r>
            <a:r>
              <a:rPr spc="-254" dirty="0"/>
              <a:t> </a:t>
            </a:r>
            <a:r>
              <a:rPr spc="-375" dirty="0"/>
              <a:t>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857" y="1982215"/>
            <a:ext cx="6923405" cy="3636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82435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Penjualan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bahan dan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0" dirty="0">
                <a:solidFill>
                  <a:srgbClr val="03042B"/>
                </a:solidFill>
                <a:latin typeface="Times New Roman"/>
                <a:cs typeface="Times New Roman"/>
              </a:rPr>
              <a:t>alat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30" dirty="0">
                <a:solidFill>
                  <a:srgbClr val="03042B"/>
                </a:solidFill>
                <a:latin typeface="Times New Roman"/>
                <a:cs typeface="Times New Roman"/>
              </a:rPr>
              <a:t>yang </a:t>
            </a:r>
            <a:r>
              <a:rPr sz="3200" spc="-7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diikutkan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dengan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0" dirty="0">
                <a:solidFill>
                  <a:srgbClr val="03042B"/>
                </a:solidFill>
                <a:latin typeface="Times New Roman"/>
                <a:cs typeface="Times New Roman"/>
              </a:rPr>
              <a:t>pelayanan</a:t>
            </a:r>
            <a:endParaRPr sz="32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35" dirty="0">
                <a:solidFill>
                  <a:srgbClr val="03042B"/>
                </a:solidFill>
                <a:latin typeface="Times New Roman"/>
                <a:cs typeface="Times New Roman"/>
              </a:rPr>
              <a:t>Operasi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0" dirty="0">
                <a:solidFill>
                  <a:srgbClr val="03042B"/>
                </a:solidFill>
                <a:latin typeface="Times New Roman"/>
                <a:cs typeface="Times New Roman"/>
              </a:rPr>
              <a:t>atau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0" dirty="0">
                <a:solidFill>
                  <a:srgbClr val="03042B"/>
                </a:solidFill>
                <a:latin typeface="Times New Roman"/>
                <a:cs typeface="Times New Roman"/>
              </a:rPr>
              <a:t>tindakan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5" dirty="0">
                <a:solidFill>
                  <a:srgbClr val="03042B"/>
                </a:solidFill>
                <a:latin typeface="Times New Roman"/>
                <a:cs typeface="Times New Roman"/>
              </a:rPr>
              <a:t>medik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belum</a:t>
            </a:r>
            <a:r>
              <a:rPr sz="3200" spc="-2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35" dirty="0">
                <a:solidFill>
                  <a:srgbClr val="03042B"/>
                </a:solidFill>
                <a:latin typeface="Times New Roman"/>
                <a:cs typeface="Times New Roman"/>
              </a:rPr>
              <a:t>dapat </a:t>
            </a:r>
            <a:r>
              <a:rPr sz="3200" spc="-7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dilakukan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0" dirty="0">
                <a:solidFill>
                  <a:srgbClr val="03042B"/>
                </a:solidFill>
                <a:latin typeface="Times New Roman"/>
                <a:cs typeface="Times New Roman"/>
              </a:rPr>
              <a:t>apabila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05" dirty="0">
                <a:solidFill>
                  <a:srgbClr val="03042B"/>
                </a:solidFill>
                <a:latin typeface="Times New Roman"/>
                <a:cs typeface="Times New Roman"/>
              </a:rPr>
              <a:t>alatnya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belum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dibeli</a:t>
            </a:r>
            <a:endParaRPr sz="3200">
              <a:latin typeface="Times New Roman"/>
              <a:cs typeface="Times New Roman"/>
            </a:endParaRPr>
          </a:p>
          <a:p>
            <a:pPr marL="354965" marR="492125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60" dirty="0">
                <a:solidFill>
                  <a:srgbClr val="03042B"/>
                </a:solidFill>
                <a:latin typeface="Times New Roman"/>
                <a:cs typeface="Times New Roman"/>
              </a:rPr>
              <a:t>Pembelian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5" dirty="0">
                <a:solidFill>
                  <a:srgbClr val="03042B"/>
                </a:solidFill>
                <a:latin typeface="Times New Roman"/>
                <a:cs typeface="Times New Roman"/>
              </a:rPr>
              <a:t>alat</a:t>
            </a:r>
            <a:r>
              <a:rPr sz="3200" spc="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25" dirty="0">
                <a:solidFill>
                  <a:srgbClr val="03042B"/>
                </a:solidFill>
                <a:latin typeface="Times New Roman"/>
                <a:cs typeface="Times New Roman"/>
              </a:rPr>
              <a:t>tersebut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terpisah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0" dirty="0">
                <a:solidFill>
                  <a:srgbClr val="03042B"/>
                </a:solidFill>
                <a:latin typeface="Times New Roman"/>
                <a:cs typeface="Times New Roman"/>
              </a:rPr>
              <a:t>dari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30" dirty="0">
                <a:solidFill>
                  <a:srgbClr val="03042B"/>
                </a:solidFill>
                <a:latin typeface="Times New Roman"/>
                <a:cs typeface="Times New Roman"/>
              </a:rPr>
              <a:t>biaya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95" dirty="0">
                <a:solidFill>
                  <a:srgbClr val="03042B"/>
                </a:solidFill>
                <a:latin typeface="Times New Roman"/>
                <a:cs typeface="Times New Roman"/>
              </a:rPr>
              <a:t>RS</a:t>
            </a:r>
            <a:r>
              <a:rPr sz="3200" spc="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0" dirty="0">
                <a:solidFill>
                  <a:srgbClr val="03042B"/>
                </a:solidFill>
                <a:latin typeface="Times New Roman"/>
                <a:cs typeface="Times New Roman"/>
              </a:rPr>
              <a:t>karena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95" dirty="0">
                <a:solidFill>
                  <a:srgbClr val="03042B"/>
                </a:solidFill>
                <a:latin typeface="Times New Roman"/>
                <a:cs typeface="Times New Roman"/>
              </a:rPr>
              <a:t>RS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tidak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menyediakan </a:t>
            </a:r>
            <a:r>
              <a:rPr sz="3200" spc="-7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langsung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spc="200" dirty="0"/>
              <a:t>K</a:t>
            </a:r>
            <a:r>
              <a:rPr spc="-409" dirty="0"/>
              <a:t>a</a:t>
            </a:r>
            <a:r>
              <a:rPr spc="-385" dirty="0"/>
              <a:t>s</a:t>
            </a:r>
            <a:r>
              <a:rPr spc="-310" dirty="0"/>
              <a:t>u</a:t>
            </a:r>
            <a:r>
              <a:rPr spc="-220" dirty="0"/>
              <a:t>s</a:t>
            </a:r>
            <a:r>
              <a:rPr spc="-254" dirty="0"/>
              <a:t> </a:t>
            </a:r>
            <a:r>
              <a:rPr spc="-375" dirty="0"/>
              <a:t>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857" y="1982215"/>
            <a:ext cx="6412865" cy="3051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70993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Perlu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5" dirty="0">
                <a:solidFill>
                  <a:srgbClr val="03042B"/>
                </a:solidFill>
                <a:latin typeface="Times New Roman"/>
                <a:cs typeface="Times New Roman"/>
              </a:rPr>
              <a:t>diingat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5" dirty="0">
                <a:solidFill>
                  <a:srgbClr val="03042B"/>
                </a:solidFill>
                <a:latin typeface="Times New Roman"/>
                <a:cs typeface="Times New Roman"/>
              </a:rPr>
              <a:t>bahwa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dokter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0" dirty="0">
                <a:solidFill>
                  <a:srgbClr val="03042B"/>
                </a:solidFill>
                <a:latin typeface="Times New Roman"/>
                <a:cs typeface="Times New Roman"/>
              </a:rPr>
              <a:t>adalah </a:t>
            </a:r>
            <a:r>
              <a:rPr sz="3200" spc="-7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penyedia</a:t>
            </a:r>
            <a:r>
              <a:rPr sz="3200" spc="-4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jasa/pelayanan,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0" dirty="0">
                <a:solidFill>
                  <a:srgbClr val="03042B"/>
                </a:solidFill>
                <a:latin typeface="Times New Roman"/>
                <a:cs typeface="Times New Roman"/>
              </a:rPr>
              <a:t>bukan </a:t>
            </a:r>
            <a:r>
              <a:rPr sz="3200" spc="-3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0" dirty="0">
                <a:solidFill>
                  <a:srgbClr val="03042B"/>
                </a:solidFill>
                <a:latin typeface="Times New Roman"/>
                <a:cs typeface="Times New Roman"/>
              </a:rPr>
              <a:t>penjual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70" dirty="0">
                <a:solidFill>
                  <a:srgbClr val="03042B"/>
                </a:solidFill>
                <a:latin typeface="Times New Roman"/>
                <a:cs typeface="Times New Roman"/>
              </a:rPr>
              <a:t>barang…!!!!</a:t>
            </a:r>
            <a:endParaRPr sz="32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Hal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5" dirty="0">
                <a:solidFill>
                  <a:srgbClr val="03042B"/>
                </a:solidFill>
                <a:latin typeface="Times New Roman"/>
                <a:cs typeface="Times New Roman"/>
              </a:rPr>
              <a:t>ini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lebih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sulit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0" dirty="0">
                <a:solidFill>
                  <a:srgbClr val="03042B"/>
                </a:solidFill>
                <a:latin typeface="Times New Roman"/>
                <a:cs typeface="Times New Roman"/>
              </a:rPr>
              <a:t>apabila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35" dirty="0">
                <a:solidFill>
                  <a:srgbClr val="03042B"/>
                </a:solidFill>
                <a:latin typeface="Times New Roman"/>
                <a:cs typeface="Times New Roman"/>
              </a:rPr>
              <a:t>obat/alat </a:t>
            </a:r>
            <a:r>
              <a:rPr sz="3200" spc="4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30" dirty="0">
                <a:solidFill>
                  <a:srgbClr val="03042B"/>
                </a:solidFill>
                <a:latin typeface="Times New Roman"/>
                <a:cs typeface="Times New Roman"/>
              </a:rPr>
              <a:t>yang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5" dirty="0">
                <a:solidFill>
                  <a:srgbClr val="03042B"/>
                </a:solidFill>
                <a:latin typeface="Times New Roman"/>
                <a:cs typeface="Times New Roman"/>
              </a:rPr>
              <a:t>ditawarkan</a:t>
            </a:r>
            <a:r>
              <a:rPr sz="3200" spc="-2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dokter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5" dirty="0">
                <a:solidFill>
                  <a:srgbClr val="03042B"/>
                </a:solidFill>
                <a:latin typeface="Times New Roman"/>
                <a:cs typeface="Times New Roman"/>
              </a:rPr>
              <a:t>harganya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lebih </a:t>
            </a:r>
            <a:r>
              <a:rPr sz="3200" spc="-7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35" dirty="0">
                <a:solidFill>
                  <a:srgbClr val="03042B"/>
                </a:solidFill>
                <a:latin typeface="Times New Roman"/>
                <a:cs typeface="Times New Roman"/>
              </a:rPr>
              <a:t>murah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di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5" dirty="0">
                <a:solidFill>
                  <a:srgbClr val="03042B"/>
                </a:solidFill>
                <a:latin typeface="Times New Roman"/>
                <a:cs typeface="Times New Roman"/>
              </a:rPr>
              <a:t>luar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0" dirty="0">
                <a:solidFill>
                  <a:srgbClr val="03042B"/>
                </a:solidFill>
                <a:latin typeface="Times New Roman"/>
                <a:cs typeface="Times New Roman"/>
              </a:rPr>
              <a:t>dibandingkan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di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90" dirty="0">
                <a:solidFill>
                  <a:srgbClr val="03042B"/>
                </a:solidFill>
                <a:latin typeface="Times New Roman"/>
                <a:cs typeface="Times New Roman"/>
              </a:rPr>
              <a:t>RS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98191" y="769556"/>
            <a:ext cx="354965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P</a:t>
            </a:r>
            <a:r>
              <a:rPr spc="-5" dirty="0"/>
              <a:t>o</a:t>
            </a:r>
            <a:r>
              <a:rPr spc="-160" dirty="0"/>
              <a:t>k</a:t>
            </a:r>
            <a:r>
              <a:rPr spc="-45" dirty="0"/>
              <a:t>ok</a:t>
            </a:r>
            <a:r>
              <a:rPr spc="-260" dirty="0"/>
              <a:t> </a:t>
            </a:r>
            <a:r>
              <a:rPr spc="-245" dirty="0"/>
              <a:t>B</a:t>
            </a:r>
            <a:r>
              <a:rPr spc="-409" dirty="0"/>
              <a:t>a</a:t>
            </a:r>
            <a:r>
              <a:rPr spc="-195" dirty="0"/>
              <a:t>h</a:t>
            </a:r>
            <a:r>
              <a:rPr spc="-340" dirty="0"/>
              <a:t>asan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857" y="1873388"/>
            <a:ext cx="6732270" cy="236537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55"/>
              </a:spcBef>
              <a:buChar char="•"/>
              <a:tabLst>
                <a:tab pos="355600" algn="l"/>
              </a:tabLst>
            </a:pPr>
            <a:r>
              <a:rPr sz="3200" spc="-80" dirty="0">
                <a:solidFill>
                  <a:srgbClr val="03042B"/>
                </a:solidFill>
                <a:latin typeface="Trebuchet MS"/>
                <a:cs typeface="Trebuchet MS"/>
              </a:rPr>
              <a:t>Pendahuluan</a:t>
            </a:r>
            <a:endParaRPr sz="32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Char char="•"/>
              <a:tabLst>
                <a:tab pos="355600" algn="l"/>
              </a:tabLst>
            </a:pPr>
            <a:r>
              <a:rPr sz="3200" spc="-35" dirty="0">
                <a:solidFill>
                  <a:srgbClr val="03042B"/>
                </a:solidFill>
                <a:latin typeface="Trebuchet MS"/>
                <a:cs typeface="Trebuchet MS"/>
              </a:rPr>
              <a:t>Konsep</a:t>
            </a:r>
            <a:r>
              <a:rPr sz="3200" spc="-190" dirty="0">
                <a:solidFill>
                  <a:srgbClr val="03042B"/>
                </a:solidFill>
                <a:latin typeface="Trebuchet MS"/>
                <a:cs typeface="Trebuchet MS"/>
              </a:rPr>
              <a:t> </a:t>
            </a:r>
            <a:r>
              <a:rPr sz="3200" spc="-120" dirty="0">
                <a:solidFill>
                  <a:srgbClr val="03042B"/>
                </a:solidFill>
                <a:latin typeface="Trebuchet MS"/>
                <a:cs typeface="Trebuchet MS"/>
              </a:rPr>
              <a:t>Efisiensi</a:t>
            </a:r>
            <a:endParaRPr sz="32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780"/>
              </a:spcBef>
              <a:buChar char="•"/>
              <a:tabLst>
                <a:tab pos="355600" algn="l"/>
              </a:tabLst>
            </a:pPr>
            <a:r>
              <a:rPr sz="3200" spc="-204" dirty="0">
                <a:solidFill>
                  <a:srgbClr val="03042B"/>
                </a:solidFill>
                <a:latin typeface="Trebuchet MS"/>
                <a:cs typeface="Trebuchet MS"/>
              </a:rPr>
              <a:t>Be</a:t>
            </a:r>
            <a:r>
              <a:rPr sz="3200" spc="-150" dirty="0">
                <a:solidFill>
                  <a:srgbClr val="03042B"/>
                </a:solidFill>
                <a:latin typeface="Trebuchet MS"/>
                <a:cs typeface="Trebuchet MS"/>
              </a:rPr>
              <a:t>rbagai</a:t>
            </a:r>
            <a:r>
              <a:rPr sz="3200" spc="-125" dirty="0">
                <a:solidFill>
                  <a:srgbClr val="03042B"/>
                </a:solidFill>
                <a:latin typeface="Trebuchet MS"/>
                <a:cs typeface="Trebuchet MS"/>
              </a:rPr>
              <a:t> </a:t>
            </a:r>
            <a:r>
              <a:rPr sz="3200" spc="-150" dirty="0">
                <a:solidFill>
                  <a:srgbClr val="03042B"/>
                </a:solidFill>
                <a:latin typeface="Trebuchet MS"/>
                <a:cs typeface="Trebuchet MS"/>
              </a:rPr>
              <a:t>“Kasu</a:t>
            </a:r>
            <a:r>
              <a:rPr sz="3200" spc="-114" dirty="0">
                <a:solidFill>
                  <a:srgbClr val="03042B"/>
                </a:solidFill>
                <a:latin typeface="Trebuchet MS"/>
                <a:cs typeface="Trebuchet MS"/>
              </a:rPr>
              <a:t>s</a:t>
            </a:r>
            <a:r>
              <a:rPr sz="3200" spc="-140" dirty="0">
                <a:solidFill>
                  <a:srgbClr val="03042B"/>
                </a:solidFill>
                <a:latin typeface="Trebuchet MS"/>
                <a:cs typeface="Trebuchet MS"/>
              </a:rPr>
              <a:t> </a:t>
            </a:r>
            <a:r>
              <a:rPr sz="3200" spc="160" dirty="0">
                <a:solidFill>
                  <a:srgbClr val="03042B"/>
                </a:solidFill>
                <a:latin typeface="Trebuchet MS"/>
                <a:cs typeface="Trebuchet MS"/>
              </a:rPr>
              <a:t>Abu</a:t>
            </a:r>
            <a:r>
              <a:rPr sz="3200" spc="-135" dirty="0">
                <a:solidFill>
                  <a:srgbClr val="03042B"/>
                </a:solidFill>
                <a:latin typeface="Trebuchet MS"/>
                <a:cs typeface="Trebuchet MS"/>
              </a:rPr>
              <a:t> </a:t>
            </a:r>
            <a:r>
              <a:rPr sz="3200" spc="650" dirty="0">
                <a:solidFill>
                  <a:srgbClr val="03042B"/>
                </a:solidFill>
                <a:latin typeface="Trebuchet MS"/>
                <a:cs typeface="Trebuchet MS"/>
              </a:rPr>
              <a:t>–</a:t>
            </a:r>
            <a:r>
              <a:rPr sz="3200" spc="-150" dirty="0">
                <a:solidFill>
                  <a:srgbClr val="03042B"/>
                </a:solidFill>
                <a:latin typeface="Trebuchet MS"/>
                <a:cs typeface="Trebuchet MS"/>
              </a:rPr>
              <a:t> </a:t>
            </a:r>
            <a:r>
              <a:rPr sz="3200" spc="-114" dirty="0">
                <a:solidFill>
                  <a:srgbClr val="03042B"/>
                </a:solidFill>
                <a:latin typeface="Trebuchet MS"/>
                <a:cs typeface="Trebuchet MS"/>
              </a:rPr>
              <a:t>ab</a:t>
            </a:r>
            <a:r>
              <a:rPr sz="3200" spc="-105" dirty="0">
                <a:solidFill>
                  <a:srgbClr val="03042B"/>
                </a:solidFill>
                <a:latin typeface="Trebuchet MS"/>
                <a:cs typeface="Trebuchet MS"/>
              </a:rPr>
              <a:t>u</a:t>
            </a:r>
            <a:r>
              <a:rPr sz="3200" spc="-434" dirty="0">
                <a:solidFill>
                  <a:srgbClr val="03042B"/>
                </a:solidFill>
                <a:latin typeface="Trebuchet MS"/>
                <a:cs typeface="Trebuchet MS"/>
              </a:rPr>
              <a:t>”</a:t>
            </a:r>
            <a:r>
              <a:rPr sz="3200" spc="-150" dirty="0">
                <a:solidFill>
                  <a:srgbClr val="03042B"/>
                </a:solidFill>
                <a:latin typeface="Trebuchet MS"/>
                <a:cs typeface="Trebuchet MS"/>
              </a:rPr>
              <a:t> </a:t>
            </a:r>
            <a:r>
              <a:rPr sz="3200" spc="-210" dirty="0">
                <a:solidFill>
                  <a:srgbClr val="03042B"/>
                </a:solidFill>
                <a:latin typeface="Trebuchet MS"/>
                <a:cs typeface="Trebuchet MS"/>
              </a:rPr>
              <a:t>d</a:t>
            </a:r>
            <a:r>
              <a:rPr sz="3200" spc="-190" dirty="0">
                <a:solidFill>
                  <a:srgbClr val="03042B"/>
                </a:solidFill>
                <a:latin typeface="Trebuchet MS"/>
                <a:cs typeface="Trebuchet MS"/>
              </a:rPr>
              <a:t>a</a:t>
            </a:r>
            <a:r>
              <a:rPr sz="3200" spc="-100" dirty="0">
                <a:solidFill>
                  <a:srgbClr val="03042B"/>
                </a:solidFill>
                <a:latin typeface="Trebuchet MS"/>
                <a:cs typeface="Trebuchet MS"/>
              </a:rPr>
              <a:t>lam</a:t>
            </a:r>
            <a:r>
              <a:rPr sz="3200" spc="-135" dirty="0">
                <a:solidFill>
                  <a:srgbClr val="03042B"/>
                </a:solidFill>
                <a:latin typeface="Trebuchet MS"/>
                <a:cs typeface="Trebuchet MS"/>
              </a:rPr>
              <a:t> </a:t>
            </a:r>
            <a:r>
              <a:rPr sz="3200" spc="-60" dirty="0">
                <a:solidFill>
                  <a:srgbClr val="03042B"/>
                </a:solidFill>
                <a:latin typeface="Trebuchet MS"/>
                <a:cs typeface="Trebuchet MS"/>
              </a:rPr>
              <a:t>RS</a:t>
            </a:r>
            <a:endParaRPr sz="32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5600" algn="l"/>
                <a:tab pos="3817620" algn="l"/>
              </a:tabLst>
            </a:pPr>
            <a:r>
              <a:rPr sz="3200" spc="-35" dirty="0">
                <a:solidFill>
                  <a:srgbClr val="03042B"/>
                </a:solidFill>
                <a:latin typeface="Trebuchet MS"/>
                <a:cs typeface="Trebuchet MS"/>
              </a:rPr>
              <a:t>Konsep</a:t>
            </a:r>
            <a:r>
              <a:rPr sz="3200" spc="-160" dirty="0">
                <a:solidFill>
                  <a:srgbClr val="03042B"/>
                </a:solidFill>
                <a:latin typeface="Trebuchet MS"/>
                <a:cs typeface="Trebuchet MS"/>
              </a:rPr>
              <a:t> </a:t>
            </a:r>
            <a:r>
              <a:rPr sz="3200" spc="-100" dirty="0">
                <a:solidFill>
                  <a:srgbClr val="03042B"/>
                </a:solidFill>
                <a:latin typeface="Trebuchet MS"/>
                <a:cs typeface="Trebuchet MS"/>
              </a:rPr>
              <a:t>Etika</a:t>
            </a:r>
            <a:r>
              <a:rPr sz="3200" spc="-140" dirty="0">
                <a:solidFill>
                  <a:srgbClr val="03042B"/>
                </a:solidFill>
                <a:latin typeface="Trebuchet MS"/>
                <a:cs typeface="Trebuchet MS"/>
              </a:rPr>
              <a:t> </a:t>
            </a:r>
            <a:r>
              <a:rPr sz="3200" spc="-110" dirty="0">
                <a:solidFill>
                  <a:srgbClr val="03042B"/>
                </a:solidFill>
                <a:latin typeface="Trebuchet MS"/>
                <a:cs typeface="Trebuchet MS"/>
              </a:rPr>
              <a:t>Bisnis	</a:t>
            </a:r>
            <a:r>
              <a:rPr sz="3200" spc="-60" dirty="0">
                <a:solidFill>
                  <a:srgbClr val="03042B"/>
                </a:solidFill>
                <a:latin typeface="Trebuchet MS"/>
                <a:cs typeface="Trebuchet MS"/>
              </a:rPr>
              <a:t>RS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94684" y="769556"/>
            <a:ext cx="175133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0" dirty="0"/>
              <a:t>K</a:t>
            </a:r>
            <a:r>
              <a:rPr spc="-409" dirty="0"/>
              <a:t>a</a:t>
            </a:r>
            <a:r>
              <a:rPr spc="-390" dirty="0"/>
              <a:t>s</a:t>
            </a:r>
            <a:r>
              <a:rPr spc="-310" dirty="0"/>
              <a:t>u</a:t>
            </a:r>
            <a:r>
              <a:rPr spc="-220" dirty="0"/>
              <a:t>s</a:t>
            </a:r>
            <a:r>
              <a:rPr spc="-265" dirty="0"/>
              <a:t> </a:t>
            </a:r>
            <a:r>
              <a:rPr spc="-400" dirty="0"/>
              <a:t>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857" y="1982215"/>
            <a:ext cx="6395085" cy="3636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Pendorongan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0" dirty="0">
                <a:solidFill>
                  <a:srgbClr val="03042B"/>
                </a:solidFill>
                <a:latin typeface="Times New Roman"/>
                <a:cs typeface="Times New Roman"/>
              </a:rPr>
              <a:t>pasien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untuk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melakukan </a:t>
            </a:r>
            <a:r>
              <a:rPr sz="3200" spc="-7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0" dirty="0">
                <a:solidFill>
                  <a:srgbClr val="03042B"/>
                </a:solidFill>
                <a:latin typeface="Times New Roman"/>
                <a:cs typeface="Times New Roman"/>
              </a:rPr>
              <a:t>tindakan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5" dirty="0">
                <a:solidFill>
                  <a:srgbClr val="03042B"/>
                </a:solidFill>
                <a:latin typeface="Times New Roman"/>
                <a:cs typeface="Times New Roman"/>
              </a:rPr>
              <a:t>medik</a:t>
            </a: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30" dirty="0">
                <a:solidFill>
                  <a:srgbClr val="03042B"/>
                </a:solidFill>
                <a:latin typeface="Times New Roman"/>
                <a:cs typeface="Times New Roman"/>
              </a:rPr>
              <a:t>yang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mahal,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namun </a:t>
            </a:r>
            <a:r>
              <a:rPr sz="3200" spc="-2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tidak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35" dirty="0">
                <a:solidFill>
                  <a:srgbClr val="03042B"/>
                </a:solidFill>
                <a:latin typeface="Times New Roman"/>
                <a:cs typeface="Times New Roman"/>
              </a:rPr>
              <a:t>benar</a:t>
            </a:r>
            <a:r>
              <a:rPr sz="3200" spc="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– </a:t>
            </a:r>
            <a:r>
              <a:rPr sz="3200" spc="-35" dirty="0">
                <a:solidFill>
                  <a:srgbClr val="03042B"/>
                </a:solidFill>
                <a:latin typeface="Times New Roman"/>
                <a:cs typeface="Times New Roman"/>
              </a:rPr>
              <a:t>benar</a:t>
            </a:r>
            <a:r>
              <a:rPr sz="3200" spc="-2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35" dirty="0">
                <a:solidFill>
                  <a:srgbClr val="03042B"/>
                </a:solidFill>
                <a:latin typeface="Times New Roman"/>
                <a:cs typeface="Times New Roman"/>
              </a:rPr>
              <a:t>dibutuhkan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Contoh;</a:t>
            </a:r>
            <a:r>
              <a:rPr sz="3200" spc="-4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bedah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caesar</a:t>
            </a:r>
            <a:endParaRPr sz="3200">
              <a:latin typeface="Times New Roman"/>
              <a:cs typeface="Times New Roman"/>
            </a:endParaRPr>
          </a:p>
          <a:p>
            <a:pPr marL="354965" marR="335280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Di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beberapa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60" dirty="0">
                <a:solidFill>
                  <a:srgbClr val="03042B"/>
                </a:solidFill>
                <a:latin typeface="Times New Roman"/>
                <a:cs typeface="Times New Roman"/>
              </a:rPr>
              <a:t>RS,</a:t>
            </a: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5" dirty="0">
                <a:solidFill>
                  <a:srgbClr val="03042B"/>
                </a:solidFill>
                <a:latin typeface="Times New Roman"/>
                <a:cs typeface="Times New Roman"/>
              </a:rPr>
              <a:t>angka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bedah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caesar </a:t>
            </a:r>
            <a:r>
              <a:rPr sz="3200" spc="-7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0" dirty="0">
                <a:solidFill>
                  <a:srgbClr val="03042B"/>
                </a:solidFill>
                <a:latin typeface="Times New Roman"/>
                <a:cs typeface="Times New Roman"/>
              </a:rPr>
              <a:t>mencapai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50%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0" dirty="0">
                <a:solidFill>
                  <a:srgbClr val="03042B"/>
                </a:solidFill>
                <a:latin typeface="Times New Roman"/>
                <a:cs typeface="Times New Roman"/>
              </a:rPr>
              <a:t>dari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seluruh</a:t>
            </a:r>
            <a:r>
              <a:rPr sz="3200" spc="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jumlah </a:t>
            </a:r>
            <a:r>
              <a:rPr sz="3200" spc="-75" dirty="0">
                <a:solidFill>
                  <a:srgbClr val="03042B"/>
                </a:solidFill>
                <a:latin typeface="Times New Roman"/>
                <a:cs typeface="Times New Roman"/>
              </a:rPr>
              <a:t> kelahiran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94684" y="769556"/>
            <a:ext cx="175133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0" dirty="0"/>
              <a:t>K</a:t>
            </a:r>
            <a:r>
              <a:rPr spc="-409" dirty="0"/>
              <a:t>a</a:t>
            </a:r>
            <a:r>
              <a:rPr spc="-390" dirty="0"/>
              <a:t>s</a:t>
            </a:r>
            <a:r>
              <a:rPr spc="-310" dirty="0"/>
              <a:t>u</a:t>
            </a:r>
            <a:r>
              <a:rPr spc="-220" dirty="0"/>
              <a:t>s</a:t>
            </a:r>
            <a:r>
              <a:rPr spc="-265" dirty="0"/>
              <a:t> </a:t>
            </a:r>
            <a:r>
              <a:rPr spc="-400" dirty="0"/>
              <a:t>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857" y="1982215"/>
            <a:ext cx="7239634" cy="3539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10" dirty="0">
                <a:solidFill>
                  <a:srgbClr val="03042B"/>
                </a:solidFill>
                <a:latin typeface="Times New Roman"/>
                <a:cs typeface="Times New Roman"/>
              </a:rPr>
              <a:t>Secara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sadar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atau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5" dirty="0">
                <a:solidFill>
                  <a:srgbClr val="03042B"/>
                </a:solidFill>
                <a:latin typeface="Times New Roman"/>
                <a:cs typeface="Times New Roman"/>
              </a:rPr>
              <a:t>tidak,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berbagai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komponen </a:t>
            </a:r>
            <a:r>
              <a:rPr sz="3200" spc="-7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dalam </a:t>
            </a:r>
            <a:r>
              <a:rPr sz="3200" spc="-190" dirty="0">
                <a:solidFill>
                  <a:srgbClr val="03042B"/>
                </a:solidFill>
                <a:latin typeface="Times New Roman"/>
                <a:cs typeface="Times New Roman"/>
              </a:rPr>
              <a:t>RS</a:t>
            </a:r>
            <a:r>
              <a:rPr sz="3200" spc="-1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mengharapkan </a:t>
            </a:r>
            <a:r>
              <a:rPr sz="3200" spc="-105" dirty="0">
                <a:solidFill>
                  <a:srgbClr val="03042B"/>
                </a:solidFill>
                <a:latin typeface="Times New Roman"/>
                <a:cs typeface="Times New Roman"/>
              </a:rPr>
              <a:t>adanya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lebih </a:t>
            </a:r>
            <a:r>
              <a:rPr sz="3200" spc="-6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5" dirty="0">
                <a:solidFill>
                  <a:srgbClr val="03042B"/>
                </a:solidFill>
                <a:latin typeface="Times New Roman"/>
                <a:cs typeface="Times New Roman"/>
              </a:rPr>
              <a:t>banyak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bedah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caesar</a:t>
            </a:r>
            <a:endParaRPr sz="3200">
              <a:latin typeface="Times New Roman"/>
              <a:cs typeface="Times New Roman"/>
            </a:endParaRPr>
          </a:p>
          <a:p>
            <a:pPr marL="354965" marR="47625" indent="-342900">
              <a:lnSpc>
                <a:spcPct val="100000"/>
              </a:lnSpc>
              <a:spcBef>
                <a:spcPts val="7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70" dirty="0">
                <a:solidFill>
                  <a:srgbClr val="03042B"/>
                </a:solidFill>
                <a:latin typeface="Times New Roman"/>
                <a:cs typeface="Times New Roman"/>
              </a:rPr>
              <a:t>Pasien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0" dirty="0">
                <a:solidFill>
                  <a:srgbClr val="03042B"/>
                </a:solidFill>
                <a:latin typeface="Times New Roman"/>
                <a:cs typeface="Times New Roman"/>
              </a:rPr>
              <a:t>menginginkan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0" dirty="0">
                <a:solidFill>
                  <a:srgbClr val="03042B"/>
                </a:solidFill>
                <a:latin typeface="Times New Roman"/>
                <a:cs typeface="Times New Roman"/>
              </a:rPr>
              <a:t>tindakan</a:t>
            </a:r>
            <a:r>
              <a:rPr sz="3200" spc="-2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5" dirty="0">
                <a:solidFill>
                  <a:srgbClr val="03042B"/>
                </a:solidFill>
                <a:latin typeface="Times New Roman"/>
                <a:cs typeface="Times New Roman"/>
              </a:rPr>
              <a:t>medik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25" dirty="0">
                <a:solidFill>
                  <a:srgbClr val="03042B"/>
                </a:solidFill>
                <a:latin typeface="Times New Roman"/>
                <a:cs typeface="Times New Roman"/>
              </a:rPr>
              <a:t>tanpa </a:t>
            </a:r>
            <a:r>
              <a:rPr sz="3200" spc="-7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ada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5" dirty="0">
                <a:solidFill>
                  <a:srgbClr val="03042B"/>
                </a:solidFill>
                <a:latin typeface="Times New Roman"/>
                <a:cs typeface="Times New Roman"/>
              </a:rPr>
              <a:t>indikasi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medik,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dokter </a:t>
            </a:r>
            <a:r>
              <a:rPr sz="3200" spc="-50" dirty="0">
                <a:solidFill>
                  <a:srgbClr val="03042B"/>
                </a:solidFill>
                <a:latin typeface="Times New Roman"/>
                <a:cs typeface="Times New Roman"/>
              </a:rPr>
              <a:t>tertarik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untuk 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0" dirty="0">
                <a:solidFill>
                  <a:srgbClr val="03042B"/>
                </a:solidFill>
                <a:latin typeface="Times New Roman"/>
                <a:cs typeface="Times New Roman"/>
              </a:rPr>
              <a:t>melakukannya,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dan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pihak</a:t>
            </a: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0" dirty="0">
                <a:solidFill>
                  <a:srgbClr val="03042B"/>
                </a:solidFill>
                <a:latin typeface="Times New Roman"/>
                <a:cs typeface="Times New Roman"/>
              </a:rPr>
              <a:t>manajemen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90" dirty="0">
                <a:solidFill>
                  <a:srgbClr val="03042B"/>
                </a:solidFill>
                <a:latin typeface="Times New Roman"/>
                <a:cs typeface="Times New Roman"/>
              </a:rPr>
              <a:t>RS </a:t>
            </a:r>
            <a:r>
              <a:rPr sz="3200" spc="-1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mendorong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untuk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0" dirty="0">
                <a:solidFill>
                  <a:srgbClr val="03042B"/>
                </a:solidFill>
                <a:latin typeface="Times New Roman"/>
                <a:cs typeface="Times New Roman"/>
              </a:rPr>
              <a:t>mendapatkannya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92144" y="769556"/>
            <a:ext cx="175768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0" dirty="0"/>
              <a:t>K</a:t>
            </a:r>
            <a:r>
              <a:rPr spc="-409" dirty="0"/>
              <a:t>a</a:t>
            </a:r>
            <a:r>
              <a:rPr spc="-390" dirty="0"/>
              <a:t>s</a:t>
            </a:r>
            <a:r>
              <a:rPr spc="-310" dirty="0"/>
              <a:t>u</a:t>
            </a:r>
            <a:r>
              <a:rPr spc="-220" dirty="0"/>
              <a:t>s</a:t>
            </a:r>
            <a:r>
              <a:rPr spc="-265" dirty="0"/>
              <a:t> </a:t>
            </a:r>
            <a:r>
              <a:rPr spc="-355" dirty="0"/>
              <a:t>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857" y="1883677"/>
            <a:ext cx="7488555" cy="3734435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7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Lingkungan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05" dirty="0">
                <a:solidFill>
                  <a:srgbClr val="03042B"/>
                </a:solidFill>
                <a:latin typeface="Times New Roman"/>
                <a:cs typeface="Times New Roman"/>
              </a:rPr>
              <a:t>fisik</a:t>
            </a:r>
            <a:r>
              <a:rPr sz="3200" spc="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tempat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pelayanan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0" dirty="0">
                <a:solidFill>
                  <a:srgbClr val="03042B"/>
                </a:solidFill>
                <a:latin typeface="Times New Roman"/>
                <a:cs typeface="Times New Roman"/>
              </a:rPr>
              <a:t>kesehatan</a:t>
            </a:r>
            <a:endParaRPr sz="3200">
              <a:latin typeface="Times New Roman"/>
              <a:cs typeface="Times New Roman"/>
            </a:endParaRPr>
          </a:p>
          <a:p>
            <a:pPr marL="354965" marR="205104" indent="-342900">
              <a:lnSpc>
                <a:spcPct val="100000"/>
              </a:lnSpc>
              <a:spcBef>
                <a:spcPts val="7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25" dirty="0">
                <a:solidFill>
                  <a:srgbClr val="03042B"/>
                </a:solidFill>
                <a:latin typeface="Times New Roman"/>
                <a:cs typeface="Times New Roman"/>
              </a:rPr>
              <a:t>Banyak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tempat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0" dirty="0">
                <a:solidFill>
                  <a:srgbClr val="03042B"/>
                </a:solidFill>
                <a:latin typeface="Times New Roman"/>
                <a:cs typeface="Times New Roman"/>
              </a:rPr>
              <a:t>praktek</a:t>
            </a: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0" dirty="0">
                <a:solidFill>
                  <a:srgbClr val="03042B"/>
                </a:solidFill>
                <a:latin typeface="Times New Roman"/>
                <a:cs typeface="Times New Roman"/>
              </a:rPr>
              <a:t>pelayanan</a:t>
            </a:r>
            <a:r>
              <a:rPr sz="3200" spc="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kesehatan </a:t>
            </a:r>
            <a:r>
              <a:rPr sz="3200" spc="-7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30" dirty="0">
                <a:solidFill>
                  <a:srgbClr val="03042B"/>
                </a:solidFill>
                <a:latin typeface="Times New Roman"/>
                <a:cs typeface="Times New Roman"/>
              </a:rPr>
              <a:t>yang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tidak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memperhatikan</a:t>
            </a:r>
            <a:r>
              <a:rPr sz="3200" spc="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0" dirty="0">
                <a:solidFill>
                  <a:srgbClr val="03042B"/>
                </a:solidFill>
                <a:latin typeface="Times New Roman"/>
                <a:cs typeface="Times New Roman"/>
              </a:rPr>
              <a:t>masalah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pencemaran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lingkungan</a:t>
            </a:r>
            <a:endParaRPr sz="3200">
              <a:latin typeface="Times New Roman"/>
              <a:cs typeface="Times New Roman"/>
            </a:endParaRPr>
          </a:p>
          <a:p>
            <a:pPr marL="354965" marR="1065530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75" dirty="0">
                <a:solidFill>
                  <a:srgbClr val="03042B"/>
                </a:solidFill>
                <a:latin typeface="Times New Roman"/>
                <a:cs typeface="Times New Roman"/>
              </a:rPr>
              <a:t>Tidak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5" dirty="0">
                <a:solidFill>
                  <a:srgbClr val="03042B"/>
                </a:solidFill>
                <a:latin typeface="Times New Roman"/>
                <a:cs typeface="Times New Roman"/>
              </a:rPr>
              <a:t>mempunyai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sistem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0" dirty="0">
                <a:solidFill>
                  <a:srgbClr val="03042B"/>
                </a:solidFill>
                <a:latin typeface="Times New Roman"/>
                <a:cs typeface="Times New Roman"/>
              </a:rPr>
              <a:t>pembuangan </a:t>
            </a:r>
            <a:r>
              <a:rPr sz="3200" spc="-7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limbah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30" dirty="0">
                <a:solidFill>
                  <a:srgbClr val="03042B"/>
                </a:solidFill>
                <a:latin typeface="Times New Roman"/>
                <a:cs typeface="Times New Roman"/>
              </a:rPr>
              <a:t>yang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35" dirty="0">
                <a:solidFill>
                  <a:srgbClr val="03042B"/>
                </a:solidFill>
                <a:latin typeface="Times New Roman"/>
                <a:cs typeface="Times New Roman"/>
              </a:rPr>
              <a:t>dapat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membahayakan </a:t>
            </a:r>
            <a:r>
              <a:rPr sz="3200" spc="-7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5" dirty="0">
                <a:solidFill>
                  <a:srgbClr val="03042B"/>
                </a:solidFill>
                <a:latin typeface="Times New Roman"/>
                <a:cs typeface="Times New Roman"/>
              </a:rPr>
              <a:t>masyarakat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di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0" dirty="0">
                <a:solidFill>
                  <a:srgbClr val="03042B"/>
                </a:solidFill>
                <a:latin typeface="Times New Roman"/>
                <a:cs typeface="Times New Roman"/>
              </a:rPr>
              <a:t>sekitarnya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5969" y="805116"/>
            <a:ext cx="658495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35" dirty="0"/>
              <a:t>P</a:t>
            </a:r>
            <a:r>
              <a:rPr sz="4000" spc="-470" dirty="0"/>
              <a:t>e</a:t>
            </a:r>
            <a:r>
              <a:rPr sz="4000" spc="-315" dirty="0"/>
              <a:t>r</a:t>
            </a:r>
            <a:r>
              <a:rPr sz="4000" spc="-135" dirty="0"/>
              <a:t>lu</a:t>
            </a:r>
            <a:r>
              <a:rPr sz="4000" spc="-155" dirty="0"/>
              <a:t>k</a:t>
            </a:r>
            <a:r>
              <a:rPr sz="4000" spc="-380" dirty="0"/>
              <a:t>a</a:t>
            </a:r>
            <a:r>
              <a:rPr sz="4000" spc="-195" dirty="0"/>
              <a:t>h</a:t>
            </a:r>
            <a:r>
              <a:rPr sz="4000" spc="-240" dirty="0"/>
              <a:t> </a:t>
            </a:r>
            <a:r>
              <a:rPr sz="4000" spc="-85" dirty="0"/>
              <a:t>E</a:t>
            </a:r>
            <a:r>
              <a:rPr sz="4000" spc="-175" dirty="0"/>
              <a:t>t</a:t>
            </a:r>
            <a:r>
              <a:rPr sz="4000" spc="-114" dirty="0"/>
              <a:t>i</a:t>
            </a:r>
            <a:r>
              <a:rPr sz="4000" spc="-195" dirty="0"/>
              <a:t>k</a:t>
            </a:r>
            <a:r>
              <a:rPr sz="4000" spc="-390" dirty="0"/>
              <a:t>a</a:t>
            </a:r>
            <a:r>
              <a:rPr sz="4000" spc="-235" dirty="0"/>
              <a:t> </a:t>
            </a:r>
            <a:r>
              <a:rPr sz="4000" spc="-229" dirty="0"/>
              <a:t>B</a:t>
            </a:r>
            <a:r>
              <a:rPr sz="4000" spc="-215" dirty="0"/>
              <a:t>i</a:t>
            </a:r>
            <a:r>
              <a:rPr sz="4000" spc="-290" dirty="0"/>
              <a:t>s</a:t>
            </a:r>
            <a:r>
              <a:rPr sz="4000" spc="-70" dirty="0"/>
              <a:t>n</a:t>
            </a:r>
            <a:r>
              <a:rPr sz="4000" spc="-260" dirty="0"/>
              <a:t>is</a:t>
            </a:r>
            <a:r>
              <a:rPr sz="4000" spc="-245" dirty="0"/>
              <a:t> </a:t>
            </a:r>
            <a:r>
              <a:rPr sz="4000" spc="-200" dirty="0"/>
              <a:t>di</a:t>
            </a:r>
            <a:r>
              <a:rPr sz="4000" spc="-185" dirty="0"/>
              <a:t> </a:t>
            </a:r>
            <a:r>
              <a:rPr sz="4000" spc="10" dirty="0"/>
              <a:t>R</a:t>
            </a:r>
            <a:r>
              <a:rPr sz="4000" spc="-370" dirty="0"/>
              <a:t>S</a:t>
            </a:r>
            <a:r>
              <a:rPr sz="4000" spc="1080" dirty="0"/>
              <a:t>…</a:t>
            </a:r>
            <a:r>
              <a:rPr sz="4000" spc="-400" dirty="0"/>
              <a:t>?</a:t>
            </a:r>
            <a:r>
              <a:rPr sz="4000" spc="-409" dirty="0"/>
              <a:t>??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64857" y="1982215"/>
            <a:ext cx="7374255" cy="3636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9779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5" dirty="0">
                <a:solidFill>
                  <a:srgbClr val="03042B"/>
                </a:solidFill>
                <a:latin typeface="Times New Roman"/>
                <a:cs typeface="Times New Roman"/>
              </a:rPr>
              <a:t>Et</a:t>
            </a:r>
            <a:r>
              <a:rPr sz="3200" spc="10" dirty="0">
                <a:solidFill>
                  <a:srgbClr val="03042B"/>
                </a:solidFill>
                <a:latin typeface="Times New Roman"/>
                <a:cs typeface="Times New Roman"/>
              </a:rPr>
              <a:t>i</a:t>
            </a:r>
            <a:r>
              <a:rPr sz="3200" spc="-114" dirty="0">
                <a:solidFill>
                  <a:srgbClr val="03042B"/>
                </a:solidFill>
                <a:latin typeface="Times New Roman"/>
                <a:cs typeface="Times New Roman"/>
              </a:rPr>
              <a:t>ka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0" dirty="0">
                <a:solidFill>
                  <a:srgbClr val="03042B"/>
                </a:solidFill>
                <a:latin typeface="Times New Roman"/>
                <a:cs typeface="Times New Roman"/>
              </a:rPr>
              <a:t>org</a:t>
            </a:r>
            <a:r>
              <a:rPr sz="3200" spc="-60" dirty="0">
                <a:solidFill>
                  <a:srgbClr val="03042B"/>
                </a:solidFill>
                <a:latin typeface="Times New Roman"/>
                <a:cs typeface="Times New Roman"/>
              </a:rPr>
              <a:t>a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n</a:t>
            </a:r>
            <a:r>
              <a:rPr sz="3200" spc="-35" dirty="0">
                <a:solidFill>
                  <a:srgbClr val="03042B"/>
                </a:solidFill>
                <a:latin typeface="Times New Roman"/>
                <a:cs typeface="Times New Roman"/>
              </a:rPr>
              <a:t>i</a:t>
            </a:r>
            <a:r>
              <a:rPr sz="3200" spc="-95" dirty="0">
                <a:solidFill>
                  <a:srgbClr val="03042B"/>
                </a:solidFill>
                <a:latin typeface="Times New Roman"/>
                <a:cs typeface="Times New Roman"/>
              </a:rPr>
              <a:t>sa</a:t>
            </a:r>
            <a:r>
              <a:rPr sz="3200" spc="-110" dirty="0">
                <a:solidFill>
                  <a:srgbClr val="03042B"/>
                </a:solidFill>
                <a:latin typeface="Times New Roman"/>
                <a:cs typeface="Times New Roman"/>
              </a:rPr>
              <a:t>s</a:t>
            </a:r>
            <a:r>
              <a:rPr sz="3200" spc="-160" dirty="0">
                <a:solidFill>
                  <a:srgbClr val="03042B"/>
                </a:solidFill>
                <a:latin typeface="Times New Roman"/>
                <a:cs typeface="Times New Roman"/>
              </a:rPr>
              <a:t>i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95" dirty="0">
                <a:solidFill>
                  <a:srgbClr val="03042B"/>
                </a:solidFill>
                <a:latin typeface="Times New Roman"/>
                <a:cs typeface="Times New Roman"/>
              </a:rPr>
              <a:t>RS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0" dirty="0">
                <a:solidFill>
                  <a:srgbClr val="03042B"/>
                </a:solidFill>
                <a:latin typeface="Times New Roman"/>
                <a:cs typeface="Times New Roman"/>
              </a:rPr>
              <a:t>saat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i</a:t>
            </a:r>
            <a:r>
              <a:rPr sz="3200" spc="-75" dirty="0">
                <a:solidFill>
                  <a:srgbClr val="03042B"/>
                </a:solidFill>
                <a:latin typeface="Times New Roman"/>
                <a:cs typeface="Times New Roman"/>
              </a:rPr>
              <a:t>n</a:t>
            </a:r>
            <a:r>
              <a:rPr sz="3200" spc="-160" dirty="0">
                <a:solidFill>
                  <a:srgbClr val="03042B"/>
                </a:solidFill>
                <a:latin typeface="Times New Roman"/>
                <a:cs typeface="Times New Roman"/>
              </a:rPr>
              <a:t>i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me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n</a:t>
            </a:r>
            <a:r>
              <a:rPr sz="3200" spc="-175" dirty="0">
                <a:solidFill>
                  <a:srgbClr val="03042B"/>
                </a:solidFill>
                <a:latin typeface="Times New Roman"/>
                <a:cs typeface="Times New Roman"/>
              </a:rPr>
              <a:t>ga</a:t>
            </a:r>
            <a:r>
              <a:rPr sz="3200" spc="-95" dirty="0">
                <a:solidFill>
                  <a:srgbClr val="03042B"/>
                </a:solidFill>
                <a:latin typeface="Times New Roman"/>
                <a:cs typeface="Times New Roman"/>
              </a:rPr>
              <a:t>l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ami  </a:t>
            </a: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perubahan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0" dirty="0">
                <a:solidFill>
                  <a:srgbClr val="03042B"/>
                </a:solidFill>
                <a:latin typeface="Times New Roman"/>
                <a:cs typeface="Times New Roman"/>
              </a:rPr>
              <a:t>besar</a:t>
            </a:r>
            <a:endParaRPr sz="3200">
              <a:latin typeface="Times New Roman"/>
              <a:cs typeface="Times New Roman"/>
            </a:endParaRPr>
          </a:p>
          <a:p>
            <a:pPr marL="354965" marR="338455" indent="-342900">
              <a:lnSpc>
                <a:spcPct val="100000"/>
              </a:lnSpc>
              <a:spcBef>
                <a:spcPts val="7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Bentuk </a:t>
            </a:r>
            <a:r>
              <a:rPr sz="3200" spc="-105" dirty="0">
                <a:solidFill>
                  <a:srgbClr val="03042B"/>
                </a:solidFill>
                <a:latin typeface="Times New Roman"/>
                <a:cs typeface="Times New Roman"/>
              </a:rPr>
              <a:t>lama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etika organisasi </a:t>
            </a:r>
            <a:r>
              <a:rPr sz="3200" spc="-195" dirty="0">
                <a:solidFill>
                  <a:srgbClr val="03042B"/>
                </a:solidFill>
                <a:latin typeface="Times New Roman"/>
                <a:cs typeface="Times New Roman"/>
              </a:rPr>
              <a:t>RS</a:t>
            </a:r>
            <a:r>
              <a:rPr sz="3200" spc="-19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5" dirty="0">
                <a:solidFill>
                  <a:srgbClr val="03042B"/>
                </a:solidFill>
                <a:latin typeface="Times New Roman"/>
                <a:cs typeface="Times New Roman"/>
              </a:rPr>
              <a:t>sering </a:t>
            </a:r>
            <a:r>
              <a:rPr sz="3200" spc="-7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bersandar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pada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35" dirty="0">
                <a:solidFill>
                  <a:srgbClr val="03042B"/>
                </a:solidFill>
                <a:latin typeface="Times New Roman"/>
                <a:cs typeface="Times New Roman"/>
              </a:rPr>
              <a:t>hubungan</a:t>
            </a:r>
            <a:r>
              <a:rPr sz="3200" spc="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dokter</a:t>
            </a: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55" dirty="0">
                <a:solidFill>
                  <a:srgbClr val="03042B"/>
                </a:solidFill>
                <a:latin typeface="Times New Roman"/>
                <a:cs typeface="Times New Roman"/>
              </a:rPr>
              <a:t>&amp;</a:t>
            </a:r>
            <a:r>
              <a:rPr sz="3200" spc="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0" dirty="0">
                <a:solidFill>
                  <a:srgbClr val="03042B"/>
                </a:solidFill>
                <a:latin typeface="Times New Roman"/>
                <a:cs typeface="Times New Roman"/>
              </a:rPr>
              <a:t>pasien</a:t>
            </a:r>
            <a:endParaRPr sz="32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14" dirty="0">
                <a:solidFill>
                  <a:srgbClr val="03042B"/>
                </a:solidFill>
                <a:latin typeface="Times New Roman"/>
                <a:cs typeface="Times New Roman"/>
              </a:rPr>
              <a:t>Saat</a:t>
            </a:r>
            <a:r>
              <a:rPr sz="3200" spc="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0" dirty="0">
                <a:solidFill>
                  <a:srgbClr val="03042B"/>
                </a:solidFill>
                <a:latin typeface="Times New Roman"/>
                <a:cs typeface="Times New Roman"/>
              </a:rPr>
              <a:t>ini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etika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organisasi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95" dirty="0">
                <a:solidFill>
                  <a:srgbClr val="03042B"/>
                </a:solidFill>
                <a:latin typeface="Times New Roman"/>
                <a:cs typeface="Times New Roman"/>
              </a:rPr>
              <a:t>RS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5" dirty="0">
                <a:solidFill>
                  <a:srgbClr val="03042B"/>
                </a:solidFill>
                <a:latin typeface="Times New Roman"/>
                <a:cs typeface="Times New Roman"/>
              </a:rPr>
              <a:t>sering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0" dirty="0">
                <a:solidFill>
                  <a:srgbClr val="03042B"/>
                </a:solidFill>
                <a:latin typeface="Times New Roman"/>
                <a:cs typeface="Times New Roman"/>
              </a:rPr>
              <a:t>membahas </a:t>
            </a:r>
            <a:r>
              <a:rPr sz="3200" spc="-7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norma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– 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norma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30" dirty="0">
                <a:solidFill>
                  <a:srgbClr val="03042B"/>
                </a:solidFill>
                <a:latin typeface="Times New Roman"/>
                <a:cs typeface="Times New Roman"/>
              </a:rPr>
              <a:t>yang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diacu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dalam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0" dirty="0">
                <a:solidFill>
                  <a:srgbClr val="03042B"/>
                </a:solidFill>
                <a:latin typeface="Times New Roman"/>
                <a:cs typeface="Times New Roman"/>
              </a:rPr>
              <a:t>manajemen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kegiatan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0" dirty="0">
                <a:solidFill>
                  <a:srgbClr val="03042B"/>
                </a:solidFill>
                <a:latin typeface="Times New Roman"/>
                <a:cs typeface="Times New Roman"/>
              </a:rPr>
              <a:t>sehari</a:t>
            </a:r>
            <a:r>
              <a:rPr sz="3200" spc="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–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hari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90" dirty="0">
                <a:solidFill>
                  <a:srgbClr val="03042B"/>
                </a:solidFill>
                <a:latin typeface="Times New Roman"/>
                <a:cs typeface="Times New Roman"/>
              </a:rPr>
              <a:t>RS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4550" y="769556"/>
            <a:ext cx="491299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95" dirty="0"/>
              <a:t>K</a:t>
            </a:r>
            <a:r>
              <a:rPr spc="105" dirty="0"/>
              <a:t>o</a:t>
            </a:r>
            <a:r>
              <a:rPr spc="-90" dirty="0"/>
              <a:t>n</a:t>
            </a:r>
            <a:r>
              <a:rPr spc="-390" dirty="0"/>
              <a:t>s</a:t>
            </a:r>
            <a:r>
              <a:rPr spc="-540" dirty="0"/>
              <a:t>e</a:t>
            </a:r>
            <a:r>
              <a:rPr spc="-365" dirty="0"/>
              <a:t>p</a:t>
            </a:r>
            <a:r>
              <a:rPr spc="-330" dirty="0"/>
              <a:t> </a:t>
            </a:r>
            <a:r>
              <a:rPr sz="4000" spc="-85" dirty="0"/>
              <a:t>E</a:t>
            </a:r>
            <a:r>
              <a:rPr sz="4000" spc="-175" dirty="0"/>
              <a:t>t</a:t>
            </a:r>
            <a:r>
              <a:rPr sz="4000" spc="-114" dirty="0"/>
              <a:t>i</a:t>
            </a:r>
            <a:r>
              <a:rPr sz="4000" spc="-195" dirty="0"/>
              <a:t>k</a:t>
            </a:r>
            <a:r>
              <a:rPr sz="4000" spc="-390" dirty="0"/>
              <a:t>a</a:t>
            </a:r>
            <a:r>
              <a:rPr sz="4000" spc="-235" dirty="0"/>
              <a:t> </a:t>
            </a:r>
            <a:r>
              <a:rPr sz="4000" spc="-229" dirty="0"/>
              <a:t>B</a:t>
            </a:r>
            <a:r>
              <a:rPr sz="4000" spc="-215" dirty="0"/>
              <a:t>i</a:t>
            </a:r>
            <a:r>
              <a:rPr sz="4000" spc="-290" dirty="0"/>
              <a:t>s</a:t>
            </a:r>
            <a:r>
              <a:rPr sz="4000" spc="-70" dirty="0"/>
              <a:t>n</a:t>
            </a:r>
            <a:r>
              <a:rPr sz="4000" spc="-260" dirty="0"/>
              <a:t>is</a:t>
            </a:r>
            <a:r>
              <a:rPr sz="4000" spc="-245" dirty="0"/>
              <a:t> </a:t>
            </a:r>
            <a:r>
              <a:rPr sz="4000" spc="10" dirty="0"/>
              <a:t>R</a:t>
            </a:r>
            <a:r>
              <a:rPr sz="4000" spc="-385" dirty="0"/>
              <a:t>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64857" y="1982215"/>
            <a:ext cx="6490335" cy="2563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40" dirty="0">
                <a:solidFill>
                  <a:srgbClr val="03042B"/>
                </a:solidFill>
                <a:latin typeface="Times New Roman"/>
                <a:cs typeface="Times New Roman"/>
              </a:rPr>
              <a:t>Etika </a:t>
            </a:r>
            <a:r>
              <a:rPr sz="3200" spc="-35" dirty="0">
                <a:solidFill>
                  <a:srgbClr val="03042B"/>
                </a:solidFill>
                <a:latin typeface="Times New Roman"/>
                <a:cs typeface="Times New Roman"/>
              </a:rPr>
              <a:t>tentang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organisasi </a:t>
            </a:r>
            <a:r>
              <a:rPr sz="3200" spc="-195" dirty="0">
                <a:solidFill>
                  <a:srgbClr val="03042B"/>
                </a:solidFill>
                <a:latin typeface="Times New Roman"/>
                <a:cs typeface="Times New Roman"/>
              </a:rPr>
              <a:t>RS</a:t>
            </a:r>
            <a:r>
              <a:rPr sz="3200" spc="-19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diatur oleh </a:t>
            </a:r>
            <a:r>
              <a:rPr sz="3200" spc="-79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0" dirty="0">
                <a:solidFill>
                  <a:srgbClr val="03042B"/>
                </a:solidFill>
                <a:latin typeface="Times New Roman"/>
                <a:cs typeface="Times New Roman"/>
              </a:rPr>
              <a:t>Etika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0" dirty="0">
                <a:solidFill>
                  <a:srgbClr val="03042B"/>
                </a:solidFill>
                <a:latin typeface="Times New Roman"/>
                <a:cs typeface="Times New Roman"/>
              </a:rPr>
              <a:t>Rumah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14" dirty="0">
                <a:solidFill>
                  <a:srgbClr val="03042B"/>
                </a:solidFill>
                <a:latin typeface="Times New Roman"/>
                <a:cs typeface="Times New Roman"/>
              </a:rPr>
              <a:t>Sakit</a:t>
            </a:r>
            <a:r>
              <a:rPr sz="3200" spc="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Indonesia </a:t>
            </a:r>
            <a:r>
              <a:rPr sz="3200" spc="-70" dirty="0">
                <a:solidFill>
                  <a:srgbClr val="03042B"/>
                </a:solidFill>
                <a:latin typeface="Times New Roman"/>
                <a:cs typeface="Times New Roman"/>
              </a:rPr>
              <a:t>(ERSI)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30" dirty="0">
                <a:solidFill>
                  <a:srgbClr val="03042B"/>
                </a:solidFill>
                <a:latin typeface="Times New Roman"/>
                <a:cs typeface="Times New Roman"/>
              </a:rPr>
              <a:t>yang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dirumuskan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60" dirty="0">
                <a:solidFill>
                  <a:srgbClr val="03042B"/>
                </a:solidFill>
                <a:latin typeface="Times New Roman"/>
                <a:cs typeface="Times New Roman"/>
              </a:rPr>
              <a:t>&amp;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dibina</a:t>
            </a:r>
            <a:r>
              <a:rPr sz="3200" spc="-2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oleh</a:t>
            </a:r>
            <a:r>
              <a:rPr sz="3200" spc="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PERSI</a:t>
            </a:r>
            <a:endParaRPr sz="3200">
              <a:latin typeface="Times New Roman"/>
              <a:cs typeface="Times New Roman"/>
            </a:endParaRPr>
          </a:p>
          <a:p>
            <a:pPr marL="354965" marR="400050" indent="-342900">
              <a:lnSpc>
                <a:spcPct val="100000"/>
              </a:lnSpc>
              <a:spcBef>
                <a:spcPts val="7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5" dirty="0">
                <a:solidFill>
                  <a:srgbClr val="03042B"/>
                </a:solidFill>
                <a:latin typeface="Times New Roman"/>
                <a:cs typeface="Times New Roman"/>
              </a:rPr>
              <a:t>Et</a:t>
            </a:r>
            <a:r>
              <a:rPr sz="3200" spc="10" dirty="0">
                <a:solidFill>
                  <a:srgbClr val="03042B"/>
                </a:solidFill>
                <a:latin typeface="Times New Roman"/>
                <a:cs typeface="Times New Roman"/>
              </a:rPr>
              <a:t>i</a:t>
            </a:r>
            <a:r>
              <a:rPr sz="3200" spc="-110" dirty="0">
                <a:solidFill>
                  <a:srgbClr val="03042B"/>
                </a:solidFill>
                <a:latin typeface="Times New Roman"/>
                <a:cs typeface="Times New Roman"/>
              </a:rPr>
              <a:t>ka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5" dirty="0">
                <a:solidFill>
                  <a:srgbClr val="03042B"/>
                </a:solidFill>
                <a:latin typeface="Times New Roman"/>
                <a:cs typeface="Times New Roman"/>
              </a:rPr>
              <a:t>organ</a:t>
            </a:r>
            <a:r>
              <a:rPr sz="3200" spc="-35" dirty="0">
                <a:solidFill>
                  <a:srgbClr val="03042B"/>
                </a:solidFill>
                <a:latin typeface="Times New Roman"/>
                <a:cs typeface="Times New Roman"/>
              </a:rPr>
              <a:t>i</a:t>
            </a:r>
            <a:r>
              <a:rPr sz="3200" spc="-95" dirty="0">
                <a:solidFill>
                  <a:srgbClr val="03042B"/>
                </a:solidFill>
                <a:latin typeface="Times New Roman"/>
                <a:cs typeface="Times New Roman"/>
              </a:rPr>
              <a:t>sa</a:t>
            </a:r>
            <a:r>
              <a:rPr sz="3200" spc="-110" dirty="0">
                <a:solidFill>
                  <a:srgbClr val="03042B"/>
                </a:solidFill>
                <a:latin typeface="Times New Roman"/>
                <a:cs typeface="Times New Roman"/>
              </a:rPr>
              <a:t>s</a:t>
            </a:r>
            <a:r>
              <a:rPr sz="3200" spc="-160" dirty="0">
                <a:solidFill>
                  <a:srgbClr val="03042B"/>
                </a:solidFill>
                <a:latin typeface="Times New Roman"/>
                <a:cs typeface="Times New Roman"/>
              </a:rPr>
              <a:t>i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90" dirty="0">
                <a:solidFill>
                  <a:srgbClr val="03042B"/>
                </a:solidFill>
                <a:latin typeface="Times New Roman"/>
                <a:cs typeface="Times New Roman"/>
              </a:rPr>
              <a:t>RS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me</a:t>
            </a:r>
            <a:r>
              <a:rPr sz="3200" spc="-35" dirty="0">
                <a:solidFill>
                  <a:srgbClr val="03042B"/>
                </a:solidFill>
                <a:latin typeface="Times New Roman"/>
                <a:cs typeface="Times New Roman"/>
              </a:rPr>
              <a:t>r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upakan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e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t</a:t>
            </a:r>
            <a:r>
              <a:rPr sz="3200" spc="-110" dirty="0">
                <a:solidFill>
                  <a:srgbClr val="03042B"/>
                </a:solidFill>
                <a:latin typeface="Times New Roman"/>
                <a:cs typeface="Times New Roman"/>
              </a:rPr>
              <a:t>ika  </a:t>
            </a:r>
            <a:r>
              <a:rPr sz="3200" spc="-70" dirty="0">
                <a:solidFill>
                  <a:srgbClr val="03042B"/>
                </a:solidFill>
                <a:latin typeface="Times New Roman"/>
                <a:cs typeface="Times New Roman"/>
              </a:rPr>
              <a:t>bisnis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dengan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0" dirty="0">
                <a:solidFill>
                  <a:srgbClr val="03042B"/>
                </a:solidFill>
                <a:latin typeface="Times New Roman"/>
                <a:cs typeface="Times New Roman"/>
              </a:rPr>
              <a:t>sifat</a:t>
            </a:r>
            <a:r>
              <a:rPr sz="3200" spc="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– </a:t>
            </a:r>
            <a:r>
              <a:rPr sz="3200" spc="-70" dirty="0">
                <a:solidFill>
                  <a:srgbClr val="03042B"/>
                </a:solidFill>
                <a:latin typeface="Times New Roman"/>
                <a:cs typeface="Times New Roman"/>
              </a:rPr>
              <a:t>sifat</a:t>
            </a:r>
            <a:r>
              <a:rPr sz="3200" spc="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khusus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4550" y="769556"/>
            <a:ext cx="491299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95" dirty="0"/>
              <a:t>K</a:t>
            </a:r>
            <a:r>
              <a:rPr spc="105" dirty="0"/>
              <a:t>o</a:t>
            </a:r>
            <a:r>
              <a:rPr spc="-90" dirty="0"/>
              <a:t>n</a:t>
            </a:r>
            <a:r>
              <a:rPr spc="-390" dirty="0"/>
              <a:t>s</a:t>
            </a:r>
            <a:r>
              <a:rPr spc="-540" dirty="0"/>
              <a:t>e</a:t>
            </a:r>
            <a:r>
              <a:rPr spc="-365" dirty="0"/>
              <a:t>p</a:t>
            </a:r>
            <a:r>
              <a:rPr spc="-330" dirty="0"/>
              <a:t> </a:t>
            </a:r>
            <a:r>
              <a:rPr sz="4000" spc="-85" dirty="0"/>
              <a:t>E</a:t>
            </a:r>
            <a:r>
              <a:rPr sz="4000" spc="-175" dirty="0"/>
              <a:t>t</a:t>
            </a:r>
            <a:r>
              <a:rPr sz="4000" spc="-114" dirty="0"/>
              <a:t>i</a:t>
            </a:r>
            <a:r>
              <a:rPr sz="4000" spc="-195" dirty="0"/>
              <a:t>k</a:t>
            </a:r>
            <a:r>
              <a:rPr sz="4000" spc="-390" dirty="0"/>
              <a:t>a</a:t>
            </a:r>
            <a:r>
              <a:rPr sz="4000" spc="-235" dirty="0"/>
              <a:t> </a:t>
            </a:r>
            <a:r>
              <a:rPr sz="4000" spc="-229" dirty="0"/>
              <a:t>B</a:t>
            </a:r>
            <a:r>
              <a:rPr sz="4000" spc="-215" dirty="0"/>
              <a:t>i</a:t>
            </a:r>
            <a:r>
              <a:rPr sz="4000" spc="-290" dirty="0"/>
              <a:t>s</a:t>
            </a:r>
            <a:r>
              <a:rPr sz="4000" spc="-70" dirty="0"/>
              <a:t>n</a:t>
            </a:r>
            <a:r>
              <a:rPr sz="4000" spc="-260" dirty="0"/>
              <a:t>is</a:t>
            </a:r>
            <a:r>
              <a:rPr sz="4000" spc="-245" dirty="0"/>
              <a:t> </a:t>
            </a:r>
            <a:r>
              <a:rPr sz="4000" spc="10" dirty="0"/>
              <a:t>R</a:t>
            </a:r>
            <a:r>
              <a:rPr sz="4000" spc="-385" dirty="0"/>
              <a:t>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64857" y="1982215"/>
            <a:ext cx="6868159" cy="3051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2006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00" dirty="0">
                <a:solidFill>
                  <a:srgbClr val="03042B"/>
                </a:solidFill>
                <a:latin typeface="Times New Roman"/>
                <a:cs typeface="Times New Roman"/>
              </a:rPr>
              <a:t>Yaitu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0" dirty="0">
                <a:solidFill>
                  <a:srgbClr val="03042B"/>
                </a:solidFill>
                <a:latin typeface="Times New Roman"/>
                <a:cs typeface="Times New Roman"/>
              </a:rPr>
              <a:t>suatu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0" dirty="0">
                <a:solidFill>
                  <a:srgbClr val="03042B"/>
                </a:solidFill>
                <a:latin typeface="Times New Roman"/>
                <a:cs typeface="Times New Roman"/>
              </a:rPr>
              <a:t>studi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5" dirty="0">
                <a:solidFill>
                  <a:srgbClr val="03042B"/>
                </a:solidFill>
                <a:latin typeface="Times New Roman"/>
                <a:cs typeface="Times New Roman"/>
              </a:rPr>
              <a:t>mengenai</a:t>
            </a:r>
            <a:r>
              <a:rPr sz="3200" spc="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35" dirty="0">
                <a:solidFill>
                  <a:srgbClr val="03042B"/>
                </a:solidFill>
                <a:latin typeface="Times New Roman"/>
                <a:cs typeface="Times New Roman"/>
              </a:rPr>
              <a:t>standar </a:t>
            </a: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moral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dan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0" dirty="0">
                <a:solidFill>
                  <a:srgbClr val="03042B"/>
                </a:solidFill>
                <a:latin typeface="Times New Roman"/>
                <a:cs typeface="Times New Roman"/>
              </a:rPr>
              <a:t>bagaimana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35" dirty="0">
                <a:solidFill>
                  <a:srgbClr val="03042B"/>
                </a:solidFill>
                <a:latin typeface="Times New Roman"/>
                <a:cs typeface="Times New Roman"/>
              </a:rPr>
              <a:t>standar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tersebut </a:t>
            </a:r>
            <a:r>
              <a:rPr sz="3200" spc="-7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0" dirty="0">
                <a:solidFill>
                  <a:srgbClr val="03042B"/>
                </a:solidFill>
                <a:latin typeface="Times New Roman"/>
                <a:cs typeface="Times New Roman"/>
              </a:rPr>
              <a:t>dipergunakan</a:t>
            </a:r>
            <a:r>
              <a:rPr sz="3200" spc="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oleh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5" dirty="0">
                <a:solidFill>
                  <a:srgbClr val="03042B"/>
                </a:solidFill>
                <a:latin typeface="Times New Roman"/>
                <a:cs typeface="Times New Roman"/>
              </a:rPr>
              <a:t>lembaga</a:t>
            </a:r>
            <a:r>
              <a:rPr sz="3200" spc="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dan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0" dirty="0">
                <a:solidFill>
                  <a:srgbClr val="03042B"/>
                </a:solidFill>
                <a:latin typeface="Times New Roman"/>
                <a:cs typeface="Times New Roman"/>
              </a:rPr>
              <a:t>orang</a:t>
            </a:r>
            <a:endParaRPr sz="32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</a:pP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–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0" dirty="0">
                <a:solidFill>
                  <a:srgbClr val="03042B"/>
                </a:solidFill>
                <a:latin typeface="Times New Roman"/>
                <a:cs typeface="Times New Roman"/>
              </a:rPr>
              <a:t>orang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30" dirty="0">
                <a:solidFill>
                  <a:srgbClr val="03042B"/>
                </a:solidFill>
                <a:latin typeface="Times New Roman"/>
                <a:cs typeface="Times New Roman"/>
              </a:rPr>
              <a:t>yang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5" dirty="0">
                <a:solidFill>
                  <a:srgbClr val="03042B"/>
                </a:solidFill>
                <a:latin typeface="Times New Roman"/>
                <a:cs typeface="Times New Roman"/>
              </a:rPr>
              <a:t>bekerja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di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00" dirty="0">
                <a:solidFill>
                  <a:srgbClr val="03042B"/>
                </a:solidFill>
                <a:latin typeface="Times New Roman"/>
                <a:cs typeface="Times New Roman"/>
              </a:rPr>
              <a:t>dalamnya</a:t>
            </a:r>
            <a:endParaRPr sz="32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70" dirty="0">
                <a:solidFill>
                  <a:srgbClr val="03042B"/>
                </a:solidFill>
                <a:latin typeface="Times New Roman"/>
                <a:cs typeface="Times New Roman"/>
              </a:rPr>
              <a:t>Merupakan</a:t>
            </a:r>
            <a:r>
              <a:rPr sz="3200" spc="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0" dirty="0">
                <a:solidFill>
                  <a:srgbClr val="03042B"/>
                </a:solidFill>
                <a:latin typeface="Times New Roman"/>
                <a:cs typeface="Times New Roman"/>
              </a:rPr>
              <a:t>acuan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05" dirty="0">
                <a:solidFill>
                  <a:srgbClr val="03042B"/>
                </a:solidFill>
                <a:latin typeface="Times New Roman"/>
                <a:cs typeface="Times New Roman"/>
              </a:rPr>
              <a:t>bagi</a:t>
            </a:r>
            <a:r>
              <a:rPr sz="3200" spc="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5" dirty="0">
                <a:solidFill>
                  <a:srgbClr val="03042B"/>
                </a:solidFill>
                <a:latin typeface="Times New Roman"/>
                <a:cs typeface="Times New Roman"/>
              </a:rPr>
              <a:t>semua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0" dirty="0">
                <a:solidFill>
                  <a:srgbClr val="03042B"/>
                </a:solidFill>
                <a:latin typeface="Times New Roman"/>
                <a:cs typeface="Times New Roman"/>
              </a:rPr>
              <a:t>profesional </a:t>
            </a:r>
            <a:r>
              <a:rPr sz="3200" spc="-7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30" dirty="0">
                <a:solidFill>
                  <a:srgbClr val="03042B"/>
                </a:solidFill>
                <a:latin typeface="Times New Roman"/>
                <a:cs typeface="Times New Roman"/>
              </a:rPr>
              <a:t>yang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0" dirty="0">
                <a:solidFill>
                  <a:srgbClr val="03042B"/>
                </a:solidFill>
                <a:latin typeface="Times New Roman"/>
                <a:cs typeface="Times New Roman"/>
              </a:rPr>
              <a:t>berada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di</a:t>
            </a:r>
            <a:r>
              <a:rPr sz="3200" spc="-2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90" dirty="0">
                <a:solidFill>
                  <a:srgbClr val="03042B"/>
                </a:solidFill>
                <a:latin typeface="Times New Roman"/>
                <a:cs typeface="Times New Roman"/>
              </a:rPr>
              <a:t>RS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4550" y="769556"/>
            <a:ext cx="491299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95" dirty="0"/>
              <a:t>K</a:t>
            </a:r>
            <a:r>
              <a:rPr spc="105" dirty="0"/>
              <a:t>o</a:t>
            </a:r>
            <a:r>
              <a:rPr spc="-90" dirty="0"/>
              <a:t>n</a:t>
            </a:r>
            <a:r>
              <a:rPr spc="-390" dirty="0"/>
              <a:t>s</a:t>
            </a:r>
            <a:r>
              <a:rPr spc="-540" dirty="0"/>
              <a:t>e</a:t>
            </a:r>
            <a:r>
              <a:rPr spc="-365" dirty="0"/>
              <a:t>p</a:t>
            </a:r>
            <a:r>
              <a:rPr spc="-330" dirty="0"/>
              <a:t> </a:t>
            </a:r>
            <a:r>
              <a:rPr sz="4000" spc="-85" dirty="0"/>
              <a:t>E</a:t>
            </a:r>
            <a:r>
              <a:rPr sz="4000" spc="-175" dirty="0"/>
              <a:t>t</a:t>
            </a:r>
            <a:r>
              <a:rPr sz="4000" spc="-114" dirty="0"/>
              <a:t>i</a:t>
            </a:r>
            <a:r>
              <a:rPr sz="4000" spc="-195" dirty="0"/>
              <a:t>k</a:t>
            </a:r>
            <a:r>
              <a:rPr sz="4000" spc="-390" dirty="0"/>
              <a:t>a</a:t>
            </a:r>
            <a:r>
              <a:rPr sz="4000" spc="-235" dirty="0"/>
              <a:t> </a:t>
            </a:r>
            <a:r>
              <a:rPr sz="4000" spc="-229" dirty="0"/>
              <a:t>B</a:t>
            </a:r>
            <a:r>
              <a:rPr sz="4000" spc="-215" dirty="0"/>
              <a:t>i</a:t>
            </a:r>
            <a:r>
              <a:rPr sz="4000" spc="-290" dirty="0"/>
              <a:t>s</a:t>
            </a:r>
            <a:r>
              <a:rPr sz="4000" spc="-70" dirty="0"/>
              <a:t>n</a:t>
            </a:r>
            <a:r>
              <a:rPr sz="4000" spc="-260" dirty="0"/>
              <a:t>is</a:t>
            </a:r>
            <a:r>
              <a:rPr sz="4000" spc="-245" dirty="0"/>
              <a:t> </a:t>
            </a:r>
            <a:r>
              <a:rPr sz="4000" spc="10" dirty="0"/>
              <a:t>R</a:t>
            </a:r>
            <a:r>
              <a:rPr sz="4000" spc="-385" dirty="0"/>
              <a:t>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64857" y="1982215"/>
            <a:ext cx="6707505" cy="2563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21666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75" dirty="0">
                <a:solidFill>
                  <a:srgbClr val="03042B"/>
                </a:solidFill>
                <a:latin typeface="Times New Roman"/>
                <a:cs typeface="Times New Roman"/>
              </a:rPr>
              <a:t>Tidak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akan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bertentangan</a:t>
            </a:r>
            <a:r>
              <a:rPr sz="3200" spc="-2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dengan </a:t>
            </a:r>
            <a:r>
              <a:rPr sz="3200" spc="-7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etika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profesional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30" dirty="0">
                <a:solidFill>
                  <a:srgbClr val="03042B"/>
                </a:solidFill>
                <a:latin typeface="Times New Roman"/>
                <a:cs typeface="Times New Roman"/>
              </a:rPr>
              <a:t>yang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ada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70" dirty="0">
                <a:solidFill>
                  <a:srgbClr val="03042B"/>
                </a:solidFill>
                <a:latin typeface="Times New Roman"/>
                <a:cs typeface="Times New Roman"/>
              </a:rPr>
              <a:t>Merupakan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0" dirty="0">
                <a:solidFill>
                  <a:srgbClr val="03042B"/>
                </a:solidFill>
                <a:latin typeface="Times New Roman"/>
                <a:cs typeface="Times New Roman"/>
              </a:rPr>
              <a:t>pegangan</a:t>
            </a:r>
            <a:r>
              <a:rPr sz="3200" spc="-2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atau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25" dirty="0">
                <a:solidFill>
                  <a:srgbClr val="03042B"/>
                </a:solidFill>
                <a:latin typeface="Times New Roman"/>
                <a:cs typeface="Times New Roman"/>
              </a:rPr>
              <a:t>panduan</a:t>
            </a:r>
            <a:endParaRPr sz="3200">
              <a:latin typeface="Times New Roman"/>
              <a:cs typeface="Times New Roman"/>
            </a:endParaRPr>
          </a:p>
          <a:p>
            <a:pPr marL="354965" marR="5080">
              <a:lnSpc>
                <a:spcPct val="100000"/>
              </a:lnSpc>
            </a:pPr>
            <a:r>
              <a:rPr sz="3200" spc="-105" dirty="0">
                <a:solidFill>
                  <a:srgbClr val="03042B"/>
                </a:solidFill>
                <a:latin typeface="Times New Roman"/>
                <a:cs typeface="Times New Roman"/>
              </a:rPr>
              <a:t>bagi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0" dirty="0">
                <a:solidFill>
                  <a:srgbClr val="03042B"/>
                </a:solidFill>
                <a:latin typeface="Times New Roman"/>
                <a:cs typeface="Times New Roman"/>
              </a:rPr>
              <a:t>manajer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0" dirty="0">
                <a:solidFill>
                  <a:srgbClr val="03042B"/>
                </a:solidFill>
                <a:latin typeface="Times New Roman"/>
                <a:cs typeface="Times New Roman"/>
              </a:rPr>
              <a:t>pelayanan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kesehatan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dalam </a:t>
            </a:r>
            <a:r>
              <a:rPr sz="3200" spc="-7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5" dirty="0">
                <a:solidFill>
                  <a:srgbClr val="03042B"/>
                </a:solidFill>
                <a:latin typeface="Times New Roman"/>
                <a:cs typeface="Times New Roman"/>
              </a:rPr>
              <a:t>menilai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atau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memutuskan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0" dirty="0">
                <a:solidFill>
                  <a:srgbClr val="03042B"/>
                </a:solidFill>
                <a:latin typeface="Times New Roman"/>
                <a:cs typeface="Times New Roman"/>
              </a:rPr>
              <a:t>sesuatu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0" dirty="0">
                <a:solidFill>
                  <a:srgbClr val="03042B"/>
                </a:solidFill>
                <a:latin typeface="Times New Roman"/>
                <a:cs typeface="Times New Roman"/>
              </a:rPr>
              <a:t>hal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4550" y="769556"/>
            <a:ext cx="491299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95" dirty="0"/>
              <a:t>K</a:t>
            </a:r>
            <a:r>
              <a:rPr spc="105" dirty="0"/>
              <a:t>o</a:t>
            </a:r>
            <a:r>
              <a:rPr spc="-90" dirty="0"/>
              <a:t>n</a:t>
            </a:r>
            <a:r>
              <a:rPr spc="-390" dirty="0"/>
              <a:t>s</a:t>
            </a:r>
            <a:r>
              <a:rPr spc="-540" dirty="0"/>
              <a:t>e</a:t>
            </a:r>
            <a:r>
              <a:rPr spc="-365" dirty="0"/>
              <a:t>p</a:t>
            </a:r>
            <a:r>
              <a:rPr spc="-330" dirty="0"/>
              <a:t> </a:t>
            </a:r>
            <a:r>
              <a:rPr sz="4000" spc="-85" dirty="0"/>
              <a:t>E</a:t>
            </a:r>
            <a:r>
              <a:rPr sz="4000" spc="-175" dirty="0"/>
              <a:t>t</a:t>
            </a:r>
            <a:r>
              <a:rPr sz="4000" spc="-114" dirty="0"/>
              <a:t>i</a:t>
            </a:r>
            <a:r>
              <a:rPr sz="4000" spc="-195" dirty="0"/>
              <a:t>k</a:t>
            </a:r>
            <a:r>
              <a:rPr sz="4000" spc="-390" dirty="0"/>
              <a:t>a</a:t>
            </a:r>
            <a:r>
              <a:rPr sz="4000" spc="-235" dirty="0"/>
              <a:t> </a:t>
            </a:r>
            <a:r>
              <a:rPr sz="4000" spc="-229" dirty="0"/>
              <a:t>B</a:t>
            </a:r>
            <a:r>
              <a:rPr sz="4000" spc="-215" dirty="0"/>
              <a:t>i</a:t>
            </a:r>
            <a:r>
              <a:rPr sz="4000" spc="-290" dirty="0"/>
              <a:t>s</a:t>
            </a:r>
            <a:r>
              <a:rPr sz="4000" spc="-70" dirty="0"/>
              <a:t>n</a:t>
            </a:r>
            <a:r>
              <a:rPr sz="4000" spc="-260" dirty="0"/>
              <a:t>is</a:t>
            </a:r>
            <a:r>
              <a:rPr sz="4000" spc="-245" dirty="0"/>
              <a:t> </a:t>
            </a:r>
            <a:r>
              <a:rPr sz="4000" spc="10" dirty="0"/>
              <a:t>R</a:t>
            </a:r>
            <a:r>
              <a:rPr sz="4000" spc="-385" dirty="0"/>
              <a:t>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64857" y="1982215"/>
            <a:ext cx="6790690" cy="4027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95" dirty="0">
                <a:solidFill>
                  <a:srgbClr val="03042B"/>
                </a:solidFill>
                <a:latin typeface="Times New Roman"/>
                <a:cs typeface="Times New Roman"/>
              </a:rPr>
              <a:t>Manajer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0" dirty="0">
                <a:solidFill>
                  <a:srgbClr val="03042B"/>
                </a:solidFill>
                <a:latin typeface="Times New Roman"/>
                <a:cs typeface="Times New Roman"/>
              </a:rPr>
              <a:t>pelayanan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kesehatan</a:t>
            </a:r>
            <a:r>
              <a:rPr sz="3200" spc="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harus </a:t>
            </a:r>
            <a:r>
              <a:rPr sz="3200" spc="-4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berpikiran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lebih</a:t>
            </a:r>
            <a:r>
              <a:rPr sz="3200" spc="-2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00" dirty="0">
                <a:solidFill>
                  <a:srgbClr val="03042B"/>
                </a:solidFill>
                <a:latin typeface="Times New Roman"/>
                <a:cs typeface="Times New Roman"/>
              </a:rPr>
              <a:t>luas</a:t>
            </a:r>
            <a:r>
              <a:rPr sz="3200" spc="-2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0" dirty="0">
                <a:solidFill>
                  <a:srgbClr val="03042B"/>
                </a:solidFill>
                <a:latin typeface="Times New Roman"/>
                <a:cs typeface="Times New Roman"/>
              </a:rPr>
              <a:t>daripada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para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10" dirty="0">
                <a:solidFill>
                  <a:srgbClr val="03042B"/>
                </a:solidFill>
                <a:latin typeface="Times New Roman"/>
                <a:cs typeface="Times New Roman"/>
              </a:rPr>
              <a:t>klinisi</a:t>
            </a:r>
            <a:endParaRPr sz="3200">
              <a:latin typeface="Times New Roman"/>
              <a:cs typeface="Times New Roman"/>
            </a:endParaRPr>
          </a:p>
          <a:p>
            <a:pPr marL="354965" marR="545465" indent="-342900">
              <a:lnSpc>
                <a:spcPct val="100000"/>
              </a:lnSpc>
              <a:spcBef>
                <a:spcPts val="7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75" dirty="0">
                <a:solidFill>
                  <a:srgbClr val="03042B"/>
                </a:solidFill>
                <a:latin typeface="Times New Roman"/>
                <a:cs typeface="Times New Roman"/>
              </a:rPr>
              <a:t>Tidak</a:t>
            </a:r>
            <a:r>
              <a:rPr sz="3200" spc="-2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0" dirty="0">
                <a:solidFill>
                  <a:srgbClr val="03042B"/>
                </a:solidFill>
                <a:latin typeface="Times New Roman"/>
                <a:cs typeface="Times New Roman"/>
              </a:rPr>
              <a:t>hanya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5" dirty="0">
                <a:solidFill>
                  <a:srgbClr val="03042B"/>
                </a:solidFill>
                <a:latin typeface="Times New Roman"/>
                <a:cs typeface="Times New Roman"/>
              </a:rPr>
              <a:t>memikirkan</a:t>
            </a:r>
            <a:r>
              <a:rPr sz="3200" spc="-2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penanganan </a:t>
            </a:r>
            <a:r>
              <a:rPr sz="3200" spc="-7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05" dirty="0">
                <a:solidFill>
                  <a:srgbClr val="03042B"/>
                </a:solidFill>
                <a:latin typeface="Times New Roman"/>
                <a:cs typeface="Times New Roman"/>
              </a:rPr>
              <a:t>klinik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25" dirty="0">
                <a:solidFill>
                  <a:srgbClr val="03042B"/>
                </a:solidFill>
                <a:latin typeface="Times New Roman"/>
                <a:cs typeface="Times New Roman"/>
              </a:rPr>
              <a:t>saja,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0" dirty="0">
                <a:solidFill>
                  <a:srgbClr val="03042B"/>
                </a:solidFill>
                <a:latin typeface="Times New Roman"/>
                <a:cs typeface="Times New Roman"/>
              </a:rPr>
              <a:t>tetapi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20" dirty="0">
                <a:solidFill>
                  <a:srgbClr val="03042B"/>
                </a:solidFill>
                <a:latin typeface="Times New Roman"/>
                <a:cs typeface="Times New Roman"/>
              </a:rPr>
              <a:t>juga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penanganan </a:t>
            </a:r>
            <a:r>
              <a:rPr sz="3200" spc="-4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30" dirty="0">
                <a:solidFill>
                  <a:srgbClr val="03042B"/>
                </a:solidFill>
                <a:latin typeface="Times New Roman"/>
                <a:cs typeface="Times New Roman"/>
              </a:rPr>
              <a:t>non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05" dirty="0">
                <a:solidFill>
                  <a:srgbClr val="03042B"/>
                </a:solidFill>
                <a:latin typeface="Times New Roman"/>
                <a:cs typeface="Times New Roman"/>
              </a:rPr>
              <a:t>klinik,</a:t>
            </a:r>
            <a:r>
              <a:rPr sz="3200" spc="-2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10" dirty="0">
                <a:solidFill>
                  <a:srgbClr val="03042B"/>
                </a:solidFill>
                <a:latin typeface="Times New Roman"/>
                <a:cs typeface="Times New Roman"/>
              </a:rPr>
              <a:t>agar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35" dirty="0">
                <a:solidFill>
                  <a:srgbClr val="03042B"/>
                </a:solidFill>
                <a:latin typeface="Times New Roman"/>
                <a:cs typeface="Times New Roman"/>
              </a:rPr>
              <a:t>dapat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memberikan </a:t>
            </a:r>
            <a:r>
              <a:rPr sz="3200" spc="-5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0" dirty="0">
                <a:solidFill>
                  <a:srgbClr val="03042B"/>
                </a:solidFill>
                <a:latin typeface="Times New Roman"/>
                <a:cs typeface="Times New Roman"/>
              </a:rPr>
              <a:t>pelayanan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menyeluruh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35" dirty="0">
                <a:solidFill>
                  <a:srgbClr val="03042B"/>
                </a:solidFill>
                <a:latin typeface="Times New Roman"/>
                <a:cs typeface="Times New Roman"/>
              </a:rPr>
              <a:t>yang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tidak </a:t>
            </a:r>
            <a:r>
              <a:rPr sz="3200" spc="-6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35" dirty="0">
                <a:solidFill>
                  <a:srgbClr val="03042B"/>
                </a:solidFill>
                <a:latin typeface="Times New Roman"/>
                <a:cs typeface="Times New Roman"/>
              </a:rPr>
              <a:t>bertentangan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dengan</a:t>
            </a:r>
            <a:r>
              <a:rPr sz="3200" spc="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norma</a:t>
            </a:r>
            <a:r>
              <a:rPr sz="3200" spc="3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–</a:t>
            </a:r>
            <a:endParaRPr sz="32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  <a:spcBef>
                <a:spcPts val="10"/>
              </a:spcBef>
            </a:pP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norma</a:t>
            </a: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5" dirty="0">
                <a:solidFill>
                  <a:srgbClr val="03042B"/>
                </a:solidFill>
                <a:latin typeface="Times New Roman"/>
                <a:cs typeface="Times New Roman"/>
              </a:rPr>
              <a:t>masyarakat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7997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2127250" y="2486025"/>
            <a:ext cx="4754245" cy="1764030"/>
            <a:chOff x="2127250" y="2486025"/>
            <a:chExt cx="4754245" cy="1764030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51379" y="3375660"/>
              <a:ext cx="4729734" cy="874013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33600" y="2492375"/>
              <a:ext cx="4715129" cy="1728851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768726" y="3290697"/>
              <a:ext cx="2947670" cy="622935"/>
            </a:xfrm>
            <a:custGeom>
              <a:avLst/>
              <a:gdLst/>
              <a:ahLst/>
              <a:cxnLst/>
              <a:rect l="l" t="t" r="r" b="b"/>
              <a:pathLst>
                <a:path w="2947670" h="622935">
                  <a:moveTo>
                    <a:pt x="97409" y="2031"/>
                  </a:moveTo>
                  <a:lnTo>
                    <a:pt x="51885" y="36911"/>
                  </a:lnTo>
                  <a:lnTo>
                    <a:pt x="27342" y="98958"/>
                  </a:lnTo>
                  <a:lnTo>
                    <a:pt x="17065" y="141684"/>
                  </a:lnTo>
                  <a:lnTo>
                    <a:pt x="8002" y="192149"/>
                  </a:lnTo>
                  <a:lnTo>
                    <a:pt x="0" y="250316"/>
                  </a:lnTo>
                  <a:lnTo>
                    <a:pt x="20867" y="225956"/>
                  </a:lnTo>
                  <a:lnTo>
                    <a:pt x="41497" y="201549"/>
                  </a:lnTo>
                  <a:lnTo>
                    <a:pt x="62079" y="177236"/>
                  </a:lnTo>
                  <a:lnTo>
                    <a:pt x="106505" y="123301"/>
                  </a:lnTo>
                  <a:lnTo>
                    <a:pt x="145811" y="66579"/>
                  </a:lnTo>
                  <a:lnTo>
                    <a:pt x="161798" y="40004"/>
                  </a:lnTo>
                  <a:lnTo>
                    <a:pt x="148451" y="23463"/>
                  </a:lnTo>
                  <a:lnTo>
                    <a:pt x="133318" y="11588"/>
                  </a:lnTo>
                  <a:lnTo>
                    <a:pt x="116328" y="4429"/>
                  </a:lnTo>
                  <a:lnTo>
                    <a:pt x="97409" y="2031"/>
                  </a:lnTo>
                  <a:close/>
                </a:path>
                <a:path w="2947670" h="622935">
                  <a:moveTo>
                    <a:pt x="2919984" y="0"/>
                  </a:moveTo>
                  <a:lnTo>
                    <a:pt x="2873216" y="26717"/>
                  </a:lnTo>
                  <a:lnTo>
                    <a:pt x="2852118" y="60061"/>
                  </a:lnTo>
                  <a:lnTo>
                    <a:pt x="2832354" y="106679"/>
                  </a:lnTo>
                  <a:lnTo>
                    <a:pt x="2818704" y="150595"/>
                  </a:lnTo>
                  <a:lnTo>
                    <a:pt x="2808193" y="197278"/>
                  </a:lnTo>
                  <a:lnTo>
                    <a:pt x="2800761" y="246692"/>
                  </a:lnTo>
                  <a:lnTo>
                    <a:pt x="2796346" y="298801"/>
                  </a:lnTo>
                  <a:lnTo>
                    <a:pt x="2794889" y="353567"/>
                  </a:lnTo>
                  <a:lnTo>
                    <a:pt x="2795950" y="416478"/>
                  </a:lnTo>
                  <a:lnTo>
                    <a:pt x="2799191" y="471090"/>
                  </a:lnTo>
                  <a:lnTo>
                    <a:pt x="2804693" y="517392"/>
                  </a:lnTo>
                  <a:lnTo>
                    <a:pt x="2812542" y="555370"/>
                  </a:lnTo>
                  <a:lnTo>
                    <a:pt x="2834687" y="606012"/>
                  </a:lnTo>
                  <a:lnTo>
                    <a:pt x="2865501" y="622934"/>
                  </a:lnTo>
                  <a:lnTo>
                    <a:pt x="2876748" y="621633"/>
                  </a:lnTo>
                  <a:lnTo>
                    <a:pt x="2918819" y="591020"/>
                  </a:lnTo>
                  <a:lnTo>
                    <a:pt x="2947162" y="541782"/>
                  </a:lnTo>
                  <a:lnTo>
                    <a:pt x="2944190" y="476141"/>
                  </a:lnTo>
                  <a:lnTo>
                    <a:pt x="2941694" y="415401"/>
                  </a:lnTo>
                  <a:lnTo>
                    <a:pt x="2939667" y="359565"/>
                  </a:lnTo>
                  <a:lnTo>
                    <a:pt x="2938102" y="308633"/>
                  </a:lnTo>
                  <a:lnTo>
                    <a:pt x="2936992" y="262609"/>
                  </a:lnTo>
                  <a:lnTo>
                    <a:pt x="2936331" y="221495"/>
                  </a:lnTo>
                  <a:lnTo>
                    <a:pt x="2936113" y="185292"/>
                  </a:lnTo>
                  <a:lnTo>
                    <a:pt x="2936210" y="168675"/>
                  </a:lnTo>
                  <a:lnTo>
                    <a:pt x="2937764" y="111632"/>
                  </a:lnTo>
                  <a:lnTo>
                    <a:pt x="2939859" y="67722"/>
                  </a:lnTo>
                  <a:lnTo>
                    <a:pt x="2942717" y="19050"/>
                  </a:lnTo>
                  <a:lnTo>
                    <a:pt x="2937764" y="12318"/>
                  </a:lnTo>
                  <a:lnTo>
                    <a:pt x="2933573" y="7492"/>
                  </a:lnTo>
                  <a:lnTo>
                    <a:pt x="2929636" y="4444"/>
                  </a:lnTo>
                  <a:lnTo>
                    <a:pt x="2925826" y="1524"/>
                  </a:lnTo>
                  <a:lnTo>
                    <a:pt x="2922651" y="0"/>
                  </a:lnTo>
                  <a:lnTo>
                    <a:pt x="2919984" y="0"/>
                  </a:lnTo>
                  <a:close/>
                </a:path>
                <a:path w="2947670" h="622935">
                  <a:moveTo>
                    <a:pt x="1710182" y="0"/>
                  </a:moveTo>
                  <a:lnTo>
                    <a:pt x="1663430" y="26717"/>
                  </a:lnTo>
                  <a:lnTo>
                    <a:pt x="1642369" y="60061"/>
                  </a:lnTo>
                  <a:lnTo>
                    <a:pt x="1622678" y="106679"/>
                  </a:lnTo>
                  <a:lnTo>
                    <a:pt x="1608967" y="150595"/>
                  </a:lnTo>
                  <a:lnTo>
                    <a:pt x="1598418" y="197278"/>
                  </a:lnTo>
                  <a:lnTo>
                    <a:pt x="1590967" y="246692"/>
                  </a:lnTo>
                  <a:lnTo>
                    <a:pt x="1586545" y="298801"/>
                  </a:lnTo>
                  <a:lnTo>
                    <a:pt x="1585087" y="353567"/>
                  </a:lnTo>
                  <a:lnTo>
                    <a:pt x="1586166" y="416478"/>
                  </a:lnTo>
                  <a:lnTo>
                    <a:pt x="1589436" y="471090"/>
                  </a:lnTo>
                  <a:lnTo>
                    <a:pt x="1594945" y="517392"/>
                  </a:lnTo>
                  <a:lnTo>
                    <a:pt x="1602739" y="555370"/>
                  </a:lnTo>
                  <a:lnTo>
                    <a:pt x="1624933" y="606012"/>
                  </a:lnTo>
                  <a:lnTo>
                    <a:pt x="1655699" y="622934"/>
                  </a:lnTo>
                  <a:lnTo>
                    <a:pt x="1666948" y="621633"/>
                  </a:lnTo>
                  <a:lnTo>
                    <a:pt x="1709070" y="591020"/>
                  </a:lnTo>
                  <a:lnTo>
                    <a:pt x="1737360" y="541782"/>
                  </a:lnTo>
                  <a:lnTo>
                    <a:pt x="1734388" y="476141"/>
                  </a:lnTo>
                  <a:lnTo>
                    <a:pt x="1731892" y="415401"/>
                  </a:lnTo>
                  <a:lnTo>
                    <a:pt x="1729865" y="359565"/>
                  </a:lnTo>
                  <a:lnTo>
                    <a:pt x="1728300" y="308633"/>
                  </a:lnTo>
                  <a:lnTo>
                    <a:pt x="1727190" y="262609"/>
                  </a:lnTo>
                  <a:lnTo>
                    <a:pt x="1726529" y="221495"/>
                  </a:lnTo>
                  <a:lnTo>
                    <a:pt x="1726311" y="185292"/>
                  </a:lnTo>
                  <a:lnTo>
                    <a:pt x="1726428" y="168675"/>
                  </a:lnTo>
                  <a:lnTo>
                    <a:pt x="1728089" y="111632"/>
                  </a:lnTo>
                  <a:lnTo>
                    <a:pt x="1730089" y="67722"/>
                  </a:lnTo>
                  <a:lnTo>
                    <a:pt x="1733042" y="19050"/>
                  </a:lnTo>
                  <a:lnTo>
                    <a:pt x="1727962" y="12318"/>
                  </a:lnTo>
                  <a:lnTo>
                    <a:pt x="1723771" y="7492"/>
                  </a:lnTo>
                  <a:lnTo>
                    <a:pt x="1719961" y="4444"/>
                  </a:lnTo>
                  <a:lnTo>
                    <a:pt x="1716151" y="1524"/>
                  </a:lnTo>
                  <a:lnTo>
                    <a:pt x="1712849" y="0"/>
                  </a:lnTo>
                  <a:lnTo>
                    <a:pt x="1710182" y="0"/>
                  </a:lnTo>
                  <a:close/>
                </a:path>
              </a:pathLst>
            </a:custGeom>
            <a:ln w="12700">
              <a:solidFill>
                <a:srgbClr val="B1B1B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781170" y="3121151"/>
              <a:ext cx="635" cy="3810"/>
            </a:xfrm>
            <a:custGeom>
              <a:avLst/>
              <a:gdLst/>
              <a:ahLst/>
              <a:cxnLst/>
              <a:rect l="l" t="t" r="r" b="b"/>
              <a:pathLst>
                <a:path w="635" h="3810">
                  <a:moveTo>
                    <a:pt x="-6350" y="1650"/>
                  </a:moveTo>
                  <a:lnTo>
                    <a:pt x="6603" y="1650"/>
                  </a:lnTo>
                </a:path>
              </a:pathLst>
            </a:custGeom>
            <a:ln w="16001">
              <a:solidFill>
                <a:srgbClr val="B1B1B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133600" y="2492375"/>
              <a:ext cx="4715510" cy="1729105"/>
            </a:xfrm>
            <a:custGeom>
              <a:avLst/>
              <a:gdLst/>
              <a:ahLst/>
              <a:cxnLst/>
              <a:rect l="l" t="t" r="r" b="b"/>
              <a:pathLst>
                <a:path w="4715509" h="1729104">
                  <a:moveTo>
                    <a:pt x="3550285" y="558926"/>
                  </a:moveTo>
                  <a:lnTo>
                    <a:pt x="3587877" y="572420"/>
                  </a:lnTo>
                  <a:lnTo>
                    <a:pt x="3631184" y="612394"/>
                  </a:lnTo>
                  <a:lnTo>
                    <a:pt x="3655681" y="645810"/>
                  </a:lnTo>
                  <a:lnTo>
                    <a:pt x="3673046" y="681989"/>
                  </a:lnTo>
                  <a:lnTo>
                    <a:pt x="3683386" y="720836"/>
                  </a:lnTo>
                  <a:lnTo>
                    <a:pt x="3686810" y="762253"/>
                  </a:lnTo>
                  <a:lnTo>
                    <a:pt x="3686284" y="779516"/>
                  </a:lnTo>
                  <a:lnTo>
                    <a:pt x="3684698" y="795670"/>
                  </a:lnTo>
                  <a:lnTo>
                    <a:pt x="3682041" y="810706"/>
                  </a:lnTo>
                  <a:lnTo>
                    <a:pt x="3678301" y="824611"/>
                  </a:lnTo>
                  <a:lnTo>
                    <a:pt x="3676532" y="845760"/>
                  </a:lnTo>
                  <a:lnTo>
                    <a:pt x="3673711" y="895584"/>
                  </a:lnTo>
                  <a:lnTo>
                    <a:pt x="3671679" y="955591"/>
                  </a:lnTo>
                  <a:lnTo>
                    <a:pt x="3670675" y="1025782"/>
                  </a:lnTo>
                  <a:lnTo>
                    <a:pt x="3670554" y="1064640"/>
                  </a:lnTo>
                  <a:lnTo>
                    <a:pt x="3670939" y="1136147"/>
                  </a:lnTo>
                  <a:lnTo>
                    <a:pt x="3672110" y="1199179"/>
                  </a:lnTo>
                  <a:lnTo>
                    <a:pt x="3674092" y="1253738"/>
                  </a:lnTo>
                  <a:lnTo>
                    <a:pt x="3676910" y="1299824"/>
                  </a:lnTo>
                  <a:lnTo>
                    <a:pt x="3681976" y="1347174"/>
                  </a:lnTo>
                  <a:lnTo>
                    <a:pt x="3690373" y="1398748"/>
                  </a:lnTo>
                  <a:lnTo>
                    <a:pt x="3697478" y="1440561"/>
                  </a:lnTo>
                  <a:lnTo>
                    <a:pt x="3703845" y="1478565"/>
                  </a:lnTo>
                  <a:lnTo>
                    <a:pt x="3708320" y="1507426"/>
                  </a:lnTo>
                  <a:lnTo>
                    <a:pt x="3710961" y="1527143"/>
                  </a:lnTo>
                  <a:lnTo>
                    <a:pt x="3711829" y="1537716"/>
                  </a:lnTo>
                  <a:lnTo>
                    <a:pt x="3710916" y="1562885"/>
                  </a:lnTo>
                  <a:lnTo>
                    <a:pt x="3703470" y="1606510"/>
                  </a:lnTo>
                  <a:lnTo>
                    <a:pt x="3680793" y="1650968"/>
                  </a:lnTo>
                  <a:lnTo>
                    <a:pt x="3662553" y="1659636"/>
                  </a:lnTo>
                  <a:lnTo>
                    <a:pt x="3652891" y="1654046"/>
                  </a:lnTo>
                  <a:lnTo>
                    <a:pt x="3640788" y="1637299"/>
                  </a:lnTo>
                  <a:lnTo>
                    <a:pt x="3626137" y="1609433"/>
                  </a:lnTo>
                  <a:lnTo>
                    <a:pt x="3608832" y="1570482"/>
                  </a:lnTo>
                  <a:lnTo>
                    <a:pt x="3592308" y="1591133"/>
                  </a:lnTo>
                  <a:lnTo>
                    <a:pt x="3562594" y="1624578"/>
                  </a:lnTo>
                  <a:lnTo>
                    <a:pt x="3525297" y="1653968"/>
                  </a:lnTo>
                  <a:lnTo>
                    <a:pt x="3505454" y="1659636"/>
                  </a:lnTo>
                  <a:lnTo>
                    <a:pt x="3463923" y="1651545"/>
                  </a:lnTo>
                  <a:lnTo>
                    <a:pt x="3427999" y="1627298"/>
                  </a:lnTo>
                  <a:lnTo>
                    <a:pt x="3397529" y="1586930"/>
                  </a:lnTo>
                  <a:lnTo>
                    <a:pt x="3372358" y="1530477"/>
                  </a:lnTo>
                  <a:lnTo>
                    <a:pt x="3352734" y="1457928"/>
                  </a:lnTo>
                  <a:lnTo>
                    <a:pt x="3345106" y="1415614"/>
                  </a:lnTo>
                  <a:lnTo>
                    <a:pt x="3338909" y="1369282"/>
                  </a:lnTo>
                  <a:lnTo>
                    <a:pt x="3334122" y="1318937"/>
                  </a:lnTo>
                  <a:lnTo>
                    <a:pt x="3330727" y="1264586"/>
                  </a:lnTo>
                  <a:lnTo>
                    <a:pt x="3328704" y="1206235"/>
                  </a:lnTo>
                  <a:lnTo>
                    <a:pt x="3328035" y="1143889"/>
                  </a:lnTo>
                  <a:lnTo>
                    <a:pt x="3329027" y="1084621"/>
                  </a:lnTo>
                  <a:lnTo>
                    <a:pt x="3332023" y="1027507"/>
                  </a:lnTo>
                  <a:lnTo>
                    <a:pt x="3337049" y="972557"/>
                  </a:lnTo>
                  <a:lnTo>
                    <a:pt x="3344132" y="919781"/>
                  </a:lnTo>
                  <a:lnTo>
                    <a:pt x="3353298" y="869190"/>
                  </a:lnTo>
                  <a:lnTo>
                    <a:pt x="3364575" y="820795"/>
                  </a:lnTo>
                  <a:lnTo>
                    <a:pt x="3377989" y="774604"/>
                  </a:lnTo>
                  <a:lnTo>
                    <a:pt x="3393566" y="730630"/>
                  </a:lnTo>
                  <a:lnTo>
                    <a:pt x="3421094" y="668931"/>
                  </a:lnTo>
                  <a:lnTo>
                    <a:pt x="3450414" y="620868"/>
                  </a:lnTo>
                  <a:lnTo>
                    <a:pt x="3481642" y="586484"/>
                  </a:lnTo>
                  <a:lnTo>
                    <a:pt x="3514893" y="565823"/>
                  </a:lnTo>
                  <a:lnTo>
                    <a:pt x="3550285" y="558926"/>
                  </a:lnTo>
                  <a:close/>
                </a:path>
                <a:path w="4715509" h="1729104">
                  <a:moveTo>
                    <a:pt x="2340483" y="558926"/>
                  </a:moveTo>
                  <a:lnTo>
                    <a:pt x="2378090" y="572420"/>
                  </a:lnTo>
                  <a:lnTo>
                    <a:pt x="2421509" y="612394"/>
                  </a:lnTo>
                  <a:lnTo>
                    <a:pt x="2445986" y="645810"/>
                  </a:lnTo>
                  <a:lnTo>
                    <a:pt x="2463307" y="681989"/>
                  </a:lnTo>
                  <a:lnTo>
                    <a:pt x="2473604" y="720836"/>
                  </a:lnTo>
                  <a:lnTo>
                    <a:pt x="2477008" y="762253"/>
                  </a:lnTo>
                  <a:lnTo>
                    <a:pt x="2476501" y="779516"/>
                  </a:lnTo>
                  <a:lnTo>
                    <a:pt x="2474960" y="795670"/>
                  </a:lnTo>
                  <a:lnTo>
                    <a:pt x="2472346" y="810706"/>
                  </a:lnTo>
                  <a:lnTo>
                    <a:pt x="2468626" y="824611"/>
                  </a:lnTo>
                  <a:lnTo>
                    <a:pt x="2466840" y="845760"/>
                  </a:lnTo>
                  <a:lnTo>
                    <a:pt x="2463982" y="895584"/>
                  </a:lnTo>
                  <a:lnTo>
                    <a:pt x="2462004" y="955591"/>
                  </a:lnTo>
                  <a:lnTo>
                    <a:pt x="2461000" y="1025782"/>
                  </a:lnTo>
                  <a:lnTo>
                    <a:pt x="2460879" y="1064640"/>
                  </a:lnTo>
                  <a:lnTo>
                    <a:pt x="2461263" y="1136147"/>
                  </a:lnTo>
                  <a:lnTo>
                    <a:pt x="2462427" y="1199179"/>
                  </a:lnTo>
                  <a:lnTo>
                    <a:pt x="2464390" y="1253738"/>
                  </a:lnTo>
                  <a:lnTo>
                    <a:pt x="2467170" y="1299824"/>
                  </a:lnTo>
                  <a:lnTo>
                    <a:pt x="2472227" y="1347174"/>
                  </a:lnTo>
                  <a:lnTo>
                    <a:pt x="2480589" y="1398748"/>
                  </a:lnTo>
                  <a:lnTo>
                    <a:pt x="2487676" y="1440561"/>
                  </a:lnTo>
                  <a:lnTo>
                    <a:pt x="2494043" y="1478565"/>
                  </a:lnTo>
                  <a:lnTo>
                    <a:pt x="2498518" y="1507426"/>
                  </a:lnTo>
                  <a:lnTo>
                    <a:pt x="2501159" y="1527143"/>
                  </a:lnTo>
                  <a:lnTo>
                    <a:pt x="2502027" y="1537716"/>
                  </a:lnTo>
                  <a:lnTo>
                    <a:pt x="2501116" y="1562885"/>
                  </a:lnTo>
                  <a:lnTo>
                    <a:pt x="2493722" y="1606510"/>
                  </a:lnTo>
                  <a:lnTo>
                    <a:pt x="2471007" y="1650968"/>
                  </a:lnTo>
                  <a:lnTo>
                    <a:pt x="2452751" y="1659636"/>
                  </a:lnTo>
                  <a:lnTo>
                    <a:pt x="2443106" y="1654046"/>
                  </a:lnTo>
                  <a:lnTo>
                    <a:pt x="2431034" y="1637299"/>
                  </a:lnTo>
                  <a:lnTo>
                    <a:pt x="2416389" y="1609433"/>
                  </a:lnTo>
                  <a:lnTo>
                    <a:pt x="2399029" y="1570482"/>
                  </a:lnTo>
                  <a:lnTo>
                    <a:pt x="2382508" y="1591133"/>
                  </a:lnTo>
                  <a:lnTo>
                    <a:pt x="2352845" y="1624578"/>
                  </a:lnTo>
                  <a:lnTo>
                    <a:pt x="2315559" y="1653968"/>
                  </a:lnTo>
                  <a:lnTo>
                    <a:pt x="2295652" y="1659636"/>
                  </a:lnTo>
                  <a:lnTo>
                    <a:pt x="2254140" y="1651545"/>
                  </a:lnTo>
                  <a:lnTo>
                    <a:pt x="2218261" y="1627298"/>
                  </a:lnTo>
                  <a:lnTo>
                    <a:pt x="2187834" y="1586930"/>
                  </a:lnTo>
                  <a:lnTo>
                    <a:pt x="2162683" y="1530477"/>
                  </a:lnTo>
                  <a:lnTo>
                    <a:pt x="2143059" y="1457928"/>
                  </a:lnTo>
                  <a:lnTo>
                    <a:pt x="2135431" y="1415614"/>
                  </a:lnTo>
                  <a:lnTo>
                    <a:pt x="2129234" y="1369282"/>
                  </a:lnTo>
                  <a:lnTo>
                    <a:pt x="2124447" y="1318937"/>
                  </a:lnTo>
                  <a:lnTo>
                    <a:pt x="2121052" y="1264586"/>
                  </a:lnTo>
                  <a:lnTo>
                    <a:pt x="2119029" y="1206235"/>
                  </a:lnTo>
                  <a:lnTo>
                    <a:pt x="2118360" y="1143889"/>
                  </a:lnTo>
                  <a:lnTo>
                    <a:pt x="2119347" y="1084621"/>
                  </a:lnTo>
                  <a:lnTo>
                    <a:pt x="2122328" y="1027507"/>
                  </a:lnTo>
                  <a:lnTo>
                    <a:pt x="2127334" y="972557"/>
                  </a:lnTo>
                  <a:lnTo>
                    <a:pt x="2134393" y="919781"/>
                  </a:lnTo>
                  <a:lnTo>
                    <a:pt x="2143536" y="869190"/>
                  </a:lnTo>
                  <a:lnTo>
                    <a:pt x="2154793" y="820795"/>
                  </a:lnTo>
                  <a:lnTo>
                    <a:pt x="2168192" y="774604"/>
                  </a:lnTo>
                  <a:lnTo>
                    <a:pt x="2183765" y="730630"/>
                  </a:lnTo>
                  <a:lnTo>
                    <a:pt x="2211292" y="668931"/>
                  </a:lnTo>
                  <a:lnTo>
                    <a:pt x="2240612" y="620868"/>
                  </a:lnTo>
                  <a:lnTo>
                    <a:pt x="2271840" y="586484"/>
                  </a:lnTo>
                  <a:lnTo>
                    <a:pt x="2305091" y="565823"/>
                  </a:lnTo>
                  <a:lnTo>
                    <a:pt x="2340483" y="558926"/>
                  </a:lnTo>
                  <a:close/>
                </a:path>
                <a:path w="4715509" h="1729104">
                  <a:moveTo>
                    <a:pt x="732536" y="557911"/>
                  </a:moveTo>
                  <a:lnTo>
                    <a:pt x="791083" y="572023"/>
                  </a:lnTo>
                  <a:lnTo>
                    <a:pt x="838962" y="614045"/>
                  </a:lnTo>
                  <a:lnTo>
                    <a:pt x="859120" y="646819"/>
                  </a:lnTo>
                  <a:lnTo>
                    <a:pt x="874682" y="686286"/>
                  </a:lnTo>
                  <a:lnTo>
                    <a:pt x="885715" y="732404"/>
                  </a:lnTo>
                  <a:lnTo>
                    <a:pt x="892285" y="785131"/>
                  </a:lnTo>
                  <a:lnTo>
                    <a:pt x="894461" y="844423"/>
                  </a:lnTo>
                  <a:lnTo>
                    <a:pt x="891700" y="897961"/>
                  </a:lnTo>
                  <a:lnTo>
                    <a:pt x="883332" y="948404"/>
                  </a:lnTo>
                  <a:lnTo>
                    <a:pt x="869225" y="995656"/>
                  </a:lnTo>
                  <a:lnTo>
                    <a:pt x="849249" y="1039622"/>
                  </a:lnTo>
                  <a:lnTo>
                    <a:pt x="818324" y="1087913"/>
                  </a:lnTo>
                  <a:lnTo>
                    <a:pt x="795099" y="1118774"/>
                  </a:lnTo>
                  <a:lnTo>
                    <a:pt x="766444" y="1153922"/>
                  </a:lnTo>
                  <a:lnTo>
                    <a:pt x="735326" y="1191079"/>
                  </a:lnTo>
                  <a:lnTo>
                    <a:pt x="704469" y="1228486"/>
                  </a:lnTo>
                  <a:lnTo>
                    <a:pt x="673611" y="1265918"/>
                  </a:lnTo>
                  <a:lnTo>
                    <a:pt x="642493" y="1303147"/>
                  </a:lnTo>
                  <a:lnTo>
                    <a:pt x="651821" y="1327495"/>
                  </a:lnTo>
                  <a:lnTo>
                    <a:pt x="673050" y="1366619"/>
                  </a:lnTo>
                  <a:lnTo>
                    <a:pt x="712057" y="1400698"/>
                  </a:lnTo>
                  <a:lnTo>
                    <a:pt x="742569" y="1407287"/>
                  </a:lnTo>
                  <a:lnTo>
                    <a:pt x="766179" y="1403818"/>
                  </a:lnTo>
                  <a:lnTo>
                    <a:pt x="787907" y="1393444"/>
                  </a:lnTo>
                  <a:lnTo>
                    <a:pt x="807827" y="1376211"/>
                  </a:lnTo>
                  <a:lnTo>
                    <a:pt x="826007" y="1352169"/>
                  </a:lnTo>
                  <a:lnTo>
                    <a:pt x="840668" y="1330793"/>
                  </a:lnTo>
                  <a:lnTo>
                    <a:pt x="853662" y="1315466"/>
                  </a:lnTo>
                  <a:lnTo>
                    <a:pt x="891718" y="1309459"/>
                  </a:lnTo>
                  <a:lnTo>
                    <a:pt x="910855" y="1359993"/>
                  </a:lnTo>
                  <a:lnTo>
                    <a:pt x="913257" y="1404239"/>
                  </a:lnTo>
                  <a:lnTo>
                    <a:pt x="909474" y="1458799"/>
                  </a:lnTo>
                  <a:lnTo>
                    <a:pt x="898048" y="1508109"/>
                  </a:lnTo>
                  <a:lnTo>
                    <a:pt x="878859" y="1552061"/>
                  </a:lnTo>
                  <a:lnTo>
                    <a:pt x="851788" y="1590548"/>
                  </a:lnTo>
                  <a:lnTo>
                    <a:pt x="798607" y="1635490"/>
                  </a:lnTo>
                  <a:lnTo>
                    <a:pt x="742569" y="1650619"/>
                  </a:lnTo>
                  <a:lnTo>
                    <a:pt x="700655" y="1643441"/>
                  </a:lnTo>
                  <a:lnTo>
                    <a:pt x="662813" y="1621964"/>
                  </a:lnTo>
                  <a:lnTo>
                    <a:pt x="628876" y="1586271"/>
                  </a:lnTo>
                  <a:lnTo>
                    <a:pt x="598677" y="1536445"/>
                  </a:lnTo>
                  <a:lnTo>
                    <a:pt x="582055" y="1498380"/>
                  </a:lnTo>
                  <a:lnTo>
                    <a:pt x="568088" y="1456039"/>
                  </a:lnTo>
                  <a:lnTo>
                    <a:pt x="556740" y="1409443"/>
                  </a:lnTo>
                  <a:lnTo>
                    <a:pt x="547975" y="1358607"/>
                  </a:lnTo>
                  <a:lnTo>
                    <a:pt x="541759" y="1303550"/>
                  </a:lnTo>
                  <a:lnTo>
                    <a:pt x="538055" y="1244291"/>
                  </a:lnTo>
                  <a:lnTo>
                    <a:pt x="536829" y="1180845"/>
                  </a:lnTo>
                  <a:lnTo>
                    <a:pt x="537414" y="1125502"/>
                  </a:lnTo>
                  <a:lnTo>
                    <a:pt x="539181" y="1072081"/>
                  </a:lnTo>
                  <a:lnTo>
                    <a:pt x="542144" y="1020586"/>
                  </a:lnTo>
                  <a:lnTo>
                    <a:pt x="546317" y="971019"/>
                  </a:lnTo>
                  <a:lnTo>
                    <a:pt x="551715" y="923383"/>
                  </a:lnTo>
                  <a:lnTo>
                    <a:pt x="558353" y="877682"/>
                  </a:lnTo>
                  <a:lnTo>
                    <a:pt x="566245" y="833920"/>
                  </a:lnTo>
                  <a:lnTo>
                    <a:pt x="575406" y="792098"/>
                  </a:lnTo>
                  <a:lnTo>
                    <a:pt x="585851" y="752221"/>
                  </a:lnTo>
                  <a:lnTo>
                    <a:pt x="609396" y="682318"/>
                  </a:lnTo>
                  <a:lnTo>
                    <a:pt x="635746" y="627917"/>
                  </a:lnTo>
                  <a:lnTo>
                    <a:pt x="664992" y="589037"/>
                  </a:lnTo>
                  <a:lnTo>
                    <a:pt x="697224" y="565695"/>
                  </a:lnTo>
                  <a:lnTo>
                    <a:pt x="732536" y="557911"/>
                  </a:lnTo>
                  <a:close/>
                </a:path>
                <a:path w="4715509" h="1729104">
                  <a:moveTo>
                    <a:pt x="4203700" y="554863"/>
                  </a:moveTo>
                  <a:lnTo>
                    <a:pt x="4240149" y="592454"/>
                  </a:lnTo>
                  <a:lnTo>
                    <a:pt x="4250991" y="635126"/>
                  </a:lnTo>
                  <a:lnTo>
                    <a:pt x="4254500" y="688086"/>
                  </a:lnTo>
                  <a:lnTo>
                    <a:pt x="4254281" y="735474"/>
                  </a:lnTo>
                  <a:lnTo>
                    <a:pt x="4253611" y="788495"/>
                  </a:lnTo>
                  <a:lnTo>
                    <a:pt x="4252464" y="847159"/>
                  </a:lnTo>
                  <a:lnTo>
                    <a:pt x="4250817" y="911478"/>
                  </a:lnTo>
                  <a:lnTo>
                    <a:pt x="4249169" y="975744"/>
                  </a:lnTo>
                  <a:lnTo>
                    <a:pt x="4248023" y="1034414"/>
                  </a:lnTo>
                  <a:lnTo>
                    <a:pt x="4247352" y="1087465"/>
                  </a:lnTo>
                  <a:lnTo>
                    <a:pt x="4247134" y="1134872"/>
                  </a:lnTo>
                  <a:lnTo>
                    <a:pt x="4247207" y="1167685"/>
                  </a:lnTo>
                  <a:lnTo>
                    <a:pt x="4247435" y="1209166"/>
                  </a:lnTo>
                  <a:lnTo>
                    <a:pt x="4247830" y="1259316"/>
                  </a:lnTo>
                  <a:lnTo>
                    <a:pt x="4248404" y="1318133"/>
                  </a:lnTo>
                  <a:lnTo>
                    <a:pt x="4248977" y="1376896"/>
                  </a:lnTo>
                  <a:lnTo>
                    <a:pt x="4249372" y="1427051"/>
                  </a:lnTo>
                  <a:lnTo>
                    <a:pt x="4249600" y="1468562"/>
                  </a:lnTo>
                  <a:lnTo>
                    <a:pt x="4249674" y="1501394"/>
                  </a:lnTo>
                  <a:lnTo>
                    <a:pt x="4248806" y="1529177"/>
                  </a:lnTo>
                  <a:lnTo>
                    <a:pt x="4241690" y="1577028"/>
                  </a:lnTo>
                  <a:lnTo>
                    <a:pt x="4227627" y="1613453"/>
                  </a:lnTo>
                  <a:lnTo>
                    <a:pt x="4198874" y="1634617"/>
                  </a:lnTo>
                  <a:lnTo>
                    <a:pt x="4188394" y="1632261"/>
                  </a:lnTo>
                  <a:lnTo>
                    <a:pt x="4162552" y="1597025"/>
                  </a:lnTo>
                  <a:lnTo>
                    <a:pt x="4151709" y="1554400"/>
                  </a:lnTo>
                  <a:lnTo>
                    <a:pt x="4148201" y="1501394"/>
                  </a:lnTo>
                  <a:lnTo>
                    <a:pt x="4148109" y="1468562"/>
                  </a:lnTo>
                  <a:lnTo>
                    <a:pt x="4147851" y="1427051"/>
                  </a:lnTo>
                  <a:lnTo>
                    <a:pt x="4147450" y="1376896"/>
                  </a:lnTo>
                  <a:lnTo>
                    <a:pt x="4146930" y="1318133"/>
                  </a:lnTo>
                  <a:lnTo>
                    <a:pt x="4146337" y="1259316"/>
                  </a:lnTo>
                  <a:lnTo>
                    <a:pt x="4145899" y="1209167"/>
                  </a:lnTo>
                  <a:lnTo>
                    <a:pt x="4145627" y="1167685"/>
                  </a:lnTo>
                  <a:lnTo>
                    <a:pt x="4145534" y="1134872"/>
                  </a:lnTo>
                  <a:lnTo>
                    <a:pt x="4145770" y="1087465"/>
                  </a:lnTo>
                  <a:lnTo>
                    <a:pt x="4146470" y="1034414"/>
                  </a:lnTo>
                  <a:lnTo>
                    <a:pt x="4147623" y="975744"/>
                  </a:lnTo>
                  <a:lnTo>
                    <a:pt x="4149216" y="911478"/>
                  </a:lnTo>
                  <a:lnTo>
                    <a:pt x="4150864" y="847159"/>
                  </a:lnTo>
                  <a:lnTo>
                    <a:pt x="4152011" y="788495"/>
                  </a:lnTo>
                  <a:lnTo>
                    <a:pt x="4152681" y="735474"/>
                  </a:lnTo>
                  <a:lnTo>
                    <a:pt x="4152900" y="688086"/>
                  </a:lnTo>
                  <a:lnTo>
                    <a:pt x="4153785" y="660320"/>
                  </a:lnTo>
                  <a:lnTo>
                    <a:pt x="4160936" y="612505"/>
                  </a:lnTo>
                  <a:lnTo>
                    <a:pt x="4174999" y="576026"/>
                  </a:lnTo>
                  <a:lnTo>
                    <a:pt x="4193164" y="557218"/>
                  </a:lnTo>
                  <a:lnTo>
                    <a:pt x="4203700" y="554863"/>
                  </a:lnTo>
                  <a:close/>
                </a:path>
                <a:path w="4715509" h="1729104">
                  <a:moveTo>
                    <a:pt x="1411604" y="554863"/>
                  </a:moveTo>
                  <a:lnTo>
                    <a:pt x="1448053" y="592454"/>
                  </a:lnTo>
                  <a:lnTo>
                    <a:pt x="1458896" y="635126"/>
                  </a:lnTo>
                  <a:lnTo>
                    <a:pt x="1462404" y="688086"/>
                  </a:lnTo>
                  <a:lnTo>
                    <a:pt x="1462186" y="735474"/>
                  </a:lnTo>
                  <a:lnTo>
                    <a:pt x="1461515" y="788495"/>
                  </a:lnTo>
                  <a:lnTo>
                    <a:pt x="1460369" y="847159"/>
                  </a:lnTo>
                  <a:lnTo>
                    <a:pt x="1458722" y="911478"/>
                  </a:lnTo>
                  <a:lnTo>
                    <a:pt x="1457074" y="975744"/>
                  </a:lnTo>
                  <a:lnTo>
                    <a:pt x="1455928" y="1034414"/>
                  </a:lnTo>
                  <a:lnTo>
                    <a:pt x="1455257" y="1087465"/>
                  </a:lnTo>
                  <a:lnTo>
                    <a:pt x="1455039" y="1134872"/>
                  </a:lnTo>
                  <a:lnTo>
                    <a:pt x="1455112" y="1167685"/>
                  </a:lnTo>
                  <a:lnTo>
                    <a:pt x="1455340" y="1209166"/>
                  </a:lnTo>
                  <a:lnTo>
                    <a:pt x="1455735" y="1259316"/>
                  </a:lnTo>
                  <a:lnTo>
                    <a:pt x="1456309" y="1318133"/>
                  </a:lnTo>
                  <a:lnTo>
                    <a:pt x="1456882" y="1376896"/>
                  </a:lnTo>
                  <a:lnTo>
                    <a:pt x="1457277" y="1427051"/>
                  </a:lnTo>
                  <a:lnTo>
                    <a:pt x="1457505" y="1468562"/>
                  </a:lnTo>
                  <a:lnTo>
                    <a:pt x="1457578" y="1501394"/>
                  </a:lnTo>
                  <a:lnTo>
                    <a:pt x="1456711" y="1529177"/>
                  </a:lnTo>
                  <a:lnTo>
                    <a:pt x="1449595" y="1577028"/>
                  </a:lnTo>
                  <a:lnTo>
                    <a:pt x="1435534" y="1613453"/>
                  </a:lnTo>
                  <a:lnTo>
                    <a:pt x="1406905" y="1634617"/>
                  </a:lnTo>
                  <a:lnTo>
                    <a:pt x="1396353" y="1632261"/>
                  </a:lnTo>
                  <a:lnTo>
                    <a:pt x="1370457" y="1597025"/>
                  </a:lnTo>
                  <a:lnTo>
                    <a:pt x="1359614" y="1554400"/>
                  </a:lnTo>
                  <a:lnTo>
                    <a:pt x="1356105" y="1501394"/>
                  </a:lnTo>
                  <a:lnTo>
                    <a:pt x="1356032" y="1468562"/>
                  </a:lnTo>
                  <a:lnTo>
                    <a:pt x="1355804" y="1427051"/>
                  </a:lnTo>
                  <a:lnTo>
                    <a:pt x="1355409" y="1376896"/>
                  </a:lnTo>
                  <a:lnTo>
                    <a:pt x="1354836" y="1318133"/>
                  </a:lnTo>
                  <a:lnTo>
                    <a:pt x="1354242" y="1259316"/>
                  </a:lnTo>
                  <a:lnTo>
                    <a:pt x="1353804" y="1209167"/>
                  </a:lnTo>
                  <a:lnTo>
                    <a:pt x="1353532" y="1167685"/>
                  </a:lnTo>
                  <a:lnTo>
                    <a:pt x="1353439" y="1134872"/>
                  </a:lnTo>
                  <a:lnTo>
                    <a:pt x="1353675" y="1087465"/>
                  </a:lnTo>
                  <a:lnTo>
                    <a:pt x="1354375" y="1034414"/>
                  </a:lnTo>
                  <a:lnTo>
                    <a:pt x="1355528" y="975744"/>
                  </a:lnTo>
                  <a:lnTo>
                    <a:pt x="1357122" y="911478"/>
                  </a:lnTo>
                  <a:lnTo>
                    <a:pt x="1358769" y="847159"/>
                  </a:lnTo>
                  <a:lnTo>
                    <a:pt x="1359915" y="788495"/>
                  </a:lnTo>
                  <a:lnTo>
                    <a:pt x="1360586" y="735474"/>
                  </a:lnTo>
                  <a:lnTo>
                    <a:pt x="1360804" y="688086"/>
                  </a:lnTo>
                  <a:lnTo>
                    <a:pt x="1361690" y="660320"/>
                  </a:lnTo>
                  <a:lnTo>
                    <a:pt x="1368841" y="612505"/>
                  </a:lnTo>
                  <a:lnTo>
                    <a:pt x="1382904" y="576026"/>
                  </a:lnTo>
                  <a:lnTo>
                    <a:pt x="1401069" y="557218"/>
                  </a:lnTo>
                  <a:lnTo>
                    <a:pt x="1411604" y="554863"/>
                  </a:lnTo>
                  <a:close/>
                </a:path>
                <a:path w="4715509" h="1729104">
                  <a:moveTo>
                    <a:pt x="1215009" y="548894"/>
                  </a:moveTo>
                  <a:lnTo>
                    <a:pt x="1255860" y="578489"/>
                  </a:lnTo>
                  <a:lnTo>
                    <a:pt x="1270158" y="615489"/>
                  </a:lnTo>
                  <a:lnTo>
                    <a:pt x="1280371" y="667295"/>
                  </a:lnTo>
                  <a:lnTo>
                    <a:pt x="1286499" y="733911"/>
                  </a:lnTo>
                  <a:lnTo>
                    <a:pt x="1288541" y="815339"/>
                  </a:lnTo>
                  <a:lnTo>
                    <a:pt x="1288518" y="838676"/>
                  </a:lnTo>
                  <a:lnTo>
                    <a:pt x="1288161" y="882396"/>
                  </a:lnTo>
                  <a:lnTo>
                    <a:pt x="1283755" y="949477"/>
                  </a:lnTo>
                  <a:lnTo>
                    <a:pt x="1273778" y="997378"/>
                  </a:lnTo>
                  <a:lnTo>
                    <a:pt x="1237107" y="1035685"/>
                  </a:lnTo>
                  <a:lnTo>
                    <a:pt x="1216790" y="1027543"/>
                  </a:lnTo>
                  <a:lnTo>
                    <a:pt x="1202309" y="1003125"/>
                  </a:lnTo>
                  <a:lnTo>
                    <a:pt x="1193637" y="962443"/>
                  </a:lnTo>
                  <a:lnTo>
                    <a:pt x="1190752" y="905510"/>
                  </a:lnTo>
                  <a:lnTo>
                    <a:pt x="1190275" y="880193"/>
                  </a:lnTo>
                  <a:lnTo>
                    <a:pt x="1189799" y="854900"/>
                  </a:lnTo>
                  <a:lnTo>
                    <a:pt x="1189323" y="829607"/>
                  </a:lnTo>
                  <a:lnTo>
                    <a:pt x="1188847" y="804290"/>
                  </a:lnTo>
                  <a:lnTo>
                    <a:pt x="1157589" y="824930"/>
                  </a:lnTo>
                  <a:lnTo>
                    <a:pt x="1130203" y="858455"/>
                  </a:lnTo>
                  <a:lnTo>
                    <a:pt x="1106596" y="904801"/>
                  </a:lnTo>
                  <a:lnTo>
                    <a:pt x="1086678" y="963900"/>
                  </a:lnTo>
                  <a:lnTo>
                    <a:pt x="1070356" y="1035685"/>
                  </a:lnTo>
                  <a:lnTo>
                    <a:pt x="1070394" y="1086056"/>
                  </a:lnTo>
                  <a:lnTo>
                    <a:pt x="1070432" y="1136434"/>
                  </a:lnTo>
                  <a:lnTo>
                    <a:pt x="1070470" y="1186817"/>
                  </a:lnTo>
                  <a:lnTo>
                    <a:pt x="1070508" y="1237202"/>
                  </a:lnTo>
                  <a:lnTo>
                    <a:pt x="1070546" y="1287589"/>
                  </a:lnTo>
                  <a:lnTo>
                    <a:pt x="1070584" y="1337976"/>
                  </a:lnTo>
                  <a:lnTo>
                    <a:pt x="1070622" y="1388361"/>
                  </a:lnTo>
                  <a:lnTo>
                    <a:pt x="1070660" y="1438744"/>
                  </a:lnTo>
                  <a:lnTo>
                    <a:pt x="1070698" y="1489122"/>
                  </a:lnTo>
                  <a:lnTo>
                    <a:pt x="1070737" y="1539494"/>
                  </a:lnTo>
                  <a:lnTo>
                    <a:pt x="1069869" y="1566850"/>
                  </a:lnTo>
                  <a:lnTo>
                    <a:pt x="1062753" y="1614181"/>
                  </a:lnTo>
                  <a:lnTo>
                    <a:pt x="1048690" y="1650537"/>
                  </a:lnTo>
                  <a:lnTo>
                    <a:pt x="1019937" y="1671701"/>
                  </a:lnTo>
                  <a:lnTo>
                    <a:pt x="1009241" y="1669180"/>
                  </a:lnTo>
                  <a:lnTo>
                    <a:pt x="984631" y="1631569"/>
                  </a:lnTo>
                  <a:lnTo>
                    <a:pt x="975788" y="1590579"/>
                  </a:lnTo>
                  <a:lnTo>
                    <a:pt x="972947" y="1539494"/>
                  </a:lnTo>
                  <a:lnTo>
                    <a:pt x="972947" y="1489026"/>
                  </a:lnTo>
                  <a:lnTo>
                    <a:pt x="972947" y="1438558"/>
                  </a:lnTo>
                  <a:lnTo>
                    <a:pt x="972947" y="883412"/>
                  </a:lnTo>
                  <a:lnTo>
                    <a:pt x="972974" y="865981"/>
                  </a:lnTo>
                  <a:lnTo>
                    <a:pt x="973074" y="844740"/>
                  </a:lnTo>
                  <a:lnTo>
                    <a:pt x="973268" y="819689"/>
                  </a:lnTo>
                  <a:lnTo>
                    <a:pt x="973582" y="790828"/>
                  </a:lnTo>
                  <a:lnTo>
                    <a:pt x="973915" y="761894"/>
                  </a:lnTo>
                  <a:lnTo>
                    <a:pt x="974153" y="736806"/>
                  </a:lnTo>
                  <a:lnTo>
                    <a:pt x="974296" y="715551"/>
                  </a:lnTo>
                  <a:lnTo>
                    <a:pt x="974344" y="698119"/>
                  </a:lnTo>
                  <a:lnTo>
                    <a:pt x="975090" y="671242"/>
                  </a:lnTo>
                  <a:lnTo>
                    <a:pt x="981202" y="624395"/>
                  </a:lnTo>
                  <a:lnTo>
                    <a:pt x="993552" y="588091"/>
                  </a:lnTo>
                  <a:lnTo>
                    <a:pt x="1021842" y="566927"/>
                  </a:lnTo>
                  <a:lnTo>
                    <a:pt x="1040155" y="574069"/>
                  </a:lnTo>
                  <a:lnTo>
                    <a:pt x="1054338" y="595487"/>
                  </a:lnTo>
                  <a:lnTo>
                    <a:pt x="1064400" y="631168"/>
                  </a:lnTo>
                  <a:lnTo>
                    <a:pt x="1070356" y="681101"/>
                  </a:lnTo>
                  <a:lnTo>
                    <a:pt x="1104155" y="623421"/>
                  </a:lnTo>
                  <a:lnTo>
                    <a:pt x="1139396" y="582088"/>
                  </a:lnTo>
                  <a:lnTo>
                    <a:pt x="1176279" y="557210"/>
                  </a:lnTo>
                  <a:lnTo>
                    <a:pt x="1215009" y="548894"/>
                  </a:lnTo>
                  <a:close/>
                </a:path>
                <a:path w="4715509" h="1729104">
                  <a:moveTo>
                    <a:pt x="3979545" y="535813"/>
                  </a:moveTo>
                  <a:lnTo>
                    <a:pt x="4023925" y="550546"/>
                  </a:lnTo>
                  <a:lnTo>
                    <a:pt x="4044729" y="583031"/>
                  </a:lnTo>
                  <a:lnTo>
                    <a:pt x="4056798" y="647733"/>
                  </a:lnTo>
                  <a:lnTo>
                    <a:pt x="4058285" y="691134"/>
                  </a:lnTo>
                  <a:lnTo>
                    <a:pt x="4056048" y="769977"/>
                  </a:lnTo>
                  <a:lnTo>
                    <a:pt x="4049347" y="826293"/>
                  </a:lnTo>
                  <a:lnTo>
                    <a:pt x="4038193" y="860083"/>
                  </a:lnTo>
                  <a:lnTo>
                    <a:pt x="4022598" y="871347"/>
                  </a:lnTo>
                  <a:lnTo>
                    <a:pt x="4006232" y="866155"/>
                  </a:lnTo>
                  <a:lnTo>
                    <a:pt x="3993499" y="850582"/>
                  </a:lnTo>
                  <a:lnTo>
                    <a:pt x="3984361" y="824626"/>
                  </a:lnTo>
                  <a:lnTo>
                    <a:pt x="3978783" y="788288"/>
                  </a:lnTo>
                  <a:lnTo>
                    <a:pt x="3971401" y="785268"/>
                  </a:lnTo>
                  <a:lnTo>
                    <a:pt x="3963924" y="783081"/>
                  </a:lnTo>
                  <a:lnTo>
                    <a:pt x="3956351" y="781752"/>
                  </a:lnTo>
                  <a:lnTo>
                    <a:pt x="3948684" y="781303"/>
                  </a:lnTo>
                  <a:lnTo>
                    <a:pt x="3909865" y="785425"/>
                  </a:lnTo>
                  <a:lnTo>
                    <a:pt x="3882167" y="797798"/>
                  </a:lnTo>
                  <a:lnTo>
                    <a:pt x="3865566" y="818433"/>
                  </a:lnTo>
                  <a:lnTo>
                    <a:pt x="3860038" y="847344"/>
                  </a:lnTo>
                  <a:lnTo>
                    <a:pt x="3863300" y="868614"/>
                  </a:lnTo>
                  <a:lnTo>
                    <a:pt x="3873182" y="893302"/>
                  </a:lnTo>
                  <a:lnTo>
                    <a:pt x="3889827" y="921299"/>
                  </a:lnTo>
                  <a:lnTo>
                    <a:pt x="3913378" y="952500"/>
                  </a:lnTo>
                  <a:lnTo>
                    <a:pt x="3947064" y="995406"/>
                  </a:lnTo>
                  <a:lnTo>
                    <a:pt x="3974560" y="1033526"/>
                  </a:lnTo>
                  <a:lnTo>
                    <a:pt x="3996102" y="1066692"/>
                  </a:lnTo>
                  <a:lnTo>
                    <a:pt x="4031376" y="1137786"/>
                  </a:lnTo>
                  <a:lnTo>
                    <a:pt x="4046341" y="1183083"/>
                  </a:lnTo>
                  <a:lnTo>
                    <a:pt x="4056918" y="1230592"/>
                  </a:lnTo>
                  <a:lnTo>
                    <a:pt x="4063197" y="1280277"/>
                  </a:lnTo>
                  <a:lnTo>
                    <a:pt x="4065270" y="1332102"/>
                  </a:lnTo>
                  <a:lnTo>
                    <a:pt x="4062970" y="1397764"/>
                  </a:lnTo>
                  <a:lnTo>
                    <a:pt x="4056020" y="1456792"/>
                  </a:lnTo>
                  <a:lnTo>
                    <a:pt x="4044339" y="1509139"/>
                  </a:lnTo>
                  <a:lnTo>
                    <a:pt x="4027848" y="1554757"/>
                  </a:lnTo>
                  <a:lnTo>
                    <a:pt x="4006469" y="1593595"/>
                  </a:lnTo>
                  <a:lnTo>
                    <a:pt x="3981160" y="1624585"/>
                  </a:lnTo>
                  <a:lnTo>
                    <a:pt x="3922922" y="1660229"/>
                  </a:lnTo>
                  <a:lnTo>
                    <a:pt x="3889755" y="1664716"/>
                  </a:lnTo>
                  <a:lnTo>
                    <a:pt x="3865856" y="1662108"/>
                  </a:lnTo>
                  <a:lnTo>
                    <a:pt x="3821247" y="1641463"/>
                  </a:lnTo>
                  <a:lnTo>
                    <a:pt x="3776091" y="1592393"/>
                  </a:lnTo>
                  <a:lnTo>
                    <a:pt x="3758882" y="1554384"/>
                  </a:lnTo>
                  <a:lnTo>
                    <a:pt x="3748627" y="1509660"/>
                  </a:lnTo>
                  <a:lnTo>
                    <a:pt x="3745229" y="1458341"/>
                  </a:lnTo>
                  <a:lnTo>
                    <a:pt x="3747968" y="1414502"/>
                  </a:lnTo>
                  <a:lnTo>
                    <a:pt x="3769875" y="1364400"/>
                  </a:lnTo>
                  <a:lnTo>
                    <a:pt x="3809587" y="1365488"/>
                  </a:lnTo>
                  <a:lnTo>
                    <a:pt x="3853068" y="1399855"/>
                  </a:lnTo>
                  <a:lnTo>
                    <a:pt x="3866292" y="1408953"/>
                  </a:lnTo>
                  <a:lnTo>
                    <a:pt x="3877659" y="1414456"/>
                  </a:lnTo>
                  <a:lnTo>
                    <a:pt x="3887216" y="1416304"/>
                  </a:lnTo>
                  <a:lnTo>
                    <a:pt x="3919910" y="1411162"/>
                  </a:lnTo>
                  <a:lnTo>
                    <a:pt x="3943318" y="1395745"/>
                  </a:lnTo>
                  <a:lnTo>
                    <a:pt x="3957439" y="1370066"/>
                  </a:lnTo>
                  <a:lnTo>
                    <a:pt x="3962273" y="1334135"/>
                  </a:lnTo>
                  <a:lnTo>
                    <a:pt x="3959088" y="1307863"/>
                  </a:lnTo>
                  <a:lnTo>
                    <a:pt x="3949461" y="1280175"/>
                  </a:lnTo>
                  <a:lnTo>
                    <a:pt x="3933287" y="1251178"/>
                  </a:lnTo>
                  <a:lnTo>
                    <a:pt x="3910457" y="1220977"/>
                  </a:lnTo>
                  <a:lnTo>
                    <a:pt x="3875720" y="1178815"/>
                  </a:lnTo>
                  <a:lnTo>
                    <a:pt x="3848115" y="1142761"/>
                  </a:lnTo>
                  <a:lnTo>
                    <a:pt x="3813302" y="1089787"/>
                  </a:lnTo>
                  <a:lnTo>
                    <a:pt x="3794391" y="1048524"/>
                  </a:lnTo>
                  <a:lnTo>
                    <a:pt x="3779820" y="1003707"/>
                  </a:lnTo>
                  <a:lnTo>
                    <a:pt x="3769511" y="955379"/>
                  </a:lnTo>
                  <a:lnTo>
                    <a:pt x="3763383" y="903582"/>
                  </a:lnTo>
                  <a:lnTo>
                    <a:pt x="3761359" y="848360"/>
                  </a:lnTo>
                  <a:lnTo>
                    <a:pt x="3763503" y="784855"/>
                  </a:lnTo>
                  <a:lnTo>
                    <a:pt x="3769962" y="728608"/>
                  </a:lnTo>
                  <a:lnTo>
                    <a:pt x="3780774" y="679656"/>
                  </a:lnTo>
                  <a:lnTo>
                    <a:pt x="3795978" y="638038"/>
                  </a:lnTo>
                  <a:lnTo>
                    <a:pt x="3815613" y="603793"/>
                  </a:lnTo>
                  <a:lnTo>
                    <a:pt x="3865852" y="559119"/>
                  </a:lnTo>
                  <a:lnTo>
                    <a:pt x="3935694" y="538438"/>
                  </a:lnTo>
                  <a:lnTo>
                    <a:pt x="3979545" y="535813"/>
                  </a:lnTo>
                  <a:close/>
                </a:path>
                <a:path w="4715509" h="1729104">
                  <a:moveTo>
                    <a:pt x="1594865" y="492760"/>
                  </a:moveTo>
                  <a:lnTo>
                    <a:pt x="1631569" y="536321"/>
                  </a:lnTo>
                  <a:lnTo>
                    <a:pt x="1643761" y="582040"/>
                  </a:lnTo>
                  <a:lnTo>
                    <a:pt x="1644713" y="593927"/>
                  </a:lnTo>
                  <a:lnTo>
                    <a:pt x="1645665" y="605789"/>
                  </a:lnTo>
                  <a:lnTo>
                    <a:pt x="1646618" y="617652"/>
                  </a:lnTo>
                  <a:lnTo>
                    <a:pt x="1647571" y="629538"/>
                  </a:lnTo>
                  <a:lnTo>
                    <a:pt x="1647166" y="638157"/>
                  </a:lnTo>
                  <a:lnTo>
                    <a:pt x="1646523" y="655812"/>
                  </a:lnTo>
                  <a:lnTo>
                    <a:pt x="1645642" y="682492"/>
                  </a:lnTo>
                  <a:lnTo>
                    <a:pt x="1644523" y="718185"/>
                  </a:lnTo>
                  <a:lnTo>
                    <a:pt x="1672205" y="641562"/>
                  </a:lnTo>
                  <a:lnTo>
                    <a:pt x="1698815" y="586787"/>
                  </a:lnTo>
                  <a:lnTo>
                    <a:pt x="1724568" y="553896"/>
                  </a:lnTo>
                  <a:lnTo>
                    <a:pt x="1749678" y="542925"/>
                  </a:lnTo>
                  <a:lnTo>
                    <a:pt x="1776106" y="550255"/>
                  </a:lnTo>
                  <a:lnTo>
                    <a:pt x="1798701" y="572230"/>
                  </a:lnTo>
                  <a:lnTo>
                    <a:pt x="1817580" y="608826"/>
                  </a:lnTo>
                  <a:lnTo>
                    <a:pt x="1832864" y="660019"/>
                  </a:lnTo>
                  <a:lnTo>
                    <a:pt x="1844480" y="634696"/>
                  </a:lnTo>
                  <a:lnTo>
                    <a:pt x="1869189" y="594100"/>
                  </a:lnTo>
                  <a:lnTo>
                    <a:pt x="1896459" y="567211"/>
                  </a:lnTo>
                  <a:lnTo>
                    <a:pt x="1941322" y="551941"/>
                  </a:lnTo>
                  <a:lnTo>
                    <a:pt x="1968305" y="559759"/>
                  </a:lnTo>
                  <a:lnTo>
                    <a:pt x="2011063" y="622277"/>
                  </a:lnTo>
                  <a:lnTo>
                    <a:pt x="2026946" y="676966"/>
                  </a:lnTo>
                  <a:lnTo>
                    <a:pt x="2039239" y="747267"/>
                  </a:lnTo>
                  <a:lnTo>
                    <a:pt x="2044241" y="809882"/>
                  </a:lnTo>
                  <a:lnTo>
                    <a:pt x="2047368" y="864155"/>
                  </a:lnTo>
                  <a:lnTo>
                    <a:pt x="2050975" y="933748"/>
                  </a:lnTo>
                  <a:lnTo>
                    <a:pt x="2055114" y="1018666"/>
                  </a:lnTo>
                  <a:lnTo>
                    <a:pt x="2057054" y="1049962"/>
                  </a:lnTo>
                  <a:lnTo>
                    <a:pt x="2061166" y="1123270"/>
                  </a:lnTo>
                  <a:lnTo>
                    <a:pt x="2063349" y="1165285"/>
                  </a:lnTo>
                  <a:lnTo>
                    <a:pt x="2065624" y="1210875"/>
                  </a:lnTo>
                  <a:lnTo>
                    <a:pt x="2067997" y="1260041"/>
                  </a:lnTo>
                  <a:lnTo>
                    <a:pt x="2070473" y="1312785"/>
                  </a:lnTo>
                  <a:lnTo>
                    <a:pt x="2073059" y="1369108"/>
                  </a:lnTo>
                  <a:lnTo>
                    <a:pt x="2075760" y="1429010"/>
                  </a:lnTo>
                  <a:lnTo>
                    <a:pt x="2078581" y="1492494"/>
                  </a:lnTo>
                  <a:lnTo>
                    <a:pt x="2081529" y="1559560"/>
                  </a:lnTo>
                  <a:lnTo>
                    <a:pt x="2081234" y="1586819"/>
                  </a:lnTo>
                  <a:lnTo>
                    <a:pt x="2074118" y="1633908"/>
                  </a:lnTo>
                  <a:lnTo>
                    <a:pt x="2058884" y="1669855"/>
                  </a:lnTo>
                  <a:lnTo>
                    <a:pt x="2030095" y="1690751"/>
                  </a:lnTo>
                  <a:lnTo>
                    <a:pt x="2011138" y="1683609"/>
                  </a:lnTo>
                  <a:lnTo>
                    <a:pt x="1986321" y="1626510"/>
                  </a:lnTo>
                  <a:lnTo>
                    <a:pt x="1980438" y="1576577"/>
                  </a:lnTo>
                  <a:lnTo>
                    <a:pt x="1975922" y="1498303"/>
                  </a:lnTo>
                  <a:lnTo>
                    <a:pt x="1973675" y="1452086"/>
                  </a:lnTo>
                  <a:lnTo>
                    <a:pt x="1971406" y="1401148"/>
                  </a:lnTo>
                  <a:lnTo>
                    <a:pt x="1969096" y="1345490"/>
                  </a:lnTo>
                  <a:lnTo>
                    <a:pt x="1966722" y="1285113"/>
                  </a:lnTo>
                  <a:lnTo>
                    <a:pt x="1964328" y="1219676"/>
                  </a:lnTo>
                  <a:lnTo>
                    <a:pt x="1962098" y="1160911"/>
                  </a:lnTo>
                  <a:lnTo>
                    <a:pt x="1960022" y="1108821"/>
                  </a:lnTo>
                  <a:lnTo>
                    <a:pt x="1958095" y="1063408"/>
                  </a:lnTo>
                  <a:lnTo>
                    <a:pt x="1956309" y="1024677"/>
                  </a:lnTo>
                  <a:lnTo>
                    <a:pt x="1949295" y="914195"/>
                  </a:lnTo>
                  <a:lnTo>
                    <a:pt x="1943290" y="858154"/>
                  </a:lnTo>
                  <a:lnTo>
                    <a:pt x="1929257" y="813308"/>
                  </a:lnTo>
                  <a:lnTo>
                    <a:pt x="1923670" y="816207"/>
                  </a:lnTo>
                  <a:lnTo>
                    <a:pt x="1890649" y="859409"/>
                  </a:lnTo>
                  <a:lnTo>
                    <a:pt x="1864455" y="902160"/>
                  </a:lnTo>
                  <a:lnTo>
                    <a:pt x="1846452" y="938529"/>
                  </a:lnTo>
                  <a:lnTo>
                    <a:pt x="1846719" y="979359"/>
                  </a:lnTo>
                  <a:lnTo>
                    <a:pt x="1847525" y="1025769"/>
                  </a:lnTo>
                  <a:lnTo>
                    <a:pt x="1848881" y="1077753"/>
                  </a:lnTo>
                  <a:lnTo>
                    <a:pt x="1850799" y="1135304"/>
                  </a:lnTo>
                  <a:lnTo>
                    <a:pt x="1853288" y="1198415"/>
                  </a:lnTo>
                  <a:lnTo>
                    <a:pt x="1856359" y="1267079"/>
                  </a:lnTo>
                  <a:lnTo>
                    <a:pt x="1859546" y="1337109"/>
                  </a:lnTo>
                  <a:lnTo>
                    <a:pt x="1862130" y="1401026"/>
                  </a:lnTo>
                  <a:lnTo>
                    <a:pt x="1864121" y="1458833"/>
                  </a:lnTo>
                  <a:lnTo>
                    <a:pt x="1865531" y="1510533"/>
                  </a:lnTo>
                  <a:lnTo>
                    <a:pt x="1866369" y="1556130"/>
                  </a:lnTo>
                  <a:lnTo>
                    <a:pt x="1866646" y="1595627"/>
                  </a:lnTo>
                  <a:lnTo>
                    <a:pt x="1865778" y="1622956"/>
                  </a:lnTo>
                  <a:lnTo>
                    <a:pt x="1858662" y="1670565"/>
                  </a:lnTo>
                  <a:lnTo>
                    <a:pt x="1844619" y="1707366"/>
                  </a:lnTo>
                  <a:lnTo>
                    <a:pt x="1815973" y="1728851"/>
                  </a:lnTo>
                  <a:lnTo>
                    <a:pt x="1805437" y="1726451"/>
                  </a:lnTo>
                  <a:lnTo>
                    <a:pt x="1779524" y="1690751"/>
                  </a:lnTo>
                  <a:lnTo>
                    <a:pt x="1768681" y="1647952"/>
                  </a:lnTo>
                  <a:lnTo>
                    <a:pt x="1765173" y="1595627"/>
                  </a:lnTo>
                  <a:lnTo>
                    <a:pt x="1764993" y="1560778"/>
                  </a:lnTo>
                  <a:lnTo>
                    <a:pt x="1764451" y="1521542"/>
                  </a:lnTo>
                  <a:lnTo>
                    <a:pt x="1763543" y="1477922"/>
                  </a:lnTo>
                  <a:lnTo>
                    <a:pt x="1762264" y="1429916"/>
                  </a:lnTo>
                  <a:lnTo>
                    <a:pt x="1760609" y="1377524"/>
                  </a:lnTo>
                  <a:lnTo>
                    <a:pt x="1758574" y="1320748"/>
                  </a:lnTo>
                  <a:lnTo>
                    <a:pt x="1756155" y="1259586"/>
                  </a:lnTo>
                  <a:lnTo>
                    <a:pt x="1753737" y="1198377"/>
                  </a:lnTo>
                  <a:lnTo>
                    <a:pt x="1751702" y="1141569"/>
                  </a:lnTo>
                  <a:lnTo>
                    <a:pt x="1750047" y="1089162"/>
                  </a:lnTo>
                  <a:lnTo>
                    <a:pt x="1748768" y="1041156"/>
                  </a:lnTo>
                  <a:lnTo>
                    <a:pt x="1747860" y="997551"/>
                  </a:lnTo>
                  <a:lnTo>
                    <a:pt x="1747318" y="958347"/>
                  </a:lnTo>
                  <a:lnTo>
                    <a:pt x="1747139" y="923544"/>
                  </a:lnTo>
                  <a:lnTo>
                    <a:pt x="1746896" y="893085"/>
                  </a:lnTo>
                  <a:lnTo>
                    <a:pt x="1746154" y="865901"/>
                  </a:lnTo>
                  <a:lnTo>
                    <a:pt x="1744888" y="841980"/>
                  </a:lnTo>
                  <a:lnTo>
                    <a:pt x="1743075" y="821309"/>
                  </a:lnTo>
                  <a:lnTo>
                    <a:pt x="1725893" y="851625"/>
                  </a:lnTo>
                  <a:lnTo>
                    <a:pt x="1708858" y="889189"/>
                  </a:lnTo>
                  <a:lnTo>
                    <a:pt x="1691841" y="933935"/>
                  </a:lnTo>
                  <a:lnTo>
                    <a:pt x="1674714" y="985795"/>
                  </a:lnTo>
                  <a:lnTo>
                    <a:pt x="1657350" y="1044701"/>
                  </a:lnTo>
                  <a:lnTo>
                    <a:pt x="1656079" y="1049401"/>
                  </a:lnTo>
                  <a:lnTo>
                    <a:pt x="1654048" y="1056386"/>
                  </a:lnTo>
                  <a:lnTo>
                    <a:pt x="1650661" y="1130724"/>
                  </a:lnTo>
                  <a:lnTo>
                    <a:pt x="1650280" y="1190930"/>
                  </a:lnTo>
                  <a:lnTo>
                    <a:pt x="1649984" y="1246282"/>
                  </a:lnTo>
                  <a:lnTo>
                    <a:pt x="1649772" y="1296787"/>
                  </a:lnTo>
                  <a:lnTo>
                    <a:pt x="1649645" y="1342452"/>
                  </a:lnTo>
                  <a:lnTo>
                    <a:pt x="1649602" y="1383283"/>
                  </a:lnTo>
                  <a:lnTo>
                    <a:pt x="1649555" y="1398502"/>
                  </a:lnTo>
                  <a:lnTo>
                    <a:pt x="1649412" y="1416161"/>
                  </a:lnTo>
                  <a:lnTo>
                    <a:pt x="1649174" y="1436272"/>
                  </a:lnTo>
                  <a:lnTo>
                    <a:pt x="1648840" y="1458849"/>
                  </a:lnTo>
                  <a:lnTo>
                    <a:pt x="1648527" y="1481115"/>
                  </a:lnTo>
                  <a:lnTo>
                    <a:pt x="1648333" y="1500298"/>
                  </a:lnTo>
                  <a:lnTo>
                    <a:pt x="1648233" y="1516409"/>
                  </a:lnTo>
                  <a:lnTo>
                    <a:pt x="1648205" y="1529461"/>
                  </a:lnTo>
                  <a:lnTo>
                    <a:pt x="1647219" y="1555079"/>
                  </a:lnTo>
                  <a:lnTo>
                    <a:pt x="1639151" y="1597648"/>
                  </a:lnTo>
                  <a:lnTo>
                    <a:pt x="1615439" y="1636331"/>
                  </a:lnTo>
                  <a:lnTo>
                    <a:pt x="1595501" y="1643633"/>
                  </a:lnTo>
                  <a:lnTo>
                    <a:pt x="1581159" y="1638994"/>
                  </a:lnTo>
                  <a:lnTo>
                    <a:pt x="1560050" y="1601950"/>
                  </a:lnTo>
                  <a:lnTo>
                    <a:pt x="1549802" y="1540851"/>
                  </a:lnTo>
                  <a:lnTo>
                    <a:pt x="1545941" y="1461222"/>
                  </a:lnTo>
                  <a:lnTo>
                    <a:pt x="1545463" y="1410335"/>
                  </a:lnTo>
                  <a:lnTo>
                    <a:pt x="1545463" y="1357103"/>
                  </a:lnTo>
                  <a:lnTo>
                    <a:pt x="1545463" y="1303872"/>
                  </a:lnTo>
                  <a:lnTo>
                    <a:pt x="1545463" y="1037716"/>
                  </a:lnTo>
                  <a:lnTo>
                    <a:pt x="1545387" y="1009759"/>
                  </a:lnTo>
                  <a:lnTo>
                    <a:pt x="1545145" y="975979"/>
                  </a:lnTo>
                  <a:lnTo>
                    <a:pt x="1544712" y="936365"/>
                  </a:lnTo>
                  <a:lnTo>
                    <a:pt x="1544065" y="890904"/>
                  </a:lnTo>
                  <a:lnTo>
                    <a:pt x="1543399" y="845518"/>
                  </a:lnTo>
                  <a:lnTo>
                    <a:pt x="1542922" y="805941"/>
                  </a:lnTo>
                  <a:lnTo>
                    <a:pt x="1542637" y="772175"/>
                  </a:lnTo>
                  <a:lnTo>
                    <a:pt x="1542541" y="744220"/>
                  </a:lnTo>
                  <a:lnTo>
                    <a:pt x="1543262" y="700694"/>
                  </a:lnTo>
                  <a:lnTo>
                    <a:pt x="1545447" y="659288"/>
                  </a:lnTo>
                  <a:lnTo>
                    <a:pt x="1549132" y="620025"/>
                  </a:lnTo>
                  <a:lnTo>
                    <a:pt x="1562344" y="543498"/>
                  </a:lnTo>
                  <a:lnTo>
                    <a:pt x="1582517" y="498401"/>
                  </a:lnTo>
                  <a:lnTo>
                    <a:pt x="1594865" y="492760"/>
                  </a:lnTo>
                  <a:close/>
                </a:path>
                <a:path w="4715509" h="1729104">
                  <a:moveTo>
                    <a:pt x="4215892" y="104139"/>
                  </a:moveTo>
                  <a:lnTo>
                    <a:pt x="4247449" y="128410"/>
                  </a:lnTo>
                  <a:lnTo>
                    <a:pt x="4264086" y="169910"/>
                  </a:lnTo>
                  <a:lnTo>
                    <a:pt x="4272623" y="222488"/>
                  </a:lnTo>
                  <a:lnTo>
                    <a:pt x="4273677" y="252349"/>
                  </a:lnTo>
                  <a:lnTo>
                    <a:pt x="4272623" y="282229"/>
                  </a:lnTo>
                  <a:lnTo>
                    <a:pt x="4264086" y="334895"/>
                  </a:lnTo>
                  <a:lnTo>
                    <a:pt x="4247449" y="376414"/>
                  </a:lnTo>
                  <a:lnTo>
                    <a:pt x="4215892" y="400685"/>
                  </a:lnTo>
                  <a:lnTo>
                    <a:pt x="4204519" y="397976"/>
                  </a:lnTo>
                  <a:lnTo>
                    <a:pt x="4174998" y="357632"/>
                  </a:lnTo>
                  <a:lnTo>
                    <a:pt x="4161980" y="309752"/>
                  </a:lnTo>
                  <a:lnTo>
                    <a:pt x="4157726" y="252349"/>
                  </a:lnTo>
                  <a:lnTo>
                    <a:pt x="4158781" y="222488"/>
                  </a:lnTo>
                  <a:lnTo>
                    <a:pt x="4167370" y="169910"/>
                  </a:lnTo>
                  <a:lnTo>
                    <a:pt x="4184155" y="128410"/>
                  </a:lnTo>
                  <a:lnTo>
                    <a:pt x="4215892" y="104139"/>
                  </a:lnTo>
                  <a:close/>
                </a:path>
                <a:path w="4715509" h="1729104">
                  <a:moveTo>
                    <a:pt x="1423797" y="104139"/>
                  </a:moveTo>
                  <a:lnTo>
                    <a:pt x="1455408" y="128410"/>
                  </a:lnTo>
                  <a:lnTo>
                    <a:pt x="1471991" y="169910"/>
                  </a:lnTo>
                  <a:lnTo>
                    <a:pt x="1480528" y="222488"/>
                  </a:lnTo>
                  <a:lnTo>
                    <a:pt x="1481582" y="252349"/>
                  </a:lnTo>
                  <a:lnTo>
                    <a:pt x="1480528" y="282229"/>
                  </a:lnTo>
                  <a:lnTo>
                    <a:pt x="1471991" y="334895"/>
                  </a:lnTo>
                  <a:lnTo>
                    <a:pt x="1455408" y="376414"/>
                  </a:lnTo>
                  <a:lnTo>
                    <a:pt x="1423797" y="400685"/>
                  </a:lnTo>
                  <a:lnTo>
                    <a:pt x="1412424" y="397976"/>
                  </a:lnTo>
                  <a:lnTo>
                    <a:pt x="1382902" y="357632"/>
                  </a:lnTo>
                  <a:lnTo>
                    <a:pt x="1369885" y="309752"/>
                  </a:lnTo>
                  <a:lnTo>
                    <a:pt x="1365630" y="252349"/>
                  </a:lnTo>
                  <a:lnTo>
                    <a:pt x="1366686" y="222488"/>
                  </a:lnTo>
                  <a:lnTo>
                    <a:pt x="1375275" y="169910"/>
                  </a:lnTo>
                  <a:lnTo>
                    <a:pt x="1392060" y="128410"/>
                  </a:lnTo>
                  <a:lnTo>
                    <a:pt x="1423797" y="104139"/>
                  </a:lnTo>
                  <a:close/>
                </a:path>
                <a:path w="4715509" h="1729104">
                  <a:moveTo>
                    <a:pt x="53720" y="87122"/>
                  </a:moveTo>
                  <a:lnTo>
                    <a:pt x="62226" y="88941"/>
                  </a:lnTo>
                  <a:lnTo>
                    <a:pt x="74803" y="92440"/>
                  </a:lnTo>
                  <a:lnTo>
                    <a:pt x="91475" y="97534"/>
                  </a:lnTo>
                  <a:lnTo>
                    <a:pt x="112268" y="104139"/>
                  </a:lnTo>
                  <a:lnTo>
                    <a:pt x="129581" y="108920"/>
                  </a:lnTo>
                  <a:lnTo>
                    <a:pt x="145145" y="112379"/>
                  </a:lnTo>
                  <a:lnTo>
                    <a:pt x="158970" y="114480"/>
                  </a:lnTo>
                  <a:lnTo>
                    <a:pt x="171069" y="115188"/>
                  </a:lnTo>
                  <a:lnTo>
                    <a:pt x="183691" y="115067"/>
                  </a:lnTo>
                  <a:lnTo>
                    <a:pt x="199088" y="114696"/>
                  </a:lnTo>
                  <a:lnTo>
                    <a:pt x="217271" y="114063"/>
                  </a:lnTo>
                  <a:lnTo>
                    <a:pt x="238251" y="113157"/>
                  </a:lnTo>
                  <a:lnTo>
                    <a:pt x="259177" y="112303"/>
                  </a:lnTo>
                  <a:lnTo>
                    <a:pt x="277352" y="111664"/>
                  </a:lnTo>
                  <a:lnTo>
                    <a:pt x="292740" y="111263"/>
                  </a:lnTo>
                  <a:lnTo>
                    <a:pt x="305307" y="111125"/>
                  </a:lnTo>
                  <a:lnTo>
                    <a:pt x="321050" y="111807"/>
                  </a:lnTo>
                  <a:lnTo>
                    <a:pt x="340280" y="113823"/>
                  </a:lnTo>
                  <a:lnTo>
                    <a:pt x="363011" y="117125"/>
                  </a:lnTo>
                  <a:lnTo>
                    <a:pt x="389255" y="121665"/>
                  </a:lnTo>
                  <a:lnTo>
                    <a:pt x="415496" y="126206"/>
                  </a:lnTo>
                  <a:lnTo>
                    <a:pt x="438213" y="129508"/>
                  </a:lnTo>
                  <a:lnTo>
                    <a:pt x="457406" y="131524"/>
                  </a:lnTo>
                  <a:lnTo>
                    <a:pt x="473075" y="132207"/>
                  </a:lnTo>
                  <a:lnTo>
                    <a:pt x="483655" y="134657"/>
                  </a:lnTo>
                  <a:lnTo>
                    <a:pt x="510158" y="171323"/>
                  </a:lnTo>
                  <a:lnTo>
                    <a:pt x="521350" y="214820"/>
                  </a:lnTo>
                  <a:lnTo>
                    <a:pt x="525018" y="267462"/>
                  </a:lnTo>
                  <a:lnTo>
                    <a:pt x="524107" y="294886"/>
                  </a:lnTo>
                  <a:lnTo>
                    <a:pt x="516713" y="343257"/>
                  </a:lnTo>
                  <a:lnTo>
                    <a:pt x="502150" y="381371"/>
                  </a:lnTo>
                  <a:lnTo>
                    <a:pt x="473075" y="403605"/>
                  </a:lnTo>
                  <a:lnTo>
                    <a:pt x="456767" y="402899"/>
                  </a:lnTo>
                  <a:lnTo>
                    <a:pt x="436435" y="400811"/>
                  </a:lnTo>
                  <a:lnTo>
                    <a:pt x="412103" y="397390"/>
                  </a:lnTo>
                  <a:lnTo>
                    <a:pt x="383794" y="392684"/>
                  </a:lnTo>
                  <a:lnTo>
                    <a:pt x="356215" y="387973"/>
                  </a:lnTo>
                  <a:lnTo>
                    <a:pt x="332136" y="384714"/>
                  </a:lnTo>
                  <a:lnTo>
                    <a:pt x="311534" y="382932"/>
                  </a:lnTo>
                  <a:lnTo>
                    <a:pt x="294386" y="382650"/>
                  </a:lnTo>
                  <a:lnTo>
                    <a:pt x="294827" y="413964"/>
                  </a:lnTo>
                  <a:lnTo>
                    <a:pt x="296370" y="493314"/>
                  </a:lnTo>
                  <a:lnTo>
                    <a:pt x="297481" y="541353"/>
                  </a:lnTo>
                  <a:lnTo>
                    <a:pt x="298824" y="594970"/>
                  </a:lnTo>
                  <a:lnTo>
                    <a:pt x="300404" y="654167"/>
                  </a:lnTo>
                  <a:lnTo>
                    <a:pt x="302225" y="718944"/>
                  </a:lnTo>
                  <a:lnTo>
                    <a:pt x="304292" y="789304"/>
                  </a:lnTo>
                  <a:lnTo>
                    <a:pt x="306119" y="852199"/>
                  </a:lnTo>
                  <a:lnTo>
                    <a:pt x="307699" y="911723"/>
                  </a:lnTo>
                  <a:lnTo>
                    <a:pt x="309031" y="967874"/>
                  </a:lnTo>
                  <a:lnTo>
                    <a:pt x="310118" y="1020651"/>
                  </a:lnTo>
                  <a:lnTo>
                    <a:pt x="310960" y="1070053"/>
                  </a:lnTo>
                  <a:lnTo>
                    <a:pt x="311560" y="1116077"/>
                  </a:lnTo>
                  <a:lnTo>
                    <a:pt x="311919" y="1158724"/>
                  </a:lnTo>
                  <a:lnTo>
                    <a:pt x="312038" y="1197991"/>
                  </a:lnTo>
                  <a:lnTo>
                    <a:pt x="312185" y="1217037"/>
                  </a:lnTo>
                  <a:lnTo>
                    <a:pt x="312642" y="1240250"/>
                  </a:lnTo>
                  <a:lnTo>
                    <a:pt x="313432" y="1267606"/>
                  </a:lnTo>
                  <a:lnTo>
                    <a:pt x="314579" y="1299083"/>
                  </a:lnTo>
                  <a:lnTo>
                    <a:pt x="315725" y="1330561"/>
                  </a:lnTo>
                  <a:lnTo>
                    <a:pt x="316515" y="1357931"/>
                  </a:lnTo>
                  <a:lnTo>
                    <a:pt x="316972" y="1381182"/>
                  </a:lnTo>
                  <a:lnTo>
                    <a:pt x="317119" y="1400302"/>
                  </a:lnTo>
                  <a:lnTo>
                    <a:pt x="316416" y="1436899"/>
                  </a:lnTo>
                  <a:lnTo>
                    <a:pt x="310582" y="1504475"/>
                  </a:lnTo>
                  <a:lnTo>
                    <a:pt x="296922" y="1569194"/>
                  </a:lnTo>
                  <a:lnTo>
                    <a:pt x="275482" y="1607814"/>
                  </a:lnTo>
                  <a:lnTo>
                    <a:pt x="262381" y="1612645"/>
                  </a:lnTo>
                  <a:lnTo>
                    <a:pt x="252537" y="1610437"/>
                  </a:lnTo>
                  <a:lnTo>
                    <a:pt x="226694" y="1577594"/>
                  </a:lnTo>
                  <a:lnTo>
                    <a:pt x="213566" y="1533509"/>
                  </a:lnTo>
                  <a:lnTo>
                    <a:pt x="209295" y="1479423"/>
                  </a:lnTo>
                  <a:lnTo>
                    <a:pt x="209415" y="1471471"/>
                  </a:lnTo>
                  <a:lnTo>
                    <a:pt x="209772" y="1461722"/>
                  </a:lnTo>
                  <a:lnTo>
                    <a:pt x="210367" y="1450187"/>
                  </a:lnTo>
                  <a:lnTo>
                    <a:pt x="211200" y="1436877"/>
                  </a:lnTo>
                  <a:lnTo>
                    <a:pt x="212014" y="1423425"/>
                  </a:lnTo>
                  <a:lnTo>
                    <a:pt x="212566" y="1411652"/>
                  </a:lnTo>
                  <a:lnTo>
                    <a:pt x="212879" y="1401570"/>
                  </a:lnTo>
                  <a:lnTo>
                    <a:pt x="212979" y="1393189"/>
                  </a:lnTo>
                  <a:lnTo>
                    <a:pt x="212836" y="1367262"/>
                  </a:lnTo>
                  <a:lnTo>
                    <a:pt x="212407" y="1335405"/>
                  </a:lnTo>
                  <a:lnTo>
                    <a:pt x="211693" y="1297642"/>
                  </a:lnTo>
                  <a:lnTo>
                    <a:pt x="210693" y="1253998"/>
                  </a:lnTo>
                  <a:lnTo>
                    <a:pt x="209619" y="1210302"/>
                  </a:lnTo>
                  <a:lnTo>
                    <a:pt x="208867" y="1172368"/>
                  </a:lnTo>
                  <a:lnTo>
                    <a:pt x="208424" y="1140198"/>
                  </a:lnTo>
                  <a:lnTo>
                    <a:pt x="208280" y="1113789"/>
                  </a:lnTo>
                  <a:lnTo>
                    <a:pt x="208124" y="1073481"/>
                  </a:lnTo>
                  <a:lnTo>
                    <a:pt x="207654" y="1029298"/>
                  </a:lnTo>
                  <a:lnTo>
                    <a:pt x="206870" y="981238"/>
                  </a:lnTo>
                  <a:lnTo>
                    <a:pt x="205768" y="929300"/>
                  </a:lnTo>
                  <a:lnTo>
                    <a:pt x="204345" y="873480"/>
                  </a:lnTo>
                  <a:lnTo>
                    <a:pt x="202601" y="813777"/>
                  </a:lnTo>
                  <a:lnTo>
                    <a:pt x="200532" y="750188"/>
                  </a:lnTo>
                  <a:lnTo>
                    <a:pt x="198137" y="678249"/>
                  </a:lnTo>
                  <a:lnTo>
                    <a:pt x="196060" y="612979"/>
                  </a:lnTo>
                  <a:lnTo>
                    <a:pt x="194298" y="554376"/>
                  </a:lnTo>
                  <a:lnTo>
                    <a:pt x="192841" y="502437"/>
                  </a:lnTo>
                  <a:lnTo>
                    <a:pt x="191685" y="457161"/>
                  </a:lnTo>
                  <a:lnTo>
                    <a:pt x="190822" y="418545"/>
                  </a:lnTo>
                  <a:lnTo>
                    <a:pt x="190245" y="386588"/>
                  </a:lnTo>
                  <a:lnTo>
                    <a:pt x="183895" y="386588"/>
                  </a:lnTo>
                  <a:lnTo>
                    <a:pt x="177419" y="386588"/>
                  </a:lnTo>
                  <a:lnTo>
                    <a:pt x="171069" y="386588"/>
                  </a:lnTo>
                  <a:lnTo>
                    <a:pt x="132173" y="384552"/>
                  </a:lnTo>
                  <a:lnTo>
                    <a:pt x="67145" y="368478"/>
                  </a:lnTo>
                  <a:lnTo>
                    <a:pt x="22931" y="336353"/>
                  </a:lnTo>
                  <a:lnTo>
                    <a:pt x="2532" y="270698"/>
                  </a:lnTo>
                  <a:lnTo>
                    <a:pt x="0" y="223392"/>
                  </a:lnTo>
                  <a:lnTo>
                    <a:pt x="795" y="198467"/>
                  </a:lnTo>
                  <a:lnTo>
                    <a:pt x="7340" y="152330"/>
                  </a:lnTo>
                  <a:lnTo>
                    <a:pt x="21645" y="110071"/>
                  </a:lnTo>
                  <a:lnTo>
                    <a:pt x="41854" y="88024"/>
                  </a:lnTo>
                  <a:lnTo>
                    <a:pt x="53720" y="87122"/>
                  </a:lnTo>
                  <a:close/>
                </a:path>
                <a:path w="4715509" h="1729104">
                  <a:moveTo>
                    <a:pt x="2948559" y="71120"/>
                  </a:moveTo>
                  <a:lnTo>
                    <a:pt x="2985135" y="111125"/>
                  </a:lnTo>
                  <a:lnTo>
                    <a:pt x="2996152" y="155209"/>
                  </a:lnTo>
                  <a:lnTo>
                    <a:pt x="2999740" y="207390"/>
                  </a:lnTo>
                  <a:lnTo>
                    <a:pt x="2999603" y="245962"/>
                  </a:lnTo>
                  <a:lnTo>
                    <a:pt x="2999199" y="289587"/>
                  </a:lnTo>
                  <a:lnTo>
                    <a:pt x="2998532" y="338259"/>
                  </a:lnTo>
                  <a:lnTo>
                    <a:pt x="2997610" y="391973"/>
                  </a:lnTo>
                  <a:lnTo>
                    <a:pt x="2996438" y="450723"/>
                  </a:lnTo>
                  <a:lnTo>
                    <a:pt x="2994911" y="517519"/>
                  </a:lnTo>
                  <a:lnTo>
                    <a:pt x="2993678" y="575264"/>
                  </a:lnTo>
                  <a:lnTo>
                    <a:pt x="2992725" y="623956"/>
                  </a:lnTo>
                  <a:lnTo>
                    <a:pt x="2992040" y="663595"/>
                  </a:lnTo>
                  <a:lnTo>
                    <a:pt x="2991612" y="694182"/>
                  </a:lnTo>
                  <a:lnTo>
                    <a:pt x="2996881" y="680200"/>
                  </a:lnTo>
                  <a:lnTo>
                    <a:pt x="3013007" y="634472"/>
                  </a:lnTo>
                  <a:lnTo>
                    <a:pt x="3036743" y="565111"/>
                  </a:lnTo>
                  <a:lnTo>
                    <a:pt x="3051524" y="521588"/>
                  </a:lnTo>
                  <a:lnTo>
                    <a:pt x="3068278" y="472182"/>
                  </a:lnTo>
                  <a:lnTo>
                    <a:pt x="3087031" y="416898"/>
                  </a:lnTo>
                  <a:lnTo>
                    <a:pt x="3107805" y="355746"/>
                  </a:lnTo>
                  <a:lnTo>
                    <a:pt x="3130624" y="288734"/>
                  </a:lnTo>
                  <a:lnTo>
                    <a:pt x="3155512" y="215869"/>
                  </a:lnTo>
                  <a:lnTo>
                    <a:pt x="3182492" y="137160"/>
                  </a:lnTo>
                  <a:lnTo>
                    <a:pt x="3200844" y="99663"/>
                  </a:lnTo>
                  <a:lnTo>
                    <a:pt x="3221482" y="87122"/>
                  </a:lnTo>
                  <a:lnTo>
                    <a:pt x="3231663" y="89642"/>
                  </a:lnTo>
                  <a:lnTo>
                    <a:pt x="3258185" y="127253"/>
                  </a:lnTo>
                  <a:lnTo>
                    <a:pt x="3269948" y="171497"/>
                  </a:lnTo>
                  <a:lnTo>
                    <a:pt x="3273805" y="224409"/>
                  </a:lnTo>
                  <a:lnTo>
                    <a:pt x="3272077" y="246216"/>
                  </a:lnTo>
                  <a:lnTo>
                    <a:pt x="3258070" y="314159"/>
                  </a:lnTo>
                  <a:lnTo>
                    <a:pt x="3245671" y="360259"/>
                  </a:lnTo>
                  <a:lnTo>
                    <a:pt x="3229596" y="414422"/>
                  </a:lnTo>
                  <a:lnTo>
                    <a:pt x="3209784" y="476628"/>
                  </a:lnTo>
                  <a:lnTo>
                    <a:pt x="3186176" y="546862"/>
                  </a:lnTo>
                  <a:lnTo>
                    <a:pt x="3169694" y="594542"/>
                  </a:lnTo>
                  <a:lnTo>
                    <a:pt x="3153165" y="642129"/>
                  </a:lnTo>
                  <a:lnTo>
                    <a:pt x="3136533" y="689600"/>
                  </a:lnTo>
                  <a:lnTo>
                    <a:pt x="3119739" y="736933"/>
                  </a:lnTo>
                  <a:lnTo>
                    <a:pt x="3102724" y="784105"/>
                  </a:lnTo>
                  <a:lnTo>
                    <a:pt x="3085431" y="831093"/>
                  </a:lnTo>
                  <a:lnTo>
                    <a:pt x="3067801" y="877877"/>
                  </a:lnTo>
                  <a:lnTo>
                    <a:pt x="3049778" y="924433"/>
                  </a:lnTo>
                  <a:lnTo>
                    <a:pt x="3069967" y="976020"/>
                  </a:lnTo>
                  <a:lnTo>
                    <a:pt x="3089941" y="1027668"/>
                  </a:lnTo>
                  <a:lnTo>
                    <a:pt x="3109964" y="1079291"/>
                  </a:lnTo>
                  <a:lnTo>
                    <a:pt x="3130296" y="1130808"/>
                  </a:lnTo>
                  <a:lnTo>
                    <a:pt x="3153441" y="1187225"/>
                  </a:lnTo>
                  <a:lnTo>
                    <a:pt x="3175063" y="1238488"/>
                  </a:lnTo>
                  <a:lnTo>
                    <a:pt x="3195447" y="1284487"/>
                  </a:lnTo>
                  <a:lnTo>
                    <a:pt x="3214878" y="1325118"/>
                  </a:lnTo>
                  <a:lnTo>
                    <a:pt x="3244685" y="1370641"/>
                  </a:lnTo>
                  <a:lnTo>
                    <a:pt x="3255391" y="1381252"/>
                  </a:lnTo>
                  <a:lnTo>
                    <a:pt x="3272686" y="1402072"/>
                  </a:lnTo>
                  <a:lnTo>
                    <a:pt x="3284981" y="1430940"/>
                  </a:lnTo>
                  <a:lnTo>
                    <a:pt x="3292324" y="1467762"/>
                  </a:lnTo>
                  <a:lnTo>
                    <a:pt x="3294761" y="1512443"/>
                  </a:lnTo>
                  <a:lnTo>
                    <a:pt x="3294159" y="1533798"/>
                  </a:lnTo>
                  <a:lnTo>
                    <a:pt x="3289242" y="1575415"/>
                  </a:lnTo>
                  <a:lnTo>
                    <a:pt x="3277296" y="1619224"/>
                  </a:lnTo>
                  <a:lnTo>
                    <a:pt x="3246882" y="1649602"/>
                  </a:lnTo>
                  <a:lnTo>
                    <a:pt x="3224698" y="1642070"/>
                  </a:lnTo>
                  <a:lnTo>
                    <a:pt x="3172980" y="1582010"/>
                  </a:lnTo>
                  <a:lnTo>
                    <a:pt x="3143152" y="1529617"/>
                  </a:lnTo>
                  <a:lnTo>
                    <a:pt x="3110484" y="1462405"/>
                  </a:lnTo>
                  <a:lnTo>
                    <a:pt x="3086325" y="1403881"/>
                  </a:lnTo>
                  <a:lnTo>
                    <a:pt x="3068716" y="1358804"/>
                  </a:lnTo>
                  <a:lnTo>
                    <a:pt x="3047266" y="1303250"/>
                  </a:lnTo>
                  <a:lnTo>
                    <a:pt x="3021857" y="1237268"/>
                  </a:lnTo>
                  <a:lnTo>
                    <a:pt x="2992374" y="1160907"/>
                  </a:lnTo>
                  <a:lnTo>
                    <a:pt x="2992326" y="1213585"/>
                  </a:lnTo>
                  <a:lnTo>
                    <a:pt x="2992278" y="1266275"/>
                  </a:lnTo>
                  <a:lnTo>
                    <a:pt x="2992231" y="1318973"/>
                  </a:lnTo>
                  <a:lnTo>
                    <a:pt x="2992183" y="1371679"/>
                  </a:lnTo>
                  <a:lnTo>
                    <a:pt x="2992135" y="1424391"/>
                  </a:lnTo>
                  <a:lnTo>
                    <a:pt x="2992088" y="1477107"/>
                  </a:lnTo>
                  <a:lnTo>
                    <a:pt x="2992040" y="1529826"/>
                  </a:lnTo>
                  <a:lnTo>
                    <a:pt x="2991992" y="1582547"/>
                  </a:lnTo>
                  <a:lnTo>
                    <a:pt x="2991437" y="1604138"/>
                  </a:lnTo>
                  <a:lnTo>
                    <a:pt x="2986849" y="1644751"/>
                  </a:lnTo>
                  <a:lnTo>
                    <a:pt x="2975475" y="1686036"/>
                  </a:lnTo>
                  <a:lnTo>
                    <a:pt x="2945257" y="1714754"/>
                  </a:lnTo>
                  <a:lnTo>
                    <a:pt x="2931507" y="1710733"/>
                  </a:lnTo>
                  <a:lnTo>
                    <a:pt x="2908770" y="1678642"/>
                  </a:lnTo>
                  <a:lnTo>
                    <a:pt x="2893943" y="1625191"/>
                  </a:lnTo>
                  <a:lnTo>
                    <a:pt x="2887501" y="1571573"/>
                  </a:lnTo>
                  <a:lnTo>
                    <a:pt x="2886710" y="1543431"/>
                  </a:lnTo>
                  <a:lnTo>
                    <a:pt x="2886739" y="1507907"/>
                  </a:lnTo>
                  <a:lnTo>
                    <a:pt x="2886828" y="1469741"/>
                  </a:lnTo>
                  <a:lnTo>
                    <a:pt x="2886976" y="1428933"/>
                  </a:lnTo>
                  <a:lnTo>
                    <a:pt x="2887186" y="1385481"/>
                  </a:lnTo>
                  <a:lnTo>
                    <a:pt x="2887457" y="1339385"/>
                  </a:lnTo>
                  <a:lnTo>
                    <a:pt x="2887790" y="1290646"/>
                  </a:lnTo>
                  <a:lnTo>
                    <a:pt x="2888185" y="1239262"/>
                  </a:lnTo>
                  <a:lnTo>
                    <a:pt x="2888644" y="1185234"/>
                  </a:lnTo>
                  <a:lnTo>
                    <a:pt x="2889168" y="1128561"/>
                  </a:lnTo>
                  <a:lnTo>
                    <a:pt x="2889756" y="1069242"/>
                  </a:lnTo>
                  <a:lnTo>
                    <a:pt x="2890410" y="1007278"/>
                  </a:lnTo>
                  <a:lnTo>
                    <a:pt x="2891130" y="942667"/>
                  </a:lnTo>
                  <a:lnTo>
                    <a:pt x="2891916" y="875411"/>
                  </a:lnTo>
                  <a:lnTo>
                    <a:pt x="2892676" y="808154"/>
                  </a:lnTo>
                  <a:lnTo>
                    <a:pt x="2893373" y="743543"/>
                  </a:lnTo>
                  <a:lnTo>
                    <a:pt x="2894008" y="681579"/>
                  </a:lnTo>
                  <a:lnTo>
                    <a:pt x="2894580" y="622260"/>
                  </a:lnTo>
                  <a:lnTo>
                    <a:pt x="2895091" y="565587"/>
                  </a:lnTo>
                  <a:lnTo>
                    <a:pt x="2895541" y="511559"/>
                  </a:lnTo>
                  <a:lnTo>
                    <a:pt x="2895929" y="460175"/>
                  </a:lnTo>
                  <a:lnTo>
                    <a:pt x="2896257" y="411436"/>
                  </a:lnTo>
                  <a:lnTo>
                    <a:pt x="2896524" y="365340"/>
                  </a:lnTo>
                  <a:lnTo>
                    <a:pt x="2896731" y="321888"/>
                  </a:lnTo>
                  <a:lnTo>
                    <a:pt x="2896879" y="281080"/>
                  </a:lnTo>
                  <a:lnTo>
                    <a:pt x="2896967" y="242914"/>
                  </a:lnTo>
                  <a:lnTo>
                    <a:pt x="2896997" y="207390"/>
                  </a:lnTo>
                  <a:lnTo>
                    <a:pt x="2897905" y="180294"/>
                  </a:lnTo>
                  <a:lnTo>
                    <a:pt x="2905248" y="132149"/>
                  </a:lnTo>
                  <a:lnTo>
                    <a:pt x="2919644" y="93676"/>
                  </a:lnTo>
                  <a:lnTo>
                    <a:pt x="2938000" y="73638"/>
                  </a:lnTo>
                  <a:lnTo>
                    <a:pt x="2948559" y="71120"/>
                  </a:lnTo>
                  <a:close/>
                </a:path>
                <a:path w="4715509" h="1729104">
                  <a:moveTo>
                    <a:pt x="4399026" y="0"/>
                  </a:moveTo>
                  <a:lnTo>
                    <a:pt x="4429379" y="26558"/>
                  </a:lnTo>
                  <a:lnTo>
                    <a:pt x="4447921" y="106172"/>
                  </a:lnTo>
                  <a:lnTo>
                    <a:pt x="4453223" y="182260"/>
                  </a:lnTo>
                  <a:lnTo>
                    <a:pt x="4454493" y="232348"/>
                  </a:lnTo>
                  <a:lnTo>
                    <a:pt x="4454906" y="290449"/>
                  </a:lnTo>
                  <a:lnTo>
                    <a:pt x="4454782" y="340739"/>
                  </a:lnTo>
                  <a:lnTo>
                    <a:pt x="4454397" y="391398"/>
                  </a:lnTo>
                  <a:lnTo>
                    <a:pt x="4453727" y="442414"/>
                  </a:lnTo>
                  <a:lnTo>
                    <a:pt x="4452747" y="493775"/>
                  </a:lnTo>
                  <a:lnTo>
                    <a:pt x="4451766" y="542710"/>
                  </a:lnTo>
                  <a:lnTo>
                    <a:pt x="4451096" y="591407"/>
                  </a:lnTo>
                  <a:lnTo>
                    <a:pt x="4450711" y="639865"/>
                  </a:lnTo>
                  <a:lnTo>
                    <a:pt x="4450588" y="688086"/>
                  </a:lnTo>
                  <a:lnTo>
                    <a:pt x="4464327" y="654363"/>
                  </a:lnTo>
                  <a:lnTo>
                    <a:pt x="4478401" y="625094"/>
                  </a:lnTo>
                  <a:lnTo>
                    <a:pt x="4508119" y="580389"/>
                  </a:lnTo>
                  <a:lnTo>
                    <a:pt x="4539996" y="553799"/>
                  </a:lnTo>
                  <a:lnTo>
                    <a:pt x="4573778" y="544829"/>
                  </a:lnTo>
                  <a:lnTo>
                    <a:pt x="4602964" y="550870"/>
                  </a:lnTo>
                  <a:lnTo>
                    <a:pt x="4648144" y="599051"/>
                  </a:lnTo>
                  <a:lnTo>
                    <a:pt x="4664329" y="641096"/>
                  </a:lnTo>
                  <a:lnTo>
                    <a:pt x="4673703" y="681878"/>
                  </a:lnTo>
                  <a:lnTo>
                    <a:pt x="4680934" y="732377"/>
                  </a:lnTo>
                  <a:lnTo>
                    <a:pt x="4686117" y="792543"/>
                  </a:lnTo>
                  <a:lnTo>
                    <a:pt x="4689348" y="862329"/>
                  </a:lnTo>
                  <a:lnTo>
                    <a:pt x="4690112" y="911676"/>
                  </a:lnTo>
                  <a:lnTo>
                    <a:pt x="4690888" y="961107"/>
                  </a:lnTo>
                  <a:lnTo>
                    <a:pt x="4691688" y="1010618"/>
                  </a:lnTo>
                  <a:lnTo>
                    <a:pt x="4692526" y="1060202"/>
                  </a:lnTo>
                  <a:lnTo>
                    <a:pt x="4693411" y="1109852"/>
                  </a:lnTo>
                  <a:lnTo>
                    <a:pt x="4696080" y="1182552"/>
                  </a:lnTo>
                  <a:lnTo>
                    <a:pt x="4698190" y="1239488"/>
                  </a:lnTo>
                  <a:lnTo>
                    <a:pt x="4699752" y="1280660"/>
                  </a:lnTo>
                  <a:lnTo>
                    <a:pt x="4703472" y="1359931"/>
                  </a:lnTo>
                  <a:lnTo>
                    <a:pt x="4706429" y="1410271"/>
                  </a:lnTo>
                  <a:lnTo>
                    <a:pt x="4709671" y="1457086"/>
                  </a:lnTo>
                  <a:lnTo>
                    <a:pt x="4713224" y="1500377"/>
                  </a:lnTo>
                  <a:lnTo>
                    <a:pt x="4714057" y="1510619"/>
                  </a:lnTo>
                  <a:lnTo>
                    <a:pt x="4714652" y="1520205"/>
                  </a:lnTo>
                  <a:lnTo>
                    <a:pt x="4715009" y="1529149"/>
                  </a:lnTo>
                  <a:lnTo>
                    <a:pt x="4715129" y="1537462"/>
                  </a:lnTo>
                  <a:lnTo>
                    <a:pt x="4714168" y="1564324"/>
                  </a:lnTo>
                  <a:lnTo>
                    <a:pt x="4706342" y="1610667"/>
                  </a:lnTo>
                  <a:lnTo>
                    <a:pt x="4691183" y="1646120"/>
                  </a:lnTo>
                  <a:lnTo>
                    <a:pt x="4662805" y="1666748"/>
                  </a:lnTo>
                  <a:lnTo>
                    <a:pt x="4645890" y="1660485"/>
                  </a:lnTo>
                  <a:lnTo>
                    <a:pt x="4621871" y="1610383"/>
                  </a:lnTo>
                  <a:lnTo>
                    <a:pt x="4614672" y="1566545"/>
                  </a:lnTo>
                  <a:lnTo>
                    <a:pt x="4607779" y="1491068"/>
                  </a:lnTo>
                  <a:lnTo>
                    <a:pt x="4604577" y="1445405"/>
                  </a:lnTo>
                  <a:lnTo>
                    <a:pt x="4601472" y="1394450"/>
                  </a:lnTo>
                  <a:lnTo>
                    <a:pt x="4598416" y="1338199"/>
                  </a:lnTo>
                  <a:lnTo>
                    <a:pt x="4596022" y="1283670"/>
                  </a:lnTo>
                  <a:lnTo>
                    <a:pt x="4594171" y="1233164"/>
                  </a:lnTo>
                  <a:lnTo>
                    <a:pt x="4592856" y="1186682"/>
                  </a:lnTo>
                  <a:lnTo>
                    <a:pt x="4592072" y="1144224"/>
                  </a:lnTo>
                  <a:lnTo>
                    <a:pt x="4591811" y="1105789"/>
                  </a:lnTo>
                  <a:lnTo>
                    <a:pt x="4591861" y="1091695"/>
                  </a:lnTo>
                  <a:lnTo>
                    <a:pt x="4592018" y="1074388"/>
                  </a:lnTo>
                  <a:lnTo>
                    <a:pt x="4592294" y="1053889"/>
                  </a:lnTo>
                  <a:lnTo>
                    <a:pt x="4592701" y="1030224"/>
                  </a:lnTo>
                  <a:lnTo>
                    <a:pt x="4593127" y="1006502"/>
                  </a:lnTo>
                  <a:lnTo>
                    <a:pt x="4593447" y="985996"/>
                  </a:lnTo>
                  <a:lnTo>
                    <a:pt x="4593647" y="968680"/>
                  </a:lnTo>
                  <a:lnTo>
                    <a:pt x="4593717" y="954532"/>
                  </a:lnTo>
                  <a:lnTo>
                    <a:pt x="4593669" y="921361"/>
                  </a:lnTo>
                  <a:lnTo>
                    <a:pt x="4593288" y="878308"/>
                  </a:lnTo>
                  <a:lnTo>
                    <a:pt x="4586462" y="827103"/>
                  </a:lnTo>
                  <a:lnTo>
                    <a:pt x="4573778" y="813308"/>
                  </a:lnTo>
                  <a:lnTo>
                    <a:pt x="4553924" y="819707"/>
                  </a:lnTo>
                  <a:lnTo>
                    <a:pt x="4517074" y="870797"/>
                  </a:lnTo>
                  <a:lnTo>
                    <a:pt x="4499864" y="915415"/>
                  </a:lnTo>
                  <a:lnTo>
                    <a:pt x="4479829" y="989583"/>
                  </a:lnTo>
                  <a:lnTo>
                    <a:pt x="4467538" y="1043967"/>
                  </a:lnTo>
                  <a:lnTo>
                    <a:pt x="4453508" y="1109852"/>
                  </a:lnTo>
                  <a:lnTo>
                    <a:pt x="4453353" y="1186852"/>
                  </a:lnTo>
                  <a:lnTo>
                    <a:pt x="4452883" y="1256730"/>
                  </a:lnTo>
                  <a:lnTo>
                    <a:pt x="4452097" y="1319487"/>
                  </a:lnTo>
                  <a:lnTo>
                    <a:pt x="4450991" y="1375123"/>
                  </a:lnTo>
                  <a:lnTo>
                    <a:pt x="4449563" y="1423637"/>
                  </a:lnTo>
                  <a:lnTo>
                    <a:pt x="4447808" y="1465029"/>
                  </a:lnTo>
                  <a:lnTo>
                    <a:pt x="4443307" y="1526450"/>
                  </a:lnTo>
                  <a:lnTo>
                    <a:pt x="4432288" y="1582410"/>
                  </a:lnTo>
                  <a:lnTo>
                    <a:pt x="4409515" y="1623506"/>
                  </a:lnTo>
                  <a:lnTo>
                    <a:pt x="4394961" y="1628648"/>
                  </a:lnTo>
                  <a:lnTo>
                    <a:pt x="4384978" y="1626292"/>
                  </a:lnTo>
                  <a:lnTo>
                    <a:pt x="4358386" y="1591056"/>
                  </a:lnTo>
                  <a:lnTo>
                    <a:pt x="4346289" y="1549193"/>
                  </a:lnTo>
                  <a:lnTo>
                    <a:pt x="4342384" y="1498473"/>
                  </a:lnTo>
                  <a:lnTo>
                    <a:pt x="4342626" y="1487999"/>
                  </a:lnTo>
                  <a:lnTo>
                    <a:pt x="4343368" y="1475644"/>
                  </a:lnTo>
                  <a:lnTo>
                    <a:pt x="4344634" y="1461432"/>
                  </a:lnTo>
                  <a:lnTo>
                    <a:pt x="4346448" y="1445387"/>
                  </a:lnTo>
                  <a:lnTo>
                    <a:pt x="4347471" y="1427495"/>
                  </a:lnTo>
                  <a:lnTo>
                    <a:pt x="4348414" y="1391498"/>
                  </a:lnTo>
                  <a:lnTo>
                    <a:pt x="4349291" y="1337396"/>
                  </a:lnTo>
                  <a:lnTo>
                    <a:pt x="4350113" y="1265189"/>
                  </a:lnTo>
                  <a:lnTo>
                    <a:pt x="4350893" y="1174877"/>
                  </a:lnTo>
                  <a:lnTo>
                    <a:pt x="4350626" y="1142318"/>
                  </a:lnTo>
                  <a:lnTo>
                    <a:pt x="4350414" y="1106598"/>
                  </a:lnTo>
                  <a:lnTo>
                    <a:pt x="4350255" y="1067715"/>
                  </a:lnTo>
                  <a:lnTo>
                    <a:pt x="4350149" y="1025670"/>
                  </a:lnTo>
                  <a:lnTo>
                    <a:pt x="4350096" y="980462"/>
                  </a:lnTo>
                  <a:lnTo>
                    <a:pt x="4350095" y="932089"/>
                  </a:lnTo>
                  <a:lnTo>
                    <a:pt x="4350147" y="880552"/>
                  </a:lnTo>
                  <a:lnTo>
                    <a:pt x="4350250" y="825848"/>
                  </a:lnTo>
                  <a:lnTo>
                    <a:pt x="4350404" y="767979"/>
                  </a:lnTo>
                  <a:lnTo>
                    <a:pt x="4350609" y="706942"/>
                  </a:lnTo>
                  <a:lnTo>
                    <a:pt x="4350865" y="642738"/>
                  </a:lnTo>
                  <a:lnTo>
                    <a:pt x="4351171" y="575366"/>
                  </a:lnTo>
                  <a:lnTo>
                    <a:pt x="4351528" y="504825"/>
                  </a:lnTo>
                  <a:lnTo>
                    <a:pt x="4352290" y="471804"/>
                  </a:lnTo>
                  <a:lnTo>
                    <a:pt x="4353290" y="417558"/>
                  </a:lnTo>
                  <a:lnTo>
                    <a:pt x="4354004" y="373110"/>
                  </a:lnTo>
                  <a:lnTo>
                    <a:pt x="4354433" y="338449"/>
                  </a:lnTo>
                  <a:lnTo>
                    <a:pt x="4354576" y="313563"/>
                  </a:lnTo>
                  <a:lnTo>
                    <a:pt x="4354359" y="296181"/>
                  </a:lnTo>
                  <a:lnTo>
                    <a:pt x="4353702" y="275097"/>
                  </a:lnTo>
                  <a:lnTo>
                    <a:pt x="4352593" y="250322"/>
                  </a:lnTo>
                  <a:lnTo>
                    <a:pt x="4351020" y="221869"/>
                  </a:lnTo>
                  <a:lnTo>
                    <a:pt x="4349446" y="193415"/>
                  </a:lnTo>
                  <a:lnTo>
                    <a:pt x="4348337" y="168640"/>
                  </a:lnTo>
                  <a:lnTo>
                    <a:pt x="4347680" y="147556"/>
                  </a:lnTo>
                  <a:lnTo>
                    <a:pt x="4347464" y="130175"/>
                  </a:lnTo>
                  <a:lnTo>
                    <a:pt x="4348396" y="102941"/>
                  </a:lnTo>
                  <a:lnTo>
                    <a:pt x="4355929" y="56094"/>
                  </a:lnTo>
                  <a:lnTo>
                    <a:pt x="4370611" y="20627"/>
                  </a:lnTo>
                  <a:lnTo>
                    <a:pt x="4388776" y="2303"/>
                  </a:lnTo>
                  <a:lnTo>
                    <a:pt x="4399026" y="0"/>
                  </a:lnTo>
                  <a:close/>
                </a:path>
              </a:pathLst>
            </a:custGeom>
            <a:ln w="12700">
              <a:solidFill>
                <a:srgbClr val="B1B1B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26791" y="769556"/>
            <a:ext cx="308927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35" dirty="0"/>
              <a:t>Pendahuluan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857" y="1982215"/>
            <a:ext cx="5556250" cy="2464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95" dirty="0">
                <a:solidFill>
                  <a:srgbClr val="03042B"/>
                </a:solidFill>
                <a:latin typeface="Times New Roman"/>
                <a:cs typeface="Times New Roman"/>
              </a:rPr>
              <a:t>RS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di</a:t>
            </a:r>
            <a:r>
              <a:rPr sz="3200" spc="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40" dirty="0">
                <a:solidFill>
                  <a:srgbClr val="03042B"/>
                </a:solidFill>
                <a:latin typeface="Times New Roman"/>
                <a:cs typeface="Times New Roman"/>
              </a:rPr>
              <a:t>I</a:t>
            </a:r>
            <a:r>
              <a:rPr sz="3200" spc="70" dirty="0">
                <a:solidFill>
                  <a:srgbClr val="03042B"/>
                </a:solidFill>
                <a:latin typeface="Times New Roman"/>
                <a:cs typeface="Times New Roman"/>
              </a:rPr>
              <a:t>n</a:t>
            </a:r>
            <a:r>
              <a:rPr sz="3200" spc="20" dirty="0">
                <a:solidFill>
                  <a:srgbClr val="03042B"/>
                </a:solidFill>
                <a:latin typeface="Times New Roman"/>
                <a:cs typeface="Times New Roman"/>
              </a:rPr>
              <a:t>do</a:t>
            </a:r>
            <a:r>
              <a:rPr sz="3200" spc="30" dirty="0">
                <a:solidFill>
                  <a:srgbClr val="03042B"/>
                </a:solidFill>
                <a:latin typeface="Times New Roman"/>
                <a:cs typeface="Times New Roman"/>
              </a:rPr>
              <a:t>n</a:t>
            </a:r>
            <a:r>
              <a:rPr sz="3200" spc="-114" dirty="0">
                <a:solidFill>
                  <a:srgbClr val="03042B"/>
                </a:solidFill>
                <a:latin typeface="Times New Roman"/>
                <a:cs typeface="Times New Roman"/>
              </a:rPr>
              <a:t>esia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35" dirty="0">
                <a:solidFill>
                  <a:srgbClr val="03042B"/>
                </a:solidFill>
                <a:latin typeface="Times New Roman"/>
                <a:cs typeface="Times New Roman"/>
              </a:rPr>
              <a:t>b</a:t>
            </a:r>
            <a:r>
              <a:rPr sz="3200" spc="-25" dirty="0">
                <a:solidFill>
                  <a:srgbClr val="03042B"/>
                </a:solidFill>
                <a:latin typeface="Times New Roman"/>
                <a:cs typeface="Times New Roman"/>
              </a:rPr>
              <a:t>e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rgera</a:t>
            </a:r>
            <a:r>
              <a:rPr sz="3200" spc="-95" dirty="0">
                <a:solidFill>
                  <a:srgbClr val="03042B"/>
                </a:solidFill>
                <a:latin typeface="Times New Roman"/>
                <a:cs typeface="Times New Roman"/>
              </a:rPr>
              <a:t>k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5" dirty="0">
                <a:solidFill>
                  <a:srgbClr val="03042B"/>
                </a:solidFill>
                <a:latin typeface="Times New Roman"/>
                <a:cs typeface="Times New Roman"/>
              </a:rPr>
              <a:t>ke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0" dirty="0">
                <a:solidFill>
                  <a:srgbClr val="03042B"/>
                </a:solidFill>
                <a:latin typeface="Times New Roman"/>
                <a:cs typeface="Times New Roman"/>
              </a:rPr>
              <a:t>arah 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sistem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manajemen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berdasarkan </a:t>
            </a:r>
            <a:r>
              <a:rPr sz="3200" spc="-5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konsep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0" dirty="0">
                <a:solidFill>
                  <a:srgbClr val="03042B"/>
                </a:solidFill>
                <a:latin typeface="Times New Roman"/>
                <a:cs typeface="Times New Roman"/>
              </a:rPr>
              <a:t>usaha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30" dirty="0">
                <a:solidFill>
                  <a:srgbClr val="03042B"/>
                </a:solidFill>
                <a:latin typeface="Times New Roman"/>
                <a:cs typeface="Times New Roman"/>
              </a:rPr>
              <a:t>yang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0" dirty="0">
                <a:solidFill>
                  <a:srgbClr val="03042B"/>
                </a:solidFill>
                <a:latin typeface="Times New Roman"/>
                <a:cs typeface="Times New Roman"/>
              </a:rPr>
              <a:t>mengarah 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 pada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5" dirty="0">
                <a:solidFill>
                  <a:srgbClr val="03042B"/>
                </a:solidFill>
                <a:latin typeface="Times New Roman"/>
                <a:cs typeface="Times New Roman"/>
              </a:rPr>
              <a:t>mekanisme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0" dirty="0">
                <a:solidFill>
                  <a:srgbClr val="03042B"/>
                </a:solidFill>
                <a:latin typeface="Times New Roman"/>
                <a:cs typeface="Times New Roman"/>
              </a:rPr>
              <a:t>pasar</a:t>
            </a:r>
            <a:r>
              <a:rPr sz="3200" spc="-2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dan </a:t>
            </a:r>
            <a:r>
              <a:rPr sz="3200" spc="-2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prinsip</a:t>
            </a:r>
            <a:r>
              <a:rPr sz="3200" spc="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0" dirty="0">
                <a:solidFill>
                  <a:srgbClr val="03042B"/>
                </a:solidFill>
                <a:latin typeface="Times New Roman"/>
                <a:cs typeface="Times New Roman"/>
              </a:rPr>
              <a:t>efisiensi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26791" y="769556"/>
            <a:ext cx="308927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35" dirty="0"/>
              <a:t>Pendahuluan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857" y="1883677"/>
            <a:ext cx="5464175" cy="3442335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7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75" dirty="0">
                <a:solidFill>
                  <a:srgbClr val="03042B"/>
                </a:solidFill>
                <a:latin typeface="Times New Roman"/>
                <a:cs typeface="Times New Roman"/>
              </a:rPr>
              <a:t>Apakah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ada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30" dirty="0">
                <a:solidFill>
                  <a:srgbClr val="03042B"/>
                </a:solidFill>
                <a:latin typeface="Times New Roman"/>
                <a:cs typeface="Times New Roman"/>
              </a:rPr>
              <a:t>yang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14" dirty="0">
                <a:solidFill>
                  <a:srgbClr val="03042B"/>
                </a:solidFill>
                <a:latin typeface="Times New Roman"/>
                <a:cs typeface="Times New Roman"/>
              </a:rPr>
              <a:t>dirugikan…???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75" dirty="0">
                <a:solidFill>
                  <a:srgbClr val="03042B"/>
                </a:solidFill>
                <a:latin typeface="Times New Roman"/>
                <a:cs typeface="Times New Roman"/>
              </a:rPr>
              <a:t>Apakah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ada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pedoman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etika</a:t>
            </a:r>
            <a:endParaRPr sz="32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</a:pPr>
            <a:r>
              <a:rPr sz="3200" spc="-130" dirty="0">
                <a:solidFill>
                  <a:srgbClr val="03042B"/>
                </a:solidFill>
                <a:latin typeface="Times New Roman"/>
                <a:cs typeface="Times New Roman"/>
              </a:rPr>
              <a:t>yang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35" dirty="0">
                <a:solidFill>
                  <a:srgbClr val="03042B"/>
                </a:solidFill>
                <a:latin typeface="Times New Roman"/>
                <a:cs typeface="Times New Roman"/>
              </a:rPr>
              <a:t>dapat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25" dirty="0">
                <a:solidFill>
                  <a:srgbClr val="03042B"/>
                </a:solidFill>
                <a:latin typeface="Times New Roman"/>
                <a:cs typeface="Times New Roman"/>
              </a:rPr>
              <a:t>diikuti…???</a:t>
            </a:r>
            <a:endParaRPr sz="3200">
              <a:latin typeface="Times New Roman"/>
              <a:cs typeface="Times New Roman"/>
            </a:endParaRPr>
          </a:p>
          <a:p>
            <a:pPr marL="354965" marR="10160" indent="-342900">
              <a:lnSpc>
                <a:spcPts val="3820"/>
              </a:lnSpc>
              <a:spcBef>
                <a:spcPts val="2470"/>
              </a:spcBef>
            </a:pPr>
            <a:r>
              <a:rPr sz="3200" spc="-55" dirty="0">
                <a:solidFill>
                  <a:srgbClr val="03042B"/>
                </a:solidFill>
                <a:latin typeface="Microsoft Sans Serif"/>
                <a:cs typeface="Microsoft Sans Serif"/>
              </a:rPr>
              <a:t>👉 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Timbul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5" dirty="0">
                <a:solidFill>
                  <a:srgbClr val="03042B"/>
                </a:solidFill>
                <a:latin typeface="Times New Roman"/>
                <a:cs typeface="Times New Roman"/>
              </a:rPr>
              <a:t>kekhawatiran</a:t>
            </a:r>
            <a:r>
              <a:rPr sz="3200" spc="-2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5" dirty="0">
                <a:solidFill>
                  <a:srgbClr val="03042B"/>
                </a:solidFill>
                <a:latin typeface="Times New Roman"/>
                <a:cs typeface="Times New Roman"/>
              </a:rPr>
              <a:t>mengenai </a:t>
            </a:r>
            <a:r>
              <a:rPr sz="3200" spc="-7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5" dirty="0">
                <a:solidFill>
                  <a:srgbClr val="03042B"/>
                </a:solidFill>
                <a:latin typeface="Times New Roman"/>
                <a:cs typeface="Times New Roman"/>
              </a:rPr>
              <a:t>akibat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0" dirty="0">
                <a:solidFill>
                  <a:srgbClr val="03042B"/>
                </a:solidFill>
                <a:latin typeface="Times New Roman"/>
                <a:cs typeface="Times New Roman"/>
              </a:rPr>
              <a:t>negatif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0" dirty="0">
                <a:solidFill>
                  <a:srgbClr val="03042B"/>
                </a:solidFill>
                <a:latin typeface="Times New Roman"/>
                <a:cs typeface="Times New Roman"/>
              </a:rPr>
              <a:t>dari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transisi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90" dirty="0">
                <a:solidFill>
                  <a:srgbClr val="03042B"/>
                </a:solidFill>
                <a:latin typeface="Times New Roman"/>
                <a:cs typeface="Times New Roman"/>
              </a:rPr>
              <a:t>RS</a:t>
            </a:r>
            <a:endParaRPr sz="3200">
              <a:latin typeface="Times New Roman"/>
              <a:cs typeface="Times New Roman"/>
            </a:endParaRPr>
          </a:p>
          <a:p>
            <a:pPr marL="354965">
              <a:lnSpc>
                <a:spcPts val="3720"/>
              </a:lnSpc>
            </a:pPr>
            <a:r>
              <a:rPr sz="3200" spc="-95" dirty="0">
                <a:solidFill>
                  <a:srgbClr val="03042B"/>
                </a:solidFill>
                <a:latin typeface="Times New Roman"/>
                <a:cs typeface="Times New Roman"/>
              </a:rPr>
              <a:t>ke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0" dirty="0">
                <a:solidFill>
                  <a:srgbClr val="03042B"/>
                </a:solidFill>
                <a:latin typeface="Times New Roman"/>
                <a:cs typeface="Times New Roman"/>
              </a:rPr>
              <a:t>arah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0" dirty="0">
                <a:solidFill>
                  <a:srgbClr val="03042B"/>
                </a:solidFill>
                <a:latin typeface="Times New Roman"/>
                <a:cs typeface="Times New Roman"/>
              </a:rPr>
              <a:t>lembaga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5" dirty="0">
                <a:solidFill>
                  <a:srgbClr val="03042B"/>
                </a:solidFill>
                <a:latin typeface="Times New Roman"/>
                <a:cs typeface="Times New Roman"/>
              </a:rPr>
              <a:t>usaha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3510" y="769556"/>
            <a:ext cx="378206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0" dirty="0"/>
              <a:t>K</a:t>
            </a:r>
            <a:r>
              <a:rPr spc="105" dirty="0"/>
              <a:t>o</a:t>
            </a:r>
            <a:r>
              <a:rPr spc="-85" dirty="0"/>
              <a:t>n</a:t>
            </a:r>
            <a:r>
              <a:rPr spc="-425" dirty="0"/>
              <a:t>sep</a:t>
            </a:r>
            <a:r>
              <a:rPr spc="-254" dirty="0"/>
              <a:t> </a:t>
            </a:r>
            <a:r>
              <a:rPr spc="-225" dirty="0"/>
              <a:t>E</a:t>
            </a:r>
            <a:r>
              <a:rPr spc="-110" dirty="0"/>
              <a:t>f</a:t>
            </a:r>
            <a:r>
              <a:rPr spc="-160" dirty="0"/>
              <a:t>i</a:t>
            </a:r>
            <a:r>
              <a:rPr spc="-295" dirty="0"/>
              <a:t>siensi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857" y="1982215"/>
            <a:ext cx="6959600" cy="3051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Dalam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transisi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95" dirty="0">
                <a:solidFill>
                  <a:srgbClr val="03042B"/>
                </a:solidFill>
                <a:latin typeface="Times New Roman"/>
                <a:cs typeface="Times New Roman"/>
              </a:rPr>
              <a:t>RS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5" dirty="0">
                <a:solidFill>
                  <a:srgbClr val="03042B"/>
                </a:solidFill>
                <a:latin typeface="Times New Roman"/>
                <a:cs typeface="Times New Roman"/>
              </a:rPr>
              <a:t>ke</a:t>
            </a:r>
            <a:r>
              <a:rPr sz="3200" spc="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ara</a:t>
            </a:r>
            <a:r>
              <a:rPr sz="3200" spc="-60" dirty="0">
                <a:solidFill>
                  <a:srgbClr val="03042B"/>
                </a:solidFill>
                <a:latin typeface="Times New Roman"/>
                <a:cs typeface="Times New Roman"/>
              </a:rPr>
              <a:t>h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55" dirty="0">
                <a:solidFill>
                  <a:srgbClr val="03042B"/>
                </a:solidFill>
                <a:latin typeface="Times New Roman"/>
                <a:cs typeface="Times New Roman"/>
              </a:rPr>
              <a:t>l</a:t>
            </a:r>
            <a:r>
              <a:rPr sz="3200" spc="-75" dirty="0">
                <a:solidFill>
                  <a:srgbClr val="03042B"/>
                </a:solidFill>
                <a:latin typeface="Times New Roman"/>
                <a:cs typeface="Times New Roman"/>
              </a:rPr>
              <a:t>emba</a:t>
            </a:r>
            <a:r>
              <a:rPr sz="3200" spc="-60" dirty="0">
                <a:solidFill>
                  <a:srgbClr val="03042B"/>
                </a:solidFill>
                <a:latin typeface="Times New Roman"/>
                <a:cs typeface="Times New Roman"/>
              </a:rPr>
              <a:t>g</a:t>
            </a:r>
            <a:r>
              <a:rPr sz="3200" spc="-125" dirty="0">
                <a:solidFill>
                  <a:srgbClr val="03042B"/>
                </a:solidFill>
                <a:latin typeface="Times New Roman"/>
                <a:cs typeface="Times New Roman"/>
              </a:rPr>
              <a:t>a</a:t>
            </a:r>
            <a:endParaRPr sz="3200">
              <a:latin typeface="Times New Roman"/>
              <a:cs typeface="Times New Roman"/>
            </a:endParaRPr>
          </a:p>
          <a:p>
            <a:pPr marL="354965" marR="5080" algn="just">
              <a:lnSpc>
                <a:spcPct val="100000"/>
              </a:lnSpc>
            </a:pPr>
            <a:r>
              <a:rPr sz="3200" spc="-70" dirty="0">
                <a:solidFill>
                  <a:srgbClr val="03042B"/>
                </a:solidFill>
                <a:latin typeface="Times New Roman"/>
                <a:cs typeface="Times New Roman"/>
              </a:rPr>
              <a:t>usaha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diperlukan </a:t>
            </a:r>
            <a:r>
              <a:rPr sz="3200" spc="-50" dirty="0">
                <a:solidFill>
                  <a:srgbClr val="03042B"/>
                </a:solidFill>
                <a:latin typeface="Times New Roman"/>
                <a:cs typeface="Times New Roman"/>
              </a:rPr>
              <a:t>suatu </a:t>
            </a:r>
            <a:r>
              <a:rPr sz="3200" spc="-70" dirty="0">
                <a:solidFill>
                  <a:srgbClr val="03042B"/>
                </a:solidFill>
                <a:latin typeface="Times New Roman"/>
                <a:cs typeface="Times New Roman"/>
              </a:rPr>
              <a:t>filosofi </a:t>
            </a:r>
            <a:r>
              <a:rPr sz="3200" spc="-105" dirty="0">
                <a:solidFill>
                  <a:srgbClr val="03042B"/>
                </a:solidFill>
                <a:latin typeface="Times New Roman"/>
                <a:cs typeface="Times New Roman"/>
              </a:rPr>
              <a:t>agar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secara </a:t>
            </a:r>
            <a:r>
              <a:rPr sz="3200" spc="-7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etika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35" dirty="0">
                <a:solidFill>
                  <a:srgbClr val="03042B"/>
                </a:solidFill>
                <a:latin typeface="Times New Roman"/>
                <a:cs typeface="Times New Roman"/>
              </a:rPr>
              <a:t>dapat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0" dirty="0">
                <a:solidFill>
                  <a:srgbClr val="03042B"/>
                </a:solidFill>
                <a:latin typeface="Times New Roman"/>
                <a:cs typeface="Times New Roman"/>
              </a:rPr>
              <a:t>dipertanggungjawabkan</a:t>
            </a:r>
            <a:endParaRPr sz="3200">
              <a:latin typeface="Times New Roman"/>
              <a:cs typeface="Times New Roman"/>
            </a:endParaRPr>
          </a:p>
          <a:p>
            <a:pPr marL="354965" marR="735965" indent="-342900" algn="just">
              <a:lnSpc>
                <a:spcPct val="100000"/>
              </a:lnSpc>
              <a:spcBef>
                <a:spcPts val="780"/>
              </a:spcBef>
              <a:buChar char="•"/>
              <a:tabLst>
                <a:tab pos="355600" algn="l"/>
              </a:tabLst>
            </a:pP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Perubahan </a:t>
            </a:r>
            <a:r>
              <a:rPr sz="3200" spc="-75" dirty="0">
                <a:solidFill>
                  <a:srgbClr val="03042B"/>
                </a:solidFill>
                <a:latin typeface="Times New Roman"/>
                <a:cs typeface="Times New Roman"/>
              </a:rPr>
              <a:t>seharusnya </a:t>
            </a:r>
            <a:r>
              <a:rPr sz="3200" spc="-60" dirty="0">
                <a:solidFill>
                  <a:srgbClr val="03042B"/>
                </a:solidFill>
                <a:latin typeface="Times New Roman"/>
                <a:cs typeface="Times New Roman"/>
              </a:rPr>
              <a:t>diukur 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dengan </a:t>
            </a:r>
            <a:r>
              <a:rPr sz="3200" spc="-7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0" dirty="0">
                <a:solidFill>
                  <a:srgbClr val="03042B"/>
                </a:solidFill>
                <a:latin typeface="Times New Roman"/>
                <a:cs typeface="Times New Roman"/>
              </a:rPr>
              <a:t>indikator </a:t>
            </a:r>
            <a:r>
              <a:rPr sz="3200" spc="-40" dirty="0">
                <a:solidFill>
                  <a:srgbClr val="03042B"/>
                </a:solidFill>
                <a:latin typeface="Times New Roman"/>
                <a:cs typeface="Times New Roman"/>
              </a:rPr>
              <a:t>ekonomi </a:t>
            </a: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dan 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indikator </a:t>
            </a:r>
            <a:r>
              <a:rPr sz="3200" spc="-100" dirty="0">
                <a:solidFill>
                  <a:srgbClr val="03042B"/>
                </a:solidFill>
                <a:latin typeface="Times New Roman"/>
                <a:cs typeface="Times New Roman"/>
              </a:rPr>
              <a:t>lain, </a:t>
            </a:r>
            <a:r>
              <a:rPr sz="3200" spc="-7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termasuk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5" dirty="0">
                <a:solidFill>
                  <a:srgbClr val="03042B"/>
                </a:solidFill>
                <a:latin typeface="Times New Roman"/>
                <a:cs typeface="Times New Roman"/>
              </a:rPr>
              <a:t>fungsi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5" dirty="0">
                <a:solidFill>
                  <a:srgbClr val="03042B"/>
                </a:solidFill>
                <a:latin typeface="Times New Roman"/>
                <a:cs typeface="Times New Roman"/>
              </a:rPr>
              <a:t>sosial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90" dirty="0">
                <a:solidFill>
                  <a:srgbClr val="03042B"/>
                </a:solidFill>
                <a:latin typeface="Times New Roman"/>
                <a:cs typeface="Times New Roman"/>
              </a:rPr>
              <a:t>RS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3510" y="769556"/>
            <a:ext cx="378142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0" dirty="0"/>
              <a:t>K</a:t>
            </a:r>
            <a:r>
              <a:rPr spc="105" dirty="0"/>
              <a:t>o</a:t>
            </a:r>
            <a:r>
              <a:rPr spc="-85" dirty="0"/>
              <a:t>n</a:t>
            </a:r>
            <a:r>
              <a:rPr spc="-425" dirty="0"/>
              <a:t>sep</a:t>
            </a:r>
            <a:r>
              <a:rPr spc="-254" dirty="0"/>
              <a:t> </a:t>
            </a:r>
            <a:r>
              <a:rPr spc="-225" dirty="0"/>
              <a:t>E</a:t>
            </a:r>
            <a:r>
              <a:rPr spc="-110" dirty="0"/>
              <a:t>f</a:t>
            </a:r>
            <a:r>
              <a:rPr spc="-160" dirty="0"/>
              <a:t>i</a:t>
            </a:r>
            <a:r>
              <a:rPr spc="-295" dirty="0"/>
              <a:t>siensi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857" y="1883677"/>
            <a:ext cx="2182495" cy="2367915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Menurut;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Pareto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Ben</a:t>
            </a:r>
            <a:r>
              <a:rPr sz="3200" spc="-25" dirty="0">
                <a:solidFill>
                  <a:srgbClr val="03042B"/>
                </a:solidFill>
                <a:latin typeface="Times New Roman"/>
                <a:cs typeface="Times New Roman"/>
              </a:rPr>
              <a:t>t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hami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t</a:t>
            </a:r>
            <a:r>
              <a:rPr sz="3200" spc="-90" dirty="0">
                <a:solidFill>
                  <a:srgbClr val="03042B"/>
                </a:solidFill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14" dirty="0">
                <a:solidFill>
                  <a:srgbClr val="03042B"/>
                </a:solidFill>
                <a:latin typeface="Times New Roman"/>
                <a:cs typeface="Times New Roman"/>
              </a:rPr>
              <a:t>Rawlsian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3944" y="769556"/>
            <a:ext cx="343535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95" dirty="0"/>
              <a:t>K</a:t>
            </a:r>
            <a:r>
              <a:rPr spc="105" dirty="0"/>
              <a:t>o</a:t>
            </a:r>
            <a:r>
              <a:rPr spc="-90" dirty="0"/>
              <a:t>n</a:t>
            </a:r>
            <a:r>
              <a:rPr spc="-390" dirty="0"/>
              <a:t>s</a:t>
            </a:r>
            <a:r>
              <a:rPr spc="-540" dirty="0"/>
              <a:t>e</a:t>
            </a:r>
            <a:r>
              <a:rPr spc="-365" dirty="0"/>
              <a:t>p</a:t>
            </a:r>
            <a:r>
              <a:rPr spc="-250" dirty="0"/>
              <a:t> </a:t>
            </a:r>
            <a:r>
              <a:rPr spc="-305" dirty="0"/>
              <a:t>P</a:t>
            </a:r>
            <a:r>
              <a:rPr spc="-250" dirty="0"/>
              <a:t>a</a:t>
            </a:r>
            <a:r>
              <a:rPr spc="-380" dirty="0"/>
              <a:t>r</a:t>
            </a:r>
            <a:r>
              <a:rPr spc="-500" dirty="0"/>
              <a:t>e</a:t>
            </a:r>
            <a:r>
              <a:rPr spc="-195" dirty="0"/>
              <a:t>t</a:t>
            </a:r>
            <a:r>
              <a:rPr spc="85" dirty="0"/>
              <a:t>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857" y="1982215"/>
            <a:ext cx="6390005" cy="3051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Perubahan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kebijakan</a:t>
            </a:r>
            <a:r>
              <a:rPr sz="3200" spc="-3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harus</a:t>
            </a:r>
            <a:r>
              <a:rPr sz="3200" spc="-3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0" dirty="0">
                <a:solidFill>
                  <a:srgbClr val="03042B"/>
                </a:solidFill>
                <a:latin typeface="Times New Roman"/>
                <a:cs typeface="Times New Roman"/>
              </a:rPr>
              <a:t>berprinsip; </a:t>
            </a:r>
            <a:r>
              <a:rPr sz="3200" spc="-7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5" dirty="0">
                <a:solidFill>
                  <a:srgbClr val="03042B"/>
                </a:solidFill>
                <a:latin typeface="Times New Roman"/>
                <a:cs typeface="Times New Roman"/>
              </a:rPr>
              <a:t>Tidak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ada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satu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0" dirty="0">
                <a:solidFill>
                  <a:srgbClr val="03042B"/>
                </a:solidFill>
                <a:latin typeface="Times New Roman"/>
                <a:cs typeface="Times New Roman"/>
              </a:rPr>
              <a:t>orang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0" dirty="0">
                <a:solidFill>
                  <a:srgbClr val="03042B"/>
                </a:solidFill>
                <a:latin typeface="Times New Roman"/>
                <a:cs typeface="Times New Roman"/>
              </a:rPr>
              <a:t>atau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0" dirty="0">
                <a:solidFill>
                  <a:srgbClr val="03042B"/>
                </a:solidFill>
                <a:latin typeface="Times New Roman"/>
                <a:cs typeface="Times New Roman"/>
              </a:rPr>
              <a:t>satu 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5" dirty="0">
                <a:solidFill>
                  <a:srgbClr val="03042B"/>
                </a:solidFill>
                <a:latin typeface="Times New Roman"/>
                <a:cs typeface="Times New Roman"/>
              </a:rPr>
              <a:t>lembaga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10" dirty="0">
                <a:solidFill>
                  <a:srgbClr val="03042B"/>
                </a:solidFill>
                <a:latin typeface="Times New Roman"/>
                <a:cs typeface="Times New Roman"/>
              </a:rPr>
              <a:t>pun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30" dirty="0">
                <a:solidFill>
                  <a:srgbClr val="03042B"/>
                </a:solidFill>
                <a:latin typeface="Times New Roman"/>
                <a:cs typeface="Times New Roman"/>
              </a:rPr>
              <a:t>yang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dirugikan</a:t>
            </a:r>
            <a:endParaRPr sz="3200">
              <a:latin typeface="Times New Roman"/>
              <a:cs typeface="Times New Roman"/>
            </a:endParaRPr>
          </a:p>
          <a:p>
            <a:pPr marL="354965" marR="1191895" indent="-342900" algn="just">
              <a:lnSpc>
                <a:spcPct val="100000"/>
              </a:lnSpc>
              <a:spcBef>
                <a:spcPts val="780"/>
              </a:spcBef>
              <a:buChar char="•"/>
              <a:tabLst>
                <a:tab pos="355600" algn="l"/>
              </a:tabLst>
            </a:pPr>
            <a:r>
              <a:rPr sz="3200" spc="-40" dirty="0">
                <a:solidFill>
                  <a:srgbClr val="03042B"/>
                </a:solidFill>
                <a:latin typeface="Times New Roman"/>
                <a:cs typeface="Times New Roman"/>
              </a:rPr>
              <a:t>Menurut </a:t>
            </a:r>
            <a:r>
              <a:rPr sz="3200" spc="-35" dirty="0">
                <a:solidFill>
                  <a:srgbClr val="03042B"/>
                </a:solidFill>
                <a:latin typeface="Times New Roman"/>
                <a:cs typeface="Times New Roman"/>
              </a:rPr>
              <a:t>teori </a:t>
            </a:r>
            <a:r>
              <a:rPr sz="3200" spc="-40" dirty="0">
                <a:solidFill>
                  <a:srgbClr val="03042B"/>
                </a:solidFill>
                <a:latin typeface="Times New Roman"/>
                <a:cs typeface="Times New Roman"/>
              </a:rPr>
              <a:t>ekonomi </a:t>
            </a:r>
            <a:r>
              <a:rPr sz="3200" spc="-60" dirty="0">
                <a:solidFill>
                  <a:srgbClr val="03042B"/>
                </a:solidFill>
                <a:latin typeface="Times New Roman"/>
                <a:cs typeface="Times New Roman"/>
              </a:rPr>
              <a:t>mikro, </a:t>
            </a:r>
            <a:r>
              <a:rPr sz="3200" spc="-7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Model </a:t>
            </a:r>
            <a:r>
              <a:rPr sz="3200" spc="-35" dirty="0">
                <a:solidFill>
                  <a:srgbClr val="03042B"/>
                </a:solidFill>
                <a:latin typeface="Times New Roman"/>
                <a:cs typeface="Times New Roman"/>
              </a:rPr>
              <a:t>standar </a:t>
            </a:r>
            <a:r>
              <a:rPr sz="3200" spc="-50" dirty="0">
                <a:solidFill>
                  <a:srgbClr val="03042B"/>
                </a:solidFill>
                <a:latin typeface="Times New Roman"/>
                <a:cs typeface="Times New Roman"/>
              </a:rPr>
              <a:t>suatu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organisasi </a:t>
            </a:r>
            <a:r>
              <a:rPr sz="3200" spc="-7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adalah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bersifat</a:t>
            </a:r>
            <a:r>
              <a:rPr sz="3200" spc="-2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for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profit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3944" y="769556"/>
            <a:ext cx="343535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95" dirty="0"/>
              <a:t>K</a:t>
            </a:r>
            <a:r>
              <a:rPr spc="105" dirty="0"/>
              <a:t>o</a:t>
            </a:r>
            <a:r>
              <a:rPr spc="-90" dirty="0"/>
              <a:t>n</a:t>
            </a:r>
            <a:r>
              <a:rPr spc="-390" dirty="0"/>
              <a:t>s</a:t>
            </a:r>
            <a:r>
              <a:rPr spc="-540" dirty="0"/>
              <a:t>e</a:t>
            </a:r>
            <a:r>
              <a:rPr spc="-365" dirty="0"/>
              <a:t>p</a:t>
            </a:r>
            <a:r>
              <a:rPr spc="-250" dirty="0"/>
              <a:t> </a:t>
            </a:r>
            <a:r>
              <a:rPr spc="-305" dirty="0"/>
              <a:t>P</a:t>
            </a:r>
            <a:r>
              <a:rPr spc="-250" dirty="0"/>
              <a:t>a</a:t>
            </a:r>
            <a:r>
              <a:rPr spc="-380" dirty="0"/>
              <a:t>r</a:t>
            </a:r>
            <a:r>
              <a:rPr spc="-500" dirty="0"/>
              <a:t>e</a:t>
            </a:r>
            <a:r>
              <a:rPr spc="-195" dirty="0"/>
              <a:t>t</a:t>
            </a:r>
            <a:r>
              <a:rPr spc="85" dirty="0"/>
              <a:t>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857" y="1982215"/>
            <a:ext cx="6030595" cy="3564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698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75" dirty="0">
                <a:solidFill>
                  <a:srgbClr val="03042B"/>
                </a:solidFill>
                <a:latin typeface="Times New Roman"/>
                <a:cs typeface="Times New Roman"/>
              </a:rPr>
              <a:t>Usaha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untuk </a:t>
            </a:r>
            <a:r>
              <a:rPr sz="3200" spc="-60" dirty="0">
                <a:solidFill>
                  <a:srgbClr val="03042B"/>
                </a:solidFill>
                <a:latin typeface="Times New Roman"/>
                <a:cs typeface="Times New Roman"/>
              </a:rPr>
              <a:t>meningkatkan</a:t>
            </a: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0" dirty="0">
                <a:solidFill>
                  <a:srgbClr val="03042B"/>
                </a:solidFill>
                <a:latin typeface="Times New Roman"/>
                <a:cs typeface="Times New Roman"/>
              </a:rPr>
              <a:t>efisiensi </a:t>
            </a:r>
            <a:r>
              <a:rPr sz="3200" spc="-7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di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organisasi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for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profit </a:t>
            </a:r>
            <a:r>
              <a:rPr sz="3200" spc="-120" dirty="0">
                <a:solidFill>
                  <a:srgbClr val="03042B"/>
                </a:solidFill>
                <a:latin typeface="Times New Roman"/>
                <a:cs typeface="Times New Roman"/>
              </a:rPr>
              <a:t>yaitu;</a:t>
            </a:r>
            <a:endParaRPr sz="3200">
              <a:latin typeface="Times New Roman"/>
              <a:cs typeface="Times New Roman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740"/>
              </a:spcBef>
              <a:buChar char="–"/>
              <a:tabLst>
                <a:tab pos="756920" algn="l"/>
              </a:tabLst>
            </a:pPr>
            <a:r>
              <a:rPr sz="3000" spc="-114" dirty="0">
                <a:solidFill>
                  <a:srgbClr val="03042B"/>
                </a:solidFill>
                <a:latin typeface="Times New Roman"/>
                <a:cs typeface="Times New Roman"/>
              </a:rPr>
              <a:t>Menjaga</a:t>
            </a:r>
            <a:r>
              <a:rPr sz="3000" spc="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100" dirty="0">
                <a:solidFill>
                  <a:srgbClr val="03042B"/>
                </a:solidFill>
                <a:latin typeface="Times New Roman"/>
                <a:cs typeface="Times New Roman"/>
              </a:rPr>
              <a:t>agar</a:t>
            </a:r>
            <a:r>
              <a:rPr sz="3000" spc="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125" dirty="0">
                <a:solidFill>
                  <a:srgbClr val="03042B"/>
                </a:solidFill>
                <a:latin typeface="Times New Roman"/>
                <a:cs typeface="Times New Roman"/>
              </a:rPr>
              <a:t>biaya</a:t>
            </a:r>
            <a:r>
              <a:rPr sz="3000" spc="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40" dirty="0">
                <a:solidFill>
                  <a:srgbClr val="03042B"/>
                </a:solidFill>
                <a:latin typeface="Times New Roman"/>
                <a:cs typeface="Times New Roman"/>
              </a:rPr>
              <a:t>produksi</a:t>
            </a:r>
            <a:r>
              <a:rPr sz="30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45" dirty="0">
                <a:solidFill>
                  <a:srgbClr val="03042B"/>
                </a:solidFill>
                <a:latin typeface="Times New Roman"/>
                <a:cs typeface="Times New Roman"/>
              </a:rPr>
              <a:t>berada </a:t>
            </a:r>
            <a:r>
              <a:rPr sz="3000" spc="-73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50" dirty="0">
                <a:solidFill>
                  <a:srgbClr val="03042B"/>
                </a:solidFill>
                <a:latin typeface="Times New Roman"/>
                <a:cs typeface="Times New Roman"/>
              </a:rPr>
              <a:t>pada</a:t>
            </a:r>
            <a:r>
              <a:rPr sz="30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60" dirty="0">
                <a:solidFill>
                  <a:srgbClr val="03042B"/>
                </a:solidFill>
                <a:latin typeface="Times New Roman"/>
                <a:cs typeface="Times New Roman"/>
              </a:rPr>
              <a:t>tingkat</a:t>
            </a:r>
            <a:r>
              <a:rPr sz="3000" spc="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50" dirty="0">
                <a:solidFill>
                  <a:srgbClr val="03042B"/>
                </a:solidFill>
                <a:latin typeface="Times New Roman"/>
                <a:cs typeface="Times New Roman"/>
              </a:rPr>
              <a:t>minimum</a:t>
            </a:r>
            <a:endParaRPr sz="3000">
              <a:latin typeface="Times New Roman"/>
              <a:cs typeface="Times New Roman"/>
            </a:endParaRPr>
          </a:p>
          <a:p>
            <a:pPr marL="756285" lvl="1" indent="-287655">
              <a:lnSpc>
                <a:spcPct val="100000"/>
              </a:lnSpc>
              <a:spcBef>
                <a:spcPts val="725"/>
              </a:spcBef>
              <a:buChar char="–"/>
              <a:tabLst>
                <a:tab pos="756920" algn="l"/>
              </a:tabLst>
            </a:pPr>
            <a:r>
              <a:rPr sz="3000" spc="-55" dirty="0">
                <a:solidFill>
                  <a:srgbClr val="03042B"/>
                </a:solidFill>
                <a:latin typeface="Times New Roman"/>
                <a:cs typeface="Times New Roman"/>
              </a:rPr>
              <a:t>Menetapkan</a:t>
            </a:r>
            <a:r>
              <a:rPr sz="30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75" dirty="0">
                <a:solidFill>
                  <a:srgbClr val="03042B"/>
                </a:solidFill>
                <a:latin typeface="Times New Roman"/>
                <a:cs typeface="Times New Roman"/>
              </a:rPr>
              <a:t>harga</a:t>
            </a:r>
            <a:r>
              <a:rPr sz="30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75" dirty="0">
                <a:solidFill>
                  <a:srgbClr val="03042B"/>
                </a:solidFill>
                <a:latin typeface="Times New Roman"/>
                <a:cs typeface="Times New Roman"/>
              </a:rPr>
              <a:t>di</a:t>
            </a:r>
            <a:r>
              <a:rPr sz="30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70" dirty="0">
                <a:solidFill>
                  <a:srgbClr val="03042B"/>
                </a:solidFill>
                <a:latin typeface="Times New Roman"/>
                <a:cs typeface="Times New Roman"/>
              </a:rPr>
              <a:t>atas</a:t>
            </a:r>
            <a:r>
              <a:rPr sz="3000" spc="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30" dirty="0">
                <a:solidFill>
                  <a:srgbClr val="03042B"/>
                </a:solidFill>
                <a:latin typeface="Times New Roman"/>
                <a:cs typeface="Times New Roman"/>
              </a:rPr>
              <a:t>unit</a:t>
            </a:r>
            <a:r>
              <a:rPr sz="3000" spc="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25" dirty="0">
                <a:solidFill>
                  <a:srgbClr val="03042B"/>
                </a:solidFill>
                <a:latin typeface="Times New Roman"/>
                <a:cs typeface="Times New Roman"/>
              </a:rPr>
              <a:t>cost</a:t>
            </a:r>
            <a:endParaRPr sz="3000">
              <a:latin typeface="Times New Roman"/>
              <a:cs typeface="Times New Roman"/>
            </a:endParaRPr>
          </a:p>
          <a:p>
            <a:pPr marL="756285" marR="320040" lvl="1" indent="-287020">
              <a:lnSpc>
                <a:spcPct val="100000"/>
              </a:lnSpc>
              <a:spcBef>
                <a:spcPts val="720"/>
              </a:spcBef>
              <a:buChar char="–"/>
              <a:tabLst>
                <a:tab pos="756920" algn="l"/>
              </a:tabLst>
            </a:pPr>
            <a:r>
              <a:rPr sz="3000" spc="-80" dirty="0">
                <a:solidFill>
                  <a:srgbClr val="03042B"/>
                </a:solidFill>
                <a:latin typeface="Times New Roman"/>
                <a:cs typeface="Times New Roman"/>
              </a:rPr>
              <a:t>Melebarkan</a:t>
            </a:r>
            <a:r>
              <a:rPr sz="3000" spc="3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65" dirty="0">
                <a:solidFill>
                  <a:srgbClr val="03042B"/>
                </a:solidFill>
                <a:latin typeface="Times New Roman"/>
                <a:cs typeface="Times New Roman"/>
              </a:rPr>
              <a:t>penjualan </a:t>
            </a:r>
            <a:r>
              <a:rPr sz="3000" spc="-6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65" dirty="0">
                <a:solidFill>
                  <a:srgbClr val="03042B"/>
                </a:solidFill>
                <a:latin typeface="Times New Roman"/>
                <a:cs typeface="Times New Roman"/>
              </a:rPr>
              <a:t>(meningkatkan</a:t>
            </a:r>
            <a:r>
              <a:rPr sz="3000" spc="-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50" dirty="0">
                <a:solidFill>
                  <a:srgbClr val="03042B"/>
                </a:solidFill>
                <a:latin typeface="Times New Roman"/>
                <a:cs typeface="Times New Roman"/>
              </a:rPr>
              <a:t>BOR/produk</a:t>
            </a:r>
            <a:r>
              <a:rPr sz="3000" spc="-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160" dirty="0">
                <a:solidFill>
                  <a:srgbClr val="03042B"/>
                </a:solidFill>
                <a:latin typeface="Times New Roman"/>
                <a:cs typeface="Times New Roman"/>
              </a:rPr>
              <a:t>RS)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3944" y="769556"/>
            <a:ext cx="343535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95" dirty="0"/>
              <a:t>K</a:t>
            </a:r>
            <a:r>
              <a:rPr spc="105" dirty="0"/>
              <a:t>o</a:t>
            </a:r>
            <a:r>
              <a:rPr spc="-90" dirty="0"/>
              <a:t>n</a:t>
            </a:r>
            <a:r>
              <a:rPr spc="-390" dirty="0"/>
              <a:t>s</a:t>
            </a:r>
            <a:r>
              <a:rPr spc="-540" dirty="0"/>
              <a:t>e</a:t>
            </a:r>
            <a:r>
              <a:rPr spc="-365" dirty="0"/>
              <a:t>p</a:t>
            </a:r>
            <a:r>
              <a:rPr spc="-250" dirty="0"/>
              <a:t> </a:t>
            </a:r>
            <a:r>
              <a:rPr spc="-305" dirty="0"/>
              <a:t>P</a:t>
            </a:r>
            <a:r>
              <a:rPr spc="-250" dirty="0"/>
              <a:t>a</a:t>
            </a:r>
            <a:r>
              <a:rPr spc="-380" dirty="0"/>
              <a:t>r</a:t>
            </a:r>
            <a:r>
              <a:rPr spc="-500" dirty="0"/>
              <a:t>e</a:t>
            </a:r>
            <a:r>
              <a:rPr spc="-195" dirty="0"/>
              <a:t>t</a:t>
            </a:r>
            <a:r>
              <a:rPr spc="85" dirty="0"/>
              <a:t>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857" y="1883677"/>
            <a:ext cx="6638290" cy="3836035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Contoh;</a:t>
            </a:r>
            <a:endParaRPr sz="32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75" dirty="0">
                <a:solidFill>
                  <a:srgbClr val="03042B"/>
                </a:solidFill>
                <a:latin typeface="Times New Roman"/>
                <a:cs typeface="Times New Roman"/>
              </a:rPr>
              <a:t>Apakah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perubahan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kebijakan/peraturan </a:t>
            </a:r>
            <a:r>
              <a:rPr sz="3200" spc="-7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di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95" dirty="0">
                <a:solidFill>
                  <a:srgbClr val="03042B"/>
                </a:solidFill>
                <a:latin typeface="Times New Roman"/>
                <a:cs typeface="Times New Roman"/>
              </a:rPr>
              <a:t>RS</a:t>
            </a:r>
            <a:r>
              <a:rPr sz="3200" spc="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akan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5" dirty="0">
                <a:solidFill>
                  <a:srgbClr val="03042B"/>
                </a:solidFill>
                <a:latin typeface="Times New Roman"/>
                <a:cs typeface="Times New Roman"/>
              </a:rPr>
              <a:t>menyulitkan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0" dirty="0">
                <a:solidFill>
                  <a:srgbClr val="03042B"/>
                </a:solidFill>
                <a:latin typeface="Times New Roman"/>
                <a:cs typeface="Times New Roman"/>
              </a:rPr>
              <a:t>orang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miskin</a:t>
            </a:r>
            <a:endParaRPr sz="32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</a:pP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untuk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0" dirty="0">
                <a:solidFill>
                  <a:srgbClr val="03042B"/>
                </a:solidFill>
                <a:latin typeface="Times New Roman"/>
                <a:cs typeface="Times New Roman"/>
              </a:rPr>
              <a:t>mendapatkan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00" dirty="0">
                <a:solidFill>
                  <a:srgbClr val="03042B"/>
                </a:solidFill>
                <a:latin typeface="Times New Roman"/>
                <a:cs typeface="Times New Roman"/>
              </a:rPr>
              <a:t>akses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5" dirty="0">
                <a:solidFill>
                  <a:srgbClr val="03042B"/>
                </a:solidFill>
                <a:latin typeface="Times New Roman"/>
                <a:cs typeface="Times New Roman"/>
              </a:rPr>
              <a:t>ke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60" dirty="0">
                <a:solidFill>
                  <a:srgbClr val="03042B"/>
                </a:solidFill>
                <a:latin typeface="Times New Roman"/>
                <a:cs typeface="Times New Roman"/>
              </a:rPr>
              <a:t>RS…?</a:t>
            </a:r>
            <a:endParaRPr sz="3200">
              <a:latin typeface="Times New Roman"/>
              <a:cs typeface="Times New Roman"/>
            </a:endParaRPr>
          </a:p>
          <a:p>
            <a:pPr marL="354965" marR="669290" indent="-342900" algn="just">
              <a:lnSpc>
                <a:spcPct val="99500"/>
              </a:lnSpc>
              <a:spcBef>
                <a:spcPts val="1625"/>
              </a:spcBef>
            </a:pPr>
            <a:r>
              <a:rPr sz="3200" spc="-55" dirty="0">
                <a:solidFill>
                  <a:srgbClr val="03042B"/>
                </a:solidFill>
                <a:latin typeface="Microsoft Sans Serif"/>
                <a:cs typeface="Microsoft Sans Serif"/>
              </a:rPr>
              <a:t>👉 </a:t>
            </a:r>
            <a:r>
              <a:rPr sz="3200" spc="-145" dirty="0">
                <a:solidFill>
                  <a:srgbClr val="03042B"/>
                </a:solidFill>
                <a:latin typeface="Times New Roman"/>
                <a:cs typeface="Times New Roman"/>
              </a:rPr>
              <a:t>Jika </a:t>
            </a:r>
            <a:r>
              <a:rPr sz="3200" spc="-165" dirty="0">
                <a:solidFill>
                  <a:srgbClr val="03042B"/>
                </a:solidFill>
                <a:latin typeface="Times New Roman"/>
                <a:cs typeface="Times New Roman"/>
              </a:rPr>
              <a:t>iya, 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berarti </a:t>
            </a: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perubahan 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tersebut 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tidak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efisien 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menurut Pareto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karena </a:t>
            </a:r>
            <a:r>
              <a:rPr sz="3200" spc="-7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ada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pihak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30" dirty="0">
                <a:solidFill>
                  <a:srgbClr val="03042B"/>
                </a:solidFill>
                <a:latin typeface="Times New Roman"/>
                <a:cs typeface="Times New Roman"/>
              </a:rPr>
              <a:t>yang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dirugikan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799</Words>
  <Application>Microsoft Office PowerPoint</Application>
  <PresentationFormat>On-screen Show (4:3)</PresentationFormat>
  <Paragraphs>100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Calibri</vt:lpstr>
      <vt:lpstr>Microsoft Sans Serif</vt:lpstr>
      <vt:lpstr>Times New Roman</vt:lpstr>
      <vt:lpstr>Trebuchet MS</vt:lpstr>
      <vt:lpstr>Office Theme</vt:lpstr>
      <vt:lpstr>PowerPoint Presentation</vt:lpstr>
      <vt:lpstr>Pokok Bahasan</vt:lpstr>
      <vt:lpstr>Pendahuluan</vt:lpstr>
      <vt:lpstr>Pendahuluan</vt:lpstr>
      <vt:lpstr>Konsep Efisiensi</vt:lpstr>
      <vt:lpstr>Konsep Efisiensi</vt:lpstr>
      <vt:lpstr>Konsep Pareto</vt:lpstr>
      <vt:lpstr>Konsep Pareto</vt:lpstr>
      <vt:lpstr>Konsep Pareto</vt:lpstr>
      <vt:lpstr>Konsep Benthamite</vt:lpstr>
      <vt:lpstr>Konsep Rawlsian</vt:lpstr>
      <vt:lpstr>Berbagai “Kasus Abu – abu” dalam RS</vt:lpstr>
      <vt:lpstr>Kasus 1</vt:lpstr>
      <vt:lpstr>Kasus 2</vt:lpstr>
      <vt:lpstr>Kasus 3</vt:lpstr>
      <vt:lpstr>Kasus 4</vt:lpstr>
      <vt:lpstr>Kasus 4</vt:lpstr>
      <vt:lpstr>Kasus 5</vt:lpstr>
      <vt:lpstr>Kasus 5</vt:lpstr>
      <vt:lpstr>Kasus 6</vt:lpstr>
      <vt:lpstr>Kasus 6</vt:lpstr>
      <vt:lpstr>Kasus 7</vt:lpstr>
      <vt:lpstr>Perlukah Etika Bisnis di RS…???</vt:lpstr>
      <vt:lpstr>Konsep Etika Bisnis RS</vt:lpstr>
      <vt:lpstr>Konsep Etika Bisnis RS</vt:lpstr>
      <vt:lpstr>Konsep Etika Bisnis RS</vt:lpstr>
      <vt:lpstr>Konsep Etika Bisnis 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INDONUSA</dc:creator>
  <cp:keywords>Christmas Flowers</cp:keywords>
  <cp:lastModifiedBy>Muhammad Tahir</cp:lastModifiedBy>
  <cp:revision>1</cp:revision>
  <dcterms:created xsi:type="dcterms:W3CDTF">2022-03-23T01:35:14Z</dcterms:created>
  <dcterms:modified xsi:type="dcterms:W3CDTF">2022-05-10T00:32:52Z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2018-05-05T00:00:00Z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2022-03-23T00:00:00Z</vt:filetime>
  </property>
</Properties>
</file>