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  <p:sldMasterId id="2147483706" r:id="rId2"/>
    <p:sldMasterId id="2147483712" r:id="rId3"/>
    <p:sldMasterId id="2147483724" r:id="rId4"/>
  </p:sldMasterIdLst>
  <p:notesMasterIdLst>
    <p:notesMasterId r:id="rId15"/>
  </p:notesMasterIdLst>
  <p:handoutMasterIdLst>
    <p:handoutMasterId r:id="rId16"/>
  </p:handoutMasterIdLst>
  <p:sldIdLst>
    <p:sldId id="446" r:id="rId5"/>
    <p:sldId id="263" r:id="rId6"/>
    <p:sldId id="266" r:id="rId7"/>
    <p:sldId id="267" r:id="rId8"/>
    <p:sldId id="268" r:id="rId9"/>
    <p:sldId id="269" r:id="rId10"/>
    <p:sldId id="270" r:id="rId11"/>
    <p:sldId id="271" r:id="rId12"/>
    <p:sldId id="274" r:id="rId13"/>
    <p:sldId id="27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72" userDrawn="1">
          <p15:clr>
            <a:srgbClr val="A4A3A4"/>
          </p15:clr>
        </p15:guide>
        <p15:guide id="2" pos="288" userDrawn="1">
          <p15:clr>
            <a:srgbClr val="F26B43"/>
          </p15:clr>
        </p15:guide>
        <p15:guide id="3" orient="horz" pos="4056" userDrawn="1">
          <p15:clr>
            <a:srgbClr val="F26B43"/>
          </p15:clr>
        </p15:guide>
        <p15:guide id="4" orient="horz" pos="1488" userDrawn="1">
          <p15:clr>
            <a:srgbClr val="A4A3A4"/>
          </p15:clr>
        </p15:guide>
        <p15:guide id="5" pos="3816" userDrawn="1">
          <p15:clr>
            <a:srgbClr val="A4A3A4"/>
          </p15:clr>
        </p15:guide>
        <p15:guide id="6" pos="7416" userDrawn="1">
          <p15:clr>
            <a:srgbClr val="F26B43"/>
          </p15:clr>
        </p15:guide>
        <p15:guide id="7" orient="horz" pos="312" userDrawn="1">
          <p15:clr>
            <a:srgbClr val="F26B43"/>
          </p15:clr>
        </p15:guide>
        <p15:guide id="8" orient="horz" pos="2160" userDrawn="1">
          <p15:clr>
            <a:srgbClr val="A4A3A4"/>
          </p15:clr>
        </p15:guide>
        <p15:guide id="9" orient="horz" pos="23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88B6"/>
    <a:srgbClr val="8C5896"/>
    <a:srgbClr val="7C6560"/>
    <a:srgbClr val="29282D"/>
    <a:srgbClr val="D75078"/>
    <a:srgbClr val="B38F6A"/>
    <a:srgbClr val="6667AB"/>
    <a:srgbClr val="BBBBBB"/>
    <a:srgbClr val="B9B9B9"/>
    <a:srgbClr val="85A0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>
        <p:guide orient="horz" pos="3672"/>
        <p:guide pos="288"/>
        <p:guide orient="horz" pos="4056"/>
        <p:guide orient="horz" pos="1488"/>
        <p:guide pos="3816"/>
        <p:guide pos="7416"/>
        <p:guide orient="horz" pos="312"/>
        <p:guide orient="horz" pos="2160"/>
        <p:guide orient="horz" pos="230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2640" y="-6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B3440B4-626E-4F3C-BAEA-93BE989AF48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3A5570-8E4E-4AA9-B246-5A27A383B99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4A69E4-EFBB-4687-8058-A94EE1B5781B}" type="datetimeFigureOut">
              <a:rPr lang="en-US" smtClean="0"/>
              <a:t>3/31/2022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0D364A-9468-466A-ACCD-ABB3762BE8B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9EF394-4AD6-48D1-9C4C-1B3D44BBF58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004FE7-BA7C-4FF4-9756-C6A1F2BCA3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7173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E546B2-EB9C-4E9C-8793-C25F32D58B9A}" type="datetimeFigureOut">
              <a:rPr lang="en-US" smtClean="0"/>
              <a:t>3/31/2022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83F1C3-4FA3-4491-97F4-43CA9C8BDF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346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3F1C3-4FA3-4491-97F4-43CA9C8BDFD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956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8E9DFB54-DE49-4B31-87F1-FC71D031149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410BFF7-DCF4-4124-BB6A-93549879F776}" type="slidenum">
              <a:rPr lang="en-US" altLang="en-US" smtClean="0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E963AF91-2A02-4003-B786-9C198AE74E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2000" cy="3429000"/>
          </a:xfrm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CCD55F07-1406-48EF-88CB-4DB5D51AC5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F9C7667-EADA-40AC-B931-4642E0A9A4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17136"/>
            <a:ext cx="6581554" cy="1371600"/>
          </a:xfrm>
        </p:spPr>
        <p:txBody>
          <a:bodyPr>
            <a:normAutofit/>
          </a:bodyPr>
          <a:lstStyle>
            <a:lvl1pPr>
              <a:lnSpc>
                <a:spcPts val="4600"/>
              </a:lnSpc>
              <a:defRPr sz="36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242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lette Wellspring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2569464"/>
            <a:ext cx="3619501" cy="1179576"/>
          </a:xfrm>
        </p:spPr>
        <p:txBody>
          <a:bodyPr anchor="b" anchorCtr="0">
            <a:normAutofit/>
          </a:bodyPr>
          <a:lstStyle>
            <a:lvl1pPr>
              <a:lnSpc>
                <a:spcPts val="4000"/>
              </a:lnSpc>
              <a:defRPr sz="32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2F51F73-5064-47F8-83FD-440E0ED19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79392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06FF689A-8221-42E8-96D4-ED4D3AD501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27064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96424DB2-4D46-493F-A5B8-8901EDA394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74736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0AF2B6E1-5738-41B1-8C15-EA671549014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122408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6C8D73EB-347C-4E13-94C8-FA8FADE4655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79392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9DFA5C56-9B47-4F87-8E12-30A936274F1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27064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1E3B5888-98ED-48E4-8AA8-5BAB43F8516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74736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569C9EE3-34D1-4DE0-B06C-2F6212F7C32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0122408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942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ersive palette Wellspr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186ECD6-DF3C-4CA6-9A77-ED32AC37F81F}"/>
              </a:ext>
            </a:extLst>
          </p:cNvPr>
          <p:cNvSpPr/>
          <p:nvPr userDrawn="1"/>
        </p:nvSpPr>
        <p:spPr>
          <a:xfrm>
            <a:off x="0" y="0"/>
            <a:ext cx="2445488" cy="457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D3F081E-4462-4B33-A41E-0432A3B439D9}"/>
              </a:ext>
            </a:extLst>
          </p:cNvPr>
          <p:cNvSpPr/>
          <p:nvPr userDrawn="1"/>
        </p:nvSpPr>
        <p:spPr>
          <a:xfrm rot="5400000">
            <a:off x="10740656" y="5406656"/>
            <a:ext cx="2445488" cy="457200"/>
          </a:xfrm>
          <a:prstGeom prst="rect">
            <a:avLst/>
          </a:prstGeom>
          <a:solidFill>
            <a:srgbClr val="8A5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5FA2D1-6BF4-4194-B815-8C66D013FD27}"/>
              </a:ext>
            </a:extLst>
          </p:cNvPr>
          <p:cNvSpPr/>
          <p:nvPr userDrawn="1"/>
        </p:nvSpPr>
        <p:spPr>
          <a:xfrm>
            <a:off x="7982712" y="495300"/>
            <a:ext cx="3753612" cy="5943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88F0DF-BC0B-473C-82DC-7FC46D38FAC1}"/>
              </a:ext>
            </a:extLst>
          </p:cNvPr>
          <p:cNvSpPr/>
          <p:nvPr userDrawn="1"/>
        </p:nvSpPr>
        <p:spPr>
          <a:xfrm>
            <a:off x="4251158" y="495300"/>
            <a:ext cx="3787056" cy="5943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A60302F-65DB-4E93-B6C3-49E64C44FB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779776"/>
            <a:ext cx="3465576" cy="32552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A66F217-0E52-4AD8-82BA-AB332C59638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09160" y="960120"/>
            <a:ext cx="6574536" cy="507492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DF3E524-6AEB-4529-804C-0B9CD9992050}"/>
              </a:ext>
            </a:extLst>
          </p:cNvPr>
          <p:cNvSpPr/>
          <p:nvPr userDrawn="1"/>
        </p:nvSpPr>
        <p:spPr>
          <a:xfrm>
            <a:off x="228600" y="241300"/>
            <a:ext cx="11772900" cy="6400800"/>
          </a:xfrm>
          <a:prstGeom prst="rect">
            <a:avLst/>
          </a:prstGeom>
          <a:noFill/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CFF2CAC-AD21-48FA-AD68-A643AAA6A8C4}"/>
              </a:ext>
            </a:extLst>
          </p:cNvPr>
          <p:cNvCxnSpPr>
            <a:cxnSpLocks/>
          </p:cNvCxnSpPr>
          <p:nvPr userDrawn="1"/>
        </p:nvCxnSpPr>
        <p:spPr>
          <a:xfrm>
            <a:off x="228600" y="2415910"/>
            <a:ext cx="4022558" cy="0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371600"/>
            <a:ext cx="3619501" cy="877824"/>
          </a:xfrm>
        </p:spPr>
        <p:txBody>
          <a:bodyPr/>
          <a:lstStyle>
            <a:lvl1pPr>
              <a:lnSpc>
                <a:spcPts val="432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122559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lette Star of the show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2569464"/>
            <a:ext cx="3619501" cy="1179576"/>
          </a:xfrm>
        </p:spPr>
        <p:txBody>
          <a:bodyPr anchor="t" anchorCtr="0">
            <a:normAutofit/>
          </a:bodyPr>
          <a:lstStyle>
            <a:lvl1pPr>
              <a:lnSpc>
                <a:spcPts val="4000"/>
              </a:lnSpc>
              <a:defRPr sz="32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2F51F73-5064-47F8-83FD-440E0ED19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79392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06FF689A-8221-42E8-96D4-ED4D3AD501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27064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96424DB2-4D46-493F-A5B8-8901EDA394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74736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0AF2B6E1-5738-41B1-8C15-EA671549014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122408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6C8D73EB-347C-4E13-94C8-FA8FADE4655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79392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9DFA5C56-9B47-4F87-8E12-30A936274F1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27064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1E3B5888-98ED-48E4-8AA8-5BAB43F8516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74736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569C9EE3-34D1-4DE0-B06C-2F6212F7C32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0122408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9207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ersive palette Star of the sho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462B86F-90E5-425E-9F83-8477D8111E1D}"/>
              </a:ext>
            </a:extLst>
          </p:cNvPr>
          <p:cNvSpPr/>
          <p:nvPr userDrawn="1"/>
        </p:nvSpPr>
        <p:spPr>
          <a:xfrm>
            <a:off x="0" y="495300"/>
            <a:ext cx="6057900" cy="133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5269853-3C2C-4F9C-B1BB-E00F7A1DB9E1}"/>
              </a:ext>
            </a:extLst>
          </p:cNvPr>
          <p:cNvSpPr/>
          <p:nvPr userDrawn="1"/>
        </p:nvSpPr>
        <p:spPr>
          <a:xfrm>
            <a:off x="6530703" y="495300"/>
            <a:ext cx="2931587" cy="2628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759D58-52AF-4785-8A33-F528F46D88A3}"/>
              </a:ext>
            </a:extLst>
          </p:cNvPr>
          <p:cNvSpPr/>
          <p:nvPr userDrawn="1"/>
        </p:nvSpPr>
        <p:spPr>
          <a:xfrm>
            <a:off x="8852618" y="3863713"/>
            <a:ext cx="2921000" cy="259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AD3E0F4-EC0D-43C2-AC84-A53134C8566E}"/>
              </a:ext>
            </a:extLst>
          </p:cNvPr>
          <p:cNvSpPr/>
          <p:nvPr userDrawn="1"/>
        </p:nvSpPr>
        <p:spPr>
          <a:xfrm>
            <a:off x="228600" y="241300"/>
            <a:ext cx="11772900" cy="6400800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5638801" cy="1572126"/>
          </a:xfrm>
        </p:spPr>
        <p:txBody>
          <a:bodyPr anchor="t" anchorCtr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A60302F-65DB-4E93-B6C3-49E64C44FB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489200"/>
            <a:ext cx="5202936" cy="354787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A66F217-0E52-4AD8-82BA-AB332C59638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997700" y="914400"/>
            <a:ext cx="4334256" cy="5093208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3668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lette Amusements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2569464"/>
            <a:ext cx="3619501" cy="1179576"/>
          </a:xfrm>
        </p:spPr>
        <p:txBody>
          <a:bodyPr anchor="b" anchorCtr="0">
            <a:normAutofit/>
          </a:bodyPr>
          <a:lstStyle>
            <a:lvl1pPr>
              <a:lnSpc>
                <a:spcPts val="4000"/>
              </a:lnSpc>
              <a:defRPr sz="32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2F51F73-5064-47F8-83FD-440E0ED19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79392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06FF689A-8221-42E8-96D4-ED4D3AD501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27064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96424DB2-4D46-493F-A5B8-8901EDA394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74736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0AF2B6E1-5738-41B1-8C15-EA671549014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122408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6C8D73EB-347C-4E13-94C8-FA8FADE4655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79392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9DFA5C56-9B47-4F87-8E12-30A936274F1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27064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1E3B5888-98ED-48E4-8AA8-5BAB43F8516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74736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569C9EE3-34D1-4DE0-B06C-2F6212F7C32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0122408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8899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ersive palette Amusement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3A3BC27-A809-4F76-931E-2DE01059A5AB}"/>
              </a:ext>
            </a:extLst>
          </p:cNvPr>
          <p:cNvSpPr/>
          <p:nvPr userDrawn="1"/>
        </p:nvSpPr>
        <p:spPr>
          <a:xfrm>
            <a:off x="6712974" y="1651000"/>
            <a:ext cx="460459" cy="5207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96A5108-5EBA-43CE-BA4A-DA9EEF5D808A}"/>
              </a:ext>
            </a:extLst>
          </p:cNvPr>
          <p:cNvSpPr/>
          <p:nvPr userDrawn="1"/>
        </p:nvSpPr>
        <p:spPr>
          <a:xfrm>
            <a:off x="9271000" y="0"/>
            <a:ext cx="2921000" cy="5397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712910-50D0-4906-AB08-F37D02F96D4A}"/>
              </a:ext>
            </a:extLst>
          </p:cNvPr>
          <p:cNvSpPr/>
          <p:nvPr userDrawn="1"/>
        </p:nvSpPr>
        <p:spPr>
          <a:xfrm>
            <a:off x="0" y="2387600"/>
            <a:ext cx="5461000" cy="215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AC760C-BE23-4DA2-A294-3B5668F8AECA}"/>
              </a:ext>
            </a:extLst>
          </p:cNvPr>
          <p:cNvSpPr/>
          <p:nvPr userDrawn="1"/>
        </p:nvSpPr>
        <p:spPr>
          <a:xfrm>
            <a:off x="228600" y="241300"/>
            <a:ext cx="11772900" cy="640080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5605272" cy="1572126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A60302F-65DB-4E93-B6C3-49E64C44FB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3072384"/>
            <a:ext cx="4946904" cy="287121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A66F217-0E52-4AD8-82BA-AB332C59638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178040" y="457200"/>
            <a:ext cx="4562856" cy="6400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1760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F9C7667-EADA-40AC-B931-4642E0A9A4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A60302F-65DB-4E93-B6C3-49E64C44FB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29000" y="2240280"/>
            <a:ext cx="4645152" cy="419709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C1CB8E8-F58A-4B26-B8AA-8977FC608E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0936" y="4498848"/>
            <a:ext cx="2121408" cy="621792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200" b="1"/>
            </a:lvl1pPr>
            <a:lvl2pPr marL="457200" indent="0">
              <a:lnSpc>
                <a:spcPts val="1800"/>
              </a:lnSpc>
              <a:spcBef>
                <a:spcPts val="0"/>
              </a:spcBef>
              <a:buNone/>
              <a:defRPr sz="1200" b="1"/>
            </a:lvl2pPr>
            <a:lvl3pPr marL="914400" indent="0">
              <a:lnSpc>
                <a:spcPts val="1800"/>
              </a:lnSpc>
              <a:spcBef>
                <a:spcPts val="0"/>
              </a:spcBef>
              <a:buNone/>
              <a:defRPr sz="1200" b="1"/>
            </a:lvl3pPr>
            <a:lvl4pPr marL="1371600" indent="0">
              <a:lnSpc>
                <a:spcPts val="1800"/>
              </a:lnSpc>
              <a:spcBef>
                <a:spcPts val="0"/>
              </a:spcBef>
              <a:buNone/>
              <a:defRPr sz="1200" b="1"/>
            </a:lvl4pPr>
            <a:lvl5pPr marL="1828800" indent="0">
              <a:lnSpc>
                <a:spcPts val="1800"/>
              </a:lnSpc>
              <a:spcBef>
                <a:spcPts val="0"/>
              </a:spcBef>
              <a:buNone/>
              <a:defRPr sz="1200" b="1"/>
            </a:lvl5pPr>
          </a:lstStyle>
          <a:p>
            <a:pPr lvl="0"/>
            <a:r>
              <a:rPr lang="en-US"/>
              <a:t>Click to text</a:t>
            </a:r>
          </a:p>
        </p:txBody>
      </p:sp>
    </p:spTree>
    <p:extLst>
      <p:ext uri="{BB962C8B-B14F-4D97-AF65-F5344CB8AC3E}">
        <p14:creationId xmlns:p14="http://schemas.microsoft.com/office/powerpoint/2010/main" val="1980593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lette Balance act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2569464"/>
            <a:ext cx="3619501" cy="1179576"/>
          </a:xfrm>
        </p:spPr>
        <p:txBody>
          <a:bodyPr anchor="b" anchorCtr="0">
            <a:normAutofit/>
          </a:bodyPr>
          <a:lstStyle>
            <a:lvl1pPr>
              <a:lnSpc>
                <a:spcPts val="4000"/>
              </a:lnSpc>
              <a:defRPr sz="3200" cap="all" baseline="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2F51F73-5064-47F8-83FD-440E0ED19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79392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06FF689A-8221-42E8-96D4-ED4D3AD501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27064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96424DB2-4D46-493F-A5B8-8901EDA394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74736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0AF2B6E1-5738-41B1-8C15-EA671549014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122408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6C8D73EB-347C-4E13-94C8-FA8FADE4655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79392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9DFA5C56-9B47-4F87-8E12-30A936274F1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27064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1E3B5888-98ED-48E4-8AA8-5BAB43F8516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74736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569C9EE3-34D1-4DE0-B06C-2F6212F7C32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0122408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903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ersive palette Balancing Ac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0869985-B973-4011-9FA2-83D7EBB2EA53}"/>
              </a:ext>
            </a:extLst>
          </p:cNvPr>
          <p:cNvSpPr/>
          <p:nvPr userDrawn="1"/>
        </p:nvSpPr>
        <p:spPr>
          <a:xfrm>
            <a:off x="0" y="2400300"/>
            <a:ext cx="4267200" cy="4457700"/>
          </a:xfrm>
          <a:prstGeom prst="rect">
            <a:avLst/>
          </a:prstGeom>
          <a:solidFill>
            <a:srgbClr val="D293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399032"/>
            <a:ext cx="3619501" cy="877824"/>
          </a:xfrm>
        </p:spPr>
        <p:txBody>
          <a:bodyPr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A60302F-65DB-4E93-B6C3-49E64C44FB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779776"/>
            <a:ext cx="3465576" cy="32552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A66F217-0E52-4AD8-82BA-AB332C59638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54500" y="0"/>
            <a:ext cx="74803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75D44F0-DADD-4DCC-82EC-FDB3E9878AA9}"/>
              </a:ext>
            </a:extLst>
          </p:cNvPr>
          <p:cNvSpPr/>
          <p:nvPr userDrawn="1"/>
        </p:nvSpPr>
        <p:spPr>
          <a:xfrm>
            <a:off x="11734800" y="4445000"/>
            <a:ext cx="457200" cy="2413000"/>
          </a:xfrm>
          <a:prstGeom prst="rect">
            <a:avLst/>
          </a:prstGeom>
          <a:solidFill>
            <a:srgbClr val="884C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8CFE2C9-8B6E-4DDA-A5EA-04581F7629F0}"/>
              </a:ext>
            </a:extLst>
          </p:cNvPr>
          <p:cNvSpPr/>
          <p:nvPr userDrawn="1"/>
        </p:nvSpPr>
        <p:spPr>
          <a:xfrm>
            <a:off x="11734800" y="0"/>
            <a:ext cx="457200" cy="4462272"/>
          </a:xfrm>
          <a:prstGeom prst="rect">
            <a:avLst/>
          </a:prstGeom>
          <a:solidFill>
            <a:srgbClr val="86A2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8234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 hidden="1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6FEDCD9-19A7-423B-ABE0-DDD032DE8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7467601" cy="1572768"/>
          </a:xfrm>
        </p:spPr>
        <p:txBody>
          <a:bodyPr/>
          <a:lstStyle>
            <a:lvl1pPr>
              <a:lnSpc>
                <a:spcPts val="46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EBD7372B-17B4-4062-8BFA-745581B2734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540000"/>
            <a:ext cx="6591300" cy="3403600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ts val="3000"/>
              </a:lnSpc>
              <a:spcBef>
                <a:spcPts val="0"/>
              </a:spcBef>
              <a:buFont typeface="+mj-lt"/>
              <a:buAutoNum type="arabicPeriod"/>
              <a:defRPr sz="1800"/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9A28F9-9D68-48A2-A1AD-C1C318C0EC8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15300" y="1384300"/>
            <a:ext cx="3410712" cy="4572000"/>
          </a:xfrm>
          <a:prstGeom prst="roundRect">
            <a:avLst>
              <a:gd name="adj" fmla="val 2543"/>
            </a:avLst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 userDrawn="1">
          <p15:clr>
            <a:srgbClr val="FBAE40"/>
          </p15:clr>
        </p15:guide>
        <p15:guide id="2" pos="336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FC80A1B-7BF3-462E-B7F4-E28C783704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6D035D9-9EC1-4774-8D42-34E9B33F01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00CFA94-A13B-4D7E-B3A0-D84E45BCAD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CA6C69-29D1-47CE-91B8-86ACD9F2AB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7850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EFBDDC1-56C5-4026-BECD-8C37F65E76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6FA0AC2-7254-40CE-9A86-7ADB00480D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936D795-7D50-40D9-9983-5AFF16F06D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DC2F5C-5686-4F4F-B0E3-CD68A3D392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5806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84A13F2-5743-4E76-8B1C-0F265F0F92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4BEE1ED-3F96-4B3D-9C02-3F3C636F50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902C4C1-2915-4F8A-AE2B-36257E1DA4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17A256-CD0C-43AD-9B26-D742E81137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5677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6630DAE-9AD3-47CB-8929-A6DB222D2E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F4BBAD3-35CE-44B8-B3A1-57D1E1E49F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092ADC5-F966-455D-9744-7116D33988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0E31AA-5604-4531-8EEF-302800ABD7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4741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80DF88-AC53-41A3-8067-D7E6D5DB1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11174819" cy="903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4755C1-18CC-4FD3-A030-3DAF469919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10904-DE8F-4B8E-99C6-5AFA03672FFA}" type="datetimeFigureOut">
              <a:rPr lang="en-US" smtClean="0"/>
              <a:t>3/31/2022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029F1-B791-445F-A184-90CC7A1BEC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98767-7C9E-42DE-9782-D932A0FF1B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FADE3-B84E-4AF7-91CC-AB47E1A436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488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700" r:id="rId2"/>
    <p:sldLayoutId id="2147483701" r:id="rId3"/>
    <p:sldLayoutId id="2147483702" r:id="rId4"/>
    <p:sldLayoutId id="2147483662" r:id="rId5"/>
    <p:sldLayoutId id="2147483732" r:id="rId6"/>
    <p:sldLayoutId id="2147483733" r:id="rId7"/>
    <p:sldLayoutId id="2147483734" r:id="rId8"/>
    <p:sldLayoutId id="2147483735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112" userDrawn="1">
          <p15:clr>
            <a:srgbClr val="F26B43"/>
          </p15:clr>
        </p15:guide>
        <p15:guide id="2" pos="2568" userDrawn="1">
          <p15:clr>
            <a:srgbClr val="F26B43"/>
          </p15:clr>
        </p15:guide>
        <p15:guide id="3" pos="288" userDrawn="1">
          <p15:clr>
            <a:srgbClr val="5ACBF0"/>
          </p15:clr>
        </p15:guide>
        <p15:guide id="4" pos="7392" userDrawn="1">
          <p15:clr>
            <a:srgbClr val="5ACBF0"/>
          </p15:clr>
        </p15:guide>
        <p15:guide id="5" orient="horz" pos="576" userDrawn="1">
          <p15:clr>
            <a:srgbClr val="5ACBF0"/>
          </p15:clr>
        </p15:guide>
        <p15:guide id="6" orient="horz" pos="3744" userDrawn="1">
          <p15:clr>
            <a:srgbClr val="5ACBF0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80DF88-AC53-41A3-8067-D7E6D5DB1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11174819" cy="903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4755C1-18CC-4FD3-A030-3DAF469919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10904-DE8F-4B8E-99C6-5AFA03672FFA}" type="datetimeFigureOut">
              <a:rPr lang="en-US" smtClean="0"/>
              <a:t>3/31/2022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029F1-B791-445F-A184-90CC7A1BEC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98767-7C9E-42DE-9782-D932A0FF1B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FADE3-B84E-4AF7-91CC-AB47E1A436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603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1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112" userDrawn="1">
          <p15:clr>
            <a:srgbClr val="F26B43"/>
          </p15:clr>
        </p15:guide>
        <p15:guide id="2" pos="2568" userDrawn="1">
          <p15:clr>
            <a:srgbClr val="F26B43"/>
          </p15:clr>
        </p15:guide>
        <p15:guide id="3" pos="288" userDrawn="1">
          <p15:clr>
            <a:srgbClr val="5ACBF0"/>
          </p15:clr>
        </p15:guide>
        <p15:guide id="4" pos="7392" userDrawn="1">
          <p15:clr>
            <a:srgbClr val="5ACBF0"/>
          </p15:clr>
        </p15:guide>
        <p15:guide id="5" orient="horz" pos="576" userDrawn="1">
          <p15:clr>
            <a:srgbClr val="5ACBF0"/>
          </p15:clr>
        </p15:guide>
        <p15:guide id="6" orient="horz" pos="3744" userDrawn="1">
          <p15:clr>
            <a:srgbClr val="5ACBF0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80DF88-AC53-41A3-8067-D7E6D5DB1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11174819" cy="903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4755C1-18CC-4FD3-A030-3DAF469919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10904-DE8F-4B8E-99C6-5AFA03672FFA}" type="datetimeFigureOut">
              <a:rPr lang="en-US" smtClean="0"/>
              <a:t>3/31/2022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029F1-B791-445F-A184-90CC7A1BEC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98767-7C9E-42DE-9782-D932A0FF1B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FADE3-B84E-4AF7-91CC-AB47E1A436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508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2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112" userDrawn="1">
          <p15:clr>
            <a:srgbClr val="F26B43"/>
          </p15:clr>
        </p15:guide>
        <p15:guide id="2" pos="2568" userDrawn="1">
          <p15:clr>
            <a:srgbClr val="F26B43"/>
          </p15:clr>
        </p15:guide>
        <p15:guide id="3" pos="288" userDrawn="1">
          <p15:clr>
            <a:srgbClr val="5ACBF0"/>
          </p15:clr>
        </p15:guide>
        <p15:guide id="4" pos="7392" userDrawn="1">
          <p15:clr>
            <a:srgbClr val="5ACBF0"/>
          </p15:clr>
        </p15:guide>
        <p15:guide id="5" orient="horz" pos="576" userDrawn="1">
          <p15:clr>
            <a:srgbClr val="5ACBF0"/>
          </p15:clr>
        </p15:guide>
        <p15:guide id="6" orient="horz" pos="3744" userDrawn="1">
          <p15:clr>
            <a:srgbClr val="5ACBF0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80DF88-AC53-41A3-8067-D7E6D5DB1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11174819" cy="903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4755C1-18CC-4FD3-A030-3DAF469919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10904-DE8F-4B8E-99C6-5AFA03672FFA}" type="datetimeFigureOut">
              <a:rPr lang="en-US" smtClean="0"/>
              <a:t>3/31/2022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029F1-B791-445F-A184-90CC7A1BEC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98767-7C9E-42DE-9782-D932A0FF1B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FADE3-B84E-4AF7-91CC-AB47E1A436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013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0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112" userDrawn="1">
          <p15:clr>
            <a:srgbClr val="F26B43"/>
          </p15:clr>
        </p15:guide>
        <p15:guide id="2" pos="2568" userDrawn="1">
          <p15:clr>
            <a:srgbClr val="F26B43"/>
          </p15:clr>
        </p15:guide>
        <p15:guide id="3" pos="288" userDrawn="1">
          <p15:clr>
            <a:srgbClr val="5ACBF0"/>
          </p15:clr>
        </p15:guide>
        <p15:guide id="4" pos="7392" userDrawn="1">
          <p15:clr>
            <a:srgbClr val="5ACBF0"/>
          </p15:clr>
        </p15:guide>
        <p15:guide id="5" orient="horz" pos="576" userDrawn="1">
          <p15:clr>
            <a:srgbClr val="5ACBF0"/>
          </p15:clr>
        </p15:guide>
        <p15:guide id="6" orient="horz" pos="3744" userDrawn="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bstract image of curvy lines">
            <a:extLst>
              <a:ext uri="{FF2B5EF4-FFF2-40B4-BE49-F238E27FC236}">
                <a16:creationId xmlns:a16="http://schemas.microsoft.com/office/drawing/2014/main" id="{81F59575-96AE-45B0-B1FB-3CFC139E9D1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/>
          <a:stretch/>
        </p:blipFill>
        <p:spPr>
          <a:xfrm>
            <a:off x="225" y="0"/>
            <a:ext cx="12191550" cy="6857999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08347D8D-E852-43D5-858E-2D01BE57F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3272" y="3089564"/>
            <a:ext cx="9781309" cy="871288"/>
          </a:xfrm>
        </p:spPr>
        <p:txBody>
          <a:bodyPr anchor="t" anchorCtr="0">
            <a:normAutofit/>
          </a:bodyPr>
          <a:lstStyle/>
          <a:p>
            <a:pPr algn="ctr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STRATEGI ADVOKASI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7EB280-22E1-406E-BA3C-AA309FDFCA94}"/>
              </a:ext>
            </a:extLst>
          </p:cNvPr>
          <p:cNvSpPr txBox="1"/>
          <p:nvPr/>
        </p:nvSpPr>
        <p:spPr>
          <a:xfrm>
            <a:off x="2175164" y="4627418"/>
            <a:ext cx="829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BAHARUDDIN ANDANG</a:t>
            </a:r>
            <a:endParaRPr lang="en-ID" sz="3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6DE238-97A3-4AE3-894B-60566AAC60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8256" y="759271"/>
            <a:ext cx="2258290" cy="2011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315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http://2.bp.blogspot.com/_87BG0qjsELs/SVlFEV4RzjI/AAAAAAAAAVo/lRDyF4BHiDM/s400/jgn+salah+qiblat-blog.JPG">
            <a:extLst>
              <a:ext uri="{FF2B5EF4-FFF2-40B4-BE49-F238E27FC236}">
                <a16:creationId xmlns:a16="http://schemas.microsoft.com/office/drawing/2014/main" id="{34174A56-4920-4429-8E35-815EC8D10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630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4" name="Rectangle 2">
            <a:extLst>
              <a:ext uri="{FF2B5EF4-FFF2-40B4-BE49-F238E27FC236}">
                <a16:creationId xmlns:a16="http://schemas.microsoft.com/office/drawing/2014/main" id="{30F046DA-7313-4CFC-8BDF-FD6AB64687B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905000" y="5029200"/>
            <a:ext cx="8229600" cy="1143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sz="4800" b="1" dirty="0" err="1">
                <a:solidFill>
                  <a:srgbClr val="FF0000"/>
                </a:solidFill>
                <a:latin typeface="Viner Hand ITC" panose="03070502030502020203" pitchFamily="66" charset="0"/>
              </a:rPr>
              <a:t>Jangan</a:t>
            </a:r>
            <a:r>
              <a:rPr lang="en-US" sz="4800" b="1" dirty="0">
                <a:solidFill>
                  <a:srgbClr val="FF0000"/>
                </a:solidFill>
                <a:latin typeface="Viner Hand ITC" panose="03070502030502020203" pitchFamily="66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Viner Hand ITC" panose="03070502030502020203" pitchFamily="66" charset="0"/>
              </a:rPr>
              <a:t>Salah</a:t>
            </a:r>
            <a:r>
              <a:rPr lang="en-US" sz="4800" b="1" dirty="0">
                <a:solidFill>
                  <a:srgbClr val="FF0000"/>
                </a:solidFill>
                <a:latin typeface="Viner Hand ITC" panose="03070502030502020203" pitchFamily="66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Viner Hand ITC" panose="03070502030502020203" pitchFamily="66" charset="0"/>
              </a:rPr>
              <a:t>Arah</a:t>
            </a:r>
            <a:endParaRPr lang="en-US" sz="4800" b="1" dirty="0">
              <a:solidFill>
                <a:srgbClr val="FF0000"/>
              </a:solidFill>
              <a:latin typeface="Viner Hand ITC" panose="03070502030502020203" pitchFamily="66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138EAE1-A8EE-4F54-900C-74045C8509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1143000"/>
            <a:ext cx="6096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7200" b="1" kern="0" dirty="0" err="1">
                <a:latin typeface="Corbel" panose="020B0503020204020204" pitchFamily="34" charset="0"/>
                <a:ea typeface="+mj-ea"/>
                <a:cs typeface="+mj-cs"/>
              </a:rPr>
              <a:t>Terima</a:t>
            </a:r>
            <a:r>
              <a:rPr lang="en-US" sz="7200" b="1" kern="0" dirty="0">
                <a:latin typeface="Corbel" panose="020B0503020204020204" pitchFamily="34" charset="0"/>
                <a:ea typeface="+mj-ea"/>
                <a:cs typeface="+mj-cs"/>
              </a:rPr>
              <a:t> </a:t>
            </a:r>
            <a:r>
              <a:rPr lang="en-US" sz="7200" b="1" kern="0" dirty="0" err="1">
                <a:latin typeface="Corbel" panose="020B0503020204020204" pitchFamily="34" charset="0"/>
                <a:ea typeface="+mj-ea"/>
                <a:cs typeface="+mj-cs"/>
              </a:rPr>
              <a:t>kasih</a:t>
            </a:r>
            <a:endParaRPr lang="en-US" sz="7200" b="1" kern="0" dirty="0">
              <a:latin typeface="Corbel" panose="020B0503020204020204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80D6F570-9998-4E7D-8180-B1393ADFCA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62199" y="2286000"/>
            <a:ext cx="8693727" cy="16002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7200" dirty="0" err="1">
                <a:latin typeface="Brush Script MT" panose="03060802040406070304" pitchFamily="66" charset="0"/>
              </a:rPr>
              <a:t>Bagaimana</a:t>
            </a:r>
            <a:r>
              <a:rPr lang="en-US" altLang="en-US" sz="7200" dirty="0">
                <a:latin typeface="Brush Script MT" panose="03060802040406070304" pitchFamily="66" charset="0"/>
              </a:rPr>
              <a:t> </a:t>
            </a:r>
            <a:r>
              <a:rPr lang="en-US" altLang="en-US" sz="7200" dirty="0" err="1">
                <a:latin typeface="Brush Script MT" panose="03060802040406070304" pitchFamily="66" charset="0"/>
              </a:rPr>
              <a:t>menentukan</a:t>
            </a:r>
            <a:r>
              <a:rPr lang="en-US" altLang="en-US" sz="7200" dirty="0">
                <a:latin typeface="Brush Script MT" panose="03060802040406070304" pitchFamily="66" charset="0"/>
              </a:rPr>
              <a:t> </a:t>
            </a:r>
            <a:r>
              <a:rPr lang="en-US" altLang="en-US" sz="7200" dirty="0">
                <a:solidFill>
                  <a:srgbClr val="CC0000"/>
                </a:solidFill>
                <a:latin typeface="Brush Script MT" panose="03060802040406070304" pitchFamily="66" charset="0"/>
              </a:rPr>
              <a:t>strategi</a:t>
            </a:r>
            <a:r>
              <a:rPr lang="en-US" altLang="en-US" sz="7200" dirty="0">
                <a:latin typeface="Brush Script MT" panose="03060802040406070304" pitchFamily="66" charset="0"/>
              </a:rPr>
              <a:t> </a:t>
            </a:r>
            <a:r>
              <a:rPr lang="en-US" altLang="en-US" sz="7200" dirty="0" err="1">
                <a:latin typeface="Brush Script MT" panose="03060802040406070304" pitchFamily="66" charset="0"/>
              </a:rPr>
              <a:t>advokasi</a:t>
            </a:r>
            <a:r>
              <a:rPr lang="en-US" altLang="en-US" sz="7200" dirty="0">
                <a:latin typeface="Brush Script MT" panose="03060802040406070304" pitchFamily="66" charset="0"/>
              </a:rPr>
              <a:t>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WordArt 2">
            <a:extLst>
              <a:ext uri="{FF2B5EF4-FFF2-40B4-BE49-F238E27FC236}">
                <a16:creationId xmlns:a16="http://schemas.microsoft.com/office/drawing/2014/main" id="{596C5E3E-A204-42A8-8A03-5D3BB821705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09800" y="76200"/>
            <a:ext cx="8305800" cy="45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D" sz="3600" kern="10">
                <a:solidFill>
                  <a:srgbClr val="262673"/>
                </a:solidFill>
                <a:latin typeface="Impact" panose="020B0806030902050204" pitchFamily="34" charset="0"/>
              </a:rPr>
              <a:t>SIAPA  SASARAN  ADVOKASI ?</a:t>
            </a:r>
          </a:p>
        </p:txBody>
      </p:sp>
      <p:sp>
        <p:nvSpPr>
          <p:cNvPr id="12291" name="Text Box 3">
            <a:extLst>
              <a:ext uri="{FF2B5EF4-FFF2-40B4-BE49-F238E27FC236}">
                <a16:creationId xmlns:a16="http://schemas.microsoft.com/office/drawing/2014/main" id="{67387230-042D-4F48-8572-158B9DF907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199" y="1143001"/>
            <a:ext cx="7758545" cy="22463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 cmpd="thinThick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defRPr/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ADVOKASI  TERHADAP  PIHAK-PIHAK  UTAMA</a:t>
            </a:r>
          </a:p>
          <a:p>
            <a:pPr marL="1371600" lvl="2" indent="-457200">
              <a:buFontTx/>
              <a:buAutoNum type="arabicPeriod"/>
              <a:defRPr/>
            </a:pP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Pengambil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Keputusan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1371600" lvl="2" indent="-457200">
              <a:buFontTx/>
              <a:buAutoNum type="arabicPeriod"/>
              <a:defRPr/>
            </a:pP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Kelompok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penentang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/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menolak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1371600" lvl="2" indent="-457200">
              <a:buFontTx/>
              <a:buAutoNum type="arabicPeriod"/>
              <a:defRPr/>
            </a:pP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Sekutu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dan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teman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1371600" lvl="2" indent="-457200">
              <a:buFontTx/>
              <a:buAutoNum type="arabicPeriod"/>
              <a:defRPr/>
            </a:pP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Masyarakat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penerima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manfaat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" name="Group 5">
            <a:extLst>
              <a:ext uri="{FF2B5EF4-FFF2-40B4-BE49-F238E27FC236}">
                <a16:creationId xmlns:a16="http://schemas.microsoft.com/office/drawing/2014/main" id="{64D4A613-C6BA-4FDB-8B17-44A295DF3663}"/>
              </a:ext>
            </a:extLst>
          </p:cNvPr>
          <p:cNvGrpSpPr>
            <a:grpSpLocks/>
          </p:cNvGrpSpPr>
          <p:nvPr/>
        </p:nvGrpSpPr>
        <p:grpSpPr bwMode="auto">
          <a:xfrm>
            <a:off x="1668464" y="3505200"/>
            <a:ext cx="2152651" cy="3048000"/>
            <a:chOff x="187" y="2208"/>
            <a:chExt cx="1356" cy="1920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1270" name="AutoShape 6">
              <a:extLst>
                <a:ext uri="{FF2B5EF4-FFF2-40B4-BE49-F238E27FC236}">
                  <a16:creationId xmlns:a16="http://schemas.microsoft.com/office/drawing/2014/main" id="{1A849F10-4659-4E9D-B942-B32D0F94397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432" y="2208"/>
              <a:ext cx="960" cy="1632"/>
            </a:xfrm>
            <a:custGeom>
              <a:avLst/>
              <a:gdLst>
                <a:gd name="T0" fmla="*/ 29 w 21600"/>
                <a:gd name="T1" fmla="*/ 0 h 21600"/>
                <a:gd name="T2" fmla="*/ 29 w 21600"/>
                <a:gd name="T3" fmla="*/ 69 h 21600"/>
                <a:gd name="T4" fmla="*/ 4 w 21600"/>
                <a:gd name="T5" fmla="*/ 123 h 21600"/>
                <a:gd name="T6" fmla="*/ 43 w 21600"/>
                <a:gd name="T7" fmla="*/ 35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0 w 21600"/>
                <a:gd name="T13" fmla="*/ 4010 h 21600"/>
                <a:gd name="T14" fmla="*/ 19328 w 21600"/>
                <a:gd name="T15" fmla="*/ 815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4917" y="0"/>
                  </a:lnTo>
                  <a:lnTo>
                    <a:pt x="14917" y="4006"/>
                  </a:lnTo>
                  <a:lnTo>
                    <a:pt x="12427" y="4006"/>
                  </a:lnTo>
                  <a:cubicBezTo>
                    <a:pt x="5564" y="4006"/>
                    <a:pt x="0" y="7656"/>
                    <a:pt x="0" y="12158"/>
                  </a:cubicBezTo>
                  <a:lnTo>
                    <a:pt x="0" y="21600"/>
                  </a:lnTo>
                  <a:lnTo>
                    <a:pt x="4238" y="21600"/>
                  </a:lnTo>
                  <a:lnTo>
                    <a:pt x="4238" y="12158"/>
                  </a:lnTo>
                  <a:cubicBezTo>
                    <a:pt x="4238" y="9946"/>
                    <a:pt x="7904" y="8152"/>
                    <a:pt x="12427" y="8152"/>
                  </a:cubicBezTo>
                  <a:lnTo>
                    <a:pt x="14917" y="8152"/>
                  </a:lnTo>
                  <a:lnTo>
                    <a:pt x="14917" y="12158"/>
                  </a:lnTo>
                  <a:close/>
                </a:path>
              </a:pathLst>
            </a:cu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2295" name="Text Box 7">
              <a:extLst>
                <a:ext uri="{FF2B5EF4-FFF2-40B4-BE49-F238E27FC236}">
                  <a16:creationId xmlns:a16="http://schemas.microsoft.com/office/drawing/2014/main" id="{3843C6F0-58D7-476B-9D5A-AB4F5139D4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" y="3605"/>
              <a:ext cx="1356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2400" b="1" i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  <a:cs typeface="Calibri" pitchFamily="34" charset="0"/>
                </a:rPr>
                <a:t>ANALISIS</a:t>
              </a:r>
            </a:p>
            <a:p>
              <a:pPr eaLnBrk="1" hangingPunct="1">
                <a:defRPr/>
              </a:pPr>
              <a:r>
                <a:rPr lang="en-US" sz="2400" b="1" i="1" dirty="0">
                  <a:latin typeface="Calibri" pitchFamily="34" charset="0"/>
                  <a:cs typeface="Calibri" pitchFamily="34" charset="0"/>
                </a:rPr>
                <a:t>STAKEHOLDERS</a:t>
              </a:r>
            </a:p>
          </p:txBody>
        </p:sp>
      </p:grp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BC5429DC-AED2-4334-8AB6-1161075EA49B}"/>
              </a:ext>
            </a:extLst>
          </p:cNvPr>
          <p:cNvSpPr/>
          <p:nvPr/>
        </p:nvSpPr>
        <p:spPr>
          <a:xfrm>
            <a:off x="3733799" y="3733800"/>
            <a:ext cx="8084128" cy="28194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buFontTx/>
              <a:buChar char="•"/>
              <a:defRPr/>
            </a:pP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Abadi MT Condensed Extra Bold" pitchFamily="34" charset="0"/>
              </a:rPr>
              <a:t>Ukuran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Abadi MT Condensed Extra Bold" pitchFamily="34" charset="0"/>
              </a:rPr>
              <a:t>  (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Abadi MT Condensed Extra Bold" pitchFamily="34" charset="0"/>
              </a:rPr>
              <a:t>jumlah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Abadi MT Condensed Extra Bold" pitchFamily="34" charset="0"/>
              </a:rPr>
              <a:t>), 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Abadi MT Condensed Extra Bold" pitchFamily="34" charset="0"/>
              </a:rPr>
              <a:t>lokasi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Abadi MT Condensed Extra Bold" pitchFamily="34" charset="0"/>
              </a:rPr>
              <a:t>, 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Abadi MT Condensed Extra Bold" pitchFamily="34" charset="0"/>
              </a:rPr>
              <a:t>jenis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Abadi MT Condensed Extra Bold" pitchFamily="34" charset="0"/>
              </a:rPr>
              <a:t> 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Abadi MT Condensed Extra Bold" pitchFamily="34" charset="0"/>
              </a:rPr>
              <a:t>kelamin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Abadi MT Condensed Extra Bold" pitchFamily="34" charset="0"/>
            </a:endParaRPr>
          </a:p>
          <a:p>
            <a:pPr eaLnBrk="1" hangingPunct="1">
              <a:buFontTx/>
              <a:buChar char="•"/>
              <a:defRPr/>
            </a:pP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Abadi MT Condensed Extra Bold" pitchFamily="34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Abadi MT Condensed Extra Bold" pitchFamily="34" charset="0"/>
              </a:rPr>
              <a:t>Pengetahuan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Abadi MT Condensed Extra Bold" pitchFamily="34" charset="0"/>
              </a:rPr>
              <a:t> 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Abadi MT Condensed Extra Bold" pitchFamily="34" charset="0"/>
              </a:rPr>
              <a:t>tentang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Abadi MT Condensed Extra Bold" pitchFamily="34" charset="0"/>
              </a:rPr>
              <a:t>. 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Abadi MT Condensed Extra Bold" pitchFamily="34" charset="0"/>
              </a:rPr>
              <a:t>masalah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Abadi MT Condensed Extra Bold" pitchFamily="34" charset="0"/>
              </a:rPr>
              <a:t>/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Abadi MT Condensed Extra Bold" pitchFamily="34" charset="0"/>
              </a:rPr>
              <a:t>Isyu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Abadi MT Condensed Extra Bold" pitchFamily="34" charset="0"/>
              </a:rPr>
              <a:t> 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Abadi MT Condensed Extra Bold" pitchFamily="34" charset="0"/>
              </a:rPr>
              <a:t>advokasi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Abadi MT Condensed Extra Bold" pitchFamily="34" charset="0"/>
            </a:endParaRPr>
          </a:p>
          <a:p>
            <a:pPr eaLnBrk="1" hangingPunct="1">
              <a:buFontTx/>
              <a:buChar char="•"/>
              <a:defRPr/>
            </a:pP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Abadi MT Condensed Extra Bold" pitchFamily="34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Abadi MT Condensed Extra Bold" pitchFamily="34" charset="0"/>
              </a:rPr>
              <a:t>Saluran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Abadi MT Condensed Extra Bold" pitchFamily="34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Abadi MT Condensed Extra Bold" pitchFamily="34" charset="0"/>
              </a:rPr>
              <a:t>untuk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Abadi MT Condensed Extra Bold" pitchFamily="34" charset="0"/>
              </a:rPr>
              <a:t> 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Abadi MT Condensed Extra Bold" pitchFamily="34" charset="0"/>
              </a:rPr>
              <a:t>mencapai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Abadi MT Condensed Extra Bold" pitchFamily="34" charset="0"/>
              </a:rPr>
              <a:t> 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Abadi MT Condensed Extra Bold" pitchFamily="34" charset="0"/>
              </a:rPr>
              <a:t>pengambilan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Abadi MT Condensed Extra Bold" pitchFamily="34" charset="0"/>
              </a:rPr>
              <a:t> 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Abadi MT Condensed Extra Bold" pitchFamily="34" charset="0"/>
              </a:rPr>
              <a:t>keputusan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Abadi MT Condensed Extra Bold" pitchFamily="34" charset="0"/>
            </a:endParaRPr>
          </a:p>
          <a:p>
            <a:pPr eaLnBrk="1" hangingPunct="1">
              <a:buFontTx/>
              <a:buChar char="•"/>
              <a:defRPr/>
            </a:pP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Abadi MT Condensed Extra Bold" pitchFamily="34" charset="0"/>
              </a:rPr>
              <a:t> Keahlian2 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Abadi MT Condensed Extra Bold" pitchFamily="34" charset="0"/>
              </a:rPr>
              <a:t>khusus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Abadi MT Condensed Extra Bold" pitchFamily="34" charset="0"/>
            </a:endParaRPr>
          </a:p>
          <a:p>
            <a:pPr eaLnBrk="1" hangingPunct="1">
              <a:buFontTx/>
              <a:buChar char="•"/>
              <a:defRPr/>
            </a:pP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Abadi MT Condensed Extra Bold" pitchFamily="34" charset="0"/>
              </a:rPr>
              <a:t> </a:t>
            </a:r>
            <a:r>
              <a:rPr lang="en-US" sz="2000" b="1" i="1" dirty="0">
                <a:solidFill>
                  <a:schemeClr val="accent6">
                    <a:lumMod val="50000"/>
                  </a:schemeClr>
                </a:solidFill>
                <a:latin typeface="Abadi MT Condensed Extra Bold" pitchFamily="34" charset="0"/>
              </a:rPr>
              <a:t>Political  standing 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Abadi MT Condensed Extra Bold" pitchFamily="34" charset="0"/>
              </a:rPr>
              <a:t>pengambil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Abadi MT Condensed Extra Bold" pitchFamily="34" charset="0"/>
              </a:rPr>
              <a:t> 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Abadi MT Condensed Extra Bold" pitchFamily="34" charset="0"/>
              </a:rPr>
              <a:t>keputusan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Abadi MT Condensed Extra Bold" pitchFamily="34" charset="0"/>
              </a:rPr>
              <a:t> 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Abadi MT Condensed Extra Bold" pitchFamily="34" charset="0"/>
              </a:rPr>
              <a:t>atas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Abadi MT Condensed Extra Bold" pitchFamily="34" charset="0"/>
              </a:rPr>
              <a:t>  </a:t>
            </a:r>
          </a:p>
          <a:p>
            <a:pPr eaLnBrk="1" hangingPunct="1">
              <a:defRPr/>
            </a:pP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Abadi MT Condensed Extra Bold" pitchFamily="34" charset="0"/>
              </a:rPr>
              <a:t>   masalah2</a:t>
            </a:r>
          </a:p>
          <a:p>
            <a:pPr eaLnBrk="1" hangingPunct="1">
              <a:buFontTx/>
              <a:buChar char="•"/>
              <a:defRPr/>
            </a:pP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Abadi MT Condensed Extra Bold" pitchFamily="34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Abadi MT Condensed Extra Bold" pitchFamily="34" charset="0"/>
              </a:rPr>
              <a:t>Apakah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Abadi MT Condensed Extra Bold" pitchFamily="34" charset="0"/>
              </a:rPr>
              <a:t> 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Abadi MT Condensed Extra Bold" pitchFamily="34" charset="0"/>
              </a:rPr>
              <a:t>pengambil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Abadi MT Condensed Extra Bold" pitchFamily="34" charset="0"/>
              </a:rPr>
              <a:t> 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Abadi MT Condensed Extra Bold" pitchFamily="34" charset="0"/>
              </a:rPr>
              <a:t>keputusan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Abadi MT Condensed Extra Bold" pitchFamily="34" charset="0"/>
              </a:rPr>
              <a:t> 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Abadi MT Condensed Extra Bold" pitchFamily="34" charset="0"/>
              </a:rPr>
              <a:t>mendukung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Abadi MT Condensed Extra Bold" pitchFamily="34" charset="0"/>
              </a:rPr>
              <a:t> </a:t>
            </a:r>
          </a:p>
          <a:p>
            <a:pPr eaLnBrk="1" hangingPunct="1">
              <a:defRPr/>
            </a:pP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Abadi MT Condensed Extra Bold" pitchFamily="34" charset="0"/>
              </a:rPr>
              <a:t>  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Abadi MT Condensed Extra Bold" pitchFamily="34" charset="0"/>
              </a:rPr>
              <a:t>pemecahan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Abadi MT Condensed Extra Bold" pitchFamily="34" charset="0"/>
              </a:rPr>
              <a:t> 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Abadi MT Condensed Extra Bold" pitchFamily="34" charset="0"/>
              </a:rPr>
              <a:t>issu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Abadi MT Condensed Extra Bold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E56CC380-5DD6-4D03-B6DB-A6533BC0AA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235441"/>
            <a:ext cx="9144000" cy="1295400"/>
          </a:xfrm>
          <a:solidFill>
            <a:srgbClr val="00B0F0"/>
          </a:solidFill>
        </p:spPr>
        <p:txBody>
          <a:bodyPr/>
          <a:lstStyle/>
          <a:p>
            <a:pPr algn="r" eaLnBrk="1" hangingPunct="1">
              <a:defRPr/>
            </a:pPr>
            <a:r>
              <a:rPr lang="en-US" dirty="0" err="1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cs typeface="Calibri" pitchFamily="34" charset="0"/>
              </a:rPr>
              <a:t>Langkah-Langkah</a:t>
            </a: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b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dirty="0" err="1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cs typeface="Calibri" pitchFamily="34" charset="0"/>
              </a:rPr>
              <a:t>Untuk</a:t>
            </a: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cs typeface="Calibri" pitchFamily="34" charset="0"/>
              </a:rPr>
              <a:t>Membuat</a:t>
            </a: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cs typeface="Calibri" pitchFamily="34" charset="0"/>
              </a:rPr>
              <a:t>Strategi</a:t>
            </a: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cs typeface="Calibri" pitchFamily="34" charset="0"/>
              </a:rPr>
              <a:t>Advokasi</a:t>
            </a:r>
            <a:r>
              <a:rPr lang="en-US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B62D5AEA-E5A2-4BDB-8E74-61FAB2E296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62400" y="1600200"/>
            <a:ext cx="6324600" cy="5257800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altLang="en-US"/>
              <a:t>Tentukan ‘Isu Utama’ sebagai bahan dasar dari pembuatan strategi</a:t>
            </a:r>
          </a:p>
          <a:p>
            <a:pPr marL="609600" indent="-609600">
              <a:buFontTx/>
              <a:buAutoNum type="arabicPeriod"/>
            </a:pPr>
            <a:r>
              <a:rPr lang="en-US" altLang="en-US"/>
              <a:t>Apa ‘Hasil Utama’ yang kita inginkan terjadi?</a:t>
            </a:r>
          </a:p>
          <a:p>
            <a:pPr marL="609600" indent="-609600">
              <a:buFontTx/>
              <a:buAutoNum type="arabicPeriod"/>
            </a:pPr>
            <a:r>
              <a:rPr lang="en-US" altLang="en-US"/>
              <a:t>Apakah ada ‘Hasil Jangka Pendek’ ?</a:t>
            </a:r>
          </a:p>
          <a:p>
            <a:pPr marL="609600" indent="-609600">
              <a:buFontTx/>
              <a:buAutoNum type="arabicPeriod"/>
            </a:pPr>
            <a:r>
              <a:rPr lang="en-US" altLang="en-US"/>
              <a:t>Siapakah ‘stakeholders’ dan bagaimana posisi mereka terhadap isu ini? (</a:t>
            </a:r>
            <a:r>
              <a:rPr lang="en-US" altLang="en-US" i="1"/>
              <a:t>Stakeholder analysis</a:t>
            </a:r>
            <a:r>
              <a:rPr lang="en-US" altLang="en-US"/>
              <a:t>)</a:t>
            </a:r>
          </a:p>
        </p:txBody>
      </p:sp>
      <p:pic>
        <p:nvPicPr>
          <p:cNvPr id="13316" name="Picture 5" descr="https://encrypted-tbn2.gstatic.com/images?q=tbn:ANd9GcTJgQNgSmzOuEBe_sU2oSG1mXhijvO1jnywTOOErWtVs8DeW347lcHNzZ6-">
            <a:extLst>
              <a:ext uri="{FF2B5EF4-FFF2-40B4-BE49-F238E27FC236}">
                <a16:creationId xmlns:a16="http://schemas.microsoft.com/office/drawing/2014/main" id="{46A218E7-ABFF-4379-9015-EBE9D30E61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01477">
            <a:off x="1828800" y="5116514"/>
            <a:ext cx="175260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 descr="https://encrypted-tbn2.gstatic.com/images?q=tbn:ANd9GcTJgQNgSmzOuEBe_sU2oSG1mXhijvO1jnywTOOErWtVs8DeW347lcHNzZ6-">
            <a:extLst>
              <a:ext uri="{FF2B5EF4-FFF2-40B4-BE49-F238E27FC236}">
                <a16:creationId xmlns:a16="http://schemas.microsoft.com/office/drawing/2014/main" id="{FDFC239A-1841-404E-BB60-8C933B48D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8148">
            <a:off x="1873250" y="3290889"/>
            <a:ext cx="175260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5" descr="https://encrypted-tbn2.gstatic.com/images?q=tbn:ANd9GcTJgQNgSmzOuEBe_sU2oSG1mXhijvO1jnywTOOErWtVs8DeW347lcHNzZ6-">
            <a:extLst>
              <a:ext uri="{FF2B5EF4-FFF2-40B4-BE49-F238E27FC236}">
                <a16:creationId xmlns:a16="http://schemas.microsoft.com/office/drawing/2014/main" id="{8C59EAA2-BE6C-45EB-8DB3-9652B6FFBA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01477">
            <a:off x="1981200" y="1617664"/>
            <a:ext cx="175260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>
            <a:extLst>
              <a:ext uri="{FF2B5EF4-FFF2-40B4-BE49-F238E27FC236}">
                <a16:creationId xmlns:a16="http://schemas.microsoft.com/office/drawing/2014/main" id="{2136E800-8388-48E8-96A9-8CB5D06325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20144" y="457200"/>
            <a:ext cx="6567055" cy="6096000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altLang="en-US" dirty="0"/>
              <a:t>5. Jalur </a:t>
            </a:r>
            <a:r>
              <a:rPr lang="en-US" altLang="en-US" dirty="0" err="1"/>
              <a:t>Komunikasi</a:t>
            </a:r>
            <a:r>
              <a:rPr lang="en-US" altLang="en-US" dirty="0"/>
              <a:t> dan strategi</a:t>
            </a:r>
          </a:p>
          <a:p>
            <a:pPr marL="360363" lvl="1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altLang="en-US" dirty="0"/>
              <a:t>Media; executive brief; </a:t>
            </a:r>
            <a:r>
              <a:rPr lang="en-US" altLang="en-US" dirty="0" err="1"/>
              <a:t>debat</a:t>
            </a:r>
            <a:r>
              <a:rPr lang="en-US" altLang="en-US" dirty="0"/>
              <a:t> </a:t>
            </a:r>
            <a:r>
              <a:rPr lang="en-US" altLang="en-US" dirty="0" err="1"/>
              <a:t>publik</a:t>
            </a:r>
            <a:r>
              <a:rPr lang="en-US" altLang="en-US" dirty="0"/>
              <a:t>; </a:t>
            </a:r>
            <a:r>
              <a:rPr lang="en-US" altLang="en-US" dirty="0" err="1"/>
              <a:t>audiensi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DPR/DPRD; FGD, </a:t>
            </a:r>
            <a:r>
              <a:rPr lang="en-US" altLang="en-US" dirty="0" err="1"/>
              <a:t>dll</a:t>
            </a:r>
            <a:endParaRPr lang="en-US" altLang="en-US" dirty="0"/>
          </a:p>
          <a:p>
            <a:pPr marL="360363" indent="-360363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altLang="en-US" dirty="0"/>
              <a:t>6. </a:t>
            </a:r>
            <a:r>
              <a:rPr lang="en-US" altLang="en-US" dirty="0" err="1"/>
              <a:t>Pastikan</a:t>
            </a:r>
            <a:r>
              <a:rPr lang="en-US" altLang="en-US" dirty="0"/>
              <a:t> </a:t>
            </a:r>
            <a:r>
              <a:rPr lang="en-US" altLang="en-US" dirty="0" err="1"/>
              <a:t>suara</a:t>
            </a:r>
            <a:r>
              <a:rPr lang="en-US" altLang="en-US" dirty="0"/>
              <a:t> </a:t>
            </a:r>
            <a:r>
              <a:rPr lang="en-US" altLang="en-US" dirty="0" err="1"/>
              <a:t>dari</a:t>
            </a:r>
            <a:r>
              <a:rPr lang="en-US" altLang="en-US" dirty="0"/>
              <a:t> </a:t>
            </a:r>
            <a:r>
              <a:rPr lang="en-US" altLang="en-US" dirty="0" err="1"/>
              <a:t>pemegang</a:t>
            </a:r>
            <a:r>
              <a:rPr lang="en-US" altLang="en-US" dirty="0"/>
              <a:t> </a:t>
            </a:r>
            <a:r>
              <a:rPr lang="en-US" altLang="en-US" dirty="0" err="1"/>
              <a:t>hak</a:t>
            </a:r>
            <a:r>
              <a:rPr lang="en-US" altLang="en-US" dirty="0"/>
              <a:t> </a:t>
            </a:r>
            <a:r>
              <a:rPr lang="en-US" altLang="en-US" dirty="0" err="1"/>
              <a:t>disampaikan</a:t>
            </a:r>
            <a:r>
              <a:rPr lang="en-US" altLang="en-US" dirty="0"/>
              <a:t> </a:t>
            </a:r>
            <a:r>
              <a:rPr lang="en-US" altLang="en-US" dirty="0" err="1"/>
              <a:t>dalam</a:t>
            </a:r>
            <a:r>
              <a:rPr lang="en-US" altLang="en-US" dirty="0"/>
              <a:t> </a:t>
            </a:r>
            <a:r>
              <a:rPr lang="en-US" altLang="en-US" dirty="0" err="1"/>
              <a:t>bentuk</a:t>
            </a:r>
            <a:r>
              <a:rPr lang="en-US" altLang="en-US" dirty="0"/>
              <a:t> ‘</a:t>
            </a:r>
            <a:r>
              <a:rPr lang="en-US" altLang="en-US" dirty="0" err="1"/>
              <a:t>asli</a:t>
            </a:r>
            <a:r>
              <a:rPr lang="en-US" altLang="en-US" dirty="0"/>
              <a:t>’ </a:t>
            </a:r>
            <a:r>
              <a:rPr lang="en-US" altLang="en-US" dirty="0" err="1"/>
              <a:t>nya</a:t>
            </a:r>
            <a:r>
              <a:rPr lang="en-US" altLang="en-US" dirty="0"/>
              <a:t> (</a:t>
            </a:r>
            <a:r>
              <a:rPr lang="en-US" altLang="en-US" dirty="0" err="1"/>
              <a:t>partisipasi</a:t>
            </a:r>
            <a:r>
              <a:rPr lang="en-US" altLang="en-US" dirty="0"/>
              <a:t>), </a:t>
            </a:r>
            <a:r>
              <a:rPr lang="en-US" altLang="en-US" dirty="0" err="1"/>
              <a:t>testimoni</a:t>
            </a:r>
            <a:r>
              <a:rPr lang="en-US" altLang="en-US" dirty="0"/>
              <a:t>.</a:t>
            </a:r>
          </a:p>
          <a:p>
            <a:pPr marL="360363" indent="-360363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altLang="en-US" dirty="0"/>
              <a:t>7. </a:t>
            </a:r>
            <a:r>
              <a:rPr lang="en-US" altLang="en-US" dirty="0" err="1"/>
              <a:t>Perluas</a:t>
            </a:r>
            <a:r>
              <a:rPr lang="en-US" altLang="en-US" dirty="0"/>
              <a:t> </a:t>
            </a:r>
            <a:r>
              <a:rPr lang="en-US" altLang="en-US" dirty="0" err="1"/>
              <a:t>dukungan</a:t>
            </a:r>
            <a:r>
              <a:rPr lang="en-US" altLang="en-US" dirty="0"/>
              <a:t> </a:t>
            </a:r>
            <a:r>
              <a:rPr lang="en-US" altLang="en-US" dirty="0" err="1"/>
              <a:t>dari</a:t>
            </a:r>
            <a:r>
              <a:rPr lang="en-US" altLang="en-US" dirty="0"/>
              <a:t> para ‘stakeholders’</a:t>
            </a:r>
          </a:p>
          <a:p>
            <a:pPr marL="360363" indent="-360363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altLang="en-US" dirty="0"/>
              <a:t>8. </a:t>
            </a:r>
            <a:r>
              <a:rPr lang="en-US" altLang="en-US" dirty="0" err="1"/>
              <a:t>Buat</a:t>
            </a:r>
            <a:r>
              <a:rPr lang="en-US" altLang="en-US" dirty="0"/>
              <a:t> ‘momentum’ </a:t>
            </a:r>
            <a:r>
              <a:rPr lang="en-US" altLang="en-US" dirty="0" err="1"/>
              <a:t>dari</a:t>
            </a:r>
            <a:r>
              <a:rPr lang="en-US" altLang="en-US" dirty="0"/>
              <a:t> </a:t>
            </a:r>
            <a:r>
              <a:rPr lang="en-US" altLang="en-US" dirty="0" err="1"/>
              <a:t>temuan</a:t>
            </a:r>
            <a:r>
              <a:rPr lang="en-US" altLang="en-US" dirty="0"/>
              <a:t>/ </a:t>
            </a:r>
            <a:r>
              <a:rPr lang="en-US" altLang="en-US" dirty="0" err="1"/>
              <a:t>fakta</a:t>
            </a:r>
            <a:endParaRPr lang="en-US" altLang="en-US" dirty="0"/>
          </a:p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altLang="en-US" dirty="0"/>
              <a:t>9. Monitor dan </a:t>
            </a:r>
            <a:r>
              <a:rPr lang="en-US" altLang="en-US" dirty="0" err="1"/>
              <a:t>evaluasi</a:t>
            </a:r>
            <a:endParaRPr lang="en-US" alt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318F329-C62F-49E8-B456-081C6C7106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7697" y="565439"/>
            <a:ext cx="2962275" cy="15430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E6FD8E8-9425-4E0D-B6F1-3BFDDFBD95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3397" y="2311977"/>
            <a:ext cx="3076575" cy="14859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B69ABE5-A49D-4379-87DB-76904AE648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3397" y="4001365"/>
            <a:ext cx="3076575" cy="214312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3">
            <a:extLst>
              <a:ext uri="{FF2B5EF4-FFF2-40B4-BE49-F238E27FC236}">
                <a16:creationId xmlns:a16="http://schemas.microsoft.com/office/drawing/2014/main" id="{64A96194-7C13-4DFA-B5E2-04E5AC9692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8600" y="1595439"/>
            <a:ext cx="9169400" cy="538638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Tx/>
              <a:buAutoNum type="arabicPeriod"/>
              <a:defRPr/>
            </a:pPr>
            <a:r>
              <a:rPr lang="en-US" sz="3200" dirty="0">
                <a:latin typeface="Cambria" pitchFamily="18" charset="0"/>
                <a:cs typeface="Arial" charset="0"/>
              </a:rPr>
              <a:t>FORMAL  SETTING</a:t>
            </a:r>
          </a:p>
          <a:p>
            <a:pPr marL="1371600" lvl="2" indent="-457200">
              <a:buFontTx/>
              <a:buChar char="•"/>
              <a:defRPr/>
            </a:pPr>
            <a:r>
              <a:rPr lang="en-US" sz="2400" i="1" dirty="0" err="1">
                <a:latin typeface="Cambria" pitchFamily="18" charset="0"/>
                <a:cs typeface="Arial" charset="0"/>
              </a:rPr>
              <a:t>Rapat</a:t>
            </a:r>
            <a:r>
              <a:rPr lang="en-US" sz="2400" i="1" dirty="0">
                <a:latin typeface="Cambria" pitchFamily="18" charset="0"/>
                <a:cs typeface="Arial" charset="0"/>
              </a:rPr>
              <a:t>,  seminar,  </a:t>
            </a:r>
            <a:r>
              <a:rPr lang="en-US" sz="2400" i="1" dirty="0" err="1">
                <a:latin typeface="Cambria" pitchFamily="18" charset="0"/>
                <a:cs typeface="Arial" charset="0"/>
              </a:rPr>
              <a:t>konferensi</a:t>
            </a:r>
            <a:r>
              <a:rPr lang="en-US" sz="2400" i="1" dirty="0">
                <a:latin typeface="Cambria" pitchFamily="18" charset="0"/>
                <a:cs typeface="Arial" charset="0"/>
              </a:rPr>
              <a:t>  </a:t>
            </a:r>
            <a:r>
              <a:rPr lang="en-US" sz="2400" i="1" dirty="0" err="1">
                <a:latin typeface="Cambria" pitchFamily="18" charset="0"/>
                <a:cs typeface="Arial" charset="0"/>
              </a:rPr>
              <a:t>dll</a:t>
            </a:r>
            <a:r>
              <a:rPr lang="en-US" sz="2400" i="1" dirty="0">
                <a:latin typeface="Cambria" pitchFamily="18" charset="0"/>
                <a:cs typeface="Arial" charset="0"/>
              </a:rPr>
              <a:t>.</a:t>
            </a:r>
          </a:p>
          <a:p>
            <a:pPr marL="1371600" lvl="2" indent="-457200">
              <a:defRPr/>
            </a:pPr>
            <a:endParaRPr lang="en-US" sz="2400" i="1" dirty="0">
              <a:latin typeface="Cambria" pitchFamily="18" charset="0"/>
              <a:cs typeface="Arial" charset="0"/>
            </a:endParaRPr>
          </a:p>
          <a:p>
            <a:pPr marL="457200" indent="-457200">
              <a:buFontTx/>
              <a:buAutoNum type="arabicPeriod"/>
              <a:defRPr/>
            </a:pPr>
            <a:r>
              <a:rPr lang="en-US" sz="3200" dirty="0">
                <a:latin typeface="Cambria" pitchFamily="18" charset="0"/>
                <a:cs typeface="Arial" charset="0"/>
              </a:rPr>
              <a:t>INFORMAL  SETTING</a:t>
            </a:r>
          </a:p>
          <a:p>
            <a:pPr marL="1371600" lvl="2" indent="-457200">
              <a:buFontTx/>
              <a:buChar char="•"/>
              <a:defRPr/>
            </a:pPr>
            <a:r>
              <a:rPr lang="en-US" sz="2400" i="1" dirty="0" err="1">
                <a:latin typeface="Cambria" pitchFamily="18" charset="0"/>
                <a:cs typeface="Arial" charset="0"/>
              </a:rPr>
              <a:t>Pertemuan</a:t>
            </a:r>
            <a:r>
              <a:rPr lang="en-US" sz="2400" i="1" dirty="0">
                <a:latin typeface="Cambria" pitchFamily="18" charset="0"/>
                <a:cs typeface="Arial" charset="0"/>
              </a:rPr>
              <a:t>  </a:t>
            </a:r>
            <a:r>
              <a:rPr lang="en-US" sz="2400" i="1" dirty="0" err="1">
                <a:latin typeface="Cambria" pitchFamily="18" charset="0"/>
                <a:cs typeface="Arial" charset="0"/>
              </a:rPr>
              <a:t>umum</a:t>
            </a:r>
            <a:r>
              <a:rPr lang="en-US" sz="2400" i="1" dirty="0">
                <a:latin typeface="Cambria" pitchFamily="18" charset="0"/>
                <a:cs typeface="Arial" charset="0"/>
              </a:rPr>
              <a:t>,  festival,  event  </a:t>
            </a:r>
            <a:r>
              <a:rPr lang="en-US" sz="2400" i="1" dirty="0" err="1">
                <a:latin typeface="Cambria" pitchFamily="18" charset="0"/>
                <a:cs typeface="Arial" charset="0"/>
              </a:rPr>
              <a:t>olahraga</a:t>
            </a:r>
            <a:r>
              <a:rPr lang="en-US" sz="2400" i="1" dirty="0">
                <a:latin typeface="Cambria" pitchFamily="18" charset="0"/>
                <a:cs typeface="Arial" charset="0"/>
              </a:rPr>
              <a:t>, di </a:t>
            </a:r>
            <a:r>
              <a:rPr lang="en-US" sz="2400" i="1" dirty="0" err="1">
                <a:latin typeface="Cambria" pitchFamily="18" charset="0"/>
                <a:cs typeface="Arial" charset="0"/>
              </a:rPr>
              <a:t>rumah</a:t>
            </a:r>
            <a:r>
              <a:rPr lang="en-US" sz="2400" i="1" dirty="0">
                <a:latin typeface="Cambria" pitchFamily="18" charset="0"/>
                <a:cs typeface="Arial" charset="0"/>
              </a:rPr>
              <a:t>  </a:t>
            </a:r>
            <a:r>
              <a:rPr lang="en-US" sz="2400" i="1" dirty="0" err="1">
                <a:latin typeface="Cambria" pitchFamily="18" charset="0"/>
                <a:cs typeface="Arial" charset="0"/>
              </a:rPr>
              <a:t>dsb</a:t>
            </a:r>
            <a:endParaRPr lang="en-US" sz="2400" i="1" dirty="0">
              <a:latin typeface="Cambria" pitchFamily="18" charset="0"/>
              <a:cs typeface="Arial" charset="0"/>
            </a:endParaRPr>
          </a:p>
          <a:p>
            <a:pPr marL="1371600" lvl="2" indent="-457200">
              <a:defRPr/>
            </a:pPr>
            <a:endParaRPr lang="en-US" sz="3200" dirty="0">
              <a:latin typeface="Cambria" pitchFamily="18" charset="0"/>
              <a:cs typeface="Arial" charset="0"/>
            </a:endParaRPr>
          </a:p>
          <a:p>
            <a:pPr marL="457200" indent="-457200">
              <a:buFontTx/>
              <a:buAutoNum type="arabicPeriod"/>
              <a:defRPr/>
            </a:pPr>
            <a:r>
              <a:rPr lang="en-US" sz="3200" dirty="0">
                <a:latin typeface="Cambria" pitchFamily="18" charset="0"/>
                <a:cs typeface="Arial" charset="0"/>
              </a:rPr>
              <a:t>LANGSUNG</a:t>
            </a:r>
          </a:p>
          <a:p>
            <a:pPr marL="1371600" lvl="2" indent="-457200">
              <a:buFontTx/>
              <a:buChar char="•"/>
              <a:defRPr/>
            </a:pPr>
            <a:r>
              <a:rPr lang="en-US" sz="2400" i="1" dirty="0" err="1">
                <a:latin typeface="Cambria" pitchFamily="18" charset="0"/>
                <a:cs typeface="Arial" charset="0"/>
              </a:rPr>
              <a:t>Rapat</a:t>
            </a:r>
            <a:r>
              <a:rPr lang="en-US" sz="2400" i="1" dirty="0">
                <a:latin typeface="Cambria" pitchFamily="18" charset="0"/>
                <a:cs typeface="Arial" charset="0"/>
              </a:rPr>
              <a:t>,  </a:t>
            </a:r>
            <a:r>
              <a:rPr lang="en-US" sz="2400" i="1" dirty="0" err="1">
                <a:latin typeface="Cambria" pitchFamily="18" charset="0"/>
                <a:cs typeface="Arial" charset="0"/>
              </a:rPr>
              <a:t>surat</a:t>
            </a:r>
            <a:r>
              <a:rPr lang="en-US" sz="2400" i="1" dirty="0">
                <a:latin typeface="Cambria" pitchFamily="18" charset="0"/>
                <a:cs typeface="Arial" charset="0"/>
              </a:rPr>
              <a:t>,  media  </a:t>
            </a:r>
            <a:r>
              <a:rPr lang="en-US" sz="2400" i="1" dirty="0" err="1">
                <a:latin typeface="Cambria" pitchFamily="18" charset="0"/>
                <a:cs typeface="Arial" charset="0"/>
              </a:rPr>
              <a:t>dll</a:t>
            </a:r>
            <a:r>
              <a:rPr lang="en-US" sz="2400" i="1" dirty="0">
                <a:latin typeface="Cambria" pitchFamily="18" charset="0"/>
                <a:cs typeface="Arial" charset="0"/>
              </a:rPr>
              <a:t>.</a:t>
            </a:r>
          </a:p>
          <a:p>
            <a:pPr marL="1371600" lvl="2" indent="-457200">
              <a:buFontTx/>
              <a:buChar char="•"/>
              <a:defRPr/>
            </a:pPr>
            <a:endParaRPr lang="en-US" sz="3200" dirty="0">
              <a:latin typeface="Cambria" pitchFamily="18" charset="0"/>
              <a:cs typeface="Arial" charset="0"/>
            </a:endParaRPr>
          </a:p>
          <a:p>
            <a:pPr marL="457200" indent="-457200">
              <a:buFontTx/>
              <a:buAutoNum type="arabicPeriod"/>
              <a:defRPr/>
            </a:pPr>
            <a:r>
              <a:rPr lang="en-US" sz="3200" dirty="0">
                <a:latin typeface="Cambria" pitchFamily="18" charset="0"/>
                <a:cs typeface="Arial" charset="0"/>
              </a:rPr>
              <a:t>TIDAK  LANGSUNG</a:t>
            </a:r>
          </a:p>
          <a:p>
            <a:pPr marL="1371600" lvl="2" indent="-457200">
              <a:buFontTx/>
              <a:buChar char="•"/>
              <a:defRPr/>
            </a:pPr>
            <a:r>
              <a:rPr lang="en-US" sz="2400" i="1" dirty="0" err="1">
                <a:latin typeface="Cambria" pitchFamily="18" charset="0"/>
                <a:cs typeface="Arial" charset="0"/>
              </a:rPr>
              <a:t>Melalui</a:t>
            </a:r>
            <a:r>
              <a:rPr lang="en-US" sz="2400" i="1" dirty="0">
                <a:latin typeface="Cambria" pitchFamily="18" charset="0"/>
                <a:cs typeface="Arial" charset="0"/>
              </a:rPr>
              <a:t>  </a:t>
            </a:r>
            <a:r>
              <a:rPr lang="en-US" sz="2400" i="1" dirty="0" err="1">
                <a:latin typeface="Cambria" pitchFamily="18" charset="0"/>
                <a:cs typeface="Arial" charset="0"/>
              </a:rPr>
              <a:t>kolega</a:t>
            </a:r>
            <a:r>
              <a:rPr lang="en-US" sz="2400" i="1" dirty="0">
                <a:latin typeface="Cambria" pitchFamily="18" charset="0"/>
                <a:cs typeface="Arial" charset="0"/>
              </a:rPr>
              <a:t>  </a:t>
            </a:r>
            <a:r>
              <a:rPr lang="en-US" sz="2400" i="1" dirty="0" err="1">
                <a:latin typeface="Cambria" pitchFamily="18" charset="0"/>
                <a:cs typeface="Arial" charset="0"/>
              </a:rPr>
              <a:t>mereka</a:t>
            </a:r>
            <a:r>
              <a:rPr lang="en-US" sz="2400" i="1" dirty="0">
                <a:latin typeface="Cambria" pitchFamily="18" charset="0"/>
                <a:cs typeface="Arial" charset="0"/>
              </a:rPr>
              <a:t>,  </a:t>
            </a:r>
            <a:r>
              <a:rPr lang="en-US" sz="2400" i="1" dirty="0" err="1">
                <a:latin typeface="Cambria" pitchFamily="18" charset="0"/>
                <a:cs typeface="Arial" charset="0"/>
              </a:rPr>
              <a:t>teman</a:t>
            </a:r>
            <a:r>
              <a:rPr lang="en-US" sz="2400" i="1" dirty="0">
                <a:latin typeface="Cambria" pitchFamily="18" charset="0"/>
                <a:cs typeface="Arial" charset="0"/>
              </a:rPr>
              <a:t>,  </a:t>
            </a:r>
            <a:r>
              <a:rPr lang="en-US" sz="2400" i="1" dirty="0" err="1">
                <a:latin typeface="Cambria" pitchFamily="18" charset="0"/>
                <a:cs typeface="Arial" charset="0"/>
              </a:rPr>
              <a:t>isteri</a:t>
            </a:r>
            <a:r>
              <a:rPr lang="en-US" sz="2400" i="1" dirty="0">
                <a:latin typeface="Cambria" pitchFamily="18" charset="0"/>
                <a:cs typeface="Arial" charset="0"/>
              </a:rPr>
              <a:t>  </a:t>
            </a:r>
            <a:r>
              <a:rPr lang="en-US" sz="2400" i="1" dirty="0" err="1">
                <a:latin typeface="Cambria" pitchFamily="18" charset="0"/>
                <a:cs typeface="Arial" charset="0"/>
              </a:rPr>
              <a:t>dll</a:t>
            </a:r>
            <a:r>
              <a:rPr lang="en-US" sz="2400" i="1" dirty="0">
                <a:latin typeface="Cambria" pitchFamily="18" charset="0"/>
                <a:cs typeface="Arial" charset="0"/>
              </a:rPr>
              <a:t>.</a:t>
            </a:r>
          </a:p>
          <a:p>
            <a:pPr marL="1371600" lvl="2" indent="-457200">
              <a:defRPr/>
            </a:pPr>
            <a:endParaRPr lang="en-US" sz="3200" dirty="0">
              <a:latin typeface="Cambria" pitchFamily="18" charset="0"/>
              <a:cs typeface="Arial" charset="0"/>
            </a:endParaRP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5DEB5AA6-B557-4498-B497-0FAD269CAE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5345" y="290946"/>
            <a:ext cx="1008611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valdi" panose="03020602050506090804" pitchFamily="66" charset="0"/>
              </a:rPr>
              <a:t>Dimana dan </a:t>
            </a:r>
            <a:r>
              <a:rPr lang="en-US" altLang="en-US" sz="5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valdi" panose="03020602050506090804" pitchFamily="66" charset="0"/>
              </a:rPr>
              <a:t>kapan</a:t>
            </a:r>
            <a:r>
              <a:rPr lang="en-US" altLang="en-US" sz="5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valdi" panose="03020602050506090804" pitchFamily="66" charset="0"/>
              </a:rPr>
              <a:t> </a:t>
            </a:r>
            <a:r>
              <a:rPr lang="en-US" altLang="en-US" sz="5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valdi" panose="03020602050506090804" pitchFamily="66" charset="0"/>
              </a:rPr>
              <a:t>pelaksanaan</a:t>
            </a:r>
            <a:r>
              <a:rPr lang="en-US" altLang="en-US" sz="5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valdi" panose="03020602050506090804" pitchFamily="66" charset="0"/>
              </a:rPr>
              <a:t> </a:t>
            </a:r>
            <a:r>
              <a:rPr lang="en-US" altLang="en-US" sz="5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valdi" panose="03020602050506090804" pitchFamily="66" charset="0"/>
              </a:rPr>
              <a:t>advokasi</a:t>
            </a:r>
            <a:r>
              <a:rPr lang="en-US" altLang="en-US" sz="5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valdi" panose="03020602050506090804" pitchFamily="66" charset="0"/>
              </a:rPr>
              <a:t>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>
            <a:extLst>
              <a:ext uri="{FF2B5EF4-FFF2-40B4-BE49-F238E27FC236}">
                <a16:creationId xmlns:a16="http://schemas.microsoft.com/office/drawing/2014/main" id="{908D2339-20E0-4A07-95C5-1CCF591AAC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7351" y="19051"/>
            <a:ext cx="5146675" cy="64611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3600" b="1" dirty="0" err="1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  <a:ea typeface="Cambria Math" pitchFamily="18" charset="0"/>
                <a:cs typeface="Arial" charset="0"/>
              </a:rPr>
              <a:t>Bagan</a:t>
            </a:r>
            <a:r>
              <a:rPr lang="en-US" sz="3600" b="1" dirty="0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  <a:ea typeface="Cambria Math" pitchFamily="18" charset="0"/>
                <a:cs typeface="Arial" charset="0"/>
              </a:rPr>
              <a:t>  </a:t>
            </a:r>
            <a:r>
              <a:rPr lang="en-US" sz="3600" b="1" dirty="0" err="1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  <a:ea typeface="Cambria Math" pitchFamily="18" charset="0"/>
                <a:cs typeface="Arial" charset="0"/>
              </a:rPr>
              <a:t>Advokasi</a:t>
            </a:r>
            <a:r>
              <a:rPr lang="en-US" sz="3600" b="1" dirty="0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  <a:ea typeface="Cambria Math" pitchFamily="18" charset="0"/>
                <a:cs typeface="Arial" charset="0"/>
              </a:rPr>
              <a:t>  </a:t>
            </a:r>
            <a:r>
              <a:rPr lang="en-US" sz="3600" b="1" dirty="0" err="1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  <a:ea typeface="Cambria Math" pitchFamily="18" charset="0"/>
                <a:cs typeface="Arial" charset="0"/>
              </a:rPr>
              <a:t>Terpadu</a:t>
            </a:r>
            <a:endParaRPr lang="en-US" sz="3600" b="1" dirty="0">
              <a:solidFill>
                <a:schemeClr val="accent3">
                  <a:lumMod val="1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mbria Math" pitchFamily="18" charset="0"/>
              <a:ea typeface="Cambria Math" pitchFamily="18" charset="0"/>
              <a:cs typeface="Arial" charset="0"/>
            </a:endParaRPr>
          </a:p>
        </p:txBody>
      </p:sp>
      <p:grpSp>
        <p:nvGrpSpPr>
          <p:cNvPr id="16387" name="Group 3">
            <a:extLst>
              <a:ext uri="{FF2B5EF4-FFF2-40B4-BE49-F238E27FC236}">
                <a16:creationId xmlns:a16="http://schemas.microsoft.com/office/drawing/2014/main" id="{AD8A2DDB-B66B-4927-BBF9-8CB5C1DB5FC6}"/>
              </a:ext>
            </a:extLst>
          </p:cNvPr>
          <p:cNvGrpSpPr>
            <a:grpSpLocks/>
          </p:cNvGrpSpPr>
          <p:nvPr/>
        </p:nvGrpSpPr>
        <p:grpSpPr bwMode="auto">
          <a:xfrm>
            <a:off x="1576389" y="1905000"/>
            <a:ext cx="8708387" cy="3805238"/>
            <a:chOff x="110" y="1200"/>
            <a:chExt cx="5330" cy="2397"/>
          </a:xfrm>
        </p:grpSpPr>
        <p:sp>
          <p:nvSpPr>
            <p:cNvPr id="16409" name="Text Box 4">
              <a:extLst>
                <a:ext uri="{FF2B5EF4-FFF2-40B4-BE49-F238E27FC236}">
                  <a16:creationId xmlns:a16="http://schemas.microsoft.com/office/drawing/2014/main" id="{6741786A-C500-4B49-B5BB-161E6F66A5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" y="2205"/>
              <a:ext cx="994" cy="376"/>
            </a:xfrm>
            <a:prstGeom prst="rect">
              <a:avLst/>
            </a:prstGeom>
            <a:solidFill>
              <a:srgbClr val="003300"/>
            </a:solidFill>
            <a:ln w="9525">
              <a:solidFill>
                <a:srgbClr val="99FF33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chemeClr val="bg1"/>
                  </a:solidFill>
                  <a:latin typeface="Abadi MT Condensed Extra Bold" pitchFamily="34" charset="0"/>
                </a:rPr>
                <a:t>Persiapan &amp;</a:t>
              </a:r>
            </a:p>
            <a:p>
              <a:pPr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chemeClr val="bg1"/>
                  </a:solidFill>
                  <a:latin typeface="Abadi MT Condensed Extra Bold" pitchFamily="34" charset="0"/>
                </a:rPr>
                <a:t>Pelaksanaan</a:t>
              </a:r>
            </a:p>
          </p:txBody>
        </p:sp>
        <p:sp>
          <p:nvSpPr>
            <p:cNvPr id="16410" name="Text Box 5">
              <a:extLst>
                <a:ext uri="{FF2B5EF4-FFF2-40B4-BE49-F238E27FC236}">
                  <a16:creationId xmlns:a16="http://schemas.microsoft.com/office/drawing/2014/main" id="{2D04E6D8-66F9-494E-BA04-A809F4CF70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27" y="2160"/>
              <a:ext cx="563" cy="529"/>
            </a:xfrm>
            <a:prstGeom prst="rect">
              <a:avLst/>
            </a:prstGeom>
            <a:solidFill>
              <a:srgbClr val="003300"/>
            </a:solidFill>
            <a:ln w="9525">
              <a:solidFill>
                <a:srgbClr val="99FF33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chemeClr val="bg1"/>
                  </a:solidFill>
                  <a:latin typeface="Abadi MT Condensed Extra Bold" pitchFamily="34" charset="0"/>
                </a:rPr>
                <a:t>Bentuk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chemeClr val="bg1"/>
                  </a:solidFill>
                  <a:latin typeface="Abadi MT Condensed Extra Bold" pitchFamily="34" charset="0"/>
                </a:rPr>
                <a:t>Jejaring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chemeClr val="bg1"/>
                  </a:solidFill>
                  <a:latin typeface="Abadi MT Condensed Extra Bold" pitchFamily="34" charset="0"/>
                </a:rPr>
                <a:t>Inti</a:t>
              </a:r>
            </a:p>
          </p:txBody>
        </p:sp>
        <p:sp>
          <p:nvSpPr>
            <p:cNvPr id="16411" name="Text Box 6">
              <a:extLst>
                <a:ext uri="{FF2B5EF4-FFF2-40B4-BE49-F238E27FC236}">
                  <a16:creationId xmlns:a16="http://schemas.microsoft.com/office/drawing/2014/main" id="{F7E6E2B7-C2B7-46F5-9A38-EAEA5F70E0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8" y="2064"/>
              <a:ext cx="1173" cy="686"/>
            </a:xfrm>
            <a:prstGeom prst="rect">
              <a:avLst/>
            </a:prstGeom>
            <a:solidFill>
              <a:srgbClr val="003300"/>
            </a:solidFill>
            <a:ln w="9525">
              <a:solidFill>
                <a:srgbClr val="99FF33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chemeClr val="bg1"/>
                  </a:solidFill>
                  <a:latin typeface="Abadi MT Condensed Extra Bold" pitchFamily="34" charset="0"/>
                </a:rPr>
                <a:t>Pilih  Isyu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chemeClr val="bg1"/>
                  </a:solidFill>
                  <a:latin typeface="Abadi MT Condensed Extra Bold" pitchFamily="34" charset="0"/>
                </a:rPr>
                <a:t>Strategis,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chemeClr val="bg1"/>
                  </a:solidFill>
                  <a:latin typeface="Abadi MT Condensed Extra Bold" pitchFamily="34" charset="0"/>
                </a:rPr>
                <a:t>Kemas  semenarik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chemeClr val="bg1"/>
                  </a:solidFill>
                  <a:latin typeface="Abadi MT Condensed Extra Bold" pitchFamily="34" charset="0"/>
                </a:rPr>
                <a:t>mungkin</a:t>
              </a:r>
            </a:p>
          </p:txBody>
        </p:sp>
        <p:sp>
          <p:nvSpPr>
            <p:cNvPr id="16412" name="Text Box 7">
              <a:extLst>
                <a:ext uri="{FF2B5EF4-FFF2-40B4-BE49-F238E27FC236}">
                  <a16:creationId xmlns:a16="http://schemas.microsoft.com/office/drawing/2014/main" id="{7C22652E-A7EF-48E1-8203-D806E768B9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83" y="1200"/>
              <a:ext cx="804" cy="686"/>
            </a:xfrm>
            <a:prstGeom prst="rect">
              <a:avLst/>
            </a:prstGeom>
            <a:solidFill>
              <a:srgbClr val="003300"/>
            </a:solidFill>
            <a:ln w="9525">
              <a:solidFill>
                <a:srgbClr val="99FF33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chemeClr val="bg1"/>
                  </a:solidFill>
                  <a:latin typeface="Abadi MT Condensed Extra Bold" pitchFamily="34" charset="0"/>
                </a:rPr>
                <a:t>Pengaruhi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chemeClr val="bg1"/>
                  </a:solidFill>
                  <a:latin typeface="Abadi MT Condensed Extra Bold" pitchFamily="34" charset="0"/>
                </a:rPr>
                <a:t>Pembuat  &amp;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chemeClr val="bg1"/>
                  </a:solidFill>
                  <a:latin typeface="Abadi MT Condensed Extra Bold" pitchFamily="34" charset="0"/>
                </a:rPr>
                <a:t>Pelaksana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chemeClr val="bg1"/>
                  </a:solidFill>
                  <a:latin typeface="Abadi MT Condensed Extra Bold" pitchFamily="34" charset="0"/>
                </a:rPr>
                <a:t>Kebijakan</a:t>
              </a:r>
            </a:p>
          </p:txBody>
        </p:sp>
        <p:sp>
          <p:nvSpPr>
            <p:cNvPr id="16413" name="Text Box 8">
              <a:extLst>
                <a:ext uri="{FF2B5EF4-FFF2-40B4-BE49-F238E27FC236}">
                  <a16:creationId xmlns:a16="http://schemas.microsoft.com/office/drawing/2014/main" id="{E625A133-AC3E-44C8-B561-6CC1615D66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18" y="3068"/>
              <a:ext cx="1090" cy="529"/>
            </a:xfrm>
            <a:prstGeom prst="rect">
              <a:avLst/>
            </a:prstGeom>
            <a:solidFill>
              <a:srgbClr val="003300"/>
            </a:solidFill>
            <a:ln w="9525">
              <a:solidFill>
                <a:srgbClr val="99FF33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chemeClr val="bg1"/>
                  </a:solidFill>
                  <a:latin typeface="Abadi MT Condensed Extra Bold" pitchFamily="34" charset="0"/>
                </a:rPr>
                <a:t>Pengaruhi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chemeClr val="bg1"/>
                  </a:solidFill>
                  <a:latin typeface="Abadi MT Condensed Extra Bold" pitchFamily="34" charset="0"/>
                </a:rPr>
                <a:t>Pembuat  Opini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chemeClr val="bg1"/>
                  </a:solidFill>
                  <a:latin typeface="Abadi MT Condensed Extra Bold" pitchFamily="34" charset="0"/>
                </a:rPr>
                <a:t>&amp;  Media  Massa</a:t>
              </a:r>
            </a:p>
          </p:txBody>
        </p:sp>
        <p:sp>
          <p:nvSpPr>
            <p:cNvPr id="16414" name="Text Box 9">
              <a:extLst>
                <a:ext uri="{FF2B5EF4-FFF2-40B4-BE49-F238E27FC236}">
                  <a16:creationId xmlns:a16="http://schemas.microsoft.com/office/drawing/2014/main" id="{F7642AB5-E152-45B9-B814-F85FF9EFDB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92" y="2112"/>
              <a:ext cx="748" cy="529"/>
            </a:xfrm>
            <a:prstGeom prst="rect">
              <a:avLst/>
            </a:prstGeom>
            <a:solidFill>
              <a:srgbClr val="003300"/>
            </a:solidFill>
            <a:ln w="9525">
              <a:solidFill>
                <a:srgbClr val="99FF33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chemeClr val="bg1"/>
                  </a:solidFill>
                  <a:latin typeface="Abadi MT Condensed Extra Bold" pitchFamily="34" charset="0"/>
                </a:rPr>
                <a:t>Perubahan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chemeClr val="bg1"/>
                  </a:solidFill>
                  <a:latin typeface="Abadi MT Condensed Extra Bold" pitchFamily="34" charset="0"/>
                </a:rPr>
                <a:t>Kebijakan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chemeClr val="bg1"/>
                  </a:solidFill>
                  <a:latin typeface="Abadi MT Condensed Extra Bold" pitchFamily="34" charset="0"/>
                </a:rPr>
                <a:t>Publik</a:t>
              </a:r>
            </a:p>
          </p:txBody>
        </p:sp>
        <p:sp>
          <p:nvSpPr>
            <p:cNvPr id="16415" name="Line 10">
              <a:extLst>
                <a:ext uri="{FF2B5EF4-FFF2-40B4-BE49-F238E27FC236}">
                  <a16:creationId xmlns:a16="http://schemas.microsoft.com/office/drawing/2014/main" id="{7BA4B0BD-6C81-4EE9-8C17-2882CBBC5F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4" y="2400"/>
              <a:ext cx="288" cy="0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16416" name="Line 11">
              <a:extLst>
                <a:ext uri="{FF2B5EF4-FFF2-40B4-BE49-F238E27FC236}">
                  <a16:creationId xmlns:a16="http://schemas.microsoft.com/office/drawing/2014/main" id="{A6240F3D-0927-450E-82D5-DC098EA241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29" y="2400"/>
              <a:ext cx="288" cy="0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16417" name="Line 12">
              <a:extLst>
                <a:ext uri="{FF2B5EF4-FFF2-40B4-BE49-F238E27FC236}">
                  <a16:creationId xmlns:a16="http://schemas.microsoft.com/office/drawing/2014/main" id="{205408B0-D2E0-4A87-AC59-9C323FC8D1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64" y="1776"/>
              <a:ext cx="288" cy="288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16418" name="Line 13">
              <a:extLst>
                <a:ext uri="{FF2B5EF4-FFF2-40B4-BE49-F238E27FC236}">
                  <a16:creationId xmlns:a16="http://schemas.microsoft.com/office/drawing/2014/main" id="{A5F43053-E9A8-4D86-BBC3-124638DD7D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16" y="2784"/>
              <a:ext cx="240" cy="288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16419" name="Line 14">
              <a:extLst>
                <a:ext uri="{FF2B5EF4-FFF2-40B4-BE49-F238E27FC236}">
                  <a16:creationId xmlns:a16="http://schemas.microsoft.com/office/drawing/2014/main" id="{6B47E739-6DBB-4784-923E-6AC541587B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8" y="1824"/>
              <a:ext cx="336" cy="288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16420" name="Line 15">
              <a:extLst>
                <a:ext uri="{FF2B5EF4-FFF2-40B4-BE49-F238E27FC236}">
                  <a16:creationId xmlns:a16="http://schemas.microsoft.com/office/drawing/2014/main" id="{9F5ED22D-2EE2-4B38-90D3-95834B2B3A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64" y="2688"/>
              <a:ext cx="240" cy="336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D"/>
            </a:p>
          </p:txBody>
        </p:sp>
      </p:grpSp>
      <p:sp>
        <p:nvSpPr>
          <p:cNvPr id="16388" name="Text Box 16">
            <a:extLst>
              <a:ext uri="{FF2B5EF4-FFF2-40B4-BE49-F238E27FC236}">
                <a16:creationId xmlns:a16="http://schemas.microsoft.com/office/drawing/2014/main" id="{AF201EB5-BCD6-4320-A935-CA6F1364D6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2894" y="4070350"/>
            <a:ext cx="115127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i="1">
                <a:latin typeface="Arial Narrow" panose="020B0606020202030204" pitchFamily="34" charset="0"/>
              </a:rPr>
              <a:t>Identifikasi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i="1">
                <a:latin typeface="Arial Narrow" panose="020B0606020202030204" pitchFamily="34" charset="0"/>
              </a:rPr>
              <a:t>Stakeholders/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i="1">
                <a:latin typeface="Arial Narrow" panose="020B0606020202030204" pitchFamily="34" charset="0"/>
              </a:rPr>
              <a:t>Mitra</a:t>
            </a:r>
          </a:p>
        </p:txBody>
      </p:sp>
      <p:grpSp>
        <p:nvGrpSpPr>
          <p:cNvPr id="16389" name="Group 17">
            <a:extLst>
              <a:ext uri="{FF2B5EF4-FFF2-40B4-BE49-F238E27FC236}">
                <a16:creationId xmlns:a16="http://schemas.microsoft.com/office/drawing/2014/main" id="{57E54A01-2EA2-4026-849E-C7E64435FDDA}"/>
              </a:ext>
            </a:extLst>
          </p:cNvPr>
          <p:cNvGrpSpPr>
            <a:grpSpLocks/>
          </p:cNvGrpSpPr>
          <p:nvPr/>
        </p:nvGrpSpPr>
        <p:grpSpPr bwMode="auto">
          <a:xfrm>
            <a:off x="2286000" y="1081089"/>
            <a:ext cx="7543800" cy="5475287"/>
            <a:chOff x="480" y="681"/>
            <a:chExt cx="4752" cy="3449"/>
          </a:xfrm>
        </p:grpSpPr>
        <p:sp>
          <p:nvSpPr>
            <p:cNvPr id="16399" name="Text Box 18">
              <a:extLst>
                <a:ext uri="{FF2B5EF4-FFF2-40B4-BE49-F238E27FC236}">
                  <a16:creationId xmlns:a16="http://schemas.microsoft.com/office/drawing/2014/main" id="{711001C8-1234-4219-8214-D95D09FBD1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6" y="681"/>
              <a:ext cx="1619" cy="233"/>
            </a:xfrm>
            <a:prstGeom prst="rect">
              <a:avLst/>
            </a:prstGeom>
            <a:noFill/>
            <a:ln w="9525">
              <a:solidFill>
                <a:srgbClr val="CC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latin typeface="Secret Service Typewriter" pitchFamily="81" charset="0"/>
                </a:rPr>
                <a:t>Pemantauan/Monitoring</a:t>
              </a:r>
            </a:p>
          </p:txBody>
        </p:sp>
        <p:sp>
          <p:nvSpPr>
            <p:cNvPr id="16400" name="Text Box 19">
              <a:extLst>
                <a:ext uri="{FF2B5EF4-FFF2-40B4-BE49-F238E27FC236}">
                  <a16:creationId xmlns:a16="http://schemas.microsoft.com/office/drawing/2014/main" id="{C5579B67-38B5-40E9-B76E-A41B12B9BA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98" y="3897"/>
              <a:ext cx="1215" cy="233"/>
            </a:xfrm>
            <a:prstGeom prst="rect">
              <a:avLst/>
            </a:prstGeom>
            <a:noFill/>
            <a:ln w="9525">
              <a:solidFill>
                <a:srgbClr val="CC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latin typeface="Secret Service Typewriter" pitchFamily="81" charset="0"/>
                </a:rPr>
                <a:t>Evaluasi/Penilaian</a:t>
              </a:r>
            </a:p>
          </p:txBody>
        </p:sp>
        <p:sp>
          <p:nvSpPr>
            <p:cNvPr id="16401" name="Line 20">
              <a:extLst>
                <a:ext uri="{FF2B5EF4-FFF2-40B4-BE49-F238E27FC236}">
                  <a16:creationId xmlns:a16="http://schemas.microsoft.com/office/drawing/2014/main" id="{AF33676B-7F87-4054-92D8-3081F52695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2" y="816"/>
              <a:ext cx="1200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16402" name="Line 21">
              <a:extLst>
                <a:ext uri="{FF2B5EF4-FFF2-40B4-BE49-F238E27FC236}">
                  <a16:creationId xmlns:a16="http://schemas.microsoft.com/office/drawing/2014/main" id="{5ECBFBD5-9E83-4563-86A1-9662710952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" y="816"/>
              <a:ext cx="1440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16403" name="Line 22">
              <a:extLst>
                <a:ext uri="{FF2B5EF4-FFF2-40B4-BE49-F238E27FC236}">
                  <a16:creationId xmlns:a16="http://schemas.microsoft.com/office/drawing/2014/main" id="{4B4BB360-A0F0-49AF-A32D-1EFF0D5F5E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" y="4032"/>
              <a:ext cx="1584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16404" name="Line 23">
              <a:extLst>
                <a:ext uri="{FF2B5EF4-FFF2-40B4-BE49-F238E27FC236}">
                  <a16:creationId xmlns:a16="http://schemas.microsoft.com/office/drawing/2014/main" id="{185ECE65-7005-4E3E-AF89-B7BB541E4C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0" y="3984"/>
              <a:ext cx="1392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16405" name="Line 24">
              <a:extLst>
                <a:ext uri="{FF2B5EF4-FFF2-40B4-BE49-F238E27FC236}">
                  <a16:creationId xmlns:a16="http://schemas.microsoft.com/office/drawing/2014/main" id="{0128B3D6-1087-4729-A82C-DF6B1F8E43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32" y="816"/>
              <a:ext cx="0" cy="1248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16406" name="Line 25">
              <a:extLst>
                <a:ext uri="{FF2B5EF4-FFF2-40B4-BE49-F238E27FC236}">
                  <a16:creationId xmlns:a16="http://schemas.microsoft.com/office/drawing/2014/main" id="{9CF575BB-A40B-4A09-8D8A-3C5C7F21A7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32" y="2688"/>
              <a:ext cx="0" cy="1296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16407" name="Line 26">
              <a:extLst>
                <a:ext uri="{FF2B5EF4-FFF2-40B4-BE49-F238E27FC236}">
                  <a16:creationId xmlns:a16="http://schemas.microsoft.com/office/drawing/2014/main" id="{1EF41C80-99B3-4010-8E34-55B43AC58A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" y="816"/>
              <a:ext cx="0" cy="1296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16408" name="Line 27">
              <a:extLst>
                <a:ext uri="{FF2B5EF4-FFF2-40B4-BE49-F238E27FC236}">
                  <a16:creationId xmlns:a16="http://schemas.microsoft.com/office/drawing/2014/main" id="{67E4B8D7-C060-4B49-B20A-8C2631E9F9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" y="3072"/>
              <a:ext cx="0" cy="96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D"/>
            </a:p>
          </p:txBody>
        </p:sp>
      </p:grpSp>
      <p:sp>
        <p:nvSpPr>
          <p:cNvPr id="16390" name="Text Box 28">
            <a:extLst>
              <a:ext uri="{FF2B5EF4-FFF2-40B4-BE49-F238E27FC236}">
                <a16:creationId xmlns:a16="http://schemas.microsoft.com/office/drawing/2014/main" id="{5B523486-9213-4353-8339-3D6A54EA46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6800" y="1676401"/>
            <a:ext cx="1609736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i="1">
                <a:latin typeface="Arial Narrow" panose="020B0606020202030204" pitchFamily="34" charset="0"/>
              </a:rPr>
              <a:t>-Lobbi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i="1">
                <a:latin typeface="Arial Narrow" panose="020B0606020202030204" pitchFamily="34" charset="0"/>
              </a:rPr>
              <a:t>-Negosiasi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i="1">
                <a:latin typeface="Arial Narrow" panose="020B0606020202030204" pitchFamily="34" charset="0"/>
              </a:rPr>
              <a:t>-Presentasi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i="1">
                <a:latin typeface="Arial Narrow" panose="020B0606020202030204" pitchFamily="34" charset="0"/>
              </a:rPr>
              <a:t>-Petisi-resolusi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i="1">
                <a:latin typeface="Arial Narrow" panose="020B0606020202030204" pitchFamily="34" charset="0"/>
              </a:rPr>
              <a:t>-Lancarkan tekanan.</a:t>
            </a:r>
          </a:p>
        </p:txBody>
      </p:sp>
      <p:sp>
        <p:nvSpPr>
          <p:cNvPr id="16391" name="Text Box 29">
            <a:extLst>
              <a:ext uri="{FF2B5EF4-FFF2-40B4-BE49-F238E27FC236}">
                <a16:creationId xmlns:a16="http://schemas.microsoft.com/office/drawing/2014/main" id="{29114664-5649-470D-AB18-BA48D67045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9200" y="4495800"/>
            <a:ext cx="1356462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i="1">
                <a:latin typeface="Arial Narrow" panose="020B0606020202030204" pitchFamily="34" charset="0"/>
              </a:rPr>
              <a:t>-Mobilisasi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i="1">
                <a:latin typeface="Arial Narrow" panose="020B0606020202030204" pitchFamily="34" charset="0"/>
              </a:rPr>
              <a:t>-Seminar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i="1">
                <a:latin typeface="Arial Narrow" panose="020B0606020202030204" pitchFamily="34" charset="0"/>
              </a:rPr>
              <a:t>-Kampanye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i="1">
                <a:latin typeface="Arial Narrow" panose="020B0606020202030204" pitchFamily="34" charset="0"/>
              </a:rPr>
              <a:t>-Penggunaan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i="1">
                <a:latin typeface="Arial Narrow" panose="020B0606020202030204" pitchFamily="34" charset="0"/>
              </a:rPr>
              <a:t> Media: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i="1">
                <a:latin typeface="Arial Narrow" panose="020B0606020202030204" pitchFamily="34" charset="0"/>
              </a:rPr>
              <a:t> siaran, jajak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i="1">
                <a:latin typeface="Arial Narrow" panose="020B0606020202030204" pitchFamily="34" charset="0"/>
              </a:rPr>
              <a:t> pendapat, debat</a:t>
            </a:r>
          </a:p>
        </p:txBody>
      </p:sp>
      <p:grpSp>
        <p:nvGrpSpPr>
          <p:cNvPr id="16392" name="Group 30">
            <a:extLst>
              <a:ext uri="{FF2B5EF4-FFF2-40B4-BE49-F238E27FC236}">
                <a16:creationId xmlns:a16="http://schemas.microsoft.com/office/drawing/2014/main" id="{DE7712A4-9464-476E-8F9C-0B91932FC97C}"/>
              </a:ext>
            </a:extLst>
          </p:cNvPr>
          <p:cNvGrpSpPr>
            <a:grpSpLocks/>
          </p:cNvGrpSpPr>
          <p:nvPr/>
        </p:nvGrpSpPr>
        <p:grpSpPr bwMode="auto">
          <a:xfrm>
            <a:off x="3771900" y="4572000"/>
            <a:ext cx="2171700" cy="1143000"/>
            <a:chOff x="1416" y="2880"/>
            <a:chExt cx="1368" cy="720"/>
          </a:xfrm>
        </p:grpSpPr>
        <p:sp>
          <p:nvSpPr>
            <p:cNvPr id="16397" name="AutoShape 31">
              <a:extLst>
                <a:ext uri="{FF2B5EF4-FFF2-40B4-BE49-F238E27FC236}">
                  <a16:creationId xmlns:a16="http://schemas.microsoft.com/office/drawing/2014/main" id="{DE6576C1-576C-4B9D-BA18-9310F922DB7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1860" y="2436"/>
              <a:ext cx="480" cy="1368"/>
            </a:xfrm>
            <a:prstGeom prst="curvedLeftArrow">
              <a:avLst>
                <a:gd name="adj1" fmla="val 57000"/>
                <a:gd name="adj2" fmla="val 114000"/>
                <a:gd name="adj3" fmla="val 33333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6398" name="Text Box 32">
              <a:extLst>
                <a:ext uri="{FF2B5EF4-FFF2-40B4-BE49-F238E27FC236}">
                  <a16:creationId xmlns:a16="http://schemas.microsoft.com/office/drawing/2014/main" id="{006C0D64-CE01-4F5C-A2A4-AECCCDB4E1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8" y="3408"/>
              <a:ext cx="113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 i="1">
                  <a:latin typeface="Arial Narrow" panose="020B0606020202030204" pitchFamily="34" charset="0"/>
                </a:rPr>
                <a:t>Perencanaan  Strategis</a:t>
              </a:r>
            </a:p>
          </p:txBody>
        </p:sp>
      </p:grpSp>
      <p:grpSp>
        <p:nvGrpSpPr>
          <p:cNvPr id="16393" name="Group 33">
            <a:extLst>
              <a:ext uri="{FF2B5EF4-FFF2-40B4-BE49-F238E27FC236}">
                <a16:creationId xmlns:a16="http://schemas.microsoft.com/office/drawing/2014/main" id="{D92CB669-BC90-43A3-BAA4-D3FA1B38BEE5}"/>
              </a:ext>
            </a:extLst>
          </p:cNvPr>
          <p:cNvGrpSpPr>
            <a:grpSpLocks/>
          </p:cNvGrpSpPr>
          <p:nvPr/>
        </p:nvGrpSpPr>
        <p:grpSpPr bwMode="auto">
          <a:xfrm>
            <a:off x="3771900" y="1828800"/>
            <a:ext cx="2527300" cy="1333500"/>
            <a:chOff x="1416" y="1152"/>
            <a:chExt cx="1592" cy="840"/>
          </a:xfrm>
        </p:grpSpPr>
        <p:sp>
          <p:nvSpPr>
            <p:cNvPr id="16395" name="AutoShape 34">
              <a:extLst>
                <a:ext uri="{FF2B5EF4-FFF2-40B4-BE49-F238E27FC236}">
                  <a16:creationId xmlns:a16="http://schemas.microsoft.com/office/drawing/2014/main" id="{7B7AD94B-CB8C-45CF-A110-82EA1990328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1860" y="1068"/>
              <a:ext cx="480" cy="1368"/>
            </a:xfrm>
            <a:prstGeom prst="curvedLeftArrow">
              <a:avLst>
                <a:gd name="adj1" fmla="val 57000"/>
                <a:gd name="adj2" fmla="val 114000"/>
                <a:gd name="adj3" fmla="val 33333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6396" name="Text Box 35">
              <a:extLst>
                <a:ext uri="{FF2B5EF4-FFF2-40B4-BE49-F238E27FC236}">
                  <a16:creationId xmlns:a16="http://schemas.microsoft.com/office/drawing/2014/main" id="{DB2298B2-33AA-45D9-9D7C-FC2F25BFB5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0" y="1152"/>
              <a:ext cx="1568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Char char="-"/>
              </a:pPr>
              <a:r>
                <a:rPr lang="en-US" altLang="en-US" sz="1400" b="1" i="1">
                  <a:latin typeface="Arial Narrow" panose="020B0606020202030204" pitchFamily="34" charset="0"/>
                </a:rPr>
                <a:t>Kumpulkan data / info kebijakan</a:t>
              </a:r>
            </a:p>
            <a:p>
              <a:pPr eaLnBrk="1" hangingPunct="1">
                <a:spcBef>
                  <a:spcPct val="0"/>
                </a:spcBef>
                <a:buFontTx/>
                <a:buChar char="-"/>
              </a:pPr>
              <a:r>
                <a:rPr lang="en-US" altLang="en-US" sz="1400" b="1" i="1">
                  <a:latin typeface="Arial Narrow" panose="020B0606020202030204" pitchFamily="34" charset="0"/>
                </a:rPr>
                <a:t>Analisis  Kebijakan</a:t>
              </a:r>
            </a:p>
          </p:txBody>
        </p:sp>
      </p:grpSp>
      <p:sp>
        <p:nvSpPr>
          <p:cNvPr id="16394" name="AutoShape 36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92FA05DE-162B-4B50-8466-1E8A0B7D5A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58400" y="6324600"/>
            <a:ext cx="609600" cy="381000"/>
          </a:xfrm>
          <a:prstGeom prst="actionButtonReturn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9" descr="http://nickmenza.files.wordpress.com/2008/11/dsc_0382.jpg">
            <a:extLst>
              <a:ext uri="{FF2B5EF4-FFF2-40B4-BE49-F238E27FC236}">
                <a16:creationId xmlns:a16="http://schemas.microsoft.com/office/drawing/2014/main" id="{D3D57E34-24F5-4842-95B4-8F352CF5E1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19138"/>
            <a:ext cx="9144000" cy="613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2">
            <a:extLst>
              <a:ext uri="{FF2B5EF4-FFF2-40B4-BE49-F238E27FC236}">
                <a16:creationId xmlns:a16="http://schemas.microsoft.com/office/drawing/2014/main" id="{9106A261-EF52-4904-8BAD-5F13629CE0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0"/>
            <a:ext cx="6172200" cy="584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FF00"/>
                </a:solidFill>
                <a:latin typeface="Cambria Math" panose="02040503050406030204" pitchFamily="18" charset="0"/>
              </a:rPr>
              <a:t>TEKNIK  DAN  KIAT  ADVOKASI</a:t>
            </a: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78FDA590-41A7-4FB9-9237-D365482066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1" y="1066801"/>
            <a:ext cx="6282425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534988" indent="-534988">
              <a:buFont typeface="Wingdings" pitchFamily="2" charset="2"/>
              <a:buChar char="ü"/>
              <a:defRPr/>
            </a:pP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ecret Service Typewriter" pitchFamily="81" charset="0"/>
                <a:cs typeface="Arial" charset="0"/>
              </a:rPr>
              <a:t>Lobbi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ecret Service Typewriter" pitchFamily="81" charset="0"/>
                <a:cs typeface="Arial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ecret Service Typewriter" pitchFamily="81" charset="0"/>
                <a:cs typeface="Arial" charset="0"/>
              </a:rPr>
              <a:t>politik</a:t>
            </a:r>
            <a:endParaRPr lang="en-US" sz="3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Secret Service Typewriter" pitchFamily="81" charset="0"/>
              <a:cs typeface="Arial" charset="0"/>
            </a:endParaRPr>
          </a:p>
          <a:p>
            <a:pPr marL="534988" indent="-534988">
              <a:buFont typeface="Wingdings" pitchFamily="2" charset="2"/>
              <a:buChar char="ü"/>
              <a:defRPr/>
            </a:pP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ecret Service Typewriter" pitchFamily="81" charset="0"/>
                <a:cs typeface="Arial" charset="0"/>
              </a:rPr>
              <a:t>Negosiasi</a:t>
            </a:r>
            <a:endParaRPr lang="en-US" sz="3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Secret Service Typewriter" pitchFamily="81" charset="0"/>
              <a:cs typeface="Arial" charset="0"/>
            </a:endParaRPr>
          </a:p>
          <a:p>
            <a:pPr marL="534988" indent="-534988">
              <a:buFont typeface="Wingdings" pitchFamily="2" charset="2"/>
              <a:buChar char="ü"/>
              <a:defRPr/>
            </a:pP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ecret Service Typewriter" pitchFamily="81" charset="0"/>
                <a:cs typeface="Arial" charset="0"/>
              </a:rPr>
              <a:t>Dialog</a:t>
            </a:r>
          </a:p>
          <a:p>
            <a:pPr marL="534988" indent="-534988">
              <a:buFont typeface="Wingdings" pitchFamily="2" charset="2"/>
              <a:buChar char="ü"/>
              <a:defRPr/>
            </a:pP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ecret Service Typewriter" pitchFamily="81" charset="0"/>
                <a:cs typeface="Arial" charset="0"/>
              </a:rPr>
              <a:t>Seminar/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ecret Service Typewriter" pitchFamily="81" charset="0"/>
                <a:cs typeface="Arial" charset="0"/>
              </a:rPr>
              <a:t>presentasi</a:t>
            </a:r>
            <a:endParaRPr lang="en-US" sz="3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Secret Service Typewriter" pitchFamily="81" charset="0"/>
              <a:cs typeface="Arial" charset="0"/>
            </a:endParaRPr>
          </a:p>
          <a:p>
            <a:pPr marL="534988" indent="-534988">
              <a:buFont typeface="Wingdings" pitchFamily="2" charset="2"/>
              <a:buChar char="ü"/>
              <a:defRPr/>
            </a:pP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ecret Service Typewriter" pitchFamily="81" charset="0"/>
                <a:cs typeface="Arial" charset="0"/>
              </a:rPr>
              <a:t>Debat</a:t>
            </a:r>
            <a:endParaRPr lang="en-US" sz="3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Secret Service Typewriter" pitchFamily="81" charset="0"/>
              <a:cs typeface="Arial" charset="0"/>
            </a:endParaRPr>
          </a:p>
          <a:p>
            <a:pPr marL="534988" indent="-534988">
              <a:buFont typeface="Wingdings" pitchFamily="2" charset="2"/>
              <a:buChar char="ü"/>
              <a:defRPr/>
            </a:pP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ecret Service Typewriter" pitchFamily="81" charset="0"/>
                <a:cs typeface="Arial" charset="0"/>
              </a:rPr>
              <a:t>Mobilisasi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ecret Service Typewriter" pitchFamily="81" charset="0"/>
                <a:cs typeface="Arial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ecret Service Typewriter" pitchFamily="81" charset="0"/>
                <a:cs typeface="Arial" charset="0"/>
              </a:rPr>
              <a:t>massa</a:t>
            </a:r>
            <a:endParaRPr lang="en-US" sz="3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Secret Service Typewriter" pitchFamily="81" charset="0"/>
              <a:cs typeface="Arial" charset="0"/>
            </a:endParaRPr>
          </a:p>
          <a:p>
            <a:pPr marL="534988" indent="-534988">
              <a:buFont typeface="Wingdings" pitchFamily="2" charset="2"/>
              <a:buChar char="ü"/>
              <a:defRPr/>
            </a:pP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ecret Service Typewriter" pitchFamily="81" charset="0"/>
                <a:cs typeface="Arial" charset="0"/>
              </a:rPr>
              <a:t>Petisi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ecret Service Typewriter" pitchFamily="81" charset="0"/>
                <a:cs typeface="Arial" charset="0"/>
              </a:rPr>
              <a:t>/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ecret Service Typewriter" pitchFamily="81" charset="0"/>
                <a:cs typeface="Arial" charset="0"/>
              </a:rPr>
              <a:t>resolusi</a:t>
            </a:r>
            <a:endParaRPr lang="en-US" sz="3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Secret Service Typewriter" pitchFamily="81" charset="0"/>
              <a:cs typeface="Arial" charset="0"/>
            </a:endParaRPr>
          </a:p>
          <a:p>
            <a:pPr marL="534988" indent="-534988">
              <a:buFont typeface="Wingdings" pitchFamily="2" charset="2"/>
              <a:buChar char="ü"/>
              <a:defRPr/>
            </a:pP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ecret Service Typewriter" pitchFamily="81" charset="0"/>
                <a:cs typeface="Arial" charset="0"/>
              </a:rPr>
              <a:t>Pengembangan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ecret Service Typewriter" pitchFamily="81" charset="0"/>
                <a:cs typeface="Arial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ecret Service Typewriter" pitchFamily="81" charset="0"/>
                <a:cs typeface="Arial" charset="0"/>
              </a:rPr>
              <a:t>kelompok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ecret Service Typewriter" pitchFamily="81" charset="0"/>
                <a:cs typeface="Arial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ecret Service Typewriter" pitchFamily="81" charset="0"/>
                <a:cs typeface="Arial" charset="0"/>
              </a:rPr>
              <a:t>peduli</a:t>
            </a:r>
            <a:endParaRPr lang="en-US" sz="3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Secret Service Typewriter" pitchFamily="81" charset="0"/>
              <a:cs typeface="Arial" charset="0"/>
            </a:endParaRPr>
          </a:p>
          <a:p>
            <a:pPr marL="534988" indent="-534988">
              <a:buFont typeface="Wingdings" pitchFamily="2" charset="2"/>
              <a:buChar char="ü"/>
              <a:defRPr/>
            </a:pP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ecret Service Typewriter" pitchFamily="81" charset="0"/>
                <a:cs typeface="Arial" charset="0"/>
              </a:rPr>
              <a:t>Penggunaan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ecret Service Typewriter" pitchFamily="81" charset="0"/>
                <a:cs typeface="Arial" charset="0"/>
              </a:rPr>
              <a:t> Media Massa</a:t>
            </a:r>
          </a:p>
        </p:txBody>
      </p:sp>
    </p:spTree>
  </p:cSld>
  <p:clrMapOvr>
    <a:masterClrMapping/>
  </p:clrMapOvr>
  <p:transition spd="slow">
    <p:blinds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1" descr="https://lh5.googleusercontent.com/-Vb0WyK9scWU/TYgJlsM24JI/AAAAAAAAAuk/yLJCl5X8JWw/typography-important-design_-5.1-800X800.jpg">
            <a:extLst>
              <a:ext uri="{FF2B5EF4-FFF2-40B4-BE49-F238E27FC236}">
                <a16:creationId xmlns:a16="http://schemas.microsoft.com/office/drawing/2014/main" id="{C5C28E46-1225-4DD0-B74A-D0F660D072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95400"/>
            <a:ext cx="91440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2">
            <a:extLst>
              <a:ext uri="{FF2B5EF4-FFF2-40B4-BE49-F238E27FC236}">
                <a16:creationId xmlns:a16="http://schemas.microsoft.com/office/drawing/2014/main" id="{666BA4CD-D9AA-427A-9C7F-13C8FC8FE2F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971800" y="76200"/>
            <a:ext cx="7315200" cy="914400"/>
          </a:xfrm>
        </p:spPr>
        <p:txBody>
          <a:bodyPr/>
          <a:lstStyle/>
          <a:p>
            <a:pPr algn="r" eaLnBrk="1" hangingPunct="1"/>
            <a:r>
              <a:rPr lang="en-US" altLang="en-US" sz="4800" b="1">
                <a:solidFill>
                  <a:srgbClr val="00B050"/>
                </a:solidFill>
                <a:latin typeface="Cambria Math" panose="02040503050406030204" pitchFamily="18" charset="0"/>
              </a:rPr>
              <a:t>PENEGASAN</a:t>
            </a:r>
          </a:p>
        </p:txBody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0D3B447C-EE41-4A6E-B968-DAA59692D6A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828800" y="1524000"/>
            <a:ext cx="8763000" cy="4655127"/>
          </a:xfrm>
        </p:spPr>
        <p:txBody>
          <a:bodyPr/>
          <a:lstStyle/>
          <a:p>
            <a:pPr marL="365125" indent="-365125" algn="l">
              <a:buFontTx/>
              <a:buAutoNum type="arabicPeriod"/>
            </a:pPr>
            <a:endParaRPr lang="en-US" altLang="en-US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marL="365125" indent="-365125" algn="l">
              <a:buFontTx/>
              <a:buAutoNum type="arabicPeriod"/>
            </a:pPr>
            <a:r>
              <a:rPr lang="en-US" altLang="en-US" sz="3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Setiap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advokator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harus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memahami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posisinya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dalam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kerangka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dasar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advokasi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</a:rPr>
              <a:t>.</a:t>
            </a:r>
          </a:p>
          <a:p>
            <a:pPr marL="365125" indent="-365125" algn="l">
              <a:buFontTx/>
              <a:buAutoNum type="arabicPeriod"/>
            </a:pPr>
            <a:r>
              <a:rPr lang="en-US" altLang="en-US" sz="3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Setiap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advokator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harus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mampu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memunculkan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isu-isu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aktual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menjadi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isu-isu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strategis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</a:rPr>
              <a:t>.</a:t>
            </a:r>
          </a:p>
          <a:p>
            <a:pPr marL="365125" indent="-365125" algn="l">
              <a:buFontTx/>
              <a:buAutoNum type="arabicPeriod"/>
            </a:pPr>
            <a:r>
              <a:rPr lang="en-US" altLang="en-US" sz="3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Setiap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advokator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harus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menguasai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</a:rPr>
              <a:t> strategi dan </a:t>
            </a:r>
            <a:r>
              <a:rPr lang="en-US" altLang="en-US" sz="3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mampu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melakukan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advokasi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secara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</a:rPr>
              <a:t> ‘JITU’.</a:t>
            </a:r>
          </a:p>
        </p:txBody>
      </p:sp>
      <p:sp>
        <p:nvSpPr>
          <p:cNvPr id="18437" name="AutoShape 5" descr="data:image/jpeg;base64,/9j/4AAQSkZJRgABAQAAAQABAAD/2wCEAAkGBg0NDQ0NDAwNDQwNDQwMDQ0MDA4NDAwNFBAVFBQQEhIXGyYeFxkjGRISHy8gLycpLC4sFR8xNTEqNyYrLCkBCQoKDgwOFQ8PFzUgHBwpKSkvNS0pKSksKSkpLCk1LTU1KSwpKSkpKTUqLSwpNSwpKSksLC8wNSkpLCwpKSwpKf/AABEIAMIBAwMBIgACEQEDEQH/xAAbAAEAAwEBAQEAAAAAAAAAAAAAAQIDBAUGB//EADUQAAICAQIDBgQEBQUAAAAAAAABAgMRBBIFITEGE0FRYYEiMnGRFFKh0SNCY7HBBxVikuH/xAAZAQEAAwEBAAAAAAAAAAAAAAAAAQIDBAX/xAAlEQEAAgIBBAICAwEAAAAAAAAAAQIDERIEEyExQVEUcSLB8GH/2gAMAwEAAhEDEQA/APw0AAAAABIAgEgBgYAwAwMDBOAIwMAAQCQBAJwQAAAAAAAAAAAAAAAAAAAAAAACQABIEEjBOCEIwMFsE4I2jauBgtgnA2jamBgvtGBs2pgYL4IwNm1MDBfBGBtO1AWwRglO0EFsEEpQCSAAAAAAAAAAAAAAAAAJAJIQE4CLJEI2hInBKRdIjasyqok7S6iWUSu1ZlntJ2mm0nYRtXky2jabbBsI2jkx2kbTfYVcByTyYuJDibOJVxLbWiWLRGDVoq4ltrbZ4IwaNFcE7W2oCzRBKVQSQSkAAAAAAAAAAAAAWJRKROCquxIskQkaJFZVmRItGJMYmkYlJlnMoUSygaRiXjWZzZlNmagSoG6rLKspNmc3YbB3Z092O7K80c3K6yrgdbrKusmLpi7kcCkonXKsylA0izSLOZxKuJu4FXEvEtIswaKtGziUaLxK8SyaKtGjRVovErxLMEsglZAJIJSAAAAAAAAAADZIsohIskZzLKZRtLxRZRLKBSZUmUxiaxiVgjohEytLG1iEDaNZMIHTCs57Xc1rso1F1UdEajWNJjORhORyqodydypJ7gp3Gfdee6ikqj0XQZSpLRkWjI82dZjKB6FtZzus3rd0Vu43Ao4HY6zKUDWLNou5JRM5ROqUDGSNYltWznkjNo2kjOSNYltEs2ipdoq0XaQqQWILLIAAAAAAAAAAHTE0iiiiaRMZYSvFGsYlYG8ImNpYWlCrN64kwibRqMbWc9rNK4HVVUZ0xO+mo48ltOLJfSK6TeFB0U0nVXpzjvlcF8unEtOT+HPTjpvQt+F9DHvMO+8eWnMbKD2p6Y4tTVhM0pl21pm3LxLq+Zi6j0JUmcqTtrd31yPOnWYyrPRnUc1sDat3RW7gsic00dtqOWcTqpLrpLlkjNo6JRM5I3iXTEsGirRq0ZtGkS1iVGVLsqy68IIJIJSAAAAAAAA7oxNIxIijaCOWZcdpIwNqyYVm0ajG1mFrL1xOqqJjComWujB7WpNryRzzE29Oa0Tb0766fI79NA87Rai2bjirFbfOTfh6HZxOdlVasrnGOHiW5JuWeiX6nJeszaK/MuLJW02inzL2NPSejVpj5bgt+u1Tkq7IxUUt0pQiorPRdOv7HvWcXjo61XqLO+1Cy3GtYeH0z5HBmw3i3GJ3P1Dzc+C8W4xO5+oenHTot3KPCp4xrNRl0URjHzab+8m0jeV3E4c3XVYvJbc/oznnp7R4m0RP7c09NeJ1Noif29GzTnj62vnjyNtF2nqnLur49xbnalJ/DKX5cvo/RmttSW6cmklmUm+SS82WrW+KdWhatL4ravDyXQZSoPXVKkt0WpRfRxaafujnvqwdNcnnTqrlnenjXV4PPuR6uojk4bajux2ejis8yyBhOB32QOWyJ21s76Wcc4mMkdM0YTOisuqssJIzkaSMpG8OiqjKlmVZeGkIIJILLAAAAAAAAPUijaCKwibwgcNpefaV60ddSMq6zrqrOW8uO9l0opOUnhJZZ5kk7LNzi5RyuUeu3yRfW6h2SVcH8KeOvzSPpeG6WOnqy2kkt05+H38itrdmu/cypa/YrynzMvNr196SVWisaXJfNjHsjydZxS/VWV17EsS2xrhl5k3jx6s+i4z2kqVLqonvnP4XKKaUI+OG/HwMexOm03fuyc0rkmqa5J9cPMs9OSyVpaKY7ZbU1MevtWl4x47ZrY9THr7ezqrVwrh8Ywx39j27v6rWZS9ksL2PI7M8MertlOxt1we6xt85yfSOfXmen2/0UrdHGyrnKizvGo8/4bWG/b4TL/T/AIrRLTuhyjDUKyUnGTSdiaWHHz6YwcdZt+LbLXzaZ8uGk2/EtmrG7TPn/n+h9ZCCilGKSilhJLCS9Cxba/J/Y8vjPaHT6KDds07MfDTFp2Sf0/lXqzxaY75LarG5l4tMV8tuNY3MvjP9S7IrUUqHKx1brMdfmajn1wn9kfX8HS1Wgod63d9RFWZbTl4ZyvPGT837jU8U1jljNlssvHyVQ6e0Uj9RslDRaTl8mnpUY5/mcVhfd4+57nW17eLDhif5w93r6xjw4cET/OJfC8Tj+E1c6tFZZHEowSU/53jMfXm8Hoau7iGnTd9cL611nX1X1x+x4nC+JVQ1kL9TucIylY9sdz39U8fV5Psre0ehlHdHU14x0lmMv+rWTXPzpNI4cvHmdNeo50mle3y8eZ1/bxtNxGq9fA8SSy4S+ZfTzM74nzWp1WdTKWmyk7W6kljk3yWD0+Ku+qTtUlKttJwfSP0/c2np4raNTrbonpYraNTrfxK9zOK2RarWwt/4y/K/8PxFlZrWs18S1rWazqXHYc80dc4GE4nTWXXWXLJGcjeUTKSN4l0VlkyrLtFGaQ0hUMlkMsugAAAAAAAHuQx5/qaq+uPWS9uZ4qtJ7w5Zw79uOcG/cvZ/3OC6Rb+rwZXcTlLlnaumE3g8zeNxMYawRgrHl2LUfQ1lxGxra5yccYw5PGPLB524neWnHC04ol2/iS0dU10ODeTvI7cE43pLXy82ZPY+e3H05HHvJVhXt69Kxi16elHVzS2q+5R/KrJY+2RVXVnM90vPnjPueerSVaROOfhWaT8PuuF9qdJpq3GGk2dM93LMpv1cuf6nD2q7Yw1NMaaIWRTlusdmFlLpFYb8efsj5ZXvzLd6n1WTkr0WOuTuTG5/bkr0OKuTuTG5/b7zsLw6uWilOyNdjvsluUkpqMY/CotPo/mfujr1vYnQ2Zkq5VP+lNqP2eT4DQ6+zTz30Wzqfjtk0pejXifU6Dt3PlHUQjNfnr+Gf26P9Di6jp+prknJit7+Hn9V03VVyWy4b+/j06tP2W02nlvjGUpro5yzt9UkkeR2qmoxrglzlJyf0Sx/k+kq4rRqF/CsTf5JfDP7eJ8X2ovctS4+FcYw9+r/ALkdJ3L5d5PcfaOi7uTNvLvcfZodFCVOZR5ylJp9Gl0/wY3udXV74dFnqvQ0norqIqdU21tTnB+eOfLx/ucsLZ395uaSwsJdE89T0ojczbe4erWNzNt7qu5qSyuhz2Gyg4xSz0MJ5L19+Gldb8MZmMjWZjI6KuiqkijLMozWG0IZAYLLoAAAAAAABbIyQALZG4gBGltxO4oCNGl9xO4oBpGmmRkzyTkaRppuJ3GWSdw0jTTcWUzHcTuI4o4tlYXVpz7iVIrxRxdSu9f/AAne87s5ecvL5v6nKpFlMrwV4vqquIQuWYvD8YP5l+6OGnS92pLOcvPt4HjRt8fHwa5M3nr7XHG7Prj4vucvYmvis+Jcv4013FZ8S7bDlsL1vEIrOeXnkznImI0msanTGZjI2kzGRvV0VZyKMvIozWG0KkEkFlkAAlIAAAAAsAAAAJ0gAA0JBAGkpAyBoAAAAwAAyAEaTkbioGjS+8srDIZI0jTZWvzLrUvx5nPkFZrCOMOjvkyrZhkbiOKODRsoxuIyTpaIGQAyyyAAAAAAAAWBIAgEgshAGBgkBgABgEgCBkkAMjIGBoSCARoTgjAySRpKMDBIwBXBJOCAIZBcrgCoJIIAAAAAAAAAAAXAAEkEgCAAWQEAEiQAShJABWUgAISkgkF1UBABKSQCsgACqUEAEwhDKgCUgAIAAAAAAAAH/9k=">
            <a:extLst>
              <a:ext uri="{FF2B5EF4-FFF2-40B4-BE49-F238E27FC236}">
                <a16:creationId xmlns:a16="http://schemas.microsoft.com/office/drawing/2014/main" id="{04C19213-F120-4641-9DC5-95CAE868806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8438" name="AutoShape 7" descr="data:image/jpeg;base64,/9j/4AAQSkZJRgABAQAAAQABAAD/2wCEAAkGBg0NDQ0NDAwNDQwNDQwMDQ0MDA4NDAwNFBAVFBQQEhIXGyYeFxkjGRISHy8gLycpLC4sFR8xNTEqNyYrLCkBCQoKDgwOFQ8PFzUgHBwpKSkvNS0pKSksKSkpLCk1LTU1KSwpKSkpKTUqLSwpNSwpKSksLC8wNSkpLCwpKSwpKf/AABEIAMIBAwMBIgACEQEDEQH/xAAbAAEAAwEBAQEAAAAAAAAAAAAAAQIDBAUGB//EADUQAAICAQIDBgQEBQUAAAAAAAABAgMRBBIFITEGE0FRYYEiMnGRFFKh0SNCY7HBBxVikuH/xAAZAQEAAwEBAAAAAAAAAAAAAAAAAQIDBAX/xAAlEQEAAgIBBAICAwEAAAAAAAAAAQIDERIEEyExQVEUcSLB8GH/2gAMAwEAAhEDEQA/APw0AAAAABIAgEgBgYAwAwMDBOAIwMAAQCQBAJwQAAAAAAAAAAAAAAAAAAAAAAACQABIEEjBOCEIwMFsE4I2jauBgtgnA2jamBgvtGBs2pgYL4IwNm1MDBfBGBtO1AWwRglO0EFsEEpQCSAAAAAAAAAAAAAAAAAJAJIQE4CLJEI2hInBKRdIjasyqok7S6iWUSu1ZlntJ2mm0nYRtXky2jabbBsI2jkx2kbTfYVcByTyYuJDibOJVxLbWiWLRGDVoq4ltrbZ4IwaNFcE7W2oCzRBKVQSQSkAAAAAAAAAAAAAWJRKROCquxIskQkaJFZVmRItGJMYmkYlJlnMoUSygaRiXjWZzZlNmagSoG6rLKspNmc3YbB3Z092O7K80c3K6yrgdbrKusmLpi7kcCkonXKsylA0izSLOZxKuJu4FXEvEtIswaKtGziUaLxK8SyaKtGjRVovErxLMEsglZAJIJSAAAAAAAAAADZIsohIskZzLKZRtLxRZRLKBSZUmUxiaxiVgjohEytLG1iEDaNZMIHTCs57Xc1rso1F1UdEajWNJjORhORyqodydypJ7gp3Gfdee6ikqj0XQZSpLRkWjI82dZjKB6FtZzus3rd0Vu43Ao4HY6zKUDWLNou5JRM5ROqUDGSNYltWznkjNo2kjOSNYltEs2ipdoq0XaQqQWILLIAAAAAAAAAAHTE0iiiiaRMZYSvFGsYlYG8ImNpYWlCrN64kwibRqMbWc9rNK4HVVUZ0xO+mo48ltOLJfSK6TeFB0U0nVXpzjvlcF8unEtOT+HPTjpvQt+F9DHvMO+8eWnMbKD2p6Y4tTVhM0pl21pm3LxLq+Zi6j0JUmcqTtrd31yPOnWYyrPRnUc1sDat3RW7gsic00dtqOWcTqpLrpLlkjNo6JRM5I3iXTEsGirRq0ZtGkS1iVGVLsqy68IIJIJSAAAAAAAA7oxNIxIijaCOWZcdpIwNqyYVm0ajG1mFrL1xOqqJjComWujB7WpNryRzzE29Oa0Tb0766fI79NA87Rai2bjirFbfOTfh6HZxOdlVasrnGOHiW5JuWeiX6nJeszaK/MuLJW02inzL2NPSejVpj5bgt+u1Tkq7IxUUt0pQiorPRdOv7HvWcXjo61XqLO+1Cy3GtYeH0z5HBmw3i3GJ3P1Dzc+C8W4xO5+oenHTot3KPCp4xrNRl0URjHzab+8m0jeV3E4c3XVYvJbc/oznnp7R4m0RP7c09NeJ1Noif29GzTnj62vnjyNtF2nqnLur49xbnalJ/DKX5cvo/RmttSW6cmklmUm+SS82WrW+KdWhatL4ravDyXQZSoPXVKkt0WpRfRxaafujnvqwdNcnnTqrlnenjXV4PPuR6uojk4bajux2ejis8yyBhOB32QOWyJ21s76Wcc4mMkdM0YTOisuqssJIzkaSMpG8OiqjKlmVZeGkIIJILLAAAAAAAAPUijaCKwibwgcNpefaV60ddSMq6zrqrOW8uO9l0opOUnhJZZ5kk7LNzi5RyuUeu3yRfW6h2SVcH8KeOvzSPpeG6WOnqy2kkt05+H38itrdmu/cypa/YrynzMvNr196SVWisaXJfNjHsjydZxS/VWV17EsS2xrhl5k3jx6s+i4z2kqVLqonvnP4XKKaUI+OG/HwMexOm03fuyc0rkmqa5J9cPMs9OSyVpaKY7ZbU1MevtWl4x47ZrY9THr7ezqrVwrh8Ywx39j27v6rWZS9ksL2PI7M8MertlOxt1we6xt85yfSOfXmen2/0UrdHGyrnKizvGo8/4bWG/b4TL/T/AIrRLTuhyjDUKyUnGTSdiaWHHz6YwcdZt+LbLXzaZ8uGk2/EtmrG7TPn/n+h9ZCCilGKSilhJLCS9Cxba/J/Y8vjPaHT6KDds07MfDTFp2Sf0/lXqzxaY75LarG5l4tMV8tuNY3MvjP9S7IrUUqHKx1brMdfmajn1wn9kfX8HS1Wgod63d9RFWZbTl4ZyvPGT837jU8U1jljNlssvHyVQ6e0Uj9RslDRaTl8mnpUY5/mcVhfd4+57nW17eLDhif5w93r6xjw4cET/OJfC8Tj+E1c6tFZZHEowSU/53jMfXm8Hoau7iGnTd9cL611nX1X1x+x4nC+JVQ1kL9TucIylY9sdz39U8fV5Psre0ehlHdHU14x0lmMv+rWTXPzpNI4cvHmdNeo50mle3y8eZ1/bxtNxGq9fA8SSy4S+ZfTzM74nzWp1WdTKWmyk7W6kljk3yWD0+Ku+qTtUlKttJwfSP0/c2np4raNTrbonpYraNTrfxK9zOK2RarWwt/4y/K/8PxFlZrWs18S1rWazqXHYc80dc4GE4nTWXXWXLJGcjeUTKSN4l0VlkyrLtFGaQ0hUMlkMsugAAAAAAAHuQx5/qaq+uPWS9uZ4qtJ7w5Zw79uOcG/cvZ/3OC6Rb+rwZXcTlLlnaumE3g8zeNxMYawRgrHl2LUfQ1lxGxra5yccYw5PGPLB524neWnHC04ol2/iS0dU10ODeTvI7cE43pLXy82ZPY+e3H05HHvJVhXt69Kxi16elHVzS2q+5R/KrJY+2RVXVnM90vPnjPueerSVaROOfhWaT8PuuF9qdJpq3GGk2dM93LMpv1cuf6nD2q7Yw1NMaaIWRTlusdmFlLpFYb8efsj5ZXvzLd6n1WTkr0WOuTuTG5/bkr0OKuTuTG5/b7zsLw6uWilOyNdjvsluUkpqMY/CotPo/mfujr1vYnQ2Zkq5VP+lNqP2eT4DQ6+zTz30Wzqfjtk0pejXifU6Dt3PlHUQjNfnr+Gf26P9Di6jp+prknJit7+Hn9V03VVyWy4b+/j06tP2W02nlvjGUpro5yzt9UkkeR2qmoxrglzlJyf0Sx/k+kq4rRqF/CsTf5JfDP7eJ8X2ovctS4+FcYw9+r/ALkdJ3L5d5PcfaOi7uTNvLvcfZodFCVOZR5ylJp9Gl0/wY3udXV74dFnqvQ0norqIqdU21tTnB+eOfLx/ucsLZ395uaSwsJdE89T0ojczbe4erWNzNt7qu5qSyuhz2Gyg4xSz0MJ5L19+Gldb8MZmMjWZjI6KuiqkijLMozWG0IZAYLLoAAAAAAABbIyQALZG4gBGltxO4oCNGl9xO4oBpGmmRkzyTkaRppuJ3GWSdw0jTTcWUzHcTuI4o4tlYXVpz7iVIrxRxdSu9f/AAne87s5ecvL5v6nKpFlMrwV4vqquIQuWYvD8YP5l+6OGnS92pLOcvPt4HjRt8fHwa5M3nr7XHG7Prj4vucvYmvis+Jcv4013FZ8S7bDlsL1vEIrOeXnkznImI0msanTGZjI2kzGRvV0VZyKMvIozWG0KkEkFlkAAlIAAAAAsAAAAJ0gAA0JBAGkpAyBoAAAAwAAyAEaTkbioGjS+8srDIZI0jTZWvzLrUvx5nPkFZrCOMOjvkyrZhkbiOKODRsoxuIyTpaIGQAyyyAAAAAAAAWBIAgEgshAGBgkBgABgEgCBkkAMjIGBoSCARoTgjAySRpKMDBIwBXBJOCAIZBcrgCoJIIAAAAAAAAAAAXAAEkEgCAAWQEAEiQAShJABWUgAISkgkF1UBABKSQCsgACqUEAEwhDKgCUgAIAAAAAAAAH/9k=">
            <a:extLst>
              <a:ext uri="{FF2B5EF4-FFF2-40B4-BE49-F238E27FC236}">
                <a16:creationId xmlns:a16="http://schemas.microsoft.com/office/drawing/2014/main" id="{42944509-3AFA-40D0-B951-D05F5D948D9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Balancing Act">
  <a:themeElements>
    <a:clrScheme name="Balancing Act">
      <a:dk1>
        <a:sysClr val="windowText" lastClr="000000"/>
      </a:dk1>
      <a:lt1>
        <a:sysClr val="window" lastClr="FFFFFF"/>
      </a:lt1>
      <a:dk2>
        <a:srgbClr val="8A4C5D"/>
      </a:dk2>
      <a:lt2>
        <a:srgbClr val="9E838E"/>
      </a:lt2>
      <a:accent1>
        <a:srgbClr val="C6ADB0"/>
      </a:accent1>
      <a:accent2>
        <a:srgbClr val="E3C0BF"/>
      </a:accent2>
      <a:accent3>
        <a:srgbClr val="D4937F"/>
      </a:accent3>
      <a:accent4>
        <a:srgbClr val="CCB87E"/>
      </a:accent4>
      <a:accent5>
        <a:srgbClr val="6667AB"/>
      </a:accent5>
      <a:accent6>
        <a:srgbClr val="86A094"/>
      </a:accent6>
      <a:hlink>
        <a:srgbClr val="0563C1"/>
      </a:hlink>
      <a:folHlink>
        <a:srgbClr val="954F72"/>
      </a:folHlink>
    </a:clrScheme>
    <a:fontScheme name="Custom 15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ntone template_Win32_v5.potx" id="{0B6ADF6A-1AB9-4B5E-8A87-5E88E283A9E8}" vid="{98AF5320-421A-4856-A75D-6587C36D5470}"/>
    </a:ext>
  </a:extLst>
</a:theme>
</file>

<file path=ppt/theme/theme2.xml><?xml version="1.0" encoding="utf-8"?>
<a:theme xmlns:a="http://schemas.openxmlformats.org/drawingml/2006/main" name="Wellspring">
  <a:themeElements>
    <a:clrScheme name="Wellspring">
      <a:dk1>
        <a:sysClr val="windowText" lastClr="000000"/>
      </a:dk1>
      <a:lt1>
        <a:sysClr val="window" lastClr="FFFFFF"/>
      </a:lt1>
      <a:dk2>
        <a:srgbClr val="A1CAC9"/>
      </a:dk2>
      <a:lt2>
        <a:srgbClr val="48996B"/>
      </a:lt2>
      <a:accent1>
        <a:srgbClr val="759F51"/>
      </a:accent1>
      <a:accent2>
        <a:srgbClr val="436A2F"/>
      </a:accent2>
      <a:accent3>
        <a:srgbClr val="CFBF54"/>
      </a:accent3>
      <a:accent4>
        <a:srgbClr val="B3832F"/>
      </a:accent4>
      <a:accent5>
        <a:srgbClr val="8C5896"/>
      </a:accent5>
      <a:accent6>
        <a:srgbClr val="6667AB"/>
      </a:accent6>
      <a:hlink>
        <a:srgbClr val="0563C1"/>
      </a:hlink>
      <a:folHlink>
        <a:srgbClr val="954F72"/>
      </a:folHlink>
    </a:clrScheme>
    <a:fontScheme name="Custom 15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ntone template_Win32_v5.potx" id="{0B6ADF6A-1AB9-4B5E-8A87-5E88E283A9E8}" vid="{6E2187FA-78B5-42F2-9074-40D4C2C1399B}"/>
    </a:ext>
  </a:extLst>
</a:theme>
</file>

<file path=ppt/theme/theme3.xml><?xml version="1.0" encoding="utf-8"?>
<a:theme xmlns:a="http://schemas.openxmlformats.org/drawingml/2006/main" name="Star of the show">
  <a:themeElements>
    <a:clrScheme name="Star of the show">
      <a:dk1>
        <a:sysClr val="windowText" lastClr="000000"/>
      </a:dk1>
      <a:lt1>
        <a:sysClr val="window" lastClr="FFFFFF"/>
      </a:lt1>
      <a:dk2>
        <a:srgbClr val="29282D"/>
      </a:dk2>
      <a:lt2>
        <a:srgbClr val="625C60"/>
      </a:lt2>
      <a:accent1>
        <a:srgbClr val="7C6560"/>
      </a:accent1>
      <a:accent2>
        <a:srgbClr val="AEA392"/>
      </a:accent2>
      <a:accent3>
        <a:srgbClr val="DBD4D0"/>
      </a:accent3>
      <a:accent4>
        <a:srgbClr val="8E7961"/>
      </a:accent4>
      <a:accent5>
        <a:srgbClr val="F0EDE8"/>
      </a:accent5>
      <a:accent6>
        <a:srgbClr val="6667AB"/>
      </a:accent6>
      <a:hlink>
        <a:srgbClr val="0563C1"/>
      </a:hlink>
      <a:folHlink>
        <a:srgbClr val="954F72"/>
      </a:folHlink>
    </a:clrScheme>
    <a:fontScheme name="Custom 15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ntone template_Win32_v5.potx" id="{0B6ADF6A-1AB9-4B5E-8A87-5E88E283A9E8}" vid="{CED26E1E-587B-4123-A4F9-DB49A037FBB9}"/>
    </a:ext>
  </a:extLst>
</a:theme>
</file>

<file path=ppt/theme/theme4.xml><?xml version="1.0" encoding="utf-8"?>
<a:theme xmlns:a="http://schemas.openxmlformats.org/drawingml/2006/main" name="Amusements">
  <a:themeElements>
    <a:clrScheme name="Amusements">
      <a:dk1>
        <a:sysClr val="windowText" lastClr="000000"/>
      </a:dk1>
      <a:lt1>
        <a:sysClr val="window" lastClr="FFFFFF"/>
      </a:lt1>
      <a:dk2>
        <a:srgbClr val="D77E6F"/>
      </a:dk2>
      <a:lt2>
        <a:srgbClr val="6667AB"/>
      </a:lt2>
      <a:accent1>
        <a:srgbClr val="B38F6A"/>
      </a:accent1>
      <a:accent2>
        <a:srgbClr val="D75078"/>
      </a:accent2>
      <a:accent3>
        <a:srgbClr val="E288B6"/>
      </a:accent3>
      <a:accent4>
        <a:srgbClr val="E9445D"/>
      </a:accent4>
      <a:accent5>
        <a:srgbClr val="EEC272"/>
      </a:accent5>
      <a:accent6>
        <a:srgbClr val="85A0A9"/>
      </a:accent6>
      <a:hlink>
        <a:srgbClr val="0563C1"/>
      </a:hlink>
      <a:folHlink>
        <a:srgbClr val="954F72"/>
      </a:folHlink>
    </a:clrScheme>
    <a:fontScheme name="Custom 15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ntone template_Win32_v5.potx" id="{0B6ADF6A-1AB9-4B5E-8A87-5E88E283A9E8}" vid="{573AD6BE-256C-44EB-886C-5713CB0A8D47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{D582FF7E-CC40-496E-9AD2-59EFA1F24F0E}tf78479028_win32</Template>
  <TotalTime>41</TotalTime>
  <Words>381</Words>
  <Application>Microsoft Office PowerPoint</Application>
  <PresentationFormat>Widescreen</PresentationFormat>
  <Paragraphs>101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31" baseType="lpstr">
      <vt:lpstr>Abadi MT Condensed Extra Bold</vt:lpstr>
      <vt:lpstr>Algerian</vt:lpstr>
      <vt:lpstr>Arial</vt:lpstr>
      <vt:lpstr>Arial Narrow</vt:lpstr>
      <vt:lpstr>Brush Script MT</vt:lpstr>
      <vt:lpstr>Calibri</vt:lpstr>
      <vt:lpstr>Cambria</vt:lpstr>
      <vt:lpstr>Cambria Math</vt:lpstr>
      <vt:lpstr>Corbel</vt:lpstr>
      <vt:lpstr>Impact</vt:lpstr>
      <vt:lpstr>Secret Service Typewriter</vt:lpstr>
      <vt:lpstr>Segoe UI</vt:lpstr>
      <vt:lpstr>Segoe UI Light</vt:lpstr>
      <vt:lpstr>Times New Roman</vt:lpstr>
      <vt:lpstr>Viner Hand ITC</vt:lpstr>
      <vt:lpstr>Vivaldi</vt:lpstr>
      <vt:lpstr>Wingdings</vt:lpstr>
      <vt:lpstr>Balancing Act</vt:lpstr>
      <vt:lpstr>Wellspring</vt:lpstr>
      <vt:lpstr>Star of the show</vt:lpstr>
      <vt:lpstr>Amusements</vt:lpstr>
      <vt:lpstr>STRATEGI ADVOKASI</vt:lpstr>
      <vt:lpstr>Bagaimana menentukan strategi advokasi?</vt:lpstr>
      <vt:lpstr>PowerPoint Presentation</vt:lpstr>
      <vt:lpstr>Langkah-Langkah  Untuk Membuat Strategi Advokasi </vt:lpstr>
      <vt:lpstr>PowerPoint Presentation</vt:lpstr>
      <vt:lpstr>PowerPoint Presentation</vt:lpstr>
      <vt:lpstr>PowerPoint Presentation</vt:lpstr>
      <vt:lpstr>PowerPoint Presentation</vt:lpstr>
      <vt:lpstr>PENEGASAN</vt:lpstr>
      <vt:lpstr>Jangan Salah Arah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 ADVOKASI</dc:title>
  <dc:creator>Baharuddin Andang</dc:creator>
  <cp:lastModifiedBy>Baharuddin Andang</cp:lastModifiedBy>
  <cp:revision>5</cp:revision>
  <dcterms:created xsi:type="dcterms:W3CDTF">2022-03-31T00:51:19Z</dcterms:created>
  <dcterms:modified xsi:type="dcterms:W3CDTF">2022-03-31T02:26:40Z</dcterms:modified>
</cp:coreProperties>
</file>