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1" r:id="rId3"/>
    <p:sldId id="259" r:id="rId4"/>
    <p:sldId id="260" r:id="rId5"/>
    <p:sldId id="262" r:id="rId6"/>
    <p:sldId id="264" r:id="rId7"/>
    <p:sldId id="265" r:id="rId8"/>
    <p:sldId id="266" r:id="rId9"/>
    <p:sldId id="276" r:id="rId10"/>
    <p:sldId id="283" r:id="rId11"/>
    <p:sldId id="277" r:id="rId12"/>
    <p:sldId id="257" r:id="rId13"/>
    <p:sldId id="278" r:id="rId14"/>
    <p:sldId id="284" r:id="rId15"/>
    <p:sldId id="279" r:id="rId16"/>
    <p:sldId id="28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p:cViewPr varScale="1">
        <p:scale>
          <a:sx n="70" d="100"/>
          <a:sy n="70" d="100"/>
        </p:scale>
        <p:origin x="-4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235E54-E82A-4D13-9E54-0C521302A008}" type="datetimeFigureOut">
              <a:rPr lang="id-ID" smtClean="0"/>
              <a:t>13/12/2021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2FFF0C4-2582-43BF-AE08-32D4EA8BD8CC}" type="slidenum">
              <a:rPr lang="id-ID" smtClean="0"/>
              <a:t>‹#›</a:t>
            </a:fld>
            <a:endParaRPr lang="id-ID"/>
          </a:p>
        </p:txBody>
      </p:sp>
    </p:spTree>
    <p:extLst>
      <p:ext uri="{BB962C8B-B14F-4D97-AF65-F5344CB8AC3E}">
        <p14:creationId xmlns:p14="http://schemas.microsoft.com/office/powerpoint/2010/main" val="3783864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235E54-E82A-4D13-9E54-0C521302A008}" type="datetimeFigureOut">
              <a:rPr lang="id-ID" smtClean="0"/>
              <a:t>13/12/2021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2FFF0C4-2582-43BF-AE08-32D4EA8BD8CC}" type="slidenum">
              <a:rPr lang="id-ID" smtClean="0"/>
              <a:t>‹#›</a:t>
            </a:fld>
            <a:endParaRPr lang="id-ID"/>
          </a:p>
        </p:txBody>
      </p:sp>
    </p:spTree>
    <p:extLst>
      <p:ext uri="{BB962C8B-B14F-4D97-AF65-F5344CB8AC3E}">
        <p14:creationId xmlns:p14="http://schemas.microsoft.com/office/powerpoint/2010/main" val="388081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235E54-E82A-4D13-9E54-0C521302A008}" type="datetimeFigureOut">
              <a:rPr lang="id-ID" smtClean="0"/>
              <a:t>13/12/2021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2FFF0C4-2582-43BF-AE08-32D4EA8BD8CC}" type="slidenum">
              <a:rPr lang="id-ID" smtClean="0"/>
              <a:t>‹#›</a:t>
            </a:fld>
            <a:endParaRPr lang="id-ID"/>
          </a:p>
        </p:txBody>
      </p:sp>
    </p:spTree>
    <p:extLst>
      <p:ext uri="{BB962C8B-B14F-4D97-AF65-F5344CB8AC3E}">
        <p14:creationId xmlns:p14="http://schemas.microsoft.com/office/powerpoint/2010/main" val="1048761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235E54-E82A-4D13-9E54-0C521302A008}" type="datetimeFigureOut">
              <a:rPr lang="id-ID" smtClean="0"/>
              <a:t>13/12/2021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2FFF0C4-2582-43BF-AE08-32D4EA8BD8CC}" type="slidenum">
              <a:rPr lang="id-ID" smtClean="0"/>
              <a:t>‹#›</a:t>
            </a:fld>
            <a:endParaRPr lang="id-ID"/>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34487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235E54-E82A-4D13-9E54-0C521302A008}" type="datetimeFigureOut">
              <a:rPr lang="id-ID" smtClean="0"/>
              <a:t>13/12/2021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2FFF0C4-2582-43BF-AE08-32D4EA8BD8CC}" type="slidenum">
              <a:rPr lang="id-ID" smtClean="0"/>
              <a:t>‹#›</a:t>
            </a:fld>
            <a:endParaRPr lang="id-ID"/>
          </a:p>
        </p:txBody>
      </p:sp>
    </p:spTree>
    <p:extLst>
      <p:ext uri="{BB962C8B-B14F-4D97-AF65-F5344CB8AC3E}">
        <p14:creationId xmlns:p14="http://schemas.microsoft.com/office/powerpoint/2010/main" val="2741962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3235E54-E82A-4D13-9E54-0C521302A008}" type="datetimeFigureOut">
              <a:rPr lang="id-ID" smtClean="0"/>
              <a:t>13/12/2021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2FFF0C4-2582-43BF-AE08-32D4EA8BD8CC}" type="slidenum">
              <a:rPr lang="id-ID" smtClean="0"/>
              <a:t>‹#›</a:t>
            </a:fld>
            <a:endParaRPr lang="id-ID"/>
          </a:p>
        </p:txBody>
      </p:sp>
    </p:spTree>
    <p:extLst>
      <p:ext uri="{BB962C8B-B14F-4D97-AF65-F5344CB8AC3E}">
        <p14:creationId xmlns:p14="http://schemas.microsoft.com/office/powerpoint/2010/main" val="2378268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3235E54-E82A-4D13-9E54-0C521302A008}" type="datetimeFigureOut">
              <a:rPr lang="id-ID" smtClean="0"/>
              <a:t>13/12/2021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2FFF0C4-2582-43BF-AE08-32D4EA8BD8CC}" type="slidenum">
              <a:rPr lang="id-ID" smtClean="0"/>
              <a:t>‹#›</a:t>
            </a:fld>
            <a:endParaRPr lang="id-ID"/>
          </a:p>
        </p:txBody>
      </p:sp>
    </p:spTree>
    <p:extLst>
      <p:ext uri="{BB962C8B-B14F-4D97-AF65-F5344CB8AC3E}">
        <p14:creationId xmlns:p14="http://schemas.microsoft.com/office/powerpoint/2010/main" val="853828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235E54-E82A-4D13-9E54-0C521302A008}" type="datetimeFigureOut">
              <a:rPr lang="id-ID" smtClean="0"/>
              <a:t>13/12/2021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2FFF0C4-2582-43BF-AE08-32D4EA8BD8CC}" type="slidenum">
              <a:rPr lang="id-ID" smtClean="0"/>
              <a:t>‹#›</a:t>
            </a:fld>
            <a:endParaRPr lang="id-ID"/>
          </a:p>
        </p:txBody>
      </p:sp>
    </p:spTree>
    <p:extLst>
      <p:ext uri="{BB962C8B-B14F-4D97-AF65-F5344CB8AC3E}">
        <p14:creationId xmlns:p14="http://schemas.microsoft.com/office/powerpoint/2010/main" val="28035214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235E54-E82A-4D13-9E54-0C521302A008}" type="datetimeFigureOut">
              <a:rPr lang="id-ID" smtClean="0"/>
              <a:t>13/12/2021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2FFF0C4-2582-43BF-AE08-32D4EA8BD8CC}" type="slidenum">
              <a:rPr lang="id-ID" smtClean="0"/>
              <a:t>‹#›</a:t>
            </a:fld>
            <a:endParaRPr lang="id-ID"/>
          </a:p>
        </p:txBody>
      </p:sp>
    </p:spTree>
    <p:extLst>
      <p:ext uri="{BB962C8B-B14F-4D97-AF65-F5344CB8AC3E}">
        <p14:creationId xmlns:p14="http://schemas.microsoft.com/office/powerpoint/2010/main" val="16571602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2D307-126F-4F2B-B4DE-62ECDD1DB2CD}"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3D0E5-0A18-47F0-BC34-8A95861240EF}" type="slidenum">
              <a:rPr lang="en-US" smtClean="0"/>
              <a:pPr/>
              <a:t>‹#›</a:t>
            </a:fld>
            <a:endParaRPr lang="en-US"/>
          </a:p>
        </p:txBody>
      </p:sp>
    </p:spTree>
    <p:extLst>
      <p:ext uri="{BB962C8B-B14F-4D97-AF65-F5344CB8AC3E}">
        <p14:creationId xmlns:p14="http://schemas.microsoft.com/office/powerpoint/2010/main" val="2282346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235E54-E82A-4D13-9E54-0C521302A008}" type="datetimeFigureOut">
              <a:rPr lang="id-ID" smtClean="0"/>
              <a:t>13/12/2021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2FFF0C4-2582-43BF-AE08-32D4EA8BD8CC}" type="slidenum">
              <a:rPr lang="id-ID" smtClean="0"/>
              <a:t>‹#›</a:t>
            </a:fld>
            <a:endParaRPr lang="id-ID"/>
          </a:p>
        </p:txBody>
      </p:sp>
    </p:spTree>
    <p:extLst>
      <p:ext uri="{BB962C8B-B14F-4D97-AF65-F5344CB8AC3E}">
        <p14:creationId xmlns:p14="http://schemas.microsoft.com/office/powerpoint/2010/main" val="2873263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235E54-E82A-4D13-9E54-0C521302A008}" type="datetimeFigureOut">
              <a:rPr lang="id-ID" smtClean="0"/>
              <a:t>13/12/2021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2FFF0C4-2582-43BF-AE08-32D4EA8BD8CC}" type="slidenum">
              <a:rPr lang="id-ID" smtClean="0"/>
              <a:t>‹#›</a:t>
            </a:fld>
            <a:endParaRPr lang="id-ID"/>
          </a:p>
        </p:txBody>
      </p:sp>
    </p:spTree>
    <p:extLst>
      <p:ext uri="{BB962C8B-B14F-4D97-AF65-F5344CB8AC3E}">
        <p14:creationId xmlns:p14="http://schemas.microsoft.com/office/powerpoint/2010/main" val="2224805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235E54-E82A-4D13-9E54-0C521302A008}" type="datetimeFigureOut">
              <a:rPr lang="id-ID" smtClean="0"/>
              <a:t>13/12/2021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2FFF0C4-2582-43BF-AE08-32D4EA8BD8CC}" type="slidenum">
              <a:rPr lang="id-ID" smtClean="0"/>
              <a:t>‹#›</a:t>
            </a:fld>
            <a:endParaRPr lang="id-ID"/>
          </a:p>
        </p:txBody>
      </p:sp>
    </p:spTree>
    <p:extLst>
      <p:ext uri="{BB962C8B-B14F-4D97-AF65-F5344CB8AC3E}">
        <p14:creationId xmlns:p14="http://schemas.microsoft.com/office/powerpoint/2010/main" val="693533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235E54-E82A-4D13-9E54-0C521302A008}" type="datetimeFigureOut">
              <a:rPr lang="id-ID" smtClean="0"/>
              <a:t>13/12/2021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2FFF0C4-2582-43BF-AE08-32D4EA8BD8CC}" type="slidenum">
              <a:rPr lang="id-ID" smtClean="0"/>
              <a:t>‹#›</a:t>
            </a:fld>
            <a:endParaRPr lang="id-ID"/>
          </a:p>
        </p:txBody>
      </p:sp>
    </p:spTree>
    <p:extLst>
      <p:ext uri="{BB962C8B-B14F-4D97-AF65-F5344CB8AC3E}">
        <p14:creationId xmlns:p14="http://schemas.microsoft.com/office/powerpoint/2010/main" val="3629191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235E54-E82A-4D13-9E54-0C521302A008}" type="datetimeFigureOut">
              <a:rPr lang="id-ID" smtClean="0"/>
              <a:t>13/12/2021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2FFF0C4-2582-43BF-AE08-32D4EA8BD8CC}" type="slidenum">
              <a:rPr lang="id-ID" smtClean="0"/>
              <a:t>‹#›</a:t>
            </a:fld>
            <a:endParaRPr lang="id-ID"/>
          </a:p>
        </p:txBody>
      </p:sp>
    </p:spTree>
    <p:extLst>
      <p:ext uri="{BB962C8B-B14F-4D97-AF65-F5344CB8AC3E}">
        <p14:creationId xmlns:p14="http://schemas.microsoft.com/office/powerpoint/2010/main" val="308225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03235E54-E82A-4D13-9E54-0C521302A008}" type="datetimeFigureOut">
              <a:rPr lang="id-ID" smtClean="0"/>
              <a:t>13/12/2021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2FFF0C4-2582-43BF-AE08-32D4EA8BD8CC}" type="slidenum">
              <a:rPr lang="id-ID" smtClean="0"/>
              <a:t>‹#›</a:t>
            </a:fld>
            <a:endParaRPr lang="id-ID"/>
          </a:p>
        </p:txBody>
      </p:sp>
    </p:spTree>
    <p:extLst>
      <p:ext uri="{BB962C8B-B14F-4D97-AF65-F5344CB8AC3E}">
        <p14:creationId xmlns:p14="http://schemas.microsoft.com/office/powerpoint/2010/main" val="296514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235E54-E82A-4D13-9E54-0C521302A008}" type="datetimeFigureOut">
              <a:rPr lang="id-ID" smtClean="0"/>
              <a:t>13/12/2021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2FFF0C4-2582-43BF-AE08-32D4EA8BD8CC}" type="slidenum">
              <a:rPr lang="id-ID" smtClean="0"/>
              <a:t>‹#›</a:t>
            </a:fld>
            <a:endParaRPr lang="id-ID"/>
          </a:p>
        </p:txBody>
      </p:sp>
    </p:spTree>
    <p:extLst>
      <p:ext uri="{BB962C8B-B14F-4D97-AF65-F5344CB8AC3E}">
        <p14:creationId xmlns:p14="http://schemas.microsoft.com/office/powerpoint/2010/main" val="249304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235E54-E82A-4D13-9E54-0C521302A008}" type="datetimeFigureOut">
              <a:rPr lang="id-ID" smtClean="0"/>
              <a:t>13/12/2021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2FFF0C4-2582-43BF-AE08-32D4EA8BD8CC}" type="slidenum">
              <a:rPr lang="id-ID" smtClean="0"/>
              <a:t>‹#›</a:t>
            </a:fld>
            <a:endParaRPr lang="id-ID"/>
          </a:p>
        </p:txBody>
      </p:sp>
    </p:spTree>
    <p:extLst>
      <p:ext uri="{BB962C8B-B14F-4D97-AF65-F5344CB8AC3E}">
        <p14:creationId xmlns:p14="http://schemas.microsoft.com/office/powerpoint/2010/main" val="1558724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3235E54-E82A-4D13-9E54-0C521302A008}" type="datetimeFigureOut">
              <a:rPr lang="id-ID" smtClean="0"/>
              <a:t>13/12/2021</a:t>
            </a:fld>
            <a:endParaRPr lang="id-ID"/>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id-ID"/>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72FFF0C4-2582-43BF-AE08-32D4EA8BD8CC}" type="slidenum">
              <a:rPr lang="id-ID" smtClean="0"/>
              <a:t>‹#›</a:t>
            </a:fld>
            <a:endParaRPr lang="id-ID"/>
          </a:p>
        </p:txBody>
      </p:sp>
    </p:spTree>
    <p:extLst>
      <p:ext uri="{BB962C8B-B14F-4D97-AF65-F5344CB8AC3E}">
        <p14:creationId xmlns:p14="http://schemas.microsoft.com/office/powerpoint/2010/main" val="96773945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CE900E-9718-44B8-AEB6-971FA57244FB}"/>
              </a:ext>
            </a:extLst>
          </p:cNvPr>
          <p:cNvSpPr>
            <a:spLocks noGrp="1"/>
          </p:cNvSpPr>
          <p:nvPr>
            <p:ph type="ctrTitle"/>
          </p:nvPr>
        </p:nvSpPr>
        <p:spPr/>
        <p:txBody>
          <a:bodyPr/>
          <a:lstStyle/>
          <a:p>
            <a:r>
              <a:rPr lang="en-US" dirty="0"/>
              <a:t>PEMBERIAN OBAT PADA BAYI DAN BALITA SESUAI KEWENANGAN DAN STANDAR</a:t>
            </a:r>
            <a:endParaRPr lang="id-ID" dirty="0"/>
          </a:p>
        </p:txBody>
      </p:sp>
      <p:sp>
        <p:nvSpPr>
          <p:cNvPr id="3" name="Subtitle 2">
            <a:extLst>
              <a:ext uri="{FF2B5EF4-FFF2-40B4-BE49-F238E27FC236}">
                <a16:creationId xmlns:a16="http://schemas.microsoft.com/office/drawing/2014/main" xmlns="" id="{2292B69B-305C-4728-BEF9-27F4788F1A63}"/>
              </a:ext>
            </a:extLst>
          </p:cNvPr>
          <p:cNvSpPr>
            <a:spLocks noGrp="1"/>
          </p:cNvSpPr>
          <p:nvPr>
            <p:ph type="subTitle" idx="1"/>
          </p:nvPr>
        </p:nvSpPr>
        <p:spPr>
          <a:xfrm>
            <a:off x="1696421" y="4623179"/>
            <a:ext cx="8689976" cy="1371599"/>
          </a:xfrm>
        </p:spPr>
        <p:txBody>
          <a:bodyPr/>
          <a:lstStyle/>
          <a:p>
            <a:r>
              <a:rPr lang="en-ID" b="1" dirty="0" err="1" smtClean="0">
                <a:solidFill>
                  <a:schemeClr val="tx1"/>
                </a:solidFill>
              </a:rPr>
              <a:t>Rosmawaty</a:t>
            </a:r>
            <a:endParaRPr lang="id-ID" b="1" dirty="0">
              <a:solidFill>
                <a:schemeClr val="tx1"/>
              </a:solidFill>
            </a:endParaRPr>
          </a:p>
        </p:txBody>
      </p:sp>
    </p:spTree>
    <p:extLst>
      <p:ext uri="{BB962C8B-B14F-4D97-AF65-F5344CB8AC3E}">
        <p14:creationId xmlns:p14="http://schemas.microsoft.com/office/powerpoint/2010/main" val="1496043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atin typeface="+mn-lt"/>
              </a:rPr>
              <a:t>BAWANG MERAH </a:t>
            </a:r>
            <a:r>
              <a:rPr lang="en-US" dirty="0"/>
              <a:t/>
            </a:r>
            <a:br>
              <a:rPr lang="en-US" dirty="0"/>
            </a:br>
            <a:r>
              <a:rPr lang="en-US" sz="3200" i="1" cap="none" dirty="0" err="1"/>
              <a:t>Meredakan</a:t>
            </a:r>
            <a:r>
              <a:rPr lang="en-US" sz="3200" i="1" cap="none" dirty="0"/>
              <a:t> </a:t>
            </a:r>
            <a:r>
              <a:rPr lang="en-US" sz="3200" i="1" cap="none" dirty="0" err="1"/>
              <a:t>demam</a:t>
            </a:r>
            <a:r>
              <a:rPr lang="en-US" sz="3200" i="1" cap="none" dirty="0"/>
              <a:t> pada </a:t>
            </a:r>
            <a:r>
              <a:rPr lang="en-US" sz="3200" i="1" cap="none" dirty="0" err="1"/>
              <a:t>anak</a:t>
            </a:r>
            <a:endParaRPr lang="en-US" sz="3200" i="1" dirty="0"/>
          </a:p>
        </p:txBody>
      </p:sp>
      <p:sp>
        <p:nvSpPr>
          <p:cNvPr id="3" name="Content Placeholder 2"/>
          <p:cNvSpPr>
            <a:spLocks noGrp="1"/>
          </p:cNvSpPr>
          <p:nvPr>
            <p:ph idx="1"/>
          </p:nvPr>
        </p:nvSpPr>
        <p:spPr>
          <a:xfrm>
            <a:off x="838200" y="2214693"/>
            <a:ext cx="4856018" cy="3962269"/>
          </a:xfrm>
        </p:spPr>
        <p:txBody>
          <a:bodyPr>
            <a:normAutofit fontScale="92500"/>
          </a:bodyPr>
          <a:lstStyle/>
          <a:p>
            <a:pPr marL="0" lvl="0" indent="0">
              <a:buNone/>
            </a:pPr>
            <a:r>
              <a:rPr lang="en-US" sz="2400" cap="none" dirty="0" err="1"/>
              <a:t>Bawang</a:t>
            </a:r>
            <a:r>
              <a:rPr lang="en-US" sz="2400" cap="none" dirty="0"/>
              <a:t> </a:t>
            </a:r>
            <a:r>
              <a:rPr lang="en-US" sz="2400" cap="none" dirty="0" err="1"/>
              <a:t>merah</a:t>
            </a:r>
            <a:r>
              <a:rPr lang="en-US" sz="2400" cap="none" dirty="0"/>
              <a:t> </a:t>
            </a:r>
            <a:r>
              <a:rPr lang="en-US" sz="2400" cap="none" dirty="0" err="1"/>
              <a:t>dapat</a:t>
            </a:r>
            <a:r>
              <a:rPr lang="en-US" sz="2400" cap="none" dirty="0"/>
              <a:t> </a:t>
            </a:r>
            <a:r>
              <a:rPr lang="en-US" sz="2400" cap="none" dirty="0" err="1"/>
              <a:t>digunakan</a:t>
            </a:r>
            <a:r>
              <a:rPr lang="en-US" sz="2400" cap="none" dirty="0"/>
              <a:t> </a:t>
            </a:r>
            <a:r>
              <a:rPr lang="en-US" sz="2400" cap="none" dirty="0" err="1"/>
              <a:t>sebagai</a:t>
            </a:r>
            <a:r>
              <a:rPr lang="en-US" sz="2400" cap="none" dirty="0"/>
              <a:t> </a:t>
            </a:r>
            <a:r>
              <a:rPr lang="en-US" sz="2400" cap="none" dirty="0" err="1"/>
              <a:t>penurun</a:t>
            </a:r>
            <a:r>
              <a:rPr lang="en-US" sz="2400" cap="none" dirty="0"/>
              <a:t> </a:t>
            </a:r>
            <a:r>
              <a:rPr lang="en-US" sz="2400" cap="none" dirty="0" err="1"/>
              <a:t>suhu</a:t>
            </a:r>
            <a:r>
              <a:rPr lang="en-US" sz="2400" cap="none" dirty="0"/>
              <a:t> </a:t>
            </a:r>
            <a:r>
              <a:rPr lang="en-US" sz="2400" cap="none" dirty="0" err="1"/>
              <a:t>tubuh</a:t>
            </a:r>
            <a:r>
              <a:rPr lang="en-US" sz="2400" cap="none" dirty="0"/>
              <a:t> </a:t>
            </a:r>
            <a:r>
              <a:rPr lang="en-US" sz="2400" cap="none" dirty="0" err="1"/>
              <a:t>khususnya</a:t>
            </a:r>
            <a:r>
              <a:rPr lang="en-US" sz="2400" cap="none" dirty="0"/>
              <a:t> pada </a:t>
            </a:r>
            <a:r>
              <a:rPr lang="en-US" sz="2400" cap="none" dirty="0" err="1"/>
              <a:t>anak</a:t>
            </a:r>
            <a:r>
              <a:rPr lang="en-US" sz="2400" cap="none" dirty="0"/>
              <a:t> </a:t>
            </a:r>
            <a:r>
              <a:rPr lang="en-US" sz="2400" cap="none" dirty="0" err="1"/>
              <a:t>usia</a:t>
            </a:r>
            <a:r>
              <a:rPr lang="en-US" sz="2400" cap="none" dirty="0"/>
              <a:t> 1-5 </a:t>
            </a:r>
            <a:r>
              <a:rPr lang="en-US" sz="2400" cap="none" dirty="0" err="1"/>
              <a:t>tahun</a:t>
            </a:r>
            <a:r>
              <a:rPr lang="en-US" sz="2400" cap="none" dirty="0"/>
              <a:t>. Yang </a:t>
            </a:r>
            <a:r>
              <a:rPr lang="en-US" sz="2400" cap="none" dirty="0" err="1"/>
              <a:t>mengalami</a:t>
            </a:r>
            <a:r>
              <a:rPr lang="en-US" sz="2400" cap="none" dirty="0"/>
              <a:t> </a:t>
            </a:r>
            <a:r>
              <a:rPr lang="en-US" sz="2400" cap="none" dirty="0" err="1"/>
              <a:t>peningkatan</a:t>
            </a:r>
            <a:r>
              <a:rPr lang="en-US" sz="2400" cap="none" dirty="0"/>
              <a:t> </a:t>
            </a:r>
            <a:r>
              <a:rPr lang="en-US" sz="2400" cap="none" dirty="0" err="1"/>
              <a:t>suhu</a:t>
            </a:r>
            <a:r>
              <a:rPr lang="en-US" sz="2400" cap="none" dirty="0"/>
              <a:t> </a:t>
            </a:r>
            <a:r>
              <a:rPr lang="en-US" sz="2400" cap="none" dirty="0" err="1"/>
              <a:t>tubuh</a:t>
            </a:r>
            <a:r>
              <a:rPr lang="en-US" sz="2400" cap="none" dirty="0"/>
              <a:t>. </a:t>
            </a:r>
            <a:r>
              <a:rPr lang="en-US" sz="2400" i="1" cap="none" dirty="0" err="1"/>
              <a:t>Propil</a:t>
            </a:r>
            <a:r>
              <a:rPr lang="en-US" sz="2400" i="1" cap="none" dirty="0"/>
              <a:t> disulfide </a:t>
            </a:r>
            <a:r>
              <a:rPr lang="en-US" sz="2400" cap="none" dirty="0"/>
              <a:t>dan </a:t>
            </a:r>
            <a:r>
              <a:rPr lang="en-US" sz="2400" i="1" cap="none" dirty="0" err="1"/>
              <a:t>propil</a:t>
            </a:r>
            <a:r>
              <a:rPr lang="en-US" sz="2400" i="1" cap="none" dirty="0"/>
              <a:t> metal disulfide </a:t>
            </a:r>
            <a:r>
              <a:rPr lang="en-US" sz="2400" cap="none" dirty="0"/>
              <a:t>yang </a:t>
            </a:r>
            <a:r>
              <a:rPr lang="en-US" sz="2400" cap="none" dirty="0" err="1"/>
              <a:t>mudah</a:t>
            </a:r>
            <a:r>
              <a:rPr lang="en-US" sz="2400" i="1" cap="none" dirty="0"/>
              <a:t> </a:t>
            </a:r>
            <a:r>
              <a:rPr lang="en-US" sz="2400" cap="none" dirty="0" err="1"/>
              <a:t>menguap</a:t>
            </a:r>
            <a:r>
              <a:rPr lang="en-US" sz="2400" cap="none" dirty="0"/>
              <a:t> </a:t>
            </a:r>
            <a:r>
              <a:rPr lang="en-US" sz="2400" cap="none" dirty="0" err="1"/>
              <a:t>ini</a:t>
            </a:r>
            <a:r>
              <a:rPr lang="en-US" sz="2400" cap="none" dirty="0"/>
              <a:t> </a:t>
            </a:r>
            <a:r>
              <a:rPr lang="en-US" sz="2400" cap="none" dirty="0" err="1"/>
              <a:t>jika</a:t>
            </a:r>
            <a:r>
              <a:rPr lang="en-US" sz="2400" cap="none" dirty="0"/>
              <a:t> </a:t>
            </a:r>
            <a:r>
              <a:rPr lang="en-US" sz="2400" cap="none" dirty="0" err="1"/>
              <a:t>dibalurkan</a:t>
            </a:r>
            <a:r>
              <a:rPr lang="en-US" sz="2400" cap="none" dirty="0"/>
              <a:t> pada </a:t>
            </a:r>
            <a:r>
              <a:rPr lang="en-US" sz="2400" cap="none" dirty="0" err="1"/>
              <a:t>tubuh</a:t>
            </a:r>
            <a:r>
              <a:rPr lang="en-US" sz="2400" cap="none" dirty="0"/>
              <a:t> </a:t>
            </a:r>
            <a:r>
              <a:rPr lang="en-US" sz="2400" cap="none" dirty="0" err="1"/>
              <a:t>akan</a:t>
            </a:r>
            <a:r>
              <a:rPr lang="en-US" sz="2400" i="1" cap="none" dirty="0"/>
              <a:t> </a:t>
            </a:r>
            <a:r>
              <a:rPr lang="en-US" sz="2400" cap="none" dirty="0" err="1"/>
              <a:t>menyebabkan</a:t>
            </a:r>
            <a:r>
              <a:rPr lang="en-US" sz="2400" cap="none" dirty="0"/>
              <a:t> </a:t>
            </a:r>
            <a:r>
              <a:rPr lang="en-US" sz="2400" cap="none" dirty="0" err="1"/>
              <a:t>memungkinkan</a:t>
            </a:r>
            <a:r>
              <a:rPr lang="en-US" sz="2400" cap="none" dirty="0"/>
              <a:t> </a:t>
            </a:r>
            <a:r>
              <a:rPr lang="en-US" sz="2400" cap="none" dirty="0" err="1"/>
              <a:t>percepatan</a:t>
            </a:r>
            <a:r>
              <a:rPr lang="en-US" sz="2400" i="1" cap="none" dirty="0"/>
              <a:t> </a:t>
            </a:r>
            <a:r>
              <a:rPr lang="en-US" sz="2400" cap="none" dirty="0" err="1"/>
              <a:t>perpindahan</a:t>
            </a:r>
            <a:r>
              <a:rPr lang="en-US" sz="2400" cap="none" dirty="0"/>
              <a:t> </a:t>
            </a:r>
            <a:r>
              <a:rPr lang="en-US" sz="2400" cap="none" dirty="0" err="1"/>
              <a:t>panas</a:t>
            </a:r>
            <a:r>
              <a:rPr lang="en-US" sz="2400" cap="none" dirty="0"/>
              <a:t> </a:t>
            </a:r>
            <a:r>
              <a:rPr lang="en-US" sz="2400" cap="none" dirty="0" err="1"/>
              <a:t>dari</a:t>
            </a:r>
            <a:r>
              <a:rPr lang="en-US" sz="2400" cap="none" dirty="0"/>
              <a:t> </a:t>
            </a:r>
            <a:r>
              <a:rPr lang="en-US" sz="2400" cap="none" dirty="0" err="1"/>
              <a:t>tubuh</a:t>
            </a:r>
            <a:r>
              <a:rPr lang="en-US" sz="2400" cap="none" dirty="0"/>
              <a:t> </a:t>
            </a:r>
            <a:r>
              <a:rPr lang="en-US" sz="2400" cap="none" dirty="0" err="1"/>
              <a:t>ke</a:t>
            </a:r>
            <a:r>
              <a:rPr lang="en-US" sz="2400" cap="none" dirty="0"/>
              <a:t> </a:t>
            </a:r>
            <a:r>
              <a:rPr lang="en-US" sz="2400" cap="none" dirty="0" err="1"/>
              <a:t>kulit</a:t>
            </a:r>
            <a:r>
              <a:rPr lang="en-US" sz="2400" cap="none" dirty="0"/>
              <a:t>   </a:t>
            </a:r>
          </a:p>
          <a:p>
            <a:endParaRPr lang="en-US" sz="2400" cap="none" dirty="0"/>
          </a:p>
        </p:txBody>
      </p:sp>
      <p:pic>
        <p:nvPicPr>
          <p:cNvPr id="1026" name="Picture 2" descr="Bawang Merah Bakar dan Susu"/>
          <p:cNvPicPr>
            <a:picLocks noChangeAspect="1" noChangeArrowheads="1"/>
          </p:cNvPicPr>
          <p:nvPr/>
        </p:nvPicPr>
        <p:blipFill>
          <a:blip r:embed="rId2"/>
          <a:srcRect/>
          <a:stretch>
            <a:fillRect/>
          </a:stretch>
        </p:blipFill>
        <p:spPr bwMode="auto">
          <a:xfrm>
            <a:off x="6096000" y="1983653"/>
            <a:ext cx="6096000" cy="342900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8140"/>
            <a:ext cx="10515600" cy="1325563"/>
          </a:xfrm>
        </p:spPr>
        <p:txBody>
          <a:bodyPr>
            <a:normAutofit/>
          </a:bodyPr>
          <a:lstStyle/>
          <a:p>
            <a:pPr lvl="0" algn="l"/>
            <a:r>
              <a:rPr lang="en-US" b="1" dirty="0">
                <a:latin typeface="+mn-lt"/>
              </a:rPr>
              <a:t>DAUN MENGKUDU </a:t>
            </a:r>
            <a:r>
              <a:rPr lang="en-US" dirty="0">
                <a:latin typeface="+mn-lt"/>
              </a:rPr>
              <a:t/>
            </a:r>
            <a:br>
              <a:rPr lang="en-US" dirty="0">
                <a:latin typeface="+mn-lt"/>
              </a:rPr>
            </a:br>
            <a:r>
              <a:rPr lang="en-US" sz="3200" i="1" cap="none" dirty="0" err="1">
                <a:latin typeface="+mn-lt"/>
              </a:rPr>
              <a:t>Menangani</a:t>
            </a:r>
            <a:r>
              <a:rPr lang="en-US" sz="3200" i="1" cap="none" dirty="0">
                <a:latin typeface="+mn-lt"/>
              </a:rPr>
              <a:t> </a:t>
            </a:r>
            <a:r>
              <a:rPr lang="en-US" sz="3200" i="1" cap="none" dirty="0" err="1">
                <a:latin typeface="+mn-lt"/>
              </a:rPr>
              <a:t>kembung</a:t>
            </a:r>
            <a:r>
              <a:rPr lang="en-US" sz="3200" i="1" cap="none" dirty="0">
                <a:latin typeface="+mn-lt"/>
              </a:rPr>
              <a:t> pada </a:t>
            </a:r>
            <a:r>
              <a:rPr lang="en-US" sz="3200" i="1" cap="none" dirty="0" err="1">
                <a:latin typeface="+mn-lt"/>
              </a:rPr>
              <a:t>bayi</a:t>
            </a:r>
            <a:r>
              <a:rPr lang="en-US" sz="3200" i="1" cap="none" dirty="0">
                <a:latin typeface="+mn-lt"/>
              </a:rPr>
              <a:t>  </a:t>
            </a:r>
            <a:endParaRPr lang="en-US" sz="3200" i="1" dirty="0">
              <a:latin typeface="+mn-lt"/>
            </a:endParaRPr>
          </a:p>
        </p:txBody>
      </p:sp>
      <p:sp>
        <p:nvSpPr>
          <p:cNvPr id="3" name="Content Placeholder 2"/>
          <p:cNvSpPr>
            <a:spLocks noGrp="1"/>
          </p:cNvSpPr>
          <p:nvPr>
            <p:ph idx="1"/>
          </p:nvPr>
        </p:nvSpPr>
        <p:spPr>
          <a:xfrm>
            <a:off x="532534" y="1995489"/>
            <a:ext cx="5230091" cy="3563793"/>
          </a:xfrm>
        </p:spPr>
        <p:txBody>
          <a:bodyPr>
            <a:normAutofit/>
          </a:bodyPr>
          <a:lstStyle/>
          <a:p>
            <a:pPr marL="0" lvl="0" indent="0">
              <a:buNone/>
            </a:pPr>
            <a:r>
              <a:rPr lang="en-US" sz="2400" cap="none" dirty="0" err="1"/>
              <a:t>Daun</a:t>
            </a:r>
            <a:r>
              <a:rPr lang="en-US" sz="2400" cap="none" dirty="0"/>
              <a:t>  </a:t>
            </a:r>
            <a:r>
              <a:rPr lang="en-US" sz="2400" cap="none" dirty="0" err="1"/>
              <a:t>mengkudu</a:t>
            </a:r>
            <a:r>
              <a:rPr lang="en-US" sz="2400" cap="none" dirty="0"/>
              <a:t> </a:t>
            </a:r>
            <a:r>
              <a:rPr lang="en-US" sz="2400" cap="none" dirty="0" err="1"/>
              <a:t>bisa</a:t>
            </a:r>
            <a:r>
              <a:rPr lang="en-US" sz="2400" cap="none" dirty="0"/>
              <a:t>  </a:t>
            </a:r>
            <a:r>
              <a:rPr lang="en-US" sz="2400" cap="none" dirty="0" err="1"/>
              <a:t>meringankan</a:t>
            </a:r>
            <a:r>
              <a:rPr lang="en-US" sz="2400" cap="none" dirty="0"/>
              <a:t>  </a:t>
            </a:r>
            <a:r>
              <a:rPr lang="en-US" sz="2400" cap="none" dirty="0" err="1"/>
              <a:t>perut</a:t>
            </a:r>
            <a:r>
              <a:rPr lang="en-US" sz="2400" cap="none" dirty="0"/>
              <a:t>  </a:t>
            </a:r>
            <a:r>
              <a:rPr lang="en-US" sz="2400" cap="none" dirty="0" err="1"/>
              <a:t>kembung</a:t>
            </a:r>
            <a:r>
              <a:rPr lang="en-US" sz="2400" cap="none" dirty="0"/>
              <a:t>  dan  </a:t>
            </a:r>
            <a:r>
              <a:rPr lang="en-US" sz="2400" cap="none" dirty="0" err="1"/>
              <a:t>demam</a:t>
            </a:r>
            <a:r>
              <a:rPr lang="en-US" sz="2400" cap="none" dirty="0"/>
              <a:t>  pada  </a:t>
            </a:r>
            <a:r>
              <a:rPr lang="en-US" sz="2400" cap="none" dirty="0" err="1"/>
              <a:t>bayi</a:t>
            </a:r>
            <a:r>
              <a:rPr lang="en-US" sz="2400" cap="none" dirty="0"/>
              <a:t>.  </a:t>
            </a:r>
            <a:r>
              <a:rPr lang="en-US" sz="2400" cap="none" dirty="0" err="1"/>
              <a:t>Caranya</a:t>
            </a:r>
            <a:r>
              <a:rPr lang="en-US" sz="2400" cap="none" dirty="0"/>
              <a:t>,  </a:t>
            </a:r>
            <a:r>
              <a:rPr lang="en-US" sz="2400" cap="none" dirty="0" err="1"/>
              <a:t>panaskan</a:t>
            </a:r>
            <a:r>
              <a:rPr lang="en-US" sz="2400" cap="none" dirty="0"/>
              <a:t>  </a:t>
            </a:r>
            <a:r>
              <a:rPr lang="en-US" sz="2400" cap="none" dirty="0" err="1"/>
              <a:t>daun</a:t>
            </a:r>
            <a:r>
              <a:rPr lang="en-US" sz="2400" cap="none" dirty="0"/>
              <a:t>  </a:t>
            </a:r>
            <a:r>
              <a:rPr lang="en-US" sz="2400" cap="none" dirty="0" err="1"/>
              <a:t>mengkudu</a:t>
            </a:r>
            <a:r>
              <a:rPr lang="en-US" sz="2400" cap="none" dirty="0"/>
              <a:t>  di  </a:t>
            </a:r>
            <a:r>
              <a:rPr lang="en-US" sz="2400" cap="none" dirty="0" err="1"/>
              <a:t>atas</a:t>
            </a:r>
            <a:r>
              <a:rPr lang="en-US" sz="2400" cap="none" dirty="0"/>
              <a:t> </a:t>
            </a:r>
            <a:r>
              <a:rPr lang="en-US" sz="2400" cap="none" dirty="0" err="1"/>
              <a:t>api</a:t>
            </a:r>
            <a:r>
              <a:rPr lang="en-US" sz="2400" cap="none" dirty="0"/>
              <a:t> </a:t>
            </a:r>
            <a:r>
              <a:rPr lang="en-US" sz="2400" cap="none" dirty="0" err="1"/>
              <a:t>beberapa</a:t>
            </a:r>
            <a:r>
              <a:rPr lang="en-US" sz="2400" cap="none" dirty="0"/>
              <a:t> </a:t>
            </a:r>
            <a:r>
              <a:rPr lang="en-US" sz="2400" cap="none" dirty="0" err="1"/>
              <a:t>saat</a:t>
            </a:r>
            <a:r>
              <a:rPr lang="en-US" sz="2400" cap="none" dirty="0"/>
              <a:t>, </a:t>
            </a:r>
            <a:r>
              <a:rPr lang="en-US" sz="2400" cap="none" dirty="0" err="1"/>
              <a:t>lalu</a:t>
            </a:r>
            <a:r>
              <a:rPr lang="en-US" sz="2400" cap="none" dirty="0"/>
              <a:t> </a:t>
            </a:r>
            <a:r>
              <a:rPr lang="en-US" sz="2400" cap="none" dirty="0" err="1"/>
              <a:t>oleskan</a:t>
            </a:r>
            <a:r>
              <a:rPr lang="en-US" sz="2400" cap="none" dirty="0"/>
              <a:t> </a:t>
            </a:r>
            <a:r>
              <a:rPr lang="en-US" sz="2400" cap="none" dirty="0" err="1"/>
              <a:t>minyak</a:t>
            </a:r>
            <a:r>
              <a:rPr lang="en-US" sz="2400" cap="none" dirty="0"/>
              <a:t> </a:t>
            </a:r>
            <a:r>
              <a:rPr lang="en-US" sz="2400" cap="none" dirty="0" err="1"/>
              <a:t>kelapa</a:t>
            </a:r>
            <a:r>
              <a:rPr lang="en-US" sz="2400" cap="none" dirty="0"/>
              <a:t>. </a:t>
            </a:r>
            <a:r>
              <a:rPr lang="en-US" sz="2400" cap="none" dirty="0" err="1"/>
              <a:t>Tempelkan</a:t>
            </a:r>
            <a:r>
              <a:rPr lang="en-US" sz="2400" cap="none" dirty="0"/>
              <a:t> pada </a:t>
            </a:r>
            <a:r>
              <a:rPr lang="en-US" sz="2400" cap="none" dirty="0" err="1"/>
              <a:t>perut</a:t>
            </a:r>
            <a:r>
              <a:rPr lang="en-US" sz="2400" cap="none" dirty="0"/>
              <a:t> </a:t>
            </a:r>
            <a:r>
              <a:rPr lang="en-US" sz="2400" cap="none" dirty="0" err="1"/>
              <a:t>atau</a:t>
            </a:r>
            <a:r>
              <a:rPr lang="en-US" sz="2400" cap="none" dirty="0"/>
              <a:t> </a:t>
            </a:r>
            <a:r>
              <a:rPr lang="en-US" sz="2400" cap="none" dirty="0" err="1"/>
              <a:t>dahi</a:t>
            </a:r>
            <a:r>
              <a:rPr lang="en-US" sz="2400" cap="none" dirty="0"/>
              <a:t> </a:t>
            </a:r>
            <a:r>
              <a:rPr lang="en-US" sz="2400" cap="none" dirty="0" err="1"/>
              <a:t>saat</a:t>
            </a:r>
            <a:r>
              <a:rPr lang="en-US" sz="2400" cap="none" dirty="0"/>
              <a:t> </a:t>
            </a:r>
            <a:r>
              <a:rPr lang="en-US" sz="2400" cap="none" dirty="0" err="1"/>
              <a:t>masih</a:t>
            </a:r>
            <a:r>
              <a:rPr lang="en-US" sz="2400" cap="none" dirty="0"/>
              <a:t> </a:t>
            </a:r>
            <a:r>
              <a:rPr lang="en-US" sz="2400" cap="none" dirty="0" err="1"/>
              <a:t>hangat</a:t>
            </a:r>
            <a:r>
              <a:rPr lang="en-US" sz="2400" cap="none" dirty="0"/>
              <a:t>, </a:t>
            </a:r>
            <a:r>
              <a:rPr lang="en-US" sz="2400" cap="none" dirty="0" err="1"/>
              <a:t>lalu</a:t>
            </a:r>
            <a:r>
              <a:rPr lang="en-US" sz="2400" cap="none" dirty="0"/>
              <a:t> </a:t>
            </a:r>
            <a:r>
              <a:rPr lang="en-US" sz="2400" cap="none" dirty="0" err="1"/>
              <a:t>ulang</a:t>
            </a:r>
            <a:r>
              <a:rPr lang="en-US" sz="2400" cap="none" dirty="0"/>
              <a:t> </a:t>
            </a:r>
            <a:r>
              <a:rPr lang="en-US" sz="2400" cap="none" dirty="0" err="1"/>
              <a:t>beberapa</a:t>
            </a:r>
            <a:r>
              <a:rPr lang="en-US" sz="2400" cap="none" dirty="0"/>
              <a:t> kali (</a:t>
            </a:r>
            <a:r>
              <a:rPr lang="en-US" sz="2400" cap="none" dirty="0" err="1"/>
              <a:t>lestari</a:t>
            </a:r>
            <a:r>
              <a:rPr lang="en-US" sz="2400" cap="none" dirty="0"/>
              <a:t>, 2016).</a:t>
            </a:r>
          </a:p>
        </p:txBody>
      </p:sp>
      <p:pic>
        <p:nvPicPr>
          <p:cNvPr id="17410" name="Picture 2" descr="Beragam Manfaat Buah Mengkudu untuk Kesehatan - Alodokter"/>
          <p:cNvPicPr>
            <a:picLocks noChangeAspect="1" noChangeArrowheads="1"/>
          </p:cNvPicPr>
          <p:nvPr/>
        </p:nvPicPr>
        <p:blipFill>
          <a:blip r:embed="rId2"/>
          <a:srcRect/>
          <a:stretch>
            <a:fillRect/>
          </a:stretch>
        </p:blipFill>
        <p:spPr bwMode="auto">
          <a:xfrm>
            <a:off x="6000750" y="1434956"/>
            <a:ext cx="6191250" cy="412432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Hexagon 11"/>
          <p:cNvSpPr/>
          <p:nvPr/>
        </p:nvSpPr>
        <p:spPr>
          <a:xfrm>
            <a:off x="7655719" y="1881186"/>
            <a:ext cx="4188619" cy="3738563"/>
          </a:xfrm>
          <a:prstGeom prst="hexagon">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Hexagon 4"/>
          <p:cNvSpPr/>
          <p:nvPr/>
        </p:nvSpPr>
        <p:spPr>
          <a:xfrm>
            <a:off x="4524375" y="-85725"/>
            <a:ext cx="4429125" cy="4029074"/>
          </a:xfrm>
          <a:prstGeom prst="hexagon">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 name="Title 1"/>
          <p:cNvSpPr>
            <a:spLocks noGrp="1"/>
          </p:cNvSpPr>
          <p:nvPr>
            <p:ph type="title" idx="4294967295"/>
          </p:nvPr>
        </p:nvSpPr>
        <p:spPr>
          <a:xfrm>
            <a:off x="554182" y="450847"/>
            <a:ext cx="10515600" cy="1325563"/>
          </a:xfrm>
        </p:spPr>
        <p:txBody>
          <a:bodyPr>
            <a:normAutofit/>
          </a:bodyPr>
          <a:lstStyle/>
          <a:p>
            <a:pPr algn="l"/>
            <a:r>
              <a:rPr lang="en-US" sz="4500" dirty="0" err="1">
                <a:latin typeface="Abingdon" panose="02000500000000090000" pitchFamily="2" charset="0"/>
              </a:rPr>
              <a:t>Aromaterapi</a:t>
            </a:r>
            <a:endParaRPr lang="en-US" sz="4500" dirty="0">
              <a:latin typeface="Abingdon" panose="02000500000000090000" pitchFamily="2" charset="0"/>
            </a:endParaRPr>
          </a:p>
        </p:txBody>
      </p:sp>
      <p:pic>
        <p:nvPicPr>
          <p:cNvPr id="10" name="Picture 9" descr="person holding bottle"/>
          <p:cNvPicPr>
            <a:picLocks noChangeAspect="1" noChangeArrowheads="1"/>
          </p:cNvPicPr>
          <p:nvPr/>
        </p:nvPicPr>
        <p:blipFill>
          <a:blip r:embed="rId2">
            <a:extLst>
              <a:ext uri="{28A0092B-C50C-407E-A947-70E740481C1C}">
                <a14:useLocalDpi xmlns:a14="http://schemas.microsoft.com/office/drawing/2010/main" val="0"/>
              </a:ext>
            </a:extLst>
          </a:blip>
          <a:srcRect l="24499" r="8384" b="3611"/>
          <a:stretch>
            <a:fillRect/>
          </a:stretch>
        </p:blipFill>
        <p:spPr bwMode="auto">
          <a:xfrm>
            <a:off x="4743450" y="123826"/>
            <a:ext cx="6900863" cy="6610348"/>
          </a:xfrm>
          <a:custGeom>
            <a:avLst/>
            <a:gdLst>
              <a:gd name="connsiteX0" fmla="*/ 1125141 w 6900863"/>
              <a:gd name="connsiteY0" fmla="*/ 3757612 h 6610348"/>
              <a:gd name="connsiteX1" fmla="*/ 2889648 w 6900863"/>
              <a:gd name="connsiteY1" fmla="*/ 3757612 h 6610348"/>
              <a:gd name="connsiteX2" fmla="*/ 3602832 w 6900863"/>
              <a:gd name="connsiteY2" fmla="*/ 5183980 h 6610348"/>
              <a:gd name="connsiteX3" fmla="*/ 2889648 w 6900863"/>
              <a:gd name="connsiteY3" fmla="*/ 6610348 h 6610348"/>
              <a:gd name="connsiteX4" fmla="*/ 1125141 w 6900863"/>
              <a:gd name="connsiteY4" fmla="*/ 6610348 h 6610348"/>
              <a:gd name="connsiteX5" fmla="*/ 411956 w 6900863"/>
              <a:gd name="connsiteY5" fmla="*/ 5183980 h 6610348"/>
              <a:gd name="connsiteX6" fmla="*/ 3938588 w 6900863"/>
              <a:gd name="connsiteY6" fmla="*/ 1866900 h 6610348"/>
              <a:gd name="connsiteX7" fmla="*/ 6005513 w 6900863"/>
              <a:gd name="connsiteY7" fmla="*/ 1866900 h 6610348"/>
              <a:gd name="connsiteX8" fmla="*/ 6900863 w 6900863"/>
              <a:gd name="connsiteY8" fmla="*/ 3657599 h 6610348"/>
              <a:gd name="connsiteX9" fmla="*/ 6005513 w 6900863"/>
              <a:gd name="connsiteY9" fmla="*/ 5448298 h 6610348"/>
              <a:gd name="connsiteX10" fmla="*/ 3938588 w 6900863"/>
              <a:gd name="connsiteY10" fmla="*/ 5448298 h 6610348"/>
              <a:gd name="connsiteX11" fmla="*/ 3043238 w 6900863"/>
              <a:gd name="connsiteY11" fmla="*/ 3657599 h 6610348"/>
              <a:gd name="connsiteX12" fmla="*/ 4008637 w 6900863"/>
              <a:gd name="connsiteY12" fmla="*/ 142873 h 6610348"/>
              <a:gd name="connsiteX13" fmla="*/ 5147270 w 6900863"/>
              <a:gd name="connsiteY13" fmla="*/ 142873 h 6610348"/>
              <a:gd name="connsiteX14" fmla="*/ 5553075 w 6900863"/>
              <a:gd name="connsiteY14" fmla="*/ 954483 h 6610348"/>
              <a:gd name="connsiteX15" fmla="*/ 5147270 w 6900863"/>
              <a:gd name="connsiteY15" fmla="*/ 1766092 h 6610348"/>
              <a:gd name="connsiteX16" fmla="*/ 4008637 w 6900863"/>
              <a:gd name="connsiteY16" fmla="*/ 1766092 h 6610348"/>
              <a:gd name="connsiteX17" fmla="*/ 3602832 w 6900863"/>
              <a:gd name="connsiteY17" fmla="*/ 954483 h 6610348"/>
              <a:gd name="connsiteX18" fmla="*/ 895350 w 6900863"/>
              <a:gd name="connsiteY18" fmla="*/ 0 h 6610348"/>
              <a:gd name="connsiteX19" fmla="*/ 2962275 w 6900863"/>
              <a:gd name="connsiteY19" fmla="*/ 0 h 6610348"/>
              <a:gd name="connsiteX20" fmla="*/ 3857625 w 6900863"/>
              <a:gd name="connsiteY20" fmla="*/ 1790699 h 6610348"/>
              <a:gd name="connsiteX21" fmla="*/ 2962275 w 6900863"/>
              <a:gd name="connsiteY21" fmla="*/ 3581398 h 6610348"/>
              <a:gd name="connsiteX22" fmla="*/ 895350 w 6900863"/>
              <a:gd name="connsiteY22" fmla="*/ 3581398 h 6610348"/>
              <a:gd name="connsiteX23" fmla="*/ 0 w 6900863"/>
              <a:gd name="connsiteY23" fmla="*/ 1790699 h 6610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900863" h="6610348">
                <a:moveTo>
                  <a:pt x="1125141" y="3757612"/>
                </a:moveTo>
                <a:lnTo>
                  <a:pt x="2889648" y="3757612"/>
                </a:lnTo>
                <a:lnTo>
                  <a:pt x="3602832" y="5183980"/>
                </a:lnTo>
                <a:lnTo>
                  <a:pt x="2889648" y="6610348"/>
                </a:lnTo>
                <a:lnTo>
                  <a:pt x="1125141" y="6610348"/>
                </a:lnTo>
                <a:lnTo>
                  <a:pt x="411956" y="5183980"/>
                </a:lnTo>
                <a:close/>
                <a:moveTo>
                  <a:pt x="3938588" y="1866900"/>
                </a:moveTo>
                <a:lnTo>
                  <a:pt x="6005513" y="1866900"/>
                </a:lnTo>
                <a:lnTo>
                  <a:pt x="6900863" y="3657599"/>
                </a:lnTo>
                <a:lnTo>
                  <a:pt x="6005513" y="5448298"/>
                </a:lnTo>
                <a:lnTo>
                  <a:pt x="3938588" y="5448298"/>
                </a:lnTo>
                <a:lnTo>
                  <a:pt x="3043238" y="3657599"/>
                </a:lnTo>
                <a:close/>
                <a:moveTo>
                  <a:pt x="4008637" y="142873"/>
                </a:moveTo>
                <a:lnTo>
                  <a:pt x="5147270" y="142873"/>
                </a:lnTo>
                <a:lnTo>
                  <a:pt x="5553075" y="954483"/>
                </a:lnTo>
                <a:lnTo>
                  <a:pt x="5147270" y="1766092"/>
                </a:lnTo>
                <a:lnTo>
                  <a:pt x="4008637" y="1766092"/>
                </a:lnTo>
                <a:lnTo>
                  <a:pt x="3602832" y="954483"/>
                </a:lnTo>
                <a:close/>
                <a:moveTo>
                  <a:pt x="895350" y="0"/>
                </a:moveTo>
                <a:lnTo>
                  <a:pt x="2962275" y="0"/>
                </a:lnTo>
                <a:lnTo>
                  <a:pt x="3857625" y="1790699"/>
                </a:lnTo>
                <a:lnTo>
                  <a:pt x="2962275" y="3581398"/>
                </a:lnTo>
                <a:lnTo>
                  <a:pt x="895350" y="3581398"/>
                </a:lnTo>
                <a:lnTo>
                  <a:pt x="0" y="1790699"/>
                </a:lnTo>
                <a:close/>
              </a:path>
            </a:pathLst>
          </a:cu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60400" y="4301067"/>
            <a:ext cx="2641600" cy="369332"/>
          </a:xfrm>
          <a:prstGeom prst="rect">
            <a:avLst/>
          </a:prstGeom>
          <a:noFill/>
        </p:spPr>
        <p:txBody>
          <a:bodyPr wrap="square" rtlCol="0">
            <a:spAutoFit/>
          </a:bodyPr>
          <a:lstStyle/>
          <a:p>
            <a:endParaRPr lang="en-US" dirty="0"/>
          </a:p>
        </p:txBody>
      </p:sp>
      <p:sp>
        <p:nvSpPr>
          <p:cNvPr id="6" name="TextBox 5"/>
          <p:cNvSpPr txBox="1"/>
          <p:nvPr/>
        </p:nvSpPr>
        <p:spPr>
          <a:xfrm>
            <a:off x="728132" y="1881186"/>
            <a:ext cx="4015318" cy="369332"/>
          </a:xfrm>
          <a:prstGeom prst="rect">
            <a:avLst/>
          </a:prstGeom>
          <a:noFill/>
        </p:spPr>
        <p:txBody>
          <a:bodyPr wrap="square" rtlCol="0">
            <a:spAutoFit/>
          </a:bodyPr>
          <a:lstStyle/>
          <a:p>
            <a:r>
              <a:rPr lang="en-US" dirty="0" err="1"/>
              <a:t>Minyak</a:t>
            </a:r>
            <a:r>
              <a:rPr lang="en-US" dirty="0"/>
              <a:t> </a:t>
            </a:r>
            <a:r>
              <a:rPr lang="en-US" dirty="0" err="1"/>
              <a:t>Atsiri</a:t>
            </a:r>
            <a:r>
              <a:rPr lang="en-US" dirty="0"/>
              <a:t>  = </a:t>
            </a:r>
            <a:r>
              <a:rPr lang="en-US" dirty="0" err="1"/>
              <a:t>Tanaman</a:t>
            </a:r>
            <a:r>
              <a:rPr lang="en-US" dirty="0"/>
              <a:t> </a:t>
            </a:r>
            <a:r>
              <a:rPr lang="en-US" dirty="0" err="1"/>
              <a:t>Aromatik</a:t>
            </a:r>
            <a:endParaRPr lang="en-US" dirty="0"/>
          </a:p>
        </p:txBody>
      </p:sp>
      <p:cxnSp>
        <p:nvCxnSpPr>
          <p:cNvPr id="7" name="Straight Arrow Connector 6"/>
          <p:cNvCxnSpPr/>
          <p:nvPr/>
        </p:nvCxnSpPr>
        <p:spPr>
          <a:xfrm>
            <a:off x="1667934" y="3096082"/>
            <a:ext cx="3132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77825" y="2282809"/>
            <a:ext cx="4365625" cy="646331"/>
          </a:xfrm>
          <a:prstGeom prst="rect">
            <a:avLst/>
          </a:prstGeom>
          <a:noFill/>
        </p:spPr>
        <p:txBody>
          <a:bodyPr wrap="square" rtlCol="0">
            <a:spAutoFit/>
          </a:bodyPr>
          <a:lstStyle/>
          <a:p>
            <a:pPr>
              <a:buFont typeface="Wingdings" pitchFamily="2" charset="2"/>
              <a:buChar char="§"/>
            </a:pPr>
            <a:r>
              <a:rPr lang="en-US" dirty="0" err="1"/>
              <a:t>Fungsi</a:t>
            </a:r>
            <a:r>
              <a:rPr lang="en-US" dirty="0"/>
              <a:t> : </a:t>
            </a:r>
            <a:r>
              <a:rPr lang="en-US" dirty="0" err="1"/>
              <a:t>Meningkatkan</a:t>
            </a:r>
            <a:r>
              <a:rPr lang="en-US" dirty="0"/>
              <a:t> </a:t>
            </a:r>
            <a:r>
              <a:rPr lang="en-US" dirty="0" err="1"/>
              <a:t>Kesehatan</a:t>
            </a:r>
            <a:r>
              <a:rPr lang="en-US" dirty="0"/>
              <a:t> </a:t>
            </a:r>
            <a:r>
              <a:rPr lang="en-US" dirty="0" err="1"/>
              <a:t>Fisik</a:t>
            </a:r>
            <a:r>
              <a:rPr lang="en-US" dirty="0"/>
              <a:t> &amp; </a:t>
            </a:r>
            <a:r>
              <a:rPr lang="en-US" dirty="0" err="1"/>
              <a:t>Emosi</a:t>
            </a:r>
            <a:r>
              <a:rPr lang="en-US" dirty="0"/>
              <a:t> </a:t>
            </a:r>
            <a:r>
              <a:rPr lang="en-US" dirty="0" err="1"/>
              <a:t>Respon</a:t>
            </a:r>
            <a:r>
              <a:rPr lang="en-US" dirty="0"/>
              <a:t> (+ ) </a:t>
            </a:r>
            <a:r>
              <a:rPr lang="en-US" dirty="0" err="1"/>
              <a:t>pada</a:t>
            </a:r>
            <a:r>
              <a:rPr lang="en-US" dirty="0"/>
              <a:t> </a:t>
            </a:r>
            <a:r>
              <a:rPr lang="en-US" dirty="0" err="1"/>
              <a:t>tubuh</a:t>
            </a:r>
            <a:endParaRPr lang="en-US" dirty="0"/>
          </a:p>
        </p:txBody>
      </p:sp>
      <p:sp>
        <p:nvSpPr>
          <p:cNvPr id="11" name="TextBox 10"/>
          <p:cNvSpPr txBox="1"/>
          <p:nvPr/>
        </p:nvSpPr>
        <p:spPr>
          <a:xfrm>
            <a:off x="467254" y="2904540"/>
            <a:ext cx="3589867" cy="369332"/>
          </a:xfrm>
          <a:prstGeom prst="rect">
            <a:avLst/>
          </a:prstGeom>
          <a:noFill/>
        </p:spPr>
        <p:txBody>
          <a:bodyPr wrap="square" rtlCol="0">
            <a:spAutoFit/>
          </a:bodyPr>
          <a:lstStyle/>
          <a:p>
            <a:r>
              <a:rPr lang="en-US" dirty="0"/>
              <a:t> </a:t>
            </a:r>
            <a:r>
              <a:rPr lang="en-US" dirty="0" err="1"/>
              <a:t>Contoh</a:t>
            </a:r>
            <a:r>
              <a:rPr lang="en-US" dirty="0"/>
              <a:t> : Lavender = </a:t>
            </a:r>
            <a:r>
              <a:rPr lang="en-US" dirty="0" err="1"/>
              <a:t>Esensial</a:t>
            </a:r>
            <a:r>
              <a:rPr lang="en-US" dirty="0"/>
              <a:t> Oil</a:t>
            </a:r>
          </a:p>
        </p:txBody>
      </p:sp>
      <p:sp>
        <p:nvSpPr>
          <p:cNvPr id="13" name="TextBox 12"/>
          <p:cNvSpPr txBox="1"/>
          <p:nvPr/>
        </p:nvSpPr>
        <p:spPr>
          <a:xfrm>
            <a:off x="512666" y="3513677"/>
            <a:ext cx="3589867" cy="646331"/>
          </a:xfrm>
          <a:prstGeom prst="rect">
            <a:avLst/>
          </a:prstGeom>
          <a:noFill/>
        </p:spPr>
        <p:txBody>
          <a:bodyPr wrap="square" rtlCol="0">
            <a:spAutoFit/>
          </a:bodyPr>
          <a:lstStyle/>
          <a:p>
            <a:pPr>
              <a:buFont typeface="Wingdings" pitchFamily="2" charset="2"/>
              <a:buChar char="§"/>
            </a:pPr>
            <a:r>
              <a:rPr lang="en-US" dirty="0" err="1"/>
              <a:t>Daya</a:t>
            </a:r>
            <a:r>
              <a:rPr lang="en-US" dirty="0"/>
              <a:t> </a:t>
            </a:r>
            <a:r>
              <a:rPr lang="en-US" dirty="0" err="1"/>
              <a:t>Tangkap</a:t>
            </a:r>
            <a:r>
              <a:rPr lang="en-US" dirty="0"/>
              <a:t> </a:t>
            </a:r>
            <a:r>
              <a:rPr lang="en-US" dirty="0" err="1"/>
              <a:t>anak</a:t>
            </a:r>
            <a:r>
              <a:rPr lang="en-US" dirty="0"/>
              <a:t> </a:t>
            </a:r>
            <a:r>
              <a:rPr lang="en-US" dirty="0" err="1"/>
              <a:t>Prasekolah</a:t>
            </a:r>
            <a:r>
              <a:rPr lang="en-US" dirty="0"/>
              <a:t> </a:t>
            </a:r>
            <a:r>
              <a:rPr lang="en-US" dirty="0" err="1"/>
              <a:t>lebih</a:t>
            </a:r>
            <a:r>
              <a:rPr lang="en-US" dirty="0"/>
              <a:t> </a:t>
            </a:r>
            <a:r>
              <a:rPr lang="en-US" dirty="0" err="1"/>
              <a:t>cepat</a:t>
            </a:r>
            <a:endParaRPr lang="en-US" dirty="0"/>
          </a:p>
        </p:txBody>
      </p:sp>
      <p:sp>
        <p:nvSpPr>
          <p:cNvPr id="15" name="TextBox 14"/>
          <p:cNvSpPr txBox="1"/>
          <p:nvPr/>
        </p:nvSpPr>
        <p:spPr>
          <a:xfrm>
            <a:off x="492606" y="4239491"/>
            <a:ext cx="4015318" cy="1477328"/>
          </a:xfrm>
          <a:prstGeom prst="rect">
            <a:avLst/>
          </a:prstGeom>
          <a:noFill/>
        </p:spPr>
        <p:txBody>
          <a:bodyPr wrap="square" rtlCol="0">
            <a:spAutoFit/>
          </a:bodyPr>
          <a:lstStyle/>
          <a:p>
            <a:r>
              <a:rPr lang="id-ID" dirty="0"/>
              <a:t>Contoh Jenis Aromaterapi Beberapa minyak esensial</a:t>
            </a:r>
            <a:r>
              <a:rPr lang="en-US" dirty="0"/>
              <a:t> :</a:t>
            </a:r>
          </a:p>
          <a:p>
            <a:pPr>
              <a:buFont typeface="Wingdings" pitchFamily="2" charset="2"/>
              <a:buChar char="ü"/>
            </a:pPr>
            <a:r>
              <a:rPr lang="id-ID" dirty="0"/>
              <a:t>Kayu putih (Eucalyptus Globulus)</a:t>
            </a:r>
            <a:endParaRPr lang="en-US" dirty="0"/>
          </a:p>
          <a:p>
            <a:pPr>
              <a:buFont typeface="Wingdings" pitchFamily="2" charset="2"/>
              <a:buChar char="ü"/>
            </a:pPr>
            <a:r>
              <a:rPr lang="id-ID" dirty="0"/>
              <a:t>Rosemary (Rosemarinus Officinalis)</a:t>
            </a:r>
            <a:endParaRPr lang="en-US" dirty="0"/>
          </a:p>
          <a:p>
            <a:pPr>
              <a:buFont typeface="Wingdings" pitchFamily="2" charset="2"/>
              <a:buChar char="ü"/>
            </a:pPr>
            <a:r>
              <a:rPr lang="id-ID" dirty="0"/>
              <a:t>Bunga mawar</a:t>
            </a:r>
            <a:endParaRPr lang="en-US" dirty="0"/>
          </a:p>
        </p:txBody>
      </p:sp>
    </p:spTree>
    <p:extLst>
      <p:ext uri="{BB962C8B-B14F-4D97-AF65-F5344CB8AC3E}">
        <p14:creationId xmlns:p14="http://schemas.microsoft.com/office/powerpoint/2010/main" val="284707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t-IT" b="1" dirty="0">
                <a:latin typeface="+mn-lt"/>
              </a:rPr>
              <a:t>PEMBERIAN MADU</a:t>
            </a:r>
            <a:br>
              <a:rPr lang="it-IT" b="1" dirty="0">
                <a:latin typeface="+mn-lt"/>
              </a:rPr>
            </a:br>
            <a:r>
              <a:rPr lang="it-IT" sz="3200" i="1" cap="none" dirty="0">
                <a:latin typeface="+mn-lt"/>
              </a:rPr>
              <a:t>Menangani batuk</a:t>
            </a:r>
            <a:endParaRPr lang="en-US" sz="3600" i="1" dirty="0">
              <a:latin typeface="+mn-lt"/>
            </a:endParaRPr>
          </a:p>
        </p:txBody>
      </p:sp>
      <p:sp>
        <p:nvSpPr>
          <p:cNvPr id="3" name="Content Placeholder 2"/>
          <p:cNvSpPr>
            <a:spLocks noGrp="1"/>
          </p:cNvSpPr>
          <p:nvPr>
            <p:ph idx="1"/>
          </p:nvPr>
        </p:nvSpPr>
        <p:spPr>
          <a:xfrm>
            <a:off x="913775" y="2349500"/>
            <a:ext cx="3983182" cy="3563793"/>
          </a:xfrm>
        </p:spPr>
        <p:txBody>
          <a:bodyPr>
            <a:normAutofit/>
          </a:bodyPr>
          <a:lstStyle/>
          <a:p>
            <a:pPr marL="0" indent="0">
              <a:buNone/>
            </a:pPr>
            <a:r>
              <a:rPr lang="sv-SE" sz="2400" cap="none" dirty="0"/>
              <a:t>Penggunaan madu diberikan pada anak usia &gt;1 tahun, di berikan dengan dosis 10cc/hari di larutkan dalam 50cc air mineral hangat pada waktu 30 menit sebelum tidur (sopo, miceli et al., 2015).</a:t>
            </a:r>
          </a:p>
          <a:p>
            <a:pPr marL="0" indent="0">
              <a:buNone/>
            </a:pPr>
            <a:endParaRPr lang="en-US" sz="2400" cap="none" dirty="0"/>
          </a:p>
        </p:txBody>
      </p:sp>
      <p:pic>
        <p:nvPicPr>
          <p:cNvPr id="6146" name="Picture 2" descr="Ilustrasi madu"/>
          <p:cNvPicPr>
            <a:picLocks noChangeAspect="1" noChangeArrowheads="1"/>
          </p:cNvPicPr>
          <p:nvPr/>
        </p:nvPicPr>
        <p:blipFill>
          <a:blip r:embed="rId2"/>
          <a:srcRect/>
          <a:stretch>
            <a:fillRect/>
          </a:stretch>
        </p:blipFill>
        <p:spPr bwMode="auto">
          <a:xfrm>
            <a:off x="6269182" y="1551709"/>
            <a:ext cx="5922818" cy="394854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t-IT" b="1" dirty="0">
                <a:latin typeface="+mn-lt"/>
              </a:rPr>
              <a:t>PEMBERIAN MADU</a:t>
            </a:r>
            <a:br>
              <a:rPr lang="it-IT" b="1" dirty="0">
                <a:latin typeface="+mn-lt"/>
              </a:rPr>
            </a:br>
            <a:r>
              <a:rPr lang="it-IT" sz="3600" i="1" cap="none" dirty="0">
                <a:latin typeface="+mn-lt"/>
              </a:rPr>
              <a:t>Menangani diare</a:t>
            </a:r>
            <a:endParaRPr lang="en-US" sz="3600" i="1" dirty="0">
              <a:latin typeface="+mn-lt"/>
            </a:endParaRPr>
          </a:p>
        </p:txBody>
      </p:sp>
      <p:sp>
        <p:nvSpPr>
          <p:cNvPr id="3" name="Content Placeholder 2"/>
          <p:cNvSpPr>
            <a:spLocks noGrp="1"/>
          </p:cNvSpPr>
          <p:nvPr>
            <p:ph idx="1"/>
          </p:nvPr>
        </p:nvSpPr>
        <p:spPr>
          <a:xfrm>
            <a:off x="791440" y="2038380"/>
            <a:ext cx="5022273" cy="4201103"/>
          </a:xfrm>
        </p:spPr>
        <p:txBody>
          <a:bodyPr>
            <a:noAutofit/>
          </a:bodyPr>
          <a:lstStyle/>
          <a:p>
            <a:pPr marL="0" indent="0">
              <a:buNone/>
            </a:pPr>
            <a:r>
              <a:rPr lang="sv-SE" sz="1800" cap="none" dirty="0"/>
              <a:t>Madu membantu dalam penggantian   cairan   tubuh   yang   hilang akibat  diare.  Dalam  cairan  rehidrasi,  madu dapat  menambah  kalium  dan  serapan  air tanpa  meningkatkan  serapan  natrium.  Hal itu  membantu  memperbaiki  mukosa  usus yang    rusak,    merangsang    pertumbuhan jaringan  baru  dan  bekerja  sebagai  agen anti-inflamasi   (oskouei   &amp;   najafi   2013) ramalivhana   dkk   (2014, mengatakan bahwa pertumbuhan spesies bakteri yang menyebabkan  infeksi  lambung,  seperti  C. Frundii,  P.  Shigelloides,  dan  E.  Coli,  juga dapat dihambat oleh ekstrak madu.</a:t>
            </a:r>
            <a:endParaRPr lang="en-US" sz="1800" cap="none" dirty="0"/>
          </a:p>
        </p:txBody>
      </p:sp>
      <p:pic>
        <p:nvPicPr>
          <p:cNvPr id="6146" name="Picture 2" descr="Ilustrasi madu"/>
          <p:cNvPicPr>
            <a:picLocks noChangeAspect="1" noChangeArrowheads="1"/>
          </p:cNvPicPr>
          <p:nvPr/>
        </p:nvPicPr>
        <p:blipFill>
          <a:blip r:embed="rId2"/>
          <a:srcRect/>
          <a:stretch>
            <a:fillRect/>
          </a:stretch>
        </p:blipFill>
        <p:spPr bwMode="auto">
          <a:xfrm>
            <a:off x="6269182" y="1551709"/>
            <a:ext cx="5922818" cy="394854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atin typeface="+mn-lt"/>
              </a:rPr>
              <a:t>PEMBERIAN KOLOSTRUM</a:t>
            </a:r>
          </a:p>
        </p:txBody>
      </p:sp>
      <p:sp>
        <p:nvSpPr>
          <p:cNvPr id="3" name="Content Placeholder 2"/>
          <p:cNvSpPr>
            <a:spLocks noGrp="1"/>
          </p:cNvSpPr>
          <p:nvPr>
            <p:ph idx="1"/>
          </p:nvPr>
        </p:nvSpPr>
        <p:spPr>
          <a:xfrm>
            <a:off x="879764" y="2310534"/>
            <a:ext cx="5160818" cy="2441575"/>
          </a:xfrm>
        </p:spPr>
        <p:txBody>
          <a:bodyPr/>
          <a:lstStyle/>
          <a:p>
            <a:pPr marL="0" indent="0">
              <a:buNone/>
            </a:pPr>
            <a:r>
              <a:rPr lang="sv-SE" cap="none" dirty="0"/>
              <a:t>Perawatan  tali pusat dengan metode topikal ASI adalah perawatan tali pusat  yang  dibersihkan  dan  dirawat  dengan cara mengoleskan kolostrum pada luka dan sekitar luka  talipusat</a:t>
            </a:r>
            <a:endParaRPr lang="en-US" cap="none" dirty="0"/>
          </a:p>
        </p:txBody>
      </p:sp>
      <p:pic>
        <p:nvPicPr>
          <p:cNvPr id="5122" name="Picture 2" descr="Kolostrum, Tetesan Berharga untuk Sang Bayi"/>
          <p:cNvPicPr>
            <a:picLocks noChangeAspect="1" noChangeArrowheads="1"/>
          </p:cNvPicPr>
          <p:nvPr/>
        </p:nvPicPr>
        <p:blipFill>
          <a:blip r:embed="rId2"/>
          <a:srcRect r="62926"/>
          <a:stretch>
            <a:fillRect/>
          </a:stretch>
        </p:blipFill>
        <p:spPr bwMode="auto">
          <a:xfrm>
            <a:off x="7553903" y="137108"/>
            <a:ext cx="3709843" cy="672089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0CEE64-A956-434B-AD2C-68499BCE4DB1}"/>
              </a:ext>
            </a:extLst>
          </p:cNvPr>
          <p:cNvSpPr>
            <a:spLocks noGrp="1"/>
          </p:cNvSpPr>
          <p:nvPr>
            <p:ph type="title"/>
          </p:nvPr>
        </p:nvSpPr>
        <p:spPr>
          <a:xfrm>
            <a:off x="913774" y="2818792"/>
            <a:ext cx="10364451" cy="1596177"/>
          </a:xfrm>
        </p:spPr>
        <p:txBody>
          <a:bodyPr/>
          <a:lstStyle/>
          <a:p>
            <a:r>
              <a:rPr lang="en-US" dirty="0" err="1"/>
              <a:t>Terima</a:t>
            </a:r>
            <a:r>
              <a:rPr lang="en-US" dirty="0"/>
              <a:t> </a:t>
            </a:r>
            <a:r>
              <a:rPr lang="en-US" dirty="0" err="1"/>
              <a:t>kasih</a:t>
            </a:r>
            <a:endParaRPr lang="id-ID" dirty="0"/>
          </a:p>
        </p:txBody>
      </p:sp>
    </p:spTree>
    <p:extLst>
      <p:ext uri="{BB962C8B-B14F-4D97-AF65-F5344CB8AC3E}">
        <p14:creationId xmlns:p14="http://schemas.microsoft.com/office/powerpoint/2010/main" val="136012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10A198-D807-416C-B33C-487829DFCABB}"/>
              </a:ext>
            </a:extLst>
          </p:cNvPr>
          <p:cNvSpPr>
            <a:spLocks noGrp="1"/>
          </p:cNvSpPr>
          <p:nvPr>
            <p:ph type="title"/>
          </p:nvPr>
        </p:nvSpPr>
        <p:spPr/>
        <p:txBody>
          <a:bodyPr/>
          <a:lstStyle/>
          <a:p>
            <a:pPr algn="l"/>
            <a:r>
              <a:rPr lang="en-US" b="1" dirty="0" err="1" smtClean="0">
                <a:latin typeface="+mn-lt"/>
              </a:rPr>
              <a:t>DefInisi</a:t>
            </a:r>
            <a:r>
              <a:rPr lang="en-US" b="1" dirty="0" smtClean="0">
                <a:latin typeface="+mn-lt"/>
              </a:rPr>
              <a:t> </a:t>
            </a:r>
            <a:r>
              <a:rPr lang="en-US" b="1" dirty="0" err="1">
                <a:latin typeface="+mn-lt"/>
              </a:rPr>
              <a:t>Pengobatan</a:t>
            </a:r>
            <a:r>
              <a:rPr lang="en-US" b="1" dirty="0">
                <a:latin typeface="+mn-lt"/>
              </a:rPr>
              <a:t> </a:t>
            </a:r>
            <a:r>
              <a:rPr lang="en-US" b="1" dirty="0" err="1">
                <a:latin typeface="+mn-lt"/>
              </a:rPr>
              <a:t>Komplementer</a:t>
            </a:r>
            <a:endParaRPr lang="id-ID" dirty="0"/>
          </a:p>
        </p:txBody>
      </p:sp>
      <p:sp>
        <p:nvSpPr>
          <p:cNvPr id="3" name="Content Placeholder 2">
            <a:extLst>
              <a:ext uri="{FF2B5EF4-FFF2-40B4-BE49-F238E27FC236}">
                <a16:creationId xmlns:a16="http://schemas.microsoft.com/office/drawing/2014/main" xmlns="" id="{637EE48B-B1EF-4713-8A72-30759ADE9CF8}"/>
              </a:ext>
            </a:extLst>
          </p:cNvPr>
          <p:cNvSpPr>
            <a:spLocks noGrp="1"/>
          </p:cNvSpPr>
          <p:nvPr>
            <p:ph sz="quarter" idx="13"/>
          </p:nvPr>
        </p:nvSpPr>
        <p:spPr/>
        <p:txBody>
          <a:bodyPr>
            <a:normAutofit/>
          </a:bodyPr>
          <a:lstStyle/>
          <a:p>
            <a:r>
              <a:rPr lang="en-US" sz="3200" cap="none" dirty="0" err="1"/>
              <a:t>Menurut</a:t>
            </a:r>
            <a:r>
              <a:rPr lang="en-US" sz="3200" cap="none" dirty="0"/>
              <a:t> </a:t>
            </a:r>
            <a:r>
              <a:rPr lang="en-US" sz="3200" cap="none" dirty="0" err="1"/>
              <a:t>kamus</a:t>
            </a:r>
            <a:r>
              <a:rPr lang="en-US" sz="3200" cap="none" dirty="0"/>
              <a:t> </a:t>
            </a:r>
            <a:r>
              <a:rPr lang="en-US" sz="3200" cap="none" dirty="0" err="1"/>
              <a:t>besar</a:t>
            </a:r>
            <a:r>
              <a:rPr lang="en-US" sz="3200" cap="none" dirty="0"/>
              <a:t> </a:t>
            </a:r>
            <a:r>
              <a:rPr lang="en-US" sz="3200" cap="none" dirty="0" err="1"/>
              <a:t>bahasa</a:t>
            </a:r>
            <a:r>
              <a:rPr lang="en-US" sz="3200" cap="none" dirty="0"/>
              <a:t> </a:t>
            </a:r>
            <a:r>
              <a:rPr lang="en-US" sz="3200" cap="none" dirty="0" err="1"/>
              <a:t>indonesia</a:t>
            </a:r>
            <a:r>
              <a:rPr lang="en-US" sz="3200" cap="none" dirty="0"/>
              <a:t> (KBBI), </a:t>
            </a:r>
            <a:r>
              <a:rPr lang="en-US" sz="3200" cap="none" dirty="0" err="1"/>
              <a:t>terapi</a:t>
            </a:r>
            <a:r>
              <a:rPr lang="en-US" sz="3200" cap="none" dirty="0"/>
              <a:t> </a:t>
            </a:r>
            <a:r>
              <a:rPr lang="en-US" sz="3200" cap="none" dirty="0" err="1"/>
              <a:t>adalah</a:t>
            </a:r>
            <a:r>
              <a:rPr lang="en-US" sz="3200" cap="none" dirty="0"/>
              <a:t> </a:t>
            </a:r>
            <a:r>
              <a:rPr lang="en-US" sz="3200" cap="none" dirty="0" err="1"/>
              <a:t>usaha</a:t>
            </a:r>
            <a:r>
              <a:rPr lang="en-US" sz="3200" cap="none" dirty="0"/>
              <a:t> </a:t>
            </a:r>
            <a:r>
              <a:rPr lang="en-US" sz="3200" cap="none" dirty="0" err="1"/>
              <a:t>untuk</a:t>
            </a:r>
            <a:r>
              <a:rPr lang="en-US" sz="3200" cap="none" dirty="0"/>
              <a:t> </a:t>
            </a:r>
            <a:r>
              <a:rPr lang="en-US" sz="3200" cap="none" dirty="0" err="1"/>
              <a:t>memulihkan</a:t>
            </a:r>
            <a:r>
              <a:rPr lang="en-US" sz="3200" cap="none" dirty="0"/>
              <a:t> </a:t>
            </a:r>
            <a:r>
              <a:rPr lang="en-US" sz="3200" cap="none" dirty="0" err="1"/>
              <a:t>kesehatan</a:t>
            </a:r>
            <a:r>
              <a:rPr lang="en-US" sz="3200" cap="none" dirty="0"/>
              <a:t> orang yang </a:t>
            </a:r>
            <a:r>
              <a:rPr lang="en-US" sz="3200" cap="none" dirty="0" err="1"/>
              <a:t>sedang</a:t>
            </a:r>
            <a:r>
              <a:rPr lang="en-US" sz="3200" cap="none" dirty="0"/>
              <a:t> </a:t>
            </a:r>
            <a:r>
              <a:rPr lang="en-US" sz="3200" cap="none" dirty="0" err="1"/>
              <a:t>sakit</a:t>
            </a:r>
            <a:r>
              <a:rPr lang="en-US" sz="3200" cap="none" dirty="0"/>
              <a:t>, </a:t>
            </a:r>
            <a:r>
              <a:rPr lang="en-US" sz="3200" cap="none" dirty="0" err="1"/>
              <a:t>pengobatan</a:t>
            </a:r>
            <a:r>
              <a:rPr lang="en-US" sz="3200" cap="none" dirty="0"/>
              <a:t> </a:t>
            </a:r>
            <a:r>
              <a:rPr lang="en-US" sz="3200" cap="none" dirty="0" err="1"/>
              <a:t>penyakit</a:t>
            </a:r>
            <a:r>
              <a:rPr lang="en-US" sz="3200" cap="none" dirty="0"/>
              <a:t>, </a:t>
            </a:r>
            <a:r>
              <a:rPr lang="en-US" sz="3200" cap="none" dirty="0" err="1"/>
              <a:t>perawatan</a:t>
            </a:r>
            <a:r>
              <a:rPr lang="en-US" sz="3200" cap="none" dirty="0"/>
              <a:t> </a:t>
            </a:r>
            <a:r>
              <a:rPr lang="en-US" sz="3200" cap="none" dirty="0" err="1"/>
              <a:t>penyakit</a:t>
            </a:r>
            <a:r>
              <a:rPr lang="en-US" sz="3200" cap="none" dirty="0"/>
              <a:t>. </a:t>
            </a:r>
            <a:r>
              <a:rPr lang="en-US" sz="3200" cap="none" dirty="0" err="1"/>
              <a:t>Komplementer</a:t>
            </a:r>
            <a:r>
              <a:rPr lang="en-US" sz="3200" cap="none" dirty="0"/>
              <a:t> </a:t>
            </a:r>
            <a:r>
              <a:rPr lang="en-US" sz="3200" cap="none" dirty="0" err="1"/>
              <a:t>adalah</a:t>
            </a:r>
            <a:r>
              <a:rPr lang="en-US" sz="3200" cap="none" dirty="0"/>
              <a:t> </a:t>
            </a:r>
            <a:r>
              <a:rPr lang="en-US" sz="3200" cap="none" dirty="0" err="1"/>
              <a:t>bersifat</a:t>
            </a:r>
            <a:r>
              <a:rPr lang="en-US" sz="3200" cap="none" dirty="0"/>
              <a:t> </a:t>
            </a:r>
            <a:r>
              <a:rPr lang="en-US" sz="3200" cap="none" dirty="0" err="1"/>
              <a:t>melengkapi</a:t>
            </a:r>
            <a:r>
              <a:rPr lang="en-US" sz="3200" cap="none" dirty="0"/>
              <a:t>, </a:t>
            </a:r>
            <a:r>
              <a:rPr lang="en-US" sz="3200" cap="none" dirty="0" err="1"/>
              <a:t>bersifat</a:t>
            </a:r>
            <a:r>
              <a:rPr lang="en-US" sz="3200" cap="none" dirty="0"/>
              <a:t> </a:t>
            </a:r>
            <a:r>
              <a:rPr lang="en-US" sz="3200" cap="none" dirty="0" err="1"/>
              <a:t>menyempurnakan</a:t>
            </a:r>
            <a:r>
              <a:rPr lang="en-US" sz="3200" cap="none" dirty="0"/>
              <a:t>.</a:t>
            </a:r>
            <a:endParaRPr lang="id-ID" sz="3200" cap="none" dirty="0"/>
          </a:p>
        </p:txBody>
      </p:sp>
    </p:spTree>
    <p:extLst>
      <p:ext uri="{BB962C8B-B14F-4D97-AF65-F5344CB8AC3E}">
        <p14:creationId xmlns:p14="http://schemas.microsoft.com/office/powerpoint/2010/main" val="1255437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6A2DF1-7081-4A18-838A-988BF23C2A27}"/>
              </a:ext>
            </a:extLst>
          </p:cNvPr>
          <p:cNvSpPr>
            <a:spLocks noGrp="1"/>
          </p:cNvSpPr>
          <p:nvPr>
            <p:ph type="title"/>
          </p:nvPr>
        </p:nvSpPr>
        <p:spPr/>
        <p:txBody>
          <a:bodyPr/>
          <a:lstStyle/>
          <a:p>
            <a:pPr algn="l"/>
            <a:r>
              <a:rPr lang="en-US" b="1" dirty="0" err="1">
                <a:latin typeface="+mn-lt"/>
              </a:rPr>
              <a:t>Konsep</a:t>
            </a:r>
            <a:r>
              <a:rPr lang="en-US" b="1" dirty="0">
                <a:latin typeface="+mn-lt"/>
              </a:rPr>
              <a:t> Dasar </a:t>
            </a:r>
            <a:r>
              <a:rPr lang="en-US" b="1" dirty="0" err="1">
                <a:latin typeface="+mn-lt"/>
              </a:rPr>
              <a:t>Pengobatan</a:t>
            </a:r>
            <a:r>
              <a:rPr lang="en-US" b="1" dirty="0">
                <a:latin typeface="+mn-lt"/>
              </a:rPr>
              <a:t> </a:t>
            </a:r>
            <a:r>
              <a:rPr lang="en-US" b="1" dirty="0" err="1">
                <a:latin typeface="+mn-lt"/>
              </a:rPr>
              <a:t>Komplementer</a:t>
            </a:r>
            <a:endParaRPr lang="id-ID" dirty="0"/>
          </a:p>
        </p:txBody>
      </p:sp>
      <p:sp>
        <p:nvSpPr>
          <p:cNvPr id="3" name="Content Placeholder 2">
            <a:extLst>
              <a:ext uri="{FF2B5EF4-FFF2-40B4-BE49-F238E27FC236}">
                <a16:creationId xmlns:a16="http://schemas.microsoft.com/office/drawing/2014/main" xmlns="" id="{200ABA52-5900-4A77-A236-2EE0BAE9CF0D}"/>
              </a:ext>
            </a:extLst>
          </p:cNvPr>
          <p:cNvSpPr>
            <a:spLocks noGrp="1"/>
          </p:cNvSpPr>
          <p:nvPr>
            <p:ph sz="quarter" idx="13"/>
          </p:nvPr>
        </p:nvSpPr>
        <p:spPr/>
        <p:txBody>
          <a:bodyPr>
            <a:normAutofit fontScale="92500" lnSpcReduction="10000"/>
          </a:bodyPr>
          <a:lstStyle/>
          <a:p>
            <a:r>
              <a:rPr lang="id-ID" sz="2800" cap="none" dirty="0"/>
              <a:t>Definisi </a:t>
            </a:r>
            <a:r>
              <a:rPr lang="en-US" sz="2800" cap="none" dirty="0" err="1"/>
              <a:t>pengobatan</a:t>
            </a:r>
            <a:r>
              <a:rPr lang="id-ID" sz="2800" cap="none" dirty="0"/>
              <a:t> komplemeter sebagai pengembangan terapi tradisional dan ada yang diintegrasikan dengan terapi modern yang</a:t>
            </a:r>
            <a:r>
              <a:rPr lang="en-US" sz="2800" cap="none" dirty="0"/>
              <a:t> </a:t>
            </a:r>
            <a:r>
              <a:rPr lang="id-ID" sz="2800" cap="none" dirty="0"/>
              <a:t>mempengaruhi keharmonisan individu dari aspek biologis, psikologis, dan spiritual</a:t>
            </a:r>
            <a:endParaRPr lang="en-US" sz="2800" cap="none" dirty="0"/>
          </a:p>
          <a:p>
            <a:r>
              <a:rPr lang="en-US" sz="2800" cap="none" dirty="0"/>
              <a:t> </a:t>
            </a:r>
            <a:r>
              <a:rPr lang="en-US" sz="2800" cap="none" dirty="0" err="1"/>
              <a:t>Obat</a:t>
            </a:r>
            <a:r>
              <a:rPr lang="en-US" sz="2800" cap="none" dirty="0"/>
              <a:t> </a:t>
            </a:r>
            <a:r>
              <a:rPr lang="en-US" sz="2800" cap="none" dirty="0" err="1"/>
              <a:t>merupakan</a:t>
            </a:r>
            <a:r>
              <a:rPr lang="en-US" sz="2800" cap="none" dirty="0"/>
              <a:t> </a:t>
            </a:r>
            <a:r>
              <a:rPr lang="en-US" sz="2800" cap="none" dirty="0" err="1"/>
              <a:t>sebuah</a:t>
            </a:r>
            <a:r>
              <a:rPr lang="en-US" sz="2800" cap="none" dirty="0"/>
              <a:t> </a:t>
            </a:r>
            <a:r>
              <a:rPr lang="en-US" sz="2800" cap="none" dirty="0" err="1"/>
              <a:t>supstansi</a:t>
            </a:r>
            <a:r>
              <a:rPr lang="en-US" sz="2800" cap="none" dirty="0"/>
              <a:t> yang di </a:t>
            </a:r>
            <a:r>
              <a:rPr lang="en-US" sz="2800" cap="none" dirty="0" err="1"/>
              <a:t>berikan</a:t>
            </a:r>
            <a:r>
              <a:rPr lang="en-US" sz="2800" cap="none" dirty="0"/>
              <a:t> </a:t>
            </a:r>
            <a:r>
              <a:rPr lang="en-US" sz="2800" cap="none" dirty="0" err="1"/>
              <a:t>kepada</a:t>
            </a:r>
            <a:r>
              <a:rPr lang="en-US" sz="2800" cap="none" dirty="0"/>
              <a:t> </a:t>
            </a:r>
            <a:r>
              <a:rPr lang="en-US" sz="2800" cap="none" dirty="0" err="1"/>
              <a:t>manusia</a:t>
            </a:r>
            <a:r>
              <a:rPr lang="en-US" sz="2800" cap="none" dirty="0"/>
              <a:t> </a:t>
            </a:r>
            <a:r>
              <a:rPr lang="en-US" sz="2800" cap="none" dirty="0" err="1"/>
              <a:t>sebagai</a:t>
            </a:r>
            <a:r>
              <a:rPr lang="en-US" sz="2800" cap="none" dirty="0"/>
              <a:t> </a:t>
            </a:r>
            <a:r>
              <a:rPr lang="en-US" sz="2800" cap="none" dirty="0" err="1"/>
              <a:t>perawatan</a:t>
            </a:r>
            <a:r>
              <a:rPr lang="en-US" sz="2800" cap="none" dirty="0"/>
              <a:t> </a:t>
            </a:r>
            <a:r>
              <a:rPr lang="en-US" sz="2800" cap="none" dirty="0" err="1"/>
              <a:t>atau</a:t>
            </a:r>
            <a:r>
              <a:rPr lang="en-US" sz="2800" cap="none" dirty="0"/>
              <a:t> </a:t>
            </a:r>
            <a:r>
              <a:rPr lang="en-US" sz="2800" cap="none" dirty="0" err="1"/>
              <a:t>pengobatan</a:t>
            </a:r>
            <a:r>
              <a:rPr lang="en-US" sz="2800" cap="none" dirty="0"/>
              <a:t> </a:t>
            </a:r>
            <a:r>
              <a:rPr lang="en-US" sz="2800" cap="none" dirty="0" err="1"/>
              <a:t>bahkan</a:t>
            </a:r>
            <a:r>
              <a:rPr lang="en-US" sz="2800" cap="none" dirty="0"/>
              <a:t> </a:t>
            </a:r>
            <a:r>
              <a:rPr lang="en-US" sz="2800" cap="none" dirty="0" err="1"/>
              <a:t>pencegahan</a:t>
            </a:r>
            <a:r>
              <a:rPr lang="en-US" sz="2800" cap="none" dirty="0"/>
              <a:t> </a:t>
            </a:r>
            <a:r>
              <a:rPr lang="en-US" sz="2800" cap="none" dirty="0" err="1"/>
              <a:t>terhadap</a:t>
            </a:r>
            <a:r>
              <a:rPr lang="en-US" sz="2800" cap="none" dirty="0"/>
              <a:t> </a:t>
            </a:r>
            <a:r>
              <a:rPr lang="en-US" sz="2800" cap="none" dirty="0" err="1"/>
              <a:t>berbagai</a:t>
            </a:r>
            <a:r>
              <a:rPr lang="en-US" sz="2800" cap="none" dirty="0"/>
              <a:t> </a:t>
            </a:r>
            <a:r>
              <a:rPr lang="en-US" sz="2800" cap="none" dirty="0" err="1"/>
              <a:t>gangguan</a:t>
            </a:r>
            <a:r>
              <a:rPr lang="en-US" sz="2800" cap="none" dirty="0"/>
              <a:t> yang </a:t>
            </a:r>
            <a:r>
              <a:rPr lang="en-US" sz="2800" cap="none" dirty="0" err="1"/>
              <a:t>terjadi</a:t>
            </a:r>
            <a:r>
              <a:rPr lang="en-US" sz="2800" cap="none" dirty="0"/>
              <a:t> </a:t>
            </a:r>
            <a:r>
              <a:rPr lang="en-US" sz="2800" cap="none" dirty="0" err="1"/>
              <a:t>didalam</a:t>
            </a:r>
            <a:r>
              <a:rPr lang="en-US" sz="2800" cap="none" dirty="0"/>
              <a:t> </a:t>
            </a:r>
            <a:r>
              <a:rPr lang="en-US" sz="2800" cap="none" dirty="0" err="1"/>
              <a:t>tubuh</a:t>
            </a:r>
            <a:r>
              <a:rPr lang="en-US" sz="2800" cap="none" dirty="0"/>
              <a:t>.</a:t>
            </a:r>
          </a:p>
          <a:p>
            <a:endParaRPr lang="id-ID" sz="2800" cap="none" dirty="0"/>
          </a:p>
        </p:txBody>
      </p:sp>
    </p:spTree>
    <p:extLst>
      <p:ext uri="{BB962C8B-B14F-4D97-AF65-F5344CB8AC3E}">
        <p14:creationId xmlns:p14="http://schemas.microsoft.com/office/powerpoint/2010/main" val="539733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8B15A7-C1E5-4165-A380-AD65E9E1872F}"/>
              </a:ext>
            </a:extLst>
          </p:cNvPr>
          <p:cNvSpPr>
            <a:spLocks noGrp="1"/>
          </p:cNvSpPr>
          <p:nvPr>
            <p:ph type="title"/>
          </p:nvPr>
        </p:nvSpPr>
        <p:spPr/>
        <p:txBody>
          <a:bodyPr/>
          <a:lstStyle/>
          <a:p>
            <a:pPr algn="l"/>
            <a:r>
              <a:rPr lang="en-US" b="1" dirty="0" err="1"/>
              <a:t>Jenis-jenis</a:t>
            </a:r>
            <a:r>
              <a:rPr lang="en-US" b="1" dirty="0"/>
              <a:t> </a:t>
            </a:r>
            <a:r>
              <a:rPr lang="en-US" b="1" dirty="0" err="1"/>
              <a:t>Pengobatan</a:t>
            </a:r>
            <a:r>
              <a:rPr lang="en-US" b="1" dirty="0"/>
              <a:t> </a:t>
            </a:r>
            <a:r>
              <a:rPr lang="en-US" b="1" dirty="0" err="1"/>
              <a:t>Komplementer</a:t>
            </a:r>
            <a:endParaRPr lang="id-ID" dirty="0"/>
          </a:p>
        </p:txBody>
      </p:sp>
      <p:sp>
        <p:nvSpPr>
          <p:cNvPr id="3" name="Content Placeholder 2">
            <a:extLst>
              <a:ext uri="{FF2B5EF4-FFF2-40B4-BE49-F238E27FC236}">
                <a16:creationId xmlns:a16="http://schemas.microsoft.com/office/drawing/2014/main" xmlns="" id="{363B370D-C55C-4C94-983A-2F097197701A}"/>
              </a:ext>
            </a:extLst>
          </p:cNvPr>
          <p:cNvSpPr>
            <a:spLocks noGrp="1"/>
          </p:cNvSpPr>
          <p:nvPr>
            <p:ph sz="quarter" idx="13"/>
          </p:nvPr>
        </p:nvSpPr>
        <p:spPr/>
        <p:txBody>
          <a:bodyPr>
            <a:normAutofit fontScale="92500" lnSpcReduction="10000"/>
          </a:bodyPr>
          <a:lstStyle/>
          <a:p>
            <a:pPr>
              <a:buNone/>
            </a:pPr>
            <a:r>
              <a:rPr lang="en-US" cap="none" dirty="0" err="1"/>
              <a:t>Permenkes</a:t>
            </a:r>
            <a:r>
              <a:rPr lang="en-US" cap="none" dirty="0"/>
              <a:t> RI </a:t>
            </a:r>
            <a:r>
              <a:rPr lang="en-US" cap="none" dirty="0" err="1"/>
              <a:t>nomor</a:t>
            </a:r>
            <a:r>
              <a:rPr lang="en-US" cap="none" dirty="0"/>
              <a:t> : 1109/</a:t>
            </a:r>
            <a:r>
              <a:rPr lang="en-US" cap="none" dirty="0" err="1"/>
              <a:t>menkes</a:t>
            </a:r>
            <a:r>
              <a:rPr lang="en-US" cap="none" dirty="0"/>
              <a:t>/per/2007 </a:t>
            </a:r>
            <a:r>
              <a:rPr lang="en-US" cap="none" dirty="0" err="1"/>
              <a:t>adalah</a:t>
            </a:r>
            <a:r>
              <a:rPr lang="en-US" cap="none" dirty="0"/>
              <a:t> : </a:t>
            </a:r>
            <a:endParaRPr lang="en-US" sz="1800" cap="none" dirty="0"/>
          </a:p>
          <a:p>
            <a:pPr>
              <a:buAutoNum type="alphaLcPeriod"/>
            </a:pPr>
            <a:r>
              <a:rPr lang="en-US" cap="none" dirty="0" err="1"/>
              <a:t>Intervensi</a:t>
            </a:r>
            <a:r>
              <a:rPr lang="en-US" cap="none" dirty="0"/>
              <a:t> </a:t>
            </a:r>
            <a:r>
              <a:rPr lang="en-US" cap="none" dirty="0" err="1"/>
              <a:t>tubuh</a:t>
            </a:r>
            <a:r>
              <a:rPr lang="en-US" cap="none" dirty="0"/>
              <a:t> dan </a:t>
            </a:r>
            <a:r>
              <a:rPr lang="en-US" cap="none" dirty="0" err="1"/>
              <a:t>pikiran</a:t>
            </a:r>
            <a:r>
              <a:rPr lang="en-US" cap="none" dirty="0"/>
              <a:t> (mind and body interventions) : </a:t>
            </a:r>
            <a:r>
              <a:rPr lang="en-US" cap="none" dirty="0" err="1"/>
              <a:t>hipnoterapi</a:t>
            </a:r>
            <a:r>
              <a:rPr lang="en-US" cap="none" dirty="0"/>
              <a:t>, </a:t>
            </a:r>
            <a:r>
              <a:rPr lang="en-US" cap="none" dirty="0" err="1"/>
              <a:t>mediasi</a:t>
            </a:r>
            <a:r>
              <a:rPr lang="en-US" cap="none" dirty="0"/>
              <a:t>, </a:t>
            </a:r>
            <a:r>
              <a:rPr lang="en-US" cap="none" dirty="0" err="1"/>
              <a:t>penyembuhan</a:t>
            </a:r>
            <a:r>
              <a:rPr lang="en-US" cap="none" dirty="0"/>
              <a:t> spiritual, </a:t>
            </a:r>
            <a:r>
              <a:rPr lang="en-US" cap="none" dirty="0" err="1"/>
              <a:t>doa</a:t>
            </a:r>
            <a:r>
              <a:rPr lang="en-US" cap="none" dirty="0"/>
              <a:t> dan yoga .</a:t>
            </a:r>
          </a:p>
          <a:p>
            <a:pPr>
              <a:buAutoNum type="alphaLcPeriod"/>
            </a:pPr>
            <a:r>
              <a:rPr lang="en-US" cap="none" dirty="0" err="1"/>
              <a:t>Sistem</a:t>
            </a:r>
            <a:r>
              <a:rPr lang="en-US" cap="none" dirty="0"/>
              <a:t> </a:t>
            </a:r>
            <a:r>
              <a:rPr lang="en-US" cap="none" dirty="0" err="1"/>
              <a:t>pelayanan</a:t>
            </a:r>
            <a:r>
              <a:rPr lang="en-US" cap="none" dirty="0"/>
              <a:t> </a:t>
            </a:r>
            <a:r>
              <a:rPr lang="en-US" cap="none" dirty="0" err="1"/>
              <a:t>pengobatan</a:t>
            </a:r>
            <a:r>
              <a:rPr lang="en-US" cap="none" dirty="0"/>
              <a:t> </a:t>
            </a:r>
            <a:r>
              <a:rPr lang="en-US" cap="none" dirty="0" err="1"/>
              <a:t>alternatif</a:t>
            </a:r>
            <a:r>
              <a:rPr lang="en-US" cap="none" dirty="0"/>
              <a:t> : </a:t>
            </a:r>
            <a:r>
              <a:rPr lang="en-US" cap="none" dirty="0" err="1"/>
              <a:t>akupuntur</a:t>
            </a:r>
            <a:r>
              <a:rPr lang="en-US" cap="none" dirty="0"/>
              <a:t>, </a:t>
            </a:r>
            <a:r>
              <a:rPr lang="en-US" cap="none" dirty="0" err="1"/>
              <a:t>akupresur</a:t>
            </a:r>
            <a:r>
              <a:rPr lang="en-US" cap="none" dirty="0"/>
              <a:t>, </a:t>
            </a:r>
            <a:r>
              <a:rPr lang="en-US" cap="none" dirty="0" err="1"/>
              <a:t>naturopati</a:t>
            </a:r>
            <a:r>
              <a:rPr lang="en-US" cap="none" dirty="0"/>
              <a:t>, </a:t>
            </a:r>
            <a:r>
              <a:rPr lang="en-US" cap="none" dirty="0" err="1"/>
              <a:t>homeopati</a:t>
            </a:r>
            <a:r>
              <a:rPr lang="en-US" cap="none" dirty="0"/>
              <a:t>, </a:t>
            </a:r>
            <a:r>
              <a:rPr lang="en-US" cap="none" dirty="0" err="1"/>
              <a:t>aromaterapi</a:t>
            </a:r>
            <a:r>
              <a:rPr lang="en-US" cap="none" dirty="0"/>
              <a:t>, </a:t>
            </a:r>
            <a:r>
              <a:rPr lang="en-US" cap="none" dirty="0" err="1"/>
              <a:t>ayurveda</a:t>
            </a:r>
            <a:r>
              <a:rPr lang="en-US" cap="none" dirty="0"/>
              <a:t> </a:t>
            </a:r>
          </a:p>
          <a:p>
            <a:pPr>
              <a:buAutoNum type="alphaLcPeriod"/>
            </a:pPr>
            <a:r>
              <a:rPr lang="en-US" cap="none" dirty="0"/>
              <a:t>Cara </a:t>
            </a:r>
            <a:r>
              <a:rPr lang="en-US" cap="none" dirty="0" err="1"/>
              <a:t>penyembuhan</a:t>
            </a:r>
            <a:r>
              <a:rPr lang="en-US" cap="none" dirty="0"/>
              <a:t> manual : </a:t>
            </a:r>
            <a:r>
              <a:rPr lang="en-US" cap="none" dirty="0" err="1"/>
              <a:t>chiropractice</a:t>
            </a:r>
            <a:r>
              <a:rPr lang="en-US" cap="none" dirty="0"/>
              <a:t>, healing touch, </a:t>
            </a:r>
            <a:r>
              <a:rPr lang="en-US" cap="none" dirty="0" err="1"/>
              <a:t>tuina</a:t>
            </a:r>
            <a:r>
              <a:rPr lang="en-US" cap="none" dirty="0"/>
              <a:t>, shiatsu, </a:t>
            </a:r>
            <a:r>
              <a:rPr lang="en-US" cap="none" dirty="0" err="1"/>
              <a:t>osteopati</a:t>
            </a:r>
            <a:r>
              <a:rPr lang="en-US" cap="none" dirty="0"/>
              <a:t>, </a:t>
            </a:r>
            <a:r>
              <a:rPr lang="en-US" cap="none" dirty="0" err="1"/>
              <a:t>pijat</a:t>
            </a:r>
            <a:r>
              <a:rPr lang="en-US" cap="none" dirty="0"/>
              <a:t> </a:t>
            </a:r>
            <a:r>
              <a:rPr lang="en-US" cap="none" dirty="0" err="1"/>
              <a:t>urut</a:t>
            </a:r>
            <a:r>
              <a:rPr lang="en-US" cap="none" dirty="0"/>
              <a:t> </a:t>
            </a:r>
            <a:endParaRPr lang="en-US" sz="1800" cap="none" dirty="0"/>
          </a:p>
          <a:p>
            <a:pPr>
              <a:buAutoNum type="alphaLcPeriod"/>
            </a:pPr>
            <a:r>
              <a:rPr lang="en-US" cap="none" dirty="0" err="1"/>
              <a:t>Pengobatan</a:t>
            </a:r>
            <a:r>
              <a:rPr lang="en-US" cap="none" dirty="0"/>
              <a:t> </a:t>
            </a:r>
            <a:r>
              <a:rPr lang="en-US" cap="none" dirty="0" err="1"/>
              <a:t>farmakologi</a:t>
            </a:r>
            <a:r>
              <a:rPr lang="en-US" cap="none" dirty="0"/>
              <a:t> dan </a:t>
            </a:r>
            <a:r>
              <a:rPr lang="en-US" cap="none" dirty="0" err="1"/>
              <a:t>biologi</a:t>
            </a:r>
            <a:r>
              <a:rPr lang="en-US" cap="none" dirty="0"/>
              <a:t> : </a:t>
            </a:r>
            <a:r>
              <a:rPr lang="en-US" cap="none" dirty="0" err="1"/>
              <a:t>jamu</a:t>
            </a:r>
            <a:r>
              <a:rPr lang="en-US" cap="none" dirty="0"/>
              <a:t>, herbal. </a:t>
            </a:r>
            <a:endParaRPr lang="en-US" sz="1800" cap="none" dirty="0"/>
          </a:p>
          <a:p>
            <a:pPr>
              <a:buAutoNum type="alphaLcPeriod"/>
            </a:pPr>
            <a:r>
              <a:rPr lang="en-US" cap="none" dirty="0"/>
              <a:t>Cara lain </a:t>
            </a:r>
            <a:r>
              <a:rPr lang="en-US" cap="none" dirty="0" err="1"/>
              <a:t>dalam</a:t>
            </a:r>
            <a:r>
              <a:rPr lang="en-US" cap="none" dirty="0"/>
              <a:t> </a:t>
            </a:r>
            <a:r>
              <a:rPr lang="en-US" cap="none" dirty="0" err="1"/>
              <a:t>diagnosa</a:t>
            </a:r>
            <a:r>
              <a:rPr lang="en-US" cap="none" dirty="0"/>
              <a:t> dan </a:t>
            </a:r>
            <a:r>
              <a:rPr lang="en-US" cap="none" dirty="0" err="1"/>
              <a:t>pengobatan</a:t>
            </a:r>
            <a:r>
              <a:rPr lang="en-US" cap="none" dirty="0"/>
              <a:t> : </a:t>
            </a:r>
            <a:r>
              <a:rPr lang="en-US" cap="none" dirty="0" err="1"/>
              <a:t>terapi</a:t>
            </a:r>
            <a:r>
              <a:rPr lang="en-US" cap="none" dirty="0"/>
              <a:t> </a:t>
            </a:r>
            <a:r>
              <a:rPr lang="en-US" cap="none" dirty="0" err="1"/>
              <a:t>ozon</a:t>
            </a:r>
            <a:r>
              <a:rPr lang="en-US" cap="none" dirty="0"/>
              <a:t>, </a:t>
            </a:r>
            <a:r>
              <a:rPr lang="en-US" cap="none" dirty="0" err="1"/>
              <a:t>hiperbarik</a:t>
            </a:r>
            <a:r>
              <a:rPr lang="en-US" cap="none" dirty="0"/>
              <a:t>, </a:t>
            </a:r>
            <a:r>
              <a:rPr lang="en-US" cap="none" dirty="0" err="1"/>
              <a:t>eec</a:t>
            </a:r>
            <a:endParaRPr lang="en-US" sz="1800" cap="none" dirty="0"/>
          </a:p>
        </p:txBody>
      </p:sp>
    </p:spTree>
    <p:extLst>
      <p:ext uri="{BB962C8B-B14F-4D97-AF65-F5344CB8AC3E}">
        <p14:creationId xmlns:p14="http://schemas.microsoft.com/office/powerpoint/2010/main" val="3946988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FAC6DC-89AE-4A63-8BFD-DEF427893FB5}"/>
              </a:ext>
            </a:extLst>
          </p:cNvPr>
          <p:cNvSpPr>
            <a:spLocks noGrp="1"/>
          </p:cNvSpPr>
          <p:nvPr>
            <p:ph type="title"/>
          </p:nvPr>
        </p:nvSpPr>
        <p:spPr/>
        <p:txBody>
          <a:bodyPr>
            <a:normAutofit/>
          </a:bodyPr>
          <a:lstStyle/>
          <a:p>
            <a:pPr algn="l"/>
            <a:r>
              <a:rPr lang="en-US" sz="2800" dirty="0" err="1">
                <a:latin typeface="Arial" panose="020B0604020202020204" pitchFamily="34" charset="0"/>
                <a:cs typeface="Arial" panose="020B0604020202020204" pitchFamily="34" charset="0"/>
              </a:rPr>
              <a:t>Pemberian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obat</a:t>
            </a:r>
            <a:r>
              <a:rPr lang="en-US" sz="2800" dirty="0">
                <a:latin typeface="Arial" panose="020B0604020202020204" pitchFamily="34" charset="0"/>
                <a:cs typeface="Arial" panose="020B0604020202020204" pitchFamily="34" charset="0"/>
              </a:rPr>
              <a:t> pada </a:t>
            </a:r>
            <a:r>
              <a:rPr lang="en-US" sz="2800" dirty="0" err="1">
                <a:latin typeface="Arial" panose="020B0604020202020204" pitchFamily="34" charset="0"/>
                <a:cs typeface="Arial" panose="020B0604020202020204" pitchFamily="34" charset="0"/>
              </a:rPr>
              <a:t>bayi</a:t>
            </a:r>
            <a:r>
              <a:rPr lang="en-US" sz="2800" dirty="0">
                <a:latin typeface="Arial" panose="020B0604020202020204" pitchFamily="34" charset="0"/>
                <a:cs typeface="Arial" panose="020B0604020202020204" pitchFamily="34" charset="0"/>
              </a:rPr>
              <a:t> dan </a:t>
            </a:r>
            <a:r>
              <a:rPr lang="en-US" sz="2800" dirty="0" err="1">
                <a:latin typeface="Arial" panose="020B0604020202020204" pitchFamily="34" charset="0"/>
                <a:cs typeface="Arial" panose="020B0604020202020204" pitchFamily="34" charset="0"/>
              </a:rPr>
              <a:t>balita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sesuai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wewenang</a:t>
            </a:r>
            <a:r>
              <a:rPr lang="en-US" sz="2800" dirty="0">
                <a:latin typeface="Arial" panose="020B0604020202020204" pitchFamily="34" charset="0"/>
                <a:cs typeface="Arial" panose="020B0604020202020204" pitchFamily="34" charset="0"/>
              </a:rPr>
              <a:t> dan </a:t>
            </a:r>
            <a:r>
              <a:rPr lang="en-US" sz="2800" dirty="0" err="1">
                <a:latin typeface="Arial" panose="020B0604020202020204" pitchFamily="34" charset="0"/>
                <a:cs typeface="Arial" panose="020B0604020202020204" pitchFamily="34" charset="0"/>
              </a:rPr>
              <a:t>standar</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berlaku</a:t>
            </a:r>
            <a:endParaRPr lang="id-ID" sz="2800" dirty="0"/>
          </a:p>
        </p:txBody>
      </p:sp>
      <p:sp>
        <p:nvSpPr>
          <p:cNvPr id="3" name="Content Placeholder 2">
            <a:extLst>
              <a:ext uri="{FF2B5EF4-FFF2-40B4-BE49-F238E27FC236}">
                <a16:creationId xmlns:a16="http://schemas.microsoft.com/office/drawing/2014/main" xmlns="" id="{CDB9D453-EDB0-4110-926E-8B7ED95F3B53}"/>
              </a:ext>
            </a:extLst>
          </p:cNvPr>
          <p:cNvSpPr>
            <a:spLocks noGrp="1"/>
          </p:cNvSpPr>
          <p:nvPr>
            <p:ph sz="quarter" idx="13"/>
          </p:nvPr>
        </p:nvSpPr>
        <p:spPr>
          <a:xfrm>
            <a:off x="873456" y="1992575"/>
            <a:ext cx="10849971" cy="4112524"/>
          </a:xfrm>
        </p:spPr>
        <p:txBody>
          <a:bodyPr>
            <a:normAutofit fontScale="92500" lnSpcReduction="10000"/>
          </a:bodyPr>
          <a:lstStyle/>
          <a:p>
            <a:pPr marL="0" indent="0" algn="just">
              <a:buNone/>
            </a:pPr>
            <a:r>
              <a:rPr lang="en-US" sz="2000" cap="none" dirty="0" err="1">
                <a:latin typeface="Arial" panose="020B0604020202020204" pitchFamily="34" charset="0"/>
                <a:cs typeface="Arial" panose="020B0604020202020204" pitchFamily="34" charset="0"/>
              </a:rPr>
              <a:t>Pemberian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obat</a:t>
            </a:r>
            <a:r>
              <a:rPr lang="en-US" sz="2000" cap="none" dirty="0">
                <a:latin typeface="Arial" panose="020B0604020202020204" pitchFamily="34" charset="0"/>
                <a:cs typeface="Arial" panose="020B0604020202020204" pitchFamily="34" charset="0"/>
              </a:rPr>
              <a:t> pada </a:t>
            </a:r>
            <a:r>
              <a:rPr lang="en-US" sz="2000" cap="none" dirty="0" err="1">
                <a:latin typeface="Arial" panose="020B0604020202020204" pitchFamily="34" charset="0"/>
                <a:cs typeface="Arial" panose="020B0604020202020204" pitchFamily="34" charset="0"/>
              </a:rPr>
              <a:t>bayi</a:t>
            </a:r>
            <a:r>
              <a:rPr lang="en-US" sz="2000" cap="none" dirty="0">
                <a:latin typeface="Arial" panose="020B0604020202020204" pitchFamily="34" charset="0"/>
                <a:cs typeface="Arial" panose="020B0604020202020204" pitchFamily="34" charset="0"/>
              </a:rPr>
              <a:t> dan </a:t>
            </a:r>
            <a:r>
              <a:rPr lang="en-US" sz="2000" cap="none" dirty="0" err="1">
                <a:latin typeface="Arial" panose="020B0604020202020204" pitchFamily="34" charset="0"/>
                <a:cs typeface="Arial" panose="020B0604020202020204" pitchFamily="34" charset="0"/>
              </a:rPr>
              <a:t>balita</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sesuai</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wewenang</a:t>
            </a:r>
            <a:r>
              <a:rPr lang="en-US" sz="2000" cap="none" dirty="0">
                <a:latin typeface="Arial" panose="020B0604020202020204" pitchFamily="34" charset="0"/>
                <a:cs typeface="Arial" panose="020B0604020202020204" pitchFamily="34" charset="0"/>
              </a:rPr>
              <a:t> dan </a:t>
            </a:r>
            <a:r>
              <a:rPr lang="en-US" sz="2000" cap="none" dirty="0" err="1">
                <a:latin typeface="Arial" panose="020B0604020202020204" pitchFamily="34" charset="0"/>
                <a:cs typeface="Arial" panose="020B0604020202020204" pitchFamily="34" charset="0"/>
              </a:rPr>
              <a:t>standar</a:t>
            </a:r>
            <a:r>
              <a:rPr lang="en-US" sz="2000" cap="none" dirty="0">
                <a:latin typeface="Arial" panose="020B0604020202020204" pitchFamily="34" charset="0"/>
                <a:cs typeface="Arial" panose="020B0604020202020204" pitchFamily="34" charset="0"/>
              </a:rPr>
              <a:t> yang </a:t>
            </a:r>
            <a:r>
              <a:rPr lang="en-US" sz="2000" cap="none" dirty="0" err="1">
                <a:latin typeface="Arial" panose="020B0604020202020204" pitchFamily="34" charset="0"/>
                <a:cs typeface="Arial" panose="020B0604020202020204" pitchFamily="34" charset="0"/>
              </a:rPr>
              <a:t>berlaku</a:t>
            </a:r>
            <a:endParaRPr lang="en-US" sz="2000" cap="none" dirty="0">
              <a:latin typeface="Arial" panose="020B0604020202020204" pitchFamily="34" charset="0"/>
              <a:cs typeface="Arial" panose="020B0604020202020204" pitchFamily="34" charset="0"/>
            </a:endParaRPr>
          </a:p>
          <a:p>
            <a:pPr algn="just">
              <a:buFontTx/>
              <a:buChar char="-"/>
            </a:pPr>
            <a:r>
              <a:rPr lang="en-US" sz="2000" cap="none" dirty="0" err="1">
                <a:latin typeface="Arial" panose="020B0604020202020204" pitchFamily="34" charset="0"/>
                <a:cs typeface="Arial" panose="020B0604020202020204" pitchFamily="34" charset="0"/>
              </a:rPr>
              <a:t>Berikan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obat</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sesuai</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aturan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atau</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berikan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sesuai</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anjuran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dokter</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petugas</a:t>
            </a:r>
            <a:r>
              <a:rPr lang="en-US" sz="2000" cap="none" dirty="0">
                <a:latin typeface="Arial" panose="020B0604020202020204" pitchFamily="34" charset="0"/>
                <a:cs typeface="Arial" panose="020B0604020202020204" pitchFamily="34" charset="0"/>
              </a:rPr>
              <a:t> </a:t>
            </a:r>
            <a:r>
              <a:rPr lang="en-US" sz="2000" cap="none" dirty="0" err="1" smtClean="0">
                <a:latin typeface="Arial" panose="020B0604020202020204" pitchFamily="34" charset="0"/>
                <a:cs typeface="Arial" panose="020B0604020202020204" pitchFamily="34" charset="0"/>
              </a:rPr>
              <a:t>kesehatan</a:t>
            </a:r>
            <a:r>
              <a:rPr lang="en-US" sz="2000" cap="none" dirty="0" smtClean="0">
                <a:latin typeface="Arial" panose="020B0604020202020204" pitchFamily="34" charset="0"/>
                <a:cs typeface="Arial" panose="020B0604020202020204" pitchFamily="34" charset="0"/>
              </a:rPr>
              <a:t> yang </a:t>
            </a:r>
            <a:r>
              <a:rPr lang="en-US" sz="2000" cap="none" dirty="0" err="1">
                <a:latin typeface="Arial" panose="020B0604020202020204" pitchFamily="34" charset="0"/>
                <a:cs typeface="Arial" panose="020B0604020202020204" pitchFamily="34" charset="0"/>
              </a:rPr>
              <a:t>meresepkan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obat</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tersebut</a:t>
            </a:r>
            <a:endParaRPr lang="en-US" sz="2000" cap="none" dirty="0">
              <a:latin typeface="Arial" panose="020B0604020202020204" pitchFamily="34" charset="0"/>
              <a:cs typeface="Arial" panose="020B0604020202020204" pitchFamily="34" charset="0"/>
            </a:endParaRPr>
          </a:p>
          <a:p>
            <a:pPr algn="just">
              <a:buFontTx/>
              <a:buChar char="-"/>
            </a:pPr>
            <a:r>
              <a:rPr lang="en-US" sz="2000" cap="none" dirty="0" err="1">
                <a:latin typeface="Arial" panose="020B0604020202020204" pitchFamily="34" charset="0"/>
                <a:cs typeface="Arial" panose="020B0604020202020204" pitchFamily="34" charset="0"/>
              </a:rPr>
              <a:t>Berikan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obat</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sesuai</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waktu</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misalnya</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harus</a:t>
            </a:r>
            <a:r>
              <a:rPr lang="en-US" sz="2000" cap="none" dirty="0">
                <a:latin typeface="Arial" panose="020B0604020202020204" pitchFamily="34" charset="0"/>
                <a:cs typeface="Arial" panose="020B0604020202020204" pitchFamily="34" charset="0"/>
              </a:rPr>
              <a:t> di </a:t>
            </a:r>
            <a:r>
              <a:rPr lang="en-US" sz="2000" cap="none" dirty="0" err="1">
                <a:latin typeface="Arial" panose="020B0604020202020204" pitchFamily="34" charset="0"/>
                <a:cs typeface="Arial" panose="020B0604020202020204" pitchFamily="34" charset="0"/>
              </a:rPr>
              <a:t>berikan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sebelum</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atau</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sesudah</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makan</a:t>
            </a:r>
            <a:endParaRPr lang="en-US" sz="2000" cap="none" dirty="0">
              <a:latin typeface="Arial" panose="020B0604020202020204" pitchFamily="34" charset="0"/>
              <a:cs typeface="Arial" panose="020B0604020202020204" pitchFamily="34" charset="0"/>
            </a:endParaRPr>
          </a:p>
          <a:p>
            <a:pPr algn="just">
              <a:buFontTx/>
              <a:buChar char="-"/>
            </a:pPr>
            <a:r>
              <a:rPr lang="en-US" sz="2000" cap="none" dirty="0" err="1">
                <a:latin typeface="Arial" panose="020B0604020202020204" pitchFamily="34" charset="0"/>
                <a:cs typeface="Arial" panose="020B0604020202020204" pitchFamily="34" charset="0"/>
              </a:rPr>
              <a:t>Berikan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sesuai</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dosis</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anjuran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sebaiknya</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gunakan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sendok</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takar</a:t>
            </a:r>
            <a:r>
              <a:rPr lang="en-US" sz="2000" cap="none" dirty="0">
                <a:latin typeface="Arial" panose="020B0604020202020204" pitchFamily="34" charset="0"/>
                <a:cs typeface="Arial" panose="020B0604020202020204" pitchFamily="34" charset="0"/>
              </a:rPr>
              <a:t> yang </a:t>
            </a:r>
            <a:r>
              <a:rPr lang="en-US" sz="2000" cap="none" dirty="0" err="1">
                <a:latin typeface="Arial" panose="020B0604020202020204" pitchFamily="34" charset="0"/>
                <a:cs typeface="Arial" panose="020B0604020202020204" pitchFamily="34" charset="0"/>
              </a:rPr>
              <a:t>ada</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dalam</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kemasan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obat</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tersebut</a:t>
            </a:r>
            <a:endParaRPr lang="en-US" sz="2000" cap="none" dirty="0">
              <a:latin typeface="Arial" panose="020B0604020202020204" pitchFamily="34" charset="0"/>
              <a:cs typeface="Arial" panose="020B0604020202020204" pitchFamily="34" charset="0"/>
            </a:endParaRPr>
          </a:p>
          <a:p>
            <a:pPr algn="just">
              <a:buFontTx/>
              <a:buChar char="-"/>
            </a:pPr>
            <a:r>
              <a:rPr lang="en-US" sz="2000" cap="none" dirty="0" err="1">
                <a:latin typeface="Arial" panose="020B0604020202020204" pitchFamily="34" charset="0"/>
                <a:cs typeface="Arial" panose="020B0604020202020204" pitchFamily="34" charset="0"/>
              </a:rPr>
              <a:t>Perhatikan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apabila</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muncul</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gejala</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alergi</a:t>
            </a:r>
            <a:r>
              <a:rPr lang="en-US" sz="2000" cap="none" dirty="0">
                <a:latin typeface="Arial" panose="020B0604020202020204" pitchFamily="34" charset="0"/>
                <a:cs typeface="Arial" panose="020B0604020202020204" pitchFamily="34" charset="0"/>
              </a:rPr>
              <a:t>, stop </a:t>
            </a:r>
            <a:r>
              <a:rPr lang="en-US" sz="2000" cap="none" dirty="0" err="1">
                <a:latin typeface="Arial" panose="020B0604020202020204" pitchFamily="34" charset="0"/>
                <a:cs typeface="Arial" panose="020B0604020202020204" pitchFamily="34" charset="0"/>
              </a:rPr>
              <a:t>pemberian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obat</a:t>
            </a:r>
            <a:r>
              <a:rPr lang="en-US" sz="2000" cap="none" dirty="0">
                <a:latin typeface="Arial" panose="020B0604020202020204" pitchFamily="34" charset="0"/>
                <a:cs typeface="Arial" panose="020B0604020202020204" pitchFamily="34" charset="0"/>
              </a:rPr>
              <a:t> dan </a:t>
            </a:r>
            <a:r>
              <a:rPr lang="en-US" sz="2000" cap="none" dirty="0" err="1">
                <a:latin typeface="Arial" panose="020B0604020202020204" pitchFamily="34" charset="0"/>
                <a:cs typeface="Arial" panose="020B0604020202020204" pitchFamily="34" charset="0"/>
              </a:rPr>
              <a:t>segera</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konsultasi</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dgn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dokter</a:t>
            </a:r>
            <a:endParaRPr lang="en-US" sz="2000" cap="none" dirty="0">
              <a:latin typeface="Arial" panose="020B0604020202020204" pitchFamily="34" charset="0"/>
              <a:cs typeface="Arial" panose="020B0604020202020204" pitchFamily="34" charset="0"/>
            </a:endParaRPr>
          </a:p>
          <a:p>
            <a:pPr algn="just">
              <a:buFontTx/>
              <a:buChar char="-"/>
            </a:pPr>
            <a:r>
              <a:rPr lang="en-US" sz="2000" cap="none" dirty="0" err="1">
                <a:latin typeface="Arial" panose="020B0604020202020204" pitchFamily="34" charset="0"/>
                <a:cs typeface="Arial" panose="020B0604020202020204" pitchFamily="34" charset="0"/>
              </a:rPr>
              <a:t>Jangan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mengulang</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pemberian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obat</a:t>
            </a:r>
            <a:r>
              <a:rPr lang="en-US" sz="2000" cap="none" dirty="0">
                <a:latin typeface="Arial" panose="020B0604020202020204" pitchFamily="34" charset="0"/>
                <a:cs typeface="Arial" panose="020B0604020202020204" pitchFamily="34" charset="0"/>
              </a:rPr>
              <a:t> yang </a:t>
            </a:r>
            <a:r>
              <a:rPr lang="en-US" sz="2000" cap="none" dirty="0" err="1">
                <a:latin typeface="Arial" panose="020B0604020202020204" pitchFamily="34" charset="0"/>
                <a:cs typeface="Arial" panose="020B0604020202020204" pitchFamily="34" charset="0"/>
              </a:rPr>
              <a:t>sama</a:t>
            </a:r>
            <a:r>
              <a:rPr lang="en-US" sz="2000" cap="none" dirty="0">
                <a:latin typeface="Arial" panose="020B0604020202020204" pitchFamily="34" charset="0"/>
                <a:cs typeface="Arial" panose="020B0604020202020204" pitchFamily="34" charset="0"/>
              </a:rPr>
              <a:t> pada </a:t>
            </a:r>
            <a:r>
              <a:rPr lang="en-US" sz="2000" cap="none" dirty="0" err="1">
                <a:latin typeface="Arial" panose="020B0604020202020204" pitchFamily="34" charset="0"/>
                <a:cs typeface="Arial" panose="020B0604020202020204" pitchFamily="34" charset="0"/>
              </a:rPr>
              <a:t>anak</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walau</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dengan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gejala</a:t>
            </a:r>
            <a:r>
              <a:rPr lang="en-US" sz="2000" cap="none" dirty="0">
                <a:latin typeface="Arial" panose="020B0604020202020204" pitchFamily="34" charset="0"/>
                <a:cs typeface="Arial" panose="020B0604020202020204" pitchFamily="34" charset="0"/>
              </a:rPr>
              <a:t> dan </a:t>
            </a:r>
            <a:r>
              <a:rPr lang="en-US" sz="2000" cap="none" dirty="0" err="1">
                <a:latin typeface="Arial" panose="020B0604020202020204" pitchFamily="34" charset="0"/>
                <a:cs typeface="Arial" panose="020B0604020202020204" pitchFamily="34" charset="0"/>
              </a:rPr>
              <a:t>penyakit</a:t>
            </a:r>
            <a:r>
              <a:rPr lang="en-US" sz="2000" cap="none" dirty="0">
                <a:latin typeface="Arial" panose="020B0604020202020204" pitchFamily="34" charset="0"/>
                <a:cs typeface="Arial" panose="020B0604020202020204" pitchFamily="34" charset="0"/>
              </a:rPr>
              <a:t> yang </a:t>
            </a:r>
            <a:r>
              <a:rPr lang="en-US" sz="2000" cap="none" dirty="0" err="1">
                <a:latin typeface="Arial" panose="020B0604020202020204" pitchFamily="34" charset="0"/>
                <a:cs typeface="Arial" panose="020B0604020202020204" pitchFamily="34" charset="0"/>
              </a:rPr>
              <a:t>sama</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dengan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sebelumnya</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Konsultasi</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dulu</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ke</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dokter</a:t>
            </a:r>
            <a:r>
              <a:rPr lang="en-US" sz="2000" cap="none" dirty="0">
                <a:latin typeface="Arial" panose="020B0604020202020204" pitchFamily="34" charset="0"/>
                <a:cs typeface="Arial" panose="020B0604020202020204" pitchFamily="34" charset="0"/>
              </a:rPr>
              <a:t>.</a:t>
            </a:r>
          </a:p>
          <a:p>
            <a:pPr algn="just">
              <a:buFontTx/>
              <a:buChar char="-"/>
            </a:pPr>
            <a:r>
              <a:rPr lang="en-US" sz="2000" cap="none" dirty="0" err="1">
                <a:latin typeface="Arial" panose="020B0604020202020204" pitchFamily="34" charset="0"/>
                <a:cs typeface="Arial" panose="020B0604020202020204" pitchFamily="34" charset="0"/>
              </a:rPr>
              <a:t>Hindari</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pemberian</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obat</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bebas</a:t>
            </a:r>
            <a:r>
              <a:rPr lang="en-US" sz="2000" cap="none" dirty="0">
                <a:latin typeface="Arial" panose="020B0604020202020204" pitchFamily="34" charset="0"/>
                <a:cs typeface="Arial" panose="020B0604020202020204" pitchFamily="34" charset="0"/>
              </a:rPr>
              <a:t> yang </a:t>
            </a:r>
            <a:r>
              <a:rPr lang="en-US" sz="2000" cap="none" dirty="0" err="1">
                <a:latin typeface="Arial" panose="020B0604020202020204" pitchFamily="34" charset="0"/>
                <a:cs typeface="Arial" panose="020B0604020202020204" pitchFamily="34" charset="0"/>
              </a:rPr>
              <a:t>tdk</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jelas</a:t>
            </a:r>
            <a:r>
              <a:rPr lang="en-US" sz="2000" cap="none" dirty="0">
                <a:latin typeface="Arial" panose="020B0604020202020204" pitchFamily="34" charset="0"/>
                <a:cs typeface="Arial" panose="020B0604020202020204" pitchFamily="34" charset="0"/>
              </a:rPr>
              <a:t> </a:t>
            </a:r>
            <a:r>
              <a:rPr lang="en-US" sz="2000" cap="none" dirty="0" err="1">
                <a:latin typeface="Arial" panose="020B0604020202020204" pitchFamily="34" charset="0"/>
                <a:cs typeface="Arial" panose="020B0604020202020204" pitchFamily="34" charset="0"/>
              </a:rPr>
              <a:t>kandungannya</a:t>
            </a:r>
            <a:r>
              <a:rPr lang="en-US" sz="2000" cap="none" dirty="0">
                <a:latin typeface="Arial" panose="020B0604020202020204" pitchFamily="34" charset="0"/>
                <a:cs typeface="Arial" panose="020B0604020202020204" pitchFamily="34" charset="0"/>
              </a:rPr>
              <a:t>/</a:t>
            </a:r>
            <a:r>
              <a:rPr lang="en-US" sz="2000" cap="none" dirty="0" err="1">
                <a:latin typeface="Arial" panose="020B0604020202020204" pitchFamily="34" charset="0"/>
                <a:cs typeface="Arial" panose="020B0604020202020204" pitchFamily="34" charset="0"/>
              </a:rPr>
              <a:t>komposisinya</a:t>
            </a:r>
            <a:endParaRPr lang="en-US" sz="2000" cap="none" dirty="0">
              <a:latin typeface="Arial" panose="020B0604020202020204" pitchFamily="34" charset="0"/>
              <a:cs typeface="Arial" panose="020B0604020202020204" pitchFamily="34" charset="0"/>
            </a:endParaRPr>
          </a:p>
          <a:p>
            <a:pPr>
              <a:buFontTx/>
              <a:buChar char="-"/>
            </a:pPr>
            <a:endParaRPr lang="en-US" sz="2000" cap="none" dirty="0">
              <a:latin typeface="Arial" panose="020B0604020202020204" pitchFamily="34" charset="0"/>
              <a:cs typeface="Arial" panose="020B0604020202020204" pitchFamily="34" charset="0"/>
            </a:endParaRPr>
          </a:p>
          <a:p>
            <a:pPr marL="0" indent="0">
              <a:lnSpc>
                <a:spcPct val="100000"/>
              </a:lnSpc>
              <a:buNone/>
            </a:pPr>
            <a:endParaRPr lang="en-US" sz="2000" cap="none" dirty="0">
              <a:latin typeface="Arial" panose="020B0604020202020204" pitchFamily="34" charset="0"/>
              <a:cs typeface="Arial" panose="020B0604020202020204" pitchFamily="34" charset="0"/>
            </a:endParaRPr>
          </a:p>
          <a:p>
            <a:pPr marL="0" indent="0">
              <a:buNone/>
            </a:pPr>
            <a:endParaRPr lang="en-US" sz="2000" cap="none" dirty="0">
              <a:latin typeface="Arial" panose="020B0604020202020204" pitchFamily="34" charset="0"/>
              <a:cs typeface="Arial" panose="020B0604020202020204" pitchFamily="34" charset="0"/>
            </a:endParaRPr>
          </a:p>
          <a:p>
            <a:pPr marL="0" indent="0">
              <a:buNone/>
            </a:pPr>
            <a:endParaRPr lang="en-US" cap="none" dirty="0"/>
          </a:p>
          <a:p>
            <a:endParaRPr lang="en-US" cap="none" dirty="0"/>
          </a:p>
          <a:p>
            <a:endParaRPr lang="en-ID" cap="none" dirty="0"/>
          </a:p>
          <a:p>
            <a:endParaRPr lang="id-ID" cap="none" dirty="0"/>
          </a:p>
        </p:txBody>
      </p:sp>
    </p:spTree>
    <p:extLst>
      <p:ext uri="{BB962C8B-B14F-4D97-AF65-F5344CB8AC3E}">
        <p14:creationId xmlns:p14="http://schemas.microsoft.com/office/powerpoint/2010/main" val="1493962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3B2EA7-5FE9-4E70-92B5-5C35835AB1FB}"/>
              </a:ext>
            </a:extLst>
          </p:cNvPr>
          <p:cNvSpPr>
            <a:spLocks noGrp="1"/>
          </p:cNvSpPr>
          <p:nvPr>
            <p:ph type="title"/>
          </p:nvPr>
        </p:nvSpPr>
        <p:spPr>
          <a:xfrm>
            <a:off x="913775" y="618518"/>
            <a:ext cx="10364451" cy="1105508"/>
          </a:xfrm>
        </p:spPr>
        <p:txBody>
          <a:bodyPr/>
          <a:lstStyle/>
          <a:p>
            <a:pPr algn="l"/>
            <a:r>
              <a:rPr lang="en-US" cap="none" dirty="0"/>
              <a:t>Cara </a:t>
            </a:r>
            <a:r>
              <a:rPr lang="en-US" cap="none" dirty="0" err="1"/>
              <a:t>memberikan</a:t>
            </a:r>
            <a:r>
              <a:rPr lang="en-US" cap="none" dirty="0"/>
              <a:t> </a:t>
            </a:r>
            <a:r>
              <a:rPr lang="en-US" cap="none" dirty="0" err="1"/>
              <a:t>obat</a:t>
            </a:r>
            <a:r>
              <a:rPr lang="en-US" cap="none" dirty="0"/>
              <a:t> pada </a:t>
            </a:r>
            <a:r>
              <a:rPr lang="en-US" cap="none" dirty="0" err="1"/>
              <a:t>bayi</a:t>
            </a:r>
            <a:r>
              <a:rPr lang="en-US" cap="none" dirty="0"/>
              <a:t> yang </a:t>
            </a:r>
            <a:r>
              <a:rPr lang="en-US" cap="none" dirty="0" err="1"/>
              <a:t>benar</a:t>
            </a:r>
            <a:endParaRPr lang="id-ID" dirty="0"/>
          </a:p>
        </p:txBody>
      </p:sp>
      <p:sp>
        <p:nvSpPr>
          <p:cNvPr id="3" name="Content Placeholder 2">
            <a:extLst>
              <a:ext uri="{FF2B5EF4-FFF2-40B4-BE49-F238E27FC236}">
                <a16:creationId xmlns:a16="http://schemas.microsoft.com/office/drawing/2014/main" xmlns="" id="{DA1E8DCF-3CEA-4214-A8ED-A543F05CA304}"/>
              </a:ext>
            </a:extLst>
          </p:cNvPr>
          <p:cNvSpPr>
            <a:spLocks noGrp="1"/>
          </p:cNvSpPr>
          <p:nvPr>
            <p:ph sz="quarter" idx="13"/>
          </p:nvPr>
        </p:nvSpPr>
        <p:spPr>
          <a:xfrm>
            <a:off x="341193" y="1501252"/>
            <a:ext cx="11505063" cy="5233916"/>
          </a:xfrm>
        </p:spPr>
        <p:txBody>
          <a:bodyPr>
            <a:noAutofit/>
          </a:bodyPr>
          <a:lstStyle/>
          <a:p>
            <a:pPr>
              <a:buFontTx/>
              <a:buChar char="-"/>
            </a:pPr>
            <a:r>
              <a:rPr lang="en-US" sz="2400" cap="none" dirty="0" err="1"/>
              <a:t>Cuci</a:t>
            </a:r>
            <a:r>
              <a:rPr lang="en-US" sz="2400" cap="none" dirty="0"/>
              <a:t> </a:t>
            </a:r>
            <a:r>
              <a:rPr lang="en-US" sz="2400" cap="none" dirty="0" err="1"/>
              <a:t>tangan</a:t>
            </a:r>
            <a:r>
              <a:rPr lang="en-US" sz="2400" cap="none" dirty="0"/>
              <a:t> </a:t>
            </a:r>
            <a:r>
              <a:rPr lang="en-US" sz="2400" cap="none" dirty="0" err="1"/>
              <a:t>sebelum</a:t>
            </a:r>
            <a:r>
              <a:rPr lang="en-US" sz="2400" cap="none" dirty="0"/>
              <a:t> </a:t>
            </a:r>
            <a:r>
              <a:rPr lang="en-US" sz="2400" cap="none" dirty="0" err="1"/>
              <a:t>menyiapkan</a:t>
            </a:r>
            <a:r>
              <a:rPr lang="en-US" sz="2400" cap="none" dirty="0"/>
              <a:t> </a:t>
            </a:r>
            <a:r>
              <a:rPr lang="en-US" sz="2400" cap="none" dirty="0" err="1"/>
              <a:t>atau</a:t>
            </a:r>
            <a:r>
              <a:rPr lang="en-US" sz="2400" cap="none" dirty="0"/>
              <a:t> </a:t>
            </a:r>
            <a:r>
              <a:rPr lang="en-US" sz="2400" cap="none" dirty="0" err="1"/>
              <a:t>memberikan</a:t>
            </a:r>
            <a:r>
              <a:rPr lang="en-US" sz="2400" cap="none" dirty="0"/>
              <a:t> </a:t>
            </a:r>
            <a:r>
              <a:rPr lang="en-US" sz="2400" cap="none" dirty="0" err="1"/>
              <a:t>obat</a:t>
            </a:r>
            <a:endParaRPr lang="en-US" sz="2400" cap="none" dirty="0"/>
          </a:p>
          <a:p>
            <a:pPr>
              <a:buFontTx/>
              <a:buChar char="-"/>
            </a:pPr>
            <a:r>
              <a:rPr lang="en-US" sz="2400" cap="none" dirty="0" err="1"/>
              <a:t>Jenis</a:t>
            </a:r>
            <a:r>
              <a:rPr lang="en-US" sz="2400" cap="none" dirty="0"/>
              <a:t> </a:t>
            </a:r>
            <a:r>
              <a:rPr lang="en-US" sz="2400" cap="none" dirty="0" err="1"/>
              <a:t>obat</a:t>
            </a:r>
            <a:r>
              <a:rPr lang="en-US" sz="2400" cap="none" dirty="0"/>
              <a:t> yang di </a:t>
            </a:r>
            <a:r>
              <a:rPr lang="en-US" sz="2400" cap="none" dirty="0" err="1"/>
              <a:t>berikan</a:t>
            </a:r>
            <a:r>
              <a:rPr lang="en-US" sz="2400" cap="none" dirty="0"/>
              <a:t> </a:t>
            </a:r>
            <a:r>
              <a:rPr lang="en-US" sz="2400" cap="none" dirty="0" err="1"/>
              <a:t>berbentuk</a:t>
            </a:r>
            <a:r>
              <a:rPr lang="en-US" sz="2400" cap="none" dirty="0"/>
              <a:t> </a:t>
            </a:r>
            <a:r>
              <a:rPr lang="en-US" sz="2400" cap="none" dirty="0" err="1"/>
              <a:t>cair</a:t>
            </a:r>
            <a:r>
              <a:rPr lang="en-US" sz="2400" cap="none" dirty="0"/>
              <a:t>, </a:t>
            </a:r>
            <a:r>
              <a:rPr lang="en-US" sz="2400" cap="none" dirty="0" err="1"/>
              <a:t>kocok</a:t>
            </a:r>
            <a:r>
              <a:rPr lang="en-US" sz="2400" cap="none" dirty="0"/>
              <a:t> </a:t>
            </a:r>
            <a:r>
              <a:rPr lang="en-US" sz="2400" cap="none" dirty="0" err="1"/>
              <a:t>dahulu</a:t>
            </a:r>
            <a:r>
              <a:rPr lang="en-US" sz="2400" cap="none" dirty="0"/>
              <a:t> </a:t>
            </a:r>
            <a:r>
              <a:rPr lang="en-US" sz="2400" cap="none" dirty="0" err="1"/>
              <a:t>sebelum</a:t>
            </a:r>
            <a:r>
              <a:rPr lang="en-US" sz="2400" cap="none" dirty="0"/>
              <a:t> </a:t>
            </a:r>
            <a:r>
              <a:rPr lang="en-US" sz="2400" cap="none" dirty="0" err="1"/>
              <a:t>membuat</a:t>
            </a:r>
            <a:r>
              <a:rPr lang="en-US" sz="2400" cap="none" dirty="0"/>
              <a:t> </a:t>
            </a:r>
            <a:r>
              <a:rPr lang="en-US" sz="2400" cap="none" dirty="0" err="1"/>
              <a:t>kemasan</a:t>
            </a:r>
            <a:r>
              <a:rPr lang="en-US" sz="2400" cap="none" dirty="0"/>
              <a:t>, </a:t>
            </a:r>
            <a:r>
              <a:rPr lang="en-US" sz="2400" cap="none" dirty="0" err="1" smtClean="0"/>
              <a:t>untuk</a:t>
            </a:r>
            <a:r>
              <a:rPr lang="en-US" sz="2400" cap="none" dirty="0" smtClean="0"/>
              <a:t> </a:t>
            </a:r>
            <a:r>
              <a:rPr lang="en-US" sz="2400" cap="none" dirty="0" err="1"/>
              <a:t>memastikan</a:t>
            </a:r>
            <a:r>
              <a:rPr lang="en-US" sz="2400" cap="none" dirty="0"/>
              <a:t> </a:t>
            </a:r>
            <a:r>
              <a:rPr lang="en-US" sz="2400" cap="none" dirty="0" err="1"/>
              <a:t>tidak</a:t>
            </a:r>
            <a:r>
              <a:rPr lang="en-US" sz="2400" cap="none" dirty="0"/>
              <a:t> </a:t>
            </a:r>
            <a:r>
              <a:rPr lang="en-US" sz="2400" cap="none" dirty="0" err="1"/>
              <a:t>ada</a:t>
            </a:r>
            <a:r>
              <a:rPr lang="en-US" sz="2400" cap="none" dirty="0"/>
              <a:t> </a:t>
            </a:r>
            <a:r>
              <a:rPr lang="en-US" sz="2400" cap="none" dirty="0" err="1"/>
              <a:t>endapan</a:t>
            </a:r>
            <a:r>
              <a:rPr lang="en-US" sz="2400" cap="none" dirty="0"/>
              <a:t> yang </a:t>
            </a:r>
            <a:r>
              <a:rPr lang="en-US" sz="2400" cap="none" dirty="0" err="1"/>
              <a:t>tertinggal</a:t>
            </a:r>
            <a:r>
              <a:rPr lang="en-US" sz="2400" cap="none" dirty="0"/>
              <a:t> di </a:t>
            </a:r>
            <a:r>
              <a:rPr lang="en-US" sz="2400" cap="none" dirty="0" err="1"/>
              <a:t>dalam</a:t>
            </a:r>
            <a:r>
              <a:rPr lang="en-US" sz="2400" cap="none" dirty="0"/>
              <a:t> </a:t>
            </a:r>
            <a:r>
              <a:rPr lang="en-US" sz="2400" cap="none" dirty="0" err="1"/>
              <a:t>botol</a:t>
            </a:r>
            <a:endParaRPr lang="en-US" sz="2400" cap="none" dirty="0"/>
          </a:p>
          <a:p>
            <a:pPr>
              <a:buFontTx/>
              <a:buChar char="-"/>
            </a:pPr>
            <a:r>
              <a:rPr lang="en-US" sz="2400" cap="none" dirty="0" err="1"/>
              <a:t>Menggunakan</a:t>
            </a:r>
            <a:r>
              <a:rPr lang="en-US" sz="2400" cap="none" dirty="0"/>
              <a:t> </a:t>
            </a:r>
            <a:r>
              <a:rPr lang="en-US" sz="2400" cap="none" dirty="0" err="1"/>
              <a:t>sendok</a:t>
            </a:r>
            <a:r>
              <a:rPr lang="en-US" sz="2400" cap="none" dirty="0"/>
              <a:t> </a:t>
            </a:r>
            <a:r>
              <a:rPr lang="en-US" sz="2400" cap="none" dirty="0" err="1" smtClean="0"/>
              <a:t>teh</a:t>
            </a:r>
            <a:r>
              <a:rPr lang="en-US" sz="2400" cap="none" dirty="0" smtClean="0"/>
              <a:t> </a:t>
            </a:r>
            <a:r>
              <a:rPr lang="en-US" sz="2400" cap="none" dirty="0" err="1" smtClean="0"/>
              <a:t>atau</a:t>
            </a:r>
            <a:r>
              <a:rPr lang="en-US" sz="2400" cap="none" dirty="0" smtClean="0"/>
              <a:t> </a:t>
            </a:r>
            <a:r>
              <a:rPr lang="en-US" sz="2400" cap="none" dirty="0" err="1"/>
              <a:t>sendok</a:t>
            </a:r>
            <a:r>
              <a:rPr lang="en-US" sz="2400" cap="none" dirty="0"/>
              <a:t> </a:t>
            </a:r>
            <a:r>
              <a:rPr lang="en-US" sz="2400" cap="none" dirty="0" err="1"/>
              <a:t>makan</a:t>
            </a:r>
            <a:r>
              <a:rPr lang="en-US" sz="2400" cap="none" dirty="0"/>
              <a:t> </a:t>
            </a:r>
            <a:r>
              <a:rPr lang="en-US" sz="2400" cap="none" dirty="0" err="1"/>
              <a:t>hanya</a:t>
            </a:r>
            <a:r>
              <a:rPr lang="en-US" sz="2400" cap="none" dirty="0"/>
              <a:t> </a:t>
            </a:r>
            <a:r>
              <a:rPr lang="en-US" sz="2400" cap="none" dirty="0" err="1"/>
              <a:t>jika</a:t>
            </a:r>
            <a:r>
              <a:rPr lang="en-US" sz="2400" cap="none" dirty="0"/>
              <a:t> </a:t>
            </a:r>
            <a:r>
              <a:rPr lang="en-US" sz="2400" cap="none" dirty="0" err="1"/>
              <a:t>obat</a:t>
            </a:r>
            <a:r>
              <a:rPr lang="en-US" sz="2400" cap="none" dirty="0"/>
              <a:t> </a:t>
            </a:r>
            <a:r>
              <a:rPr lang="en-US" sz="2400" cap="none" dirty="0" err="1"/>
              <a:t>tersebut</a:t>
            </a:r>
            <a:r>
              <a:rPr lang="en-US" sz="2400" cap="none" dirty="0"/>
              <a:t> </a:t>
            </a:r>
            <a:r>
              <a:rPr lang="en-US" sz="2400" cap="none" dirty="0" err="1"/>
              <a:t>tidak</a:t>
            </a:r>
            <a:r>
              <a:rPr lang="en-US" sz="2400" cap="none" dirty="0"/>
              <a:t> </a:t>
            </a:r>
            <a:r>
              <a:rPr lang="en-US" sz="2400" cap="none" dirty="0" err="1"/>
              <a:t>menyediakan</a:t>
            </a:r>
            <a:r>
              <a:rPr lang="en-US" sz="2400" cap="none" dirty="0"/>
              <a:t> </a:t>
            </a:r>
            <a:r>
              <a:rPr lang="en-US" sz="2400" cap="none" dirty="0" err="1"/>
              <a:t>alat</a:t>
            </a:r>
            <a:r>
              <a:rPr lang="en-US" sz="2400" cap="none" dirty="0"/>
              <a:t> </a:t>
            </a:r>
            <a:r>
              <a:rPr lang="en-US" sz="2400" cap="none" dirty="0" err="1"/>
              <a:t>takar</a:t>
            </a:r>
            <a:r>
              <a:rPr lang="en-US" sz="2400" cap="none" dirty="0"/>
              <a:t> </a:t>
            </a:r>
            <a:r>
              <a:rPr lang="en-US" sz="2400" cap="none" dirty="0" err="1"/>
              <a:t>sendiri</a:t>
            </a:r>
            <a:endParaRPr lang="en-US" sz="2400" cap="none" dirty="0"/>
          </a:p>
          <a:p>
            <a:pPr>
              <a:buFontTx/>
              <a:buChar char="-"/>
            </a:pPr>
            <a:r>
              <a:rPr lang="en-US" sz="2400" cap="none" dirty="0" err="1"/>
              <a:t>Hindari</a:t>
            </a:r>
            <a:r>
              <a:rPr lang="en-US" sz="2400" cap="none" dirty="0"/>
              <a:t> </a:t>
            </a:r>
            <a:r>
              <a:rPr lang="en-US" sz="2400" cap="none" dirty="0" err="1"/>
              <a:t>mengurangi</a:t>
            </a:r>
            <a:r>
              <a:rPr lang="en-US" sz="2400" cap="none" dirty="0"/>
              <a:t> </a:t>
            </a:r>
            <a:r>
              <a:rPr lang="en-US" sz="2400" cap="none" dirty="0" err="1"/>
              <a:t>atau</a:t>
            </a:r>
            <a:r>
              <a:rPr lang="en-US" sz="2400" cap="none" dirty="0"/>
              <a:t> </a:t>
            </a:r>
            <a:r>
              <a:rPr lang="en-US" sz="2400" cap="none" dirty="0" err="1"/>
              <a:t>menambah</a:t>
            </a:r>
            <a:r>
              <a:rPr lang="en-US" sz="2400" cap="none" dirty="0"/>
              <a:t> </a:t>
            </a:r>
            <a:r>
              <a:rPr lang="en-US" sz="2400" cap="none" dirty="0" err="1"/>
              <a:t>dosis</a:t>
            </a:r>
            <a:r>
              <a:rPr lang="en-US" sz="2400" cap="none" dirty="0"/>
              <a:t> </a:t>
            </a:r>
            <a:r>
              <a:rPr lang="en-US" sz="2400" cap="none" dirty="0" err="1"/>
              <a:t>obat</a:t>
            </a:r>
            <a:r>
              <a:rPr lang="en-US" sz="2400" cap="none" dirty="0"/>
              <a:t> yang </a:t>
            </a:r>
            <a:r>
              <a:rPr lang="en-US" sz="2400" cap="none" dirty="0" err="1" smtClean="0"/>
              <a:t>dianjurkan</a:t>
            </a:r>
            <a:endParaRPr lang="en-US" sz="2400" cap="none" dirty="0"/>
          </a:p>
          <a:p>
            <a:pPr>
              <a:buFontTx/>
              <a:buChar char="-"/>
            </a:pPr>
            <a:r>
              <a:rPr lang="en-US" sz="2400" cap="none" dirty="0"/>
              <a:t>Sebagian </a:t>
            </a:r>
            <a:r>
              <a:rPr lang="en-US" sz="2400" cap="none" dirty="0" err="1"/>
              <a:t>dosis</a:t>
            </a:r>
            <a:r>
              <a:rPr lang="en-US" sz="2400" cap="none" dirty="0"/>
              <a:t> </a:t>
            </a:r>
            <a:r>
              <a:rPr lang="en-US" sz="2400" cap="none" dirty="0" err="1"/>
              <a:t>obat</a:t>
            </a:r>
            <a:r>
              <a:rPr lang="en-US" sz="2400" cap="none" dirty="0"/>
              <a:t> di </a:t>
            </a:r>
            <a:r>
              <a:rPr lang="en-US" sz="2400" cap="none" dirty="0" err="1"/>
              <a:t>dasarkan</a:t>
            </a:r>
            <a:r>
              <a:rPr lang="en-US" sz="2400" cap="none" dirty="0"/>
              <a:t> pada </a:t>
            </a:r>
            <a:r>
              <a:rPr lang="en-US" sz="2400" cap="none" dirty="0" err="1"/>
              <a:t>berat</a:t>
            </a:r>
            <a:r>
              <a:rPr lang="en-US" sz="2400" cap="none" dirty="0"/>
              <a:t> badan dan </a:t>
            </a:r>
            <a:r>
              <a:rPr lang="en-US" sz="2400" cap="none" dirty="0" err="1"/>
              <a:t>usia</a:t>
            </a:r>
            <a:r>
              <a:rPr lang="en-US" sz="2400" cap="none" dirty="0"/>
              <a:t> </a:t>
            </a:r>
            <a:r>
              <a:rPr lang="en-US" sz="2400" cap="none" dirty="0" err="1"/>
              <a:t>bayi</a:t>
            </a:r>
            <a:r>
              <a:rPr lang="en-US" sz="2400" cap="none" dirty="0"/>
              <a:t> dan </a:t>
            </a:r>
            <a:r>
              <a:rPr lang="en-US" sz="2400" cap="none" dirty="0" err="1"/>
              <a:t>balita</a:t>
            </a:r>
            <a:endParaRPr lang="en-US" sz="2400" cap="none" dirty="0"/>
          </a:p>
          <a:p>
            <a:pPr>
              <a:buFontTx/>
              <a:buChar char="-"/>
            </a:pPr>
            <a:r>
              <a:rPr lang="en-US" sz="2400" cap="none" dirty="0" err="1"/>
              <a:t>Jangan</a:t>
            </a:r>
            <a:r>
              <a:rPr lang="en-US" sz="2400" cap="none" dirty="0"/>
              <a:t> </a:t>
            </a:r>
            <a:r>
              <a:rPr lang="en-US" sz="2400" cap="none" dirty="0" err="1"/>
              <a:t>keliru</a:t>
            </a:r>
            <a:r>
              <a:rPr lang="en-US" sz="2400" cap="none" dirty="0"/>
              <a:t> </a:t>
            </a:r>
            <a:r>
              <a:rPr lang="en-US" sz="2400" cap="none" dirty="0" err="1"/>
              <a:t>dalam</a:t>
            </a:r>
            <a:r>
              <a:rPr lang="en-US" sz="2400" cap="none" dirty="0"/>
              <a:t> </a:t>
            </a:r>
            <a:r>
              <a:rPr lang="en-US" sz="2400" cap="none" dirty="0" err="1"/>
              <a:t>membedakan</a:t>
            </a:r>
            <a:r>
              <a:rPr lang="en-US" sz="2400" cap="none" dirty="0"/>
              <a:t> </a:t>
            </a:r>
            <a:r>
              <a:rPr lang="en-US" sz="2400" cap="none" dirty="0" err="1"/>
              <a:t>antara</a:t>
            </a:r>
            <a:r>
              <a:rPr lang="en-US" sz="2400" cap="none" dirty="0"/>
              <a:t> </a:t>
            </a:r>
            <a:r>
              <a:rPr lang="en-US" sz="2400" cap="none" dirty="0" err="1"/>
              <a:t>sendok</a:t>
            </a:r>
            <a:r>
              <a:rPr lang="en-US" sz="2400" cap="none" dirty="0"/>
              <a:t> </a:t>
            </a:r>
            <a:r>
              <a:rPr lang="en-US" sz="2400" cap="none" dirty="0" err="1"/>
              <a:t>makan</a:t>
            </a:r>
            <a:r>
              <a:rPr lang="en-US" sz="2400" cap="none" dirty="0"/>
              <a:t> dan </a:t>
            </a:r>
            <a:r>
              <a:rPr lang="en-US" sz="2400" cap="none" dirty="0" err="1"/>
              <a:t>sendok</a:t>
            </a:r>
            <a:r>
              <a:rPr lang="en-US" sz="2400" cap="none" dirty="0"/>
              <a:t> </a:t>
            </a:r>
            <a:r>
              <a:rPr lang="en-US" sz="2400" cap="none" dirty="0" err="1" smtClean="0"/>
              <a:t>teh</a:t>
            </a:r>
            <a:endParaRPr lang="en-US" sz="2400" cap="none" dirty="0"/>
          </a:p>
          <a:p>
            <a:pPr>
              <a:buFontTx/>
              <a:buChar char="-"/>
            </a:pPr>
            <a:r>
              <a:rPr lang="en-US" sz="2400" cap="none" dirty="0" err="1"/>
              <a:t>Ingat</a:t>
            </a:r>
            <a:r>
              <a:rPr lang="en-US" sz="2400" cap="none" dirty="0"/>
              <a:t> </a:t>
            </a:r>
            <a:r>
              <a:rPr lang="en-US" sz="2400" cap="none" dirty="0" err="1"/>
              <a:t>bahwa</a:t>
            </a:r>
            <a:r>
              <a:rPr lang="en-US" sz="2400" cap="none" dirty="0"/>
              <a:t> </a:t>
            </a:r>
            <a:r>
              <a:rPr lang="en-US" sz="2400" cap="none" dirty="0" err="1"/>
              <a:t>satu</a:t>
            </a:r>
            <a:r>
              <a:rPr lang="en-US" sz="2400" cap="none" dirty="0"/>
              <a:t> </a:t>
            </a:r>
            <a:r>
              <a:rPr lang="en-US" sz="2400" cap="none" dirty="0" err="1"/>
              <a:t>sendok</a:t>
            </a:r>
            <a:r>
              <a:rPr lang="en-US" sz="2400" cap="none" dirty="0"/>
              <a:t> </a:t>
            </a:r>
            <a:r>
              <a:rPr lang="en-US" sz="2400" cap="none" dirty="0" err="1" smtClean="0"/>
              <a:t>teh</a:t>
            </a:r>
            <a:r>
              <a:rPr lang="en-US" sz="2400" cap="none" dirty="0" smtClean="0"/>
              <a:t> </a:t>
            </a:r>
            <a:r>
              <a:rPr lang="en-US" sz="2400" cap="none" dirty="0" err="1"/>
              <a:t>sama</a:t>
            </a:r>
            <a:r>
              <a:rPr lang="en-US" sz="2400" cap="none" dirty="0"/>
              <a:t> </a:t>
            </a:r>
            <a:r>
              <a:rPr lang="en-US" sz="2400" cap="none" dirty="0" err="1"/>
              <a:t>dgn</a:t>
            </a:r>
            <a:r>
              <a:rPr lang="en-US" sz="2400" cap="none" dirty="0"/>
              <a:t> </a:t>
            </a:r>
            <a:r>
              <a:rPr lang="en-US" sz="2400" cap="none" dirty="0" smtClean="0"/>
              <a:t>5 cc</a:t>
            </a:r>
            <a:endParaRPr lang="en-US" sz="2400" cap="none" dirty="0"/>
          </a:p>
          <a:p>
            <a:pPr>
              <a:buFontTx/>
              <a:buChar char="-"/>
            </a:pPr>
            <a:r>
              <a:rPr lang="en-US" sz="2400" cap="none" dirty="0" err="1"/>
              <a:t>Hindari</a:t>
            </a:r>
            <a:r>
              <a:rPr lang="en-US" sz="2400" cap="none" dirty="0"/>
              <a:t> </a:t>
            </a:r>
            <a:r>
              <a:rPr lang="en-US" sz="2400" cap="none" dirty="0" err="1"/>
              <a:t>menggunakan</a:t>
            </a:r>
            <a:r>
              <a:rPr lang="en-US" sz="2400" cap="none" dirty="0"/>
              <a:t> </a:t>
            </a:r>
            <a:r>
              <a:rPr lang="en-US" sz="2400" cap="none" dirty="0" err="1"/>
              <a:t>resep</a:t>
            </a:r>
            <a:r>
              <a:rPr lang="en-US" sz="2400" cap="none" dirty="0"/>
              <a:t> lama </a:t>
            </a:r>
          </a:p>
          <a:p>
            <a:pPr>
              <a:buFontTx/>
              <a:buChar char="-"/>
            </a:pPr>
            <a:r>
              <a:rPr lang="en-US" sz="2400" cap="none" dirty="0" err="1"/>
              <a:t>Cermati</a:t>
            </a:r>
            <a:r>
              <a:rPr lang="en-US" sz="2400" cap="none" dirty="0"/>
              <a:t> </a:t>
            </a:r>
            <a:r>
              <a:rPr lang="en-US" sz="2400" cap="none" dirty="0" err="1"/>
              <a:t>beberapa</a:t>
            </a:r>
            <a:r>
              <a:rPr lang="en-US" sz="2400" cap="none" dirty="0"/>
              <a:t> kali </a:t>
            </a:r>
            <a:r>
              <a:rPr lang="en-US" sz="2400" cap="none" dirty="0" err="1"/>
              <a:t>obat</a:t>
            </a:r>
            <a:r>
              <a:rPr lang="en-US" sz="2400" cap="none" dirty="0"/>
              <a:t> </a:t>
            </a:r>
            <a:r>
              <a:rPr lang="en-US" sz="2400" cap="none" dirty="0" err="1"/>
              <a:t>tersebut</a:t>
            </a:r>
            <a:r>
              <a:rPr lang="en-US" sz="2400" cap="none" dirty="0"/>
              <a:t> </a:t>
            </a:r>
            <a:r>
              <a:rPr lang="en-US" sz="2400" cap="none" dirty="0" err="1"/>
              <a:t>sebelum</a:t>
            </a:r>
            <a:r>
              <a:rPr lang="en-US" sz="2400" cap="none" dirty="0"/>
              <a:t> di </a:t>
            </a:r>
            <a:r>
              <a:rPr lang="en-US" sz="2400" cap="none" dirty="0" err="1"/>
              <a:t>konsumsi</a:t>
            </a:r>
            <a:endParaRPr lang="en-ID" sz="2400" cap="none" dirty="0"/>
          </a:p>
        </p:txBody>
      </p:sp>
    </p:spTree>
    <p:extLst>
      <p:ext uri="{BB962C8B-B14F-4D97-AF65-F5344CB8AC3E}">
        <p14:creationId xmlns:p14="http://schemas.microsoft.com/office/powerpoint/2010/main" val="1542310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86B5B9-8FA8-4B5F-96CE-E7BA219766CD}"/>
              </a:ext>
            </a:extLst>
          </p:cNvPr>
          <p:cNvSpPr>
            <a:spLocks noGrp="1"/>
          </p:cNvSpPr>
          <p:nvPr>
            <p:ph type="title"/>
          </p:nvPr>
        </p:nvSpPr>
        <p:spPr>
          <a:xfrm>
            <a:off x="941071" y="522981"/>
            <a:ext cx="10364451" cy="1596177"/>
          </a:xfrm>
        </p:spPr>
        <p:txBody>
          <a:bodyPr/>
          <a:lstStyle/>
          <a:p>
            <a:pPr algn="l"/>
            <a:r>
              <a:rPr lang="en-US" cap="none" dirty="0"/>
              <a:t>Panduan </a:t>
            </a:r>
            <a:r>
              <a:rPr lang="en-US" cap="none" dirty="0" err="1"/>
              <a:t>pemberian</a:t>
            </a:r>
            <a:r>
              <a:rPr lang="en-US" cap="none" dirty="0"/>
              <a:t> </a:t>
            </a:r>
            <a:r>
              <a:rPr lang="en-US" cap="none" dirty="0" err="1"/>
              <a:t>obat</a:t>
            </a:r>
            <a:r>
              <a:rPr lang="en-US" cap="none" dirty="0"/>
              <a:t> pada </a:t>
            </a:r>
            <a:r>
              <a:rPr lang="en-US" cap="none" dirty="0" err="1"/>
              <a:t>bayi</a:t>
            </a:r>
            <a:r>
              <a:rPr lang="en-US" cap="none" dirty="0"/>
              <a:t> dan </a:t>
            </a:r>
            <a:r>
              <a:rPr lang="en-US" cap="none" dirty="0" err="1"/>
              <a:t>balita</a:t>
            </a:r>
            <a:endParaRPr lang="id-ID" dirty="0"/>
          </a:p>
        </p:txBody>
      </p:sp>
      <p:sp>
        <p:nvSpPr>
          <p:cNvPr id="3" name="Content Placeholder 2">
            <a:extLst>
              <a:ext uri="{FF2B5EF4-FFF2-40B4-BE49-F238E27FC236}">
                <a16:creationId xmlns:a16="http://schemas.microsoft.com/office/drawing/2014/main" xmlns="" id="{0A9906F5-E536-4D20-9536-1E454C684132}"/>
              </a:ext>
            </a:extLst>
          </p:cNvPr>
          <p:cNvSpPr>
            <a:spLocks noGrp="1"/>
          </p:cNvSpPr>
          <p:nvPr>
            <p:ph sz="quarter" idx="13"/>
          </p:nvPr>
        </p:nvSpPr>
        <p:spPr>
          <a:xfrm>
            <a:off x="968990" y="1733266"/>
            <a:ext cx="10308609" cy="4057933"/>
          </a:xfrm>
        </p:spPr>
        <p:txBody>
          <a:bodyPr>
            <a:noAutofit/>
          </a:bodyPr>
          <a:lstStyle/>
          <a:p>
            <a:pPr>
              <a:lnSpc>
                <a:spcPct val="110000"/>
              </a:lnSpc>
              <a:buFontTx/>
              <a:buChar char="-"/>
            </a:pPr>
            <a:r>
              <a:rPr lang="en-US" sz="2400" cap="none" dirty="0" err="1"/>
              <a:t>Beritahu</a:t>
            </a:r>
            <a:r>
              <a:rPr lang="en-US" sz="2400" cap="none" dirty="0"/>
              <a:t> </a:t>
            </a:r>
            <a:r>
              <a:rPr lang="en-US" sz="2400" cap="none" dirty="0" err="1"/>
              <a:t>petugas</a:t>
            </a:r>
            <a:r>
              <a:rPr lang="en-US" sz="2400" cap="none" dirty="0"/>
              <a:t> </a:t>
            </a:r>
            <a:r>
              <a:rPr lang="en-US" sz="2400" cap="none" dirty="0" err="1"/>
              <a:t>kesehatan</a:t>
            </a:r>
            <a:r>
              <a:rPr lang="en-US" sz="2400" cap="none" dirty="0"/>
              <a:t> </a:t>
            </a:r>
            <a:r>
              <a:rPr lang="en-US" sz="2400" cap="none" dirty="0" err="1"/>
              <a:t>jika</a:t>
            </a:r>
            <a:r>
              <a:rPr lang="en-US" sz="2400" cap="none" dirty="0"/>
              <a:t> </a:t>
            </a:r>
            <a:r>
              <a:rPr lang="en-US" sz="2400" cap="none" dirty="0" err="1"/>
              <a:t>bayi</a:t>
            </a:r>
            <a:r>
              <a:rPr lang="en-US" sz="2400" cap="none" dirty="0"/>
              <a:t>/</a:t>
            </a:r>
            <a:r>
              <a:rPr lang="en-US" sz="2400" cap="none" dirty="0" err="1"/>
              <a:t>balita</a:t>
            </a:r>
            <a:r>
              <a:rPr lang="en-US" sz="2400" cap="none" dirty="0"/>
              <a:t> </a:t>
            </a:r>
            <a:r>
              <a:rPr lang="en-US" sz="2400" cap="none" dirty="0" err="1"/>
              <a:t>tdk</a:t>
            </a:r>
            <a:r>
              <a:rPr lang="en-US" sz="2400" cap="none" dirty="0"/>
              <a:t> </a:t>
            </a:r>
            <a:r>
              <a:rPr lang="en-US" sz="2400" cap="none" dirty="0" err="1"/>
              <a:t>sanggup</a:t>
            </a:r>
            <a:r>
              <a:rPr lang="en-US" sz="2400" cap="none" dirty="0"/>
              <a:t> </a:t>
            </a:r>
            <a:r>
              <a:rPr lang="en-US" sz="2400" cap="none" dirty="0" err="1"/>
              <a:t>mengkonsumsi</a:t>
            </a:r>
            <a:r>
              <a:rPr lang="en-US" sz="2400" cap="none" dirty="0"/>
              <a:t> </a:t>
            </a:r>
            <a:r>
              <a:rPr lang="en-US" sz="2400" cap="none" dirty="0" err="1"/>
              <a:t>obat</a:t>
            </a:r>
            <a:r>
              <a:rPr lang="en-US" sz="2400" cap="none" dirty="0"/>
              <a:t>. </a:t>
            </a:r>
            <a:r>
              <a:rPr lang="en-US" sz="2400" cap="none" dirty="0" err="1"/>
              <a:t>Misalnya</a:t>
            </a:r>
            <a:r>
              <a:rPr lang="en-US" sz="2400" cap="none" dirty="0"/>
              <a:t> </a:t>
            </a:r>
            <a:r>
              <a:rPr lang="en-US" sz="2400" cap="none" dirty="0" err="1"/>
              <a:t>saat</a:t>
            </a:r>
            <a:r>
              <a:rPr lang="en-US" sz="2400" cap="none" dirty="0"/>
              <a:t> </a:t>
            </a:r>
            <a:r>
              <a:rPr lang="en-US" sz="2400" cap="none" dirty="0" err="1"/>
              <a:t>anak</a:t>
            </a:r>
            <a:r>
              <a:rPr lang="en-US" sz="2400" cap="none" dirty="0"/>
              <a:t> </a:t>
            </a:r>
            <a:r>
              <a:rPr lang="en-US" sz="2400" cap="none" dirty="0" err="1"/>
              <a:t>selalu</a:t>
            </a:r>
            <a:r>
              <a:rPr lang="en-US" sz="2400" cap="none" dirty="0"/>
              <a:t> </a:t>
            </a:r>
            <a:r>
              <a:rPr lang="en-US" sz="2400" cap="none" dirty="0" err="1"/>
              <a:t>munta</a:t>
            </a:r>
            <a:r>
              <a:rPr lang="en-US" sz="2400" cap="none" dirty="0"/>
              <a:t> </a:t>
            </a:r>
            <a:r>
              <a:rPr lang="en-US" sz="2400" cap="none" dirty="0" err="1"/>
              <a:t>tiap</a:t>
            </a:r>
            <a:r>
              <a:rPr lang="en-US" sz="2400" cap="none" dirty="0"/>
              <a:t> </a:t>
            </a:r>
            <a:r>
              <a:rPr lang="en-US" sz="2400" cap="none" dirty="0" err="1"/>
              <a:t>minum</a:t>
            </a:r>
            <a:r>
              <a:rPr lang="en-US" sz="2400" cap="none" dirty="0"/>
              <a:t> </a:t>
            </a:r>
            <a:r>
              <a:rPr lang="en-US" sz="2400" cap="none" dirty="0" err="1"/>
              <a:t>atau</a:t>
            </a:r>
            <a:r>
              <a:rPr lang="en-US" sz="2400" cap="none" dirty="0"/>
              <a:t> </a:t>
            </a:r>
            <a:r>
              <a:rPr lang="en-US" sz="2400" cap="none" dirty="0" err="1"/>
              <a:t>makan</a:t>
            </a:r>
            <a:endParaRPr lang="en-US" sz="2400" cap="none" dirty="0"/>
          </a:p>
          <a:p>
            <a:pPr>
              <a:lnSpc>
                <a:spcPct val="110000"/>
              </a:lnSpc>
              <a:buFontTx/>
              <a:buChar char="-"/>
            </a:pPr>
            <a:r>
              <a:rPr lang="en-US" sz="2400" cap="none" dirty="0" err="1"/>
              <a:t>Selalu</a:t>
            </a:r>
            <a:r>
              <a:rPr lang="en-US" sz="2400" cap="none" dirty="0"/>
              <a:t> </a:t>
            </a:r>
            <a:r>
              <a:rPr lang="en-US" sz="2400" cap="none" dirty="0" err="1"/>
              <a:t>baca</a:t>
            </a:r>
            <a:r>
              <a:rPr lang="en-US" sz="2400" cap="none" dirty="0"/>
              <a:t> </a:t>
            </a:r>
            <a:r>
              <a:rPr lang="en-US" sz="2400" cap="none" dirty="0" err="1"/>
              <a:t>petunjuk</a:t>
            </a:r>
            <a:r>
              <a:rPr lang="en-US" sz="2400" cap="none" dirty="0"/>
              <a:t> </a:t>
            </a:r>
            <a:r>
              <a:rPr lang="en-US" sz="2400" cap="none" dirty="0" err="1"/>
              <a:t>penggunaan</a:t>
            </a:r>
            <a:r>
              <a:rPr lang="en-US" sz="2400" cap="none" dirty="0"/>
              <a:t> </a:t>
            </a:r>
            <a:r>
              <a:rPr lang="en-US" sz="2400" cap="none" dirty="0" err="1"/>
              <a:t>obat</a:t>
            </a:r>
            <a:r>
              <a:rPr lang="en-US" sz="2400" cap="none" dirty="0"/>
              <a:t> </a:t>
            </a:r>
            <a:r>
              <a:rPr lang="en-US" sz="2400" cap="none" dirty="0" err="1"/>
              <a:t>sebelum</a:t>
            </a:r>
            <a:r>
              <a:rPr lang="en-US" sz="2400" cap="none" dirty="0"/>
              <a:t> </a:t>
            </a:r>
            <a:r>
              <a:rPr lang="en-US" sz="2400" cap="none" dirty="0" err="1"/>
              <a:t>diberikan</a:t>
            </a:r>
            <a:r>
              <a:rPr lang="en-US" sz="2400" cap="none" dirty="0"/>
              <a:t> pada </a:t>
            </a:r>
            <a:r>
              <a:rPr lang="en-US" sz="2400" cap="none" dirty="0" err="1"/>
              <a:t>bayi</a:t>
            </a:r>
            <a:r>
              <a:rPr lang="en-US" sz="2400" cap="none" dirty="0"/>
              <a:t>/</a:t>
            </a:r>
            <a:r>
              <a:rPr lang="en-US" sz="2400" cap="none" dirty="0" err="1"/>
              <a:t>balita</a:t>
            </a:r>
            <a:r>
              <a:rPr lang="en-US" sz="2400" cap="none" dirty="0"/>
              <a:t>. </a:t>
            </a:r>
          </a:p>
          <a:p>
            <a:pPr>
              <a:lnSpc>
                <a:spcPct val="110000"/>
              </a:lnSpc>
              <a:buFontTx/>
              <a:buChar char="-"/>
            </a:pPr>
            <a:r>
              <a:rPr lang="en-US" sz="2400" cap="none" dirty="0" err="1"/>
              <a:t>Pilih</a:t>
            </a:r>
            <a:r>
              <a:rPr lang="en-US" sz="2400" cap="none" dirty="0"/>
              <a:t> </a:t>
            </a:r>
            <a:r>
              <a:rPr lang="en-US" sz="2400" cap="none" dirty="0" err="1"/>
              <a:t>obat</a:t>
            </a:r>
            <a:r>
              <a:rPr lang="en-US" sz="2400" cap="none" dirty="0"/>
              <a:t> yang </a:t>
            </a:r>
            <a:r>
              <a:rPr lang="en-US" sz="2400" cap="none" dirty="0" err="1"/>
              <a:t>menyediakan</a:t>
            </a:r>
            <a:r>
              <a:rPr lang="en-US" sz="2400" cap="none" dirty="0"/>
              <a:t> </a:t>
            </a:r>
            <a:r>
              <a:rPr lang="en-US" sz="2400" cap="none" dirty="0" err="1"/>
              <a:t>gelas</a:t>
            </a:r>
            <a:r>
              <a:rPr lang="en-US" sz="2400" cap="none" dirty="0"/>
              <a:t>, </a:t>
            </a:r>
            <a:r>
              <a:rPr lang="en-US" sz="2400" cap="none" dirty="0" err="1"/>
              <a:t>sendok</a:t>
            </a:r>
            <a:r>
              <a:rPr lang="en-US" sz="2400" cap="none" dirty="0"/>
              <a:t> </a:t>
            </a:r>
            <a:r>
              <a:rPr lang="en-US" sz="2400" cap="none" dirty="0" err="1"/>
              <a:t>takar</a:t>
            </a:r>
            <a:r>
              <a:rPr lang="en-US" sz="2400" cap="none" dirty="0"/>
              <a:t> </a:t>
            </a:r>
            <a:r>
              <a:rPr lang="en-US" sz="2400" cap="none" dirty="0" err="1"/>
              <a:t>khusus</a:t>
            </a:r>
            <a:r>
              <a:rPr lang="en-US" sz="2400" cap="none" dirty="0"/>
              <a:t> </a:t>
            </a:r>
            <a:r>
              <a:rPr lang="en-US" sz="2400" cap="none" dirty="0" err="1"/>
              <a:t>dengan</a:t>
            </a:r>
            <a:r>
              <a:rPr lang="en-US" sz="2400" cap="none" dirty="0"/>
              <a:t> </a:t>
            </a:r>
            <a:r>
              <a:rPr lang="en-US" sz="2400" cap="none" dirty="0" err="1"/>
              <a:t>ukuran</a:t>
            </a:r>
            <a:r>
              <a:rPr lang="en-US" sz="2400" cap="none" dirty="0"/>
              <a:t> yang </a:t>
            </a:r>
            <a:r>
              <a:rPr lang="en-US" sz="2400" cap="none" dirty="0" err="1"/>
              <a:t>tertera</a:t>
            </a:r>
            <a:r>
              <a:rPr lang="en-US" sz="2400" cap="none" dirty="0"/>
              <a:t> pada </a:t>
            </a:r>
            <a:r>
              <a:rPr lang="en-US" sz="2400" cap="none" dirty="0" err="1"/>
              <a:t>takaran</a:t>
            </a:r>
            <a:r>
              <a:rPr lang="en-US" sz="2400" cap="none" dirty="0"/>
              <a:t> </a:t>
            </a:r>
            <a:r>
              <a:rPr lang="en-US" sz="2400" cap="none" dirty="0" err="1"/>
              <a:t>terseut</a:t>
            </a:r>
            <a:r>
              <a:rPr lang="en-US" sz="2400" cap="none" dirty="0"/>
              <a:t> </a:t>
            </a:r>
          </a:p>
          <a:p>
            <a:pPr>
              <a:lnSpc>
                <a:spcPct val="110000"/>
              </a:lnSpc>
              <a:buFontTx/>
              <a:buChar char="-"/>
            </a:pPr>
            <a:r>
              <a:rPr lang="en-US" sz="2400" cap="none" dirty="0" err="1"/>
              <a:t>Saat</a:t>
            </a:r>
            <a:r>
              <a:rPr lang="en-US" sz="2400" cap="none" dirty="0"/>
              <a:t> </a:t>
            </a:r>
            <a:r>
              <a:rPr lang="en-US" sz="2400" cap="none" dirty="0" err="1"/>
              <a:t>membeli</a:t>
            </a:r>
            <a:r>
              <a:rPr lang="en-US" sz="2400" cap="none" dirty="0"/>
              <a:t> </a:t>
            </a:r>
            <a:r>
              <a:rPr lang="en-US" sz="2400" cap="none" dirty="0" err="1"/>
              <a:t>obat</a:t>
            </a:r>
            <a:r>
              <a:rPr lang="en-US" sz="2400" cap="none" dirty="0"/>
              <a:t> </a:t>
            </a:r>
            <a:r>
              <a:rPr lang="en-US" sz="2400" cap="none" dirty="0" err="1"/>
              <a:t>pastikan</a:t>
            </a:r>
            <a:r>
              <a:rPr lang="en-US" sz="2400" cap="none" dirty="0"/>
              <a:t> </a:t>
            </a:r>
            <a:r>
              <a:rPr lang="en-US" sz="2400" cap="none" dirty="0" err="1"/>
              <a:t>mendapat</a:t>
            </a:r>
            <a:r>
              <a:rPr lang="en-US" sz="2400" cap="none" dirty="0"/>
              <a:t> </a:t>
            </a:r>
            <a:r>
              <a:rPr lang="en-US" sz="2400" cap="none" dirty="0" err="1"/>
              <a:t>informasi</a:t>
            </a:r>
            <a:r>
              <a:rPr lang="en-US" sz="2400" cap="none" dirty="0"/>
              <a:t> </a:t>
            </a:r>
            <a:r>
              <a:rPr lang="en-US" sz="2400" cap="none" dirty="0" err="1"/>
              <a:t>dosis</a:t>
            </a:r>
            <a:r>
              <a:rPr lang="en-US" sz="2400" cap="none" dirty="0"/>
              <a:t> dan </a:t>
            </a:r>
            <a:r>
              <a:rPr lang="en-US" sz="2400" cap="none" dirty="0" err="1"/>
              <a:t>waktu</a:t>
            </a:r>
            <a:r>
              <a:rPr lang="en-US" sz="2400" cap="none" dirty="0"/>
              <a:t> </a:t>
            </a:r>
            <a:r>
              <a:rPr lang="en-US" sz="2400" cap="none" dirty="0" err="1"/>
              <a:t>pemberian</a:t>
            </a:r>
            <a:r>
              <a:rPr lang="en-US" sz="2400" cap="none" dirty="0"/>
              <a:t> </a:t>
            </a:r>
            <a:r>
              <a:rPr lang="en-US" sz="2400" cap="none" dirty="0" err="1"/>
              <a:t>obat</a:t>
            </a:r>
            <a:endParaRPr lang="en-US" sz="2400" cap="none" dirty="0"/>
          </a:p>
          <a:p>
            <a:pPr>
              <a:lnSpc>
                <a:spcPct val="110000"/>
              </a:lnSpc>
              <a:buFontTx/>
              <a:buChar char="-"/>
            </a:pPr>
            <a:r>
              <a:rPr lang="en-US" sz="2400" cap="none" dirty="0" err="1"/>
              <a:t>Sebaiknya</a:t>
            </a:r>
            <a:r>
              <a:rPr lang="en-US" sz="2400" cap="none" dirty="0"/>
              <a:t> </a:t>
            </a:r>
            <a:r>
              <a:rPr lang="en-US" sz="2400" cap="none" dirty="0" err="1"/>
              <a:t>konsultasikan</a:t>
            </a:r>
            <a:r>
              <a:rPr lang="en-US" sz="2400" cap="none" dirty="0"/>
              <a:t> </a:t>
            </a:r>
            <a:r>
              <a:rPr lang="en-US" sz="2400" cap="none" dirty="0" err="1"/>
              <a:t>obat</a:t>
            </a:r>
            <a:r>
              <a:rPr lang="en-US" sz="2400" cap="none" dirty="0"/>
              <a:t> </a:t>
            </a:r>
            <a:r>
              <a:rPr lang="en-US" sz="2400" cap="none" dirty="0" err="1"/>
              <a:t>bebas</a:t>
            </a:r>
            <a:r>
              <a:rPr lang="en-US" sz="2400" cap="none" dirty="0"/>
              <a:t> </a:t>
            </a:r>
            <a:r>
              <a:rPr lang="en-US" sz="2400" cap="none" dirty="0" err="1"/>
              <a:t>kepada</a:t>
            </a:r>
            <a:r>
              <a:rPr lang="en-US" sz="2400" cap="none" dirty="0"/>
              <a:t> </a:t>
            </a:r>
            <a:r>
              <a:rPr lang="en-US" sz="2400" cap="none" dirty="0" err="1"/>
              <a:t>dokter</a:t>
            </a:r>
            <a:r>
              <a:rPr lang="en-US" sz="2400" cap="none" dirty="0"/>
              <a:t> </a:t>
            </a:r>
            <a:r>
              <a:rPr lang="en-US" sz="2400" cap="none" dirty="0" err="1"/>
              <a:t>sebelum</a:t>
            </a:r>
            <a:r>
              <a:rPr lang="en-US" sz="2400" cap="none" dirty="0"/>
              <a:t> </a:t>
            </a:r>
            <a:r>
              <a:rPr lang="en-US" sz="2400" cap="none" dirty="0" err="1"/>
              <a:t>memberikan</a:t>
            </a:r>
            <a:r>
              <a:rPr lang="en-US" sz="2400" cap="none" dirty="0"/>
              <a:t> pada </a:t>
            </a:r>
            <a:r>
              <a:rPr lang="en-US" sz="2400" cap="none" dirty="0" err="1"/>
              <a:t>bayi</a:t>
            </a:r>
            <a:r>
              <a:rPr lang="en-US" sz="2400" cap="none" dirty="0"/>
              <a:t>/</a:t>
            </a:r>
            <a:r>
              <a:rPr lang="en-US" sz="2400" cap="none" dirty="0" err="1"/>
              <a:t>balita</a:t>
            </a:r>
            <a:endParaRPr lang="en-US" sz="2400" cap="none" dirty="0"/>
          </a:p>
          <a:p>
            <a:pPr>
              <a:lnSpc>
                <a:spcPct val="110000"/>
              </a:lnSpc>
              <a:buFontTx/>
              <a:buChar char="-"/>
            </a:pPr>
            <a:r>
              <a:rPr lang="en-US" sz="2400" cap="none" dirty="0"/>
              <a:t>Cek </a:t>
            </a:r>
            <a:r>
              <a:rPr lang="en-US" sz="2400" cap="none" dirty="0" err="1"/>
              <a:t>tanggal</a:t>
            </a:r>
            <a:r>
              <a:rPr lang="en-US" sz="2400" cap="none" dirty="0"/>
              <a:t> </a:t>
            </a:r>
            <a:r>
              <a:rPr lang="en-US" sz="2400" cap="none" dirty="0" err="1"/>
              <a:t>kadaluarsa</a:t>
            </a:r>
            <a:endParaRPr lang="en-ID" sz="2400" cap="none" dirty="0"/>
          </a:p>
        </p:txBody>
      </p:sp>
    </p:spTree>
    <p:extLst>
      <p:ext uri="{BB962C8B-B14F-4D97-AF65-F5344CB8AC3E}">
        <p14:creationId xmlns:p14="http://schemas.microsoft.com/office/powerpoint/2010/main" val="1167620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98ED3-C344-47A9-8CCE-49F19DB505AD}"/>
              </a:ext>
            </a:extLst>
          </p:cNvPr>
          <p:cNvSpPr>
            <a:spLocks noGrp="1"/>
          </p:cNvSpPr>
          <p:nvPr>
            <p:ph type="title"/>
          </p:nvPr>
        </p:nvSpPr>
        <p:spPr>
          <a:xfrm>
            <a:off x="559558" y="1642099"/>
            <a:ext cx="10959152" cy="2779776"/>
          </a:xfrm>
        </p:spPr>
        <p:txBody>
          <a:bodyPr>
            <a:normAutofit/>
          </a:bodyPr>
          <a:lstStyle/>
          <a:p>
            <a:r>
              <a:rPr lang="id-ID" sz="2400" b="1" dirty="0"/>
              <a:t>Asuhan Kebidanan Komplementer terkait </a:t>
            </a:r>
            <a:r>
              <a:rPr lang="en-US" sz="2400" b="1" dirty="0" err="1"/>
              <a:t>Pemberian</a:t>
            </a:r>
            <a:r>
              <a:rPr lang="en-US" sz="2400" b="1" dirty="0"/>
              <a:t> </a:t>
            </a:r>
            <a:r>
              <a:rPr lang="en-US" sz="2400" b="1" dirty="0" err="1"/>
              <a:t>obat</a:t>
            </a:r>
            <a:r>
              <a:rPr lang="id-ID" sz="2400" b="1" dirty="0"/>
              <a:t> pada Bayi Baru Lahir</a:t>
            </a:r>
            <a:r>
              <a:rPr lang="en-US" sz="2400" dirty="0"/>
              <a:t>, </a:t>
            </a:r>
            <a:r>
              <a:rPr lang="en-US" sz="2400" b="1" dirty="0"/>
              <a:t>Bayi, </a:t>
            </a:r>
            <a:r>
              <a:rPr lang="en-US" sz="2400" b="1" dirty="0" err="1"/>
              <a:t>Balita</a:t>
            </a:r>
            <a:r>
              <a:rPr lang="en-US" sz="2400" b="1" dirty="0"/>
              <a:t>, dan APRAS yang </a:t>
            </a:r>
            <a:r>
              <a:rPr lang="en-US" sz="2400" b="1" dirty="0" err="1"/>
              <a:t>telah</a:t>
            </a:r>
            <a:r>
              <a:rPr lang="en-US" sz="2400" b="1" dirty="0"/>
              <a:t> di </a:t>
            </a:r>
            <a:r>
              <a:rPr lang="en-US" sz="2400" b="1" dirty="0" err="1"/>
              <a:t>lakukan</a:t>
            </a:r>
            <a:r>
              <a:rPr lang="en-US" sz="2400" b="1" dirty="0"/>
              <a:t> </a:t>
            </a:r>
            <a:r>
              <a:rPr lang="en-US" sz="2400" b="1" dirty="0" err="1" smtClean="0"/>
              <a:t>penelitian</a:t>
            </a:r>
            <a:endParaRPr lang="id-ID" sz="2400" dirty="0"/>
          </a:p>
        </p:txBody>
      </p:sp>
    </p:spTree>
    <p:extLst>
      <p:ext uri="{BB962C8B-B14F-4D97-AF65-F5344CB8AC3E}">
        <p14:creationId xmlns:p14="http://schemas.microsoft.com/office/powerpoint/2010/main" val="2379457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345" y="365125"/>
            <a:ext cx="10515600" cy="1325563"/>
          </a:xfrm>
        </p:spPr>
        <p:txBody>
          <a:bodyPr>
            <a:normAutofit/>
          </a:bodyPr>
          <a:lstStyle/>
          <a:p>
            <a:pPr algn="l"/>
            <a:r>
              <a:rPr lang="en-US" b="1" dirty="0">
                <a:latin typeface="+mn-lt"/>
              </a:rPr>
              <a:t>KENCUR </a:t>
            </a:r>
            <a:br>
              <a:rPr lang="en-US" b="1" dirty="0">
                <a:latin typeface="+mn-lt"/>
              </a:rPr>
            </a:br>
            <a:r>
              <a:rPr lang="en-US" sz="3200" i="1" cap="none" dirty="0" err="1">
                <a:latin typeface="+mn-lt"/>
              </a:rPr>
              <a:t>Menyembuhkan</a:t>
            </a:r>
            <a:r>
              <a:rPr lang="en-US" sz="3200" i="1" cap="none" dirty="0">
                <a:latin typeface="+mn-lt"/>
              </a:rPr>
              <a:t> influenza</a:t>
            </a:r>
            <a:endParaRPr lang="en-US" sz="3200" i="1" dirty="0">
              <a:latin typeface="+mn-lt"/>
            </a:endParaRPr>
          </a:p>
        </p:txBody>
      </p:sp>
      <p:sp>
        <p:nvSpPr>
          <p:cNvPr id="3" name="Content Placeholder 2"/>
          <p:cNvSpPr>
            <a:spLocks noGrp="1"/>
          </p:cNvSpPr>
          <p:nvPr>
            <p:ph idx="1"/>
          </p:nvPr>
        </p:nvSpPr>
        <p:spPr>
          <a:xfrm>
            <a:off x="824345" y="2241262"/>
            <a:ext cx="4204855" cy="3245138"/>
          </a:xfrm>
        </p:spPr>
        <p:txBody>
          <a:bodyPr>
            <a:noAutofit/>
          </a:bodyPr>
          <a:lstStyle/>
          <a:p>
            <a:pPr marL="0" lvl="6" indent="0">
              <a:spcBef>
                <a:spcPts val="1000"/>
              </a:spcBef>
              <a:buNone/>
            </a:pPr>
            <a:r>
              <a:rPr lang="id-ID" sz="2800" cap="none" dirty="0"/>
              <a:t>Pengaplikasian ekstrak kencur, dengan mengambil ekstraknya yang kemudian dicampur dengan madu untuk meredakan flu pada anak.</a:t>
            </a:r>
            <a:endParaRPr lang="en-US" sz="2800" cap="none" dirty="0"/>
          </a:p>
        </p:txBody>
      </p:sp>
      <p:sp>
        <p:nvSpPr>
          <p:cNvPr id="18434" name="AutoShape 2" descr="6 Manfaat Kencur Bagi Kesehatan yang Sayang untuk Dilewatkan : Kegunaan,  Efek Samping, Interaksi | Hello Seha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8436" name="AutoShape 4" descr="6 Manfaat Kencur Bagi Kesehatan yang Sayang untuk Dilewatkan : Kegunaan,  Efek Samping, Interaksi | Hello Seha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8438" name="AutoShape 6" descr="6 Manfaat Kencur Bagi Kesehatan yang Sayang untuk Dilewatkan : Kegunaan,  Efek Samping, Interaksi | Hello Seha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8440" name="Picture 8" descr="6 Manfaat Kencur Bagi Kesehatan yang Sayang untuk Dilewatkan"/>
          <p:cNvPicPr>
            <a:picLocks noChangeAspect="1" noChangeArrowheads="1"/>
          </p:cNvPicPr>
          <p:nvPr/>
        </p:nvPicPr>
        <p:blipFill>
          <a:blip r:embed="rId2"/>
          <a:srcRect/>
          <a:stretch>
            <a:fillRect/>
          </a:stretch>
        </p:blipFill>
        <p:spPr bwMode="auto">
          <a:xfrm>
            <a:off x="5901248" y="1584180"/>
            <a:ext cx="5538277" cy="3689639"/>
          </a:xfrm>
          <a:prstGeom prst="rect">
            <a:avLst/>
          </a:prstGeom>
          <a:noFill/>
        </p:spPr>
      </p:pic>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Droplet</Template>
  <TotalTime>273</TotalTime>
  <Words>825</Words>
  <Application>Microsoft Office PowerPoint</Application>
  <PresentationFormat>Custom</PresentationFormat>
  <Paragraphs>67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Droplet</vt:lpstr>
      <vt:lpstr>PEMBERIAN OBAT PADA BAYI DAN BALITA SESUAI KEWENANGAN DAN STANDAR</vt:lpstr>
      <vt:lpstr>DefInisi Pengobatan Komplementer</vt:lpstr>
      <vt:lpstr>Konsep Dasar Pengobatan Komplementer</vt:lpstr>
      <vt:lpstr>Jenis-jenis Pengobatan Komplementer</vt:lpstr>
      <vt:lpstr>Pemberian obat pada bayi dan balita sesuai wewenang dan standar yang berlaku</vt:lpstr>
      <vt:lpstr>Cara memberikan obat pada bayi yang benar</vt:lpstr>
      <vt:lpstr>Panduan pemberian obat pada bayi dan balita</vt:lpstr>
      <vt:lpstr>Asuhan Kebidanan Komplementer terkait Pemberian obat pada Bayi Baru Lahir, Bayi, Balita, dan APRAS yang telah di lakukan penelitian</vt:lpstr>
      <vt:lpstr>KENCUR  Menyembuhkan influenza</vt:lpstr>
      <vt:lpstr>BAWANG MERAH  Meredakan demam pada anak</vt:lpstr>
      <vt:lpstr>DAUN MENGKUDU  Menangani kembung pada bayi  </vt:lpstr>
      <vt:lpstr>Aromaterapi</vt:lpstr>
      <vt:lpstr>PEMBERIAN MADU Menangani batuk</vt:lpstr>
      <vt:lpstr>PEMBERIAN MADU Menangani diare</vt:lpstr>
      <vt:lpstr>PEMBERIAN KOLOSTRUM</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PEMBERIAN OBAT PADA BAYI DAN BALITA SESUAI KEWENANGAN DAN STANDAR</dc:title>
  <dc:creator>Aisyah Rayyan</dc:creator>
  <cp:lastModifiedBy>HP</cp:lastModifiedBy>
  <cp:revision>2</cp:revision>
  <dcterms:created xsi:type="dcterms:W3CDTF">2021-12-12T18:44:46Z</dcterms:created>
  <dcterms:modified xsi:type="dcterms:W3CDTF">2021-12-13T01:14:47Z</dcterms:modified>
</cp:coreProperties>
</file>