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278" r:id="rId53"/>
    <p:sldId id="309" r:id="rId54"/>
    <p:sldId id="341" r:id="rId55"/>
    <p:sldId id="342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  <p:sldId id="356" r:id="rId70"/>
    <p:sldId id="357" r:id="rId71"/>
    <p:sldId id="369" r:id="rId72"/>
    <p:sldId id="370" r:id="rId73"/>
    <p:sldId id="371" r:id="rId74"/>
    <p:sldId id="372" r:id="rId75"/>
    <p:sldId id="373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19" r:id="rId84"/>
    <p:sldId id="320" r:id="rId85"/>
    <p:sldId id="321" r:id="rId86"/>
    <p:sldId id="322" r:id="rId87"/>
    <p:sldId id="323" r:id="rId88"/>
    <p:sldId id="324" r:id="rId89"/>
    <p:sldId id="325" r:id="rId90"/>
    <p:sldId id="326" r:id="rId91"/>
    <p:sldId id="327" r:id="rId92"/>
    <p:sldId id="328" r:id="rId93"/>
    <p:sldId id="329" r:id="rId94"/>
    <p:sldId id="330" r:id="rId95"/>
    <p:sldId id="331" r:id="rId96"/>
    <p:sldId id="332" r:id="rId97"/>
    <p:sldId id="333" r:id="rId98"/>
    <p:sldId id="334" r:id="rId99"/>
    <p:sldId id="335" r:id="rId100"/>
    <p:sldId id="336" r:id="rId101"/>
    <p:sldId id="337" r:id="rId102"/>
    <p:sldId id="338" r:id="rId103"/>
    <p:sldId id="339" r:id="rId104"/>
    <p:sldId id="340" r:id="rId105"/>
    <p:sldId id="358" r:id="rId106"/>
    <p:sldId id="359" r:id="rId107"/>
    <p:sldId id="360" r:id="rId108"/>
    <p:sldId id="361" r:id="rId109"/>
    <p:sldId id="362" r:id="rId110"/>
    <p:sldId id="363" r:id="rId111"/>
    <p:sldId id="364" r:id="rId112"/>
    <p:sldId id="365" r:id="rId113"/>
    <p:sldId id="366" r:id="rId114"/>
    <p:sldId id="367" r:id="rId115"/>
    <p:sldId id="368" r:id="rId11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Suatu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tindakan</a:t>
          </a:r>
          <a:r>
            <a:rPr lang="en-US" sz="2400" dirty="0">
              <a:solidFill>
                <a:schemeClr val="tx1"/>
              </a:solidFill>
            </a:rPr>
            <a:t> yang </a:t>
          </a:r>
          <a:r>
            <a:rPr lang="en-US" sz="2400" dirty="0" err="1">
              <a:solidFill>
                <a:schemeClr val="tx1"/>
              </a:solidFill>
            </a:rPr>
            <a:t>ditujukan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untuk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mengubah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kebijakan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kedudukan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atau</a:t>
          </a:r>
          <a:r>
            <a:rPr lang="en-US" sz="2400" dirty="0">
              <a:solidFill>
                <a:schemeClr val="tx1"/>
              </a:solidFill>
            </a:rPr>
            <a:t> program </a:t>
          </a:r>
          <a:r>
            <a:rPr lang="en-US" sz="2400" dirty="0" err="1">
              <a:solidFill>
                <a:schemeClr val="tx1"/>
              </a:solidFill>
            </a:rPr>
            <a:t>dari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segala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tipe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institusi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6848261-E495-4529-8CFE-11BC8FC60CCF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Mengajukan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mempertahankan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atau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merekomendasikan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suatu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gagasan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hadapan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orang</a:t>
          </a:r>
          <a:r>
            <a:rPr lang="en-US" sz="2400" dirty="0">
              <a:solidFill>
                <a:schemeClr val="tx1"/>
              </a:solidFill>
            </a:rPr>
            <a:t> lain.</a:t>
          </a:r>
        </a:p>
      </dgm:t>
    </dgm:pt>
    <dgm:pt modelId="{FB5E135D-7AD7-4F2B-869D-2BB63D9BE7C6}" type="par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3F0E5B0-F88F-4790-B12A-A38A5D196F46}" type="sibTrans" cxnId="{ACCC4C07-397B-4F78-B32D-ABF15B07F20A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3AB96FF5-1677-4937-8ABE-28FE3A329E70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Berbicara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menarik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perhatian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masyarakat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tentang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suatu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masalah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dan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mengarahkan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pengambilan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keputusan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mencari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solusi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F0301F68-93A3-4B0B-962A-5EEA3B6AF1F7}" type="par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CD0E32B1-1B8A-4821-8B2F-A44B566BB423}" type="sibTrans" cxnId="{8AF95DCA-8BF9-4749-9960-80562799A60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4D8A703-DA4E-4859-A716-25AD45BF5B3B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Bekerja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sama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dengan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orang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atau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organisasi</a:t>
          </a:r>
          <a:r>
            <a:rPr lang="en-US" sz="2400" dirty="0">
              <a:solidFill>
                <a:schemeClr val="tx1"/>
              </a:solidFill>
            </a:rPr>
            <a:t> lain </a:t>
          </a:r>
          <a:r>
            <a:rPr lang="en-US" sz="2400" dirty="0" err="1">
              <a:solidFill>
                <a:schemeClr val="tx1"/>
              </a:solidFill>
            </a:rPr>
            <a:t>untuk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membuat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</a:t>
          </a:r>
          <a:r>
            <a:rPr lang="id-ID" sz="2400" dirty="0">
              <a:solidFill>
                <a:schemeClr val="tx1"/>
              </a:solidFill>
            </a:rPr>
            <a:t>rubahan</a:t>
          </a:r>
          <a:r>
            <a:rPr lang="en-US" sz="2400" dirty="0">
              <a:solidFill>
                <a:schemeClr val="tx1"/>
              </a:solidFill>
            </a:rPr>
            <a:t> (CEPDA, 1995)</a:t>
          </a:r>
        </a:p>
      </dgm:t>
    </dgm:pt>
    <dgm:pt modelId="{D89A7352-87B6-4EE9-9326-81937E105344}" type="par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91D532BA-1C78-41D3-825B-398340833FBE}" type="sibTrans" cxnId="{ED0B88AC-CB3E-419F-A3BA-0271F8489616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DFE62866-65C4-4B1D-99AD-28ABFAA1E303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Memasukkan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suatu</a:t>
          </a:r>
          <a:r>
            <a:rPr lang="en-US" sz="2400" dirty="0">
              <a:solidFill>
                <a:schemeClr val="tx1"/>
              </a:solidFill>
            </a:rPr>
            <a:t> problem </a:t>
          </a:r>
          <a:r>
            <a:rPr lang="en-US" sz="2400" dirty="0" err="1">
              <a:solidFill>
                <a:schemeClr val="tx1"/>
              </a:solidFill>
            </a:rPr>
            <a:t>ke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dalam</a:t>
          </a:r>
          <a:r>
            <a:rPr lang="en-US" sz="2400" dirty="0">
              <a:solidFill>
                <a:schemeClr val="tx1"/>
              </a:solidFill>
            </a:rPr>
            <a:t> agenda, </a:t>
          </a:r>
          <a:r>
            <a:rPr lang="en-US" sz="2400" dirty="0" err="1">
              <a:solidFill>
                <a:schemeClr val="tx1"/>
              </a:solidFill>
            </a:rPr>
            <a:t>mencari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solusi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mengenai</a:t>
          </a:r>
          <a:r>
            <a:rPr lang="en-US" sz="2400" dirty="0">
              <a:solidFill>
                <a:schemeClr val="tx1"/>
              </a:solidFill>
            </a:rPr>
            <a:t> problem </a:t>
          </a:r>
          <a:r>
            <a:rPr lang="en-US" sz="2400" dirty="0" err="1">
              <a:solidFill>
                <a:schemeClr val="tx1"/>
              </a:solidFill>
            </a:rPr>
            <a:t>tersebut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membangun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dukungan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untuk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bertindak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menangani</a:t>
          </a:r>
          <a:r>
            <a:rPr lang="en-US" sz="2400" dirty="0">
              <a:solidFill>
                <a:schemeClr val="tx1"/>
              </a:solidFill>
            </a:rPr>
            <a:t> problem </a:t>
          </a:r>
          <a:r>
            <a:rPr lang="en-US" sz="2400" dirty="0" err="1">
              <a:solidFill>
                <a:schemeClr val="tx1"/>
              </a:solidFill>
            </a:rPr>
            <a:t>maupun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solusinya</a:t>
          </a:r>
          <a:endParaRPr lang="en-US" sz="2400" dirty="0">
            <a:solidFill>
              <a:schemeClr val="tx1"/>
            </a:solidFill>
          </a:endParaRPr>
        </a:p>
      </dgm:t>
    </dgm:pt>
    <dgm:pt modelId="{2039CBD2-09DA-4A6E-9614-C0BBFE2699B5}" type="par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1038ED3-BE34-4629-ACDB-3256BF05244A}" type="sibTrans" cxnId="{59069ABB-B039-48C6-A9D2-ED7027CB5430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9AF903-404C-4A79-8796-8636B4B1232C}" type="pres">
      <dgm:prSet presAssocID="{17E94B95-8E76-46D3-BC47-3C7572C3CBBC}" presName="spacer" presStyleCnt="0"/>
      <dgm:spPr/>
    </dgm:pt>
    <dgm:pt modelId="{E14B9156-1A5B-4F72-BCEB-138D33F26A59}" type="pres">
      <dgm:prSet presAssocID="{E6848261-E495-4529-8CFE-11BC8FC60CC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157D96B-CCB0-4A5B-85B0-804398B0E114}" type="pres">
      <dgm:prSet presAssocID="{33F0E5B0-F88F-4790-B12A-A38A5D196F46}" presName="spacer" presStyleCnt="0"/>
      <dgm:spPr/>
    </dgm:pt>
    <dgm:pt modelId="{FE6DCAAD-EEC3-42C5-BF80-0F0FA6702C12}" type="pres">
      <dgm:prSet presAssocID="{3AB96FF5-1677-4937-8ABE-28FE3A329E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02D8288-001F-40D4-9FB8-25C90FC28339}" type="pres">
      <dgm:prSet presAssocID="{CD0E32B1-1B8A-4821-8B2F-A44B566BB423}" presName="spacer" presStyleCnt="0"/>
      <dgm:spPr/>
    </dgm:pt>
    <dgm:pt modelId="{4BB5F76B-1E63-4D6D-9095-1AEBF76CE6D5}" type="pres">
      <dgm:prSet presAssocID="{F4D8A703-DA4E-4859-A716-25AD45BF5B3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8023C67-FB3C-44AD-AA26-395E74CE69FC}" type="pres">
      <dgm:prSet presAssocID="{91D532BA-1C78-41D3-825B-398340833FBE}" presName="spacer" presStyleCnt="0"/>
      <dgm:spPr/>
    </dgm:pt>
    <dgm:pt modelId="{6DCA7732-3F28-47D0-A4FD-FEBBB5C81DBC}" type="pres">
      <dgm:prSet presAssocID="{DFE62866-65C4-4B1D-99AD-28ABFAA1E3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CC4C07-397B-4F78-B32D-ABF15B07F20A}" srcId="{7A3EB268-F7F5-48DA-9E02-9EF0EE9D321E}" destId="{E6848261-E495-4529-8CFE-11BC8FC60CCF}" srcOrd="1" destOrd="0" parTransId="{FB5E135D-7AD7-4F2B-869D-2BB63D9BE7C6}" sibTransId="{33F0E5B0-F88F-4790-B12A-A38A5D196F46}"/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6F83FE31-CD00-4482-A26C-2B1EE1E94149}" type="presOf" srcId="{F4D8A703-DA4E-4859-A716-25AD45BF5B3B}" destId="{4BB5F76B-1E63-4D6D-9095-1AEBF76CE6D5}" srcOrd="0" destOrd="0" presId="urn:microsoft.com/office/officeart/2005/8/layout/vList2"/>
    <dgm:cxn modelId="{C4875879-97CF-4488-B59A-36AAFEF3C965}" type="presOf" srcId="{DFE62866-65C4-4B1D-99AD-28ABFAA1E303}" destId="{6DCA7732-3F28-47D0-A4FD-FEBBB5C81DBC}" srcOrd="0" destOrd="0" presId="urn:microsoft.com/office/officeart/2005/8/layout/vList2"/>
    <dgm:cxn modelId="{92802080-E231-4DA6-A7EC-173267034111}" type="presOf" srcId="{3AB96FF5-1677-4937-8ABE-28FE3A329E70}" destId="{FE6DCAAD-EEC3-42C5-BF80-0F0FA6702C12}" srcOrd="0" destOrd="0" presId="urn:microsoft.com/office/officeart/2005/8/layout/vList2"/>
    <dgm:cxn modelId="{F45BD78A-5046-4796-B1EC-060B970F4DE7}" type="presOf" srcId="{E6848261-E495-4529-8CFE-11BC8FC60CCF}" destId="{E14B9156-1A5B-4F72-BCEB-138D33F26A59}" srcOrd="0" destOrd="0" presId="urn:microsoft.com/office/officeart/2005/8/layout/vList2"/>
    <dgm:cxn modelId="{3831C68B-C4C5-4967-BD8D-5EB7CDBA0693}" type="presOf" srcId="{A3BD3119-6204-49AD-A550-F7538FDF5FEA}" destId="{FB607976-5B8F-4410-89E9-08FA65DCFC93}" srcOrd="0" destOrd="0" presId="urn:microsoft.com/office/officeart/2005/8/layout/vList2"/>
    <dgm:cxn modelId="{ED0B88AC-CB3E-419F-A3BA-0271F8489616}" srcId="{7A3EB268-F7F5-48DA-9E02-9EF0EE9D321E}" destId="{F4D8A703-DA4E-4859-A716-25AD45BF5B3B}" srcOrd="3" destOrd="0" parTransId="{D89A7352-87B6-4EE9-9326-81937E105344}" sibTransId="{91D532BA-1C78-41D3-825B-398340833FBE}"/>
    <dgm:cxn modelId="{59069ABB-B039-48C6-A9D2-ED7027CB5430}" srcId="{7A3EB268-F7F5-48DA-9E02-9EF0EE9D321E}" destId="{DFE62866-65C4-4B1D-99AD-28ABFAA1E303}" srcOrd="4" destOrd="0" parTransId="{2039CBD2-09DA-4A6E-9614-C0BBFE2699B5}" sibTransId="{01038ED3-BE34-4629-ACDB-3256BF05244A}"/>
    <dgm:cxn modelId="{8AF95DCA-8BF9-4749-9960-80562799A60E}" srcId="{7A3EB268-F7F5-48DA-9E02-9EF0EE9D321E}" destId="{3AB96FF5-1677-4937-8ABE-28FE3A329E70}" srcOrd="2" destOrd="0" parTransId="{F0301F68-93A3-4B0B-962A-5EEA3B6AF1F7}" sibTransId="{CD0E32B1-1B8A-4821-8B2F-A44B566BB423}"/>
    <dgm:cxn modelId="{30E356FD-100A-476A-90EC-A32E3A0675FE}" type="presOf" srcId="{7A3EB268-F7F5-48DA-9E02-9EF0EE9D321E}" destId="{1B3BE38A-C9EB-4728-AE8A-FE00973FD7B9}" srcOrd="0" destOrd="0" presId="urn:microsoft.com/office/officeart/2005/8/layout/vList2"/>
    <dgm:cxn modelId="{7A6BCE62-8513-4C24-B007-F7011E09350C}" type="presParOf" srcId="{1B3BE38A-C9EB-4728-AE8A-FE00973FD7B9}" destId="{FB607976-5B8F-4410-89E9-08FA65DCFC93}" srcOrd="0" destOrd="0" presId="urn:microsoft.com/office/officeart/2005/8/layout/vList2"/>
    <dgm:cxn modelId="{1938A9C1-CCC2-44E5-862B-3C628AB5717A}" type="presParOf" srcId="{1B3BE38A-C9EB-4728-AE8A-FE00973FD7B9}" destId="{569AF903-404C-4A79-8796-8636B4B1232C}" srcOrd="1" destOrd="0" presId="urn:microsoft.com/office/officeart/2005/8/layout/vList2"/>
    <dgm:cxn modelId="{11FB6184-8852-463E-856A-56F4030BC9D5}" type="presParOf" srcId="{1B3BE38A-C9EB-4728-AE8A-FE00973FD7B9}" destId="{E14B9156-1A5B-4F72-BCEB-138D33F26A59}" srcOrd="2" destOrd="0" presId="urn:microsoft.com/office/officeart/2005/8/layout/vList2"/>
    <dgm:cxn modelId="{F3482B9C-06A8-4FED-8E33-D42DCAFF8021}" type="presParOf" srcId="{1B3BE38A-C9EB-4728-AE8A-FE00973FD7B9}" destId="{C157D96B-CCB0-4A5B-85B0-804398B0E114}" srcOrd="3" destOrd="0" presId="urn:microsoft.com/office/officeart/2005/8/layout/vList2"/>
    <dgm:cxn modelId="{1BB06363-317A-41C8-A5ED-869ECD9C1738}" type="presParOf" srcId="{1B3BE38A-C9EB-4728-AE8A-FE00973FD7B9}" destId="{FE6DCAAD-EEC3-42C5-BF80-0F0FA6702C12}" srcOrd="4" destOrd="0" presId="urn:microsoft.com/office/officeart/2005/8/layout/vList2"/>
    <dgm:cxn modelId="{D3A1516B-F505-4097-ABAB-6729338ABBA4}" type="presParOf" srcId="{1B3BE38A-C9EB-4728-AE8A-FE00973FD7B9}" destId="{F02D8288-001F-40D4-9FB8-25C90FC28339}" srcOrd="5" destOrd="0" presId="urn:microsoft.com/office/officeart/2005/8/layout/vList2"/>
    <dgm:cxn modelId="{D2466F4E-A68E-4B1B-85E0-0689A1B4620F}" type="presParOf" srcId="{1B3BE38A-C9EB-4728-AE8A-FE00973FD7B9}" destId="{4BB5F76B-1E63-4D6D-9095-1AEBF76CE6D5}" srcOrd="6" destOrd="0" presId="urn:microsoft.com/office/officeart/2005/8/layout/vList2"/>
    <dgm:cxn modelId="{8026D5B7-ABC6-47EE-B4CD-A6175318DEDA}" type="presParOf" srcId="{1B3BE38A-C9EB-4728-AE8A-FE00973FD7B9}" destId="{78023C67-FB3C-44AD-AA26-395E74CE69FC}" srcOrd="7" destOrd="0" presId="urn:microsoft.com/office/officeart/2005/8/layout/vList2"/>
    <dgm:cxn modelId="{56F273FB-0032-46A3-858F-1E0FC5F74F75}" type="presParOf" srcId="{1B3BE38A-C9EB-4728-AE8A-FE00973FD7B9}" destId="{6DCA7732-3F28-47D0-A4FD-FEBBB5C81DB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EB268-F7F5-48DA-9E02-9EF0EE9D321E}" type="doc">
      <dgm:prSet loTypeId="urn:microsoft.com/office/officeart/2005/8/layout/vList2" loCatId="list" qsTypeId="urn:microsoft.com/office/officeart/2005/8/quickstyle/3d2#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BD3119-6204-49AD-A550-F7538FDF5FEA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Bertujuan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mengubah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organisasi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secara</a:t>
          </a:r>
          <a:r>
            <a:rPr lang="en-US" sz="2400" dirty="0">
              <a:solidFill>
                <a:schemeClr val="tx1"/>
              </a:solidFill>
            </a:rPr>
            <a:t> internal </a:t>
          </a:r>
          <a:r>
            <a:rPr lang="en-US" sz="2400" dirty="0" err="1">
              <a:solidFill>
                <a:schemeClr val="tx1"/>
              </a:solidFill>
            </a:rPr>
            <a:t>atau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mengubah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seluruh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sistem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FFFCCE32-3DB9-4F41-A127-66DB98C53B13}" type="par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7E94B95-8E76-46D3-BC47-3C7572C3CBBC}" type="sibTrans" cxnId="{FD25B409-560D-45C4-8AC8-8CCF3E339307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F196DFE-6704-4361-9D95-3DBD0054324A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Dapat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melibatkan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berbagai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aktivitas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jangka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pendek</a:t>
          </a:r>
          <a:r>
            <a:rPr lang="en-US" sz="2400" dirty="0">
              <a:solidFill>
                <a:schemeClr val="tx1"/>
              </a:solidFill>
            </a:rPr>
            <a:t> yang </a:t>
          </a:r>
          <a:r>
            <a:rPr lang="en-US" sz="2400" dirty="0" err="1">
              <a:solidFill>
                <a:schemeClr val="tx1"/>
              </a:solidFill>
            </a:rPr>
            <a:t>spesifik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untuk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mencapai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pandangan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tentang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perubahan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jangka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panjang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39CE7258-3938-4585-8F18-D0D1C6BB9983}" type="par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3F51137-50C3-427F-B47A-C88AF18E7AD0}" type="sibTrans" cxnId="{420FC47A-80CF-47E2-8CA4-740F7640EF18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C1337A0-B5F3-43F5-A017-EC6954752372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Terdiri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atas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berbagai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macam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strategi</a:t>
          </a:r>
          <a:r>
            <a:rPr lang="en-US" sz="2400" dirty="0">
              <a:solidFill>
                <a:schemeClr val="tx1"/>
              </a:solidFill>
            </a:rPr>
            <a:t> yang </a:t>
          </a:r>
          <a:r>
            <a:rPr lang="en-US" sz="2400" dirty="0" err="1">
              <a:solidFill>
                <a:schemeClr val="tx1"/>
              </a:solidFill>
            </a:rPr>
            <a:t>diarahkan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untuk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mempengaruhi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pengambilan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keputusan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pada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tingkat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organisasi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lokal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provinsi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nasional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internasional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D1BC79CA-6193-4EE2-B3EB-638F091A36FD}" type="par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F88FEB0F-0DC6-4D3A-8D86-43B3F5B689E9}" type="sibTrans" cxnId="{52942BDC-E86D-4CC2-BE92-4F2B3F98567E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3B4541C-A081-49F1-9973-87B3A9500D0D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Dapat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menggunakan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strategi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meliputi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mengadakan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lobi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pemasaran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kepada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masyarakat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memberikan</a:t>
          </a:r>
          <a:r>
            <a:rPr lang="en-US" sz="2400" dirty="0">
              <a:solidFill>
                <a:schemeClr val="tx1"/>
              </a:solidFill>
            </a:rPr>
            <a:t> IEC, </a:t>
          </a:r>
          <a:r>
            <a:rPr lang="en-US" sz="2400" dirty="0" err="1">
              <a:solidFill>
                <a:schemeClr val="tx1"/>
              </a:solidFill>
            </a:rPr>
            <a:t>membentuk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organisasi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masyarakat</a:t>
          </a:r>
          <a:r>
            <a:rPr lang="en-US" sz="2400" dirty="0">
              <a:solidFill>
                <a:schemeClr val="tx1"/>
              </a:solidFill>
            </a:rPr>
            <a:t>, </a:t>
          </a:r>
          <a:r>
            <a:rPr lang="en-US" sz="2400" dirty="0" err="1">
              <a:solidFill>
                <a:schemeClr val="tx1"/>
              </a:solidFill>
            </a:rPr>
            <a:t>ataua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berbagai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macam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taktik</a:t>
          </a:r>
          <a:r>
            <a:rPr lang="en-US" sz="2400" dirty="0">
              <a:solidFill>
                <a:schemeClr val="tx1"/>
              </a:solidFill>
            </a:rPr>
            <a:t> lain.</a:t>
          </a:r>
        </a:p>
      </dgm:t>
    </dgm:pt>
    <dgm:pt modelId="{6AB6B61C-DE81-465F-8396-33960F7D1A96}" type="par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0C009235-9560-4320-AF79-C380024EA3B6}" type="sibTrans" cxnId="{54740092-7BB3-421E-B2D9-C975FF9DA432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2D168525-43B7-46CD-9E2C-131B64EECDDB}">
      <dgm:prSet custT="1"/>
      <dgm:spPr/>
      <dgm:t>
        <a:bodyPr/>
        <a:lstStyle/>
        <a:p>
          <a:pPr rtl="0"/>
          <a:r>
            <a:rPr lang="en-US" sz="2400" dirty="0" err="1">
              <a:solidFill>
                <a:schemeClr val="tx1"/>
              </a:solidFill>
            </a:rPr>
            <a:t>Keikutsertaan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masysrakat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dalam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proses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pengambilan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keputusan</a:t>
          </a:r>
          <a:r>
            <a:rPr lang="en-US" sz="2400" dirty="0">
              <a:solidFill>
                <a:schemeClr val="tx1"/>
              </a:solidFill>
            </a:rPr>
            <a:t> yang </a:t>
          </a:r>
          <a:r>
            <a:rPr lang="en-US" sz="2400" dirty="0" err="1">
              <a:solidFill>
                <a:schemeClr val="tx1"/>
              </a:solidFill>
            </a:rPr>
            <a:t>mempengaruhi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kehidupan</a:t>
          </a:r>
          <a:r>
            <a:rPr lang="en-US" sz="2400" dirty="0">
              <a:solidFill>
                <a:schemeClr val="tx1"/>
              </a:solidFill>
            </a:rPr>
            <a:t> </a:t>
          </a:r>
          <a:r>
            <a:rPr lang="en-US" sz="2400" dirty="0" err="1">
              <a:solidFill>
                <a:schemeClr val="tx1"/>
              </a:solidFill>
            </a:rPr>
            <a:t>mereka</a:t>
          </a:r>
          <a:r>
            <a:rPr lang="en-US" sz="2400" dirty="0">
              <a:solidFill>
                <a:schemeClr val="tx1"/>
              </a:solidFill>
            </a:rPr>
            <a:t>.</a:t>
          </a:r>
        </a:p>
      </dgm:t>
    </dgm:pt>
    <dgm:pt modelId="{ECA01A79-708F-4F96-8183-E4FBFC9ACB3B}" type="par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B541F609-5097-4A5E-80C3-A4FB04365D34}" type="sibTrans" cxnId="{4A7205DD-0D71-483C-9BCD-CBA7087F1FA9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1B3BE38A-C9EB-4728-AE8A-FE00973FD7B9}" type="pres">
      <dgm:prSet presAssocID="{7A3EB268-F7F5-48DA-9E02-9EF0EE9D321E}" presName="linear" presStyleCnt="0">
        <dgm:presLayoutVars>
          <dgm:animLvl val="lvl"/>
          <dgm:resizeHandles val="exact"/>
        </dgm:presLayoutVars>
      </dgm:prSet>
      <dgm:spPr/>
    </dgm:pt>
    <dgm:pt modelId="{FB607976-5B8F-4410-89E9-08FA65DCFC93}" type="pres">
      <dgm:prSet presAssocID="{A3BD3119-6204-49AD-A550-F7538FDF5FE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69AF903-404C-4A79-8796-8636B4B1232C}" type="pres">
      <dgm:prSet presAssocID="{17E94B95-8E76-46D3-BC47-3C7572C3CBBC}" presName="spacer" presStyleCnt="0"/>
      <dgm:spPr/>
    </dgm:pt>
    <dgm:pt modelId="{8EF796D0-E074-4E9A-8EDE-8C97150B762B}" type="pres">
      <dgm:prSet presAssocID="{BF196DFE-6704-4361-9D95-3DBD0054324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915015E-7B6A-477D-9DAB-119A7DA0E26B}" type="pres">
      <dgm:prSet presAssocID="{13F51137-50C3-427F-B47A-C88AF18E7AD0}" presName="spacer" presStyleCnt="0"/>
      <dgm:spPr/>
    </dgm:pt>
    <dgm:pt modelId="{92678BC4-EF12-4B2F-964B-1C8D4EB1A73D}" type="pres">
      <dgm:prSet presAssocID="{2C1337A0-B5F3-43F5-A017-EC695475237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00C2D20-EBFE-41A8-AD3C-42A91E376C4B}" type="pres">
      <dgm:prSet presAssocID="{F88FEB0F-0DC6-4D3A-8D86-43B3F5B689E9}" presName="spacer" presStyleCnt="0"/>
      <dgm:spPr/>
    </dgm:pt>
    <dgm:pt modelId="{B3EAF5E4-6EE2-4FE3-A971-D8B6294F3387}" type="pres">
      <dgm:prSet presAssocID="{B3B4541C-A081-49F1-9973-87B3A9500D0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7BFA2DB-3BE8-456F-BB3E-C4DDB6B4D94C}" type="pres">
      <dgm:prSet presAssocID="{0C009235-9560-4320-AF79-C380024EA3B6}" presName="spacer" presStyleCnt="0"/>
      <dgm:spPr/>
    </dgm:pt>
    <dgm:pt modelId="{FBACAF61-2838-4709-87A4-9813940C0085}" type="pres">
      <dgm:prSet presAssocID="{2D168525-43B7-46CD-9E2C-131B64EECDD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25B409-560D-45C4-8AC8-8CCF3E339307}" srcId="{7A3EB268-F7F5-48DA-9E02-9EF0EE9D321E}" destId="{A3BD3119-6204-49AD-A550-F7538FDF5FEA}" srcOrd="0" destOrd="0" parTransId="{FFFCCE32-3DB9-4F41-A127-66DB98C53B13}" sibTransId="{17E94B95-8E76-46D3-BC47-3C7572C3CBBC}"/>
    <dgm:cxn modelId="{E91D8636-D317-4582-B46E-39399CC6CDF4}" type="presOf" srcId="{BF196DFE-6704-4361-9D95-3DBD0054324A}" destId="{8EF796D0-E074-4E9A-8EDE-8C97150B762B}" srcOrd="0" destOrd="0" presId="urn:microsoft.com/office/officeart/2005/8/layout/vList2"/>
    <dgm:cxn modelId="{420FC47A-80CF-47E2-8CA4-740F7640EF18}" srcId="{7A3EB268-F7F5-48DA-9E02-9EF0EE9D321E}" destId="{BF196DFE-6704-4361-9D95-3DBD0054324A}" srcOrd="1" destOrd="0" parTransId="{39CE7258-3938-4585-8F18-D0D1C6BB9983}" sibTransId="{13F51137-50C3-427F-B47A-C88AF18E7AD0}"/>
    <dgm:cxn modelId="{D86F9284-6645-4480-BD1E-3B48F40711EB}" type="presOf" srcId="{B3B4541C-A081-49F1-9973-87B3A9500D0D}" destId="{B3EAF5E4-6EE2-4FE3-A971-D8B6294F3387}" srcOrd="0" destOrd="0" presId="urn:microsoft.com/office/officeart/2005/8/layout/vList2"/>
    <dgm:cxn modelId="{54740092-7BB3-421E-B2D9-C975FF9DA432}" srcId="{7A3EB268-F7F5-48DA-9E02-9EF0EE9D321E}" destId="{B3B4541C-A081-49F1-9973-87B3A9500D0D}" srcOrd="3" destOrd="0" parTransId="{6AB6B61C-DE81-465F-8396-33960F7D1A96}" sibTransId="{0C009235-9560-4320-AF79-C380024EA3B6}"/>
    <dgm:cxn modelId="{52942BDC-E86D-4CC2-BE92-4F2B3F98567E}" srcId="{7A3EB268-F7F5-48DA-9E02-9EF0EE9D321E}" destId="{2C1337A0-B5F3-43F5-A017-EC6954752372}" srcOrd="2" destOrd="0" parTransId="{D1BC79CA-6193-4EE2-B3EB-638F091A36FD}" sibTransId="{F88FEB0F-0DC6-4D3A-8D86-43B3F5B689E9}"/>
    <dgm:cxn modelId="{4A7205DD-0D71-483C-9BCD-CBA7087F1FA9}" srcId="{7A3EB268-F7F5-48DA-9E02-9EF0EE9D321E}" destId="{2D168525-43B7-46CD-9E2C-131B64EECDDB}" srcOrd="4" destOrd="0" parTransId="{ECA01A79-708F-4F96-8183-E4FBFC9ACB3B}" sibTransId="{B541F609-5097-4A5E-80C3-A4FB04365D34}"/>
    <dgm:cxn modelId="{9267FAE4-898A-4ED1-9D40-CA24DC128DE8}" type="presOf" srcId="{7A3EB268-F7F5-48DA-9E02-9EF0EE9D321E}" destId="{1B3BE38A-C9EB-4728-AE8A-FE00973FD7B9}" srcOrd="0" destOrd="0" presId="urn:microsoft.com/office/officeart/2005/8/layout/vList2"/>
    <dgm:cxn modelId="{B0AF80EF-6B77-4135-8104-C2698F30C3DD}" type="presOf" srcId="{2D168525-43B7-46CD-9E2C-131B64EECDDB}" destId="{FBACAF61-2838-4709-87A4-9813940C0085}" srcOrd="0" destOrd="0" presId="urn:microsoft.com/office/officeart/2005/8/layout/vList2"/>
    <dgm:cxn modelId="{2B7B90F3-58DD-4150-99E2-FC94B8576265}" type="presOf" srcId="{2C1337A0-B5F3-43F5-A017-EC6954752372}" destId="{92678BC4-EF12-4B2F-964B-1C8D4EB1A73D}" srcOrd="0" destOrd="0" presId="urn:microsoft.com/office/officeart/2005/8/layout/vList2"/>
    <dgm:cxn modelId="{440859FD-6ED8-47ED-8023-2EBD17F71CA2}" type="presOf" srcId="{A3BD3119-6204-49AD-A550-F7538FDF5FEA}" destId="{FB607976-5B8F-4410-89E9-08FA65DCFC93}" srcOrd="0" destOrd="0" presId="urn:microsoft.com/office/officeart/2005/8/layout/vList2"/>
    <dgm:cxn modelId="{7D88DB78-1627-46DC-A815-8FBE8CE563E8}" type="presParOf" srcId="{1B3BE38A-C9EB-4728-AE8A-FE00973FD7B9}" destId="{FB607976-5B8F-4410-89E9-08FA65DCFC93}" srcOrd="0" destOrd="0" presId="urn:microsoft.com/office/officeart/2005/8/layout/vList2"/>
    <dgm:cxn modelId="{B51483E4-0A30-46F4-B8C1-7FDE0ACEF871}" type="presParOf" srcId="{1B3BE38A-C9EB-4728-AE8A-FE00973FD7B9}" destId="{569AF903-404C-4A79-8796-8636B4B1232C}" srcOrd="1" destOrd="0" presId="urn:microsoft.com/office/officeart/2005/8/layout/vList2"/>
    <dgm:cxn modelId="{F890587B-BAAE-4CB9-B8A7-B80F4EAC2281}" type="presParOf" srcId="{1B3BE38A-C9EB-4728-AE8A-FE00973FD7B9}" destId="{8EF796D0-E074-4E9A-8EDE-8C97150B762B}" srcOrd="2" destOrd="0" presId="urn:microsoft.com/office/officeart/2005/8/layout/vList2"/>
    <dgm:cxn modelId="{1C86FE01-77AE-487A-AFB5-85E1B318D060}" type="presParOf" srcId="{1B3BE38A-C9EB-4728-AE8A-FE00973FD7B9}" destId="{5915015E-7B6A-477D-9DAB-119A7DA0E26B}" srcOrd="3" destOrd="0" presId="urn:microsoft.com/office/officeart/2005/8/layout/vList2"/>
    <dgm:cxn modelId="{B1CAA7B0-B02B-4424-B1E2-3DB676226D0C}" type="presParOf" srcId="{1B3BE38A-C9EB-4728-AE8A-FE00973FD7B9}" destId="{92678BC4-EF12-4B2F-964B-1C8D4EB1A73D}" srcOrd="4" destOrd="0" presId="urn:microsoft.com/office/officeart/2005/8/layout/vList2"/>
    <dgm:cxn modelId="{38F50FC9-35DE-43D8-ADD6-667F8B176EE2}" type="presParOf" srcId="{1B3BE38A-C9EB-4728-AE8A-FE00973FD7B9}" destId="{E00C2D20-EBFE-41A8-AD3C-42A91E376C4B}" srcOrd="5" destOrd="0" presId="urn:microsoft.com/office/officeart/2005/8/layout/vList2"/>
    <dgm:cxn modelId="{E9B2413A-3A42-4E49-88DF-D79C82AD33C9}" type="presParOf" srcId="{1B3BE38A-C9EB-4728-AE8A-FE00973FD7B9}" destId="{B3EAF5E4-6EE2-4FE3-A971-D8B6294F3387}" srcOrd="6" destOrd="0" presId="urn:microsoft.com/office/officeart/2005/8/layout/vList2"/>
    <dgm:cxn modelId="{54A7637E-7B28-45C0-8700-408E749B1E7E}" type="presParOf" srcId="{1B3BE38A-C9EB-4728-AE8A-FE00973FD7B9}" destId="{87BFA2DB-3BE8-456F-BB3E-C4DDB6B4D94C}" srcOrd="7" destOrd="0" presId="urn:microsoft.com/office/officeart/2005/8/layout/vList2"/>
    <dgm:cxn modelId="{0A483DED-58A1-4833-B93A-120DE2147805}" type="presParOf" srcId="{1B3BE38A-C9EB-4728-AE8A-FE00973FD7B9}" destId="{FBACAF61-2838-4709-87A4-9813940C008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EF72E4-83C1-42EB-A9B2-593F0F88D34D}" type="doc">
      <dgm:prSet loTypeId="urn:microsoft.com/office/officeart/2005/8/layout/vList2" loCatId="list" qsTypeId="urn:microsoft.com/office/officeart/2005/8/quickstyle/3d2#3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30EB948-D31E-4A99-86E2-612E46BC53DB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Upaya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sistematis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terorganisasi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untuk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melancarkan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aksi</a:t>
          </a:r>
          <a:r>
            <a:rPr lang="en-US" sz="2800" b="1" dirty="0">
              <a:solidFill>
                <a:schemeClr val="tx1"/>
              </a:solidFill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01CE9456-FCF3-4A02-B29A-A553322DEF00}" type="par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BD654E3-C88B-40C9-B74A-91969219F255}" type="sibTrans" cxnId="{BBCB95D6-A17D-4791-9C5F-7334FF33EC48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A744D87-BFE6-4BD4-886D-1E693FC1E7D7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Dengan</a:t>
          </a:r>
          <a:r>
            <a:rPr lang="en-US" sz="2800" b="1" dirty="0">
              <a:solidFill>
                <a:schemeClr val="tx1"/>
              </a:solidFill>
            </a:rPr>
            <a:t>  target  </a:t>
          </a:r>
          <a:r>
            <a:rPr lang="en-US" sz="2800" b="1" dirty="0" err="1">
              <a:solidFill>
                <a:schemeClr val="tx1"/>
              </a:solidFill>
            </a:rPr>
            <a:t>terjadinya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perubahan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kebijaksanaan</a:t>
          </a:r>
          <a:r>
            <a:rPr lang="en-US" sz="2800" b="1" dirty="0">
              <a:solidFill>
                <a:schemeClr val="tx1"/>
              </a:solidFill>
            </a:rPr>
            <a:t>,  </a:t>
          </a:r>
          <a:r>
            <a:rPr lang="en-US" sz="2800" b="1" dirty="0" err="1">
              <a:solidFill>
                <a:schemeClr val="tx1"/>
              </a:solidFill>
            </a:rPr>
            <a:t>perilaku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pelaksanaan</a:t>
          </a:r>
          <a:r>
            <a:rPr lang="en-US" sz="2800" b="1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156B63DF-B52E-4032-B38C-89089FD82D22}" type="par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493F25F-DE1E-4A7C-A2EF-05DF21290A6A}" type="sibTrans" cxnId="{54BF219E-3655-4857-A80F-9744AB697EB1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521174E-9568-4C75-86F6-CC96E491A9B0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Melalui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penggalangan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dukungan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berbagai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i="1" dirty="0">
              <a:solidFill>
                <a:schemeClr val="tx1"/>
              </a:solidFill>
            </a:rPr>
            <a:t>stakeholders </a:t>
          </a:r>
          <a:r>
            <a:rPr lang="en-US" sz="2800" b="1" dirty="0">
              <a:solidFill>
                <a:schemeClr val="tx1"/>
              </a:solidFill>
            </a:rPr>
            <a:t> yang  </a:t>
          </a:r>
          <a:r>
            <a:rPr lang="en-US" sz="2800" b="1" dirty="0" err="1">
              <a:solidFill>
                <a:schemeClr val="tx1"/>
              </a:solidFill>
            </a:rPr>
            <a:t>berpengaruh</a:t>
          </a:r>
          <a:r>
            <a:rPr lang="en-US" sz="2800" b="1" dirty="0">
              <a:solidFill>
                <a:schemeClr val="tx1"/>
              </a:solidFill>
            </a:rPr>
            <a:t>.</a:t>
          </a:r>
          <a:endParaRPr lang="en-US" sz="2800" dirty="0">
            <a:solidFill>
              <a:schemeClr val="tx1"/>
            </a:solidFill>
          </a:endParaRPr>
        </a:p>
      </dgm:t>
    </dgm:pt>
    <dgm:pt modelId="{AAF392A7-2226-4B44-A81C-707B9DE246C8}" type="par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C097C6DC-3773-4138-8B97-FC5685F8A85C}" type="sibTrans" cxnId="{6830E4EC-17D7-4992-A5BA-EB3937ADB3A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BBA82A7-81D7-49DC-905A-19E8F95E42A1}">
      <dgm:prSet custT="1"/>
      <dgm:spPr/>
      <dgm:t>
        <a:bodyPr/>
        <a:lstStyle/>
        <a:p>
          <a:pPr rtl="0"/>
          <a:r>
            <a:rPr lang="en-US" sz="2800" b="1" dirty="0" err="1">
              <a:solidFill>
                <a:schemeClr val="tx1"/>
              </a:solidFill>
            </a:rPr>
            <a:t>Advokasi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adalah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Sains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Seni</a:t>
          </a:r>
          <a:r>
            <a:rPr lang="en-US" sz="2800" b="1" dirty="0">
              <a:solidFill>
                <a:schemeClr val="tx1"/>
              </a:solidFill>
            </a:rPr>
            <a:t>, </a:t>
          </a:r>
          <a:r>
            <a:rPr lang="en-US" sz="2800" b="1" dirty="0" err="1">
              <a:solidFill>
                <a:schemeClr val="tx1"/>
              </a:solidFill>
            </a:rPr>
            <a:t>namun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bila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dirancang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dengan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sistematis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benar</a:t>
          </a:r>
          <a:r>
            <a:rPr lang="en-US" sz="2800" b="1" dirty="0">
              <a:solidFill>
                <a:schemeClr val="tx1"/>
              </a:solidFill>
            </a:rPr>
            <a:t> </a:t>
          </a:r>
          <a:r>
            <a:rPr lang="en-US" sz="2800" b="1" dirty="0" err="1">
              <a:solidFill>
                <a:schemeClr val="tx1"/>
              </a:solidFill>
            </a:rPr>
            <a:t>hasil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advokasi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akan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efektif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dan</a:t>
          </a:r>
          <a:r>
            <a:rPr lang="en-US" sz="2800" b="1" dirty="0">
              <a:solidFill>
                <a:schemeClr val="tx1"/>
              </a:solidFill>
            </a:rPr>
            <a:t>  </a:t>
          </a:r>
          <a:r>
            <a:rPr lang="en-US" sz="2800" b="1" dirty="0" err="1">
              <a:solidFill>
                <a:schemeClr val="tx1"/>
              </a:solidFill>
            </a:rPr>
            <a:t>baik</a:t>
          </a:r>
          <a:endParaRPr lang="en-US" sz="2800" b="1" dirty="0">
            <a:solidFill>
              <a:schemeClr val="tx1"/>
            </a:solidFill>
          </a:endParaRPr>
        </a:p>
      </dgm:t>
    </dgm:pt>
    <dgm:pt modelId="{9C457EBD-D32E-4C60-A566-59DA1A5BFA0E}" type="par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6C15521-B481-4321-A273-1859CC7BF101}" type="sibTrans" cxnId="{B1152010-D0DB-4145-87E3-187702CB90A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257BCB9-C010-405A-8595-577C1770CD62}" type="pres">
      <dgm:prSet presAssocID="{29EF72E4-83C1-42EB-A9B2-593F0F88D34D}" presName="linear" presStyleCnt="0">
        <dgm:presLayoutVars>
          <dgm:animLvl val="lvl"/>
          <dgm:resizeHandles val="exact"/>
        </dgm:presLayoutVars>
      </dgm:prSet>
      <dgm:spPr/>
    </dgm:pt>
    <dgm:pt modelId="{BDAA14FC-60AA-40FE-8181-5262D08659ED}" type="pres">
      <dgm:prSet presAssocID="{D30EB948-D31E-4A99-86E2-612E46BC53D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0191874-0187-4904-8441-B59FC6735F35}" type="pres">
      <dgm:prSet presAssocID="{FBD654E3-C88B-40C9-B74A-91969219F255}" presName="spacer" presStyleCnt="0"/>
      <dgm:spPr/>
    </dgm:pt>
    <dgm:pt modelId="{6A6193A9-D966-4AE4-A502-6C686D0D5D22}" type="pres">
      <dgm:prSet presAssocID="{6A744D87-BFE6-4BD4-886D-1E693FC1E7D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7442B2-8A0C-4A98-AA2B-56DB621B65A2}" type="pres">
      <dgm:prSet presAssocID="{A493F25F-DE1E-4A7C-A2EF-05DF21290A6A}" presName="spacer" presStyleCnt="0"/>
      <dgm:spPr/>
    </dgm:pt>
    <dgm:pt modelId="{4704532C-6C50-46E9-8BAC-A697261E50FB}" type="pres">
      <dgm:prSet presAssocID="{3521174E-9568-4C75-86F6-CC96E491A9B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324EC95-6B1D-402A-9BDB-1761D9293C0F}" type="pres">
      <dgm:prSet presAssocID="{C097C6DC-3773-4138-8B97-FC5685F8A85C}" presName="spacer" presStyleCnt="0"/>
      <dgm:spPr/>
    </dgm:pt>
    <dgm:pt modelId="{CB73DF35-C01E-40CA-AEB0-2BE8AFE1CC80}" type="pres">
      <dgm:prSet presAssocID="{7BBA82A7-81D7-49DC-905A-19E8F95E42A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71EB200-F560-4265-8319-86331A8A63D1}" type="presOf" srcId="{3521174E-9568-4C75-86F6-CC96E491A9B0}" destId="{4704532C-6C50-46E9-8BAC-A697261E50FB}" srcOrd="0" destOrd="0" presId="urn:microsoft.com/office/officeart/2005/8/layout/vList2"/>
    <dgm:cxn modelId="{AEC47408-E978-4F8F-8602-4C3119D2302A}" type="presOf" srcId="{6A744D87-BFE6-4BD4-886D-1E693FC1E7D7}" destId="{6A6193A9-D966-4AE4-A502-6C686D0D5D22}" srcOrd="0" destOrd="0" presId="urn:microsoft.com/office/officeart/2005/8/layout/vList2"/>
    <dgm:cxn modelId="{B1152010-D0DB-4145-87E3-187702CB90A6}" srcId="{29EF72E4-83C1-42EB-A9B2-593F0F88D34D}" destId="{7BBA82A7-81D7-49DC-905A-19E8F95E42A1}" srcOrd="3" destOrd="0" parTransId="{9C457EBD-D32E-4C60-A566-59DA1A5BFA0E}" sibTransId="{76C15521-B481-4321-A273-1859CC7BF101}"/>
    <dgm:cxn modelId="{2B9A4010-907A-49CB-811A-6D9CFEC4E9A6}" type="presOf" srcId="{29EF72E4-83C1-42EB-A9B2-593F0F88D34D}" destId="{3257BCB9-C010-405A-8595-577C1770CD62}" srcOrd="0" destOrd="0" presId="urn:microsoft.com/office/officeart/2005/8/layout/vList2"/>
    <dgm:cxn modelId="{207B0B18-013F-4B4B-83E2-9FB09FEA5764}" type="presOf" srcId="{7BBA82A7-81D7-49DC-905A-19E8F95E42A1}" destId="{CB73DF35-C01E-40CA-AEB0-2BE8AFE1CC80}" srcOrd="0" destOrd="0" presId="urn:microsoft.com/office/officeart/2005/8/layout/vList2"/>
    <dgm:cxn modelId="{54BF219E-3655-4857-A80F-9744AB697EB1}" srcId="{29EF72E4-83C1-42EB-A9B2-593F0F88D34D}" destId="{6A744D87-BFE6-4BD4-886D-1E693FC1E7D7}" srcOrd="1" destOrd="0" parTransId="{156B63DF-B52E-4032-B38C-89089FD82D22}" sibTransId="{A493F25F-DE1E-4A7C-A2EF-05DF21290A6A}"/>
    <dgm:cxn modelId="{A24A33B0-170D-4C50-8E2D-7D604D4632ED}" type="presOf" srcId="{D30EB948-D31E-4A99-86E2-612E46BC53DB}" destId="{BDAA14FC-60AA-40FE-8181-5262D08659ED}" srcOrd="0" destOrd="0" presId="urn:microsoft.com/office/officeart/2005/8/layout/vList2"/>
    <dgm:cxn modelId="{BBCB95D6-A17D-4791-9C5F-7334FF33EC48}" srcId="{29EF72E4-83C1-42EB-A9B2-593F0F88D34D}" destId="{D30EB948-D31E-4A99-86E2-612E46BC53DB}" srcOrd="0" destOrd="0" parTransId="{01CE9456-FCF3-4A02-B29A-A553322DEF00}" sibTransId="{FBD654E3-C88B-40C9-B74A-91969219F255}"/>
    <dgm:cxn modelId="{6830E4EC-17D7-4992-A5BA-EB3937ADB3AA}" srcId="{29EF72E4-83C1-42EB-A9B2-593F0F88D34D}" destId="{3521174E-9568-4C75-86F6-CC96E491A9B0}" srcOrd="2" destOrd="0" parTransId="{AAF392A7-2226-4B44-A81C-707B9DE246C8}" sibTransId="{C097C6DC-3773-4138-8B97-FC5685F8A85C}"/>
    <dgm:cxn modelId="{10D55968-DA7B-4ED8-BA90-BA8A58E67377}" type="presParOf" srcId="{3257BCB9-C010-405A-8595-577C1770CD62}" destId="{BDAA14FC-60AA-40FE-8181-5262D08659ED}" srcOrd="0" destOrd="0" presId="urn:microsoft.com/office/officeart/2005/8/layout/vList2"/>
    <dgm:cxn modelId="{9EE75BBE-E6FD-4FF0-987C-08218E5053C2}" type="presParOf" srcId="{3257BCB9-C010-405A-8595-577C1770CD62}" destId="{E0191874-0187-4904-8441-B59FC6735F35}" srcOrd="1" destOrd="0" presId="urn:microsoft.com/office/officeart/2005/8/layout/vList2"/>
    <dgm:cxn modelId="{523208A7-72EE-4B90-8740-68022DE5484F}" type="presParOf" srcId="{3257BCB9-C010-405A-8595-577C1770CD62}" destId="{6A6193A9-D966-4AE4-A502-6C686D0D5D22}" srcOrd="2" destOrd="0" presId="urn:microsoft.com/office/officeart/2005/8/layout/vList2"/>
    <dgm:cxn modelId="{30ECCBC2-68D6-4892-B773-C338EA0ECF01}" type="presParOf" srcId="{3257BCB9-C010-405A-8595-577C1770CD62}" destId="{E67442B2-8A0C-4A98-AA2B-56DB621B65A2}" srcOrd="3" destOrd="0" presId="urn:microsoft.com/office/officeart/2005/8/layout/vList2"/>
    <dgm:cxn modelId="{246E2FCF-75EB-4205-AC7D-AD4B5ADA7D23}" type="presParOf" srcId="{3257BCB9-C010-405A-8595-577C1770CD62}" destId="{4704532C-6C50-46E9-8BAC-A697261E50FB}" srcOrd="4" destOrd="0" presId="urn:microsoft.com/office/officeart/2005/8/layout/vList2"/>
    <dgm:cxn modelId="{BD44803D-9DE9-4140-8B4C-6B7034C5117D}" type="presParOf" srcId="{3257BCB9-C010-405A-8595-577C1770CD62}" destId="{F324EC95-6B1D-402A-9BDB-1761D9293C0F}" srcOrd="5" destOrd="0" presId="urn:microsoft.com/office/officeart/2005/8/layout/vList2"/>
    <dgm:cxn modelId="{6F039400-9C82-4EC1-A5B3-A10AAC7CB1CD}" type="presParOf" srcId="{3257BCB9-C010-405A-8595-577C1770CD62}" destId="{CB73DF35-C01E-40CA-AEB0-2BE8AFE1CC8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F487B-2650-4FEF-93F2-D54B7BDC2C3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6FD539D0-F614-4CEB-9ADC-011E76AE82B0}">
      <dgm:prSet/>
      <dgm:spPr/>
      <dgm:t>
        <a:bodyPr/>
        <a:lstStyle/>
        <a:p>
          <a:pPr rtl="0"/>
          <a:r>
            <a:rPr lang="en-US" dirty="0" err="1"/>
            <a:t>Suatu</a:t>
          </a:r>
          <a:r>
            <a:rPr lang="en-US" dirty="0"/>
            <a:t> </a:t>
          </a:r>
          <a:r>
            <a:rPr lang="en-US" dirty="0" err="1"/>
            <a:t>usaha</a:t>
          </a:r>
          <a:r>
            <a:rPr lang="en-US" dirty="0"/>
            <a:t> </a:t>
          </a:r>
          <a:r>
            <a:rPr lang="en-US" dirty="0" err="1"/>
            <a:t>sistematik</a:t>
          </a:r>
          <a:r>
            <a:rPr lang="en-US" dirty="0"/>
            <a:t> &amp; </a:t>
          </a:r>
          <a:r>
            <a:rPr lang="en-US" dirty="0" err="1"/>
            <a:t>terorganisasir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mendesak</a:t>
          </a:r>
          <a:r>
            <a:rPr lang="en-US" dirty="0"/>
            <a:t> </a:t>
          </a:r>
          <a:r>
            <a:rPr lang="en-US" i="1" dirty="0" err="1">
              <a:solidFill>
                <a:srgbClr val="C00000"/>
              </a:solidFill>
            </a:rPr>
            <a:t>terjadinya</a:t>
          </a:r>
          <a:r>
            <a:rPr lang="en-US" i="1" dirty="0">
              <a:solidFill>
                <a:srgbClr val="C00000"/>
              </a:solidFill>
            </a:rPr>
            <a:t> </a:t>
          </a:r>
          <a:r>
            <a:rPr lang="en-US" i="1" dirty="0" err="1">
              <a:solidFill>
                <a:srgbClr val="C00000"/>
              </a:solidFill>
            </a:rPr>
            <a:t>perubahan</a:t>
          </a:r>
          <a:r>
            <a:rPr lang="en-US" i="1" dirty="0">
              <a:solidFill>
                <a:srgbClr val="C00000"/>
              </a:solidFill>
            </a:rPr>
            <a:t> </a:t>
          </a:r>
          <a:r>
            <a:rPr lang="en-US" i="1" dirty="0" err="1">
              <a:solidFill>
                <a:srgbClr val="C00000"/>
              </a:solidFill>
            </a:rPr>
            <a:t>dalam</a:t>
          </a:r>
          <a:r>
            <a:rPr lang="en-US" i="1" dirty="0">
              <a:solidFill>
                <a:srgbClr val="C00000"/>
              </a:solidFill>
            </a:rPr>
            <a:t> </a:t>
          </a:r>
          <a:r>
            <a:rPr lang="en-US" i="1" dirty="0" err="1">
              <a:solidFill>
                <a:srgbClr val="C00000"/>
              </a:solidFill>
            </a:rPr>
            <a:t>kebijakan</a:t>
          </a:r>
          <a:r>
            <a:rPr lang="en-US" i="1" dirty="0">
              <a:solidFill>
                <a:srgbClr val="C00000"/>
              </a:solidFill>
            </a:rPr>
            <a:t> </a:t>
          </a:r>
          <a:r>
            <a:rPr lang="en-US" i="1" dirty="0" err="1">
              <a:solidFill>
                <a:srgbClr val="C00000"/>
              </a:solidFill>
            </a:rPr>
            <a:t>publik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bertahap</a:t>
          </a:r>
          <a:r>
            <a:rPr lang="en-US" dirty="0"/>
            <a:t> </a:t>
          </a:r>
          <a:r>
            <a:rPr lang="en-US" dirty="0" err="1"/>
            <a:t>maju</a:t>
          </a:r>
          <a:r>
            <a:rPr lang="en-US" dirty="0"/>
            <a:t> &amp; </a:t>
          </a:r>
          <a:r>
            <a:rPr lang="en-US" dirty="0" err="1"/>
            <a:t>semakin</a:t>
          </a:r>
          <a:r>
            <a:rPr lang="en-US" dirty="0"/>
            <a:t> </a:t>
          </a:r>
          <a:r>
            <a:rPr lang="en-US" dirty="0" err="1"/>
            <a:t>baik</a:t>
          </a:r>
          <a:endParaRPr lang="en-US" dirty="0"/>
        </a:p>
      </dgm:t>
    </dgm:pt>
    <dgm:pt modelId="{57304CE3-F7C1-492F-9D89-7F98A09FF8B6}" type="parTrans" cxnId="{60B82815-77B8-4130-BFAD-3485A5EBAD88}">
      <dgm:prSet/>
      <dgm:spPr/>
      <dgm:t>
        <a:bodyPr/>
        <a:lstStyle/>
        <a:p>
          <a:endParaRPr lang="id-ID"/>
        </a:p>
      </dgm:t>
    </dgm:pt>
    <dgm:pt modelId="{C4EC36A7-1C90-44E9-81F9-63D75FF533DF}" type="sibTrans" cxnId="{60B82815-77B8-4130-BFAD-3485A5EBAD88}">
      <dgm:prSet/>
      <dgm:spPr/>
      <dgm:t>
        <a:bodyPr/>
        <a:lstStyle/>
        <a:p>
          <a:endParaRPr lang="id-ID"/>
        </a:p>
      </dgm:t>
    </dgm:pt>
    <dgm:pt modelId="{DE3ECF6C-2EBB-47A3-912F-A47944BE381C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Bukan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revolusi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lebih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merupakan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suatu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usaha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perubahan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sosial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melalui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semua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saluran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piranti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demokrasi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perwakilan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proses-proses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politik</a:t>
          </a:r>
          <a:r>
            <a:rPr lang="en-US" dirty="0">
              <a:solidFill>
                <a:schemeClr val="tx1"/>
              </a:solidFill>
            </a:rPr>
            <a:t> &amp; </a:t>
          </a:r>
          <a:r>
            <a:rPr lang="en-US" dirty="0" err="1">
              <a:solidFill>
                <a:schemeClr val="tx1"/>
              </a:solidFill>
            </a:rPr>
            <a:t>legislasi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terdapat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sistem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berlaku</a:t>
          </a:r>
          <a:endParaRPr lang="en-US" dirty="0">
            <a:solidFill>
              <a:schemeClr val="tx1"/>
            </a:solidFill>
          </a:endParaRPr>
        </a:p>
      </dgm:t>
    </dgm:pt>
    <dgm:pt modelId="{24D8BFB0-A5FF-4AB1-9F01-4E54410472DB}" type="parTrans" cxnId="{77033CDF-8A67-4B35-B87A-BA1E5A5C7D06}">
      <dgm:prSet/>
      <dgm:spPr/>
      <dgm:t>
        <a:bodyPr/>
        <a:lstStyle/>
        <a:p>
          <a:endParaRPr lang="id-ID"/>
        </a:p>
      </dgm:t>
    </dgm:pt>
    <dgm:pt modelId="{E54D55A8-227B-4937-8077-83C0A129A740}" type="sibTrans" cxnId="{77033CDF-8A67-4B35-B87A-BA1E5A5C7D06}">
      <dgm:prSet/>
      <dgm:spPr/>
      <dgm:t>
        <a:bodyPr/>
        <a:lstStyle/>
        <a:p>
          <a:endParaRPr lang="id-ID"/>
        </a:p>
      </dgm:t>
    </dgm:pt>
    <dgm:pt modelId="{66118349-BCE3-4A7F-8844-9B225E1057EC}" type="pres">
      <dgm:prSet presAssocID="{E15F487B-2650-4FEF-93F2-D54B7BDC2C31}" presName="linear" presStyleCnt="0">
        <dgm:presLayoutVars>
          <dgm:animLvl val="lvl"/>
          <dgm:resizeHandles val="exact"/>
        </dgm:presLayoutVars>
      </dgm:prSet>
      <dgm:spPr/>
    </dgm:pt>
    <dgm:pt modelId="{E157B946-1EA9-4F65-9D8B-F7E3091138B1}" type="pres">
      <dgm:prSet presAssocID="{6FD539D0-F614-4CEB-9ADC-011E76AE82B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D12EC97-AE17-4111-BB56-88962F31561D}" type="pres">
      <dgm:prSet presAssocID="{C4EC36A7-1C90-44E9-81F9-63D75FF533DF}" presName="spacer" presStyleCnt="0"/>
      <dgm:spPr/>
    </dgm:pt>
    <dgm:pt modelId="{1C304808-5C35-4E7A-953B-B0FE935300F4}" type="pres">
      <dgm:prSet presAssocID="{DE3ECF6C-2EBB-47A3-912F-A47944BE38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ED74104-0DAF-4857-A4CA-A346ABDF4EA1}" type="presOf" srcId="{DE3ECF6C-2EBB-47A3-912F-A47944BE381C}" destId="{1C304808-5C35-4E7A-953B-B0FE935300F4}" srcOrd="0" destOrd="0" presId="urn:microsoft.com/office/officeart/2005/8/layout/vList2"/>
    <dgm:cxn modelId="{60B82815-77B8-4130-BFAD-3485A5EBAD88}" srcId="{E15F487B-2650-4FEF-93F2-D54B7BDC2C31}" destId="{6FD539D0-F614-4CEB-9ADC-011E76AE82B0}" srcOrd="0" destOrd="0" parTransId="{57304CE3-F7C1-492F-9D89-7F98A09FF8B6}" sibTransId="{C4EC36A7-1C90-44E9-81F9-63D75FF533DF}"/>
    <dgm:cxn modelId="{E7E80072-69FD-4794-98CF-5D9AA498EDD3}" type="presOf" srcId="{E15F487B-2650-4FEF-93F2-D54B7BDC2C31}" destId="{66118349-BCE3-4A7F-8844-9B225E1057EC}" srcOrd="0" destOrd="0" presId="urn:microsoft.com/office/officeart/2005/8/layout/vList2"/>
    <dgm:cxn modelId="{77033CDF-8A67-4B35-B87A-BA1E5A5C7D06}" srcId="{E15F487B-2650-4FEF-93F2-D54B7BDC2C31}" destId="{DE3ECF6C-2EBB-47A3-912F-A47944BE381C}" srcOrd="1" destOrd="0" parTransId="{24D8BFB0-A5FF-4AB1-9F01-4E54410472DB}" sibTransId="{E54D55A8-227B-4937-8077-83C0A129A740}"/>
    <dgm:cxn modelId="{37121DE1-8D8A-450A-94D4-6D5AED774AFF}" type="presOf" srcId="{6FD539D0-F614-4CEB-9ADC-011E76AE82B0}" destId="{E157B946-1EA9-4F65-9D8B-F7E3091138B1}" srcOrd="0" destOrd="0" presId="urn:microsoft.com/office/officeart/2005/8/layout/vList2"/>
    <dgm:cxn modelId="{79C28F73-0CDE-48B4-A56C-A7417170AAD2}" type="presParOf" srcId="{66118349-BCE3-4A7F-8844-9B225E1057EC}" destId="{E157B946-1EA9-4F65-9D8B-F7E3091138B1}" srcOrd="0" destOrd="0" presId="urn:microsoft.com/office/officeart/2005/8/layout/vList2"/>
    <dgm:cxn modelId="{5676CE4D-22C7-49B5-ACFC-BB6AC5D85B50}" type="presParOf" srcId="{66118349-BCE3-4A7F-8844-9B225E1057EC}" destId="{2D12EC97-AE17-4111-BB56-88962F31561D}" srcOrd="1" destOrd="0" presId="urn:microsoft.com/office/officeart/2005/8/layout/vList2"/>
    <dgm:cxn modelId="{D9F7D01C-6FF8-420D-98DA-621FD6FBBA92}" type="presParOf" srcId="{66118349-BCE3-4A7F-8844-9B225E1057EC}" destId="{1C304808-5C35-4E7A-953B-B0FE935300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A4239C-F3C4-4C2D-AC94-61BA0C10DD7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id-ID"/>
        </a:p>
      </dgm:t>
    </dgm:pt>
    <dgm:pt modelId="{4306B64E-F3B4-4689-BBDD-B647B30AA804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Meletakkan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korban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kebijakan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sebagai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subyek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utama</a:t>
          </a:r>
          <a:endParaRPr lang="en-US" dirty="0">
            <a:solidFill>
              <a:schemeClr val="tx1"/>
            </a:solidFill>
          </a:endParaRPr>
        </a:p>
      </dgm:t>
    </dgm:pt>
    <dgm:pt modelId="{0B553114-FB37-46EE-B7A0-09A6D8185914}" type="par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00095A8-7375-415C-BF62-31F933CAE9D4}" type="sibTrans" cxnId="{DB2C0C67-70A9-4FD0-BA3D-D5C080B2693A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7903DC58-610C-4F1B-8A20-ED0110ADEF00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Boleh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menjadi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alat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siapa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saja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ingin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memperjuang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perubahan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kebijakan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tegaknya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keadilan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sosial</a:t>
          </a:r>
          <a:endParaRPr lang="en-US" dirty="0">
            <a:solidFill>
              <a:schemeClr val="tx1"/>
            </a:solidFill>
          </a:endParaRPr>
        </a:p>
      </dgm:t>
    </dgm:pt>
    <dgm:pt modelId="{9B729C46-4268-40B8-AECB-D08B98CE778D}" type="par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92F95D36-9EF4-4C65-BBBA-5C33D5A11236}" type="sibTrans" cxnId="{B707F501-453E-4A8D-920B-AB7343F37720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9C08B31-399B-4A25-882D-7F1EE734F690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Bermain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arena </a:t>
          </a:r>
          <a:r>
            <a:rPr lang="en-US" dirty="0" err="1">
              <a:solidFill>
                <a:schemeClr val="tx1"/>
              </a:solidFill>
            </a:rPr>
            <a:t>politik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tanpa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harus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menjadi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politisi</a:t>
          </a:r>
          <a:endParaRPr lang="en-US" dirty="0">
            <a:solidFill>
              <a:schemeClr val="tx1"/>
            </a:solidFill>
          </a:endParaRPr>
        </a:p>
      </dgm:t>
    </dgm:pt>
    <dgm:pt modelId="{69A456D3-0895-4AFB-9251-599DB96FB302}" type="par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0CE9190F-17F0-498B-B43D-43C3ED0BF6F3}" type="sibTrans" cxnId="{F9FA2E2E-39C5-468F-AF2C-A59D5818FC57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6F564D15-73D3-403B-9773-B0F02F73E6A0}">
      <dgm:prSet/>
      <dgm:spPr/>
      <dgm:t>
        <a:bodyPr/>
        <a:lstStyle/>
        <a:p>
          <a:pPr rtl="0"/>
          <a:r>
            <a:rPr lang="en-US" dirty="0" err="1">
              <a:solidFill>
                <a:schemeClr val="tx1"/>
              </a:solidFill>
            </a:rPr>
            <a:t>Membutuhkan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daya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cipta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imajinasi</a:t>
          </a:r>
          <a:r>
            <a:rPr lang="en-US" dirty="0">
              <a:solidFill>
                <a:schemeClr val="tx1"/>
              </a:solidFill>
            </a:rPr>
            <a:t> yang </a:t>
          </a:r>
          <a:r>
            <a:rPr lang="en-US" dirty="0" err="1">
              <a:solidFill>
                <a:schemeClr val="tx1"/>
              </a:solidFill>
            </a:rPr>
            <a:t>tinggi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terutama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kegiatan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loby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kampanye</a:t>
          </a:r>
          <a:r>
            <a:rPr lang="en-US" dirty="0">
              <a:solidFill>
                <a:schemeClr val="tx1"/>
              </a:solidFill>
            </a:rPr>
            <a:t>, </a:t>
          </a:r>
          <a:r>
            <a:rPr lang="en-US" dirty="0" err="1">
              <a:solidFill>
                <a:schemeClr val="tx1"/>
              </a:solidFill>
            </a:rPr>
            <a:t>pengerahan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aksi</a:t>
          </a:r>
          <a:r>
            <a:rPr lang="en-US" dirty="0">
              <a:solidFill>
                <a:schemeClr val="tx1"/>
              </a:solidFill>
            </a:rPr>
            <a:t> ma</a:t>
          </a:r>
          <a:r>
            <a:rPr lang="id-ID" dirty="0">
              <a:solidFill>
                <a:schemeClr val="tx1"/>
              </a:solidFill>
            </a:rPr>
            <a:t>s</a:t>
          </a:r>
          <a:r>
            <a:rPr lang="en-US" dirty="0" err="1">
              <a:solidFill>
                <a:schemeClr val="tx1"/>
              </a:solidFill>
            </a:rPr>
            <a:t>sa</a:t>
          </a:r>
          <a:endParaRPr lang="en-US" dirty="0">
            <a:solidFill>
              <a:schemeClr val="tx1"/>
            </a:solidFill>
          </a:endParaRPr>
        </a:p>
      </dgm:t>
    </dgm:pt>
    <dgm:pt modelId="{5B282528-99A4-4B0E-8017-E8D20D08BDC4}" type="par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AA95203D-8CF4-48EA-9C28-92E772A4C35C}" type="sibTrans" cxnId="{8A0715C6-7DD9-403C-BB06-0B27CDA0C649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C0E7FAF1-5608-4C3E-9601-7E9B83E52B0E}" type="pres">
      <dgm:prSet presAssocID="{41A4239C-F3C4-4C2D-AC94-61BA0C10DD7C}" presName="linear" presStyleCnt="0">
        <dgm:presLayoutVars>
          <dgm:animLvl val="lvl"/>
          <dgm:resizeHandles val="exact"/>
        </dgm:presLayoutVars>
      </dgm:prSet>
      <dgm:spPr/>
    </dgm:pt>
    <dgm:pt modelId="{8487BCF2-BA0C-41DF-95E0-AD51B08BF2EF}" type="pres">
      <dgm:prSet presAssocID="{4306B64E-F3B4-4689-BBDD-B647B30AA80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D13BC2-97CB-4A04-AA7E-5948E842C7F3}" type="pres">
      <dgm:prSet presAssocID="{A00095A8-7375-415C-BF62-31F933CAE9D4}" presName="spacer" presStyleCnt="0"/>
      <dgm:spPr/>
    </dgm:pt>
    <dgm:pt modelId="{B46FFA29-FA0A-43D5-AE60-E3001240A79D}" type="pres">
      <dgm:prSet presAssocID="{7903DC58-610C-4F1B-8A20-ED0110ADEF0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879FF1-7DBC-47F5-BF07-029155610E19}" type="pres">
      <dgm:prSet presAssocID="{92F95D36-9EF4-4C65-BBBA-5C33D5A11236}" presName="spacer" presStyleCnt="0"/>
      <dgm:spPr/>
    </dgm:pt>
    <dgm:pt modelId="{ABF205D3-6D2C-468D-AE40-D920223C9728}" type="pres">
      <dgm:prSet presAssocID="{09C08B31-399B-4A25-882D-7F1EE734F6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37ED78-483D-42ED-B7C8-DFB8FE6728A3}" type="pres">
      <dgm:prSet presAssocID="{0CE9190F-17F0-498B-B43D-43C3ED0BF6F3}" presName="spacer" presStyleCnt="0"/>
      <dgm:spPr/>
    </dgm:pt>
    <dgm:pt modelId="{99FF7415-07E9-4FF8-A4A1-B05E43588447}" type="pres">
      <dgm:prSet presAssocID="{6F564D15-73D3-403B-9773-B0F02F73E6A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707F501-453E-4A8D-920B-AB7343F37720}" srcId="{41A4239C-F3C4-4C2D-AC94-61BA0C10DD7C}" destId="{7903DC58-610C-4F1B-8A20-ED0110ADEF00}" srcOrd="1" destOrd="0" parTransId="{9B729C46-4268-40B8-AECB-D08B98CE778D}" sibTransId="{92F95D36-9EF4-4C65-BBBA-5C33D5A11236}"/>
    <dgm:cxn modelId="{F9FA2E2E-39C5-468F-AF2C-A59D5818FC57}" srcId="{41A4239C-F3C4-4C2D-AC94-61BA0C10DD7C}" destId="{09C08B31-399B-4A25-882D-7F1EE734F690}" srcOrd="2" destOrd="0" parTransId="{69A456D3-0895-4AFB-9251-599DB96FB302}" sibTransId="{0CE9190F-17F0-498B-B43D-43C3ED0BF6F3}"/>
    <dgm:cxn modelId="{DB2C0C67-70A9-4FD0-BA3D-D5C080B2693A}" srcId="{41A4239C-F3C4-4C2D-AC94-61BA0C10DD7C}" destId="{4306B64E-F3B4-4689-BBDD-B647B30AA804}" srcOrd="0" destOrd="0" parTransId="{0B553114-FB37-46EE-B7A0-09A6D8185914}" sibTransId="{A00095A8-7375-415C-BF62-31F933CAE9D4}"/>
    <dgm:cxn modelId="{DD09FC47-8A19-4F19-89C5-AD3A3F1F5CBE}" type="presOf" srcId="{4306B64E-F3B4-4689-BBDD-B647B30AA804}" destId="{8487BCF2-BA0C-41DF-95E0-AD51B08BF2EF}" srcOrd="0" destOrd="0" presId="urn:microsoft.com/office/officeart/2005/8/layout/vList2"/>
    <dgm:cxn modelId="{3800B670-D3F9-426E-B24B-E2A68FE55D32}" type="presOf" srcId="{41A4239C-F3C4-4C2D-AC94-61BA0C10DD7C}" destId="{C0E7FAF1-5608-4C3E-9601-7E9B83E52B0E}" srcOrd="0" destOrd="0" presId="urn:microsoft.com/office/officeart/2005/8/layout/vList2"/>
    <dgm:cxn modelId="{F414B57B-762E-4430-8D27-65B4B4B6DD8B}" type="presOf" srcId="{7903DC58-610C-4F1B-8A20-ED0110ADEF00}" destId="{B46FFA29-FA0A-43D5-AE60-E3001240A79D}" srcOrd="0" destOrd="0" presId="urn:microsoft.com/office/officeart/2005/8/layout/vList2"/>
    <dgm:cxn modelId="{8F3BC682-EBB7-4FE8-AE91-2CB1A500E414}" type="presOf" srcId="{6F564D15-73D3-403B-9773-B0F02F73E6A0}" destId="{99FF7415-07E9-4FF8-A4A1-B05E43588447}" srcOrd="0" destOrd="0" presId="urn:microsoft.com/office/officeart/2005/8/layout/vList2"/>
    <dgm:cxn modelId="{8A0715C6-7DD9-403C-BB06-0B27CDA0C649}" srcId="{41A4239C-F3C4-4C2D-AC94-61BA0C10DD7C}" destId="{6F564D15-73D3-403B-9773-B0F02F73E6A0}" srcOrd="3" destOrd="0" parTransId="{5B282528-99A4-4B0E-8017-E8D20D08BDC4}" sibTransId="{AA95203D-8CF4-48EA-9C28-92E772A4C35C}"/>
    <dgm:cxn modelId="{6EAFE4E1-BF40-48D7-A7D0-6CF32E6DF052}" type="presOf" srcId="{09C08B31-399B-4A25-882D-7F1EE734F690}" destId="{ABF205D3-6D2C-468D-AE40-D920223C9728}" srcOrd="0" destOrd="0" presId="urn:microsoft.com/office/officeart/2005/8/layout/vList2"/>
    <dgm:cxn modelId="{144630D5-326E-41F2-B500-727ADA6AF6BD}" type="presParOf" srcId="{C0E7FAF1-5608-4C3E-9601-7E9B83E52B0E}" destId="{8487BCF2-BA0C-41DF-95E0-AD51B08BF2EF}" srcOrd="0" destOrd="0" presId="urn:microsoft.com/office/officeart/2005/8/layout/vList2"/>
    <dgm:cxn modelId="{BE2FBCAD-B57D-4B8E-BDEA-399C1260D4D6}" type="presParOf" srcId="{C0E7FAF1-5608-4C3E-9601-7E9B83E52B0E}" destId="{D2D13BC2-97CB-4A04-AA7E-5948E842C7F3}" srcOrd="1" destOrd="0" presId="urn:microsoft.com/office/officeart/2005/8/layout/vList2"/>
    <dgm:cxn modelId="{79665E52-396F-478A-A3C2-69E2A725A976}" type="presParOf" srcId="{C0E7FAF1-5608-4C3E-9601-7E9B83E52B0E}" destId="{B46FFA29-FA0A-43D5-AE60-E3001240A79D}" srcOrd="2" destOrd="0" presId="urn:microsoft.com/office/officeart/2005/8/layout/vList2"/>
    <dgm:cxn modelId="{57E1E9B5-81E5-46EE-B4D0-7210B2F80E79}" type="presParOf" srcId="{C0E7FAF1-5608-4C3E-9601-7E9B83E52B0E}" destId="{26879FF1-7DBC-47F5-BF07-029155610E19}" srcOrd="3" destOrd="0" presId="urn:microsoft.com/office/officeart/2005/8/layout/vList2"/>
    <dgm:cxn modelId="{49E30C3A-AAC4-4A9B-B178-66118039CCD4}" type="presParOf" srcId="{C0E7FAF1-5608-4C3E-9601-7E9B83E52B0E}" destId="{ABF205D3-6D2C-468D-AE40-D920223C9728}" srcOrd="4" destOrd="0" presId="urn:microsoft.com/office/officeart/2005/8/layout/vList2"/>
    <dgm:cxn modelId="{8AC70201-9C8C-4569-992C-C15CE47A14BC}" type="presParOf" srcId="{C0E7FAF1-5608-4C3E-9601-7E9B83E52B0E}" destId="{E237ED78-483D-42ED-B7C8-DFB8FE6728A3}" srcOrd="5" destOrd="0" presId="urn:microsoft.com/office/officeart/2005/8/layout/vList2"/>
    <dgm:cxn modelId="{98574B55-2749-4D67-9DE8-BA1B21BF3A76}" type="presParOf" srcId="{C0E7FAF1-5608-4C3E-9601-7E9B83E52B0E}" destId="{99FF7415-07E9-4FF8-A4A1-B05E4358844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24A4FB-A30D-4B45-91E9-B1EBC60F501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00FBCAD8-14BD-4F45-A834-102EE4804BD2}">
      <dgm:prSet phldrT="[Text]"/>
      <dgm:spPr/>
      <dgm:t>
        <a:bodyPr/>
        <a:lstStyle/>
        <a:p>
          <a:r>
            <a:rPr lang="en-US" dirty="0"/>
            <a:t>P</a:t>
          </a:r>
          <a:r>
            <a:rPr lang="id-ID" dirty="0"/>
            <a:t>roses</a:t>
          </a:r>
          <a:r>
            <a:rPr lang="en-US" dirty="0"/>
            <a:t> KOMUNIKASI </a:t>
          </a:r>
          <a:r>
            <a:rPr lang="id-ID" dirty="0"/>
            <a:t>yang terencana untuk mendapat dukungan dan keputusan pemecah masalah</a:t>
          </a:r>
        </a:p>
      </dgm:t>
    </dgm:pt>
    <dgm:pt modelId="{371B49BA-11E1-4956-8607-EA05E9514428}" type="parTrans" cxnId="{EC1A8D16-7FF4-4874-AE00-FC18EF95C6FB}">
      <dgm:prSet/>
      <dgm:spPr/>
      <dgm:t>
        <a:bodyPr/>
        <a:lstStyle/>
        <a:p>
          <a:endParaRPr lang="id-ID"/>
        </a:p>
      </dgm:t>
    </dgm:pt>
    <dgm:pt modelId="{D34278DE-6203-4B38-8915-59293ED7059F}" type="sibTrans" cxnId="{EC1A8D16-7FF4-4874-AE00-FC18EF95C6FB}">
      <dgm:prSet/>
      <dgm:spPr/>
      <dgm:t>
        <a:bodyPr/>
        <a:lstStyle/>
        <a:p>
          <a:endParaRPr lang="id-ID"/>
        </a:p>
      </dgm:t>
    </dgm:pt>
    <dgm:pt modelId="{FE844EBC-54AB-425A-871D-20CFB2A5F80E}">
      <dgm:prSet/>
      <dgm:spPr/>
      <dgm:t>
        <a:bodyPr/>
        <a:lstStyle/>
        <a:p>
          <a:r>
            <a:rPr lang="en-US" dirty="0"/>
            <a:t>M</a:t>
          </a:r>
          <a:r>
            <a:rPr lang="id-ID" dirty="0"/>
            <a:t>erupakan suatu ilmu </a:t>
          </a:r>
          <a:r>
            <a:rPr lang="en-US" dirty="0"/>
            <a:t>&amp; </a:t>
          </a:r>
          <a:r>
            <a:rPr lang="id-ID" dirty="0"/>
            <a:t>seni</a:t>
          </a:r>
          <a:r>
            <a:rPr lang="en-US" dirty="0"/>
            <a:t>, </a:t>
          </a:r>
          <a:r>
            <a:rPr lang="id-ID" dirty="0"/>
            <a:t>dari sudut pandang keilmuan tidak ada formula baku</a:t>
          </a:r>
          <a:endParaRPr lang="en-US" dirty="0"/>
        </a:p>
      </dgm:t>
    </dgm:pt>
    <dgm:pt modelId="{C8EC9980-9088-4E96-A961-FB858D917D1A}" type="parTrans" cxnId="{ECFBF1F5-C800-411E-9C3D-F6501F42AFD0}">
      <dgm:prSet/>
      <dgm:spPr/>
      <dgm:t>
        <a:bodyPr/>
        <a:lstStyle/>
        <a:p>
          <a:endParaRPr lang="id-ID"/>
        </a:p>
      </dgm:t>
    </dgm:pt>
    <dgm:pt modelId="{46E27B28-0984-4C28-AA4A-209376A2B5F9}" type="sibTrans" cxnId="{ECFBF1F5-C800-411E-9C3D-F6501F42AFD0}">
      <dgm:prSet/>
      <dgm:spPr/>
      <dgm:t>
        <a:bodyPr/>
        <a:lstStyle/>
        <a:p>
          <a:endParaRPr lang="id-ID"/>
        </a:p>
      </dgm:t>
    </dgm:pt>
    <dgm:pt modelId="{520209C2-37C5-4DB7-9CB6-137B11FBEEF4}">
      <dgm:prSet/>
      <dgm:spPr/>
      <dgm:t>
        <a:bodyPr/>
        <a:lstStyle/>
        <a:p>
          <a:r>
            <a:rPr lang="en-US" dirty="0"/>
            <a:t>KEBERHASILANNYA DIPEROLEH BILA DIRENCANAKAN SECARA SISTEMATIS</a:t>
          </a:r>
        </a:p>
      </dgm:t>
    </dgm:pt>
    <dgm:pt modelId="{45280D1A-224D-4F30-8D7F-81E4CC468C08}" type="parTrans" cxnId="{E1689974-1C65-4BA8-AE30-5E713775504F}">
      <dgm:prSet/>
      <dgm:spPr/>
      <dgm:t>
        <a:bodyPr/>
        <a:lstStyle/>
        <a:p>
          <a:endParaRPr lang="id-ID"/>
        </a:p>
      </dgm:t>
    </dgm:pt>
    <dgm:pt modelId="{BCC16DA1-7D13-4576-9DD2-E79986B92212}" type="sibTrans" cxnId="{E1689974-1C65-4BA8-AE30-5E713775504F}">
      <dgm:prSet/>
      <dgm:spPr/>
      <dgm:t>
        <a:bodyPr/>
        <a:lstStyle/>
        <a:p>
          <a:endParaRPr lang="id-ID"/>
        </a:p>
      </dgm:t>
    </dgm:pt>
    <dgm:pt modelId="{05677548-BB5D-4972-8F0B-593E82980C22}" type="pres">
      <dgm:prSet presAssocID="{0C24A4FB-A30D-4B45-91E9-B1EBC60F5010}" presName="linear" presStyleCnt="0">
        <dgm:presLayoutVars>
          <dgm:animLvl val="lvl"/>
          <dgm:resizeHandles val="exact"/>
        </dgm:presLayoutVars>
      </dgm:prSet>
      <dgm:spPr/>
    </dgm:pt>
    <dgm:pt modelId="{4529F745-15FB-4B18-BD17-7D79B8A94C88}" type="pres">
      <dgm:prSet presAssocID="{00FBCAD8-14BD-4F45-A834-102EE4804BD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122D02C-1F66-4633-BFF4-397516698E93}" type="pres">
      <dgm:prSet presAssocID="{D34278DE-6203-4B38-8915-59293ED7059F}" presName="spacer" presStyleCnt="0"/>
      <dgm:spPr/>
    </dgm:pt>
    <dgm:pt modelId="{4E37751A-665B-44B1-94AB-0176DAA81950}" type="pres">
      <dgm:prSet presAssocID="{FE844EBC-54AB-425A-871D-20CFB2A5F80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BF1074E-35B7-487E-AEE2-746CCDBAE4C0}" type="pres">
      <dgm:prSet presAssocID="{46E27B28-0984-4C28-AA4A-209376A2B5F9}" presName="spacer" presStyleCnt="0"/>
      <dgm:spPr/>
    </dgm:pt>
    <dgm:pt modelId="{48A7348C-4848-4CFC-99D0-01D1DDD627F0}" type="pres">
      <dgm:prSet presAssocID="{520209C2-37C5-4DB7-9CB6-137B11FBEEF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1A8D16-7FF4-4874-AE00-FC18EF95C6FB}" srcId="{0C24A4FB-A30D-4B45-91E9-B1EBC60F5010}" destId="{00FBCAD8-14BD-4F45-A834-102EE4804BD2}" srcOrd="0" destOrd="0" parTransId="{371B49BA-11E1-4956-8607-EA05E9514428}" sibTransId="{D34278DE-6203-4B38-8915-59293ED7059F}"/>
    <dgm:cxn modelId="{0FB65D1D-87D3-4788-8DC9-76FABD07A89F}" type="presOf" srcId="{0C24A4FB-A30D-4B45-91E9-B1EBC60F5010}" destId="{05677548-BB5D-4972-8F0B-593E82980C22}" srcOrd="0" destOrd="0" presId="urn:microsoft.com/office/officeart/2005/8/layout/vList2"/>
    <dgm:cxn modelId="{EEE2E443-8308-4F3D-9EB6-D3CE40899878}" type="presOf" srcId="{00FBCAD8-14BD-4F45-A834-102EE4804BD2}" destId="{4529F745-15FB-4B18-BD17-7D79B8A94C88}" srcOrd="0" destOrd="0" presId="urn:microsoft.com/office/officeart/2005/8/layout/vList2"/>
    <dgm:cxn modelId="{E1689974-1C65-4BA8-AE30-5E713775504F}" srcId="{0C24A4FB-A30D-4B45-91E9-B1EBC60F5010}" destId="{520209C2-37C5-4DB7-9CB6-137B11FBEEF4}" srcOrd="2" destOrd="0" parTransId="{45280D1A-224D-4F30-8D7F-81E4CC468C08}" sibTransId="{BCC16DA1-7D13-4576-9DD2-E79986B92212}"/>
    <dgm:cxn modelId="{4C014C58-41C9-4462-A817-3688AD45A3D9}" type="presOf" srcId="{FE844EBC-54AB-425A-871D-20CFB2A5F80E}" destId="{4E37751A-665B-44B1-94AB-0176DAA81950}" srcOrd="0" destOrd="0" presId="urn:microsoft.com/office/officeart/2005/8/layout/vList2"/>
    <dgm:cxn modelId="{909ABFA7-C42B-4984-9BB1-677294697567}" type="presOf" srcId="{520209C2-37C5-4DB7-9CB6-137B11FBEEF4}" destId="{48A7348C-4848-4CFC-99D0-01D1DDD627F0}" srcOrd="0" destOrd="0" presId="urn:microsoft.com/office/officeart/2005/8/layout/vList2"/>
    <dgm:cxn modelId="{ECFBF1F5-C800-411E-9C3D-F6501F42AFD0}" srcId="{0C24A4FB-A30D-4B45-91E9-B1EBC60F5010}" destId="{FE844EBC-54AB-425A-871D-20CFB2A5F80E}" srcOrd="1" destOrd="0" parTransId="{C8EC9980-9088-4E96-A961-FB858D917D1A}" sibTransId="{46E27B28-0984-4C28-AA4A-209376A2B5F9}"/>
    <dgm:cxn modelId="{7AD15594-178F-4E1F-81C2-2C6C4A95ACEA}" type="presParOf" srcId="{05677548-BB5D-4972-8F0B-593E82980C22}" destId="{4529F745-15FB-4B18-BD17-7D79B8A94C88}" srcOrd="0" destOrd="0" presId="urn:microsoft.com/office/officeart/2005/8/layout/vList2"/>
    <dgm:cxn modelId="{91A04981-BBF4-4530-A88D-0754D16A7BB3}" type="presParOf" srcId="{05677548-BB5D-4972-8F0B-593E82980C22}" destId="{A122D02C-1F66-4633-BFF4-397516698E93}" srcOrd="1" destOrd="0" presId="urn:microsoft.com/office/officeart/2005/8/layout/vList2"/>
    <dgm:cxn modelId="{9E776B7D-6D75-499F-A111-975088500F98}" type="presParOf" srcId="{05677548-BB5D-4972-8F0B-593E82980C22}" destId="{4E37751A-665B-44B1-94AB-0176DAA81950}" srcOrd="2" destOrd="0" presId="urn:microsoft.com/office/officeart/2005/8/layout/vList2"/>
    <dgm:cxn modelId="{94C9F0EB-32C2-45CC-AD66-4F874BA79061}" type="presParOf" srcId="{05677548-BB5D-4972-8F0B-593E82980C22}" destId="{BBF1074E-35B7-487E-AEE2-746CCDBAE4C0}" srcOrd="3" destOrd="0" presId="urn:microsoft.com/office/officeart/2005/8/layout/vList2"/>
    <dgm:cxn modelId="{D7A545CE-D92D-4BC4-A52C-66D623A95244}" type="presParOf" srcId="{05677548-BB5D-4972-8F0B-593E82980C22}" destId="{48A7348C-4848-4CFC-99D0-01D1DDD627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125F07-ECDC-40BF-8753-9186C1B7B21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D807530-003F-42F2-8BD6-DC01D41694D4}">
      <dgm:prSet/>
      <dgm:spPr/>
      <dgm:t>
        <a:bodyPr/>
        <a:lstStyle/>
        <a:p>
          <a:pPr rtl="0"/>
          <a:r>
            <a:rPr lang="id-ID" dirty="0">
              <a:solidFill>
                <a:schemeClr val="tx1"/>
              </a:solidFill>
            </a:rPr>
            <a:t>Mengidentifikasi tingkat dukungan untuk isu kebijakan tertentu</a:t>
          </a:r>
          <a:endParaRPr lang="en-US" dirty="0">
            <a:solidFill>
              <a:schemeClr val="tx1"/>
            </a:solidFill>
          </a:endParaRPr>
        </a:p>
      </dgm:t>
    </dgm:pt>
    <dgm:pt modelId="{8738BB34-B406-48D2-BF79-1985A25D2DF8}" type="par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37DDD0-1D2B-4696-BFF5-AEE3657B331B}" type="sibTrans" cxnId="{00B047E0-9B92-43D1-BD19-9D23C8734CB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CC2D92F-23F9-4FDA-BEDE-F0F4053135BD}">
      <dgm:prSet/>
      <dgm:spPr/>
      <dgm:t>
        <a:bodyPr/>
        <a:lstStyle/>
        <a:p>
          <a:pPr rtl="0"/>
          <a:r>
            <a:rPr lang="id-ID" dirty="0">
              <a:solidFill>
                <a:schemeClr val="tx1"/>
              </a:solidFill>
            </a:rPr>
            <a:t>Mengidentifikasi sekutu kuat dan berpengaruh atau lawan kuat dan berpengaruh (aktor pembuat kebijakan yang menentang)</a:t>
          </a:r>
          <a:endParaRPr lang="en-US" dirty="0">
            <a:solidFill>
              <a:schemeClr val="tx1"/>
            </a:solidFill>
          </a:endParaRPr>
        </a:p>
      </dgm:t>
    </dgm:pt>
    <dgm:pt modelId="{40250F93-B39B-4FA9-82D2-B22C21A500D5}" type="par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CE88B45-1C61-4780-9378-80D136272CC0}" type="sibTrans" cxnId="{51E3A4A9-FF2A-4394-A622-21532520736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72DB02B-032C-4236-8D84-6037BD0EFB0C}">
      <dgm:prSet/>
      <dgm:spPr/>
      <dgm:t>
        <a:bodyPr/>
        <a:lstStyle/>
        <a:p>
          <a:pPr rtl="0"/>
          <a:r>
            <a:rPr lang="id-ID" dirty="0">
              <a:solidFill>
                <a:schemeClr val="tx1"/>
              </a:solidFill>
            </a:rPr>
            <a:t>Membantu menciptakan strategi dan program tindakan untuk mendapatkan suara, mengurangi hambatan, dan ambil kesempatan</a:t>
          </a:r>
          <a:endParaRPr lang="en-US" dirty="0">
            <a:solidFill>
              <a:schemeClr val="tx1"/>
            </a:solidFill>
          </a:endParaRPr>
        </a:p>
      </dgm:t>
    </dgm:pt>
    <dgm:pt modelId="{54184BBC-E39D-4980-916B-2EFDA2BAAC74}" type="par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5FB2A90-CD3D-4054-9AC1-727153034DA0}" type="sibTrans" cxnId="{84D1DAF7-E7A2-48C0-B203-44FE6BE3F5E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BBA1FF6-9AD2-4491-89BD-D2BCFFF85A7D}">
      <dgm:prSet/>
      <dgm:spPr/>
      <dgm:t>
        <a:bodyPr/>
        <a:lstStyle/>
        <a:p>
          <a:pPr rtl="0"/>
          <a:r>
            <a:rPr lang="id-ID" dirty="0">
              <a:solidFill>
                <a:schemeClr val="tx1"/>
              </a:solidFill>
            </a:rPr>
            <a:t>Hal ini dapat membantu mengidentifikasi potensi dan aliansi aliansi yang berlawanan</a:t>
          </a:r>
          <a:endParaRPr lang="en-US" dirty="0">
            <a:solidFill>
              <a:schemeClr val="tx1"/>
            </a:solidFill>
          </a:endParaRPr>
        </a:p>
      </dgm:t>
    </dgm:pt>
    <dgm:pt modelId="{292F35B0-9D93-49E6-9601-953A57852905}" type="par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D9B3964-60DD-4BA0-8A8B-B20C44A5C294}" type="sibTrans" cxnId="{58B9B75E-DA67-454A-AECB-978CF8BEF19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2886421-D29A-497F-9F7C-55518BD5DD5C}">
      <dgm:prSet/>
      <dgm:spPr/>
      <dgm:t>
        <a:bodyPr/>
        <a:lstStyle/>
        <a:p>
          <a:pPr rtl="0"/>
          <a:r>
            <a:rPr lang="id-ID" dirty="0">
              <a:solidFill>
                <a:schemeClr val="tx1"/>
              </a:solidFill>
            </a:rPr>
            <a:t>Ini dapat membantu mengidentifikasi peluang potensial dan nyata dan hambatan</a:t>
          </a:r>
          <a:endParaRPr lang="en-US" dirty="0">
            <a:solidFill>
              <a:schemeClr val="tx1"/>
            </a:solidFill>
          </a:endParaRPr>
        </a:p>
      </dgm:t>
    </dgm:pt>
    <dgm:pt modelId="{6934E8B3-8BB9-4979-BAE7-FED7C92705FC}" type="par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C1E6F22-177A-421B-BDD1-C17FE67A7EAA}" type="sibTrans" cxnId="{53E032CB-F4CD-4637-AEE5-54C9FB43537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2CDA4C0-7D60-4AF7-A163-8CDBA689D990}" type="pres">
      <dgm:prSet presAssocID="{4C125F07-ECDC-40BF-8753-9186C1B7B21B}" presName="linear" presStyleCnt="0">
        <dgm:presLayoutVars>
          <dgm:animLvl val="lvl"/>
          <dgm:resizeHandles val="exact"/>
        </dgm:presLayoutVars>
      </dgm:prSet>
      <dgm:spPr/>
    </dgm:pt>
    <dgm:pt modelId="{D336DE58-A80A-473D-95F3-09943EE2C823}" type="pres">
      <dgm:prSet presAssocID="{AD807530-003F-42F2-8BD6-DC01D41694D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5DC063-499C-4362-B167-F0466BD13663}" type="pres">
      <dgm:prSet presAssocID="{8837DDD0-1D2B-4696-BFF5-AEE3657B331B}" presName="spacer" presStyleCnt="0"/>
      <dgm:spPr/>
    </dgm:pt>
    <dgm:pt modelId="{F64435DD-7D2C-4B86-A489-8DE443B253C5}" type="pres">
      <dgm:prSet presAssocID="{DCC2D92F-23F9-4FDA-BEDE-F0F4053135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A906E32-4D3A-4316-91F1-CAA9ACB337AE}" type="pres">
      <dgm:prSet presAssocID="{FCE88B45-1C61-4780-9378-80D136272CC0}" presName="spacer" presStyleCnt="0"/>
      <dgm:spPr/>
    </dgm:pt>
    <dgm:pt modelId="{7B33ED6D-52D3-4CC1-82FA-E429D3D20031}" type="pres">
      <dgm:prSet presAssocID="{772DB02B-032C-4236-8D84-6037BD0EFB0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877517-A4BE-4D12-B134-28C0AA62E040}" type="pres">
      <dgm:prSet presAssocID="{E5FB2A90-CD3D-4054-9AC1-727153034DA0}" presName="spacer" presStyleCnt="0"/>
      <dgm:spPr/>
    </dgm:pt>
    <dgm:pt modelId="{2038649E-530C-4704-B89A-1EC362B8C74D}" type="pres">
      <dgm:prSet presAssocID="{6BBA1FF6-9AD2-4491-89BD-D2BCFFF85A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B717695-5E13-45F0-802F-87B5474643B2}" type="pres">
      <dgm:prSet presAssocID="{1D9B3964-60DD-4BA0-8A8B-B20C44A5C294}" presName="spacer" presStyleCnt="0"/>
      <dgm:spPr/>
    </dgm:pt>
    <dgm:pt modelId="{7B752260-0434-4CC5-A31F-1608888CC8B8}" type="pres">
      <dgm:prSet presAssocID="{62886421-D29A-497F-9F7C-55518BD5DD5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07DD43E-68AC-4DBD-B5B0-66DC3BD6B05D}" type="presOf" srcId="{DCC2D92F-23F9-4FDA-BEDE-F0F4053135BD}" destId="{F64435DD-7D2C-4B86-A489-8DE443B253C5}" srcOrd="0" destOrd="0" presId="urn:microsoft.com/office/officeart/2005/8/layout/vList2"/>
    <dgm:cxn modelId="{58B9B75E-DA67-454A-AECB-978CF8BEF19D}" srcId="{4C125F07-ECDC-40BF-8753-9186C1B7B21B}" destId="{6BBA1FF6-9AD2-4491-89BD-D2BCFFF85A7D}" srcOrd="3" destOrd="0" parTransId="{292F35B0-9D93-49E6-9601-953A57852905}" sibTransId="{1D9B3964-60DD-4BA0-8A8B-B20C44A5C294}"/>
    <dgm:cxn modelId="{0FEF7F55-064D-4183-AD44-24DBFA50A983}" type="presOf" srcId="{AD807530-003F-42F2-8BD6-DC01D41694D4}" destId="{D336DE58-A80A-473D-95F3-09943EE2C823}" srcOrd="0" destOrd="0" presId="urn:microsoft.com/office/officeart/2005/8/layout/vList2"/>
    <dgm:cxn modelId="{9CC60D85-A5B8-479B-8118-84F71B1A309F}" type="presOf" srcId="{62886421-D29A-497F-9F7C-55518BD5DD5C}" destId="{7B752260-0434-4CC5-A31F-1608888CC8B8}" srcOrd="0" destOrd="0" presId="urn:microsoft.com/office/officeart/2005/8/layout/vList2"/>
    <dgm:cxn modelId="{51E3A4A9-FF2A-4394-A622-215325207365}" srcId="{4C125F07-ECDC-40BF-8753-9186C1B7B21B}" destId="{DCC2D92F-23F9-4FDA-BEDE-F0F4053135BD}" srcOrd="1" destOrd="0" parTransId="{40250F93-B39B-4FA9-82D2-B22C21A500D5}" sibTransId="{FCE88B45-1C61-4780-9378-80D136272CC0}"/>
    <dgm:cxn modelId="{00E848B6-290F-4131-A9EC-CBF69E939852}" type="presOf" srcId="{772DB02B-032C-4236-8D84-6037BD0EFB0C}" destId="{7B33ED6D-52D3-4CC1-82FA-E429D3D20031}" srcOrd="0" destOrd="0" presId="urn:microsoft.com/office/officeart/2005/8/layout/vList2"/>
    <dgm:cxn modelId="{A93B3EBE-B565-47E9-AAC3-40D094C18D29}" type="presOf" srcId="{6BBA1FF6-9AD2-4491-89BD-D2BCFFF85A7D}" destId="{2038649E-530C-4704-B89A-1EC362B8C74D}" srcOrd="0" destOrd="0" presId="urn:microsoft.com/office/officeart/2005/8/layout/vList2"/>
    <dgm:cxn modelId="{53E032CB-F4CD-4637-AEE5-54C9FB435372}" srcId="{4C125F07-ECDC-40BF-8753-9186C1B7B21B}" destId="{62886421-D29A-497F-9F7C-55518BD5DD5C}" srcOrd="4" destOrd="0" parTransId="{6934E8B3-8BB9-4979-BAE7-FED7C92705FC}" sibTransId="{6C1E6F22-177A-421B-BDD1-C17FE67A7EAA}"/>
    <dgm:cxn modelId="{00B047E0-9B92-43D1-BD19-9D23C8734CB3}" srcId="{4C125F07-ECDC-40BF-8753-9186C1B7B21B}" destId="{AD807530-003F-42F2-8BD6-DC01D41694D4}" srcOrd="0" destOrd="0" parTransId="{8738BB34-B406-48D2-BF79-1985A25D2DF8}" sibTransId="{8837DDD0-1D2B-4696-BFF5-AEE3657B331B}"/>
    <dgm:cxn modelId="{84D1DAF7-E7A2-48C0-B203-44FE6BE3F5E3}" srcId="{4C125F07-ECDC-40BF-8753-9186C1B7B21B}" destId="{772DB02B-032C-4236-8D84-6037BD0EFB0C}" srcOrd="2" destOrd="0" parTransId="{54184BBC-E39D-4980-916B-2EFDA2BAAC74}" sibTransId="{E5FB2A90-CD3D-4054-9AC1-727153034DA0}"/>
    <dgm:cxn modelId="{9AEFC3F8-1857-4FC1-A220-676A7C337495}" type="presOf" srcId="{4C125F07-ECDC-40BF-8753-9186C1B7B21B}" destId="{82CDA4C0-7D60-4AF7-A163-8CDBA689D990}" srcOrd="0" destOrd="0" presId="urn:microsoft.com/office/officeart/2005/8/layout/vList2"/>
    <dgm:cxn modelId="{87FAA199-E729-470B-8BFD-E21A7CBFC9C5}" type="presParOf" srcId="{82CDA4C0-7D60-4AF7-A163-8CDBA689D990}" destId="{D336DE58-A80A-473D-95F3-09943EE2C823}" srcOrd="0" destOrd="0" presId="urn:microsoft.com/office/officeart/2005/8/layout/vList2"/>
    <dgm:cxn modelId="{F949A30F-4E8B-4315-A9E1-410AE160E64E}" type="presParOf" srcId="{82CDA4C0-7D60-4AF7-A163-8CDBA689D990}" destId="{C75DC063-499C-4362-B167-F0466BD13663}" srcOrd="1" destOrd="0" presId="urn:microsoft.com/office/officeart/2005/8/layout/vList2"/>
    <dgm:cxn modelId="{6FCA5DF6-C2AF-4273-B5DE-891BE1A8FC68}" type="presParOf" srcId="{82CDA4C0-7D60-4AF7-A163-8CDBA689D990}" destId="{F64435DD-7D2C-4B86-A489-8DE443B253C5}" srcOrd="2" destOrd="0" presId="urn:microsoft.com/office/officeart/2005/8/layout/vList2"/>
    <dgm:cxn modelId="{4447C7FE-66B8-480D-B07B-1219E22BB8A4}" type="presParOf" srcId="{82CDA4C0-7D60-4AF7-A163-8CDBA689D990}" destId="{0A906E32-4D3A-4316-91F1-CAA9ACB337AE}" srcOrd="3" destOrd="0" presId="urn:microsoft.com/office/officeart/2005/8/layout/vList2"/>
    <dgm:cxn modelId="{C85738F2-04E1-42AD-8651-7FB579DDC307}" type="presParOf" srcId="{82CDA4C0-7D60-4AF7-A163-8CDBA689D990}" destId="{7B33ED6D-52D3-4CC1-82FA-E429D3D20031}" srcOrd="4" destOrd="0" presId="urn:microsoft.com/office/officeart/2005/8/layout/vList2"/>
    <dgm:cxn modelId="{99A62C53-196D-41A8-9D74-88E7AE244BBC}" type="presParOf" srcId="{82CDA4C0-7D60-4AF7-A163-8CDBA689D990}" destId="{9D877517-A4BE-4D12-B134-28C0AA62E040}" srcOrd="5" destOrd="0" presId="urn:microsoft.com/office/officeart/2005/8/layout/vList2"/>
    <dgm:cxn modelId="{995903DC-0B5D-47EE-9E69-DD842F3A64E3}" type="presParOf" srcId="{82CDA4C0-7D60-4AF7-A163-8CDBA689D990}" destId="{2038649E-530C-4704-B89A-1EC362B8C74D}" srcOrd="6" destOrd="0" presId="urn:microsoft.com/office/officeart/2005/8/layout/vList2"/>
    <dgm:cxn modelId="{F67180DD-7C36-42A1-96B7-2D17C11836BB}" type="presParOf" srcId="{82CDA4C0-7D60-4AF7-A163-8CDBA689D990}" destId="{CB717695-5E13-45F0-802F-87B5474643B2}" srcOrd="7" destOrd="0" presId="urn:microsoft.com/office/officeart/2005/8/layout/vList2"/>
    <dgm:cxn modelId="{FEA7235D-56AF-4EB3-921B-A63C047EE969}" type="presParOf" srcId="{82CDA4C0-7D60-4AF7-A163-8CDBA689D990}" destId="{7B752260-0434-4CC5-A31F-1608888CC8B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43D4D8D-8B84-4B25-AA75-29ECECF0AA7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1B6B1F-3969-4782-8C9C-FB6986CC02BE}">
      <dgm:prSet/>
      <dgm:spPr/>
      <dgm:t>
        <a:bodyPr/>
        <a:lstStyle/>
        <a:p>
          <a:pPr rtl="0"/>
          <a:r>
            <a:rPr lang="en-US" dirty="0" err="1"/>
            <a:t>Fakta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kontribusi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proses</a:t>
          </a:r>
          <a:r>
            <a:rPr lang="en-US" dirty="0"/>
            <a:t> </a:t>
          </a:r>
          <a:r>
            <a:rPr lang="en-US" dirty="0" err="1"/>
            <a:t>pembuatan</a:t>
          </a:r>
          <a:r>
            <a:rPr lang="en-US" dirty="0"/>
            <a:t> &amp; </a:t>
          </a:r>
          <a:r>
            <a:rPr lang="en-US" dirty="0" err="1"/>
            <a:t>pengambilan</a:t>
          </a:r>
          <a:r>
            <a:rPr lang="en-US" dirty="0"/>
            <a:t> </a:t>
          </a:r>
          <a:r>
            <a:rPr lang="en-US" dirty="0" err="1"/>
            <a:t>kebijakan</a:t>
          </a:r>
          <a:endParaRPr lang="en-US" dirty="0"/>
        </a:p>
      </dgm:t>
    </dgm:pt>
    <dgm:pt modelId="{53A8E943-354F-4919-B62E-0A19439F83D8}" type="parTrans" cxnId="{EDF8580E-1A0A-4E01-9A6B-B4E094B2571E}">
      <dgm:prSet/>
      <dgm:spPr/>
      <dgm:t>
        <a:bodyPr/>
        <a:lstStyle/>
        <a:p>
          <a:endParaRPr lang="en-US"/>
        </a:p>
      </dgm:t>
    </dgm:pt>
    <dgm:pt modelId="{4AB9505B-DED0-42BF-B1E0-A2604DB57CC8}" type="sibTrans" cxnId="{EDF8580E-1A0A-4E01-9A6B-B4E094B2571E}">
      <dgm:prSet/>
      <dgm:spPr/>
      <dgm:t>
        <a:bodyPr/>
        <a:lstStyle/>
        <a:p>
          <a:endParaRPr lang="en-US"/>
        </a:p>
      </dgm:t>
    </dgm:pt>
    <dgm:pt modelId="{4E5F933B-D789-4213-9E2E-A06761DC8986}">
      <dgm:prSet/>
      <dgm:spPr/>
      <dgm:t>
        <a:bodyPr/>
        <a:lstStyle/>
        <a:p>
          <a:pPr rtl="0"/>
          <a:r>
            <a:rPr lang="en-US" dirty="0"/>
            <a:t>Policy Brief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menjembatani</a:t>
          </a:r>
          <a:r>
            <a:rPr lang="en-US" dirty="0"/>
            <a:t> </a:t>
          </a:r>
          <a:r>
            <a:rPr lang="en-US" dirty="0" err="1"/>
            <a:t>celah</a:t>
          </a:r>
          <a:r>
            <a:rPr lang="en-US" dirty="0"/>
            <a:t> </a:t>
          </a:r>
          <a:r>
            <a:rPr lang="en-US" dirty="0" err="1"/>
            <a:t>antara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&amp; </a:t>
          </a:r>
          <a:r>
            <a:rPr lang="en-US" dirty="0" err="1"/>
            <a:t>para</a:t>
          </a:r>
          <a:r>
            <a:rPr lang="en-US" dirty="0"/>
            <a:t> </a:t>
          </a:r>
          <a:r>
            <a:rPr lang="en-US" dirty="0" err="1"/>
            <a:t>pengambil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. </a:t>
          </a:r>
        </a:p>
      </dgm:t>
    </dgm:pt>
    <dgm:pt modelId="{13ABA3FF-DEC8-4D9A-B2F6-4A79394A54FB}" type="parTrans" cxnId="{4182907A-6437-4777-946A-7AAA3F8C7C37}">
      <dgm:prSet/>
      <dgm:spPr/>
      <dgm:t>
        <a:bodyPr/>
        <a:lstStyle/>
        <a:p>
          <a:endParaRPr lang="en-US"/>
        </a:p>
      </dgm:t>
    </dgm:pt>
    <dgm:pt modelId="{302BF677-1B59-4826-B0FB-FF1F0D2B397C}" type="sibTrans" cxnId="{4182907A-6437-4777-946A-7AAA3F8C7C37}">
      <dgm:prSet/>
      <dgm:spPr/>
      <dgm:t>
        <a:bodyPr/>
        <a:lstStyle/>
        <a:p>
          <a:endParaRPr lang="en-US"/>
        </a:p>
      </dgm:t>
    </dgm:pt>
    <dgm:pt modelId="{05E2F32D-9998-4E6D-B763-B06C2940DFEB}" type="pres">
      <dgm:prSet presAssocID="{543D4D8D-8B84-4B25-AA75-29ECECF0AA7E}" presName="linear" presStyleCnt="0">
        <dgm:presLayoutVars>
          <dgm:animLvl val="lvl"/>
          <dgm:resizeHandles val="exact"/>
        </dgm:presLayoutVars>
      </dgm:prSet>
      <dgm:spPr/>
    </dgm:pt>
    <dgm:pt modelId="{B03F5162-B771-4B0B-88E6-027DADA8F047}" type="pres">
      <dgm:prSet presAssocID="{881B6B1F-3969-4782-8C9C-FB6986CC02B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3DB9B6E-495D-4BA0-8BD1-F64E63F4155E}" type="pres">
      <dgm:prSet presAssocID="{4AB9505B-DED0-42BF-B1E0-A2604DB57CC8}" presName="spacer" presStyleCnt="0"/>
      <dgm:spPr/>
    </dgm:pt>
    <dgm:pt modelId="{61B314CC-2B40-4965-B261-E4F30220BFE4}" type="pres">
      <dgm:prSet presAssocID="{4E5F933B-D789-4213-9E2E-A06761DC8986}" presName="parentText" presStyleLbl="node1" presStyleIdx="1" presStyleCnt="2" custLinFactNeighborX="-2778" custLinFactNeighborY="51327">
        <dgm:presLayoutVars>
          <dgm:chMax val="0"/>
          <dgm:bulletEnabled val="1"/>
        </dgm:presLayoutVars>
      </dgm:prSet>
      <dgm:spPr/>
    </dgm:pt>
  </dgm:ptLst>
  <dgm:cxnLst>
    <dgm:cxn modelId="{EDF8580E-1A0A-4E01-9A6B-B4E094B2571E}" srcId="{543D4D8D-8B84-4B25-AA75-29ECECF0AA7E}" destId="{881B6B1F-3969-4782-8C9C-FB6986CC02BE}" srcOrd="0" destOrd="0" parTransId="{53A8E943-354F-4919-B62E-0A19439F83D8}" sibTransId="{4AB9505B-DED0-42BF-B1E0-A2604DB57CC8}"/>
    <dgm:cxn modelId="{4182907A-6437-4777-946A-7AAA3F8C7C37}" srcId="{543D4D8D-8B84-4B25-AA75-29ECECF0AA7E}" destId="{4E5F933B-D789-4213-9E2E-A06761DC8986}" srcOrd="1" destOrd="0" parTransId="{13ABA3FF-DEC8-4D9A-B2F6-4A79394A54FB}" sibTransId="{302BF677-1B59-4826-B0FB-FF1F0D2B397C}"/>
    <dgm:cxn modelId="{80E6A6A1-3C0E-4B3E-A147-7AF4DB8D407D}" type="presOf" srcId="{543D4D8D-8B84-4B25-AA75-29ECECF0AA7E}" destId="{05E2F32D-9998-4E6D-B763-B06C2940DFEB}" srcOrd="0" destOrd="0" presId="urn:microsoft.com/office/officeart/2005/8/layout/vList2"/>
    <dgm:cxn modelId="{04EE16B0-5B45-46BE-86CE-388144F3BA35}" type="presOf" srcId="{881B6B1F-3969-4782-8C9C-FB6986CC02BE}" destId="{B03F5162-B771-4B0B-88E6-027DADA8F047}" srcOrd="0" destOrd="0" presId="urn:microsoft.com/office/officeart/2005/8/layout/vList2"/>
    <dgm:cxn modelId="{44AE14DB-FE5A-4196-B2C9-52652A22C68E}" type="presOf" srcId="{4E5F933B-D789-4213-9E2E-A06761DC8986}" destId="{61B314CC-2B40-4965-B261-E4F30220BFE4}" srcOrd="0" destOrd="0" presId="urn:microsoft.com/office/officeart/2005/8/layout/vList2"/>
    <dgm:cxn modelId="{732C1E0B-E9F5-44AB-ABEC-DEACCECC011A}" type="presParOf" srcId="{05E2F32D-9998-4E6D-B763-B06C2940DFEB}" destId="{B03F5162-B771-4B0B-88E6-027DADA8F047}" srcOrd="0" destOrd="0" presId="urn:microsoft.com/office/officeart/2005/8/layout/vList2"/>
    <dgm:cxn modelId="{8B86271C-FCFA-4E91-97D3-2E1830C21029}" type="presParOf" srcId="{05E2F32D-9998-4E6D-B763-B06C2940DFEB}" destId="{23DB9B6E-495D-4BA0-8BD1-F64E63F4155E}" srcOrd="1" destOrd="0" presId="urn:microsoft.com/office/officeart/2005/8/layout/vList2"/>
    <dgm:cxn modelId="{243E354E-09E9-4C4D-913D-B19526004B69}" type="presParOf" srcId="{05E2F32D-9998-4E6D-B763-B06C2940DFEB}" destId="{61B314CC-2B40-4965-B261-E4F30220BFE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07976-5B8F-4410-89E9-08FA65DCFC93}">
      <dsp:nvSpPr>
        <dsp:cNvPr id="0" name=""/>
        <dsp:cNvSpPr/>
      </dsp:nvSpPr>
      <dsp:spPr>
        <a:xfrm>
          <a:off x="0" y="355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Suatu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tindakan</a:t>
          </a:r>
          <a:r>
            <a:rPr lang="en-US" sz="2400" kern="1200" dirty="0">
              <a:solidFill>
                <a:schemeClr val="tx1"/>
              </a:solidFill>
            </a:rPr>
            <a:t> yang </a:t>
          </a:r>
          <a:r>
            <a:rPr lang="en-US" sz="2400" kern="1200" dirty="0" err="1">
              <a:solidFill>
                <a:schemeClr val="tx1"/>
              </a:solidFill>
            </a:rPr>
            <a:t>ditujukan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untuk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mengubah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kebijakan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kedudukan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atau</a:t>
          </a:r>
          <a:r>
            <a:rPr lang="en-US" sz="2400" kern="1200" dirty="0">
              <a:solidFill>
                <a:schemeClr val="tx1"/>
              </a:solidFill>
            </a:rPr>
            <a:t> program </a:t>
          </a:r>
          <a:r>
            <a:rPr lang="en-US" sz="2400" kern="1200" dirty="0" err="1">
              <a:solidFill>
                <a:schemeClr val="tx1"/>
              </a:solidFill>
            </a:rPr>
            <a:t>dari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segala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tipe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institusi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54187"/>
        <a:ext cx="8121936" cy="995083"/>
      </dsp:txXfrm>
    </dsp:sp>
    <dsp:sp modelId="{E14B9156-1A5B-4F72-BCEB-138D33F26A59}">
      <dsp:nvSpPr>
        <dsp:cNvPr id="0" name=""/>
        <dsp:cNvSpPr/>
      </dsp:nvSpPr>
      <dsp:spPr>
        <a:xfrm>
          <a:off x="0" y="1115140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Mengajukan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mempertahankan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atau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merekomendasikan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suatu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gagasan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hadapan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orang</a:t>
          </a:r>
          <a:r>
            <a:rPr lang="en-US" sz="2400" kern="1200" dirty="0">
              <a:solidFill>
                <a:schemeClr val="tx1"/>
              </a:solidFill>
            </a:rPr>
            <a:t> lain.</a:t>
          </a:r>
        </a:p>
      </dsp:txBody>
      <dsp:txXfrm>
        <a:off x="53832" y="1168972"/>
        <a:ext cx="8121936" cy="995083"/>
      </dsp:txXfrm>
    </dsp:sp>
    <dsp:sp modelId="{FE6DCAAD-EEC3-42C5-BF80-0F0FA6702C12}">
      <dsp:nvSpPr>
        <dsp:cNvPr id="0" name=""/>
        <dsp:cNvSpPr/>
      </dsp:nvSpPr>
      <dsp:spPr>
        <a:xfrm>
          <a:off x="0" y="2229926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Berbicara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menarik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perhatian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masyarakat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tentang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suatu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masalah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dan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mengarahkan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pengambilan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keputusan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mencari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solusi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2283758"/>
        <a:ext cx="8121936" cy="995083"/>
      </dsp:txXfrm>
    </dsp:sp>
    <dsp:sp modelId="{4BB5F76B-1E63-4D6D-9095-1AEBF76CE6D5}">
      <dsp:nvSpPr>
        <dsp:cNvPr id="0" name=""/>
        <dsp:cNvSpPr/>
      </dsp:nvSpPr>
      <dsp:spPr>
        <a:xfrm>
          <a:off x="0" y="3344711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Bekerja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sama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dengan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orang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atau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organisasi</a:t>
          </a:r>
          <a:r>
            <a:rPr lang="en-US" sz="2400" kern="1200" dirty="0">
              <a:solidFill>
                <a:schemeClr val="tx1"/>
              </a:solidFill>
            </a:rPr>
            <a:t> lain </a:t>
          </a:r>
          <a:r>
            <a:rPr lang="en-US" sz="2400" kern="1200" dirty="0" err="1">
              <a:solidFill>
                <a:schemeClr val="tx1"/>
              </a:solidFill>
            </a:rPr>
            <a:t>untuk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membuat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</a:t>
          </a:r>
          <a:r>
            <a:rPr lang="id-ID" sz="2400" kern="1200" dirty="0">
              <a:solidFill>
                <a:schemeClr val="tx1"/>
              </a:solidFill>
            </a:rPr>
            <a:t>rubahan</a:t>
          </a:r>
          <a:r>
            <a:rPr lang="en-US" sz="2400" kern="1200" dirty="0">
              <a:solidFill>
                <a:schemeClr val="tx1"/>
              </a:solidFill>
            </a:rPr>
            <a:t> (CEPDA, 1995)</a:t>
          </a:r>
        </a:p>
      </dsp:txBody>
      <dsp:txXfrm>
        <a:off x="53832" y="3398543"/>
        <a:ext cx="8121936" cy="995083"/>
      </dsp:txXfrm>
    </dsp:sp>
    <dsp:sp modelId="{6DCA7732-3F28-47D0-A4FD-FEBBB5C81DBC}">
      <dsp:nvSpPr>
        <dsp:cNvPr id="0" name=""/>
        <dsp:cNvSpPr/>
      </dsp:nvSpPr>
      <dsp:spPr>
        <a:xfrm>
          <a:off x="0" y="4459496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Memasukkan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suatu</a:t>
          </a:r>
          <a:r>
            <a:rPr lang="en-US" sz="2400" kern="1200" dirty="0">
              <a:solidFill>
                <a:schemeClr val="tx1"/>
              </a:solidFill>
            </a:rPr>
            <a:t> problem </a:t>
          </a:r>
          <a:r>
            <a:rPr lang="en-US" sz="2400" kern="1200" dirty="0" err="1">
              <a:solidFill>
                <a:schemeClr val="tx1"/>
              </a:solidFill>
            </a:rPr>
            <a:t>ke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dalam</a:t>
          </a:r>
          <a:r>
            <a:rPr lang="en-US" sz="2400" kern="1200" dirty="0">
              <a:solidFill>
                <a:schemeClr val="tx1"/>
              </a:solidFill>
            </a:rPr>
            <a:t> agenda, </a:t>
          </a:r>
          <a:r>
            <a:rPr lang="en-US" sz="2400" kern="1200" dirty="0" err="1">
              <a:solidFill>
                <a:schemeClr val="tx1"/>
              </a:solidFill>
            </a:rPr>
            <a:t>mencari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solusi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mengenai</a:t>
          </a:r>
          <a:r>
            <a:rPr lang="en-US" sz="2400" kern="1200" dirty="0">
              <a:solidFill>
                <a:schemeClr val="tx1"/>
              </a:solidFill>
            </a:rPr>
            <a:t> problem </a:t>
          </a:r>
          <a:r>
            <a:rPr lang="en-US" sz="2400" kern="1200" dirty="0" err="1">
              <a:solidFill>
                <a:schemeClr val="tx1"/>
              </a:solidFill>
            </a:rPr>
            <a:t>tersebut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membangun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dukungan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untuk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bertindak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menangani</a:t>
          </a:r>
          <a:r>
            <a:rPr lang="en-US" sz="2400" kern="1200" dirty="0">
              <a:solidFill>
                <a:schemeClr val="tx1"/>
              </a:solidFill>
            </a:rPr>
            <a:t> problem </a:t>
          </a:r>
          <a:r>
            <a:rPr lang="en-US" sz="2400" kern="1200" dirty="0" err="1">
              <a:solidFill>
                <a:schemeClr val="tx1"/>
              </a:solidFill>
            </a:rPr>
            <a:t>maupun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solusinya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3832" y="4513328"/>
        <a:ext cx="8121936" cy="9950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07976-5B8F-4410-89E9-08FA65DCFC93}">
      <dsp:nvSpPr>
        <dsp:cNvPr id="0" name=""/>
        <dsp:cNvSpPr/>
      </dsp:nvSpPr>
      <dsp:spPr>
        <a:xfrm>
          <a:off x="0" y="355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Bertujuan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mengubah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organisasi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secara</a:t>
          </a:r>
          <a:r>
            <a:rPr lang="en-US" sz="2400" kern="1200" dirty="0">
              <a:solidFill>
                <a:schemeClr val="tx1"/>
              </a:solidFill>
            </a:rPr>
            <a:t> internal </a:t>
          </a:r>
          <a:r>
            <a:rPr lang="en-US" sz="2400" kern="1200" dirty="0" err="1">
              <a:solidFill>
                <a:schemeClr val="tx1"/>
              </a:solidFill>
            </a:rPr>
            <a:t>atau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mengubah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seluruh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sistem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54187"/>
        <a:ext cx="8121936" cy="995083"/>
      </dsp:txXfrm>
    </dsp:sp>
    <dsp:sp modelId="{8EF796D0-E074-4E9A-8EDE-8C97150B762B}">
      <dsp:nvSpPr>
        <dsp:cNvPr id="0" name=""/>
        <dsp:cNvSpPr/>
      </dsp:nvSpPr>
      <dsp:spPr>
        <a:xfrm>
          <a:off x="0" y="1115140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Dapat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melibatkan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berbagai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aktivitas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jangka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pendek</a:t>
          </a:r>
          <a:r>
            <a:rPr lang="en-US" sz="2400" kern="1200" dirty="0">
              <a:solidFill>
                <a:schemeClr val="tx1"/>
              </a:solidFill>
            </a:rPr>
            <a:t> yang </a:t>
          </a:r>
          <a:r>
            <a:rPr lang="en-US" sz="2400" kern="1200" dirty="0" err="1">
              <a:solidFill>
                <a:schemeClr val="tx1"/>
              </a:solidFill>
            </a:rPr>
            <a:t>spesifik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untuk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mencapai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pandangan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tentang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perubahan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jangka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panjang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1168972"/>
        <a:ext cx="8121936" cy="995083"/>
      </dsp:txXfrm>
    </dsp:sp>
    <dsp:sp modelId="{92678BC4-EF12-4B2F-964B-1C8D4EB1A73D}">
      <dsp:nvSpPr>
        <dsp:cNvPr id="0" name=""/>
        <dsp:cNvSpPr/>
      </dsp:nvSpPr>
      <dsp:spPr>
        <a:xfrm>
          <a:off x="0" y="2229926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Terdiri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atas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berbagai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macam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strategi</a:t>
          </a:r>
          <a:r>
            <a:rPr lang="en-US" sz="2400" kern="1200" dirty="0">
              <a:solidFill>
                <a:schemeClr val="tx1"/>
              </a:solidFill>
            </a:rPr>
            <a:t> yang </a:t>
          </a:r>
          <a:r>
            <a:rPr lang="en-US" sz="2400" kern="1200" dirty="0" err="1">
              <a:solidFill>
                <a:schemeClr val="tx1"/>
              </a:solidFill>
            </a:rPr>
            <a:t>diarahkan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untuk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mempengaruhi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pengambilan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keputusan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pada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tingkat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organisasi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lokal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provinsi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nasional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internasional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2283758"/>
        <a:ext cx="8121936" cy="995083"/>
      </dsp:txXfrm>
    </dsp:sp>
    <dsp:sp modelId="{B3EAF5E4-6EE2-4FE3-A971-D8B6294F3387}">
      <dsp:nvSpPr>
        <dsp:cNvPr id="0" name=""/>
        <dsp:cNvSpPr/>
      </dsp:nvSpPr>
      <dsp:spPr>
        <a:xfrm>
          <a:off x="0" y="3344711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Dapat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menggunakan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strategi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meliputi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mengadakan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lobi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pemasaran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kepada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masyarakat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memberikan</a:t>
          </a:r>
          <a:r>
            <a:rPr lang="en-US" sz="2400" kern="1200" dirty="0">
              <a:solidFill>
                <a:schemeClr val="tx1"/>
              </a:solidFill>
            </a:rPr>
            <a:t> IEC, </a:t>
          </a:r>
          <a:r>
            <a:rPr lang="en-US" sz="2400" kern="1200" dirty="0" err="1">
              <a:solidFill>
                <a:schemeClr val="tx1"/>
              </a:solidFill>
            </a:rPr>
            <a:t>membentuk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organisasi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masyarakat</a:t>
          </a:r>
          <a:r>
            <a:rPr lang="en-US" sz="2400" kern="1200" dirty="0">
              <a:solidFill>
                <a:schemeClr val="tx1"/>
              </a:solidFill>
            </a:rPr>
            <a:t>, </a:t>
          </a:r>
          <a:r>
            <a:rPr lang="en-US" sz="2400" kern="1200" dirty="0" err="1">
              <a:solidFill>
                <a:schemeClr val="tx1"/>
              </a:solidFill>
            </a:rPr>
            <a:t>ataua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berbagai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macam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taktik</a:t>
          </a:r>
          <a:r>
            <a:rPr lang="en-US" sz="2400" kern="1200" dirty="0">
              <a:solidFill>
                <a:schemeClr val="tx1"/>
              </a:solidFill>
            </a:rPr>
            <a:t> lain.</a:t>
          </a:r>
        </a:p>
      </dsp:txBody>
      <dsp:txXfrm>
        <a:off x="53832" y="3398543"/>
        <a:ext cx="8121936" cy="995083"/>
      </dsp:txXfrm>
    </dsp:sp>
    <dsp:sp modelId="{FBACAF61-2838-4709-87A4-9813940C0085}">
      <dsp:nvSpPr>
        <dsp:cNvPr id="0" name=""/>
        <dsp:cNvSpPr/>
      </dsp:nvSpPr>
      <dsp:spPr>
        <a:xfrm>
          <a:off x="0" y="4459496"/>
          <a:ext cx="8229600" cy="110274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</a:rPr>
            <a:t>Keikutsertaan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masysrakat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dalam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proses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pengambilan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keputusan</a:t>
          </a:r>
          <a:r>
            <a:rPr lang="en-US" sz="2400" kern="1200" dirty="0">
              <a:solidFill>
                <a:schemeClr val="tx1"/>
              </a:solidFill>
            </a:rPr>
            <a:t> yang </a:t>
          </a:r>
          <a:r>
            <a:rPr lang="en-US" sz="2400" kern="1200" dirty="0" err="1">
              <a:solidFill>
                <a:schemeClr val="tx1"/>
              </a:solidFill>
            </a:rPr>
            <a:t>mempengaruhi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kehidupan</a:t>
          </a:r>
          <a:r>
            <a:rPr lang="en-US" sz="2400" kern="1200" dirty="0">
              <a:solidFill>
                <a:schemeClr val="tx1"/>
              </a:solidFill>
            </a:rPr>
            <a:t> </a:t>
          </a:r>
          <a:r>
            <a:rPr lang="en-US" sz="2400" kern="1200" dirty="0" err="1">
              <a:solidFill>
                <a:schemeClr val="tx1"/>
              </a:solidFill>
            </a:rPr>
            <a:t>mereka</a:t>
          </a:r>
          <a:r>
            <a:rPr lang="en-US" sz="2400" kern="1200" dirty="0">
              <a:solidFill>
                <a:schemeClr val="tx1"/>
              </a:solidFill>
            </a:rPr>
            <a:t>.</a:t>
          </a:r>
        </a:p>
      </dsp:txBody>
      <dsp:txXfrm>
        <a:off x="53832" y="4513328"/>
        <a:ext cx="8121936" cy="9950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14FC-60AA-40FE-8181-5262D08659ED}">
      <dsp:nvSpPr>
        <dsp:cNvPr id="0" name=""/>
        <dsp:cNvSpPr/>
      </dsp:nvSpPr>
      <dsp:spPr>
        <a:xfrm>
          <a:off x="0" y="105"/>
          <a:ext cx="7924800" cy="133325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Upaya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sistematis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terorganisasi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untuk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melancarkan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aksi</a:t>
          </a:r>
          <a:r>
            <a:rPr lang="en-US" sz="2800" b="1" kern="1200" dirty="0">
              <a:solidFill>
                <a:schemeClr val="tx1"/>
              </a:solidFill>
            </a:rPr>
            <a:t>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5084" y="65189"/>
        <a:ext cx="7794632" cy="1203083"/>
      </dsp:txXfrm>
    </dsp:sp>
    <dsp:sp modelId="{6A6193A9-D966-4AE4-A502-6C686D0D5D22}">
      <dsp:nvSpPr>
        <dsp:cNvPr id="0" name=""/>
        <dsp:cNvSpPr/>
      </dsp:nvSpPr>
      <dsp:spPr>
        <a:xfrm>
          <a:off x="0" y="1345788"/>
          <a:ext cx="7924800" cy="133325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Dengan</a:t>
          </a:r>
          <a:r>
            <a:rPr lang="en-US" sz="2800" b="1" kern="1200" dirty="0">
              <a:solidFill>
                <a:schemeClr val="tx1"/>
              </a:solidFill>
            </a:rPr>
            <a:t>  target  </a:t>
          </a:r>
          <a:r>
            <a:rPr lang="en-US" sz="2800" b="1" kern="1200" dirty="0" err="1">
              <a:solidFill>
                <a:schemeClr val="tx1"/>
              </a:solidFill>
            </a:rPr>
            <a:t>terjadinya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perubahan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kebijaksanaan</a:t>
          </a:r>
          <a:r>
            <a:rPr lang="en-US" sz="2800" b="1" kern="1200" dirty="0">
              <a:solidFill>
                <a:schemeClr val="tx1"/>
              </a:solidFill>
            </a:rPr>
            <a:t>,  </a:t>
          </a:r>
          <a:r>
            <a:rPr lang="en-US" sz="2800" b="1" kern="1200" dirty="0" err="1">
              <a:solidFill>
                <a:schemeClr val="tx1"/>
              </a:solidFill>
            </a:rPr>
            <a:t>perilaku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pelaksanaan</a:t>
          </a:r>
          <a:r>
            <a:rPr lang="en-US" sz="2800" b="1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5084" y="1410872"/>
        <a:ext cx="7794632" cy="1203083"/>
      </dsp:txXfrm>
    </dsp:sp>
    <dsp:sp modelId="{4704532C-6C50-46E9-8BAC-A697261E50FB}">
      <dsp:nvSpPr>
        <dsp:cNvPr id="0" name=""/>
        <dsp:cNvSpPr/>
      </dsp:nvSpPr>
      <dsp:spPr>
        <a:xfrm>
          <a:off x="0" y="2691471"/>
          <a:ext cx="7924800" cy="133325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Melalui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penggalangan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dukungan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berbagai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i="1" kern="1200" dirty="0">
              <a:solidFill>
                <a:schemeClr val="tx1"/>
              </a:solidFill>
            </a:rPr>
            <a:t>stakeholders </a:t>
          </a:r>
          <a:r>
            <a:rPr lang="en-US" sz="2800" b="1" kern="1200" dirty="0">
              <a:solidFill>
                <a:schemeClr val="tx1"/>
              </a:solidFill>
            </a:rPr>
            <a:t> yang  </a:t>
          </a:r>
          <a:r>
            <a:rPr lang="en-US" sz="2800" b="1" kern="1200" dirty="0" err="1">
              <a:solidFill>
                <a:schemeClr val="tx1"/>
              </a:solidFill>
            </a:rPr>
            <a:t>berpengaruh</a:t>
          </a:r>
          <a:r>
            <a:rPr lang="en-US" sz="2800" b="1" kern="1200" dirty="0">
              <a:solidFill>
                <a:schemeClr val="tx1"/>
              </a:solidFill>
            </a:rPr>
            <a:t>.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65084" y="2756555"/>
        <a:ext cx="7794632" cy="1203083"/>
      </dsp:txXfrm>
    </dsp:sp>
    <dsp:sp modelId="{CB73DF35-C01E-40CA-AEB0-2BE8AFE1CC80}">
      <dsp:nvSpPr>
        <dsp:cNvPr id="0" name=""/>
        <dsp:cNvSpPr/>
      </dsp:nvSpPr>
      <dsp:spPr>
        <a:xfrm>
          <a:off x="0" y="4037154"/>
          <a:ext cx="7924800" cy="133325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1"/>
              </a:solidFill>
            </a:rPr>
            <a:t>Advokasi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adalah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Sains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Seni</a:t>
          </a:r>
          <a:r>
            <a:rPr lang="en-US" sz="2800" b="1" kern="1200" dirty="0">
              <a:solidFill>
                <a:schemeClr val="tx1"/>
              </a:solidFill>
            </a:rPr>
            <a:t>, </a:t>
          </a:r>
          <a:r>
            <a:rPr lang="en-US" sz="2800" b="1" kern="1200" dirty="0" err="1">
              <a:solidFill>
                <a:schemeClr val="tx1"/>
              </a:solidFill>
            </a:rPr>
            <a:t>namun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bila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dirancang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dengan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sistematis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benar</a:t>
          </a:r>
          <a:r>
            <a:rPr lang="en-US" sz="2800" b="1" kern="1200" dirty="0">
              <a:solidFill>
                <a:schemeClr val="tx1"/>
              </a:solidFill>
            </a:rPr>
            <a:t> </a:t>
          </a:r>
          <a:r>
            <a:rPr lang="en-US" sz="2800" b="1" kern="1200" dirty="0" err="1">
              <a:solidFill>
                <a:schemeClr val="tx1"/>
              </a:solidFill>
            </a:rPr>
            <a:t>hasil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advokasi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akan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efektif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dan</a:t>
          </a:r>
          <a:r>
            <a:rPr lang="en-US" sz="2800" b="1" kern="1200" dirty="0">
              <a:solidFill>
                <a:schemeClr val="tx1"/>
              </a:solidFill>
            </a:rPr>
            <a:t>  </a:t>
          </a:r>
          <a:r>
            <a:rPr lang="en-US" sz="2800" b="1" kern="1200" dirty="0" err="1">
              <a:solidFill>
                <a:schemeClr val="tx1"/>
              </a:solidFill>
            </a:rPr>
            <a:t>baik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65084" y="4102238"/>
        <a:ext cx="7794632" cy="1203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7B946-1EA9-4F65-9D8B-F7E3091138B1}">
      <dsp:nvSpPr>
        <dsp:cNvPr id="0" name=""/>
        <dsp:cNvSpPr/>
      </dsp:nvSpPr>
      <dsp:spPr>
        <a:xfrm>
          <a:off x="0" y="2112"/>
          <a:ext cx="8229600" cy="269644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Suatu</a:t>
          </a:r>
          <a:r>
            <a:rPr lang="en-US" sz="3100" kern="1200" dirty="0"/>
            <a:t> </a:t>
          </a:r>
          <a:r>
            <a:rPr lang="en-US" sz="3100" kern="1200" dirty="0" err="1"/>
            <a:t>usaha</a:t>
          </a:r>
          <a:r>
            <a:rPr lang="en-US" sz="3100" kern="1200" dirty="0"/>
            <a:t> </a:t>
          </a:r>
          <a:r>
            <a:rPr lang="en-US" sz="3100" kern="1200" dirty="0" err="1"/>
            <a:t>sistematik</a:t>
          </a:r>
          <a:r>
            <a:rPr lang="en-US" sz="3100" kern="1200" dirty="0"/>
            <a:t> &amp; </a:t>
          </a:r>
          <a:r>
            <a:rPr lang="en-US" sz="3100" kern="1200" dirty="0" err="1"/>
            <a:t>terorganisasir</a:t>
          </a:r>
          <a:r>
            <a:rPr lang="en-US" sz="3100" kern="1200" dirty="0"/>
            <a:t> </a:t>
          </a:r>
          <a:r>
            <a:rPr lang="en-US" sz="3100" kern="1200" dirty="0" err="1"/>
            <a:t>untuk</a:t>
          </a:r>
          <a:r>
            <a:rPr lang="en-US" sz="3100" kern="1200" dirty="0"/>
            <a:t> </a:t>
          </a:r>
          <a:r>
            <a:rPr lang="en-US" sz="3100" kern="1200" dirty="0" err="1"/>
            <a:t>mempengaruhi</a:t>
          </a:r>
          <a:r>
            <a:rPr lang="en-US" sz="3100" kern="1200" dirty="0"/>
            <a:t> </a:t>
          </a:r>
          <a:r>
            <a:rPr lang="en-US" sz="3100" kern="1200" dirty="0" err="1"/>
            <a:t>dan</a:t>
          </a:r>
          <a:r>
            <a:rPr lang="en-US" sz="3100" kern="1200" dirty="0"/>
            <a:t> </a:t>
          </a:r>
          <a:r>
            <a:rPr lang="en-US" sz="3100" kern="1200" dirty="0" err="1"/>
            <a:t>mendesak</a:t>
          </a:r>
          <a:r>
            <a:rPr lang="en-US" sz="3100" kern="1200" dirty="0"/>
            <a:t> </a:t>
          </a:r>
          <a:r>
            <a:rPr lang="en-US" sz="3100" i="1" kern="1200" dirty="0" err="1">
              <a:solidFill>
                <a:srgbClr val="C00000"/>
              </a:solidFill>
            </a:rPr>
            <a:t>terjadinya</a:t>
          </a:r>
          <a:r>
            <a:rPr lang="en-US" sz="3100" i="1" kern="1200" dirty="0">
              <a:solidFill>
                <a:srgbClr val="C00000"/>
              </a:solidFill>
            </a:rPr>
            <a:t> </a:t>
          </a:r>
          <a:r>
            <a:rPr lang="en-US" sz="3100" i="1" kern="1200" dirty="0" err="1">
              <a:solidFill>
                <a:srgbClr val="C00000"/>
              </a:solidFill>
            </a:rPr>
            <a:t>perubahan</a:t>
          </a:r>
          <a:r>
            <a:rPr lang="en-US" sz="3100" i="1" kern="1200" dirty="0">
              <a:solidFill>
                <a:srgbClr val="C00000"/>
              </a:solidFill>
            </a:rPr>
            <a:t> </a:t>
          </a:r>
          <a:r>
            <a:rPr lang="en-US" sz="3100" i="1" kern="1200" dirty="0" err="1">
              <a:solidFill>
                <a:srgbClr val="C00000"/>
              </a:solidFill>
            </a:rPr>
            <a:t>dalam</a:t>
          </a:r>
          <a:r>
            <a:rPr lang="en-US" sz="3100" i="1" kern="1200" dirty="0">
              <a:solidFill>
                <a:srgbClr val="C00000"/>
              </a:solidFill>
            </a:rPr>
            <a:t> </a:t>
          </a:r>
          <a:r>
            <a:rPr lang="en-US" sz="3100" i="1" kern="1200" dirty="0" err="1">
              <a:solidFill>
                <a:srgbClr val="C00000"/>
              </a:solidFill>
            </a:rPr>
            <a:t>kebijakan</a:t>
          </a:r>
          <a:r>
            <a:rPr lang="en-US" sz="3100" i="1" kern="1200" dirty="0">
              <a:solidFill>
                <a:srgbClr val="C00000"/>
              </a:solidFill>
            </a:rPr>
            <a:t> </a:t>
          </a:r>
          <a:r>
            <a:rPr lang="en-US" sz="3100" i="1" kern="1200" dirty="0" err="1">
              <a:solidFill>
                <a:srgbClr val="C00000"/>
              </a:solidFill>
            </a:rPr>
            <a:t>publik</a:t>
          </a:r>
          <a:r>
            <a:rPr lang="en-US" sz="3100" kern="1200" dirty="0"/>
            <a:t> </a:t>
          </a:r>
          <a:r>
            <a:rPr lang="en-US" sz="3100" kern="1200" dirty="0" err="1"/>
            <a:t>secara</a:t>
          </a:r>
          <a:r>
            <a:rPr lang="en-US" sz="3100" kern="1200" dirty="0"/>
            <a:t> </a:t>
          </a:r>
          <a:r>
            <a:rPr lang="en-US" sz="3100" kern="1200" dirty="0" err="1"/>
            <a:t>bertahap</a:t>
          </a:r>
          <a:r>
            <a:rPr lang="en-US" sz="3100" kern="1200" dirty="0"/>
            <a:t> </a:t>
          </a:r>
          <a:r>
            <a:rPr lang="en-US" sz="3100" kern="1200" dirty="0" err="1"/>
            <a:t>maju</a:t>
          </a:r>
          <a:r>
            <a:rPr lang="en-US" sz="3100" kern="1200" dirty="0"/>
            <a:t> &amp; </a:t>
          </a:r>
          <a:r>
            <a:rPr lang="en-US" sz="3100" kern="1200" dirty="0" err="1"/>
            <a:t>semakin</a:t>
          </a:r>
          <a:r>
            <a:rPr lang="en-US" sz="3100" kern="1200" dirty="0"/>
            <a:t> </a:t>
          </a:r>
          <a:r>
            <a:rPr lang="en-US" sz="3100" kern="1200" dirty="0" err="1"/>
            <a:t>baik</a:t>
          </a:r>
          <a:endParaRPr lang="en-US" sz="3100" kern="1200" dirty="0"/>
        </a:p>
      </dsp:txBody>
      <dsp:txXfrm>
        <a:off x="131630" y="133742"/>
        <a:ext cx="7966340" cy="2433187"/>
      </dsp:txXfrm>
    </dsp:sp>
    <dsp:sp modelId="{1C304808-5C35-4E7A-953B-B0FE935300F4}">
      <dsp:nvSpPr>
        <dsp:cNvPr id="0" name=""/>
        <dsp:cNvSpPr/>
      </dsp:nvSpPr>
      <dsp:spPr>
        <a:xfrm>
          <a:off x="0" y="2787840"/>
          <a:ext cx="8229600" cy="269644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solidFill>
                <a:schemeClr val="tx1"/>
              </a:solidFill>
            </a:rPr>
            <a:t>Bukan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revolusi</a:t>
          </a:r>
          <a:r>
            <a:rPr lang="en-US" sz="3100" kern="1200" dirty="0">
              <a:solidFill>
                <a:schemeClr val="tx1"/>
              </a:solidFill>
            </a:rPr>
            <a:t>, </a:t>
          </a:r>
          <a:r>
            <a:rPr lang="en-US" sz="3100" kern="1200" dirty="0" err="1">
              <a:solidFill>
                <a:schemeClr val="tx1"/>
              </a:solidFill>
            </a:rPr>
            <a:t>lebih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merupakan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suatu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usaha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perubahan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sosial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melalui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semua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saluran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dan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piranti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demokrasi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perwakilan</a:t>
          </a:r>
          <a:r>
            <a:rPr lang="en-US" sz="3100" kern="1200" dirty="0">
              <a:solidFill>
                <a:schemeClr val="tx1"/>
              </a:solidFill>
            </a:rPr>
            <a:t>, </a:t>
          </a:r>
          <a:r>
            <a:rPr lang="en-US" sz="3100" kern="1200" dirty="0" err="1">
              <a:solidFill>
                <a:schemeClr val="tx1"/>
              </a:solidFill>
            </a:rPr>
            <a:t>proses-proses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politik</a:t>
          </a:r>
          <a:r>
            <a:rPr lang="en-US" sz="3100" kern="1200" dirty="0">
              <a:solidFill>
                <a:schemeClr val="tx1"/>
              </a:solidFill>
            </a:rPr>
            <a:t> &amp; </a:t>
          </a:r>
          <a:r>
            <a:rPr lang="en-US" sz="3100" kern="1200" dirty="0" err="1">
              <a:solidFill>
                <a:schemeClr val="tx1"/>
              </a:solidFill>
            </a:rPr>
            <a:t>legislasi</a:t>
          </a:r>
          <a:r>
            <a:rPr lang="en-US" sz="3100" kern="1200" dirty="0">
              <a:solidFill>
                <a:schemeClr val="tx1"/>
              </a:solidFill>
            </a:rPr>
            <a:t> yang </a:t>
          </a:r>
          <a:r>
            <a:rPr lang="en-US" sz="3100" kern="1200" dirty="0" err="1">
              <a:solidFill>
                <a:schemeClr val="tx1"/>
              </a:solidFill>
            </a:rPr>
            <a:t>terdapat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dalam</a:t>
          </a:r>
          <a:r>
            <a:rPr lang="en-US" sz="3100" kern="1200" dirty="0">
              <a:solidFill>
                <a:schemeClr val="tx1"/>
              </a:solidFill>
            </a:rPr>
            <a:t> </a:t>
          </a:r>
          <a:r>
            <a:rPr lang="en-US" sz="3100" kern="1200" dirty="0" err="1">
              <a:solidFill>
                <a:schemeClr val="tx1"/>
              </a:solidFill>
            </a:rPr>
            <a:t>sistem</a:t>
          </a:r>
          <a:r>
            <a:rPr lang="en-US" sz="3100" kern="1200" dirty="0">
              <a:solidFill>
                <a:schemeClr val="tx1"/>
              </a:solidFill>
            </a:rPr>
            <a:t> yang </a:t>
          </a:r>
          <a:r>
            <a:rPr lang="en-US" sz="3100" kern="1200" dirty="0" err="1">
              <a:solidFill>
                <a:schemeClr val="tx1"/>
              </a:solidFill>
            </a:rPr>
            <a:t>berlaku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31630" y="2919470"/>
        <a:ext cx="7966340" cy="2433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87BCF2-BA0C-41DF-95E0-AD51B08BF2EF}">
      <dsp:nvSpPr>
        <dsp:cNvPr id="0" name=""/>
        <dsp:cNvSpPr/>
      </dsp:nvSpPr>
      <dsp:spPr>
        <a:xfrm>
          <a:off x="0" y="717571"/>
          <a:ext cx="8686800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Meletakkan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korban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kebijakan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sebagai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subyek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utama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420" y="767991"/>
        <a:ext cx="8585960" cy="932014"/>
      </dsp:txXfrm>
    </dsp:sp>
    <dsp:sp modelId="{B46FFA29-FA0A-43D5-AE60-E3001240A79D}">
      <dsp:nvSpPr>
        <dsp:cNvPr id="0" name=""/>
        <dsp:cNvSpPr/>
      </dsp:nvSpPr>
      <dsp:spPr>
        <a:xfrm>
          <a:off x="0" y="1825305"/>
          <a:ext cx="8686800" cy="1032854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Boleh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menjadi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alat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siapa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saja</a:t>
          </a:r>
          <a:r>
            <a:rPr lang="en-US" sz="2600" kern="1200" dirty="0">
              <a:solidFill>
                <a:schemeClr val="tx1"/>
              </a:solidFill>
            </a:rPr>
            <a:t> yang </a:t>
          </a:r>
          <a:r>
            <a:rPr lang="en-US" sz="2600" kern="1200" dirty="0" err="1">
              <a:solidFill>
                <a:schemeClr val="tx1"/>
              </a:solidFill>
            </a:rPr>
            <a:t>ingin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memperjuang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perubahan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kebijakan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untuk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tegaknya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keadilan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sosial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420" y="1875725"/>
        <a:ext cx="8585960" cy="932014"/>
      </dsp:txXfrm>
    </dsp:sp>
    <dsp:sp modelId="{ABF205D3-6D2C-468D-AE40-D920223C9728}">
      <dsp:nvSpPr>
        <dsp:cNvPr id="0" name=""/>
        <dsp:cNvSpPr/>
      </dsp:nvSpPr>
      <dsp:spPr>
        <a:xfrm>
          <a:off x="0" y="2933040"/>
          <a:ext cx="8686800" cy="1032854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Bermain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dalam</a:t>
          </a:r>
          <a:r>
            <a:rPr lang="en-US" sz="2600" kern="1200" dirty="0">
              <a:solidFill>
                <a:schemeClr val="tx1"/>
              </a:solidFill>
            </a:rPr>
            <a:t> arena </a:t>
          </a:r>
          <a:r>
            <a:rPr lang="en-US" sz="2600" kern="1200" dirty="0" err="1">
              <a:solidFill>
                <a:schemeClr val="tx1"/>
              </a:solidFill>
            </a:rPr>
            <a:t>politik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tanpa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harus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menjadi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politisi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420" y="2983460"/>
        <a:ext cx="8585960" cy="932014"/>
      </dsp:txXfrm>
    </dsp:sp>
    <dsp:sp modelId="{99FF7415-07E9-4FF8-A4A1-B05E43588447}">
      <dsp:nvSpPr>
        <dsp:cNvPr id="0" name=""/>
        <dsp:cNvSpPr/>
      </dsp:nvSpPr>
      <dsp:spPr>
        <a:xfrm>
          <a:off x="0" y="4040774"/>
          <a:ext cx="8686800" cy="103285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solidFill>
                <a:schemeClr val="tx1"/>
              </a:solidFill>
            </a:rPr>
            <a:t>Membutuhkan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daya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cipta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imajinasi</a:t>
          </a:r>
          <a:r>
            <a:rPr lang="en-US" sz="2600" kern="1200" dirty="0">
              <a:solidFill>
                <a:schemeClr val="tx1"/>
              </a:solidFill>
            </a:rPr>
            <a:t> yang </a:t>
          </a:r>
          <a:r>
            <a:rPr lang="en-US" sz="2600" kern="1200" dirty="0" err="1">
              <a:solidFill>
                <a:schemeClr val="tx1"/>
              </a:solidFill>
            </a:rPr>
            <a:t>tinggi</a:t>
          </a:r>
          <a:r>
            <a:rPr lang="en-US" sz="2600" kern="1200" dirty="0">
              <a:solidFill>
                <a:schemeClr val="tx1"/>
              </a:solidFill>
            </a:rPr>
            <a:t>, </a:t>
          </a:r>
          <a:r>
            <a:rPr lang="en-US" sz="2600" kern="1200" dirty="0" err="1">
              <a:solidFill>
                <a:schemeClr val="tx1"/>
              </a:solidFill>
            </a:rPr>
            <a:t>terutama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dalam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kegiatan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loby</a:t>
          </a:r>
          <a:r>
            <a:rPr lang="en-US" sz="2600" kern="1200" dirty="0">
              <a:solidFill>
                <a:schemeClr val="tx1"/>
              </a:solidFill>
            </a:rPr>
            <a:t>, </a:t>
          </a:r>
          <a:r>
            <a:rPr lang="en-US" sz="2600" kern="1200" dirty="0" err="1">
              <a:solidFill>
                <a:schemeClr val="tx1"/>
              </a:solidFill>
            </a:rPr>
            <a:t>kampanye</a:t>
          </a:r>
          <a:r>
            <a:rPr lang="en-US" sz="2600" kern="1200" dirty="0">
              <a:solidFill>
                <a:schemeClr val="tx1"/>
              </a:solidFill>
            </a:rPr>
            <a:t>, </a:t>
          </a:r>
          <a:r>
            <a:rPr lang="en-US" sz="2600" kern="1200" dirty="0" err="1">
              <a:solidFill>
                <a:schemeClr val="tx1"/>
              </a:solidFill>
            </a:rPr>
            <a:t>pengerahan</a:t>
          </a:r>
          <a:r>
            <a:rPr lang="en-US" sz="2600" kern="1200" dirty="0">
              <a:solidFill>
                <a:schemeClr val="tx1"/>
              </a:solidFill>
            </a:rPr>
            <a:t> </a:t>
          </a:r>
          <a:r>
            <a:rPr lang="en-US" sz="2600" kern="1200" dirty="0" err="1">
              <a:solidFill>
                <a:schemeClr val="tx1"/>
              </a:solidFill>
            </a:rPr>
            <a:t>aksi</a:t>
          </a:r>
          <a:r>
            <a:rPr lang="en-US" sz="2600" kern="1200" dirty="0">
              <a:solidFill>
                <a:schemeClr val="tx1"/>
              </a:solidFill>
            </a:rPr>
            <a:t> ma</a:t>
          </a:r>
          <a:r>
            <a:rPr lang="id-ID" sz="2600" kern="1200" dirty="0">
              <a:solidFill>
                <a:schemeClr val="tx1"/>
              </a:solidFill>
            </a:rPr>
            <a:t>s</a:t>
          </a:r>
          <a:r>
            <a:rPr lang="en-US" sz="2600" kern="1200" dirty="0" err="1">
              <a:solidFill>
                <a:schemeClr val="tx1"/>
              </a:solidFill>
            </a:rPr>
            <a:t>sa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50420" y="4091194"/>
        <a:ext cx="8585960" cy="9320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29F745-15FB-4B18-BD17-7D79B8A94C88}">
      <dsp:nvSpPr>
        <dsp:cNvPr id="0" name=""/>
        <dsp:cNvSpPr/>
      </dsp:nvSpPr>
      <dsp:spPr>
        <a:xfrm>
          <a:off x="0" y="386481"/>
          <a:ext cx="8610600" cy="1193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</a:t>
          </a:r>
          <a:r>
            <a:rPr lang="id-ID" sz="3000" kern="1200" dirty="0"/>
            <a:t>roses</a:t>
          </a:r>
          <a:r>
            <a:rPr lang="en-US" sz="3000" kern="1200" dirty="0"/>
            <a:t> KOMUNIKASI </a:t>
          </a:r>
          <a:r>
            <a:rPr lang="id-ID" sz="3000" kern="1200" dirty="0"/>
            <a:t>yang terencana untuk mendapat dukungan dan keputusan pemecah masalah</a:t>
          </a:r>
        </a:p>
      </dsp:txBody>
      <dsp:txXfrm>
        <a:off x="58257" y="444738"/>
        <a:ext cx="8494086" cy="1076886"/>
      </dsp:txXfrm>
    </dsp:sp>
    <dsp:sp modelId="{4E37751A-665B-44B1-94AB-0176DAA81950}">
      <dsp:nvSpPr>
        <dsp:cNvPr id="0" name=""/>
        <dsp:cNvSpPr/>
      </dsp:nvSpPr>
      <dsp:spPr>
        <a:xfrm>
          <a:off x="0" y="1666281"/>
          <a:ext cx="8610600" cy="11934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</a:t>
          </a:r>
          <a:r>
            <a:rPr lang="id-ID" sz="3000" kern="1200" dirty="0"/>
            <a:t>erupakan suatu ilmu </a:t>
          </a:r>
          <a:r>
            <a:rPr lang="en-US" sz="3000" kern="1200" dirty="0"/>
            <a:t>&amp; </a:t>
          </a:r>
          <a:r>
            <a:rPr lang="id-ID" sz="3000" kern="1200" dirty="0"/>
            <a:t>seni</a:t>
          </a:r>
          <a:r>
            <a:rPr lang="en-US" sz="3000" kern="1200" dirty="0"/>
            <a:t>, </a:t>
          </a:r>
          <a:r>
            <a:rPr lang="id-ID" sz="3000" kern="1200" dirty="0"/>
            <a:t>dari sudut pandang keilmuan tidak ada formula baku</a:t>
          </a:r>
          <a:endParaRPr lang="en-US" sz="3000" kern="1200" dirty="0"/>
        </a:p>
      </dsp:txBody>
      <dsp:txXfrm>
        <a:off x="58257" y="1724538"/>
        <a:ext cx="8494086" cy="1076886"/>
      </dsp:txXfrm>
    </dsp:sp>
    <dsp:sp modelId="{48A7348C-4848-4CFC-99D0-01D1DDD627F0}">
      <dsp:nvSpPr>
        <dsp:cNvPr id="0" name=""/>
        <dsp:cNvSpPr/>
      </dsp:nvSpPr>
      <dsp:spPr>
        <a:xfrm>
          <a:off x="0" y="2946081"/>
          <a:ext cx="8610600" cy="11934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KEBERHASILANNYA DIPEROLEH BILA DIRENCANAKAN SECARA SISTEMATIS</a:t>
          </a:r>
        </a:p>
      </dsp:txBody>
      <dsp:txXfrm>
        <a:off x="58257" y="3004338"/>
        <a:ext cx="8494086" cy="1076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6DE58-A80A-473D-95F3-09943EE2C823}">
      <dsp:nvSpPr>
        <dsp:cNvPr id="0" name=""/>
        <dsp:cNvSpPr/>
      </dsp:nvSpPr>
      <dsp:spPr>
        <a:xfrm>
          <a:off x="0" y="12496"/>
          <a:ext cx="8305800" cy="873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Mengidentifikasi tingkat dukungan untuk isu kebijakan tertentu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663" y="55159"/>
        <a:ext cx="8220474" cy="788627"/>
      </dsp:txXfrm>
    </dsp:sp>
    <dsp:sp modelId="{F64435DD-7D2C-4B86-A489-8DE443B253C5}">
      <dsp:nvSpPr>
        <dsp:cNvPr id="0" name=""/>
        <dsp:cNvSpPr/>
      </dsp:nvSpPr>
      <dsp:spPr>
        <a:xfrm>
          <a:off x="0" y="949809"/>
          <a:ext cx="8305800" cy="873953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Mengidentifikasi sekutu kuat dan berpengaruh atau lawan kuat dan berpengaruh (aktor pembuat kebijakan yang menentang)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663" y="992472"/>
        <a:ext cx="8220474" cy="788627"/>
      </dsp:txXfrm>
    </dsp:sp>
    <dsp:sp modelId="{7B33ED6D-52D3-4CC1-82FA-E429D3D20031}">
      <dsp:nvSpPr>
        <dsp:cNvPr id="0" name=""/>
        <dsp:cNvSpPr/>
      </dsp:nvSpPr>
      <dsp:spPr>
        <a:xfrm>
          <a:off x="0" y="1887123"/>
          <a:ext cx="8305800" cy="87395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Membantu menciptakan strategi dan program tindakan untuk mendapatkan suara, mengurangi hambatan, dan ambil kesempatan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663" y="1929786"/>
        <a:ext cx="8220474" cy="788627"/>
      </dsp:txXfrm>
    </dsp:sp>
    <dsp:sp modelId="{2038649E-530C-4704-B89A-1EC362B8C74D}">
      <dsp:nvSpPr>
        <dsp:cNvPr id="0" name=""/>
        <dsp:cNvSpPr/>
      </dsp:nvSpPr>
      <dsp:spPr>
        <a:xfrm>
          <a:off x="0" y="2824436"/>
          <a:ext cx="8305800" cy="873953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Hal ini dapat membantu mengidentifikasi potensi dan aliansi aliansi yang berlawanan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663" y="2867099"/>
        <a:ext cx="8220474" cy="788627"/>
      </dsp:txXfrm>
    </dsp:sp>
    <dsp:sp modelId="{7B752260-0434-4CC5-A31F-1608888CC8B8}">
      <dsp:nvSpPr>
        <dsp:cNvPr id="0" name=""/>
        <dsp:cNvSpPr/>
      </dsp:nvSpPr>
      <dsp:spPr>
        <a:xfrm>
          <a:off x="0" y="3761750"/>
          <a:ext cx="8305800" cy="87395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200" kern="1200" dirty="0">
              <a:solidFill>
                <a:schemeClr val="tx1"/>
              </a:solidFill>
            </a:rPr>
            <a:t>Ini dapat membantu mengidentifikasi peluang potensial dan nyata dan hambatan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42663" y="3804413"/>
        <a:ext cx="8220474" cy="7886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5162-B771-4B0B-88E6-027DADA8F047}">
      <dsp:nvSpPr>
        <dsp:cNvPr id="0" name=""/>
        <dsp:cNvSpPr/>
      </dsp:nvSpPr>
      <dsp:spPr>
        <a:xfrm>
          <a:off x="0" y="344361"/>
          <a:ext cx="8229600" cy="18696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Fakta</a:t>
          </a:r>
          <a:r>
            <a:rPr lang="en-US" sz="3400" kern="1200" dirty="0"/>
            <a:t> </a:t>
          </a:r>
          <a:r>
            <a:rPr lang="en-US" sz="3400" kern="1200" dirty="0" err="1"/>
            <a:t>berbasis</a:t>
          </a:r>
          <a:r>
            <a:rPr lang="en-US" sz="3400" kern="1200" dirty="0"/>
            <a:t> </a:t>
          </a:r>
          <a:r>
            <a:rPr lang="en-US" sz="3400" kern="1200" dirty="0" err="1"/>
            <a:t>penelitian</a:t>
          </a:r>
          <a:r>
            <a:rPr lang="en-US" sz="3400" kern="1200" dirty="0"/>
            <a:t> </a:t>
          </a:r>
          <a:r>
            <a:rPr lang="en-US" sz="3400" kern="1200" dirty="0" err="1"/>
            <a:t>dapat</a:t>
          </a:r>
          <a:r>
            <a:rPr lang="en-US" sz="3400" kern="1200" dirty="0"/>
            <a:t> </a:t>
          </a:r>
          <a:r>
            <a:rPr lang="en-US" sz="3400" kern="1200" dirty="0" err="1"/>
            <a:t>memberikan</a:t>
          </a:r>
          <a:r>
            <a:rPr lang="en-US" sz="3400" kern="1200" dirty="0"/>
            <a:t> </a:t>
          </a:r>
          <a:r>
            <a:rPr lang="en-US" sz="3400" kern="1200" dirty="0" err="1"/>
            <a:t>kontribusi</a:t>
          </a:r>
          <a:r>
            <a:rPr lang="en-US" sz="3400" kern="1200" dirty="0"/>
            <a:t> </a:t>
          </a:r>
          <a:r>
            <a:rPr lang="en-US" sz="3400" kern="1200" dirty="0" err="1"/>
            <a:t>positif</a:t>
          </a:r>
          <a:r>
            <a:rPr lang="en-US" sz="3400" kern="1200" dirty="0"/>
            <a:t> </a:t>
          </a:r>
          <a:r>
            <a:rPr lang="en-US" sz="3400" kern="1200" dirty="0" err="1"/>
            <a:t>terhadap</a:t>
          </a:r>
          <a:r>
            <a:rPr lang="en-US" sz="3400" kern="1200" dirty="0"/>
            <a:t> </a:t>
          </a:r>
          <a:r>
            <a:rPr lang="en-US" sz="3400" kern="1200" dirty="0" err="1"/>
            <a:t>proses</a:t>
          </a:r>
          <a:r>
            <a:rPr lang="en-US" sz="3400" kern="1200" dirty="0"/>
            <a:t> </a:t>
          </a:r>
          <a:r>
            <a:rPr lang="en-US" sz="3400" kern="1200" dirty="0" err="1"/>
            <a:t>pembuatan</a:t>
          </a:r>
          <a:r>
            <a:rPr lang="en-US" sz="3400" kern="1200" dirty="0"/>
            <a:t> &amp; </a:t>
          </a:r>
          <a:r>
            <a:rPr lang="en-US" sz="3400" kern="1200" dirty="0" err="1"/>
            <a:t>pengambilan</a:t>
          </a:r>
          <a:r>
            <a:rPr lang="en-US" sz="3400" kern="1200" dirty="0"/>
            <a:t> </a:t>
          </a:r>
          <a:r>
            <a:rPr lang="en-US" sz="3400" kern="1200" dirty="0" err="1"/>
            <a:t>kebijakan</a:t>
          </a:r>
          <a:endParaRPr lang="en-US" sz="3400" kern="1200" dirty="0"/>
        </a:p>
      </dsp:txBody>
      <dsp:txXfrm>
        <a:off x="91269" y="435630"/>
        <a:ext cx="8047062" cy="1687122"/>
      </dsp:txXfrm>
    </dsp:sp>
    <dsp:sp modelId="{61B314CC-2B40-4965-B261-E4F30220BFE4}">
      <dsp:nvSpPr>
        <dsp:cNvPr id="0" name=""/>
        <dsp:cNvSpPr/>
      </dsp:nvSpPr>
      <dsp:spPr>
        <a:xfrm>
          <a:off x="0" y="2362200"/>
          <a:ext cx="8229600" cy="18696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Policy Brief </a:t>
          </a:r>
          <a:r>
            <a:rPr lang="en-US" sz="3400" kern="1200" dirty="0" err="1"/>
            <a:t>dapat</a:t>
          </a:r>
          <a:r>
            <a:rPr lang="en-US" sz="3400" kern="1200" dirty="0"/>
            <a:t> </a:t>
          </a:r>
          <a:r>
            <a:rPr lang="en-US" sz="3400" kern="1200" dirty="0" err="1"/>
            <a:t>menjembatani</a:t>
          </a:r>
          <a:r>
            <a:rPr lang="en-US" sz="3400" kern="1200" dirty="0"/>
            <a:t> </a:t>
          </a:r>
          <a:r>
            <a:rPr lang="en-US" sz="3400" kern="1200" dirty="0" err="1"/>
            <a:t>celah</a:t>
          </a:r>
          <a:r>
            <a:rPr lang="en-US" sz="3400" kern="1200" dirty="0"/>
            <a:t> </a:t>
          </a:r>
          <a:r>
            <a:rPr lang="en-US" sz="3400" kern="1200" dirty="0" err="1"/>
            <a:t>antara</a:t>
          </a:r>
          <a:r>
            <a:rPr lang="en-US" sz="3400" kern="1200" dirty="0"/>
            <a:t> </a:t>
          </a:r>
          <a:r>
            <a:rPr lang="en-US" sz="3400" kern="1200" dirty="0" err="1"/>
            <a:t>penelitian</a:t>
          </a:r>
          <a:r>
            <a:rPr lang="en-US" sz="3400" kern="1200" dirty="0"/>
            <a:t> &amp; </a:t>
          </a:r>
          <a:r>
            <a:rPr lang="en-US" sz="3400" kern="1200" dirty="0" err="1"/>
            <a:t>para</a:t>
          </a:r>
          <a:r>
            <a:rPr lang="en-US" sz="3400" kern="1200" dirty="0"/>
            <a:t> </a:t>
          </a:r>
          <a:r>
            <a:rPr lang="en-US" sz="3400" kern="1200" dirty="0" err="1"/>
            <a:t>pengambil</a:t>
          </a:r>
          <a:r>
            <a:rPr lang="en-US" sz="3400" kern="1200" dirty="0"/>
            <a:t> </a:t>
          </a:r>
          <a:r>
            <a:rPr lang="en-US" sz="3400" kern="1200" dirty="0" err="1"/>
            <a:t>kebijakan</a:t>
          </a:r>
          <a:r>
            <a:rPr lang="en-US" sz="3400" kern="1200" dirty="0"/>
            <a:t>. </a:t>
          </a:r>
        </a:p>
      </dsp:txBody>
      <dsp:txXfrm>
        <a:off x="91269" y="2453469"/>
        <a:ext cx="8047062" cy="1687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6B85D-6BBA-4DA9-99DB-7EE9DB5B4851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A5333-6594-4855-9CBD-F427DD87CD6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BC26D-C0A6-4B46-9FC2-2F33A94C277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07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AC282-C8F4-4D1F-B8A7-CB0CFF87F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02625" cy="5659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1E89-E0C0-42A3-A2A4-86F82DBBF8E4}" type="datetimeFigureOut">
              <a:rPr lang="id-ID" smtClean="0"/>
              <a:t>21/03/2022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ECA6-4089-4295-8045-DD0774A19370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00B050"/>
          </a:solidFill>
        </p:spPr>
        <p:txBody>
          <a:bodyPr/>
          <a:lstStyle/>
          <a:p>
            <a:pPr eaLnBrk="1" hangingPunct="1"/>
            <a:r>
              <a:rPr lang="id-ID">
                <a:solidFill>
                  <a:schemeClr val="bg1"/>
                </a:solidFill>
              </a:rPr>
              <a:t>ADVOKASI DALAM PROMOSI KESEHATAN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d-ID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ADVOKASI ADALAH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40ED2-54A7-498F-970F-28A37E8B9EA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Policy Brief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371599"/>
          <a:ext cx="9144000" cy="52578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71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2753">
                <a:tc>
                  <a:txBody>
                    <a:bodyPr/>
                    <a:lstStyle/>
                    <a:p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Executive statement</a:t>
                      </a:r>
                    </a:p>
                    <a:p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(10%)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Ikhtisar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dari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seluruh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bagian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Ditulis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terakhir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kali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Introduction (10-15%)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/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Menyoroti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urgensi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masalah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menggunakan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entry point yang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telah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diidentifikasi</a:t>
                      </a:r>
                      <a:endParaRPr lang="en-US" sz="2400" b="0" kern="120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33363" indent="-233363"/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•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Menyajikan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singkat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rangkuman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arah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isi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policy brief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524">
                <a:tc>
                  <a:txBody>
                    <a:bodyPr/>
                    <a:lstStyle/>
                    <a:p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Methodology (5-10%) 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3363" indent="-233363">
                        <a:buFont typeface="Arial" pitchFamily="34" charset="0"/>
                        <a:buChar char="•"/>
                      </a:pP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untuk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memperkuat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kredibilitas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policy brief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menjelaskan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bagaimana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rekomendasi</a:t>
                      </a:r>
                      <a:r>
                        <a:rPr lang="en-US" sz="2400" b="0" kern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kern="1200" baseline="0" dirty="0" err="1">
                          <a:solidFill>
                            <a:schemeClr val="tx1"/>
                          </a:solidFill>
                        </a:rPr>
                        <a:t>didapatkan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/>
              <a:t>recommendations (25%)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/>
        </p:nvGraphicFramePr>
        <p:xfrm>
          <a:off x="0" y="1219201"/>
          <a:ext cx="9144000" cy="58355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3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0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8695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Results &amp; conclusions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(25%)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Didesain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sebagai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gambaran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akan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temuan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fakta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penelitian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Dibangun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atas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alur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argumentasi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sesuai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dengan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rekomendasi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4126">
                <a:tc>
                  <a:txBody>
                    <a:bodyPr/>
                    <a:lstStyle/>
                    <a:p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Implications or</a:t>
                      </a:r>
                    </a:p>
                    <a:p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recommendations (25%)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Bagian</a:t>
                      </a:r>
                      <a:r>
                        <a:rPr lang="en-US" sz="2400" dirty="0"/>
                        <a:t> yang paling </a:t>
                      </a:r>
                      <a:r>
                        <a:rPr lang="en-US" sz="2400" dirty="0" err="1"/>
                        <a:t>penting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dari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policy brief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Biasanya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dibatasi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maksimal</a:t>
                      </a:r>
                      <a:r>
                        <a:rPr lang="en-US" sz="2400" dirty="0"/>
                        <a:t> 3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implikasi</a:t>
                      </a:r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rekomendasi</a:t>
                      </a:r>
                      <a:endParaRPr lang="en-US" sz="2400" dirty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Rekomendasi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diharapkan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langsung</a:t>
                      </a:r>
                      <a:r>
                        <a:rPr lang="en-US" sz="2400" dirty="0"/>
                        <a:t> &amp;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jelas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mengusulkan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tindakan</a:t>
                      </a:r>
                      <a:r>
                        <a:rPr lang="en-US" sz="2400" dirty="0"/>
                        <a:t>.</a:t>
                      </a:r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Implikasi</a:t>
                      </a:r>
                      <a:r>
                        <a:rPr lang="en-US" sz="2400" dirty="0"/>
                        <a:t>: </a:t>
                      </a:r>
                      <a:r>
                        <a:rPr lang="en-US" sz="2400" dirty="0" err="1"/>
                        <a:t>penyampaian</a:t>
                      </a:r>
                      <a:r>
                        <a:rPr lang="en-US" sz="2400" dirty="0"/>
                        <a:t> yang less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direct  </a:t>
                      </a:r>
                      <a:r>
                        <a:rPr lang="en-US" sz="2400" dirty="0" err="1"/>
                        <a:t>tergantung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konteks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7722">
                <a:tc>
                  <a:txBody>
                    <a:bodyPr/>
                    <a:lstStyle/>
                    <a:p>
                      <a:r>
                        <a:rPr lang="en-US" sz="2400" dirty="0"/>
                        <a:t>References &amp; sumber2</a:t>
                      </a:r>
                    </a:p>
                    <a:p>
                      <a:r>
                        <a:rPr lang="en-US" sz="2400" dirty="0" err="1"/>
                        <a:t>lainnya</a:t>
                      </a:r>
                      <a:r>
                        <a:rPr lang="en-US" sz="2400" dirty="0"/>
                        <a:t> (10%)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Membantu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pembaca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menemukan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 err="1"/>
                        <a:t>informasi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tambahan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lainnya</a:t>
                      </a:r>
                      <a:endParaRPr lang="en-US" sz="2400" dirty="0"/>
                    </a:p>
                    <a:p>
                      <a:pPr marL="179388" indent="-179388">
                        <a:buFont typeface="Arial" pitchFamily="34" charset="0"/>
                        <a:buChar char="•"/>
                      </a:pPr>
                      <a:r>
                        <a:rPr lang="en-US" sz="2400" dirty="0" err="1"/>
                        <a:t>Tuliskan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referensi</a:t>
                      </a:r>
                      <a:r>
                        <a:rPr lang="en-US" sz="2400" dirty="0"/>
                        <a:t> yang </a:t>
                      </a:r>
                      <a:r>
                        <a:rPr lang="en-US" sz="2400" dirty="0" err="1"/>
                        <a:t>penting</a:t>
                      </a:r>
                      <a:r>
                        <a:rPr lang="en-US" sz="2400" dirty="0"/>
                        <a:t>(seminal) </a:t>
                      </a:r>
                      <a:r>
                        <a:rPr lang="en-US" sz="2400" dirty="0" err="1"/>
                        <a:t>saja</a:t>
                      </a:r>
                      <a:r>
                        <a:rPr lang="en-US" sz="2400" dirty="0"/>
                        <a:t>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Policy Brief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Mendesain</a:t>
            </a:r>
            <a:r>
              <a:rPr lang="en-US" dirty="0">
                <a:solidFill>
                  <a:schemeClr val="bg1"/>
                </a:solidFill>
              </a:rPr>
              <a:t> Policy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Judul</a:t>
            </a:r>
            <a:r>
              <a:rPr lang="en-US" dirty="0"/>
              <a:t>,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endParaRPr lang="en-US" dirty="0"/>
          </a:p>
          <a:p>
            <a:pPr lvl="1"/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ide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&amp;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kata</a:t>
            </a:r>
            <a:r>
              <a:rPr lang="en-US" dirty="0"/>
              <a:t> </a:t>
            </a:r>
            <a:r>
              <a:rPr lang="en-US" dirty="0" err="1"/>
              <a:t>kunci</a:t>
            </a:r>
            <a:endParaRPr lang="en-US" dirty="0"/>
          </a:p>
          <a:p>
            <a:pPr lvl="1"/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diingat</a:t>
            </a:r>
            <a:endParaRPr lang="en-US" dirty="0"/>
          </a:p>
          <a:p>
            <a:pPr lvl="1"/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pertanyaan</a:t>
            </a:r>
            <a:endParaRPr lang="en-US" dirty="0"/>
          </a:p>
          <a:p>
            <a:r>
              <a:rPr lang="en-US" dirty="0" err="1"/>
              <a:t>Gambar</a:t>
            </a:r>
            <a:endParaRPr lang="en-US" dirty="0"/>
          </a:p>
          <a:p>
            <a:pPr lvl="1"/>
            <a:r>
              <a:rPr lang="en-US" dirty="0"/>
              <a:t>A picture is worth a thousand words!’</a:t>
            </a:r>
          </a:p>
          <a:p>
            <a:pPr lvl="1"/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pembaca</a:t>
            </a:r>
            <a:endParaRPr lang="en-US" dirty="0"/>
          </a:p>
          <a:p>
            <a:pPr lvl="1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personal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Gambar</a:t>
            </a:r>
            <a:endParaRPr lang="en-US" dirty="0"/>
          </a:p>
          <a:p>
            <a:pPr lvl="1"/>
            <a:r>
              <a:rPr lang="en-US" dirty="0"/>
              <a:t>A picture is worth a thousand words!’</a:t>
            </a:r>
          </a:p>
          <a:p>
            <a:pPr lvl="1"/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berani</a:t>
            </a:r>
            <a:r>
              <a:rPr lang="en-US" dirty="0"/>
              <a:t> 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pembaca</a:t>
            </a:r>
            <a:endParaRPr lang="en-US" dirty="0"/>
          </a:p>
          <a:p>
            <a:pPr lvl="1"/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&amp; personal</a:t>
            </a:r>
          </a:p>
          <a:p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teks</a:t>
            </a:r>
            <a:endParaRPr lang="en-US" dirty="0"/>
          </a:p>
          <a:p>
            <a:pPr lvl="1"/>
            <a:r>
              <a:rPr lang="pt-BR" dirty="0"/>
              <a:t>Latar belakang cerita  membantu pembaca memahami </a:t>
            </a:r>
            <a:r>
              <a:rPr lang="en-US" dirty="0" err="1"/>
              <a:t>isu</a:t>
            </a:r>
            <a:endParaRPr lang="en-US" dirty="0"/>
          </a:p>
          <a:p>
            <a:pPr lvl="1"/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dimasukan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Mendesain</a:t>
            </a:r>
            <a:r>
              <a:rPr lang="en-US" dirty="0">
                <a:solidFill>
                  <a:schemeClr val="bg1"/>
                </a:solidFill>
              </a:rPr>
              <a:t> Policy Brief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Policy Brief !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7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Melancarkan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Tekanan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~ </a:t>
            </a:r>
            <a:r>
              <a:rPr lang="en-US" dirty="0" err="1"/>
              <a:t>Petisi</a:t>
            </a:r>
            <a:endParaRPr lang="en-US" dirty="0"/>
          </a:p>
          <a:p>
            <a:r>
              <a:rPr lang="en-US" dirty="0"/>
              <a:t>~ </a:t>
            </a:r>
            <a:r>
              <a:rPr lang="en-US" dirty="0" err="1"/>
              <a:t>Aksi</a:t>
            </a:r>
            <a:r>
              <a:rPr lang="en-US" dirty="0"/>
              <a:t> Massa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Petisi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(</a:t>
            </a:r>
            <a:r>
              <a:rPr lang="en-US" dirty="0" err="1"/>
              <a:t>Surat</a:t>
            </a:r>
            <a:r>
              <a:rPr lang="en-US" dirty="0"/>
              <a:t>)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(KBBI)</a:t>
            </a:r>
          </a:p>
          <a:p>
            <a:endParaRPr lang="en-US" dirty="0"/>
          </a:p>
          <a:p>
            <a:r>
              <a:rPr lang="en-US" dirty="0" err="1"/>
              <a:t>Petisi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pengambil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a petition is a request to change something, most commonly made to a government official or public entity,  but also to a variety of other targets.</a:t>
            </a:r>
          </a:p>
          <a:p>
            <a:endParaRPr lang="en-US" i="1" dirty="0"/>
          </a:p>
          <a:p>
            <a:r>
              <a:rPr lang="en-US" i="1" dirty="0"/>
              <a:t>Commonly today, a petition is a document addressed to some official and signed by numerous individuals. </a:t>
            </a:r>
          </a:p>
          <a:p>
            <a:endParaRPr lang="en-US" i="1" dirty="0"/>
          </a:p>
          <a:p>
            <a:r>
              <a:rPr lang="en-US" i="1" dirty="0"/>
              <a:t>A petition may be oral rather than written, or even transmitted via the Internet in the form of a chain email letter or an Internet petition hosted.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https://www.change.org/id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78" t="14197" r="2778" b="5556"/>
          <a:stretch>
            <a:fillRect/>
          </a:stretch>
        </p:blipFill>
        <p:spPr bwMode="auto">
          <a:xfrm>
            <a:off x="990600" y="1613647"/>
            <a:ext cx="6858000" cy="524435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keberhasilan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4" t="13021" r="6250" b="8854"/>
          <a:stretch>
            <a:fillRect/>
          </a:stretch>
        </p:blipFill>
        <p:spPr bwMode="auto">
          <a:xfrm>
            <a:off x="1714502" y="1143000"/>
            <a:ext cx="74294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petisi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563" t="4688" r="3906" b="7812"/>
          <a:stretch>
            <a:fillRect/>
          </a:stretch>
        </p:blipFill>
        <p:spPr bwMode="auto">
          <a:xfrm>
            <a:off x="2133600" y="1144891"/>
            <a:ext cx="6858000" cy="571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8000"/>
            <a:ext cx="9144000" cy="823913"/>
          </a:xfrm>
          <a:solidFill>
            <a:srgbClr val="A4E2E4"/>
          </a:solidFill>
        </p:spPr>
        <p:txBody>
          <a:bodyPr/>
          <a:lstStyle/>
          <a:p>
            <a:pPr eaLnBrk="1" hangingPunct="1"/>
            <a:r>
              <a:rPr lang="en-US" sz="4000" b="1"/>
              <a:t>APAKAH ADVOKASI ITU ?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B89017-F35F-4E63-A935-DA4B1D2DDB7B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74725" y="2703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d-ID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895600" y="4495800"/>
            <a:ext cx="3352800" cy="2057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800" b="1" dirty="0"/>
          </a:p>
          <a:p>
            <a:pPr algn="ctr">
              <a:defRPr/>
            </a:pPr>
            <a:r>
              <a:rPr lang="en-US" sz="2800" b="1" dirty="0" err="1"/>
              <a:t>Menggunakan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en-US" sz="2800" b="1" dirty="0" err="1"/>
              <a:t>tepat</a:t>
            </a:r>
            <a:r>
              <a:rPr lang="en-US" sz="2800" b="1" dirty="0"/>
              <a:t> </a:t>
            </a:r>
          </a:p>
          <a:p>
            <a:pPr algn="ctr">
              <a:defRPr/>
            </a:pP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akurat</a:t>
            </a:r>
            <a:endParaRPr lang="en-US" sz="2800" b="1" dirty="0"/>
          </a:p>
          <a:p>
            <a:pPr algn="ctr">
              <a:defRPr/>
            </a:pPr>
            <a:endParaRPr lang="en-US" sz="2800" b="1" i="1" dirty="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1524000"/>
            <a:ext cx="4267200" cy="2743200"/>
          </a:xfrm>
          <a:prstGeom prst="homePlate">
            <a:avLst>
              <a:gd name="adj" fmla="val 38889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Upaya / proses</a:t>
            </a:r>
          </a:p>
          <a:p>
            <a:pPr algn="ctr"/>
            <a:r>
              <a:rPr lang="en-US" sz="2800" b="1"/>
              <a:t>yang “bijak”</a:t>
            </a:r>
          </a:p>
          <a:p>
            <a:pPr algn="ctr"/>
            <a:endParaRPr lang="en-US" sz="2800" b="1" i="1"/>
          </a:p>
        </p:txBody>
      </p:sp>
      <p:sp>
        <p:nvSpPr>
          <p:cNvPr id="12295" name="Oval 7"/>
          <p:cNvSpPr>
            <a:spLocks noChangeArrowheads="1"/>
          </p:cNvSpPr>
          <p:nvPr/>
        </p:nvSpPr>
        <p:spPr bwMode="auto">
          <a:xfrm>
            <a:off x="5334000" y="1447800"/>
            <a:ext cx="3048000" cy="28956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Untuk</a:t>
            </a:r>
          </a:p>
          <a:p>
            <a:pPr algn="ctr"/>
            <a:r>
              <a:rPr lang="en-US" sz="2800" b="1"/>
              <a:t>memperoleh</a:t>
            </a:r>
          </a:p>
          <a:p>
            <a:pPr algn="ctr"/>
            <a:r>
              <a:rPr lang="en-US" sz="2800" b="1"/>
              <a:t>dukungan</a:t>
            </a:r>
          </a:p>
          <a:p>
            <a:pPr algn="ctr"/>
            <a:endParaRPr lang="en-US" sz="2800" b="1" i="1"/>
          </a:p>
        </p:txBody>
      </p:sp>
      <p:sp>
        <p:nvSpPr>
          <p:cNvPr id="12296" name="Line 13"/>
          <p:cNvSpPr>
            <a:spLocks noChangeShapeType="1"/>
          </p:cNvSpPr>
          <p:nvPr/>
        </p:nvSpPr>
        <p:spPr bwMode="auto">
          <a:xfrm flipH="1">
            <a:off x="2209800" y="5486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7" name="Line 14"/>
          <p:cNvSpPr>
            <a:spLocks noChangeShapeType="1"/>
          </p:cNvSpPr>
          <p:nvPr/>
        </p:nvSpPr>
        <p:spPr bwMode="auto">
          <a:xfrm flipV="1">
            <a:off x="2209800" y="4267200"/>
            <a:ext cx="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2298" name="Line 15"/>
          <p:cNvSpPr>
            <a:spLocks noChangeShapeType="1"/>
          </p:cNvSpPr>
          <p:nvPr/>
        </p:nvSpPr>
        <p:spPr bwMode="auto">
          <a:xfrm>
            <a:off x="6248400" y="54102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12299" name="Line 16"/>
          <p:cNvSpPr>
            <a:spLocks noChangeShapeType="1"/>
          </p:cNvSpPr>
          <p:nvPr/>
        </p:nvSpPr>
        <p:spPr bwMode="auto">
          <a:xfrm flipV="1">
            <a:off x="6934200" y="4343400"/>
            <a:ext cx="0" cy="1066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pull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/>
          <a:lstStyle/>
          <a:p>
            <a:r>
              <a:rPr lang="en-US" dirty="0" err="1"/>
              <a:t>Mobilisasi</a:t>
            </a:r>
            <a:r>
              <a:rPr lang="en-US" dirty="0"/>
              <a:t> Massa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Mengorganisir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basis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diadvokasikan</a:t>
            </a:r>
            <a:r>
              <a:rPr lang="en-US" dirty="0"/>
              <a:t>.</a:t>
            </a:r>
          </a:p>
          <a:p>
            <a:r>
              <a:rPr lang="en-US" dirty="0" err="1"/>
              <a:t>Sebaiknya</a:t>
            </a:r>
            <a:r>
              <a:rPr lang="en-US" dirty="0"/>
              <a:t> yang </a:t>
            </a:r>
            <a:r>
              <a:rPr lang="en-US" dirty="0" err="1"/>
              <a:t>berkepentingan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ketidakadilan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kebijakan-kebijakan</a:t>
            </a:r>
            <a:r>
              <a:rPr lang="en-US" dirty="0"/>
              <a:t> yang </a:t>
            </a:r>
            <a:r>
              <a:rPr lang="en-US" dirty="0" err="1"/>
              <a:t>ada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5645C0-D5CF-499F-BBCE-A1F182B2BD29}" type="slidenum">
              <a:rPr lang="en-US" smtClean="0"/>
              <a:pPr/>
              <a:t>111</a:t>
            </a:fld>
            <a:endParaRPr lang="en-US"/>
          </a:p>
        </p:txBody>
      </p:sp>
      <p:pic>
        <p:nvPicPr>
          <p:cNvPr id="27652" name="Picture 3" descr="demo jilbab France 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9"/>
            <a:ext cx="4038600" cy="3605212"/>
          </a:xfrm>
          <a:noFill/>
        </p:spPr>
      </p:pic>
      <p:pic>
        <p:nvPicPr>
          <p:cNvPr id="27653" name="Picture 4" descr="demo jilbab France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773238"/>
            <a:ext cx="4038600" cy="3600450"/>
          </a:xfr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Bagaimana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Memulainya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Mengajak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“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” (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,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)</a:t>
            </a:r>
          </a:p>
          <a:p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 “</a:t>
            </a:r>
            <a:r>
              <a:rPr lang="en-US" dirty="0" err="1"/>
              <a:t>Dorongan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” </a:t>
            </a:r>
            <a:r>
              <a:rPr lang="en-US" dirty="0" err="1"/>
              <a:t>yaitu</a:t>
            </a:r>
            <a:r>
              <a:rPr lang="en-US" dirty="0"/>
              <a:t> rasa </a:t>
            </a:r>
            <a:r>
              <a:rPr lang="en-US" dirty="0" err="1"/>
              <a:t>ketidakadilan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semacamnya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PRINSIP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muluk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.</a:t>
            </a:r>
          </a:p>
          <a:p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,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.</a:t>
            </a:r>
          </a:p>
          <a:p>
            <a:r>
              <a:rPr lang="en-US" dirty="0" err="1"/>
              <a:t>Buktikan</a:t>
            </a:r>
            <a:r>
              <a:rPr lang="en-US" dirty="0"/>
              <a:t> </a:t>
            </a:r>
            <a:r>
              <a:rPr lang="en-US" dirty="0" err="1"/>
              <a:t>ketulusan</a:t>
            </a:r>
            <a:r>
              <a:rPr lang="en-US" dirty="0"/>
              <a:t> </a:t>
            </a:r>
            <a:r>
              <a:rPr lang="en-US" dirty="0" err="1"/>
              <a:t>niat</a:t>
            </a:r>
            <a:r>
              <a:rPr lang="en-US" dirty="0"/>
              <a:t>… </a:t>
            </a:r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menanggung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bersama</a:t>
            </a:r>
            <a:endParaRPr lang="en-US" dirty="0"/>
          </a:p>
          <a:p>
            <a:r>
              <a:rPr lang="en-US" dirty="0" err="1"/>
              <a:t>Tempatkan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kawan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biarkan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memimpin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Bagaimana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Aksi</a:t>
            </a:r>
            <a:r>
              <a:rPr lang="en-US" dirty="0">
                <a:solidFill>
                  <a:schemeClr val="bg1"/>
                </a:solidFill>
              </a:rPr>
              <a:t> Massa </a:t>
            </a:r>
            <a:r>
              <a:rPr lang="en-US" dirty="0" err="1">
                <a:solidFill>
                  <a:schemeClr val="bg1"/>
                </a:solidFill>
              </a:rPr>
              <a:t>dilaksanakan</a:t>
            </a:r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Rencanakan</a:t>
            </a:r>
            <a:r>
              <a:rPr lang="en-US" dirty="0"/>
              <a:t> &amp; </a:t>
            </a:r>
            <a:r>
              <a:rPr lang="en-US" dirty="0" err="1"/>
              <a:t>koordinasikan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.</a:t>
            </a:r>
          </a:p>
          <a:p>
            <a:r>
              <a:rPr lang="en-US" dirty="0" err="1"/>
              <a:t>Samakan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aksi</a:t>
            </a:r>
            <a:endParaRPr lang="en-US" dirty="0"/>
          </a:p>
          <a:p>
            <a:r>
              <a:rPr lang="en-US" dirty="0"/>
              <a:t>Massa yang </a:t>
            </a:r>
            <a:r>
              <a:rPr lang="en-US" dirty="0" err="1"/>
              <a:t>banyak</a:t>
            </a:r>
            <a:r>
              <a:rPr lang="en-US" dirty="0"/>
              <a:t>, </a:t>
            </a:r>
            <a:r>
              <a:rPr lang="en-US" dirty="0" err="1"/>
              <a:t>Unik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perhatian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masyarakat</a:t>
            </a:r>
            <a:endParaRPr lang="en-US" dirty="0">
              <a:sym typeface="Wingdings" pitchFamily="2" charset="2"/>
            </a:endParaRPr>
          </a:p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.</a:t>
            </a:r>
          </a:p>
          <a:p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anarkis</a:t>
            </a:r>
            <a:r>
              <a:rPr lang="en-US" dirty="0"/>
              <a:t>, </a:t>
            </a:r>
            <a:r>
              <a:rPr lang="en-US" dirty="0" err="1"/>
              <a:t>pengrusakan</a:t>
            </a:r>
            <a:r>
              <a:rPr lang="en-US" dirty="0"/>
              <a:t> yang </a:t>
            </a:r>
            <a:r>
              <a:rPr lang="en-US" dirty="0" err="1"/>
              <a:t>mencoreng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penyusup</a:t>
            </a:r>
            <a:r>
              <a:rPr lang="en-US" dirty="0"/>
              <a:t>.</a:t>
            </a:r>
          </a:p>
          <a:p>
            <a:r>
              <a:rPr lang="en-US" dirty="0" err="1"/>
              <a:t>Sampaikan</a:t>
            </a:r>
            <a:r>
              <a:rPr lang="en-US" dirty="0"/>
              <a:t> </a:t>
            </a:r>
            <a:r>
              <a:rPr lang="en-US" dirty="0" err="1"/>
              <a:t>pemberitahuan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kepolisian</a:t>
            </a:r>
            <a:r>
              <a:rPr lang="en-US" dirty="0"/>
              <a:t> 3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, </a:t>
            </a:r>
            <a:r>
              <a:rPr lang="en-US" dirty="0" err="1"/>
              <a:t>sampaikan</a:t>
            </a:r>
            <a:r>
              <a:rPr lang="en-US" dirty="0"/>
              <a:t> press release </a:t>
            </a:r>
            <a:r>
              <a:rPr lang="en-US" dirty="0" err="1"/>
              <a:t>kepada</a:t>
            </a:r>
            <a:r>
              <a:rPr lang="en-US" dirty="0"/>
              <a:t> media!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diskusi</a:t>
            </a:r>
            <a:r>
              <a:rPr lang="en-US" dirty="0"/>
              <a:t> 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1066800"/>
          </a:xfrm>
          <a:solidFill>
            <a:srgbClr val="B8FCCA"/>
          </a:solidFill>
        </p:spPr>
        <p:txBody>
          <a:bodyPr/>
          <a:lstStyle/>
          <a:p>
            <a:pPr eaLnBrk="1" hangingPunct="1"/>
            <a:r>
              <a:rPr lang="en-US" sz="3200" b="1"/>
              <a:t>MENGAPA PERLU ADVOKASI KESEHATAN?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554183-E823-4B3E-B34C-E4FF839DA5A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2667000" y="1295400"/>
            <a:ext cx="1676400" cy="1600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Eksekutif</a:t>
            </a:r>
            <a:endParaRPr lang="en-US" b="1" dirty="0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2667000" y="4953000"/>
            <a:ext cx="1752600" cy="17526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 dirty="0"/>
          </a:p>
          <a:p>
            <a:pPr algn="ctr">
              <a:defRPr/>
            </a:pPr>
            <a:r>
              <a:rPr lang="en-US" b="1" dirty="0" err="1"/>
              <a:t>Pemahaman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  <a:p>
            <a:pPr algn="ctr">
              <a:defRPr/>
            </a:pPr>
            <a:endParaRPr lang="en-US" b="1" dirty="0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5029200" y="1295400"/>
            <a:ext cx="1676400" cy="1600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r>
              <a:rPr lang="en-US" b="1"/>
              <a:t>Legislatif</a:t>
            </a:r>
          </a:p>
          <a:p>
            <a:pPr algn="ctr">
              <a:defRPr/>
            </a:pPr>
            <a:endParaRPr lang="en-US" b="1"/>
          </a:p>
          <a:p>
            <a:pPr algn="ctr">
              <a:defRPr/>
            </a:pPr>
            <a:endParaRPr lang="en-US" b="1"/>
          </a:p>
        </p:txBody>
      </p: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5029200" y="4953000"/>
            <a:ext cx="18288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Komitmen</a:t>
            </a:r>
            <a:r>
              <a:rPr lang="en-US" b="1" dirty="0"/>
              <a:t> </a:t>
            </a:r>
            <a:r>
              <a:rPr lang="en-US" b="1" dirty="0" err="1"/>
              <a:t>thd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Masalah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pPr algn="ctr">
              <a:defRPr/>
            </a:pPr>
            <a:r>
              <a:rPr lang="en-US" b="1" dirty="0" err="1"/>
              <a:t>masyarakat</a:t>
            </a:r>
            <a:endParaRPr lang="en-US" b="1" dirty="0"/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6248400" y="2971800"/>
            <a:ext cx="1676400" cy="16764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/>
              <a:t>Proses</a:t>
            </a:r>
            <a:endParaRPr lang="en-US" b="1" dirty="0"/>
          </a:p>
          <a:p>
            <a:pPr algn="ctr">
              <a:defRPr/>
            </a:pPr>
            <a:r>
              <a:rPr lang="en-US" b="1" dirty="0" err="1"/>
              <a:t>Politik</a:t>
            </a:r>
            <a:endParaRPr lang="en-US" b="1" dirty="0"/>
          </a:p>
        </p:txBody>
      </p:sp>
      <p:sp>
        <p:nvSpPr>
          <p:cNvPr id="13337" name="Oval 25"/>
          <p:cNvSpPr>
            <a:spLocks noChangeArrowheads="1"/>
          </p:cNvSpPr>
          <p:nvPr/>
        </p:nvSpPr>
        <p:spPr bwMode="auto">
          <a:xfrm>
            <a:off x="1447800" y="2971800"/>
            <a:ext cx="1752600" cy="17526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/>
              <a:t>Cara pangdang</a:t>
            </a:r>
          </a:p>
          <a:p>
            <a:pPr algn="ctr">
              <a:defRPr/>
            </a:pPr>
            <a:r>
              <a:rPr lang="en-US" b="1"/>
              <a:t>Terhadap</a:t>
            </a:r>
          </a:p>
          <a:p>
            <a:pPr algn="ctr">
              <a:defRPr/>
            </a:pPr>
            <a:r>
              <a:rPr lang="en-US" b="1"/>
              <a:t>Kesehatan</a:t>
            </a:r>
          </a:p>
        </p:txBody>
      </p:sp>
      <p:sp>
        <p:nvSpPr>
          <p:cNvPr id="13338" name="Oval 26"/>
          <p:cNvSpPr>
            <a:spLocks noChangeArrowheads="1"/>
          </p:cNvSpPr>
          <p:nvPr/>
        </p:nvSpPr>
        <p:spPr bwMode="auto">
          <a:xfrm>
            <a:off x="3505200" y="2971800"/>
            <a:ext cx="2514600" cy="1828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FF33CC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 err="1">
                <a:solidFill>
                  <a:srgbClr val="FF3399"/>
                </a:solidFill>
              </a:rPr>
              <a:t>Kebijakan</a:t>
            </a:r>
            <a:r>
              <a:rPr lang="en-US" b="1" dirty="0">
                <a:solidFill>
                  <a:srgbClr val="FF3399"/>
                </a:solidFill>
              </a:rPr>
              <a:t> </a:t>
            </a:r>
            <a:r>
              <a:rPr lang="en-US" b="1" dirty="0" err="1">
                <a:solidFill>
                  <a:srgbClr val="FF3399"/>
                </a:solidFill>
              </a:rPr>
              <a:t>publik</a:t>
            </a:r>
            <a:endParaRPr lang="en-US" b="1" dirty="0">
              <a:solidFill>
                <a:srgbClr val="FF3399"/>
              </a:solidFill>
            </a:endParaRPr>
          </a:p>
          <a:p>
            <a:pPr algn="ctr">
              <a:defRPr/>
            </a:pPr>
            <a:r>
              <a:rPr lang="en-US" b="1" dirty="0" err="1"/>
              <a:t>SK,Hukum</a:t>
            </a:r>
            <a:r>
              <a:rPr lang="en-US" b="1" dirty="0"/>
              <a:t>/</a:t>
            </a:r>
            <a:r>
              <a:rPr lang="en-US" b="1" dirty="0" err="1"/>
              <a:t>Regu</a:t>
            </a:r>
            <a:r>
              <a:rPr lang="en-US" b="1" dirty="0"/>
              <a:t>-</a:t>
            </a:r>
          </a:p>
          <a:p>
            <a:pPr algn="ctr">
              <a:defRPr/>
            </a:pPr>
            <a:r>
              <a:rPr lang="en-US" b="1" dirty="0" err="1"/>
              <a:t>lasi,Pajak</a:t>
            </a:r>
            <a:r>
              <a:rPr lang="en-US" b="1" dirty="0"/>
              <a:t>, </a:t>
            </a:r>
          </a:p>
          <a:p>
            <a:pPr algn="ctr">
              <a:defRPr/>
            </a:pPr>
            <a:r>
              <a:rPr lang="en-US" b="1" dirty="0" err="1"/>
              <a:t>Harga,Investasi</a:t>
            </a:r>
            <a:r>
              <a:rPr lang="en-US" b="1" dirty="0"/>
              <a:t>,</a:t>
            </a:r>
          </a:p>
          <a:p>
            <a:pPr algn="ctr">
              <a:defRPr/>
            </a:pPr>
            <a:r>
              <a:rPr lang="en-US" b="1" dirty="0" err="1"/>
              <a:t>dsb</a:t>
            </a:r>
            <a:endParaRPr lang="en-US" b="1" dirty="0"/>
          </a:p>
        </p:txBody>
      </p:sp>
      <p:sp>
        <p:nvSpPr>
          <p:cNvPr id="13323" name="Line 38"/>
          <p:cNvSpPr>
            <a:spLocks noChangeShapeType="1"/>
          </p:cNvSpPr>
          <p:nvPr/>
        </p:nvSpPr>
        <p:spPr bwMode="auto">
          <a:xfrm>
            <a:off x="32004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4" name="Line 39"/>
          <p:cNvSpPr>
            <a:spLocks noChangeShapeType="1"/>
          </p:cNvSpPr>
          <p:nvPr/>
        </p:nvSpPr>
        <p:spPr bwMode="auto">
          <a:xfrm flipV="1">
            <a:off x="3886200" y="4800600"/>
            <a:ext cx="152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5" name="Line 40"/>
          <p:cNvSpPr>
            <a:spLocks noChangeShapeType="1"/>
          </p:cNvSpPr>
          <p:nvPr/>
        </p:nvSpPr>
        <p:spPr bwMode="auto">
          <a:xfrm flipH="1" flipV="1">
            <a:off x="5486400" y="4800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6" name="Line 41"/>
          <p:cNvSpPr>
            <a:spLocks noChangeShapeType="1"/>
          </p:cNvSpPr>
          <p:nvPr/>
        </p:nvSpPr>
        <p:spPr bwMode="auto">
          <a:xfrm flipH="1">
            <a:off x="6019800" y="38862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7" name="Line 42"/>
          <p:cNvSpPr>
            <a:spLocks noChangeShapeType="1"/>
          </p:cNvSpPr>
          <p:nvPr/>
        </p:nvSpPr>
        <p:spPr bwMode="auto">
          <a:xfrm flipH="1">
            <a:off x="5410200" y="2895600"/>
            <a:ext cx="152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3328" name="Line 43"/>
          <p:cNvSpPr>
            <a:spLocks noChangeShapeType="1"/>
          </p:cNvSpPr>
          <p:nvPr/>
        </p:nvSpPr>
        <p:spPr bwMode="auto">
          <a:xfrm>
            <a:off x="3886200" y="28194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  <a:solidFill>
            <a:srgbClr val="E6C0E8"/>
          </a:solidFill>
        </p:spPr>
        <p:txBody>
          <a:bodyPr/>
          <a:lstStyle/>
          <a:p>
            <a:pPr eaLnBrk="1" hangingPunct="1"/>
            <a:r>
              <a:rPr lang="en-US" sz="3200" b="1"/>
              <a:t>TUJUAN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8B80-C219-4587-BB69-EB4DCF240C4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1268" name="Oval 4" descr="Diagonal brick"/>
          <p:cNvSpPr>
            <a:spLocks noChangeArrowheads="1"/>
          </p:cNvSpPr>
          <p:nvPr/>
        </p:nvSpPr>
        <p:spPr bwMode="auto">
          <a:xfrm>
            <a:off x="2743200" y="3429000"/>
            <a:ext cx="3581400" cy="3276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 b="1" dirty="0"/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Adanya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Komitmen</a:t>
            </a:r>
            <a:endParaRPr lang="en-US" sz="2400" b="1" dirty="0">
              <a:solidFill>
                <a:srgbClr val="0000FF"/>
              </a:solidFill>
            </a:endParaRPr>
          </a:p>
          <a:p>
            <a:pPr algn="ctr">
              <a:defRPr/>
            </a:pPr>
            <a:r>
              <a:rPr lang="en-US" sz="2400" b="1" dirty="0" err="1">
                <a:solidFill>
                  <a:srgbClr val="0000FF"/>
                </a:solidFill>
              </a:rPr>
              <a:t>dan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dukungan</a:t>
            </a:r>
            <a:r>
              <a:rPr lang="en-US" sz="2400" b="1" dirty="0"/>
              <a:t> :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Kebijakan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Sumber</a:t>
            </a:r>
            <a:r>
              <a:rPr lang="en-US" sz="2400" b="1" dirty="0">
                <a:solidFill>
                  <a:srgbClr val="000066"/>
                </a:solidFill>
              </a:rPr>
              <a:t> </a:t>
            </a:r>
            <a:r>
              <a:rPr lang="en-US" sz="2400" b="1" dirty="0" err="1">
                <a:solidFill>
                  <a:srgbClr val="000066"/>
                </a:solidFill>
              </a:rPr>
              <a:t>daya</a:t>
            </a:r>
            <a:r>
              <a:rPr lang="en-US" sz="2400" b="1" dirty="0">
                <a:solidFill>
                  <a:srgbClr val="000066"/>
                </a:solidFill>
              </a:rPr>
              <a:t>,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Kemudahan</a:t>
            </a:r>
            <a:r>
              <a:rPr lang="en-US" sz="2400" b="1" dirty="0">
                <a:solidFill>
                  <a:srgbClr val="000066"/>
                </a:solidFill>
              </a:rPr>
              <a:t>, </a:t>
            </a: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Keikutsertaan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r>
              <a:rPr lang="en-US" sz="2400" b="1" dirty="0" err="1">
                <a:solidFill>
                  <a:srgbClr val="000066"/>
                </a:solidFill>
              </a:rPr>
              <a:t>Dll</a:t>
            </a:r>
            <a:endParaRPr lang="en-US" sz="2400" b="1" dirty="0">
              <a:solidFill>
                <a:srgbClr val="000066"/>
              </a:solidFill>
            </a:endParaRPr>
          </a:p>
          <a:p>
            <a:pPr algn="ctr">
              <a:buFontTx/>
              <a:buChar char="•"/>
              <a:defRPr/>
            </a:pP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4341" name="Oval 5" descr="Diagonal brick"/>
          <p:cNvSpPr>
            <a:spLocks noChangeArrowheads="1"/>
          </p:cNvSpPr>
          <p:nvPr/>
        </p:nvSpPr>
        <p:spPr bwMode="auto">
          <a:xfrm>
            <a:off x="1143000" y="1828800"/>
            <a:ext cx="2209800" cy="21336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ketertarikan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utk mengatasi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2" name="Oval 6" descr="Diagonal brick"/>
          <p:cNvSpPr>
            <a:spLocks noChangeArrowheads="1"/>
          </p:cNvSpPr>
          <p:nvPr/>
        </p:nvSpPr>
        <p:spPr bwMode="auto">
          <a:xfrm>
            <a:off x="76200" y="3886200"/>
            <a:ext cx="2286000" cy="2209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</a:rPr>
              <a:t>pemahaman/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kesadaran thd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masalah</a:t>
            </a:r>
          </a:p>
        </p:txBody>
      </p:sp>
      <p:sp>
        <p:nvSpPr>
          <p:cNvPr id="14343" name="Oval 7" descr="Diagonal brick"/>
          <p:cNvSpPr>
            <a:spLocks noChangeArrowheads="1"/>
          </p:cNvSpPr>
          <p:nvPr/>
        </p:nvSpPr>
        <p:spPr bwMode="auto">
          <a:xfrm>
            <a:off x="6781800" y="3962400"/>
            <a:ext cx="2209800" cy="22098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 lanjut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kegiatan</a:t>
            </a:r>
          </a:p>
        </p:txBody>
      </p:sp>
      <p:sp>
        <p:nvSpPr>
          <p:cNvPr id="14344" name="Oval 8" descr="Diagonal brick"/>
          <p:cNvSpPr>
            <a:spLocks noChangeArrowheads="1"/>
          </p:cNvSpPr>
          <p:nvPr/>
        </p:nvSpPr>
        <p:spPr bwMode="auto">
          <a:xfrm>
            <a:off x="3429000" y="990600"/>
            <a:ext cx="2286000" cy="2209800"/>
          </a:xfrm>
          <a:prstGeom prst="ellipse">
            <a:avLst/>
          </a:prstGeom>
          <a:solidFill>
            <a:srgbClr val="CCFF6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kemauan/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kepedulian 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 alternatif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  <a:sym typeface="Wingdings" pitchFamily="2" charset="2"/>
              </a:rPr>
              <a:t>solusi</a:t>
            </a:r>
            <a:endParaRPr lang="en-US" sz="2400" b="1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345" name="Oval 9" descr="Diagonal brick"/>
          <p:cNvSpPr>
            <a:spLocks noChangeArrowheads="1"/>
          </p:cNvSpPr>
          <p:nvPr/>
        </p:nvSpPr>
        <p:spPr bwMode="auto">
          <a:xfrm>
            <a:off x="5791200" y="1905000"/>
            <a:ext cx="2209800" cy="2133600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6E9779"/>
            </a:prstShdw>
          </a:effec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Adanya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tindakan nyata :</a:t>
            </a:r>
          </a:p>
          <a:p>
            <a:pPr algn="ctr"/>
            <a:r>
              <a:rPr lang="en-US" sz="2400" b="1">
                <a:solidFill>
                  <a:srgbClr val="000066"/>
                </a:solidFill>
                <a:latin typeface="Arial Narrow" pitchFamily="34" charset="0"/>
              </a:rPr>
              <a:t>solusi masalah</a:t>
            </a:r>
          </a:p>
        </p:txBody>
      </p:sp>
      <p:sp>
        <p:nvSpPr>
          <p:cNvPr id="14346" name="Line 17"/>
          <p:cNvSpPr>
            <a:spLocks noChangeShapeType="1"/>
          </p:cNvSpPr>
          <p:nvPr/>
        </p:nvSpPr>
        <p:spPr bwMode="auto">
          <a:xfrm>
            <a:off x="2362200" y="5105400"/>
            <a:ext cx="381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7" name="Line 18"/>
          <p:cNvSpPr>
            <a:spLocks noChangeShapeType="1"/>
          </p:cNvSpPr>
          <p:nvPr/>
        </p:nvSpPr>
        <p:spPr bwMode="auto">
          <a:xfrm flipH="1">
            <a:off x="5867400" y="38100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8" name="Line 19"/>
          <p:cNvSpPr>
            <a:spLocks noChangeShapeType="1"/>
          </p:cNvSpPr>
          <p:nvPr/>
        </p:nvSpPr>
        <p:spPr bwMode="auto">
          <a:xfrm>
            <a:off x="4572000" y="3200400"/>
            <a:ext cx="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49" name="Line 20"/>
          <p:cNvSpPr>
            <a:spLocks noChangeShapeType="1"/>
          </p:cNvSpPr>
          <p:nvPr/>
        </p:nvSpPr>
        <p:spPr bwMode="auto">
          <a:xfrm>
            <a:off x="3048000" y="3657600"/>
            <a:ext cx="228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0" name="Line 21"/>
          <p:cNvSpPr>
            <a:spLocks noChangeShapeType="1"/>
          </p:cNvSpPr>
          <p:nvPr/>
        </p:nvSpPr>
        <p:spPr bwMode="auto">
          <a:xfrm flipH="1">
            <a:off x="6324600" y="5181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1" name="Line 22"/>
          <p:cNvSpPr>
            <a:spLocks noChangeShapeType="1"/>
          </p:cNvSpPr>
          <p:nvPr/>
        </p:nvSpPr>
        <p:spPr bwMode="auto">
          <a:xfrm flipV="1">
            <a:off x="1600200" y="37338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2" name="Line 23"/>
          <p:cNvSpPr>
            <a:spLocks noChangeShapeType="1"/>
          </p:cNvSpPr>
          <p:nvPr/>
        </p:nvSpPr>
        <p:spPr bwMode="auto">
          <a:xfrm flipV="1">
            <a:off x="3276600" y="2362200"/>
            <a:ext cx="304800" cy="152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3" name="Line 24"/>
          <p:cNvSpPr>
            <a:spLocks noChangeShapeType="1"/>
          </p:cNvSpPr>
          <p:nvPr/>
        </p:nvSpPr>
        <p:spPr bwMode="auto">
          <a:xfrm>
            <a:off x="5638800" y="2362200"/>
            <a:ext cx="304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4354" name="Line 25"/>
          <p:cNvSpPr>
            <a:spLocks noChangeShapeType="1"/>
          </p:cNvSpPr>
          <p:nvPr/>
        </p:nvSpPr>
        <p:spPr bwMode="auto">
          <a:xfrm>
            <a:off x="7315200" y="3886200"/>
            <a:ext cx="152400" cy="304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9144000" cy="914400"/>
          </a:xfrm>
          <a:solidFill>
            <a:srgbClr val="FFCC00"/>
          </a:solidFill>
        </p:spPr>
        <p:txBody>
          <a:bodyPr/>
          <a:lstStyle/>
          <a:p>
            <a:pPr eaLnBrk="1" hangingPunct="1"/>
            <a:r>
              <a:rPr lang="en-US" sz="3200" b="1"/>
              <a:t>PELAKU DAN SASARAN ADVOKASI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33379-CA86-4D01-92B2-2A4260CE9C2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381000" y="1951038"/>
            <a:ext cx="39624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</a:t>
            </a:r>
            <a:r>
              <a:rPr lang="en-US" sz="2400" b="1" dirty="0">
                <a:solidFill>
                  <a:srgbClr val="C00000"/>
                </a:solidFill>
              </a:rPr>
              <a:t>PELAKU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Pakar</a:t>
            </a:r>
            <a:r>
              <a:rPr lang="en-US" b="1" dirty="0"/>
              <a:t>, </a:t>
            </a:r>
            <a:r>
              <a:rPr lang="en-US" b="1" dirty="0" err="1"/>
              <a:t>pejabat</a:t>
            </a:r>
            <a:r>
              <a:rPr lang="en-US" b="1" dirty="0"/>
              <a:t> yang </a:t>
            </a:r>
            <a:r>
              <a:rPr lang="en-US" b="1" dirty="0" err="1"/>
              <a:t>berwenang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Perg</a:t>
            </a:r>
            <a:r>
              <a:rPr lang="en-US" b="1" dirty="0"/>
              <a:t>. </a:t>
            </a:r>
            <a:r>
              <a:rPr lang="en-US" b="1" dirty="0" err="1"/>
              <a:t>Tinggi</a:t>
            </a:r>
            <a:r>
              <a:rPr lang="en-US" b="1" dirty="0"/>
              <a:t>, 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Swasta</a:t>
            </a:r>
            <a:r>
              <a:rPr lang="en-US" b="1" dirty="0"/>
              <a:t>, Org. </a:t>
            </a:r>
            <a:r>
              <a:rPr lang="en-US" b="1" dirty="0" err="1"/>
              <a:t>profesi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/>
              <a:t>Org. </a:t>
            </a:r>
            <a:r>
              <a:rPr lang="en-US" b="1" dirty="0" err="1"/>
              <a:t>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</a:rPr>
              <a:t>DENGAN SYARAT 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Peduli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, </a:t>
            </a:r>
            <a:r>
              <a:rPr lang="en-US" b="1" dirty="0" err="1"/>
              <a:t>Paham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Berkemampuan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Dipercaya</a:t>
            </a:r>
            <a:r>
              <a:rPr lang="en-US" b="1" dirty="0"/>
              <a:t> / </a:t>
            </a:r>
            <a:r>
              <a:rPr lang="en-US" b="1" dirty="0" err="1"/>
              <a:t>Dihormati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tercela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endParaRPr lang="en-US" b="1" dirty="0"/>
          </a:p>
          <a:p>
            <a:pPr algn="ctr">
              <a:buFontTx/>
              <a:buChar char="•"/>
              <a:defRPr/>
            </a:pPr>
            <a:endParaRPr lang="en-US" b="1" dirty="0"/>
          </a:p>
        </p:txBody>
      </p:sp>
      <p:sp>
        <p:nvSpPr>
          <p:cNvPr id="16389" name="Rectangle 1029"/>
          <p:cNvSpPr>
            <a:spLocks noChangeArrowheads="1"/>
          </p:cNvSpPr>
          <p:nvPr/>
        </p:nvSpPr>
        <p:spPr bwMode="auto">
          <a:xfrm>
            <a:off x="4800600" y="1951038"/>
            <a:ext cx="4038600" cy="41910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 dirty="0"/>
              <a:t>   </a:t>
            </a:r>
          </a:p>
          <a:p>
            <a:pPr algn="ctr">
              <a:defRPr/>
            </a:pPr>
            <a:r>
              <a:rPr lang="en-US" b="1" dirty="0"/>
              <a:t>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SASARAN: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Pengambil</a:t>
            </a:r>
            <a:r>
              <a:rPr lang="en-US" b="1" dirty="0"/>
              <a:t> </a:t>
            </a:r>
            <a:r>
              <a:rPr lang="en-US" b="1" dirty="0" err="1"/>
              <a:t>keputusan</a:t>
            </a:r>
            <a:r>
              <a:rPr lang="en-US" b="1" dirty="0"/>
              <a:t>,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kebijakan</a:t>
            </a:r>
            <a:r>
              <a:rPr lang="en-US" b="1" dirty="0"/>
              <a:t>,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Pembuat</a:t>
            </a:r>
            <a:r>
              <a:rPr lang="en-US" b="1" dirty="0"/>
              <a:t> </a:t>
            </a:r>
            <a:r>
              <a:rPr lang="en-US" b="1" dirty="0" err="1"/>
              <a:t>opini</a:t>
            </a:r>
            <a:r>
              <a:rPr lang="en-US" b="1" dirty="0"/>
              <a:t>, </a:t>
            </a:r>
            <a:r>
              <a:rPr lang="en-US" b="1" dirty="0" err="1"/>
              <a:t>Penyusun</a:t>
            </a:r>
            <a:r>
              <a:rPr lang="en-US" b="1" dirty="0"/>
              <a:t> draft, </a:t>
            </a:r>
            <a:r>
              <a:rPr lang="en-US" b="1" dirty="0" err="1"/>
              <a:t>Dll</a:t>
            </a:r>
            <a:r>
              <a:rPr lang="en-US" b="1" dirty="0"/>
              <a:t>   </a:t>
            </a:r>
          </a:p>
          <a:p>
            <a:pPr algn="ctr">
              <a:defRPr/>
            </a:pPr>
            <a:endParaRPr lang="en-US" b="1" dirty="0"/>
          </a:p>
          <a:p>
            <a:pPr algn="ctr"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</a:rPr>
              <a:t>     </a:t>
            </a:r>
            <a:r>
              <a:rPr lang="en-US" sz="2000" b="1" dirty="0">
                <a:solidFill>
                  <a:srgbClr val="C00000"/>
                </a:solidFill>
              </a:rPr>
              <a:t>SEPERTI : 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Pemerint</a:t>
            </a:r>
            <a:r>
              <a:rPr lang="id-ID" b="1" dirty="0"/>
              <a:t>ah</a:t>
            </a:r>
            <a:r>
              <a:rPr lang="en-US" b="1" dirty="0"/>
              <a:t>, DPR/DPRD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Pengusaha</a:t>
            </a:r>
            <a:r>
              <a:rPr lang="en-US" b="1" dirty="0"/>
              <a:t>, </a:t>
            </a:r>
            <a:r>
              <a:rPr lang="en-US" b="1" dirty="0" err="1"/>
              <a:t>Penyandang</a:t>
            </a:r>
            <a:r>
              <a:rPr lang="en-US" b="1" dirty="0"/>
              <a:t> Dana</a:t>
            </a:r>
          </a:p>
          <a:p>
            <a:pPr algn="ctr">
              <a:buFontTx/>
              <a:buChar char="•"/>
              <a:defRPr/>
            </a:pPr>
            <a:r>
              <a:rPr lang="en-US" b="1" dirty="0"/>
              <a:t>Media </a:t>
            </a:r>
            <a:r>
              <a:rPr lang="en-US" b="1" dirty="0" err="1"/>
              <a:t>massa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Org.profesi</a:t>
            </a:r>
            <a:r>
              <a:rPr lang="en-US" b="1" dirty="0"/>
              <a:t>, </a:t>
            </a:r>
            <a:r>
              <a:rPr lang="en-US" b="1" dirty="0" err="1"/>
              <a:t>Org.masy</a:t>
            </a:r>
            <a:r>
              <a:rPr lang="en-US" b="1" dirty="0"/>
              <a:t>/agama, LSM</a:t>
            </a:r>
          </a:p>
          <a:p>
            <a:pPr algn="ctr">
              <a:buFontTx/>
              <a:buChar char="•"/>
              <a:defRPr/>
            </a:pPr>
            <a:r>
              <a:rPr lang="en-US" b="1" dirty="0" err="1"/>
              <a:t>Tokoh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, </a:t>
            </a:r>
            <a:r>
              <a:rPr lang="en-US" b="1" dirty="0" err="1"/>
              <a:t>Klp</a:t>
            </a:r>
            <a:r>
              <a:rPr lang="en-US" b="1" dirty="0"/>
              <a:t>. </a:t>
            </a:r>
            <a:r>
              <a:rPr lang="en-US" b="1" dirty="0" err="1"/>
              <a:t>Potensial</a:t>
            </a:r>
            <a:endParaRPr lang="en-US" b="1" dirty="0"/>
          </a:p>
          <a:p>
            <a:pPr algn="ctr">
              <a:buFontTx/>
              <a:buChar char="•"/>
              <a:defRPr/>
            </a:pPr>
            <a:r>
              <a:rPr lang="en-US" b="1" dirty="0" err="1"/>
              <a:t>Penentang</a:t>
            </a:r>
            <a:r>
              <a:rPr lang="en-US" b="1" dirty="0"/>
              <a:t>/</a:t>
            </a:r>
            <a:r>
              <a:rPr lang="en-US" b="1" dirty="0" err="1"/>
              <a:t>lawan</a:t>
            </a:r>
            <a:r>
              <a:rPr lang="en-US" b="1" dirty="0"/>
              <a:t>, </a:t>
            </a:r>
            <a:r>
              <a:rPr lang="en-US" b="1" dirty="0" err="1"/>
              <a:t>Dll</a:t>
            </a:r>
            <a:r>
              <a:rPr lang="en-US" b="1" dirty="0"/>
              <a:t>. </a:t>
            </a:r>
          </a:p>
          <a:p>
            <a:pPr algn="ctr">
              <a:defRPr/>
            </a:pPr>
            <a:endParaRPr lang="en-US" b="1" dirty="0"/>
          </a:p>
        </p:txBody>
      </p:sp>
      <p:sp>
        <p:nvSpPr>
          <p:cNvPr id="15366" name="AutoShape 1032"/>
          <p:cNvSpPr>
            <a:spLocks noChangeArrowheads="1"/>
          </p:cNvSpPr>
          <p:nvPr/>
        </p:nvSpPr>
        <p:spPr bwMode="auto">
          <a:xfrm>
            <a:off x="2057400" y="3886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  <p:sp>
        <p:nvSpPr>
          <p:cNvPr id="15367" name="AutoShape 1033"/>
          <p:cNvSpPr>
            <a:spLocks noChangeArrowheads="1"/>
          </p:cNvSpPr>
          <p:nvPr/>
        </p:nvSpPr>
        <p:spPr bwMode="auto">
          <a:xfrm>
            <a:off x="6477000" y="35052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d-ID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200" y="1600200"/>
            <a:ext cx="8458200" cy="3962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85800" y="3143250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Terciptanya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perubahan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kebijakan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peraturan-peraturan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dukungan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sumber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daya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dll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untuk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memecahkan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isu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tertentu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.</a:t>
            </a:r>
            <a:endParaRPr lang="en-GB" sz="24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143000" y="990600"/>
            <a:ext cx="701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TUJUAN  ADVOKASI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0" y="5516563"/>
            <a:ext cx="464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/>
              <a:t>Meng-INFORMASI-kan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362200" y="4114800"/>
            <a:ext cx="449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/>
              <a:t>Me-MOTIVASI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57400" y="2514600"/>
            <a:ext cx="533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Mem-BUJUK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457200"/>
            <a:ext cx="662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/>
              <a:t>Ber- AKSI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4267200" y="48768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267200" y="34290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267200" y="1752600"/>
            <a:ext cx="7620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autoUpdateAnimBg="0"/>
      <p:bldP spid="5124" grpId="0" autoUpdateAnimBg="0"/>
      <p:bldP spid="5125" grpId="0" autoUpdateAnimBg="0"/>
      <p:bldP spid="5126" grpId="0" animBg="1"/>
      <p:bldP spid="5127" grpId="0" animBg="1"/>
      <p:bldP spid="5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686800" cy="4114800"/>
          </a:xfrm>
          <a:solidFill>
            <a:schemeClr val="accent4">
              <a:lumMod val="40000"/>
              <a:lumOff val="60000"/>
            </a:schemeClr>
          </a:solidFill>
          <a:effectLst>
            <a:outerShdw dist="107763" dir="2700000" algn="ctr" rotWithShape="0">
              <a:srgbClr val="FF33CC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C00000"/>
                </a:solidFill>
              </a:rPr>
              <a:t>Tatanan</a:t>
            </a:r>
            <a:r>
              <a:rPr lang="en-US" sz="2800" dirty="0">
                <a:solidFill>
                  <a:srgbClr val="C00000"/>
                </a:solidFill>
              </a:rPr>
              <a:t> formal </a:t>
            </a:r>
            <a:r>
              <a:rPr lang="en-US" sz="2800" dirty="0"/>
              <a:t>: </a:t>
            </a:r>
            <a:r>
              <a:rPr lang="en-US" sz="2800" dirty="0" err="1"/>
              <a:t>rapat</a:t>
            </a:r>
            <a:r>
              <a:rPr lang="en-US" sz="2800" dirty="0"/>
              <a:t>, seminar, </a:t>
            </a:r>
            <a:r>
              <a:rPr lang="en-US" sz="2800" dirty="0" err="1"/>
              <a:t>konferensi</a:t>
            </a:r>
            <a:r>
              <a:rPr lang="en-US" sz="2800" dirty="0"/>
              <a:t>, </a:t>
            </a:r>
            <a:r>
              <a:rPr lang="en-US" sz="2800" dirty="0" err="1"/>
              <a:t>semiloka</a:t>
            </a:r>
            <a:r>
              <a:rPr lang="en-US" sz="2800" dirty="0"/>
              <a:t>, </a:t>
            </a:r>
            <a:r>
              <a:rPr lang="en-US" sz="2800" dirty="0" err="1"/>
              <a:t>telekonferensi</a:t>
            </a:r>
            <a:r>
              <a:rPr lang="en-US" sz="2800" dirty="0"/>
              <a:t>.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rgbClr val="C00000"/>
                </a:solidFill>
              </a:rPr>
              <a:t>Tatanan</a:t>
            </a:r>
            <a:r>
              <a:rPr lang="en-US" sz="2800" dirty="0">
                <a:solidFill>
                  <a:srgbClr val="C00000"/>
                </a:solidFill>
              </a:rPr>
              <a:t> informal </a:t>
            </a:r>
            <a:r>
              <a:rPr lang="en-US" sz="2800" dirty="0"/>
              <a:t>: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umum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khusus</a:t>
            </a:r>
            <a:r>
              <a:rPr lang="en-US" sz="2800" dirty="0"/>
              <a:t>, festival, event </a:t>
            </a:r>
            <a:r>
              <a:rPr lang="en-US" sz="2800" dirty="0" err="1"/>
              <a:t>olah</a:t>
            </a:r>
            <a:r>
              <a:rPr lang="en-US" sz="2800" dirty="0"/>
              <a:t> raga, </a:t>
            </a:r>
            <a:r>
              <a:rPr lang="en-US" sz="2800" dirty="0" err="1"/>
              <a:t>di</a:t>
            </a:r>
            <a:r>
              <a:rPr lang="en-US" sz="2800" dirty="0"/>
              <a:t> </a:t>
            </a:r>
            <a:r>
              <a:rPr lang="en-US" sz="2800" dirty="0" err="1"/>
              <a:t>rumah</a:t>
            </a:r>
            <a:r>
              <a:rPr lang="en-US" sz="2800" dirty="0"/>
              <a:t>, </a:t>
            </a:r>
            <a:r>
              <a:rPr lang="en-US" sz="2800" dirty="0" err="1"/>
              <a:t>reuni</a:t>
            </a:r>
            <a:r>
              <a:rPr lang="en-US" sz="2800" dirty="0"/>
              <a:t>, </a:t>
            </a:r>
            <a:r>
              <a:rPr lang="en-US" sz="2800" dirty="0" err="1"/>
              <a:t>arisan</a:t>
            </a:r>
            <a:r>
              <a:rPr lang="en-US" sz="2800" dirty="0"/>
              <a:t>, </a:t>
            </a:r>
            <a:r>
              <a:rPr lang="en-US" sz="2800" dirty="0" err="1"/>
              <a:t>pertemuan</a:t>
            </a:r>
            <a:r>
              <a:rPr lang="en-US" sz="2800" dirty="0"/>
              <a:t> </a:t>
            </a:r>
            <a:r>
              <a:rPr lang="en-US" sz="2800" dirty="0" err="1"/>
              <a:t>keluarga</a:t>
            </a:r>
            <a:r>
              <a:rPr lang="en-US" sz="2800" dirty="0"/>
              <a:t> </a:t>
            </a:r>
            <a:r>
              <a:rPr lang="en-US" sz="2800" dirty="0" err="1"/>
              <a:t>dll</a:t>
            </a:r>
            <a:r>
              <a:rPr lang="en-US" sz="2800" dirty="0"/>
              <a:t>.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rgbClr val="C00000"/>
                </a:solidFill>
              </a:rPr>
              <a:t>Secara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langsung</a:t>
            </a:r>
            <a:r>
              <a:rPr lang="en-US" sz="2800" dirty="0"/>
              <a:t>: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rapat</a:t>
            </a:r>
            <a:r>
              <a:rPr lang="en-US" sz="2800" dirty="0"/>
              <a:t>, </a:t>
            </a:r>
            <a:r>
              <a:rPr lang="en-US" sz="2800" dirty="0" err="1"/>
              <a:t>surat</a:t>
            </a:r>
            <a:r>
              <a:rPr lang="en-US" sz="2800" dirty="0"/>
              <a:t>, email, </a:t>
            </a:r>
            <a:r>
              <a:rPr lang="en-US" sz="2800" dirty="0" err="1"/>
              <a:t>telepon</a:t>
            </a:r>
            <a:r>
              <a:rPr lang="en-US" sz="2800" dirty="0"/>
              <a:t>, fax, </a:t>
            </a:r>
            <a:r>
              <a:rPr lang="en-US" sz="2800" dirty="0" err="1"/>
              <a:t>dll</a:t>
            </a:r>
            <a:endParaRPr lang="en-US" sz="2800" dirty="0"/>
          </a:p>
          <a:p>
            <a:pPr eaLnBrk="1" hangingPunct="1">
              <a:defRPr/>
            </a:pPr>
            <a:r>
              <a:rPr lang="en-US" sz="2800" dirty="0" err="1">
                <a:solidFill>
                  <a:srgbClr val="C00000"/>
                </a:solidFill>
              </a:rPr>
              <a:t>Secara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tdk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langsung</a:t>
            </a:r>
            <a:r>
              <a:rPr lang="en-US" sz="2800" dirty="0"/>
              <a:t>: </a:t>
            </a:r>
            <a:r>
              <a:rPr lang="en-US" sz="2800" dirty="0" err="1"/>
              <a:t>komunikasi</a:t>
            </a:r>
            <a:r>
              <a:rPr lang="en-US" sz="2800" dirty="0"/>
              <a:t> </a:t>
            </a:r>
            <a:r>
              <a:rPr lang="en-US" sz="2800" dirty="0" err="1"/>
              <a:t>melalui</a:t>
            </a:r>
            <a:r>
              <a:rPr lang="en-US" sz="2800" dirty="0"/>
              <a:t> </a:t>
            </a:r>
            <a:r>
              <a:rPr lang="en-US" sz="2800" dirty="0" err="1"/>
              <a:t>kolega</a:t>
            </a:r>
            <a:r>
              <a:rPr lang="en-US" sz="2800" dirty="0"/>
              <a:t>, </a:t>
            </a:r>
            <a:r>
              <a:rPr lang="en-US" sz="2800" dirty="0" err="1"/>
              <a:t>teman</a:t>
            </a:r>
            <a:r>
              <a:rPr lang="en-US" sz="2800" dirty="0"/>
              <a:t>, </a:t>
            </a:r>
            <a:r>
              <a:rPr lang="en-US" sz="2800" dirty="0" err="1"/>
              <a:t>keluarga</a:t>
            </a:r>
            <a:r>
              <a:rPr lang="en-US" sz="2800" dirty="0"/>
              <a:t>, </a:t>
            </a:r>
            <a:r>
              <a:rPr lang="en-US" sz="2800" dirty="0" err="1"/>
              <a:t>sekutu</a:t>
            </a:r>
            <a:r>
              <a:rPr lang="en-US" sz="2800" dirty="0"/>
              <a:t>/</a:t>
            </a:r>
            <a:r>
              <a:rPr lang="en-US" sz="2800" dirty="0" err="1"/>
              <a:t>kelompok</a:t>
            </a:r>
            <a:endParaRPr lang="en-US" sz="2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6423F5-3F56-4628-B49D-4FBD9E28423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03238"/>
            <a:ext cx="9144000" cy="715962"/>
          </a:xfrm>
          <a:prstGeom prst="rect">
            <a:avLst/>
          </a:prstGeom>
          <a:solidFill>
            <a:srgbClr val="DCA9D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DIMANA DAN KAPAN ADVOKASI</a:t>
            </a:r>
          </a:p>
        </p:txBody>
      </p:sp>
    </p:spTree>
  </p:cSld>
  <p:clrMapOvr>
    <a:masterClrMapping/>
  </p:clrMapOvr>
  <p:transition>
    <p:cover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858838"/>
          </a:xfrm>
          <a:solidFill>
            <a:srgbClr val="DCA9DF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66"/>
                </a:solidFill>
              </a:rPr>
              <a:t>PROSES ADVOKASI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ACE21-DA05-4AB8-962B-3D59D1EA6DA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8600" y="4038600"/>
            <a:ext cx="4038600" cy="25146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Strategi</a:t>
            </a:r>
            <a:r>
              <a:rPr lang="en-US" sz="3200" b="1"/>
              <a:t> :</a:t>
            </a:r>
          </a:p>
          <a:p>
            <a:pPr algn="ctr"/>
            <a:r>
              <a:rPr lang="en-US" sz="2400" b="1"/>
              <a:t>Membangun kepercayaan</a:t>
            </a:r>
          </a:p>
          <a:p>
            <a:pPr algn="ctr"/>
            <a:r>
              <a:rPr lang="en-US" sz="2000" b="1"/>
              <a:t>(Menyamakan persepsi,</a:t>
            </a:r>
          </a:p>
          <a:p>
            <a:pPr algn="ctr"/>
            <a:r>
              <a:rPr lang="en-US" sz="2000" b="1"/>
              <a:t>menjalin jaringan/ </a:t>
            </a:r>
          </a:p>
          <a:p>
            <a:pPr algn="ctr"/>
            <a:r>
              <a:rPr lang="en-US" sz="2000" b="1"/>
              <a:t>kemitraan/kerjasama dan</a:t>
            </a:r>
          </a:p>
          <a:p>
            <a:pPr algn="ctr"/>
            <a:r>
              <a:rPr lang="en-US" sz="2000" b="1"/>
              <a:t>mengembangkannya lebih lanjut)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876800" y="4038600"/>
            <a:ext cx="4038600" cy="25146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r>
              <a:rPr lang="en-US" sz="3200" b="1">
                <a:solidFill>
                  <a:srgbClr val="000066"/>
                </a:solidFill>
              </a:rPr>
              <a:t>Langkah pokok</a:t>
            </a:r>
            <a:r>
              <a:rPr lang="en-US" sz="3200" b="1"/>
              <a:t> :</a:t>
            </a:r>
          </a:p>
          <a:p>
            <a:pPr marL="342900" indent="-342900" algn="ctr"/>
            <a:r>
              <a:rPr lang="en-US" sz="2000" b="1"/>
              <a:t>Definisikan isu strategis</a:t>
            </a:r>
          </a:p>
          <a:p>
            <a:pPr marL="342900" indent="-342900" algn="ctr"/>
            <a:r>
              <a:rPr lang="en-US" sz="2000" b="1"/>
              <a:t>Menentukan tujuan advokasi</a:t>
            </a:r>
          </a:p>
          <a:p>
            <a:pPr marL="342900" indent="-342900" algn="ctr"/>
            <a:r>
              <a:rPr lang="en-US" sz="2000" b="1"/>
              <a:t>Mengembangkan pesan advokasi</a:t>
            </a:r>
          </a:p>
          <a:p>
            <a:pPr marL="342900" indent="-342900" algn="ctr"/>
            <a:r>
              <a:rPr lang="en-US" sz="2000" b="1"/>
              <a:t>Penggalangan sumberdaya ter-</a:t>
            </a:r>
          </a:p>
          <a:p>
            <a:pPr marL="342900" indent="-342900" algn="ctr"/>
            <a:r>
              <a:rPr lang="en-US" sz="2000" b="1"/>
              <a:t>masuk dana</a:t>
            </a:r>
          </a:p>
          <a:p>
            <a:pPr marL="342900" indent="-342900" algn="ctr"/>
            <a:r>
              <a:rPr lang="en-US" sz="2000" b="1"/>
              <a:t>Mengembangkan rencana kerja</a:t>
            </a:r>
            <a:endParaRPr lang="en-US" sz="2400"/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2286000" y="1371600"/>
            <a:ext cx="4495800" cy="2362200"/>
          </a:xfrm>
          <a:prstGeom prst="ellipse">
            <a:avLst/>
          </a:prstGeom>
          <a:solidFill>
            <a:srgbClr val="FF7C8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000066"/>
                </a:solidFill>
              </a:rPr>
              <a:t>Kata kunci :</a:t>
            </a:r>
          </a:p>
          <a:p>
            <a:pPr algn="ctr"/>
            <a:r>
              <a:rPr lang="en-US" sz="2400" b="1"/>
              <a:t>Pendekatan yang bijak </a:t>
            </a:r>
          </a:p>
          <a:p>
            <a:pPr algn="ctr"/>
            <a:r>
              <a:rPr lang="en-US" sz="2400" b="1"/>
              <a:t>(pas/sesuai, cara yang baik </a:t>
            </a:r>
          </a:p>
          <a:p>
            <a:pPr algn="ctr"/>
            <a:r>
              <a:rPr lang="en-US" sz="2400" b="1"/>
              <a:t>dan benar, sesuai sikon), </a:t>
            </a:r>
          </a:p>
          <a:p>
            <a:pPr algn="ctr"/>
            <a:endParaRPr lang="en-US" sz="2400" b="1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267200" y="53340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 flipH="1">
            <a:off x="2743200" y="3581400"/>
            <a:ext cx="762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5715000" y="3581400"/>
            <a:ext cx="9906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blind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77724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5400" b="1">
                <a:latin typeface="Tahoma" pitchFamily="34" charset="0"/>
              </a:rPr>
              <a:t>‘</a:t>
            </a:r>
            <a:r>
              <a:rPr lang="en-US" sz="5400" b="1">
                <a:latin typeface="Comic Sans MS" pitchFamily="66" charset="0"/>
              </a:rPr>
              <a:t>APA’</a:t>
            </a:r>
            <a:r>
              <a:rPr lang="en-US" sz="4000" b="1">
                <a:latin typeface="Comic Sans MS" pitchFamily="66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000" b="1">
                <a:latin typeface="Comic Sans MS" pitchFamily="66" charset="0"/>
              </a:rPr>
              <a:t>yang kita ADVOKASI-kan?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32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C3569-EFB4-42A9-9FDD-644D131EF10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2232025" y="4173538"/>
            <a:ext cx="1887538" cy="42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1217613" y="2619375"/>
            <a:ext cx="10001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 flipH="1" flipV="1">
            <a:off x="1187450" y="2590800"/>
            <a:ext cx="14288" cy="6238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8" name="Line 5"/>
          <p:cNvSpPr>
            <a:spLocks noChangeShapeType="1"/>
          </p:cNvSpPr>
          <p:nvPr/>
        </p:nvSpPr>
        <p:spPr bwMode="auto">
          <a:xfrm flipV="1">
            <a:off x="1195388" y="5172075"/>
            <a:ext cx="15875" cy="638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79" name="Line 6"/>
          <p:cNvSpPr>
            <a:spLocks noChangeShapeType="1"/>
          </p:cNvSpPr>
          <p:nvPr/>
        </p:nvSpPr>
        <p:spPr bwMode="auto">
          <a:xfrm>
            <a:off x="1219200" y="5791200"/>
            <a:ext cx="1022350" cy="2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0" name="Line 7"/>
          <p:cNvSpPr>
            <a:spLocks noChangeShapeType="1"/>
          </p:cNvSpPr>
          <p:nvPr/>
        </p:nvSpPr>
        <p:spPr bwMode="auto">
          <a:xfrm>
            <a:off x="6045200" y="4314825"/>
            <a:ext cx="660400" cy="285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1" name="Line 8"/>
          <p:cNvSpPr>
            <a:spLocks noChangeShapeType="1"/>
          </p:cNvSpPr>
          <p:nvPr/>
        </p:nvSpPr>
        <p:spPr bwMode="auto">
          <a:xfrm flipV="1">
            <a:off x="4068763" y="2676525"/>
            <a:ext cx="1857375" cy="14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V="1">
            <a:off x="4121150" y="5791200"/>
            <a:ext cx="1898650" cy="238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5867400" y="2667000"/>
            <a:ext cx="762000" cy="1447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6021388" y="4495800"/>
            <a:ext cx="608012" cy="12906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 flipH="1" flipV="1">
            <a:off x="3124200" y="4495800"/>
            <a:ext cx="0" cy="355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V="1">
            <a:off x="3119438" y="3656013"/>
            <a:ext cx="0" cy="333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V="1">
            <a:off x="3125788" y="4476750"/>
            <a:ext cx="9715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 flipV="1">
            <a:off x="3121025" y="3944938"/>
            <a:ext cx="957263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0" y="381000"/>
            <a:ext cx="9144000" cy="838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/>
              <a:t>3 </a:t>
            </a:r>
            <a:r>
              <a:rPr lang="id-ID" sz="4000"/>
              <a:t>Strategi Dasar Promosi Kesehatan</a:t>
            </a:r>
            <a:endParaRPr lang="en-US" sz="400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2133600" y="1676400"/>
            <a:ext cx="1905000" cy="1676400"/>
          </a:xfrm>
          <a:prstGeom prst="rect">
            <a:avLst/>
          </a:prstGeom>
          <a:solidFill>
            <a:srgbClr val="CCFF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3200"/>
              <a:t>1</a:t>
            </a:r>
            <a:endParaRPr lang="en-US" sz="3200"/>
          </a:p>
          <a:p>
            <a:pPr algn="ctr"/>
            <a:r>
              <a:rPr lang="en-US" sz="2800"/>
              <a:t>A</a:t>
            </a:r>
            <a:r>
              <a:rPr lang="id-ID" sz="2800"/>
              <a:t>dvokasi</a:t>
            </a:r>
            <a:endParaRPr lang="en-US" sz="2800"/>
          </a:p>
          <a:p>
            <a:pPr algn="ctr"/>
            <a:r>
              <a:rPr lang="en-US" sz="2800"/>
              <a:t>(A)</a:t>
            </a:r>
          </a:p>
        </p:txBody>
      </p:sp>
      <p:sp>
        <p:nvSpPr>
          <p:cNvPr id="3091" name="Rectangle 18"/>
          <p:cNvSpPr>
            <a:spLocks noChangeArrowheads="1"/>
          </p:cNvSpPr>
          <p:nvPr/>
        </p:nvSpPr>
        <p:spPr bwMode="auto">
          <a:xfrm>
            <a:off x="4191000" y="3124200"/>
            <a:ext cx="1752600" cy="2209800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/>
              <a:t>3</a:t>
            </a:r>
            <a:endParaRPr lang="en-US" sz="2400"/>
          </a:p>
          <a:p>
            <a:pPr algn="ctr"/>
            <a:r>
              <a:rPr lang="id-ID" sz="2400"/>
              <a:t>Gerakan</a:t>
            </a:r>
          </a:p>
          <a:p>
            <a:pPr algn="ctr"/>
            <a:r>
              <a:rPr lang="id-ID" sz="2400"/>
              <a:t>Pember-</a:t>
            </a:r>
          </a:p>
          <a:p>
            <a:pPr algn="ctr"/>
            <a:r>
              <a:rPr lang="id-ID" sz="2400"/>
              <a:t>dayaan</a:t>
            </a:r>
            <a:endParaRPr lang="en-US" sz="2400"/>
          </a:p>
          <a:p>
            <a:pPr algn="ctr"/>
            <a:r>
              <a:rPr lang="en-US" sz="2400"/>
              <a:t>(G)</a:t>
            </a:r>
          </a:p>
        </p:txBody>
      </p:sp>
      <p:sp>
        <p:nvSpPr>
          <p:cNvPr id="3092" name="Rectangle 19"/>
          <p:cNvSpPr>
            <a:spLocks noChangeArrowheads="1"/>
          </p:cNvSpPr>
          <p:nvPr/>
        </p:nvSpPr>
        <p:spPr bwMode="auto">
          <a:xfrm>
            <a:off x="2209800" y="4953000"/>
            <a:ext cx="1828800" cy="17526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/>
              <a:t>2</a:t>
            </a:r>
          </a:p>
          <a:p>
            <a:pPr algn="ctr"/>
            <a:r>
              <a:rPr lang="id-ID" sz="2800"/>
              <a:t>Bina</a:t>
            </a:r>
          </a:p>
          <a:p>
            <a:pPr algn="ctr"/>
            <a:r>
              <a:rPr lang="id-ID" sz="2800"/>
              <a:t>Suasana</a:t>
            </a:r>
            <a:endParaRPr lang="en-US" sz="2800"/>
          </a:p>
          <a:p>
            <a:pPr algn="ctr"/>
            <a:r>
              <a:rPr lang="en-US" sz="2800"/>
              <a:t>(B)</a:t>
            </a:r>
          </a:p>
        </p:txBody>
      </p:sp>
      <p:sp>
        <p:nvSpPr>
          <p:cNvPr id="3093" name="Oval 20"/>
          <p:cNvSpPr>
            <a:spLocks noChangeArrowheads="1"/>
          </p:cNvSpPr>
          <p:nvPr/>
        </p:nvSpPr>
        <p:spPr bwMode="auto">
          <a:xfrm>
            <a:off x="304800" y="3276600"/>
            <a:ext cx="1828800" cy="1828800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800"/>
              <a:t>Kemitraan</a:t>
            </a:r>
            <a:endParaRPr lang="en-US" sz="2800"/>
          </a:p>
        </p:txBody>
      </p:sp>
      <p:sp>
        <p:nvSpPr>
          <p:cNvPr id="3094" name="Oval 21"/>
          <p:cNvSpPr>
            <a:spLocks noChangeArrowheads="1"/>
          </p:cNvSpPr>
          <p:nvPr/>
        </p:nvSpPr>
        <p:spPr bwMode="auto">
          <a:xfrm>
            <a:off x="6705600" y="2362200"/>
            <a:ext cx="2286000" cy="3657600"/>
          </a:xfrm>
          <a:prstGeom prst="ellipse">
            <a:avLst/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id-ID" sz="2400">
                <a:solidFill>
                  <a:schemeClr val="bg1"/>
                </a:solidFill>
              </a:rPr>
              <a:t>Masy</a:t>
            </a:r>
            <a:r>
              <a:rPr lang="en-US" sz="240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TAHU,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MAU </a:t>
            </a:r>
            <a:r>
              <a:rPr lang="id-ID" sz="2400">
                <a:solidFill>
                  <a:schemeClr val="bg1"/>
                </a:solidFill>
              </a:rPr>
              <a:t>&amp;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MAMPU</a:t>
            </a:r>
          </a:p>
          <a:p>
            <a:pPr algn="ctr"/>
            <a:r>
              <a:rPr lang="id-ID" sz="2400">
                <a:solidFill>
                  <a:schemeClr val="bg1"/>
                </a:solidFill>
              </a:rPr>
              <a:t>melaksanakan</a:t>
            </a:r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</a:t>
            </a:r>
            <a:r>
              <a:rPr lang="id-ID" sz="2400">
                <a:solidFill>
                  <a:schemeClr val="bg1"/>
                </a:solidFill>
              </a:rPr>
              <a:t>E</a:t>
            </a:r>
            <a:r>
              <a:rPr lang="en-US" sz="2400">
                <a:solidFill>
                  <a:schemeClr val="bg1"/>
                </a:solidFill>
              </a:rPr>
              <a:t>RILAKU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SEHAT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D0841C-F610-4940-91BF-CCDD48FD4E5D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 err="1"/>
              <a:t>Kerangka</a:t>
            </a:r>
            <a:r>
              <a:rPr lang="en-US" sz="3200" b="1" dirty="0"/>
              <a:t> </a:t>
            </a:r>
            <a:r>
              <a:rPr lang="en-US" sz="3200" b="1" dirty="0" err="1"/>
              <a:t>isu</a:t>
            </a:r>
            <a:r>
              <a:rPr lang="en-US" sz="3200" b="1" dirty="0"/>
              <a:t> </a:t>
            </a:r>
            <a:r>
              <a:rPr lang="en-US" sz="3200" b="1" dirty="0" err="1"/>
              <a:t>pilihan</a:t>
            </a:r>
            <a:endParaRPr lang="en-GB" sz="3200" b="1" dirty="0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533400" y="1981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d-ID" sz="2400">
              <a:latin typeface="Times New Roman" pitchFamily="18" charset="0"/>
            </a:endParaRPr>
          </a:p>
        </p:txBody>
      </p:sp>
      <p:graphicFrame>
        <p:nvGraphicFramePr>
          <p:cNvPr id="39993" name="Group 57"/>
          <p:cNvGraphicFramePr>
            <a:graphicFrameLocks noGrp="1"/>
          </p:cNvGraphicFramePr>
          <p:nvPr/>
        </p:nvGraphicFramePr>
        <p:xfrm>
          <a:off x="457200" y="914400"/>
          <a:ext cx="8458200" cy="51679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660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Kriteria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untuk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memilih</a:t>
                      </a: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0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isu-isu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Nilai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rgbClr val="FBF9F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</a:t>
                      </a:r>
                      <a:endParaRPr kumimoji="0" lang="en-GB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mempengaruhi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banyak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orang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tsb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mempunyai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pengaruh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yang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besar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terhadap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program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sesuai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misi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mandat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organisasi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anda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tersebut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sesui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tujuan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pembangunan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berwawasan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kesehatan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Isu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tersbut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dapat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dipertanggungjaawabkan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dengan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intervensi</a:t>
                      </a:r>
                      <a:r>
                        <a:rPr kumimoji="0" lang="en-US" sz="17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7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advokasi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7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Isu tersbut dapat memobilasasi secara besar para mitra dan pihak berwenang lainnya</a:t>
                      </a:r>
                      <a:endParaRPr kumimoji="0" lang="en-GB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Total nilai</a:t>
                      </a:r>
                      <a:endParaRPr kumimoji="0" lang="en-GB" sz="1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1797050" y="6338888"/>
            <a:ext cx="3917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T: Tinggi,  S : Sedang,  R : Rendah</a:t>
            </a:r>
          </a:p>
        </p:txBody>
      </p:sp>
    </p:spTree>
  </p:cSld>
  <p:clrMapOvr>
    <a:masterClrMapping/>
  </p:clrMapOvr>
  <p:transition>
    <p:cover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Temukan Masalah di sekitar Anda yang perlu ADVOKASI 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-</a:t>
            </a:r>
            <a:r>
              <a:rPr lang="en-US" dirty="0" err="1"/>
              <a:t>Masalah</a:t>
            </a:r>
            <a:endParaRPr lang="en-US" dirty="0"/>
          </a:p>
          <a:p>
            <a:pPr>
              <a:defRPr/>
            </a:pPr>
            <a:r>
              <a:rPr lang="en-US" dirty="0" err="1"/>
              <a:t>Tujuan</a:t>
            </a:r>
            <a:endParaRPr lang="en-US" dirty="0"/>
          </a:p>
          <a:p>
            <a:pPr>
              <a:defRPr/>
            </a:pPr>
            <a:r>
              <a:rPr lang="en-US"/>
              <a:t>Sasaran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>
                <a:latin typeface="Agency FB" pitchFamily="34" charset="0"/>
              </a:rPr>
              <a:t>UNSUR-UNSUR POKOK ADVOKASI</a:t>
            </a:r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228600" y="3276600"/>
            <a:ext cx="1981200" cy="7620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EVALUASI</a:t>
            </a:r>
          </a:p>
        </p:txBody>
      </p:sp>
      <p:sp>
        <p:nvSpPr>
          <p:cNvPr id="21508" name="Oval 6"/>
          <p:cNvSpPr>
            <a:spLocks noChangeArrowheads="1"/>
          </p:cNvSpPr>
          <p:nvPr/>
        </p:nvSpPr>
        <p:spPr bwMode="auto">
          <a:xfrm>
            <a:off x="3352800" y="1828800"/>
            <a:ext cx="1981200" cy="7620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KOALISI</a:t>
            </a:r>
          </a:p>
        </p:txBody>
      </p:sp>
      <p:sp>
        <p:nvSpPr>
          <p:cNvPr id="21509" name="Oval 7"/>
          <p:cNvSpPr>
            <a:spLocks noChangeArrowheads="1"/>
          </p:cNvSpPr>
          <p:nvPr/>
        </p:nvSpPr>
        <p:spPr bwMode="auto">
          <a:xfrm>
            <a:off x="5867400" y="2133600"/>
            <a:ext cx="1981200" cy="762000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TUJUAN</a:t>
            </a:r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6400800" y="3276600"/>
            <a:ext cx="1981200" cy="7620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DATA</a:t>
            </a:r>
          </a:p>
        </p:txBody>
      </p:sp>
      <p:sp>
        <p:nvSpPr>
          <p:cNvPr id="21511" name="Oval 9"/>
          <p:cNvSpPr>
            <a:spLocks noChangeArrowheads="1"/>
          </p:cNvSpPr>
          <p:nvPr/>
        </p:nvSpPr>
        <p:spPr bwMode="auto">
          <a:xfrm>
            <a:off x="3276600" y="5105400"/>
            <a:ext cx="1981200" cy="7620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PESAN</a:t>
            </a:r>
          </a:p>
        </p:txBody>
      </p:sp>
      <p:sp>
        <p:nvSpPr>
          <p:cNvPr id="21512" name="Oval 10"/>
          <p:cNvSpPr>
            <a:spLocks noChangeArrowheads="1"/>
          </p:cNvSpPr>
          <p:nvPr/>
        </p:nvSpPr>
        <p:spPr bwMode="auto">
          <a:xfrm>
            <a:off x="5715000" y="4572000"/>
            <a:ext cx="19812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SASARAN </a:t>
            </a:r>
          </a:p>
          <a:p>
            <a:pPr algn="ctr"/>
            <a:r>
              <a:rPr lang="en-US" b="1"/>
              <a:t>ADVOKASI</a:t>
            </a:r>
          </a:p>
        </p:txBody>
      </p:sp>
      <p:sp>
        <p:nvSpPr>
          <p:cNvPr id="21513" name="Oval 11"/>
          <p:cNvSpPr>
            <a:spLocks noChangeArrowheads="1"/>
          </p:cNvSpPr>
          <p:nvPr/>
        </p:nvSpPr>
        <p:spPr bwMode="auto">
          <a:xfrm>
            <a:off x="838200" y="2057400"/>
            <a:ext cx="19812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PENGUMPUL-</a:t>
            </a:r>
          </a:p>
          <a:p>
            <a:pPr algn="ctr"/>
            <a:r>
              <a:rPr lang="en-US" b="1"/>
              <a:t>AN DANA</a:t>
            </a:r>
          </a:p>
        </p:txBody>
      </p:sp>
      <p:sp>
        <p:nvSpPr>
          <p:cNvPr id="21514" name="Oval 12"/>
          <p:cNvSpPr>
            <a:spLocks noChangeArrowheads="1"/>
          </p:cNvSpPr>
          <p:nvPr/>
        </p:nvSpPr>
        <p:spPr bwMode="auto">
          <a:xfrm>
            <a:off x="3352800" y="3276600"/>
            <a:ext cx="1981200" cy="1066800"/>
          </a:xfrm>
          <a:prstGeom prst="ellipse">
            <a:avLst/>
          </a:prstGeom>
          <a:solidFill>
            <a:srgbClr val="FF7C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ADVOKASI</a:t>
            </a:r>
          </a:p>
        </p:txBody>
      </p:sp>
      <p:sp>
        <p:nvSpPr>
          <p:cNvPr id="21515" name="Oval 13"/>
          <p:cNvSpPr>
            <a:spLocks noChangeArrowheads="1"/>
          </p:cNvSpPr>
          <p:nvPr/>
        </p:nvSpPr>
        <p:spPr bwMode="auto">
          <a:xfrm>
            <a:off x="762000" y="4648200"/>
            <a:ext cx="1981200" cy="762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PELAKSA-</a:t>
            </a:r>
          </a:p>
          <a:p>
            <a:pPr algn="ctr"/>
            <a:r>
              <a:rPr lang="en-US" b="1"/>
              <a:t>NAAN</a:t>
            </a:r>
          </a:p>
        </p:txBody>
      </p:sp>
      <p:sp>
        <p:nvSpPr>
          <p:cNvPr id="21516" name="Line 15"/>
          <p:cNvSpPr>
            <a:spLocks noChangeShapeType="1"/>
          </p:cNvSpPr>
          <p:nvPr/>
        </p:nvSpPr>
        <p:spPr bwMode="auto">
          <a:xfrm>
            <a:off x="4267200" y="2590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7" name="Line 16"/>
          <p:cNvSpPr>
            <a:spLocks noChangeShapeType="1"/>
          </p:cNvSpPr>
          <p:nvPr/>
        </p:nvSpPr>
        <p:spPr bwMode="auto">
          <a:xfrm flipV="1">
            <a:off x="42672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8" name="Line 17"/>
          <p:cNvSpPr>
            <a:spLocks noChangeShapeType="1"/>
          </p:cNvSpPr>
          <p:nvPr/>
        </p:nvSpPr>
        <p:spPr bwMode="auto">
          <a:xfrm>
            <a:off x="2209800" y="36576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19" name="Line 19"/>
          <p:cNvSpPr>
            <a:spLocks noChangeShapeType="1"/>
          </p:cNvSpPr>
          <p:nvPr/>
        </p:nvSpPr>
        <p:spPr bwMode="auto">
          <a:xfrm>
            <a:off x="5334000" y="3657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0" name="Line 20"/>
          <p:cNvSpPr>
            <a:spLocks noChangeShapeType="1"/>
          </p:cNvSpPr>
          <p:nvPr/>
        </p:nvSpPr>
        <p:spPr bwMode="auto">
          <a:xfrm>
            <a:off x="5105400" y="41910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1" name="Line 21"/>
          <p:cNvSpPr>
            <a:spLocks noChangeShapeType="1"/>
          </p:cNvSpPr>
          <p:nvPr/>
        </p:nvSpPr>
        <p:spPr bwMode="auto">
          <a:xfrm flipH="1" flipV="1">
            <a:off x="2667000" y="26670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2" name="Line 22"/>
          <p:cNvSpPr>
            <a:spLocks noChangeShapeType="1"/>
          </p:cNvSpPr>
          <p:nvPr/>
        </p:nvSpPr>
        <p:spPr bwMode="auto">
          <a:xfrm flipV="1">
            <a:off x="2667000" y="41910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21523" name="Line 23"/>
          <p:cNvSpPr>
            <a:spLocks noChangeShapeType="1"/>
          </p:cNvSpPr>
          <p:nvPr/>
        </p:nvSpPr>
        <p:spPr bwMode="auto">
          <a:xfrm flipV="1">
            <a:off x="4953000" y="26670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999FF"/>
          </a:solidFill>
        </p:spPr>
        <p:txBody>
          <a:bodyPr/>
          <a:lstStyle/>
          <a:p>
            <a:r>
              <a:rPr lang="en-US"/>
              <a:t>MEMILIH TUJUAN ADVOKASI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Masalah mungkin sangat kompleks</a:t>
            </a:r>
          </a:p>
          <a:p>
            <a:pPr lvl="1">
              <a:buFont typeface="Wingdings" pitchFamily="2" charset="2"/>
              <a:buChar char="à"/>
            </a:pPr>
            <a:r>
              <a:rPr lang="en-US">
                <a:sym typeface="Wingdings" pitchFamily="2" charset="2"/>
              </a:rPr>
              <a:t>Agar tujuan advokasi berhasil, tujuan umum harus dipersempit sampai pada tujuan Advokasi yang didasarkan jawaban thd pertanyaan :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Dapatkah masalah ini mengajak berbagai kelompok bersama-sama membentuk koalisi yang kuat?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Apakah tujuan mungkin tercapai?</a:t>
            </a:r>
          </a:p>
          <a:p>
            <a:pPr lvl="2">
              <a:buFont typeface="Wingdings" pitchFamily="2" charset="2"/>
              <a:buChar char="§"/>
            </a:pPr>
            <a:r>
              <a:rPr lang="en-US"/>
              <a:t>Apakah tujuan benar-benar menangani masalah?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MENGGUNAKAN DATA DAN PENELITIAN UNTUK ADVOKASI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Data dan hasil penelitian penting untuk membuat keputusan masalah apa yang ditangani, identifikasi solusi dan tujuan yang realistis</a:t>
            </a:r>
          </a:p>
          <a:p>
            <a:r>
              <a:rPr lang="en-US">
                <a:solidFill>
                  <a:schemeClr val="accent2"/>
                </a:solidFill>
              </a:rPr>
              <a:t>Data digunakan untuk mendukung argumentasi Anda.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FF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MENGIDENTIFIKASI SASARAN ADVOKASI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Orang-orang yang memiliki kewenangan untuk mengambil keputusan </a:t>
            </a:r>
          </a:p>
          <a:p>
            <a:r>
              <a:rPr lang="en-US"/>
              <a:t>Orang-orang yang mempengaruhi pengambil keputusan (penasehat, orang tua yang berpengaruh, media, dll)</a:t>
            </a:r>
          </a:p>
          <a:p>
            <a:r>
              <a:rPr lang="en-US"/>
              <a:t>Siapa mereka… bagaimana mereka…?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/>
              <a:t>MENGEMBANGKAN DAN MENYAMPAIKAN PESAN ADVOKASI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Apa interest dari masing-masing sasaran, kembangkan pesan dari hal tersebut.</a:t>
            </a:r>
          </a:p>
          <a:p>
            <a:r>
              <a:rPr lang="en-US"/>
              <a:t>Dukung dengan data : Berapa banyak orang yang mengalami masalah, Seberapa gawat masalahnya.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/>
              <a:t>MEMBENTUK KOALISI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Sejumlah orang dan organisasi dapat memberikan kekuatan, membentuk jaminan keamanan dan dukungan politik.</a:t>
            </a:r>
            <a:endParaRPr lang="id-ID"/>
          </a:p>
          <a:p>
            <a:r>
              <a:rPr lang="id-ID"/>
              <a:t>Sekelompok organisasi yang bekerjasama dengan cara terkoordinasi menuju ke arah tujuan bersama.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id-ID" sz="5400">
                <a:latin typeface="Agency FB" pitchFamily="34" charset="0"/>
              </a:rPr>
              <a:t>MEMBANGUN JARINGAN ADVOKASI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Siapakah yang akan masuk ke dalam jaringan Anda?</a:t>
            </a:r>
          </a:p>
          <a:p>
            <a:r>
              <a:rPr lang="id-ID"/>
              <a:t>Bagaimana Anda menemui anggota jaringan yang sama?</a:t>
            </a:r>
          </a:p>
          <a:p>
            <a:r>
              <a:rPr lang="id-ID"/>
              <a:t>Bagaimana membuat mereka tertarik pada tujuan Advokasi Anda?</a:t>
            </a:r>
          </a:p>
          <a:p>
            <a:r>
              <a:rPr lang="id-ID"/>
              <a:t>Bagaimana mereka dapat membantu Anda?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/>
              <a:t>JENIS-JENIS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Permanen/Sementara</a:t>
            </a:r>
          </a:p>
          <a:p>
            <a:r>
              <a:rPr lang="id-ID"/>
              <a:t>Formal/Informal</a:t>
            </a:r>
          </a:p>
          <a:p>
            <a:r>
              <a:rPr lang="id-ID"/>
              <a:t>Geografis</a:t>
            </a:r>
          </a:p>
          <a:p>
            <a:r>
              <a:rPr lang="id-ID"/>
              <a:t>Beragam persoalan/persoalan tunggal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solidFill>
            <a:srgbClr val="E6C0E8"/>
          </a:solidFill>
          <a:effectLst>
            <a:prstShdw prst="shdw17" dist="17961" dir="2700000">
              <a:srgbClr val="8A738B"/>
            </a:prstShdw>
          </a:effectLst>
        </p:spPr>
        <p:txBody>
          <a:bodyPr/>
          <a:lstStyle/>
          <a:p>
            <a:pPr eaLnBrk="1" hangingPunct="1"/>
            <a:r>
              <a:rPr lang="en-US" sz="3200" b="1"/>
              <a:t>ADVOKASI, SOSIALISASI, PEMBERDAYAAN DAN MOBILISASI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A04DA-6352-4B7C-B4FD-43CBA7CADD8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12954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8580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MOBILI-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5146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SOSIALI-</a:t>
            </a:r>
          </a:p>
          <a:p>
            <a:pPr algn="ctr">
              <a:defRPr/>
            </a:pPr>
            <a:r>
              <a:rPr lang="en-US" sz="2400" b="1"/>
              <a:t>SASI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47244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PEMBER-</a:t>
            </a:r>
          </a:p>
          <a:p>
            <a:pPr algn="ctr">
              <a:defRPr/>
            </a:pPr>
            <a:r>
              <a:rPr lang="en-US" sz="2400" b="1"/>
              <a:t>DAYAAN</a:t>
            </a:r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304800" y="1447800"/>
            <a:ext cx="1981200" cy="1371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b="1"/>
              <a:t>ADVO-</a:t>
            </a:r>
          </a:p>
          <a:p>
            <a:pPr algn="ctr">
              <a:defRPr/>
            </a:pPr>
            <a:r>
              <a:rPr lang="en-US" sz="2400" b="1"/>
              <a:t>KASI</a:t>
            </a:r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048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PEMBUAT KEBIJAKAN  </a:t>
            </a:r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auto">
          <a:xfrm>
            <a:off x="25146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7" name="Text Box 17"/>
          <p:cNvSpPr txBox="1">
            <a:spLocks noChangeArrowheads="1"/>
          </p:cNvSpPr>
          <p:nvPr/>
        </p:nvSpPr>
        <p:spPr bwMode="auto">
          <a:xfrm>
            <a:off x="4724400" y="3168650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ORGANISASI/ TOKOH MASY</a:t>
            </a:r>
          </a:p>
        </p:txBody>
      </p:sp>
      <p:sp>
        <p:nvSpPr>
          <p:cNvPr id="4108" name="Text Box 18"/>
          <p:cNvSpPr txBox="1">
            <a:spLocks noChangeArrowheads="1"/>
          </p:cNvSpPr>
          <p:nvPr/>
        </p:nvSpPr>
        <p:spPr bwMode="auto">
          <a:xfrm>
            <a:off x="6858000" y="3184525"/>
            <a:ext cx="1981200" cy="7016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7A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MASYARA-KAT UMUM</a:t>
            </a:r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3048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Kepedulian, Tindakan</a:t>
            </a:r>
            <a:endParaRPr lang="en-US" sz="2000" b="1"/>
          </a:p>
        </p:txBody>
      </p:sp>
      <p:sp>
        <p:nvSpPr>
          <p:cNvPr id="4110" name="Text Box 24"/>
          <p:cNvSpPr txBox="1">
            <a:spLocks noChangeArrowheads="1"/>
          </p:cNvSpPr>
          <p:nvPr/>
        </p:nvSpPr>
        <p:spPr bwMode="auto">
          <a:xfrm>
            <a:off x="2514600" y="4251325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P</a:t>
            </a:r>
            <a:r>
              <a:rPr lang="id-ID" sz="2000" b="1"/>
              <a:t>emahaman</a:t>
            </a:r>
            <a:r>
              <a:rPr lang="en-US" sz="2000" b="1"/>
              <a:t>, </a:t>
            </a:r>
            <a:r>
              <a:rPr lang="id-ID" sz="2000" b="1"/>
              <a:t>Tindakan</a:t>
            </a:r>
            <a:r>
              <a:rPr lang="en-US" sz="2000" b="1"/>
              <a:t>  </a:t>
            </a:r>
          </a:p>
        </p:txBody>
      </p:sp>
      <p:sp>
        <p:nvSpPr>
          <p:cNvPr id="4111" name="Text Box 25"/>
          <p:cNvSpPr txBox="1">
            <a:spLocks noChangeArrowheads="1"/>
          </p:cNvSpPr>
          <p:nvPr/>
        </p:nvSpPr>
        <p:spPr bwMode="auto">
          <a:xfrm>
            <a:off x="47244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Kemam</a:t>
            </a:r>
            <a:r>
              <a:rPr lang="en-US" sz="2000" b="1"/>
              <a:t>p</a:t>
            </a:r>
            <a:r>
              <a:rPr lang="id-ID" sz="2000" b="1"/>
              <a:t>uan</a:t>
            </a:r>
            <a:r>
              <a:rPr lang="en-US" sz="2000" b="1"/>
              <a:t>, </a:t>
            </a:r>
            <a:r>
              <a:rPr lang="id-ID" sz="2000" b="1"/>
              <a:t>Perilaku</a:t>
            </a:r>
            <a:endParaRPr lang="en-US" sz="2000" b="1"/>
          </a:p>
        </p:txBody>
      </p:sp>
      <p:sp>
        <p:nvSpPr>
          <p:cNvPr id="4112" name="Text Box 26"/>
          <p:cNvSpPr txBox="1">
            <a:spLocks noChangeArrowheads="1"/>
          </p:cNvSpPr>
          <p:nvPr/>
        </p:nvSpPr>
        <p:spPr bwMode="auto">
          <a:xfrm>
            <a:off x="6858000" y="4267200"/>
            <a:ext cx="1981200" cy="708025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99"/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/>
              <a:t>Tindakan</a:t>
            </a:r>
            <a:r>
              <a:rPr lang="en-US" sz="2000" b="1"/>
              <a:t>,</a:t>
            </a:r>
            <a:r>
              <a:rPr lang="id-ID" sz="2000" b="1"/>
              <a:t> Kebersamaan</a:t>
            </a:r>
            <a:r>
              <a:rPr lang="en-US" sz="2000" b="1"/>
              <a:t>  </a:t>
            </a:r>
          </a:p>
        </p:txBody>
      </p:sp>
      <p:sp>
        <p:nvSpPr>
          <p:cNvPr id="4113" name="Oval 27"/>
          <p:cNvSpPr>
            <a:spLocks noChangeArrowheads="1"/>
          </p:cNvSpPr>
          <p:nvPr/>
        </p:nvSpPr>
        <p:spPr bwMode="auto">
          <a:xfrm>
            <a:off x="5334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DUKUNG-</a:t>
            </a:r>
          </a:p>
          <a:p>
            <a:pPr algn="ctr"/>
            <a:r>
              <a:rPr lang="en-US" sz="2000" b="1"/>
              <a:t>AN</a:t>
            </a:r>
          </a:p>
        </p:txBody>
      </p:sp>
      <p:sp>
        <p:nvSpPr>
          <p:cNvPr id="4114" name="Oval 28"/>
          <p:cNvSpPr>
            <a:spLocks noChangeArrowheads="1"/>
          </p:cNvSpPr>
          <p:nvPr/>
        </p:nvSpPr>
        <p:spPr bwMode="auto">
          <a:xfrm>
            <a:off x="49530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KEMANDI-</a:t>
            </a:r>
          </a:p>
          <a:p>
            <a:pPr algn="ctr"/>
            <a:r>
              <a:rPr lang="en-US" sz="2000" b="1"/>
              <a:t>RIAN</a:t>
            </a:r>
          </a:p>
        </p:txBody>
      </p:sp>
      <p:sp>
        <p:nvSpPr>
          <p:cNvPr id="4115" name="Oval 29"/>
          <p:cNvSpPr>
            <a:spLocks noChangeArrowheads="1"/>
          </p:cNvSpPr>
          <p:nvPr/>
        </p:nvSpPr>
        <p:spPr bwMode="auto">
          <a:xfrm>
            <a:off x="27432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KETER-</a:t>
            </a:r>
          </a:p>
          <a:p>
            <a:pPr algn="ctr"/>
            <a:r>
              <a:rPr lang="en-US" sz="2000" b="1"/>
              <a:t>LIBATAN</a:t>
            </a:r>
          </a:p>
        </p:txBody>
      </p:sp>
      <p:sp>
        <p:nvSpPr>
          <p:cNvPr id="4116" name="Oval 30"/>
          <p:cNvSpPr>
            <a:spLocks noChangeArrowheads="1"/>
          </p:cNvSpPr>
          <p:nvPr/>
        </p:nvSpPr>
        <p:spPr bwMode="auto">
          <a:xfrm>
            <a:off x="7086600" y="5257800"/>
            <a:ext cx="1447800" cy="1371600"/>
          </a:xfrm>
          <a:prstGeom prst="ellipse">
            <a:avLst/>
          </a:prstGeom>
          <a:solidFill>
            <a:srgbClr val="62F889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3B9552"/>
            </a:prstShdw>
          </a:effectLst>
        </p:spPr>
        <p:txBody>
          <a:bodyPr wrap="none" anchor="ctr"/>
          <a:lstStyle/>
          <a:p>
            <a:pPr algn="ctr"/>
            <a:r>
              <a:rPr lang="en-US" sz="2000" b="1"/>
              <a:t>GERAKAN</a:t>
            </a:r>
          </a:p>
          <a:p>
            <a:pPr algn="ctr"/>
            <a:r>
              <a:rPr lang="en-US" sz="2000" b="1"/>
              <a:t>MASY.</a:t>
            </a:r>
          </a:p>
        </p:txBody>
      </p:sp>
      <p:sp>
        <p:nvSpPr>
          <p:cNvPr id="14371" name="Line 35"/>
          <p:cNvSpPr>
            <a:spLocks noChangeShapeType="1"/>
          </p:cNvSpPr>
          <p:nvPr/>
        </p:nvSpPr>
        <p:spPr bwMode="auto">
          <a:xfrm>
            <a:off x="12954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2" name="Line 36"/>
          <p:cNvSpPr>
            <a:spLocks noChangeShapeType="1"/>
          </p:cNvSpPr>
          <p:nvPr/>
        </p:nvSpPr>
        <p:spPr bwMode="auto">
          <a:xfrm>
            <a:off x="5715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3" name="Line 37"/>
          <p:cNvSpPr>
            <a:spLocks noChangeShapeType="1"/>
          </p:cNvSpPr>
          <p:nvPr/>
        </p:nvSpPr>
        <p:spPr bwMode="auto">
          <a:xfrm>
            <a:off x="34290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4" name="Line 38"/>
          <p:cNvSpPr>
            <a:spLocks noChangeShapeType="1"/>
          </p:cNvSpPr>
          <p:nvPr/>
        </p:nvSpPr>
        <p:spPr bwMode="auto">
          <a:xfrm>
            <a:off x="7848600" y="28194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5" name="Line 39"/>
          <p:cNvSpPr>
            <a:spLocks noChangeShapeType="1"/>
          </p:cNvSpPr>
          <p:nvPr/>
        </p:nvSpPr>
        <p:spPr bwMode="auto">
          <a:xfrm>
            <a:off x="78486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5715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7" name="Line 41"/>
          <p:cNvSpPr>
            <a:spLocks noChangeShapeType="1"/>
          </p:cNvSpPr>
          <p:nvPr/>
        </p:nvSpPr>
        <p:spPr bwMode="auto">
          <a:xfrm>
            <a:off x="3429000" y="38862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8" name="Line 42"/>
          <p:cNvSpPr>
            <a:spLocks noChangeShapeType="1"/>
          </p:cNvSpPr>
          <p:nvPr/>
        </p:nvSpPr>
        <p:spPr bwMode="auto">
          <a:xfrm>
            <a:off x="12954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3429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0" name="Line 44"/>
          <p:cNvSpPr>
            <a:spLocks noChangeShapeType="1"/>
          </p:cNvSpPr>
          <p:nvPr/>
        </p:nvSpPr>
        <p:spPr bwMode="auto">
          <a:xfrm>
            <a:off x="57150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14381" name="Line 45"/>
          <p:cNvSpPr>
            <a:spLocks noChangeShapeType="1"/>
          </p:cNvSpPr>
          <p:nvPr/>
        </p:nvSpPr>
        <p:spPr bwMode="auto">
          <a:xfrm>
            <a:off x="7848600" y="4953000"/>
            <a:ext cx="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/>
              <a:t>MEMBENTUK KOALISI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/>
              <a:t>Adakan rapat terbuka</a:t>
            </a:r>
          </a:p>
          <a:p>
            <a:r>
              <a:rPr lang="id-ID"/>
              <a:t>Adakan rapat koalisi hanya untuk undangan saja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9966"/>
          </a:solidFill>
        </p:spPr>
        <p:txBody>
          <a:bodyPr/>
          <a:lstStyle/>
          <a:p>
            <a:r>
              <a:rPr lang="id-ID"/>
              <a:t>KOALISI EFEKTIF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99FFCC"/>
          </a:solidFill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Selalu adakan kontak dengan anggota koalisi kunci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Kenali semua anggota dengan baik.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Capai kesepakatan </a:t>
            </a:r>
            <a:r>
              <a:rPr lang="id-ID" sz="2800">
                <a:cs typeface="Calibri" pitchFamily="34" charset="0"/>
                <a:sym typeface="Wingdings" pitchFamily="2" charset="2"/>
              </a:rPr>
              <a:t> utk tujuan jangka pendek dan panjang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  <a:sym typeface="Wingdings" pitchFamily="2" charset="2"/>
              </a:rPr>
              <a:t>Libatkan anggota koalisi yang kuat dalam semua pengambilan keputusan.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  <a:sym typeface="Wingdings" pitchFamily="2" charset="2"/>
              </a:rPr>
              <a:t>Rapat koalisi singkat dengan jadwal teratur.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  <a:sym typeface="Wingdings" pitchFamily="2" charset="2"/>
              </a:rPr>
              <a:t>Kembangkan sub kelompok dengan strategi utk melakukan tugas yg spesifik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  <a:sym typeface="Wingdings" pitchFamily="2" charset="2"/>
              </a:rPr>
              <a:t>Jangan menghindari persoalan yang menimbulkan kesulitan.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2800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id-ID"/>
              <a:t>KEUNTUNGAN KOALISI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Memperluas basis dukungan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Memberikan keamanan bagi usaha advokasi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Memperbesar sumber daya yang ada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Meningkatkan sumber daya finansial dan program untuk kampanye sosial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Menambah kredibilitas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Membantu mengembangkan kepemimpinan baru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Membantu jaringan individu dan organisasi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 sz="2800">
                <a:cs typeface="Calibri" pitchFamily="34" charset="0"/>
              </a:rPr>
              <a:t>Memperluas ruang lingkup kerja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solidFill>
            <a:srgbClr val="FF9933"/>
          </a:solidFill>
        </p:spPr>
        <p:txBody>
          <a:bodyPr/>
          <a:lstStyle/>
          <a:p>
            <a:r>
              <a:rPr lang="id-ID"/>
              <a:t>KERUGIAN KOALISI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>
                <a:cs typeface="Calibri" pitchFamily="34" charset="0"/>
              </a:rPr>
              <a:t>Membuat kita menyimpang dari pekerjaan, mengerjakan pekerjaan lain.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>
                <a:cs typeface="Calibri" pitchFamily="34" charset="0"/>
              </a:rPr>
              <a:t>Perlu kompromi posisi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>
                <a:cs typeface="Calibri" pitchFamily="34" charset="0"/>
              </a:rPr>
              <a:t>Mungkin perlu mengalah pada organisasi yang lebih kuat.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>
                <a:cs typeface="Calibri" pitchFamily="34" charset="0"/>
              </a:rPr>
              <a:t>Mungkin tidak selalu mendapat kepercayaan atas kerja.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d-ID">
                <a:cs typeface="Calibri" pitchFamily="34" charset="0"/>
              </a:rPr>
              <a:t>Jika koalisi terpecah </a:t>
            </a:r>
            <a:r>
              <a:rPr lang="id-ID">
                <a:cs typeface="Calibri" pitchFamily="34" charset="0"/>
                <a:sym typeface="Wingdings" pitchFamily="2" charset="2"/>
              </a:rPr>
              <a:t> membahayakan advokasi.</a:t>
            </a:r>
            <a:endParaRPr lang="id-ID"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en-US" sz="5400">
                <a:latin typeface="Brush Script MT" pitchFamily="66" charset="0"/>
              </a:rPr>
              <a:t>Undang orang-orang  dan organisasi yang concern dengan isu yang diangkat untuk membentuk koalisi.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d-ID" sz="5400">
              <a:latin typeface="Brush Script MT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316288"/>
            <a:ext cx="8013700" cy="1636712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sz="4400" dirty="0">
                <a:latin typeface="Bookman Old Style" pitchFamily="18" charset="0"/>
              </a:rPr>
              <a:t>Membangun suatu Kebijakan Publik</a:t>
            </a:r>
            <a:endParaRPr lang="en-US" sz="4400" dirty="0">
              <a:latin typeface="Bookman Old Style" pitchFamily="18" charset="0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white">
          <a:xfrm>
            <a:off x="0" y="609600"/>
            <a:ext cx="9144000" cy="16764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id-ID" sz="3600" b="1">
              <a:latin typeface="Bookman Old Style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371600" y="1143000"/>
            <a:ext cx="701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sz="4800" b="1">
                <a:latin typeface="Bookman Old Style" pitchFamily="18" charset="0"/>
              </a:rPr>
              <a:t>POLITICAL MAPPING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8229600" cy="990600"/>
          </a:xfrm>
          <a:solidFill>
            <a:srgbClr val="FFFF00"/>
          </a:solidFill>
        </p:spPr>
        <p:txBody>
          <a:bodyPr anchor="t"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latin typeface="Cambria" pitchFamily="18" charset="0"/>
              </a:rPr>
              <a:t>POLITICAL MAPPING</a:t>
            </a:r>
            <a:r>
              <a:rPr lang="id-ID" dirty="0">
                <a:latin typeface="Cambria" pitchFamily="18" charset="0"/>
              </a:rPr>
              <a:t>:</a:t>
            </a:r>
            <a:br>
              <a:rPr lang="en-US" dirty="0">
                <a:latin typeface="Cambria" pitchFamily="18" charset="0"/>
              </a:rPr>
            </a:br>
            <a:r>
              <a:rPr lang="id-ID" dirty="0">
                <a:latin typeface="Cambria" pitchFamily="18" charset="0"/>
              </a:rPr>
              <a:t> </a:t>
            </a:r>
            <a:br>
              <a:rPr lang="en-US" dirty="0">
                <a:latin typeface="Cambria" pitchFamily="18" charset="0"/>
              </a:rPr>
            </a:br>
            <a:br>
              <a:rPr lang="en-US" sz="2000" dirty="0">
                <a:latin typeface="Cambria" pitchFamily="18" charset="0"/>
              </a:rPr>
            </a:br>
            <a:r>
              <a:rPr lang="en-US" dirty="0">
                <a:latin typeface="Cambria" pitchFamily="18" charset="0"/>
              </a:rPr>
              <a:t>A</a:t>
            </a:r>
            <a:r>
              <a:rPr lang="id-ID" dirty="0">
                <a:latin typeface="Cambria" pitchFamily="18" charset="0"/>
              </a:rPr>
              <a:t>dalah teknik untuk merekam dan menganalisis aliansi dan / atau posisi aktor politik/stakeholder dalam suatu wilayah kebijakan tertentu</a:t>
            </a:r>
            <a:br>
              <a:rPr lang="id-ID" sz="3200" dirty="0">
                <a:latin typeface="Cambria" pitchFamily="18" charset="0"/>
              </a:rPr>
            </a:br>
            <a:endParaRPr lang="en-US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6425" cy="838200"/>
          </a:xfrm>
        </p:spPr>
        <p:txBody>
          <a:bodyPr anchor="t"/>
          <a:lstStyle/>
          <a:p>
            <a:pPr eaLnBrk="1" hangingPunct="1"/>
            <a:r>
              <a:rPr lang="en-US" sz="3200">
                <a:latin typeface="Bookman Old Style" pitchFamily="18" charset="0"/>
              </a:rPr>
              <a:t>Political Mapping Matrix</a:t>
            </a:r>
          </a:p>
        </p:txBody>
      </p:sp>
      <p:graphicFrame>
        <p:nvGraphicFramePr>
          <p:cNvPr id="11396" name="Group 132"/>
          <p:cNvGraphicFramePr>
            <a:graphicFrameLocks noGrp="1"/>
          </p:cNvGraphicFramePr>
          <p:nvPr>
            <p:ph type="tbl" idx="1"/>
          </p:nvPr>
        </p:nvGraphicFramePr>
        <p:xfrm>
          <a:off x="228600" y="838200"/>
          <a:ext cx="8686800" cy="5867403"/>
        </p:xfrm>
        <a:graphic>
          <a:graphicData uri="http://schemas.openxmlformats.org/drawingml/2006/table">
            <a:tbl>
              <a:tblPr/>
              <a:tblGrid>
                <a:gridCol w="1222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8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38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Support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Opposition (Resistant)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3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d-ID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0"/>
            <a:ext cx="3505200" cy="874713"/>
          </a:xfrm>
        </p:spPr>
        <p:txBody>
          <a:bodyPr/>
          <a:lstStyle/>
          <a:p>
            <a:pPr marL="838200" indent="-838200" eaLnBrk="1" hangingPunct="1"/>
            <a:r>
              <a:rPr lang="en-US" sz="4000">
                <a:latin typeface="Bookman Old Style" pitchFamily="18" charset="0"/>
              </a:rPr>
              <a:t>SUPPORT</a:t>
            </a:r>
          </a:p>
        </p:txBody>
      </p:sp>
      <p:graphicFrame>
        <p:nvGraphicFramePr>
          <p:cNvPr id="12305" name="Group 17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686800" cy="5562600"/>
        </p:xfrm>
        <a:graphic>
          <a:graphicData uri="http://schemas.openxmlformats.org/drawingml/2006/table">
            <a:tbl>
              <a:tblPr/>
              <a:tblGrid>
                <a:gridCol w="156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17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High Support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MOBILISASI SUMBER DAYA/KETERLIBATAN AKTIF dalam kegiatan yang berkaitan dengan ISU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TERBUKA dukungan untuk masalah ini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Medium Support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MUNGKIN ATAU MUNGKIN TIDAK TERMASUK dalam agenda</a:t>
                      </a:r>
                      <a:b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</a:b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Menentu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PERNYATAAN YG KONSISTEN dukungan untuk masalah ini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3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Low Support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</a:p>
                  </a:txBody>
                  <a:tcPr marL="85874" marR="8587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SANGAT MINIMAL ATAU TIDAK KETERLIBATAN DAN TIDAK ADA MOBILISASI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2000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BERSYARAT/PERNYATAAN SEDERHANA dukungan untuk masalah ini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85874" marR="8587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24" name="Group 12"/>
          <p:cNvGraphicFramePr>
            <a:graphicFrameLocks noGrp="1"/>
          </p:cNvGraphicFramePr>
          <p:nvPr>
            <p:ph/>
          </p:nvPr>
        </p:nvGraphicFramePr>
        <p:xfrm>
          <a:off x="609600" y="1828800"/>
          <a:ext cx="8001000" cy="4038600"/>
        </p:xfrm>
        <a:graphic>
          <a:graphicData uri="http://schemas.openxmlformats.org/drawingml/2006/table">
            <a:tbl>
              <a:tblPr/>
              <a:tblGrid>
                <a:gridCol w="1585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Neutral or non- mobilized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TIDAK ADA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TIDAK ADA KETERLIBATAN ATAU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MOBILISASI SUMBER DAYA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id-ID" sz="2400" baseline="0" dirty="0">
                          <a:solidFill>
                            <a:schemeClr val="tx1"/>
                          </a:solidFill>
                        </a:rPr>
                        <a:t> ADA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PERNYATAAN dukungan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atau oposisi terhadap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q"/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400" dirty="0">
                          <a:solidFill>
                            <a:schemeClr val="tx1"/>
                          </a:solidFill>
                        </a:rPr>
                        <a:t>(Tidak ada informasi)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marL="838200" indent="-838200" eaLnBrk="1" hangingPunct="1"/>
            <a:r>
              <a:rPr lang="en-US">
                <a:latin typeface="Bookman Old Style" pitchFamily="18" charset="0"/>
              </a:rPr>
              <a:t>NEUTRAL/NON MOBILIZED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12192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latin typeface="Tahoma" pitchFamily="34" charset="0"/>
              </a:rPr>
              <a:t>Apakah ADVOKASI  itu?</a:t>
            </a: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609600" y="3048000"/>
            <a:ext cx="4572000" cy="1676400"/>
          </a:xfrm>
          <a:prstGeom prst="cloudCallout">
            <a:avLst>
              <a:gd name="adj1" fmla="val 27954"/>
              <a:gd name="adj2" fmla="val -109944"/>
            </a:avLst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800" b="1">
                <a:solidFill>
                  <a:srgbClr val="FFFF66"/>
                </a:solidFill>
                <a:latin typeface="Franklin Gothic Demi Cond" pitchFamily="34" charset="0"/>
              </a:rPr>
              <a:t>Binatang macam apakah?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55" name="Group 19"/>
          <p:cNvGraphicFramePr>
            <a:graphicFrameLocks noGrp="1"/>
          </p:cNvGraphicFramePr>
          <p:nvPr>
            <p:ph/>
          </p:nvPr>
        </p:nvGraphicFramePr>
        <p:xfrm>
          <a:off x="381000" y="1066800"/>
          <a:ext cx="8382000" cy="4233419"/>
        </p:xfrm>
        <a:graphic>
          <a:graphicData uri="http://schemas.openxmlformats.org/drawingml/2006/table">
            <a:tbl>
              <a:tblPr/>
              <a:tblGrid>
                <a:gridCol w="163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9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High Opposition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TERMASUK DALAM AGENDA dari aktor kebijakan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MOBILISASI SUMBER DAYA/KETERLIBATAN AKTIF dalam kegiatan yang berkaitan dengan advokasi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PERNYATAAN</a:t>
                      </a:r>
                      <a:r>
                        <a:rPr lang="id-ID" sz="1800" baseline="0" dirty="0">
                          <a:solidFill>
                            <a:schemeClr val="tx1"/>
                          </a:solidFill>
                        </a:rPr>
                        <a:t> TERBUKA </a:t>
                      </a: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oposisi untuk masalah ini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Medium Opposition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MUNGKIN ATAU MUNGKIN TIDAK TERMASUK dalam agenda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MENENTUKAN KETERLIBATAN ATAU MOBIIZATION SUMBER DAYA dalam kegiatan yang berkaitan dengan advokasi isu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KONSISTEN PERNYATAAN oposisi untuk masalah ini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1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Low Opposition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TIDAK ADA DALAM AGENDA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SANGAT MINIMAL ATAU TIDAK ADA KETERLIBATAN DAN TIDAK ADA MOBILISASI SUMBER DAYA dalam kegiatan yang berkaitan dengan advokasi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Wingdings" pitchFamily="2" charset="2"/>
                        <a:buChar char="l"/>
                        <a:tabLst/>
                      </a:pPr>
                      <a:r>
                        <a:rPr lang="id-ID" sz="1800" dirty="0">
                          <a:solidFill>
                            <a:schemeClr val="tx1"/>
                          </a:solidFill>
                        </a:rPr>
                        <a:t>BERSYARAT / PERNYATAAN SEDERHANA oposisi untuk masalah ini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52400"/>
            <a:ext cx="6248400" cy="914400"/>
          </a:xfrm>
        </p:spPr>
        <p:txBody>
          <a:bodyPr/>
          <a:lstStyle/>
          <a:p>
            <a:pPr marL="838200" indent="-838200" eaLnBrk="1" hangingPunct="1"/>
            <a:r>
              <a:rPr lang="en-US">
                <a:latin typeface="Bookman Old Style" pitchFamily="18" charset="0"/>
              </a:rPr>
              <a:t>OPPOSITION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49288"/>
            <a:ext cx="9144000" cy="1408112"/>
          </a:xfrm>
        </p:spPr>
        <p:txBody>
          <a:bodyPr anchor="t"/>
          <a:lstStyle/>
          <a:p>
            <a:pPr eaLnBrk="1" hangingPunct="1"/>
            <a:r>
              <a:rPr lang="id-ID" sz="2800"/>
              <a:t>Apa yang kita maksud dengan </a:t>
            </a:r>
            <a:br>
              <a:rPr lang="en-US" sz="2800"/>
            </a:br>
            <a:r>
              <a:rPr lang="id-ID" sz="2800"/>
              <a:t>sumber daya yang memiliki stakeholder </a:t>
            </a:r>
            <a:br>
              <a:rPr lang="en-US" sz="2800"/>
            </a:br>
            <a:r>
              <a:rPr lang="id-ID" sz="2800"/>
              <a:t>dan dapat memobilisasi?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365375"/>
            <a:ext cx="8183563" cy="4187825"/>
          </a:xfrm>
        </p:spPr>
        <p:txBody>
          <a:bodyPr rtlCol="0">
            <a:no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/>
              <a:t>SUMBER DAYA KEUANGAN (contoh: dana pribadi, dana kongres / legislatif, dana dari pendukung dll)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/>
              <a:t>KEPEMIMPINAN SUMBER DAYA (contoh: staf resmi, otoritas atas kelompok, keluarga)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d-ID" dirty="0"/>
              <a:t>SUMBER DAYA ORGANISASI (contoh: jaringan, afiliasi organisasi,)</a:t>
            </a:r>
          </a:p>
          <a:p>
            <a:pPr marL="609600" indent="-6096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FontTx/>
              <a:buChar char="•"/>
              <a:defRPr/>
            </a:pP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  <a:solidFill>
            <a:srgbClr val="FFFF00"/>
          </a:solidFill>
        </p:spPr>
        <p:txBody>
          <a:bodyPr anchor="t"/>
          <a:lstStyle/>
          <a:p>
            <a:pPr eaLnBrk="1" hangingPunct="1"/>
            <a:r>
              <a:rPr lang="id-ID" sz="4000"/>
              <a:t>Analisis peta politik dapat menerangkan/men</a:t>
            </a:r>
            <a:r>
              <a:rPr lang="en-US" sz="4000"/>
              <a:t>g</a:t>
            </a:r>
            <a:r>
              <a:rPr lang="id-ID" sz="4000"/>
              <a:t>hasilkan: </a:t>
            </a:r>
            <a:endParaRPr lang="en-US" sz="2800">
              <a:latin typeface="Bookman Old Style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828800"/>
          <a:ext cx="8305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4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MENGUMPULKAN DANA ADVOKASI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/>
              <a:t>Aturan emas pengumpulan dana :</a:t>
            </a:r>
          </a:p>
          <a:p>
            <a:pPr algn="ctr"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“KUMPULKAN DANA LEBIH DARIPADA YANG ANDA KELUARKAN”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Metode-metode </a:t>
            </a:r>
            <a:br>
              <a:rPr lang="en-US" sz="4000"/>
            </a:br>
            <a:r>
              <a:rPr lang="en-US" sz="4000"/>
              <a:t>pengumpulan dana 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Minta iuran dari anggota atau organisasi</a:t>
            </a:r>
          </a:p>
          <a:p>
            <a:pPr>
              <a:lnSpc>
                <a:spcPct val="80000"/>
              </a:lnSpc>
            </a:pPr>
            <a:r>
              <a:rPr lang="en-US" sz="2000"/>
              <a:t>Ajukan permintaan sumbangan dalam segala bentuk</a:t>
            </a:r>
          </a:p>
          <a:p>
            <a:pPr>
              <a:lnSpc>
                <a:spcPct val="80000"/>
              </a:lnSpc>
            </a:pPr>
            <a:r>
              <a:rPr lang="en-US" sz="2000"/>
              <a:t>Kegiatan pengumpulan dana : dinner, konser, festival, nonton film, piknik, dll</a:t>
            </a:r>
          </a:p>
          <a:p>
            <a:pPr>
              <a:lnSpc>
                <a:spcPct val="80000"/>
              </a:lnSpc>
            </a:pPr>
            <a:r>
              <a:rPr lang="en-US" sz="2000"/>
              <a:t>Pelihara sumbangan individual yang besar.</a:t>
            </a:r>
          </a:p>
          <a:p>
            <a:pPr>
              <a:lnSpc>
                <a:spcPct val="80000"/>
              </a:lnSpc>
            </a:pPr>
            <a:r>
              <a:rPr lang="en-US" sz="2000"/>
              <a:t>Donasi dari korporasi (perusahaan)</a:t>
            </a:r>
          </a:p>
          <a:p>
            <a:pPr>
              <a:lnSpc>
                <a:spcPct val="80000"/>
              </a:lnSpc>
            </a:pPr>
            <a:r>
              <a:rPr lang="en-US" sz="2000"/>
              <a:t>Jual barang : karya seni, kerajinan, merchandise, dll</a:t>
            </a:r>
          </a:p>
          <a:p>
            <a:pPr>
              <a:lnSpc>
                <a:spcPct val="80000"/>
              </a:lnSpc>
            </a:pPr>
            <a:r>
              <a:rPr lang="en-US" sz="2000"/>
              <a:t>Cari sumbangan dari donatur internasional</a:t>
            </a:r>
          </a:p>
          <a:p>
            <a:pPr>
              <a:lnSpc>
                <a:spcPct val="80000"/>
              </a:lnSpc>
            </a:pPr>
            <a:r>
              <a:rPr lang="en-US" sz="2000"/>
              <a:t>Menangkan tender deri pemerintah nasional dan lokal</a:t>
            </a:r>
          </a:p>
          <a:p>
            <a:pPr>
              <a:lnSpc>
                <a:spcPct val="80000"/>
              </a:lnSpc>
            </a:pPr>
            <a:r>
              <a:rPr lang="en-US" sz="2000"/>
              <a:t>Berpromosi dengan hadiah hari raya</a:t>
            </a:r>
          </a:p>
          <a:p>
            <a:pPr>
              <a:lnSpc>
                <a:spcPct val="80000"/>
              </a:lnSpc>
            </a:pPr>
            <a:r>
              <a:rPr lang="en-US" sz="2000"/>
              <a:t>Jual/lelang barang dan jasa hasil dari donasi.</a:t>
            </a:r>
          </a:p>
          <a:p>
            <a:pPr>
              <a:lnSpc>
                <a:spcPct val="80000"/>
              </a:lnSpc>
            </a:pPr>
            <a:r>
              <a:rPr lang="en-US" sz="2000"/>
              <a:t>Kocok hadiah yang diberikan.</a:t>
            </a:r>
          </a:p>
          <a:p>
            <a:pPr>
              <a:lnSpc>
                <a:spcPct val="80000"/>
              </a:lnSpc>
            </a:pPr>
            <a:r>
              <a:rPr lang="en-US" sz="2000"/>
              <a:t>Jual ruang iklan di dalam berita, selebaran atau publikasi lain.</a:t>
            </a:r>
          </a:p>
          <a:p>
            <a:pPr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9966"/>
          </a:solidFill>
        </p:spPr>
        <p:txBody>
          <a:bodyPr/>
          <a:lstStyle/>
          <a:p>
            <a:r>
              <a:rPr lang="en-US"/>
              <a:t>Donasi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Uang</a:t>
            </a:r>
          </a:p>
          <a:p>
            <a:r>
              <a:rPr lang="en-US"/>
              <a:t>Tenaga</a:t>
            </a:r>
          </a:p>
          <a:p>
            <a:r>
              <a:rPr lang="en-US"/>
              <a:t>Donasi berbagai macam (peralatan, ruang kantor, kebutuhan kantor, dsb)</a:t>
            </a:r>
          </a:p>
          <a:p>
            <a:r>
              <a:rPr lang="en-US"/>
              <a:t>Tenaga ahli (bantuan teknis dan program)</a:t>
            </a:r>
          </a:p>
          <a:p>
            <a:r>
              <a:rPr lang="en-US"/>
              <a:t>Dukungan administrasi</a:t>
            </a:r>
          </a:p>
          <a:p>
            <a:r>
              <a:rPr lang="en-US"/>
              <a:t>Ruang rapat dan kegiatan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00"/>
          </a:solidFill>
        </p:spPr>
        <p:txBody>
          <a:bodyPr/>
          <a:lstStyle/>
          <a:p>
            <a:r>
              <a:rPr lang="en-US"/>
              <a:t>Pemberi Dana Potensial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Individu</a:t>
            </a:r>
          </a:p>
          <a:p>
            <a:r>
              <a:rPr lang="en-US"/>
              <a:t>Perusahaan sektor swasta (termasuk yang multinasional)</a:t>
            </a:r>
          </a:p>
          <a:p>
            <a:r>
              <a:rPr lang="en-US"/>
              <a:t>Badan filantropi / donor dan yayasan</a:t>
            </a:r>
          </a:p>
          <a:p>
            <a:r>
              <a:rPr lang="en-US"/>
              <a:t>Inisiatif yang disponsori pemerintah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/>
              <a:t>Pemberi</a:t>
            </a:r>
            <a:r>
              <a:rPr lang="en-US" sz="4000" dirty="0"/>
              <a:t> Dana </a:t>
            </a:r>
            <a:r>
              <a:rPr lang="en-US" sz="4000" dirty="0" err="1"/>
              <a:t>sebagai</a:t>
            </a:r>
            <a:r>
              <a:rPr lang="en-US" sz="4000" dirty="0"/>
              <a:t> </a:t>
            </a:r>
            <a:r>
              <a:rPr lang="en-US" sz="4000" dirty="0" err="1"/>
              <a:t>Sasaran</a:t>
            </a:r>
            <a:r>
              <a:rPr lang="en-US" sz="4000" dirty="0"/>
              <a:t> </a:t>
            </a:r>
            <a:r>
              <a:rPr lang="en-US" sz="4000" dirty="0" err="1"/>
              <a:t>Advokasi</a:t>
            </a:r>
            <a:r>
              <a:rPr lang="en-US" sz="4000" dirty="0"/>
              <a:t> </a:t>
            </a:r>
            <a:r>
              <a:rPr lang="en-US" sz="4000" dirty="0" err="1"/>
              <a:t>Anda</a:t>
            </a:r>
            <a:endParaRPr lang="en-US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Teliti kepentingan khusus dan preferensi pemberi dana</a:t>
            </a:r>
          </a:p>
          <a:p>
            <a:pPr marL="609600" indent="-609600">
              <a:lnSpc>
                <a:spcPct val="80000"/>
              </a:lnSpc>
            </a:pPr>
            <a:r>
              <a:rPr lang="en-US" sz="2000">
                <a:solidFill>
                  <a:schemeClr val="accent2"/>
                </a:solidFill>
              </a:rPr>
              <a:t>Hal-hal yang dilihat oleh pemberi dana :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Usaha organisasi yang dikelola dengan baik dan efisien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Stabilitas keuangan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Contoh program yang berhasil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Strategi yang baik dan kemungkinan yang layak untuk mencapai tujuan umum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Apa yang membedakan pekerjaan Anda dengan organisasi lain di bidang yang sama.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Alasan mengapa pekerjaan itu penting dan diperlukan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Apa yang sudah diselesaikan dari sumbangan yang mereka berikan sebelumnya.</a:t>
            </a:r>
          </a:p>
          <a:p>
            <a:pPr marL="990600" lvl="1" indent="-533400">
              <a:lnSpc>
                <a:spcPct val="80000"/>
              </a:lnSpc>
              <a:buFontTx/>
              <a:buAutoNum type="arabicPeriod"/>
            </a:pPr>
            <a:r>
              <a:rPr lang="en-US" sz="2300"/>
              <a:t>Informasi tentang riwayat pekerjaan Anda sendiri dan anggota Anda dan keberhasilan di dalam organisasi lain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/>
              <a:t>Anjuran</a:t>
            </a:r>
            <a:r>
              <a:rPr lang="en-US" sz="4000" dirty="0"/>
              <a:t> </a:t>
            </a:r>
            <a:r>
              <a:rPr lang="en-US" sz="4000" dirty="0" err="1"/>
              <a:t>umum</a:t>
            </a:r>
            <a:r>
              <a:rPr lang="en-US" sz="4000" dirty="0"/>
              <a:t> </a:t>
            </a:r>
            <a:r>
              <a:rPr lang="en-US" sz="4000" dirty="0" err="1"/>
              <a:t>dalam</a:t>
            </a:r>
            <a:r>
              <a:rPr lang="en-US" sz="4000" dirty="0"/>
              <a:t> </a:t>
            </a:r>
            <a:r>
              <a:rPr lang="en-US" sz="4000" dirty="0" err="1"/>
              <a:t>pengumpulan</a:t>
            </a:r>
            <a:r>
              <a:rPr lang="en-US" sz="4000" dirty="0"/>
              <a:t> </a:t>
            </a:r>
            <a:r>
              <a:rPr lang="en-US" sz="4000" dirty="0" err="1"/>
              <a:t>dana</a:t>
            </a:r>
            <a:endParaRPr lang="en-US" sz="4000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Cari keterangan donor itu telah mendanai organisasi macam apa pada masa lalu, berapa biasanya mereka memberikan dana, apakah kepentingan mereka saat ini.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990000"/>
                </a:solidFill>
              </a:rPr>
              <a:t>Berhati-hatilah untuk tidak menerima donasi, sumbangan atau kontrak untuk kegiatan yang tidak cocok dengan tujuan Anda</a:t>
            </a:r>
          </a:p>
          <a:p>
            <a:pPr>
              <a:lnSpc>
                <a:spcPct val="90000"/>
              </a:lnSpc>
            </a:pPr>
            <a:r>
              <a:rPr lang="en-US" sz="2800"/>
              <a:t>Ingatlah bahwa semua pemberi dana, khususnya yayasan, memiliki agenda programatis dan ideologisnya sendiri</a:t>
            </a:r>
            <a:r>
              <a:rPr lang="en-US" sz="2800">
                <a:sym typeface="Wingdings" pitchFamily="2" charset="2"/>
              </a:rPr>
              <a:t> cari yg cocok dengan gagasan Anda</a:t>
            </a:r>
            <a:endParaRPr lang="en-US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Anjuran umum dalam pengumpulan dana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Hindari ketergantungan pada beberapa sumber.</a:t>
            </a:r>
          </a:p>
          <a:p>
            <a:pPr>
              <a:lnSpc>
                <a:spcPct val="90000"/>
              </a:lnSpc>
            </a:pPr>
            <a:r>
              <a:rPr lang="en-US" sz="2800"/>
              <a:t>Angkat seseorang yang cakap untuk mengetuai usaha pendanaan.</a:t>
            </a:r>
          </a:p>
          <a:p>
            <a:pPr>
              <a:lnSpc>
                <a:spcPct val="90000"/>
              </a:lnSpc>
            </a:pPr>
            <a:r>
              <a:rPr lang="en-US" sz="2800"/>
              <a:t>“Hubungan” merupakan kunci.</a:t>
            </a:r>
          </a:p>
          <a:p>
            <a:pPr>
              <a:lnSpc>
                <a:spcPct val="90000"/>
              </a:lnSpc>
            </a:pPr>
            <a:r>
              <a:rPr lang="en-US" sz="2800"/>
              <a:t>Ajukan untuk proyek khusus.</a:t>
            </a:r>
          </a:p>
          <a:p>
            <a:pPr>
              <a:lnSpc>
                <a:spcPct val="90000"/>
              </a:lnSpc>
            </a:pPr>
            <a:r>
              <a:rPr lang="en-US" sz="2800"/>
              <a:t>Mintalah kepada anggota untuk memberikan sumbangan.</a:t>
            </a:r>
          </a:p>
          <a:p>
            <a:pPr>
              <a:lnSpc>
                <a:spcPct val="90000"/>
              </a:lnSpc>
            </a:pPr>
            <a:r>
              <a:rPr lang="en-US" sz="2800"/>
              <a:t>Jika bentuk penggalangan dana seperti makan malam… tarik karcis lebih tinggi (tapi wajar) daripada harga makan malam itu sendiri.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/>
              <a:t>Definisi-definisi ADVOKASI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Anggaran harus termasuk :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Biaya tambahan (LCD, ruang kantor, peralatan, persediaan barang, kertas, telepon, faks, benda pos, dsb)</a:t>
            </a:r>
          </a:p>
          <a:p>
            <a:pPr>
              <a:lnSpc>
                <a:spcPct val="90000"/>
              </a:lnSpc>
            </a:pPr>
            <a:r>
              <a:rPr lang="en-US" sz="2400"/>
              <a:t>Biaya lain-lain (tak terduga)</a:t>
            </a:r>
          </a:p>
          <a:p>
            <a:pPr>
              <a:lnSpc>
                <a:spcPct val="90000"/>
              </a:lnSpc>
            </a:pPr>
            <a:r>
              <a:rPr lang="en-US" sz="2400"/>
              <a:t>Gaji/tunjangan untuk staf, jika diterapkan</a:t>
            </a:r>
          </a:p>
          <a:p>
            <a:pPr>
              <a:lnSpc>
                <a:spcPct val="90000"/>
              </a:lnSpc>
            </a:pPr>
            <a:r>
              <a:rPr lang="en-US" sz="2400"/>
              <a:t>Program dan kegiatan (konferensi, briefing, makan siang, dsb)</a:t>
            </a:r>
          </a:p>
          <a:p>
            <a:pPr>
              <a:lnSpc>
                <a:spcPct val="90000"/>
              </a:lnSpc>
            </a:pPr>
            <a:r>
              <a:rPr lang="en-US" sz="2400"/>
              <a:t>Mencetak dan mendistribusikan dokumen khusus (brosur, untuk pers, dsb)</a:t>
            </a:r>
          </a:p>
          <a:p>
            <a:pPr>
              <a:lnSpc>
                <a:spcPct val="90000"/>
              </a:lnSpc>
            </a:pPr>
            <a:r>
              <a:rPr lang="en-US" sz="2400"/>
              <a:t>Pengumpulan dana (kegiatan, barang-barang promosi, dokumen, dsb)</a:t>
            </a:r>
          </a:p>
          <a:p>
            <a:pPr>
              <a:lnSpc>
                <a:spcPct val="90000"/>
              </a:lnSpc>
            </a:pPr>
            <a:r>
              <a:rPr lang="en-US" sz="2400"/>
              <a:t>Lain-lain.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id-ID" dirty="0"/>
              <a:t>STRATEGI ADVOKASI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57200" y="381000"/>
            <a:ext cx="8153400" cy="64135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Bagan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Advokasi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Lucida Handwriting" pitchFamily="66" charset="0"/>
              </a:rPr>
              <a:t>Terpadu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  <a:latin typeface="Lucida Handwriting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905000"/>
            <a:ext cx="8839200" cy="3810000"/>
            <a:chOff x="78" y="1200"/>
            <a:chExt cx="5410" cy="2400"/>
          </a:xfrm>
        </p:grpSpPr>
        <p:sp>
          <p:nvSpPr>
            <p:cNvPr id="4121" name="Text Box 4"/>
            <p:cNvSpPr txBox="1">
              <a:spLocks noChangeArrowheads="1"/>
            </p:cNvSpPr>
            <p:nvPr/>
          </p:nvSpPr>
          <p:spPr bwMode="auto">
            <a:xfrm>
              <a:off x="1291" y="2064"/>
              <a:ext cx="839" cy="958"/>
            </a:xfrm>
            <a:prstGeom prst="rect">
              <a:avLst/>
            </a:prstGeom>
            <a:solidFill>
              <a:srgbClr val="CCFF33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600" b="1" dirty="0" err="1">
                  <a:latin typeface="+mj-lt"/>
                </a:rPr>
                <a:t>Persiapan</a:t>
              </a:r>
              <a:r>
                <a:rPr lang="en-US" sz="1600" b="1" dirty="0">
                  <a:latin typeface="+mj-lt"/>
                </a:rPr>
                <a:t> &amp;</a:t>
              </a:r>
            </a:p>
            <a:p>
              <a:pPr algn="ctr">
                <a:defRPr/>
              </a:pPr>
              <a:r>
                <a:rPr lang="en-US" sz="1600" b="1" dirty="0" err="1">
                  <a:latin typeface="+mj-lt"/>
                </a:rPr>
                <a:t>Pelaksanaan</a:t>
              </a:r>
              <a:r>
                <a:rPr lang="en-US" sz="1600" b="1" dirty="0">
                  <a:latin typeface="+mj-lt"/>
                </a:rPr>
                <a:t> </a:t>
              </a:r>
              <a:r>
                <a:rPr lang="en-US" sz="1600" b="1" i="1" dirty="0" err="1">
                  <a:latin typeface="+mj-lt"/>
                </a:rPr>
                <a:t>Identifikasi</a:t>
              </a:r>
              <a:r>
                <a:rPr lang="en-US" sz="1600" b="1" i="1" dirty="0">
                  <a:latin typeface="+mj-lt"/>
                </a:rPr>
                <a:t> Stakeholders/</a:t>
              </a:r>
            </a:p>
            <a:p>
              <a:pPr algn="ctr">
                <a:defRPr/>
              </a:pPr>
              <a:r>
                <a:rPr lang="en-US" sz="1600" b="1" i="1" dirty="0" err="1">
                  <a:latin typeface="+mj-lt"/>
                </a:rPr>
                <a:t>Mitra</a:t>
              </a:r>
              <a:endParaRPr lang="en-US" sz="1600" b="1" i="1" dirty="0">
                <a:latin typeface="+mj-lt"/>
              </a:endParaRPr>
            </a:p>
            <a:p>
              <a:pPr>
                <a:lnSpc>
                  <a:spcPct val="90000"/>
                </a:lnSpc>
                <a:defRPr/>
              </a:pPr>
              <a:endParaRPr lang="en-US" sz="1600" b="1" dirty="0">
                <a:latin typeface="+mj-lt"/>
              </a:endParaRPr>
            </a:p>
          </p:txBody>
        </p:sp>
        <p:sp>
          <p:nvSpPr>
            <p:cNvPr id="3098" name="Text Box 5"/>
            <p:cNvSpPr txBox="1">
              <a:spLocks noChangeArrowheads="1"/>
            </p:cNvSpPr>
            <p:nvPr/>
          </p:nvSpPr>
          <p:spPr bwMode="auto">
            <a:xfrm>
              <a:off x="2270" y="2256"/>
              <a:ext cx="655" cy="372"/>
            </a:xfrm>
            <a:prstGeom prst="rect">
              <a:avLst/>
            </a:prstGeom>
            <a:solidFill>
              <a:srgbClr val="9966FF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Bentuk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Jejaring</a:t>
              </a:r>
            </a:p>
          </p:txBody>
        </p:sp>
        <p:sp>
          <p:nvSpPr>
            <p:cNvPr id="3099" name="Text Box 6"/>
            <p:cNvSpPr txBox="1">
              <a:spLocks noChangeArrowheads="1"/>
            </p:cNvSpPr>
            <p:nvPr/>
          </p:nvSpPr>
          <p:spPr bwMode="auto">
            <a:xfrm>
              <a:off x="78" y="2160"/>
              <a:ext cx="979" cy="52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Identifikasi masalah &amp; potensi</a:t>
              </a:r>
            </a:p>
          </p:txBody>
        </p:sp>
        <p:sp>
          <p:nvSpPr>
            <p:cNvPr id="3100" name="Text Box 7"/>
            <p:cNvSpPr txBox="1">
              <a:spLocks noChangeArrowheads="1"/>
            </p:cNvSpPr>
            <p:nvPr/>
          </p:nvSpPr>
          <p:spPr bwMode="auto">
            <a:xfrm>
              <a:off x="3540" y="1200"/>
              <a:ext cx="890" cy="68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&amp;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Pelaksana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</p:txBody>
        </p:sp>
        <p:sp>
          <p:nvSpPr>
            <p:cNvPr id="3101" name="Text Box 8"/>
            <p:cNvSpPr txBox="1">
              <a:spLocks noChangeArrowheads="1"/>
            </p:cNvSpPr>
            <p:nvPr/>
          </p:nvSpPr>
          <p:spPr bwMode="auto">
            <a:xfrm>
              <a:off x="3364" y="3068"/>
              <a:ext cx="1199" cy="53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Pengaruhi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Pembuat  Opini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&amp;  Media  Massa</a:t>
              </a:r>
            </a:p>
          </p:txBody>
        </p:sp>
        <p:sp>
          <p:nvSpPr>
            <p:cNvPr id="3102" name="Text Box 9"/>
            <p:cNvSpPr txBox="1">
              <a:spLocks noChangeArrowheads="1"/>
            </p:cNvSpPr>
            <p:nvPr/>
          </p:nvSpPr>
          <p:spPr bwMode="auto">
            <a:xfrm>
              <a:off x="4645" y="2112"/>
              <a:ext cx="843" cy="532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99FF33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Perubahan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Kebijakan</a:t>
              </a:r>
            </a:p>
            <a:p>
              <a:pPr algn="ctr">
                <a:lnSpc>
                  <a:spcPct val="90000"/>
                </a:lnSpc>
              </a:pPr>
              <a:r>
                <a:rPr lang="en-US" b="1">
                  <a:latin typeface="Abadi MT Condensed Extra Bold" pitchFamily="34" charset="0"/>
                </a:rPr>
                <a:t>Publik</a:t>
              </a:r>
            </a:p>
          </p:txBody>
        </p:sp>
        <p:sp>
          <p:nvSpPr>
            <p:cNvPr id="3103" name="Line 10"/>
            <p:cNvSpPr>
              <a:spLocks noChangeShapeType="1"/>
            </p:cNvSpPr>
            <p:nvPr/>
          </p:nvSpPr>
          <p:spPr bwMode="auto">
            <a:xfrm>
              <a:off x="1990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4" name="Line 11"/>
            <p:cNvSpPr>
              <a:spLocks noChangeShapeType="1"/>
            </p:cNvSpPr>
            <p:nvPr/>
          </p:nvSpPr>
          <p:spPr bwMode="auto">
            <a:xfrm>
              <a:off x="1011" y="2448"/>
              <a:ext cx="288" cy="0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5" name="Line 12"/>
            <p:cNvSpPr>
              <a:spLocks noChangeShapeType="1"/>
            </p:cNvSpPr>
            <p:nvPr/>
          </p:nvSpPr>
          <p:spPr bwMode="auto">
            <a:xfrm flipV="1">
              <a:off x="3264" y="1776"/>
              <a:ext cx="288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6" name="Line 13"/>
            <p:cNvSpPr>
              <a:spLocks noChangeShapeType="1"/>
            </p:cNvSpPr>
            <p:nvPr/>
          </p:nvSpPr>
          <p:spPr bwMode="auto">
            <a:xfrm>
              <a:off x="3216" y="2784"/>
              <a:ext cx="240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7" name="Line 14"/>
            <p:cNvSpPr>
              <a:spLocks noChangeShapeType="1"/>
            </p:cNvSpPr>
            <p:nvPr/>
          </p:nvSpPr>
          <p:spPr bwMode="auto">
            <a:xfrm>
              <a:off x="4368" y="1824"/>
              <a:ext cx="336" cy="288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108" name="Line 15"/>
            <p:cNvSpPr>
              <a:spLocks noChangeShapeType="1"/>
            </p:cNvSpPr>
            <p:nvPr/>
          </p:nvSpPr>
          <p:spPr bwMode="auto">
            <a:xfrm flipV="1">
              <a:off x="4464" y="2688"/>
              <a:ext cx="240" cy="33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62000" y="1081088"/>
            <a:ext cx="7543800" cy="5481637"/>
            <a:chOff x="480" y="681"/>
            <a:chExt cx="4752" cy="3453"/>
          </a:xfrm>
        </p:grpSpPr>
        <p:sp>
          <p:nvSpPr>
            <p:cNvPr id="3087" name="Text Box 18"/>
            <p:cNvSpPr txBox="1">
              <a:spLocks noChangeArrowheads="1"/>
            </p:cNvSpPr>
            <p:nvPr/>
          </p:nvSpPr>
          <p:spPr bwMode="auto">
            <a:xfrm>
              <a:off x="2006" y="681"/>
              <a:ext cx="1928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Pemantauan/Monitoring</a:t>
              </a:r>
            </a:p>
          </p:txBody>
        </p:sp>
        <p:sp>
          <p:nvSpPr>
            <p:cNvPr id="3088" name="Text Box 19"/>
            <p:cNvSpPr txBox="1">
              <a:spLocks noChangeArrowheads="1"/>
            </p:cNvSpPr>
            <p:nvPr/>
          </p:nvSpPr>
          <p:spPr bwMode="auto">
            <a:xfrm>
              <a:off x="2098" y="3897"/>
              <a:ext cx="1670" cy="237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Secret Service Typewriter" pitchFamily="81" charset="0"/>
                </a:rPr>
                <a:t>Evaluasi/Penilaian</a:t>
              </a:r>
            </a:p>
          </p:txBody>
        </p:sp>
        <p:sp>
          <p:nvSpPr>
            <p:cNvPr id="3089" name="Line 20"/>
            <p:cNvSpPr>
              <a:spLocks noChangeShapeType="1"/>
            </p:cNvSpPr>
            <p:nvPr/>
          </p:nvSpPr>
          <p:spPr bwMode="auto">
            <a:xfrm>
              <a:off x="4032" y="816"/>
              <a:ext cx="120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0" name="Line 21"/>
            <p:cNvSpPr>
              <a:spLocks noChangeShapeType="1"/>
            </p:cNvSpPr>
            <p:nvPr/>
          </p:nvSpPr>
          <p:spPr bwMode="auto">
            <a:xfrm>
              <a:off x="480" y="816"/>
              <a:ext cx="1440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1" name="Line 22"/>
            <p:cNvSpPr>
              <a:spLocks noChangeShapeType="1"/>
            </p:cNvSpPr>
            <p:nvPr/>
          </p:nvSpPr>
          <p:spPr bwMode="auto">
            <a:xfrm>
              <a:off x="480" y="4032"/>
              <a:ext cx="1584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2" name="Line 23"/>
            <p:cNvSpPr>
              <a:spLocks noChangeShapeType="1"/>
            </p:cNvSpPr>
            <p:nvPr/>
          </p:nvSpPr>
          <p:spPr bwMode="auto">
            <a:xfrm>
              <a:off x="3840" y="3984"/>
              <a:ext cx="1392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3" name="Line 24"/>
            <p:cNvSpPr>
              <a:spLocks noChangeShapeType="1"/>
            </p:cNvSpPr>
            <p:nvPr/>
          </p:nvSpPr>
          <p:spPr bwMode="auto">
            <a:xfrm>
              <a:off x="5232" y="816"/>
              <a:ext cx="0" cy="124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4" name="Line 25"/>
            <p:cNvSpPr>
              <a:spLocks noChangeShapeType="1"/>
            </p:cNvSpPr>
            <p:nvPr/>
          </p:nvSpPr>
          <p:spPr bwMode="auto">
            <a:xfrm>
              <a:off x="5232" y="2688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5" name="Line 26"/>
            <p:cNvSpPr>
              <a:spLocks noChangeShapeType="1"/>
            </p:cNvSpPr>
            <p:nvPr/>
          </p:nvSpPr>
          <p:spPr bwMode="auto">
            <a:xfrm>
              <a:off x="480" y="816"/>
              <a:ext cx="0" cy="129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3096" name="Line 27"/>
            <p:cNvSpPr>
              <a:spLocks noChangeShapeType="1"/>
            </p:cNvSpPr>
            <p:nvPr/>
          </p:nvSpPr>
          <p:spPr bwMode="auto">
            <a:xfrm>
              <a:off x="480" y="3072"/>
              <a:ext cx="0" cy="96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7162800" y="1676400"/>
            <a:ext cx="1595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-Lobbi</a:t>
            </a:r>
          </a:p>
          <a:p>
            <a:r>
              <a:rPr lang="en-US" sz="1400" b="1" i="1">
                <a:latin typeface="Arial Narrow" pitchFamily="34" charset="0"/>
              </a:rPr>
              <a:t>-Negosiasi</a:t>
            </a:r>
          </a:p>
          <a:p>
            <a:r>
              <a:rPr lang="en-US" sz="1400" b="1" i="1">
                <a:latin typeface="Arial Narrow" pitchFamily="34" charset="0"/>
              </a:rPr>
              <a:t>-Presentasi</a:t>
            </a:r>
          </a:p>
          <a:p>
            <a:r>
              <a:rPr lang="en-US" sz="1400" b="1" i="1">
                <a:latin typeface="Arial Narrow" pitchFamily="34" charset="0"/>
              </a:rPr>
              <a:t>-Petisi-resolusi</a:t>
            </a:r>
          </a:p>
          <a:p>
            <a:r>
              <a:rPr lang="en-US" sz="1400" b="1" i="1">
                <a:latin typeface="Arial Narrow" pitchFamily="34" charset="0"/>
              </a:rPr>
              <a:t>-Lancarkan tekanan.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7315200" y="4495800"/>
            <a:ext cx="13446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Arial Narrow" pitchFamily="34" charset="0"/>
              </a:rPr>
              <a:t>-Mobilisasi</a:t>
            </a:r>
          </a:p>
          <a:p>
            <a:r>
              <a:rPr lang="en-US" sz="1400" b="1" i="1">
                <a:latin typeface="Arial Narrow" pitchFamily="34" charset="0"/>
              </a:rPr>
              <a:t>-Seminar</a:t>
            </a:r>
          </a:p>
          <a:p>
            <a:r>
              <a:rPr lang="en-US" sz="1400" b="1" i="1">
                <a:latin typeface="Arial Narrow" pitchFamily="34" charset="0"/>
              </a:rPr>
              <a:t>-Kampanye</a:t>
            </a:r>
          </a:p>
          <a:p>
            <a:r>
              <a:rPr lang="en-US" sz="1400" b="1" i="1">
                <a:latin typeface="Arial Narrow" pitchFamily="34" charset="0"/>
              </a:rPr>
              <a:t>-Penggunaan</a:t>
            </a:r>
          </a:p>
          <a:p>
            <a:r>
              <a:rPr lang="en-US" sz="1400" b="1" i="1">
                <a:latin typeface="Arial Narrow" pitchFamily="34" charset="0"/>
              </a:rPr>
              <a:t> Media:</a:t>
            </a:r>
          </a:p>
          <a:p>
            <a:r>
              <a:rPr lang="en-US" sz="1400" b="1" i="1">
                <a:latin typeface="Arial Narrow" pitchFamily="34" charset="0"/>
              </a:rPr>
              <a:t> siaran, jajak</a:t>
            </a:r>
          </a:p>
          <a:p>
            <a:r>
              <a:rPr lang="en-US" sz="1400" b="1" i="1">
                <a:latin typeface="Arial Narrow" pitchFamily="34" charset="0"/>
              </a:rPr>
              <a:t> pendapat, debat</a:t>
            </a: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828925" y="4572000"/>
            <a:ext cx="2171700" cy="1143000"/>
            <a:chOff x="1416" y="2880"/>
            <a:chExt cx="1368" cy="720"/>
          </a:xfrm>
        </p:grpSpPr>
        <p:sp>
          <p:nvSpPr>
            <p:cNvPr id="3085" name="AutoShape 31"/>
            <p:cNvSpPr>
              <a:spLocks noChangeArrowheads="1"/>
            </p:cNvSpPr>
            <p:nvPr/>
          </p:nvSpPr>
          <p:spPr bwMode="auto">
            <a:xfrm rot="16200000" flipH="1">
              <a:off x="1860" y="2436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6" name="Text Box 32"/>
            <p:cNvSpPr txBox="1">
              <a:spLocks noChangeArrowheads="1"/>
            </p:cNvSpPr>
            <p:nvPr/>
          </p:nvSpPr>
          <p:spPr bwMode="auto">
            <a:xfrm>
              <a:off x="1488" y="3408"/>
              <a:ext cx="113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Arial Narrow" pitchFamily="34" charset="0"/>
                </a:rPr>
                <a:t>Perencanaan  Strategis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828925" y="1828800"/>
            <a:ext cx="2505075" cy="1333500"/>
            <a:chOff x="1416" y="1152"/>
            <a:chExt cx="1578" cy="840"/>
          </a:xfrm>
        </p:grpSpPr>
        <p:sp>
          <p:nvSpPr>
            <p:cNvPr id="3083" name="AutoShape 34"/>
            <p:cNvSpPr>
              <a:spLocks noChangeArrowheads="1"/>
            </p:cNvSpPr>
            <p:nvPr/>
          </p:nvSpPr>
          <p:spPr bwMode="auto">
            <a:xfrm rot="-5400000">
              <a:off x="1860" y="1068"/>
              <a:ext cx="480" cy="1368"/>
            </a:xfrm>
            <a:prstGeom prst="curvedLeftArrow">
              <a:avLst>
                <a:gd name="adj1" fmla="val 57000"/>
                <a:gd name="adj2" fmla="val 114000"/>
                <a:gd name="adj3" fmla="val 33333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84" name="Text Box 35"/>
            <p:cNvSpPr txBox="1">
              <a:spLocks noChangeArrowheads="1"/>
            </p:cNvSpPr>
            <p:nvPr/>
          </p:nvSpPr>
          <p:spPr bwMode="auto">
            <a:xfrm>
              <a:off x="1440" y="1152"/>
              <a:ext cx="155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Kumpulkan data / info kebijakan</a:t>
              </a:r>
            </a:p>
            <a:p>
              <a:pPr>
                <a:buFontTx/>
                <a:buChar char="-"/>
              </a:pPr>
              <a:r>
                <a:rPr lang="en-US" sz="1400" b="1" i="1">
                  <a:latin typeface="Arial Narrow" pitchFamily="34" charset="0"/>
                </a:rPr>
                <a:t>Analisis  Kebijakan</a:t>
              </a:r>
            </a:p>
          </p:txBody>
        </p:sp>
      </p:grpSp>
      <p:sp>
        <p:nvSpPr>
          <p:cNvPr id="3081" name="Text Box 6"/>
          <p:cNvSpPr txBox="1">
            <a:spLocks noChangeArrowheads="1"/>
          </p:cNvSpPr>
          <p:nvPr/>
        </p:nvSpPr>
        <p:spPr bwMode="auto">
          <a:xfrm>
            <a:off x="4800600" y="3200400"/>
            <a:ext cx="1981200" cy="1338263"/>
          </a:xfrm>
          <a:prstGeom prst="rect">
            <a:avLst/>
          </a:prstGeom>
          <a:solidFill>
            <a:srgbClr val="FF9966"/>
          </a:solidFill>
          <a:ln w="9525">
            <a:solidFill>
              <a:srgbClr val="99FF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Pilih  Isyu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Strategis,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Kemas  semenarik</a:t>
            </a:r>
          </a:p>
          <a:p>
            <a:pPr algn="ctr">
              <a:lnSpc>
                <a:spcPct val="90000"/>
              </a:lnSpc>
            </a:pPr>
            <a:r>
              <a:rPr lang="en-US" b="1">
                <a:latin typeface="Abadi MT Condensed Extra Bold" pitchFamily="34" charset="0"/>
              </a:rPr>
              <a:t>mungkin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4648200" y="3886200"/>
            <a:ext cx="4699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96" grpId="0" autoUpdateAnimBg="0"/>
      <p:bldP spid="32797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143000" y="411163"/>
            <a:ext cx="7132638" cy="5794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FF00"/>
                </a:solidFill>
                <a:latin typeface="Lucida Handwriting" pitchFamily="66" charset="0"/>
              </a:rPr>
              <a:t>TEKNIK  DAN  KIAT  ADVOKASI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1371600"/>
            <a:ext cx="7564438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Lobbi politik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Negosiasi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Dialog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Seminar/presentasi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Debat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Mobilisasi massa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Petisi/resolusi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Pengembangan kelompok peduli</a:t>
            </a:r>
          </a:p>
          <a:p>
            <a:pPr marL="534988" indent="-534988">
              <a:buFont typeface="Wingdings" pitchFamily="2" charset="2"/>
              <a:buChar char="ü"/>
              <a:defRPr/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latin typeface="Secret Service Typewriter" pitchFamily="81" charset="0"/>
              </a:rPr>
              <a:t>Penggunaan Media Massa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 err="1"/>
              <a:t>Audiensi</a:t>
            </a:r>
            <a:r>
              <a:rPr lang="en-US" dirty="0"/>
              <a:t> &amp; </a:t>
            </a:r>
            <a:r>
              <a:rPr lang="en-US" dirty="0" err="1"/>
              <a:t>Melobi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/>
              <a:t>Audiensi</a:t>
            </a:r>
            <a:r>
              <a:rPr lang="en-US" dirty="0"/>
              <a:t> &amp; </a:t>
            </a:r>
            <a:r>
              <a:rPr lang="en-US" dirty="0" err="1"/>
              <a:t>Melobi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staf-nya</a:t>
            </a:r>
            <a:endParaRPr lang="en-US" dirty="0"/>
          </a:p>
          <a:p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 yang PALING EFEKTIF </a:t>
            </a:r>
            <a:r>
              <a:rPr lang="en-US" dirty="0" err="1"/>
              <a:t>dan</a:t>
            </a:r>
            <a:r>
              <a:rPr lang="en-US" dirty="0"/>
              <a:t> PALING SERING </a:t>
            </a:r>
            <a:r>
              <a:rPr lang="en-US" dirty="0" err="1"/>
              <a:t>dipakai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(SASARAN)</a:t>
            </a:r>
          </a:p>
          <a:p>
            <a:r>
              <a:rPr lang="en-US" dirty="0" err="1"/>
              <a:t>Menjalin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 err="1">
                <a:sym typeface="Wingdings" pitchFamily="2" charset="2"/>
              </a:rPr>
              <a:t>usaha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masa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datang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lebih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mudah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r>
              <a:rPr lang="en-US" dirty="0" err="1">
                <a:sym typeface="Wingdings" pitchFamily="2" charset="2"/>
              </a:rPr>
              <a:t>Waktu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tepat</a:t>
            </a:r>
            <a:r>
              <a:rPr lang="en-US" dirty="0">
                <a:sym typeface="Wingdings" pitchFamily="2" charset="2"/>
              </a:rPr>
              <a:t>: </a:t>
            </a:r>
          </a:p>
          <a:p>
            <a:pPr lvl="1"/>
            <a:r>
              <a:rPr lang="en-US" dirty="0" err="1">
                <a:sym typeface="Wingdings" pitchFamily="2" charset="2"/>
              </a:rPr>
              <a:t>Contoh</a:t>
            </a:r>
            <a:r>
              <a:rPr lang="en-US" dirty="0">
                <a:sym typeface="Wingdings" pitchFamily="2" charset="2"/>
              </a:rPr>
              <a:t> : </a:t>
            </a:r>
            <a:r>
              <a:rPr lang="en-US" dirty="0" err="1">
                <a:sym typeface="Wingdings" pitchFamily="2" charset="2"/>
              </a:rPr>
              <a:t>menjelang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pemilu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selama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proses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penetapan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anggaran</a:t>
            </a:r>
            <a:r>
              <a:rPr lang="en-US" dirty="0">
                <a:sym typeface="Wingdings" pitchFamily="2" charset="2"/>
              </a:rPr>
              <a:t>.</a:t>
            </a:r>
            <a:endParaRPr lang="id-ID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dirty="0" err="1"/>
              <a:t>Audiensi</a:t>
            </a:r>
            <a:r>
              <a:rPr lang="en-US" dirty="0"/>
              <a:t> &amp; </a:t>
            </a:r>
            <a:r>
              <a:rPr lang="en-US" dirty="0" err="1"/>
              <a:t>Melobi</a:t>
            </a:r>
            <a:endParaRPr lang="id-ID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mengatur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Permintaan</a:t>
            </a:r>
            <a:r>
              <a:rPr lang="en-US" dirty="0"/>
              <a:t> </a:t>
            </a:r>
            <a:r>
              <a:rPr lang="en-US" dirty="0" err="1"/>
              <a:t>tertulis</a:t>
            </a:r>
            <a:r>
              <a:rPr lang="en-US" dirty="0"/>
              <a:t> (</a:t>
            </a:r>
            <a:r>
              <a:rPr lang="en-US" dirty="0" err="1"/>
              <a:t>surat</a:t>
            </a:r>
            <a:r>
              <a:rPr lang="en-US" dirty="0"/>
              <a:t>/email)</a:t>
            </a:r>
          </a:p>
          <a:p>
            <a:r>
              <a:rPr lang="en-US" dirty="0" err="1"/>
              <a:t>Telepon</a:t>
            </a:r>
            <a:endParaRPr lang="en-US" dirty="0"/>
          </a:p>
          <a:p>
            <a:r>
              <a:rPr lang="en-US" dirty="0" err="1"/>
              <a:t>Manfaatkan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punya</a:t>
            </a:r>
            <a:r>
              <a:rPr lang="en-US" dirty="0"/>
              <a:t>/</a:t>
            </a:r>
            <a:r>
              <a:rPr lang="en-US" dirty="0" err="1"/>
              <a:t>orang-orang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kenal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“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”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Dapat</a:t>
            </a:r>
            <a:r>
              <a:rPr lang="en-US" dirty="0"/>
              <a:t> “</a:t>
            </a: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wajah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”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orang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terkena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dampak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secara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langsung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juga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dilibatkan</a:t>
            </a:r>
            <a:r>
              <a:rPr lang="en-US" dirty="0"/>
              <a:t>.</a:t>
            </a:r>
          </a:p>
          <a:p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.</a:t>
            </a:r>
          </a:p>
          <a:p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berdiskusi</a:t>
            </a:r>
            <a:r>
              <a:rPr lang="en-US" dirty="0"/>
              <a:t>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sekedar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berakhir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pengerjaan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.</a:t>
            </a:r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/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.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Tatap</a:t>
            </a:r>
            <a:r>
              <a:rPr lang="en-US" dirty="0"/>
              <a:t> </a:t>
            </a:r>
            <a:r>
              <a:rPr lang="en-US" dirty="0" err="1"/>
              <a:t>Muka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</a:p>
          <a:p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ketrampilan</a:t>
            </a:r>
            <a:r>
              <a:rPr lang="en-US" dirty="0"/>
              <a:t> </a:t>
            </a:r>
            <a:r>
              <a:rPr lang="en-US" dirty="0" err="1"/>
              <a:t>negosiasi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membuang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membelokkan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lama &amp;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frustasi</a:t>
            </a:r>
            <a:endParaRPr lang="id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en-US"/>
              <a:t>Definisi-definisi ADVOKASI …con’t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4573588" y="6488113"/>
            <a:ext cx="4570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/>
              <a:t>Ritu S. Sharma; Pengantar Advokasi, 2005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Lobi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masuk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Mintalah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bertemu</a:t>
            </a:r>
            <a:r>
              <a:rPr lang="en-US" dirty="0"/>
              <a:t> (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,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lanjuti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telpon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Ajak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. </a:t>
            </a:r>
            <a:r>
              <a:rPr lang="en-US" dirty="0" err="1"/>
              <a:t>Ajak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rekaman</a:t>
            </a:r>
            <a:r>
              <a:rPr lang="en-US" dirty="0"/>
              <a:t> video, </a:t>
            </a:r>
            <a:r>
              <a:rPr lang="en-US" dirty="0" err="1"/>
              <a:t>foto</a:t>
            </a:r>
            <a:r>
              <a:rPr lang="en-US" dirty="0"/>
              <a:t>, </a:t>
            </a:r>
            <a:r>
              <a:rPr lang="en-US" dirty="0" err="1"/>
              <a:t>tulisa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solidFill>
                  <a:srgbClr val="C00000"/>
                </a:solidFill>
              </a:rPr>
              <a:t>Bersiaplah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sebelum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pertemuan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1: </a:t>
            </a:r>
            <a:r>
              <a:rPr lang="en-US" dirty="0" err="1"/>
              <a:t>Kenali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jabatan</a:t>
            </a:r>
            <a:r>
              <a:rPr lang="en-US" dirty="0"/>
              <a:t>, </a:t>
            </a:r>
            <a:r>
              <a:rPr lang="en-US" dirty="0" err="1"/>
              <a:t>gambaran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,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, </a:t>
            </a:r>
            <a:r>
              <a:rPr lang="en-US" dirty="0" err="1"/>
              <a:t>kewenangan</a:t>
            </a:r>
            <a:r>
              <a:rPr lang="en-US" dirty="0"/>
              <a:t>.</a:t>
            </a:r>
          </a:p>
          <a:p>
            <a:r>
              <a:rPr lang="en-US" dirty="0" err="1"/>
              <a:t>Biografi</a:t>
            </a:r>
            <a:endParaRPr lang="en-US" dirty="0"/>
          </a:p>
          <a:p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votingnya</a:t>
            </a:r>
            <a:endParaRPr lang="en-US" dirty="0"/>
          </a:p>
          <a:p>
            <a:r>
              <a:rPr lang="en-US" dirty="0" err="1"/>
              <a:t>Afiliasi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politik</a:t>
            </a:r>
            <a:endParaRPr lang="en-US" dirty="0"/>
          </a:p>
          <a:p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pribadi</a:t>
            </a:r>
            <a:r>
              <a:rPr lang="en-US" dirty="0"/>
              <a:t>,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sosialnya</a:t>
            </a:r>
            <a:r>
              <a:rPr lang="en-US" dirty="0"/>
              <a:t>.</a:t>
            </a:r>
          </a:p>
          <a:p>
            <a:r>
              <a:rPr lang="en-US" dirty="0" err="1"/>
              <a:t>Pandangannya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topik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PENTING</a:t>
            </a:r>
          </a:p>
          <a:p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Browsing </a:t>
            </a:r>
            <a:r>
              <a:rPr lang="en-US" dirty="0" err="1">
                <a:solidFill>
                  <a:srgbClr val="C00000"/>
                </a:solidFill>
                <a:sym typeface="Wingdings" pitchFamily="2" charset="2"/>
              </a:rPr>
              <a:t>di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 internet!</a:t>
            </a:r>
          </a:p>
          <a:p>
            <a:r>
              <a:rPr lang="en-US" dirty="0" err="1">
                <a:sym typeface="Wingdings" pitchFamily="2" charset="2"/>
              </a:rPr>
              <a:t>Segala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sesuatu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tentang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sasaran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advokasi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Anda</a:t>
            </a:r>
            <a:endParaRPr lang="id-ID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2: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capai</a:t>
            </a:r>
            <a:endParaRPr lang="en-US" dirty="0"/>
          </a:p>
          <a:p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mencapainya</a:t>
            </a:r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harapkan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Buat</a:t>
            </a:r>
            <a:r>
              <a:rPr lang="en-US" dirty="0"/>
              <a:t> 1 </a:t>
            </a:r>
            <a:r>
              <a:rPr lang="en-US" dirty="0" err="1"/>
              <a:t>atau</a:t>
            </a:r>
            <a:r>
              <a:rPr lang="en-US" dirty="0"/>
              <a:t> 2 </a:t>
            </a:r>
            <a:r>
              <a:rPr lang="en-US" dirty="0" err="1"/>
              <a:t>lembar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: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tangani</a:t>
            </a:r>
            <a:r>
              <a:rPr lang="en-US" dirty="0"/>
              <a:t> </a:t>
            </a:r>
            <a:r>
              <a:rPr lang="en-US" dirty="0" err="1"/>
              <a:t>dng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data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</a:t>
            </a:r>
          </a:p>
          <a:p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pemecahan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ajukan</a:t>
            </a:r>
            <a:r>
              <a:rPr lang="en-US" dirty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.</a:t>
            </a:r>
          </a:p>
          <a:p>
            <a:r>
              <a:rPr lang="en-US" dirty="0" err="1"/>
              <a:t>Menyikapi</a:t>
            </a:r>
            <a:r>
              <a:rPr lang="en-US" dirty="0"/>
              <a:t> </a:t>
            </a:r>
            <a:r>
              <a:rPr lang="en-US" dirty="0" err="1"/>
              <a:t>alasan-alasan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idealisme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</a:p>
          <a:p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rekan</a:t>
            </a:r>
            <a:r>
              <a:rPr lang="en-US" dirty="0"/>
              <a:t> </a:t>
            </a:r>
            <a:r>
              <a:rPr lang="en-US" dirty="0" err="1"/>
              <a:t>koalisi</a:t>
            </a:r>
            <a:endParaRPr lang="en-US" dirty="0"/>
          </a:p>
          <a:p>
            <a:r>
              <a:rPr lang="en-US" dirty="0" err="1"/>
              <a:t>Sampaikan</a:t>
            </a:r>
            <a:r>
              <a:rPr lang="en-US" dirty="0"/>
              <a:t> contact person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dihubungi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</a:t>
            </a:r>
            <a:endParaRPr lang="id-ID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 err="1"/>
              <a:t>Perhatikan</a:t>
            </a:r>
            <a:r>
              <a:rPr lang="en-US" dirty="0"/>
              <a:t> !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JUJUR-</a:t>
            </a:r>
            <a:r>
              <a:rPr lang="en-US" dirty="0" err="1"/>
              <a:t>lah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katakan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info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C00000"/>
                </a:solidFill>
              </a:rPr>
              <a:t>Kredibilitas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sangat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menentukan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keberhasilan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Anda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sebagai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pelaku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Advokasi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66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Tahap</a:t>
            </a:r>
            <a:r>
              <a:rPr lang="en-US" dirty="0"/>
              <a:t> 3: </a:t>
            </a:r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Mengajak</a:t>
            </a:r>
            <a:r>
              <a:rPr lang="en-US" dirty="0"/>
              <a:t> </a:t>
            </a:r>
            <a:r>
              <a:rPr lang="en-US" dirty="0" err="1"/>
              <a:t>orang</a:t>
            </a:r>
            <a:r>
              <a:rPr lang="en-US" dirty="0"/>
              <a:t> yang </a:t>
            </a:r>
            <a:r>
              <a:rPr lang="en-US" dirty="0" err="1"/>
              <a:t>terkena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akrab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/>
              <a:t>.</a:t>
            </a:r>
            <a:endParaRPr lang="id-ID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chemeClr val="bg1"/>
                </a:solidFill>
              </a:rPr>
              <a:t>Lobi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chemeClr val="bg1"/>
                </a:solidFill>
              </a:rPr>
              <a:t>Efektif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Saran-saran </a:t>
            </a:r>
            <a:r>
              <a:rPr lang="en-US" dirty="0" err="1"/>
              <a:t>Lobi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Lakukan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Awali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memuji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lalu</a:t>
            </a:r>
            <a:r>
              <a:rPr lang="en-US" dirty="0"/>
              <a:t>.</a:t>
            </a:r>
          </a:p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kesepahaman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keinginan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endParaRPr lang="en-US" dirty="0"/>
          </a:p>
          <a:p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bicara</a:t>
            </a:r>
            <a:r>
              <a:rPr lang="en-US" dirty="0"/>
              <a:t>… </a:t>
            </a:r>
            <a:r>
              <a:rPr lang="en-US" dirty="0" err="1"/>
              <a:t>perlu</a:t>
            </a:r>
            <a:r>
              <a:rPr lang="en-US" dirty="0"/>
              <a:t> MENDENGAR.</a:t>
            </a:r>
          </a:p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 err="1"/>
              <a:t>Tunjukkan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dukungan</a:t>
            </a:r>
            <a:endParaRPr lang="en-US" dirty="0"/>
          </a:p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keputusam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  <a:p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yang </a:t>
            </a:r>
            <a:r>
              <a:rPr lang="en-US" dirty="0" err="1"/>
              <a:t>realistis</a:t>
            </a:r>
            <a:endParaRPr lang="en-US" dirty="0"/>
          </a:p>
          <a:p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bernegosiasi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berkompromi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koalisi</a:t>
            </a:r>
            <a:r>
              <a:rPr lang="en-US" dirty="0"/>
              <a:t>, </a:t>
            </a:r>
            <a:r>
              <a:rPr lang="en-US" dirty="0" err="1"/>
              <a:t>bicarakan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point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dikompromikan</a:t>
            </a:r>
            <a:r>
              <a:rPr lang="en-US" dirty="0"/>
              <a:t>.</a:t>
            </a:r>
          </a:p>
          <a:p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pembicaraan</a:t>
            </a:r>
            <a:endParaRPr lang="en-US" dirty="0"/>
          </a:p>
          <a:p>
            <a:r>
              <a:rPr lang="en-US" dirty="0" err="1"/>
              <a:t>Akhiri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merangkum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 </a:t>
            </a:r>
            <a:r>
              <a:rPr lang="en-US" dirty="0" err="1"/>
              <a:t>diucapkan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dijanjikan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92D050"/>
          </a:solidFill>
        </p:spPr>
        <p:txBody>
          <a:bodyPr/>
          <a:lstStyle/>
          <a:p>
            <a:r>
              <a:rPr lang="en-US" dirty="0"/>
              <a:t>Saran-saran </a:t>
            </a:r>
            <a:r>
              <a:rPr lang="en-US" dirty="0" err="1"/>
              <a:t>Lobi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; </a:t>
            </a:r>
            <a:r>
              <a:rPr lang="en-US" dirty="0" err="1"/>
              <a:t>Lakukan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JANGAN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endParaRPr lang="en-US" dirty="0"/>
          </a:p>
          <a:p>
            <a:r>
              <a:rPr lang="en-US" dirty="0"/>
              <a:t>JANGAN </a:t>
            </a:r>
            <a:r>
              <a:rPr lang="en-US" dirty="0" err="1"/>
              <a:t>membingungkan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.</a:t>
            </a:r>
          </a:p>
          <a:p>
            <a:r>
              <a:rPr lang="en-US" dirty="0"/>
              <a:t>JANGAN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endParaRPr lang="en-US" dirty="0"/>
          </a:p>
          <a:p>
            <a:r>
              <a:rPr lang="en-US" dirty="0"/>
              <a:t>JANGAN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jargon.</a:t>
            </a:r>
          </a:p>
          <a:p>
            <a:r>
              <a:rPr lang="en-US" dirty="0"/>
              <a:t>JANGAN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disalahartikan</a:t>
            </a:r>
            <a:r>
              <a:rPr lang="en-US" dirty="0"/>
              <a:t> </a:t>
            </a:r>
          </a:p>
          <a:p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Bisa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jadi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masalah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masa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depan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Anda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Saran-saran </a:t>
            </a:r>
            <a:r>
              <a:rPr lang="en-US" dirty="0" err="1">
                <a:solidFill>
                  <a:schemeClr val="bg1"/>
                </a:solidFill>
              </a:rPr>
              <a:t>Lobi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Efektif</a:t>
            </a:r>
            <a:r>
              <a:rPr lang="en-US" dirty="0">
                <a:solidFill>
                  <a:schemeClr val="bg1"/>
                </a:solidFill>
              </a:rPr>
              <a:t>; JANGAN </a:t>
            </a:r>
            <a:r>
              <a:rPr lang="en-US" dirty="0" err="1">
                <a:solidFill>
                  <a:schemeClr val="bg1"/>
                </a:solidFill>
              </a:rPr>
              <a:t>lakukan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609600" y="457200"/>
            <a:ext cx="7924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PENGERTIAN  ADVOKASI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57200" y="1258888"/>
          <a:ext cx="7924800" cy="537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/>
              <a:t>Kasus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No. 3 </a:t>
            </a:r>
            <a:r>
              <a:rPr lang="en-US" dirty="0" err="1"/>
              <a:t>tahun</a:t>
            </a:r>
            <a:r>
              <a:rPr lang="en-US" dirty="0"/>
              <a:t> 2012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Rokok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instrumen</a:t>
            </a:r>
            <a:r>
              <a:rPr lang="en-US" dirty="0"/>
              <a:t> </a:t>
            </a:r>
            <a:r>
              <a:rPr lang="en-US" dirty="0" err="1"/>
              <a:t>Perwal</a:t>
            </a:r>
            <a:r>
              <a:rPr lang="en-US" dirty="0"/>
              <a:t> (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Walikota</a:t>
            </a:r>
            <a:r>
              <a:rPr lang="en-US" dirty="0"/>
              <a:t>)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Perwal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.</a:t>
            </a:r>
          </a:p>
          <a:p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audiensi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Walikota</a:t>
            </a:r>
            <a:r>
              <a:rPr lang="en-US" dirty="0"/>
              <a:t>.</a:t>
            </a:r>
          </a:p>
          <a:p>
            <a:r>
              <a:rPr lang="en-US" dirty="0" err="1"/>
              <a:t>Walikota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“care”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Beliau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perokok</a:t>
            </a:r>
            <a:r>
              <a:rPr lang="en-US" dirty="0"/>
              <a:t>.</a:t>
            </a:r>
          </a:p>
          <a:p>
            <a:r>
              <a:rPr lang="en-US" dirty="0" err="1"/>
              <a:t>Anda</a:t>
            </a:r>
            <a:r>
              <a:rPr lang="en-US" dirty="0"/>
              <a:t> (LSM)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PT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walikota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mengesahkan</a:t>
            </a:r>
            <a:r>
              <a:rPr lang="en-US" dirty="0"/>
              <a:t> </a:t>
            </a:r>
            <a:r>
              <a:rPr lang="en-US" dirty="0" err="1"/>
              <a:t>Perwal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rokok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KTR, </a:t>
            </a:r>
            <a:r>
              <a:rPr lang="en-US" dirty="0" err="1"/>
              <a:t>iklan</a:t>
            </a:r>
            <a:r>
              <a:rPr lang="en-US" dirty="0"/>
              <a:t> </a:t>
            </a:r>
            <a:r>
              <a:rPr lang="en-US" dirty="0" err="1"/>
              <a:t>promosi</a:t>
            </a:r>
            <a:r>
              <a:rPr lang="en-US" dirty="0"/>
              <a:t> sponsor </a:t>
            </a:r>
            <a:r>
              <a:rPr lang="en-US" dirty="0" err="1"/>
              <a:t>di</a:t>
            </a:r>
            <a:r>
              <a:rPr lang="en-US" dirty="0"/>
              <a:t> KTR,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rokok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KTR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sz="4000" dirty="0" err="1">
                <a:latin typeface="Arial Unicode MS" pitchFamily="34" charset="-128"/>
              </a:rPr>
              <a:t>Advokasi</a:t>
            </a:r>
            <a:r>
              <a:rPr lang="en-US" sz="4000" dirty="0">
                <a:latin typeface="Arial Unicode MS" pitchFamily="34" charset="-128"/>
              </a:rPr>
              <a:t> </a:t>
            </a:r>
            <a:r>
              <a:rPr lang="en-US" sz="4000" dirty="0" err="1">
                <a:latin typeface="Arial Unicode MS" pitchFamily="34" charset="-128"/>
              </a:rPr>
              <a:t>pada</a:t>
            </a:r>
            <a:r>
              <a:rPr lang="en-US" sz="4000" dirty="0">
                <a:latin typeface="Arial Unicode MS" pitchFamily="34" charset="-128"/>
              </a:rPr>
              <a:t> </a:t>
            </a:r>
            <a:r>
              <a:rPr lang="en-US" sz="4000" dirty="0" err="1">
                <a:latin typeface="Arial Unicode MS" pitchFamily="34" charset="-128"/>
              </a:rPr>
              <a:t>Pembuat</a:t>
            </a:r>
            <a:r>
              <a:rPr lang="en-US" sz="4000" dirty="0">
                <a:latin typeface="Arial Unicode MS" pitchFamily="34" charset="-128"/>
              </a:rPr>
              <a:t> </a:t>
            </a:r>
            <a:r>
              <a:rPr lang="en-US" sz="4000" dirty="0" err="1">
                <a:latin typeface="Arial Unicode MS" pitchFamily="34" charset="-128"/>
              </a:rPr>
              <a:t>Opini</a:t>
            </a:r>
            <a:r>
              <a:rPr lang="en-US" sz="4000" dirty="0">
                <a:latin typeface="Arial Unicode MS" pitchFamily="34" charset="-128"/>
              </a:rPr>
              <a:t> </a:t>
            </a:r>
            <a:br>
              <a:rPr lang="en-US" sz="4000" dirty="0">
                <a:latin typeface="Arial Unicode MS" pitchFamily="34" charset="-128"/>
              </a:rPr>
            </a:br>
            <a:r>
              <a:rPr lang="en-US" sz="4000" dirty="0">
                <a:latin typeface="Arial Unicode MS" pitchFamily="34" charset="-128"/>
              </a:rPr>
              <a:t>&amp; Media Massa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6"/>
          </a:solidFill>
        </p:spPr>
        <p:txBody>
          <a:bodyPr/>
          <a:lstStyle/>
          <a:p>
            <a:pPr>
              <a:defRPr/>
            </a:pPr>
            <a:r>
              <a:rPr lang="en-US" dirty="0">
                <a:latin typeface="Tw Cen MT Condensed" pitchFamily="34" charset="0"/>
              </a:rPr>
              <a:t>Yang </a:t>
            </a:r>
            <a:r>
              <a:rPr lang="en-US" dirty="0" err="1">
                <a:latin typeface="Tw Cen MT Condensed" pitchFamily="34" charset="0"/>
              </a:rPr>
              <a:t>akan</a:t>
            </a:r>
            <a:r>
              <a:rPr lang="en-US" dirty="0">
                <a:latin typeface="Tw Cen MT Condensed" pitchFamily="34" charset="0"/>
              </a:rPr>
              <a:t> </a:t>
            </a:r>
            <a:r>
              <a:rPr lang="en-US" dirty="0" err="1">
                <a:latin typeface="Tw Cen MT Condensed" pitchFamily="34" charset="0"/>
              </a:rPr>
              <a:t>kita</a:t>
            </a:r>
            <a:r>
              <a:rPr lang="en-US" dirty="0">
                <a:latin typeface="Tw Cen MT Condensed" pitchFamily="34" charset="0"/>
              </a:rPr>
              <a:t> </a:t>
            </a:r>
            <a:r>
              <a:rPr lang="en-US" dirty="0" err="1">
                <a:latin typeface="Tw Cen MT Condensed" pitchFamily="34" charset="0"/>
              </a:rPr>
              <a:t>diskusikan</a:t>
            </a:r>
            <a:r>
              <a:rPr lang="en-US" dirty="0">
                <a:latin typeface="Tw Cen MT Condensed" pitchFamily="34" charset="0"/>
              </a:rPr>
              <a:t> </a:t>
            </a:r>
            <a:r>
              <a:rPr lang="en-US" dirty="0" err="1">
                <a:latin typeface="Tw Cen MT Condensed" pitchFamily="34" charset="0"/>
              </a:rPr>
              <a:t>hari</a:t>
            </a:r>
            <a:r>
              <a:rPr lang="en-US" dirty="0">
                <a:latin typeface="Tw Cen MT Condensed" pitchFamily="34" charset="0"/>
              </a:rPr>
              <a:t> </a:t>
            </a:r>
            <a:r>
              <a:rPr lang="en-US" dirty="0" err="1">
                <a:latin typeface="Tw Cen MT Condensed" pitchFamily="34" charset="0"/>
              </a:rPr>
              <a:t>ini</a:t>
            </a:r>
            <a:r>
              <a:rPr lang="en-US" dirty="0">
                <a:latin typeface="Tw Cen MT Condensed" pitchFamily="34" charset="0"/>
              </a:rPr>
              <a:t>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Tahoma" pitchFamily="34" charset="0"/>
                <a:cs typeface="Tahoma" pitchFamily="34" charset="0"/>
              </a:rPr>
              <a:t>Pengertian pembuat opini dan media massa</a:t>
            </a:r>
          </a:p>
          <a:p>
            <a:pPr>
              <a:defRPr/>
            </a:pPr>
            <a:r>
              <a:rPr lang="en-US">
                <a:latin typeface="Tahoma" pitchFamily="34" charset="0"/>
                <a:cs typeface="Tahoma" pitchFamily="34" charset="0"/>
              </a:rPr>
              <a:t>Advokasi pada pembuat Opini</a:t>
            </a:r>
          </a:p>
          <a:p>
            <a:pPr>
              <a:defRPr/>
            </a:pPr>
            <a:r>
              <a:rPr lang="en-US">
                <a:latin typeface="Tahoma" pitchFamily="34" charset="0"/>
                <a:cs typeface="Tahoma" pitchFamily="34" charset="0"/>
              </a:rPr>
              <a:t>Advokasi pada media massa</a:t>
            </a:r>
          </a:p>
          <a:p>
            <a:pPr>
              <a:defRPr/>
            </a:pPr>
            <a:r>
              <a:rPr lang="en-US">
                <a:latin typeface="Tahoma" pitchFamily="34" charset="0"/>
                <a:cs typeface="Tahoma" pitchFamily="34" charset="0"/>
              </a:rPr>
              <a:t>Tahap advokasi pada media massa</a:t>
            </a:r>
          </a:p>
          <a:p>
            <a:pPr>
              <a:buFontTx/>
              <a:buNone/>
              <a:defRPr/>
            </a:pPr>
            <a:endParaRPr lang="en-US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</a:rPr>
              <a:t>Introduction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447800"/>
            <a:ext cx="827249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Salah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satu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langkah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penting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dalam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advokasi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adalah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SOSIALISASI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MOBILISASI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Proses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MOBILISASI &amp; SOSIALISASI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pembentukan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publik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segera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instrumen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kebijakan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diinginkan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serta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menekan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pemercaya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sekunder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agar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mendukung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berhasil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membangun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citra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masalah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yg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diadvokasikan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didukung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oleh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banyak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orang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mengandung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argumen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  <a:sym typeface="Wingdings" pitchFamily="2" charset="2"/>
              </a:rPr>
              <a:t>kuat</a:t>
            </a:r>
            <a:r>
              <a:rPr lang="en-US" sz="2800" dirty="0">
                <a:latin typeface="Calibri" pitchFamily="34" charset="0"/>
                <a:cs typeface="Calibri" pitchFamily="34" charset="0"/>
                <a:sym typeface="Wingdings" pitchFamily="2" charset="2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pPr>
              <a:defRPr/>
            </a:pPr>
            <a:r>
              <a:rPr lang="id-ID" dirty="0"/>
              <a:t>Ingat 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</a:rPr>
              <a:t>Media </a:t>
            </a:r>
            <a:r>
              <a:rPr lang="en-US" dirty="0" err="1">
                <a:latin typeface="Arial Unicode MS" pitchFamily="34" charset="-128"/>
              </a:rPr>
              <a:t>massa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mempunyai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peran</a:t>
            </a:r>
            <a:r>
              <a:rPr lang="en-US" dirty="0">
                <a:latin typeface="Arial Unicode MS" pitchFamily="34" charset="-128"/>
              </a:rPr>
              <a:t> yang </a:t>
            </a:r>
            <a:r>
              <a:rPr lang="en-US" dirty="0" err="1">
                <a:latin typeface="Arial Unicode MS" pitchFamily="34" charset="-128"/>
              </a:rPr>
              <a:t>sangat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strategis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baik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dalam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menjaga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kesinambungan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proses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advokasi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maupun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citra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serta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semangat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kebersamaan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para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pelaksana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advokasi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pemercaya</a:t>
            </a:r>
            <a:r>
              <a:rPr lang="en-US" dirty="0">
                <a:latin typeface="Arial Unicode MS" pitchFamily="34" charset="-128"/>
              </a:rPr>
              <a:t> primer.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>
                <a:latin typeface="Arial Unicode MS" pitchFamily="34" charset="-128"/>
              </a:rPr>
              <a:t>Pengertian</a:t>
            </a:r>
            <a:r>
              <a:rPr lang="en-US" sz="4000" dirty="0">
                <a:latin typeface="Arial Unicode MS" pitchFamily="34" charset="-128"/>
              </a:rPr>
              <a:t> </a:t>
            </a:r>
            <a:r>
              <a:rPr lang="en-US" sz="4000" dirty="0" err="1">
                <a:latin typeface="Arial Unicode MS" pitchFamily="34" charset="-128"/>
              </a:rPr>
              <a:t>Pembuat</a:t>
            </a:r>
            <a:r>
              <a:rPr lang="en-US" sz="4000" dirty="0">
                <a:latin typeface="Arial Unicode MS" pitchFamily="34" charset="-128"/>
              </a:rPr>
              <a:t> </a:t>
            </a:r>
            <a:r>
              <a:rPr lang="en-US" sz="4000" dirty="0" err="1">
                <a:latin typeface="Arial Unicode MS" pitchFamily="34" charset="-128"/>
              </a:rPr>
              <a:t>Opini</a:t>
            </a:r>
            <a:r>
              <a:rPr lang="en-US" sz="4000" dirty="0">
                <a:latin typeface="Arial Unicode MS" pitchFamily="34" charset="-128"/>
              </a:rPr>
              <a:t> &amp; Media Massa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>
                <a:latin typeface="Arial Unicode MS" pitchFamily="34" charset="-128"/>
              </a:rPr>
              <a:t>Pembuat Opini </a:t>
            </a:r>
            <a:r>
              <a:rPr lang="en-US" i="1">
                <a:latin typeface="Arial Unicode MS" pitchFamily="34" charset="-128"/>
              </a:rPr>
              <a:t>(Opinion Leader)</a:t>
            </a:r>
          </a:p>
          <a:p>
            <a:pPr>
              <a:defRPr/>
            </a:pPr>
            <a:r>
              <a:rPr lang="en-US">
                <a:latin typeface="Arial Unicode MS" pitchFamily="34" charset="-128"/>
              </a:rPr>
              <a:t>Adalah seseorang yang pernyataan sikap dan perilakunya diperhatikan, dihargai dan atau diikuti oleh banyak orang / pihak</a:t>
            </a:r>
          </a:p>
          <a:p>
            <a:pPr>
              <a:defRPr/>
            </a:pPr>
            <a:r>
              <a:rPr lang="en-US">
                <a:latin typeface="Arial Unicode MS" pitchFamily="34" charset="-128"/>
              </a:rPr>
              <a:t>Memiliki atribut keteladanan, kemampuan dan kharisma bagi pengikut dan masyarakat umum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Arial Unicode MS" pitchFamily="34" charset="-128"/>
              </a:rPr>
              <a:t>PEMBUAT OPINI </a:t>
            </a:r>
            <a:br>
              <a:rPr lang="en-US" sz="4000" dirty="0">
                <a:latin typeface="Arial Unicode MS" pitchFamily="34" charset="-128"/>
              </a:rPr>
            </a:br>
            <a:r>
              <a:rPr lang="en-US" sz="4000" dirty="0">
                <a:latin typeface="Arial Unicode MS" pitchFamily="34" charset="-128"/>
              </a:rPr>
              <a:t>(Opinion Leader)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752600"/>
            <a:ext cx="8558242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>
                <a:latin typeface="Arial Unicode MS" pitchFamily="34" charset="-128"/>
              </a:rPr>
              <a:t>Karena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dinilai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kompetensi</a:t>
            </a:r>
            <a:r>
              <a:rPr lang="en-US" dirty="0">
                <a:latin typeface="Arial Unicode MS" pitchFamily="34" charset="-128"/>
              </a:rPr>
              <a:t> formal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>
                <a:latin typeface="Arial Unicode MS" pitchFamily="34" charset="-128"/>
              </a:rPr>
              <a:t>Karena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dinilai</a:t>
            </a:r>
            <a:r>
              <a:rPr lang="en-US" dirty="0">
                <a:latin typeface="Arial Unicode MS" pitchFamily="34" charset="-128"/>
              </a:rPr>
              <a:t>  </a:t>
            </a:r>
            <a:r>
              <a:rPr lang="en-US" dirty="0" err="1">
                <a:latin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pengaruh</a:t>
            </a:r>
            <a:r>
              <a:rPr lang="en-US" dirty="0">
                <a:latin typeface="Arial Unicode MS" pitchFamily="34" charset="-128"/>
              </a:rPr>
              <a:t> / </a:t>
            </a:r>
            <a:r>
              <a:rPr lang="en-US" dirty="0" err="1">
                <a:latin typeface="Arial Unicode MS" pitchFamily="34" charset="-128"/>
              </a:rPr>
              <a:t>kekuasaan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politik</a:t>
            </a:r>
            <a:endParaRPr lang="en-US" dirty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>
                <a:latin typeface="Arial Unicode MS" pitchFamily="34" charset="-128"/>
              </a:rPr>
              <a:t>Karena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dinilai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kompetensi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ilmiah</a:t>
            </a:r>
            <a:endParaRPr lang="en-US" dirty="0">
              <a:latin typeface="Arial Unicode MS" pitchFamily="34" charset="-128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>
                <a:latin typeface="Arial Unicode MS" pitchFamily="34" charset="-128"/>
              </a:rPr>
              <a:t>Karena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dinilai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kompetensi</a:t>
            </a:r>
            <a:r>
              <a:rPr lang="en-US" dirty="0">
                <a:latin typeface="Arial Unicode MS" pitchFamily="34" charset="-128"/>
              </a:rPr>
              <a:t> moral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>
                <a:latin typeface="Arial Unicode MS" pitchFamily="34" charset="-128"/>
              </a:rPr>
              <a:t>Karena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dinilai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memiliki</a:t>
            </a:r>
            <a:r>
              <a:rPr lang="en-US" dirty="0">
                <a:latin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</a:rPr>
              <a:t>pengaruh</a:t>
            </a:r>
            <a:r>
              <a:rPr lang="en-US" dirty="0">
                <a:latin typeface="Arial Unicode MS" pitchFamily="34" charset="-128"/>
              </a:rPr>
              <a:t> / </a:t>
            </a:r>
            <a:r>
              <a:rPr lang="en-US" dirty="0" err="1">
                <a:latin typeface="Arial Unicode MS" pitchFamily="34" charset="-128"/>
              </a:rPr>
              <a:t>kekuasaan</a:t>
            </a:r>
            <a:r>
              <a:rPr lang="en-US" dirty="0">
                <a:latin typeface="Arial Unicode MS" pitchFamily="34" charset="-128"/>
              </a:rPr>
              <a:t> material (</a:t>
            </a:r>
            <a:r>
              <a:rPr lang="en-US" dirty="0" err="1">
                <a:latin typeface="Arial Unicode MS" pitchFamily="34" charset="-128"/>
              </a:rPr>
              <a:t>uang</a:t>
            </a:r>
            <a:r>
              <a:rPr lang="en-US" dirty="0">
                <a:latin typeface="Arial Unicode MS" pitchFamily="34" charset="-128"/>
              </a:rPr>
              <a:t>)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dirty="0"/>
              <a:t>Cara Advokasi pada </a:t>
            </a:r>
            <a:br>
              <a:rPr lang="id-ID" dirty="0"/>
            </a:br>
            <a:r>
              <a:rPr lang="id-ID" dirty="0"/>
              <a:t>Opinion Leader: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Audiensi</a:t>
            </a:r>
          </a:p>
          <a:p>
            <a:pPr>
              <a:defRPr/>
            </a:pPr>
            <a:r>
              <a:rPr lang="id-ID" dirty="0"/>
              <a:t>Petisi</a:t>
            </a:r>
          </a:p>
          <a:p>
            <a:pPr>
              <a:defRPr/>
            </a:pPr>
            <a:r>
              <a:rPr lang="id-ID" dirty="0"/>
              <a:t>Mengirimkan lembar Fakta</a:t>
            </a:r>
          </a:p>
          <a:p>
            <a:pPr>
              <a:defRPr/>
            </a:pPr>
            <a:r>
              <a:rPr lang="id-ID" dirty="0"/>
              <a:t>Undang ke Seminar</a:t>
            </a:r>
          </a:p>
          <a:p>
            <a:pPr>
              <a:defRPr/>
            </a:pPr>
            <a:r>
              <a:rPr lang="id-ID" dirty="0"/>
              <a:t>Buat berita di Media</a:t>
            </a:r>
          </a:p>
          <a:p>
            <a:pPr>
              <a:defRPr/>
            </a:pPr>
            <a:endParaRPr lang="id-ID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dirty="0">
                <a:latin typeface="Arial Unicode MS" pitchFamily="34" charset="-128"/>
              </a:rPr>
              <a:t>Media Massa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Unicode MS" pitchFamily="34" charset="-128"/>
              </a:rPr>
              <a:t>Besar kecilnya cakupan pengaruh pembuat opini sangat ditentukan oleh media massa yang mendukungnya.</a:t>
            </a:r>
          </a:p>
          <a:p>
            <a:pPr>
              <a:defRPr/>
            </a:pPr>
            <a:r>
              <a:rPr lang="en-US">
                <a:latin typeface="Arial Unicode MS" pitchFamily="34" charset="-128"/>
              </a:rPr>
              <a:t>Pendayagunaan media massa yang tepat akan sangat mempengaruhi keberhasilan usaha advokasi 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 err="1">
                <a:latin typeface="Arial Unicode MS" pitchFamily="34" charset="-128"/>
              </a:rPr>
              <a:t>Perancang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dan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pelaksana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advokasi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perlu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mendayagunakan</a:t>
            </a:r>
            <a:r>
              <a:rPr lang="en-US" sz="2800" dirty="0">
                <a:latin typeface="Arial Unicode MS" pitchFamily="34" charset="-128"/>
              </a:rPr>
              <a:t> media </a:t>
            </a:r>
            <a:r>
              <a:rPr lang="en-US" sz="2800" dirty="0" err="1">
                <a:latin typeface="Arial Unicode MS" pitchFamily="34" charset="-128"/>
              </a:rPr>
              <a:t>massa</a:t>
            </a:r>
            <a:r>
              <a:rPr lang="en-US" sz="2800" dirty="0">
                <a:latin typeface="Arial Unicode MS" pitchFamily="34" charset="-128"/>
              </a:rPr>
              <a:t> </a:t>
            </a:r>
            <a:r>
              <a:rPr lang="en-US" sz="2800" dirty="0" err="1">
                <a:latin typeface="Arial Unicode MS" pitchFamily="34" charset="-128"/>
              </a:rPr>
              <a:t>untuk</a:t>
            </a:r>
            <a:r>
              <a:rPr lang="en-US" sz="2800" dirty="0">
                <a:latin typeface="Arial Unicode MS" pitchFamily="34" charset="-128"/>
              </a:rPr>
              <a:t> 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  <a:defRPr/>
            </a:pPr>
            <a:r>
              <a:rPr lang="id-ID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pembuat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kebijakan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pemerintah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agar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segera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mengeluarkan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instrumen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diperlukan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termasuk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memperbaiki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bila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kurang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memuaskan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menekan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pemercaya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sekunder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mendukung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76275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sz="3200"/>
              <a:t>PENGERTIAN ADVOKASI</a:t>
            </a:r>
            <a:r>
              <a:rPr lang="id-ID" sz="3200"/>
              <a:t> lainnya:</a:t>
            </a:r>
            <a:endParaRPr lang="en-US" sz="320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83D50-1858-40BD-A915-37ECAEE5192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err="1">
                <a:latin typeface="Arial Unicode MS" pitchFamily="34" charset="-128"/>
              </a:rPr>
              <a:t>Tahap</a:t>
            </a:r>
            <a:r>
              <a:rPr lang="en-US" sz="3600" dirty="0">
                <a:latin typeface="Arial Unicode MS" pitchFamily="34" charset="-128"/>
              </a:rPr>
              <a:t> </a:t>
            </a:r>
            <a:r>
              <a:rPr lang="en-US" sz="3600" dirty="0" err="1">
                <a:latin typeface="Arial Unicode MS" pitchFamily="34" charset="-128"/>
              </a:rPr>
              <a:t>Advokasi</a:t>
            </a:r>
            <a:r>
              <a:rPr lang="en-US" sz="3600" dirty="0">
                <a:latin typeface="Arial Unicode MS" pitchFamily="34" charset="-128"/>
              </a:rPr>
              <a:t> </a:t>
            </a:r>
            <a:r>
              <a:rPr lang="en-US" sz="3600" dirty="0" err="1">
                <a:latin typeface="Arial Unicode MS" pitchFamily="34" charset="-128"/>
              </a:rPr>
              <a:t>pada</a:t>
            </a:r>
            <a:r>
              <a:rPr lang="en-US" sz="3600" dirty="0">
                <a:latin typeface="Arial Unicode MS" pitchFamily="34" charset="-128"/>
              </a:rPr>
              <a:t> Media Massa</a:t>
            </a:r>
            <a:br>
              <a:rPr lang="en-US" sz="2400" dirty="0">
                <a:latin typeface="Arial Unicode MS" pitchFamily="34" charset="-128"/>
              </a:rPr>
            </a:b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Perancang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dan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pelaksana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advokasi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perlu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mendayagunakan</a:t>
            </a:r>
            <a:r>
              <a:rPr lang="en-US" sz="2400" dirty="0">
                <a:latin typeface="Arial Unicode MS" pitchFamily="34" charset="-128"/>
              </a:rPr>
              <a:t> media </a:t>
            </a:r>
            <a:r>
              <a:rPr lang="en-US" sz="2400" dirty="0" err="1">
                <a:latin typeface="Arial Unicode MS" pitchFamily="34" charset="-128"/>
              </a:rPr>
              <a:t>massa</a:t>
            </a:r>
            <a:r>
              <a:rPr lang="en-US" sz="2400" dirty="0">
                <a:latin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</a:rPr>
              <a:t>untuk</a:t>
            </a:r>
            <a:r>
              <a:rPr lang="en-US" sz="2400" dirty="0">
                <a:latin typeface="Arial Unicode MS" pitchFamily="34" charset="-128"/>
              </a:rPr>
              <a:t> :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2133600"/>
            <a:ext cx="8272490" cy="3962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Menyadarkan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/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meyakinkan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berbagai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pihak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bahwa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“BENAR ADA MASALAH”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sekaligus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memberikan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informasi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tentang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besaran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cakupan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“MEM-BLOW UP”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pendapat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para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pembuat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opini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terhadap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masalah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baik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untuk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menambah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kedalaman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pemahaman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maupun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mengenai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alternatif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pemecahan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termasuk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program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konkrit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ditawarkan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implikasinya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err="1">
                <a:latin typeface="Tahoma" pitchFamily="34" charset="0"/>
                <a:cs typeface="Tahoma" pitchFamily="34" charset="0"/>
              </a:rPr>
              <a:t>Pesan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4000" dirty="0" err="1">
                <a:latin typeface="Tahoma" pitchFamily="34" charset="0"/>
                <a:cs typeface="Tahoma" pitchFamily="34" charset="0"/>
              </a:rPr>
              <a:t>Disampaikan</a:t>
            </a:r>
            <a:br>
              <a:rPr lang="en-US" sz="4000" dirty="0">
                <a:latin typeface="Tahoma" pitchFamily="34" charset="0"/>
                <a:cs typeface="Tahoma" pitchFamily="34" charset="0"/>
              </a:rPr>
            </a:br>
            <a:r>
              <a:rPr lang="en-US" sz="4000" dirty="0" err="1">
                <a:latin typeface="Tahoma" pitchFamily="34" charset="0"/>
                <a:cs typeface="Tahoma" pitchFamily="34" charset="0"/>
              </a:rPr>
              <a:t>Lewat</a:t>
            </a:r>
            <a:r>
              <a:rPr lang="en-US" sz="4000" dirty="0">
                <a:latin typeface="Tahoma" pitchFamily="34" charset="0"/>
                <a:cs typeface="Tahoma" pitchFamily="34" charset="0"/>
              </a:rPr>
              <a:t> Media 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Mengandung unsur berita, aktual, padat dengan issue yg diadvokasikan</a:t>
            </a:r>
          </a:p>
          <a:p>
            <a:pPr>
              <a:lnSpc>
                <a:spcPct val="90000"/>
              </a:lnSpc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Mengandung hal-hal yang menarik perhatian orang</a:t>
            </a:r>
          </a:p>
          <a:p>
            <a:pPr>
              <a:lnSpc>
                <a:spcPct val="90000"/>
              </a:lnSpc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Mengandung hal-hal yang terkait dengan masalah setempat (lokal spesifik)</a:t>
            </a:r>
          </a:p>
          <a:p>
            <a:pPr>
              <a:lnSpc>
                <a:spcPct val="90000"/>
              </a:lnSpc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Menghadirkan orang yang tepat, cakap, terpercaya sebagai “juru bicara”</a:t>
            </a:r>
          </a:p>
          <a:p>
            <a:pPr>
              <a:lnSpc>
                <a:spcPct val="90000"/>
              </a:lnSpc>
              <a:defRPr/>
            </a:pPr>
            <a:r>
              <a:rPr lang="en-US" sz="2800">
                <a:latin typeface="Tahoma" pitchFamily="34" charset="0"/>
                <a:cs typeface="Tahoma" pitchFamily="34" charset="0"/>
              </a:rPr>
              <a:t>Dilengkapi dng bahan-bahan visual dan audio - visual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id-ID" dirty="0"/>
              <a:t>Cara Adokasi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/>
              <a:t>Press release</a:t>
            </a:r>
          </a:p>
          <a:p>
            <a:pPr>
              <a:defRPr/>
            </a:pPr>
            <a:r>
              <a:rPr lang="id-ID" dirty="0"/>
              <a:t>Audiensi</a:t>
            </a:r>
          </a:p>
          <a:p>
            <a:pPr>
              <a:defRPr/>
            </a:pPr>
            <a:r>
              <a:rPr lang="id-ID" dirty="0"/>
              <a:t>Lobi</a:t>
            </a:r>
          </a:p>
          <a:p>
            <a:pPr>
              <a:defRPr/>
            </a:pPr>
            <a:r>
              <a:rPr lang="id-ID" dirty="0"/>
              <a:t>Mengirimkan lembar fakta</a:t>
            </a:r>
          </a:p>
          <a:p>
            <a:pPr>
              <a:defRPr/>
            </a:pPr>
            <a:r>
              <a:rPr lang="id-ID"/>
              <a:t>Surat Pembaca</a:t>
            </a:r>
            <a:endParaRPr lang="id-ID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CCFF33"/>
          </a:solidFill>
        </p:spPr>
        <p:txBody>
          <a:bodyPr/>
          <a:lstStyle/>
          <a:p>
            <a:r>
              <a:rPr lang="en-US"/>
              <a:t>PRESENTASI EFEKTIF</a:t>
            </a:r>
            <a:br>
              <a:rPr lang="en-US"/>
            </a:br>
            <a:r>
              <a:rPr lang="en-US"/>
              <a:t>dalam ADVOKASI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d-ID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MEMBUAT PRESENTASI YANG PERSUASIF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Sesuaikan presentasi dengan waktu yang tersedia (bagi seorang tokoh penting/pejabat mungkin hanya punya kesempatan 5 menit)</a:t>
            </a:r>
          </a:p>
          <a:p>
            <a:r>
              <a:rPr lang="en-US"/>
              <a:t>Pesan apa yang disampaikan dan bagaimana cara menyampaikannya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 sz="3600"/>
              <a:t>Mengapa presentasi harus dipersiapkan…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Bertemu dengan para pembuat keputusan atau sasaran advokasi yang penting adalah bila kesempatan yang harus dimanfaatkan… jangan disia-siakan</a:t>
            </a:r>
          </a:p>
          <a:p>
            <a:pPr marL="0" indent="0">
              <a:buFontTx/>
              <a:buNone/>
            </a:pPr>
            <a:endParaRPr lang="en-US"/>
          </a:p>
          <a:p>
            <a:pPr marL="0" indent="0">
              <a:buFontTx/>
              <a:buNone/>
            </a:pPr>
            <a:r>
              <a:rPr lang="en-US"/>
              <a:t>Presentasi yang efektif… memukau… menginspirasi memerlukan persiapan yang matang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/>
              <a:t>Pentingnya Hubungan Baik</a:t>
            </a:r>
            <a:br>
              <a:rPr lang="en-US" sz="4000" b="1"/>
            </a:br>
            <a:r>
              <a:rPr lang="en-US" sz="2400" i="1"/>
              <a:t>“Bukan apa yang Anda Kenal… tapi Siapa yang Anda Kenal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Tawarkan untuk membantu dengan kasus-kasus atau persoalan yang menarik perhatian mereka (dan yang tidak bertentangan dengan kepentingan Anda)</a:t>
            </a:r>
          </a:p>
          <a:p>
            <a:pPr>
              <a:lnSpc>
                <a:spcPct val="90000"/>
              </a:lnSpc>
            </a:pPr>
            <a:r>
              <a:rPr lang="en-US" sz="2400"/>
              <a:t>Carilah jalan bagaimana Anda dapat membantu mereka menyelesaikan tugasnya.</a:t>
            </a:r>
          </a:p>
          <a:p>
            <a:pPr>
              <a:lnSpc>
                <a:spcPct val="90000"/>
              </a:lnSpc>
            </a:pPr>
            <a:r>
              <a:rPr lang="en-US" sz="2400"/>
              <a:t>Jadilah sumber informasi yang pantas dipercaya dan dapat dipercaya.</a:t>
            </a:r>
          </a:p>
          <a:p>
            <a:pPr>
              <a:lnSpc>
                <a:spcPct val="90000"/>
              </a:lnSpc>
            </a:pPr>
            <a:r>
              <a:rPr lang="en-US" sz="2400"/>
              <a:t>Hendaklah bersikap suka bergaul, kembangkan persahabatan pribadi jika dapat</a:t>
            </a:r>
          </a:p>
          <a:p>
            <a:pPr>
              <a:lnSpc>
                <a:spcPct val="90000"/>
              </a:lnSpc>
            </a:pPr>
            <a:r>
              <a:rPr lang="en-US" sz="2400"/>
              <a:t>Hendaklah secara teratur menghubungi dan bersikap sabar. Untuk menciptakan hubungan yang baik perlu waktu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CCFF33"/>
          </a:solidFill>
        </p:spPr>
        <p:txBody>
          <a:bodyPr/>
          <a:lstStyle/>
          <a:p>
            <a:r>
              <a:rPr lang="en-US" sz="4000"/>
              <a:t>Teknik Presentasi yang Persuasif: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b="1">
                <a:solidFill>
                  <a:srgbClr val="CC0000"/>
                </a:solidFill>
              </a:rPr>
              <a:t>PERSIAPAN</a:t>
            </a:r>
          </a:p>
          <a:p>
            <a:r>
              <a:rPr lang="en-US" sz="2800"/>
              <a:t>Buat “jalan masuk” </a:t>
            </a:r>
            <a:r>
              <a:rPr lang="en-US" sz="2800">
                <a:sym typeface="Wingdings" pitchFamily="2" charset="2"/>
              </a:rPr>
              <a:t> bagaimana berkontak dengan sasaran</a:t>
            </a:r>
          </a:p>
          <a:p>
            <a:r>
              <a:rPr lang="en-US" sz="2800">
                <a:sym typeface="Wingdings" pitchFamily="2" charset="2"/>
              </a:rPr>
              <a:t>Jadwalkan kegiatan presentasi</a:t>
            </a:r>
          </a:p>
          <a:p>
            <a:r>
              <a:rPr lang="en-US" sz="2800">
                <a:sym typeface="Wingdings" pitchFamily="2" charset="2"/>
              </a:rPr>
              <a:t>Kirim surat undangan dan tindak lanjuti dengan telepon ketauhilah contact person yang tepat.</a:t>
            </a:r>
          </a:p>
          <a:p>
            <a:r>
              <a:rPr lang="en-US" sz="2800">
                <a:sym typeface="Wingdings" pitchFamily="2" charset="2"/>
              </a:rPr>
              <a:t>Undang berkunjung ke proyek kita</a:t>
            </a:r>
          </a:p>
          <a:p>
            <a:r>
              <a:rPr lang="en-US" sz="2800">
                <a:sym typeface="Wingdings" pitchFamily="2" charset="2"/>
              </a:rPr>
              <a:t>Sampaikan undangan melalui teman yang berpengaruh</a:t>
            </a:r>
          </a:p>
          <a:p>
            <a:r>
              <a:rPr lang="en-US" sz="2800"/>
              <a:t>Siapkan presentasi yang efektif dan persuasif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/>
              <a:t>Teknik Presentasi yang Persuasif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Kenali sasaran Advokasi Anda (argumen apa yg dapat mempengaruhinya)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Fokuskan pada pesan Anda – jangan minta sasaran advokasi melakukan lebih dari 1 hal setiap kali bertemu, kecuali sasaran sangat mendukung ide Anda. (gambar-grafis sederhana akan mendukung)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/>
          <a:lstStyle/>
          <a:p>
            <a:r>
              <a:rPr lang="en-US"/>
              <a:t>Teknik Presentasi yang Persuasif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/>
              <a:t>Perhatikan penyampaian pesan (siapa yang presentasi, waktu, bentuk)</a:t>
            </a:r>
          </a:p>
          <a:p>
            <a:pPr marL="609600" indent="-609600">
              <a:buFontTx/>
              <a:buAutoNum type="arabicPeriod" startAt="3"/>
            </a:pPr>
            <a:r>
              <a:rPr lang="en-US"/>
              <a:t>Berlatihlah, praktikkan bersama teman2 Anda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6275"/>
          </a:xfrm>
        </p:spPr>
        <p:txBody>
          <a:bodyPr/>
          <a:lstStyle/>
          <a:p>
            <a:pPr algn="l" eaLnBrk="1" hangingPunct="1"/>
            <a:r>
              <a:rPr lang="en-US" sz="2800"/>
              <a:t>PENGERTIAN ADVOKASI</a:t>
            </a:r>
            <a:r>
              <a:rPr lang="en-US" sz="2400"/>
              <a:t> lanjutan …..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CD703-7CA8-4864-BF07-03714D57E27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edg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Petu</a:t>
            </a:r>
            <a:r>
              <a:rPr lang="id-ID" sz="4000"/>
              <a:t>n</a:t>
            </a:r>
            <a:r>
              <a:rPr lang="en-US" sz="4000"/>
              <a:t>juk tentang </a:t>
            </a:r>
            <a:br>
              <a:rPr lang="en-US" sz="4000"/>
            </a:br>
            <a:r>
              <a:rPr lang="en-US" sz="4000"/>
              <a:t>penyelenggaraan pertemuan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Bukalah dengan memuji pembuat keputusan atas dukungannya (pada masa lalu atau sekarang)</a:t>
            </a:r>
          </a:p>
          <a:p>
            <a:pPr>
              <a:lnSpc>
                <a:spcPct val="90000"/>
              </a:lnSpc>
            </a:pPr>
            <a:r>
              <a:rPr lang="en-US" sz="2800"/>
              <a:t>Siapa yang akan mengemukakan butir rapat yang mana.</a:t>
            </a:r>
          </a:p>
          <a:p>
            <a:pPr>
              <a:lnSpc>
                <a:spcPct val="90000"/>
              </a:lnSpc>
            </a:pPr>
            <a:r>
              <a:rPr lang="en-US" sz="2800"/>
              <a:t>Kemukakan yang paling penting dulu.</a:t>
            </a:r>
          </a:p>
          <a:p>
            <a:pPr>
              <a:lnSpc>
                <a:spcPct val="90000"/>
              </a:lnSpc>
            </a:pPr>
            <a:r>
              <a:rPr lang="en-US" sz="2800"/>
              <a:t>Berilah waktu </a:t>
            </a:r>
            <a:r>
              <a:rPr lang="id-ID" sz="2800"/>
              <a:t>j</a:t>
            </a:r>
            <a:r>
              <a:rPr lang="en-US" sz="2800"/>
              <a:t>eda pembuat kebijakan berbicara, jangan mendominasi.</a:t>
            </a:r>
          </a:p>
          <a:p>
            <a:pPr>
              <a:lnSpc>
                <a:spcPct val="90000"/>
              </a:lnSpc>
            </a:pPr>
            <a:r>
              <a:rPr lang="en-US" sz="2800"/>
              <a:t>Jika pembicaraan menyimpang, interupsi dengan sopan, reframing.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CCFF33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/>
              <a:t>Petujuk tentang </a:t>
            </a:r>
            <a:br>
              <a:rPr lang="en-US" sz="4000"/>
            </a:br>
            <a:r>
              <a:rPr lang="en-US" sz="4000"/>
              <a:t>penyelenggaraan pertemuan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Jika sasaran advokasi bersikap melawan, bukalah rapat dengan menunjukkan kepentingan bersama.</a:t>
            </a:r>
          </a:p>
          <a:p>
            <a:pPr>
              <a:lnSpc>
                <a:spcPct val="90000"/>
              </a:lnSpc>
            </a:pPr>
            <a:r>
              <a:rPr lang="en-US" sz="2400"/>
              <a:t>Luwes</a:t>
            </a:r>
          </a:p>
          <a:p>
            <a:pPr>
              <a:lnSpc>
                <a:spcPct val="90000"/>
              </a:lnSpc>
            </a:pPr>
            <a:r>
              <a:rPr lang="en-US" sz="2400"/>
              <a:t>Jika tidak dapat menjawab pertanyaan, katakanlah anda akan menjelaskan lain kali (tentukan waktunya, dan tepatilah)</a:t>
            </a:r>
          </a:p>
          <a:p>
            <a:pPr>
              <a:lnSpc>
                <a:spcPct val="90000"/>
              </a:lnSpc>
            </a:pPr>
            <a:r>
              <a:rPr lang="en-US" sz="2400"/>
              <a:t>Pada akhir rapat nyatakanlah apa yang Anda pahami tentang apa yg dikatakan pembuat keputusan.</a:t>
            </a:r>
          </a:p>
          <a:p>
            <a:pPr>
              <a:lnSpc>
                <a:spcPct val="90000"/>
              </a:lnSpc>
            </a:pPr>
            <a:r>
              <a:rPr lang="en-US" sz="2400"/>
              <a:t>Tindak lanjuti dengan surat ucapan terima kasih pada pembuat keputusan, dengan menyatakan kembali kedudukannya dan apa yg Anda ketahui akan dilakukan olehnya.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POLICY BRIEF &amp; LEMBAR FAKTA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Policy Brief 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Policy Brief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Singkat</a:t>
            </a:r>
            <a:endParaRPr lang="en-US" dirty="0"/>
          </a:p>
          <a:p>
            <a:r>
              <a:rPr lang="en-US" dirty="0"/>
              <a:t>Stand-alone</a:t>
            </a:r>
          </a:p>
          <a:p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membahas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Menjelaskan &amp; menyampaikan urgensi suatu isu tertentu</a:t>
            </a:r>
          </a:p>
          <a:p>
            <a:r>
              <a:rPr lang="en-US" dirty="0" err="1"/>
              <a:t>Menyajikan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implikasi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r>
              <a:rPr lang="sv-SE" dirty="0"/>
              <a:t>Menyajikan fakta-fakta untuk mendukung alasan dibalik </a:t>
            </a:r>
            <a:r>
              <a:rPr lang="en-US" dirty="0" err="1"/>
              <a:t>rekomendasi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endParaRPr lang="en-US" dirty="0"/>
          </a:p>
          <a:p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sumber-sumber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/>
              <a:t>Layaknya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>
            <a:normAutofit/>
          </a:bodyPr>
          <a:lstStyle/>
          <a:p>
            <a:r>
              <a:rPr lang="en-US" sz="4400" dirty="0" err="1"/>
              <a:t>Pahami</a:t>
            </a:r>
            <a:r>
              <a:rPr lang="en-US" sz="4400" dirty="0"/>
              <a:t> </a:t>
            </a:r>
            <a:r>
              <a:rPr lang="en-US" sz="4400" dirty="0" err="1"/>
              <a:t>sasaran</a:t>
            </a:r>
            <a:r>
              <a:rPr lang="en-US" sz="4400" dirty="0"/>
              <a:t> !!!</a:t>
            </a:r>
          </a:p>
          <a:p>
            <a:r>
              <a:rPr lang="en-US" sz="4400" dirty="0"/>
              <a:t>Know your audience !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&amp;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PENULIS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/>
              <a:t>Peneliti</a:t>
            </a:r>
            <a:endParaRPr lang="en-US" dirty="0"/>
          </a:p>
          <a:p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r>
              <a:rPr lang="en-US" dirty="0"/>
              <a:t>LSM</a:t>
            </a:r>
          </a:p>
          <a:p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advokasi</a:t>
            </a:r>
            <a:endParaRPr lang="en-US" dirty="0"/>
          </a:p>
          <a:p>
            <a:r>
              <a:rPr lang="en-US" dirty="0" err="1"/>
              <a:t>Institusi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  <a:p>
            <a:r>
              <a:rPr lang="en-US" dirty="0" err="1"/>
              <a:t>Jaringan</a:t>
            </a:r>
            <a:r>
              <a:rPr lang="en-US" dirty="0"/>
              <a:t>/</a:t>
            </a:r>
            <a:r>
              <a:rPr lang="en-US" dirty="0" err="1"/>
              <a:t>koalisi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SASARAN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thd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isu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ditujukan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pelaku</a:t>
            </a:r>
            <a:r>
              <a:rPr lang="en-US" dirty="0"/>
              <a:t> </a:t>
            </a:r>
            <a:r>
              <a:rPr lang="en-US" dirty="0" err="1"/>
              <a:t>pembangunan</a:t>
            </a:r>
            <a:endParaRPr lang="en-US" dirty="0"/>
          </a:p>
          <a:p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&amp; </a:t>
            </a:r>
            <a:r>
              <a:rPr lang="en-US" dirty="0" err="1"/>
              <a:t>nonakademisi</a:t>
            </a:r>
            <a:r>
              <a:rPr lang="en-US" dirty="0"/>
              <a:t>/non-</a:t>
            </a:r>
            <a:r>
              <a:rPr lang="en-US" dirty="0" err="1"/>
              <a:t>pakar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/>
              <a:t>Merencanakan</a:t>
            </a:r>
            <a:r>
              <a:rPr lang="en-US" dirty="0"/>
              <a:t> Policy Brief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Perhatikan</a:t>
            </a:r>
            <a:r>
              <a:rPr lang="en-US" dirty="0"/>
              <a:t>  : </a:t>
            </a:r>
          </a:p>
          <a:p>
            <a:pPr lvl="1"/>
            <a:r>
              <a:rPr lang="en-US" dirty="0"/>
              <a:t>political context</a:t>
            </a:r>
          </a:p>
          <a:p>
            <a:pPr lvl="1"/>
            <a:r>
              <a:rPr lang="en-US" dirty="0"/>
              <a:t>Evidence</a:t>
            </a:r>
          </a:p>
          <a:p>
            <a:pPr lvl="1"/>
            <a:r>
              <a:rPr lang="en-US" dirty="0"/>
              <a:t>links </a:t>
            </a:r>
          </a:p>
          <a:p>
            <a:pPr lvl="1"/>
            <a:r>
              <a:rPr lang="en-US" dirty="0"/>
              <a:t>e</a:t>
            </a:r>
            <a:r>
              <a:rPr lang="nb-NO" dirty="0"/>
              <a:t>xternal factors  </a:t>
            </a:r>
          </a:p>
          <a:p>
            <a:pPr lvl="1"/>
            <a:r>
              <a:rPr lang="nb-NO" dirty="0"/>
              <a:t>mengidentifikasi aktor &amp; proses </a:t>
            </a:r>
            <a:r>
              <a:rPr lang="en-US" dirty="0" err="1"/>
              <a:t>pembuat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Rencanakan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&amp; format:</a:t>
            </a:r>
          </a:p>
          <a:p>
            <a:pPr lvl="1"/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&amp;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policy brief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dibuat</a:t>
            </a:r>
            <a:endParaRPr lang="en-US" dirty="0"/>
          </a:p>
          <a:p>
            <a:pPr lvl="1"/>
            <a:r>
              <a:rPr lang="fi-FI" dirty="0"/>
              <a:t>Menentukan kunci utama rekomendasi/implikasi kebijakan</a:t>
            </a:r>
          </a:p>
          <a:p>
            <a:pPr lvl="1"/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alur</a:t>
            </a:r>
            <a:r>
              <a:rPr lang="en-US" dirty="0"/>
              <a:t> </a:t>
            </a:r>
            <a:r>
              <a:rPr lang="en-US" dirty="0" err="1"/>
              <a:t>argumentasi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logis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diberikan</a:t>
            </a:r>
            <a:endParaRPr lang="en-US" dirty="0"/>
          </a:p>
          <a:p>
            <a:pPr lvl="1"/>
            <a:r>
              <a:rPr lang="en-US" dirty="0" err="1"/>
              <a:t>Berdasar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seputar</a:t>
            </a:r>
            <a:r>
              <a:rPr lang="en-US" dirty="0"/>
              <a:t>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,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entry point </a:t>
            </a:r>
            <a:r>
              <a:rPr lang="en-US" dirty="0" err="1"/>
              <a:t>pesan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 err="1"/>
              <a:t>Merencanakan</a:t>
            </a:r>
            <a:r>
              <a:rPr lang="en-US" dirty="0"/>
              <a:t> Policy Brief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4691</Words>
  <Application>Microsoft Office PowerPoint</Application>
  <PresentationFormat>On-screen Show (4:3)</PresentationFormat>
  <Paragraphs>767</Paragraphs>
  <Slides>115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115</vt:i4>
      </vt:variant>
    </vt:vector>
  </HeadingPairs>
  <TitlesOfParts>
    <vt:vector size="135" baseType="lpstr">
      <vt:lpstr>Abadi MT Condensed Extra Bold</vt:lpstr>
      <vt:lpstr>Agency FB</vt:lpstr>
      <vt:lpstr>Arial</vt:lpstr>
      <vt:lpstr>Arial Narrow</vt:lpstr>
      <vt:lpstr>Arial Unicode MS</vt:lpstr>
      <vt:lpstr>Bookman Old Style</vt:lpstr>
      <vt:lpstr>Brush Script MT</vt:lpstr>
      <vt:lpstr>Calibri</vt:lpstr>
      <vt:lpstr>Cambria</vt:lpstr>
      <vt:lpstr>Comic Sans MS</vt:lpstr>
      <vt:lpstr>Franklin Gothic Demi Cond</vt:lpstr>
      <vt:lpstr>Impact</vt:lpstr>
      <vt:lpstr>Lucida Handwriting</vt:lpstr>
      <vt:lpstr>Secret Service Typewriter</vt:lpstr>
      <vt:lpstr>Tahoma</vt:lpstr>
      <vt:lpstr>Times New Roman</vt:lpstr>
      <vt:lpstr>Tw Cen MT Condensed</vt:lpstr>
      <vt:lpstr>Wingdings</vt:lpstr>
      <vt:lpstr>Wingdings 2</vt:lpstr>
      <vt:lpstr>Office Theme</vt:lpstr>
      <vt:lpstr>ADVOKASI DALAM PROMOSI KESEHATAN</vt:lpstr>
      <vt:lpstr>PowerPoint Presentation</vt:lpstr>
      <vt:lpstr>ADVOKASI, SOSIALISASI, PEMBERDAYAAN DAN MOBILISASI</vt:lpstr>
      <vt:lpstr>PowerPoint Presentation</vt:lpstr>
      <vt:lpstr>Definisi-definisi ADVOKASI</vt:lpstr>
      <vt:lpstr>Definisi-definisi ADVOKASI …con’t</vt:lpstr>
      <vt:lpstr>PowerPoint Presentation</vt:lpstr>
      <vt:lpstr>PENGERTIAN ADVOKASI lainnya:</vt:lpstr>
      <vt:lpstr>PENGERTIAN ADVOKASI lanjutan …..</vt:lpstr>
      <vt:lpstr>ADVOKASI ADALAH</vt:lpstr>
      <vt:lpstr>APAKAH ADVOKASI ITU ?</vt:lpstr>
      <vt:lpstr>MENGAPA PERLU ADVOKASI KESEHATAN?</vt:lpstr>
      <vt:lpstr>TUJUAN ADVOKASI</vt:lpstr>
      <vt:lpstr>PELAKU DAN SASARAN ADVOKASI</vt:lpstr>
      <vt:lpstr>PowerPoint Presentation</vt:lpstr>
      <vt:lpstr>PowerPoint Presentation</vt:lpstr>
      <vt:lpstr>PowerPoint Presentation</vt:lpstr>
      <vt:lpstr>PROSES ADVOKASI</vt:lpstr>
      <vt:lpstr>PowerPoint Presentation</vt:lpstr>
      <vt:lpstr>Kerangka isu pilihan</vt:lpstr>
      <vt:lpstr>Temukan Masalah di sekitar Anda yang perlu ADVOKASI !</vt:lpstr>
      <vt:lpstr>UNSUR-UNSUR POKOK ADVOKASI</vt:lpstr>
      <vt:lpstr>MEMILIH TUJUAN ADVOKASI</vt:lpstr>
      <vt:lpstr>MENGGUNAKAN DATA DAN PENELITIAN UNTUK ADVOKASI</vt:lpstr>
      <vt:lpstr>MENGIDENTIFIKASI SASARAN ADVOKASI</vt:lpstr>
      <vt:lpstr>MENGEMBANGKAN DAN MENYAMPAIKAN PESAN ADVOKASI</vt:lpstr>
      <vt:lpstr>MEMBENTUK KOALISI</vt:lpstr>
      <vt:lpstr>MEMBANGUN JARINGAN ADVOKASI</vt:lpstr>
      <vt:lpstr>JENIS-JENIS KOALISI</vt:lpstr>
      <vt:lpstr>MEMBENTUK KOALISI</vt:lpstr>
      <vt:lpstr>KOALISI EFEKTIF</vt:lpstr>
      <vt:lpstr>KEUNTUNGAN KOALISI</vt:lpstr>
      <vt:lpstr>KERUGIAN KOALISI</vt:lpstr>
      <vt:lpstr>PowerPoint Presentation</vt:lpstr>
      <vt:lpstr>Membangun suatu Kebijakan Publik</vt:lpstr>
      <vt:lpstr>POLITICAL MAPPING:    Adalah teknik untuk merekam dan menganalisis aliansi dan / atau posisi aktor politik/stakeholder dalam suatu wilayah kebijakan tertentu </vt:lpstr>
      <vt:lpstr>Political Mapping Matrix</vt:lpstr>
      <vt:lpstr>SUPPORT</vt:lpstr>
      <vt:lpstr>NEUTRAL/NON MOBILIZED</vt:lpstr>
      <vt:lpstr>OPPOSITION</vt:lpstr>
      <vt:lpstr>Apa yang kita maksud dengan  sumber daya yang memiliki stakeholder  dan dapat memobilisasi?</vt:lpstr>
      <vt:lpstr>Analisis peta politik dapat menerangkan/menghasilkan: </vt:lpstr>
      <vt:lpstr>MENGUMPULKAN DANA ADVOKASI</vt:lpstr>
      <vt:lpstr>Metode-metode  pengumpulan dana :</vt:lpstr>
      <vt:lpstr>Donasi</vt:lpstr>
      <vt:lpstr>Pemberi Dana Potensial</vt:lpstr>
      <vt:lpstr>Pemberi Dana sebagai Sasaran Advokasi Anda</vt:lpstr>
      <vt:lpstr>Anjuran umum dalam pengumpulan dana</vt:lpstr>
      <vt:lpstr>Anjuran umum dalam pengumpulan dana</vt:lpstr>
      <vt:lpstr>Anggaran harus termasuk :</vt:lpstr>
      <vt:lpstr>STRATEGI ADVOKASI</vt:lpstr>
      <vt:lpstr>PowerPoint Presentation</vt:lpstr>
      <vt:lpstr>PowerPoint Presentation</vt:lpstr>
      <vt:lpstr>Audiensi &amp; Melobi</vt:lpstr>
      <vt:lpstr>Audiensi &amp; Melobi</vt:lpstr>
      <vt:lpstr>Audiensi &amp; Melobi</vt:lpstr>
      <vt:lpstr>Bagaimana mengatur pertemuan?</vt:lpstr>
      <vt:lpstr>Manfaat “Pertemuan Tatap Muka”</vt:lpstr>
      <vt:lpstr>Kerugian Pertemuan Tatap Muka</vt:lpstr>
      <vt:lpstr>Cara Melakukan Lobi</vt:lpstr>
      <vt:lpstr>Tahap 1: Kenali Sasaran Anda</vt:lpstr>
      <vt:lpstr>Tahap 2: Fokus pada Pesan Anda</vt:lpstr>
      <vt:lpstr>Buat 1 atau 2 lembar daftar fakta:</vt:lpstr>
      <vt:lpstr>Perhatikan !</vt:lpstr>
      <vt:lpstr>Tahap 3: Pilih Pembawa Pesan yang Tepat</vt:lpstr>
      <vt:lpstr>Lobi Efektif</vt:lpstr>
      <vt:lpstr>Saran-saran Lobi Efektif, Lakukan:</vt:lpstr>
      <vt:lpstr>Saran-saran Lobi Efektif; Lakukan:</vt:lpstr>
      <vt:lpstr>Saran-saran Lobi Efektif; JANGAN lakukan:</vt:lpstr>
      <vt:lpstr>Kasus.</vt:lpstr>
      <vt:lpstr>Advokasi pada Pembuat Opini  &amp; Media Massa</vt:lpstr>
      <vt:lpstr>Yang akan kita diskusikan hari ini:</vt:lpstr>
      <vt:lpstr>Introduction</vt:lpstr>
      <vt:lpstr>Ingat !</vt:lpstr>
      <vt:lpstr>Pengertian Pembuat Opini &amp; Media Massa</vt:lpstr>
      <vt:lpstr>PEMBUAT OPINI  (Opinion Leader)</vt:lpstr>
      <vt:lpstr>Cara Advokasi pada  Opinion Leader:</vt:lpstr>
      <vt:lpstr>Media Massa</vt:lpstr>
      <vt:lpstr>Perancang dan pelaksana advokasi perlu mendayagunakan media massa untuk :</vt:lpstr>
      <vt:lpstr>Tahap Advokasi pada Media Massa  Perancang dan pelaksana advokasi perlu mendayagunakan media massa untuk : </vt:lpstr>
      <vt:lpstr>Pesan yang Disampaikan Lewat Media :</vt:lpstr>
      <vt:lpstr>Cara Adokasi Media</vt:lpstr>
      <vt:lpstr>PRESENTASI EFEKTIF dalam ADVOKASI</vt:lpstr>
      <vt:lpstr>MEMBUAT PRESENTASI YANG PERSUASIF</vt:lpstr>
      <vt:lpstr>Mengapa presentasi harus dipersiapkan…</vt:lpstr>
      <vt:lpstr>Pentingnya Hubungan Baik “Bukan apa yang Anda Kenal… tapi Siapa yang Anda Kenal</vt:lpstr>
      <vt:lpstr>Teknik Presentasi yang Persuasif:</vt:lpstr>
      <vt:lpstr>Teknik Presentasi yang Persuasif</vt:lpstr>
      <vt:lpstr>Teknik Presentasi yang Persuasif</vt:lpstr>
      <vt:lpstr>Petunjuk tentang  penyelenggaraan pertemuan</vt:lpstr>
      <vt:lpstr>Petujuk tentang  penyelenggaraan pertemuan</vt:lpstr>
      <vt:lpstr>POLICY BRIEF &amp; LEMBAR FAKTA</vt:lpstr>
      <vt:lpstr>Why Policy Brief ?</vt:lpstr>
      <vt:lpstr>Policy Brief</vt:lpstr>
      <vt:lpstr>4 Fungsi utama:</vt:lpstr>
      <vt:lpstr>Layaknya komunikasi….</vt:lpstr>
      <vt:lpstr>Siapa Anda &amp; Siapa Sasaran ?</vt:lpstr>
      <vt:lpstr>Merencanakan Policy Brief</vt:lpstr>
      <vt:lpstr>Merencanakan Policy Brief</vt:lpstr>
      <vt:lpstr>Struktur Policy Brief</vt:lpstr>
      <vt:lpstr>Struktur Policy Brief</vt:lpstr>
      <vt:lpstr>Mendesain Policy Brief</vt:lpstr>
      <vt:lpstr>Mendesain Policy Brief</vt:lpstr>
      <vt:lpstr>Latihan membuat Policy Brief !</vt:lpstr>
      <vt:lpstr>Melancarkan Tekanan</vt:lpstr>
      <vt:lpstr>Petisi</vt:lpstr>
      <vt:lpstr>https://www.change.org/id</vt:lpstr>
      <vt:lpstr>Contoh keberhasilan</vt:lpstr>
      <vt:lpstr>Contoh petisi yang sedang diajukan </vt:lpstr>
      <vt:lpstr>Mobilisasi Massa</vt:lpstr>
      <vt:lpstr>PowerPoint Presentation</vt:lpstr>
      <vt:lpstr>Bagaimana Memulainya?</vt:lpstr>
      <vt:lpstr>PRINSIP</vt:lpstr>
      <vt:lpstr>Bagaimana Aksi Massa dilaksanakan?</vt:lpstr>
      <vt:lpstr>Ada diskusi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ADVOKASI DALAM PROMOSI KESEHATAN</dc:title>
  <dc:creator>Admin</dc:creator>
  <cp:lastModifiedBy>Baharuddin Andang</cp:lastModifiedBy>
  <cp:revision>2</cp:revision>
  <dcterms:created xsi:type="dcterms:W3CDTF">2017-04-06T01:33:12Z</dcterms:created>
  <dcterms:modified xsi:type="dcterms:W3CDTF">2022-03-21T13:14:19Z</dcterms:modified>
</cp:coreProperties>
</file>