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7" r:id="rId8"/>
    <p:sldId id="268" r:id="rId9"/>
    <p:sldId id="263" r:id="rId10"/>
    <p:sldId id="269" r:id="rId11"/>
    <p:sldId id="264" r:id="rId12"/>
    <p:sldId id="265" r:id="rId13"/>
    <p:sldId id="266" r:id="rId14"/>
    <p:sldId id="270" r:id="rId15"/>
  </p:sldIdLst>
  <p:sldSz cx="18288000" cy="10287000"/>
  <p:notesSz cx="6858000" cy="9144000"/>
  <p:embeddedFontLst>
    <p:embeddedFont>
      <p:font typeface="a Awake Hearts" panose="02000503000000000000" pitchFamily="2" charset="0"/>
      <p:regular r:id="rId16"/>
    </p:embeddedFont>
    <p:embeddedFont>
      <p:font typeface="Britannic Bold" panose="020B0903060703020204" pitchFamily="34" charset="77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Elephant" panose="02020904090505020303" pitchFamily="18" charset="77"/>
      <p:regular r:id="rId22"/>
      <p:italic r:id="rId23"/>
    </p:embeddedFont>
    <p:embeddedFont>
      <p:font typeface="Plantagenet Cherokee" panose="02020000000000000000" pitchFamily="18" charset="-79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58" autoAdjust="0"/>
    <p:restoredTop sz="94622" autoAdjust="0"/>
  </p:normalViewPr>
  <p:slideViewPr>
    <p:cSldViewPr>
      <p:cViewPr varScale="1">
        <p:scale>
          <a:sx n="82" d="100"/>
          <a:sy n="82" d="100"/>
        </p:scale>
        <p:origin x="24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53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52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svg"/><Relationship Id="rId7" Type="http://schemas.openxmlformats.org/officeDocument/2006/relationships/image" Target="../media/image65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Relationship Id="rId9" Type="http://schemas.openxmlformats.org/officeDocument/2006/relationships/image" Target="../media/image6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9.svg"/><Relationship Id="rId3" Type="http://schemas.openxmlformats.org/officeDocument/2006/relationships/image" Target="../media/image5.svg"/><Relationship Id="rId7" Type="http://schemas.openxmlformats.org/officeDocument/2006/relationships/image" Target="../media/image25.svg"/><Relationship Id="rId12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7.svg"/><Relationship Id="rId5" Type="http://schemas.openxmlformats.org/officeDocument/2006/relationships/image" Target="../media/image23.sv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Relationship Id="rId9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5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9D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673227" y="2816469"/>
            <a:ext cx="5918454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473908">
            <a:off x="15139134" y="-2376776"/>
            <a:ext cx="4240332" cy="62587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199573">
            <a:off x="-1072065" y="3720373"/>
            <a:ext cx="3755692" cy="59528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900435">
            <a:off x="10430568" y="-1824971"/>
            <a:ext cx="6211019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930329" y="-292972"/>
            <a:ext cx="6029011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886945" y="1573340"/>
            <a:ext cx="12496800" cy="45108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865"/>
              </a:lnSpc>
            </a:pPr>
            <a:r>
              <a:rPr lang="en-US" sz="15000" b="1" dirty="0" err="1">
                <a:solidFill>
                  <a:srgbClr val="FAF8FF"/>
                </a:solidFill>
                <a:latin typeface="a Awake Hearts"/>
              </a:rPr>
              <a:t>Perencanaan</a:t>
            </a:r>
            <a:r>
              <a:rPr lang="en-US" sz="15000" b="1" dirty="0">
                <a:solidFill>
                  <a:srgbClr val="FAF8FF"/>
                </a:solidFill>
                <a:latin typeface="a Awake Hearts"/>
              </a:rPr>
              <a:t> </a:t>
            </a:r>
            <a:r>
              <a:rPr lang="en-US" sz="15000" b="1" dirty="0" err="1">
                <a:solidFill>
                  <a:srgbClr val="FAF8FF"/>
                </a:solidFill>
                <a:latin typeface="a Awake Hearts"/>
              </a:rPr>
              <a:t>Kesehatan</a:t>
            </a:r>
            <a:endParaRPr lang="en-US" sz="15000" b="1" dirty="0">
              <a:solidFill>
                <a:srgbClr val="FAF8FF"/>
              </a:solidFill>
              <a:latin typeface="a Awake Hearts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606142">
            <a:off x="14719044" y="5403644"/>
            <a:ext cx="3411543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800319">
            <a:off x="-339471" y="7200900"/>
            <a:ext cx="2736342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2087118" y="7461044"/>
            <a:ext cx="3158109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673227" y="2816469"/>
            <a:ext cx="5918454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473908">
            <a:off x="15139134" y="-2376776"/>
            <a:ext cx="4240332" cy="62587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199573">
            <a:off x="-1072065" y="3720373"/>
            <a:ext cx="3755692" cy="59528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900435">
            <a:off x="10430568" y="-1824971"/>
            <a:ext cx="6211019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958039" y="-675459"/>
            <a:ext cx="6029011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606142">
            <a:off x="14812437" y="4030254"/>
            <a:ext cx="3411543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800319">
            <a:off x="-339471" y="7200900"/>
            <a:ext cx="2736342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2087118" y="7461044"/>
            <a:ext cx="3158109" cy="411480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98511">
            <a:off x="4243330" y="1168488"/>
            <a:ext cx="9888255" cy="911354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974479" y="1535773"/>
            <a:ext cx="8360521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3200" dirty="0">
              <a:solidFill>
                <a:schemeClr val="tx2">
                  <a:lumMod val="75000"/>
                </a:schemeClr>
              </a:solidFill>
              <a:latin typeface="Elephant" pitchFamily="18" charset="0"/>
            </a:endParaRPr>
          </a:p>
          <a:p>
            <a:pPr algn="just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Ada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beberapa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manfaat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perencanaan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kesehatan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yang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dapat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diperoleh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oleh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staf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dan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pimpinan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jika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organisasi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memiliki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sebuah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perencanaan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.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Mereka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akan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mengetahui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:</a:t>
            </a:r>
          </a:p>
          <a:p>
            <a:pPr marL="514350" indent="-514350" algn="just">
              <a:buAutoNum type="arabicPeriod"/>
            </a:pP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Tujuan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yang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ingin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dicapai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organisasi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dan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cara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mencapainya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Elephant" pitchFamily="18" charset="0"/>
            </a:endParaRPr>
          </a:p>
          <a:p>
            <a:pPr marL="514350" indent="-514350" algn="just">
              <a:buAutoNum type="arabicPeriod"/>
            </a:pP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Jenis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dan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struktur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organisasi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yang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dibutuhkan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Jenis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dan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jumlah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staf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yang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diinginkan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,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dan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uraian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tugasnya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Sejauh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mana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efektivitas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kepemimpinan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dan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pengarahan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yang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diperlukan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Bentuk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dan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standar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pengawasan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yang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akan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dilakukan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Elephan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664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9D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3282767" y="1195907"/>
            <a:ext cx="8484448" cy="113504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2748561" y="214739"/>
            <a:ext cx="8264117" cy="122789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896980">
            <a:off x="12355494" y="5493702"/>
            <a:ext cx="2144423" cy="45027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38400" y="2222157"/>
            <a:ext cx="9627439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sz="4000" b="1" dirty="0">
              <a:solidFill>
                <a:schemeClr val="bg1"/>
              </a:solidFill>
              <a:latin typeface="Plantagenet Cherokee" pitchFamily="18" charset="0"/>
            </a:endParaRP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Bagian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dari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sistem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administrasi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Dilaksanakan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secara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terus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menerus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dan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berkesinambungan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Berorientasi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pada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masa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depan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Mampu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menyelesaikan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masalah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Mempunyai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tujuan.6.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Bersifat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mampu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kelola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0782" y="-977216"/>
            <a:ext cx="15910818" cy="309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7435"/>
              </a:lnSpc>
            </a:pPr>
            <a:r>
              <a:rPr lang="en-US" sz="9600" b="1" dirty="0" err="1">
                <a:solidFill>
                  <a:srgbClr val="FEEDE0"/>
                </a:solidFill>
                <a:latin typeface="a Awake Hearts"/>
              </a:rPr>
              <a:t>Ciri</a:t>
            </a:r>
            <a:r>
              <a:rPr lang="en-US" sz="9600" b="1" dirty="0">
                <a:solidFill>
                  <a:srgbClr val="FEEDE0"/>
                </a:solidFill>
                <a:latin typeface="a Awake Hearts"/>
              </a:rPr>
              <a:t>- </a:t>
            </a:r>
            <a:r>
              <a:rPr lang="en-US" sz="9600" b="1" dirty="0" err="1">
                <a:solidFill>
                  <a:srgbClr val="FEEDE0"/>
                </a:solidFill>
                <a:latin typeface="a Awake Hearts"/>
              </a:rPr>
              <a:t>ciri</a:t>
            </a:r>
            <a:r>
              <a:rPr lang="en-US" sz="9600" b="1" dirty="0">
                <a:solidFill>
                  <a:srgbClr val="FEEDE0"/>
                </a:solidFill>
                <a:latin typeface="a Awake Hearts"/>
              </a:rPr>
              <a:t> </a:t>
            </a:r>
            <a:r>
              <a:rPr lang="en-US" sz="9600" b="1" dirty="0" err="1">
                <a:solidFill>
                  <a:srgbClr val="FEEDE0"/>
                </a:solidFill>
                <a:latin typeface="a Awake Hearts"/>
              </a:rPr>
              <a:t>suatu</a:t>
            </a:r>
            <a:r>
              <a:rPr lang="en-US" sz="9600" b="1" dirty="0">
                <a:solidFill>
                  <a:srgbClr val="FEEDE0"/>
                </a:solidFill>
                <a:latin typeface="a Awake Hearts"/>
              </a:rPr>
              <a:t> </a:t>
            </a:r>
            <a:r>
              <a:rPr lang="en-US" sz="9600" b="1" dirty="0" err="1">
                <a:solidFill>
                  <a:srgbClr val="FEEDE0"/>
                </a:solidFill>
                <a:latin typeface="a Awake Hearts"/>
              </a:rPr>
              <a:t>perencanaan</a:t>
            </a:r>
            <a:r>
              <a:rPr lang="en-US" sz="9600" b="1" dirty="0">
                <a:solidFill>
                  <a:srgbClr val="FEEDE0"/>
                </a:solidFill>
                <a:latin typeface="a Awake Hearts"/>
              </a:rPr>
              <a:t> </a:t>
            </a:r>
            <a:r>
              <a:rPr lang="en-US" sz="9600" b="1" dirty="0" err="1">
                <a:solidFill>
                  <a:srgbClr val="FEEDE0"/>
                </a:solidFill>
                <a:latin typeface="a Awake Hearts"/>
              </a:rPr>
              <a:t>kesehatan</a:t>
            </a:r>
            <a:endParaRPr lang="en-US" sz="9600" b="1" dirty="0">
              <a:solidFill>
                <a:srgbClr val="FEEDE0"/>
              </a:solidFill>
              <a:latin typeface="a Awake Heart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9D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69213" y="958170"/>
            <a:ext cx="14881849" cy="32508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60"/>
              </a:lnSpc>
            </a:pPr>
            <a:r>
              <a:rPr lang="en-US" sz="10000" b="1" dirty="0" err="1">
                <a:solidFill>
                  <a:srgbClr val="D1D284"/>
                </a:solidFill>
                <a:latin typeface="a Awake Hearts"/>
              </a:rPr>
              <a:t>Langkah-langkah</a:t>
            </a:r>
            <a:r>
              <a:rPr lang="en-US" sz="10000" b="1" dirty="0">
                <a:solidFill>
                  <a:srgbClr val="D1D284"/>
                </a:solidFill>
                <a:latin typeface="a Awake Hearts"/>
              </a:rPr>
              <a:t> </a:t>
            </a:r>
            <a:r>
              <a:rPr lang="en-US" sz="10000" b="1" dirty="0" err="1">
                <a:solidFill>
                  <a:srgbClr val="D1D284"/>
                </a:solidFill>
                <a:latin typeface="a Awake Hearts"/>
              </a:rPr>
              <a:t>perencanaan</a:t>
            </a:r>
            <a:r>
              <a:rPr lang="en-US" sz="10000" b="1" dirty="0">
                <a:solidFill>
                  <a:srgbClr val="D1D284"/>
                </a:solidFill>
                <a:latin typeface="a Awake Hearts"/>
              </a:rPr>
              <a:t> </a:t>
            </a:r>
            <a:r>
              <a:rPr lang="en-US" sz="10000" b="1" dirty="0" err="1">
                <a:solidFill>
                  <a:srgbClr val="D1D284"/>
                </a:solidFill>
                <a:latin typeface="a Awake Hearts"/>
              </a:rPr>
              <a:t>kesehatan</a:t>
            </a:r>
            <a:r>
              <a:rPr lang="en-US" sz="10000" b="1" dirty="0">
                <a:solidFill>
                  <a:srgbClr val="D1D284"/>
                </a:solidFill>
                <a:latin typeface="a Awake Hearts"/>
              </a:rPr>
              <a:t>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984799" y="987344"/>
            <a:ext cx="707496" cy="73793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777421">
            <a:off x="11216016" y="8525375"/>
            <a:ext cx="1044205" cy="12714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27081" y="8039100"/>
            <a:ext cx="707496" cy="73793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32453">
            <a:off x="11357184" y="6756039"/>
            <a:ext cx="8999432" cy="545590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082084" y="5167125"/>
            <a:ext cx="3549632" cy="28719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32453">
            <a:off x="-5110684" y="-1662007"/>
            <a:ext cx="8999432" cy="545590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43200" y="4381500"/>
            <a:ext cx="1181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u="sng" dirty="0" err="1">
                <a:solidFill>
                  <a:schemeClr val="bg1"/>
                </a:solidFill>
                <a:latin typeface="Plantagenet Cherokee" pitchFamily="18" charset="0"/>
              </a:rPr>
              <a:t>U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ntuk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bidang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kesehatan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langkah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yang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sering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digunakan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dalam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perencanaan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program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kesehatan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adalah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mengikuti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prinsip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lingkaran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pemecahan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masalah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( Problem Solving Cycle 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9D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495503">
            <a:off x="12358665" y="7423373"/>
            <a:ext cx="6029011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805197" y="6013997"/>
            <a:ext cx="10413454" cy="689891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495503">
            <a:off x="-722608" y="-1498339"/>
            <a:ext cx="6029011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477000" y="-2628900"/>
            <a:ext cx="10413454" cy="689891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057391" y="4182912"/>
            <a:ext cx="12982724" cy="2212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168"/>
              </a:lnSpc>
            </a:pPr>
            <a:r>
              <a:rPr lang="en-US" sz="12263" b="1" dirty="0">
                <a:solidFill>
                  <a:schemeClr val="bg1"/>
                </a:solidFill>
                <a:latin typeface="a Awake Hearts"/>
              </a:rPr>
              <a:t>Problem Solving Cycle</a:t>
            </a:r>
          </a:p>
        </p:txBody>
      </p:sp>
      <p:sp>
        <p:nvSpPr>
          <p:cNvPr id="9" name="Oval 8"/>
          <p:cNvSpPr/>
          <p:nvPr/>
        </p:nvSpPr>
        <p:spPr>
          <a:xfrm>
            <a:off x="533400" y="3127635"/>
            <a:ext cx="3810000" cy="1905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Pengawasan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Dan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Pengendalian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Elephant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15327" y="1327266"/>
            <a:ext cx="2438400" cy="1905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Evaluasi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Elephant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935324" y="957035"/>
            <a:ext cx="2438400" cy="212378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60145" y="5772379"/>
            <a:ext cx="3661423" cy="1905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Pemantauan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Elephant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04696" y="8226366"/>
            <a:ext cx="3550361" cy="219305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Rencana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Operasional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Elephant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83854" y="8106575"/>
            <a:ext cx="3505200" cy="1905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PELAKSANAAN &amp; PENGGERAKAN</a:t>
            </a:r>
          </a:p>
        </p:txBody>
      </p:sp>
      <p:sp>
        <p:nvSpPr>
          <p:cNvPr id="17" name="Oval 16"/>
          <p:cNvSpPr/>
          <p:nvPr/>
        </p:nvSpPr>
        <p:spPr>
          <a:xfrm>
            <a:off x="10263438" y="7734300"/>
            <a:ext cx="2541759" cy="212320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3326245" y="7029679"/>
            <a:ext cx="2513601" cy="238644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5317752" y="5282381"/>
            <a:ext cx="2438400" cy="1905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4597315" y="2599555"/>
            <a:ext cx="2438400" cy="1905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1303499" y="1489280"/>
            <a:ext cx="2743200" cy="212379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781800" y="3189377"/>
            <a:ext cx="152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039233" y="1570580"/>
            <a:ext cx="21275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Analisis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Situasi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Elephant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413223" y="2046638"/>
            <a:ext cx="23585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Identifikasi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Masalah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Elephant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866864" y="3181006"/>
            <a:ext cx="189930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Prioritas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Masalah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Elephant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602850" y="5911715"/>
            <a:ext cx="1868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Tujuan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Elephant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434908" y="7530405"/>
            <a:ext cx="233608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Alternatif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Pemecahan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Masalah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Elephant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352517" y="8125396"/>
            <a:ext cx="233608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Alternatif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Elephant" pitchFamily="18" charset="0"/>
            </a:endParaRPr>
          </a:p>
          <a:p>
            <a:pPr algn="ctr"/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Pemecahan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Masalah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Elephant" pitchFamily="18" charset="0"/>
            </a:endParaRPr>
          </a:p>
        </p:txBody>
      </p:sp>
      <p:sp>
        <p:nvSpPr>
          <p:cNvPr id="34" name="Right Arrow 33"/>
          <p:cNvSpPr/>
          <p:nvPr/>
        </p:nvSpPr>
        <p:spPr>
          <a:xfrm rot="19590501" flipV="1">
            <a:off x="3573272" y="2672523"/>
            <a:ext cx="1057224" cy="415983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7225741" y="2018929"/>
            <a:ext cx="602730" cy="41879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588854">
            <a:off x="10653882" y="2025856"/>
            <a:ext cx="602730" cy="41879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539034">
            <a:off x="14075701" y="2884482"/>
            <a:ext cx="602730" cy="41879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4368634">
            <a:off x="15849882" y="4723198"/>
            <a:ext cx="602730" cy="41879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 rot="7459459">
            <a:off x="15758738" y="7342002"/>
            <a:ext cx="602730" cy="41879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 rot="9286627">
            <a:off x="12802849" y="8698319"/>
            <a:ext cx="602730" cy="41879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10800000">
            <a:off x="9749787" y="9324851"/>
            <a:ext cx="602730" cy="41879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 rot="11528332">
            <a:off x="5387689" y="9589754"/>
            <a:ext cx="602730" cy="41879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 rot="13478269">
            <a:off x="2078671" y="7877278"/>
            <a:ext cx="602730" cy="41879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 rot="16951916">
            <a:off x="993305" y="5223364"/>
            <a:ext cx="602730" cy="41879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495503">
            <a:off x="10055061" y="7406054"/>
            <a:ext cx="6029011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78206" y="6013997"/>
            <a:ext cx="10413454" cy="689891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495503">
            <a:off x="1057600" y="-1028700"/>
            <a:ext cx="6029011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206727" y="-2089580"/>
            <a:ext cx="10413454" cy="68989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304463" y="-515755"/>
            <a:ext cx="4913142" cy="745828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036817" y="1714500"/>
            <a:ext cx="12982724" cy="6617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168"/>
              </a:lnSpc>
            </a:pPr>
            <a:r>
              <a:rPr lang="en-US" sz="12263" dirty="0">
                <a:solidFill>
                  <a:srgbClr val="58714C"/>
                </a:solidFill>
                <a:latin typeface="a Awake Hearts"/>
              </a:rPr>
              <a:t>Thank You For Your Attention!!</a:t>
            </a:r>
          </a:p>
          <a:p>
            <a:pPr algn="ctr">
              <a:lnSpc>
                <a:spcPts val="17168"/>
              </a:lnSpc>
            </a:pPr>
            <a:r>
              <a:rPr lang="en-US" sz="8000" dirty="0">
                <a:solidFill>
                  <a:srgbClr val="58714C"/>
                </a:solidFill>
                <a:latin typeface="Elephant" pitchFamily="18" charset="0"/>
              </a:rPr>
              <a:t>Ada </a:t>
            </a:r>
            <a:r>
              <a:rPr lang="en-US" sz="8000" dirty="0" err="1">
                <a:solidFill>
                  <a:srgbClr val="58714C"/>
                </a:solidFill>
                <a:latin typeface="Elephant" pitchFamily="18" charset="0"/>
              </a:rPr>
              <a:t>pertanyaan</a:t>
            </a:r>
            <a:r>
              <a:rPr lang="en-US" sz="8000" dirty="0">
                <a:solidFill>
                  <a:srgbClr val="58714C"/>
                </a:solidFill>
                <a:latin typeface="Elephant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1466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9D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997141">
            <a:off x="1980117" y="-2884691"/>
            <a:ext cx="16681541" cy="94629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85755">
            <a:off x="10848531" y="4304032"/>
            <a:ext cx="6337820" cy="37879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7182">
            <a:off x="5674813" y="1709678"/>
            <a:ext cx="6414577" cy="366248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062751">
            <a:off x="13419689" y="3576981"/>
            <a:ext cx="308823" cy="8621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377336">
            <a:off x="10418853" y="790967"/>
            <a:ext cx="308823" cy="862195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 rot="-5400000">
            <a:off x="-1659200" y="3017179"/>
            <a:ext cx="9924772" cy="4693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84"/>
              </a:lnSpc>
            </a:pPr>
            <a:r>
              <a:rPr lang="en-US" sz="13060" spc="692" dirty="0" err="1">
                <a:solidFill>
                  <a:srgbClr val="E4DFD3"/>
                </a:solidFill>
                <a:latin typeface="a Awake Hearts"/>
              </a:rPr>
              <a:t>Anggota</a:t>
            </a:r>
            <a:r>
              <a:rPr lang="en-US" sz="13060" spc="692" dirty="0">
                <a:solidFill>
                  <a:srgbClr val="E4DFD3"/>
                </a:solidFill>
                <a:latin typeface="a Awake Hearts"/>
              </a:rPr>
              <a:t> </a:t>
            </a:r>
            <a:r>
              <a:rPr lang="en-US" sz="13060" spc="692" dirty="0" err="1">
                <a:solidFill>
                  <a:srgbClr val="E4DFD3"/>
                </a:solidFill>
                <a:latin typeface="a Awake Hearts"/>
              </a:rPr>
              <a:t>Kelompok</a:t>
            </a:r>
            <a:r>
              <a:rPr lang="en-US" sz="13060" spc="692" dirty="0">
                <a:solidFill>
                  <a:srgbClr val="E4DFD3"/>
                </a:solidFill>
                <a:latin typeface="a Awake Hearts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861349" y="2508633"/>
            <a:ext cx="3923571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31"/>
              </a:lnSpc>
            </a:pPr>
            <a:r>
              <a:rPr lang="en-US" sz="7308" b="1" dirty="0">
                <a:solidFill>
                  <a:srgbClr val="64804B"/>
                </a:solidFill>
                <a:latin typeface="a Awake Hearts"/>
              </a:rPr>
              <a:t>Sri </a:t>
            </a:r>
            <a:r>
              <a:rPr lang="en-US" sz="7308" b="1" dirty="0" err="1">
                <a:solidFill>
                  <a:srgbClr val="64804B"/>
                </a:solidFill>
                <a:latin typeface="a Awake Hearts"/>
              </a:rPr>
              <a:t>Wahyuni</a:t>
            </a:r>
            <a:endParaRPr lang="en-US" sz="7308" b="1" dirty="0">
              <a:solidFill>
                <a:srgbClr val="64804B"/>
              </a:solidFill>
              <a:latin typeface="a Awake Hearts"/>
            </a:endParaRPr>
          </a:p>
        </p:txBody>
      </p:sp>
      <p:sp>
        <p:nvSpPr>
          <p:cNvPr id="19" name="TextBox 19"/>
          <p:cNvSpPr txBox="1"/>
          <p:nvPr/>
        </p:nvSpPr>
        <p:spPr>
          <a:xfrm rot="20945848">
            <a:off x="11502069" y="5369703"/>
            <a:ext cx="5030743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31"/>
              </a:lnSpc>
            </a:pPr>
            <a:r>
              <a:rPr lang="en-US" sz="7308" b="1" dirty="0">
                <a:solidFill>
                  <a:srgbClr val="64804B"/>
                </a:solidFill>
                <a:latin typeface="a Awake Hearts"/>
              </a:rPr>
              <a:t>Citra </a:t>
            </a:r>
            <a:r>
              <a:rPr lang="en-US" sz="7308" b="1" dirty="0" err="1">
                <a:solidFill>
                  <a:srgbClr val="64804B"/>
                </a:solidFill>
                <a:latin typeface="a Awake Hearts"/>
              </a:rPr>
              <a:t>Rahmadani.S</a:t>
            </a:r>
            <a:endParaRPr lang="en-US" sz="7308" b="1" dirty="0">
              <a:solidFill>
                <a:srgbClr val="64804B"/>
              </a:solidFill>
              <a:latin typeface="a Awake Heart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9D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7088364" y="714783"/>
            <a:ext cx="6534498" cy="103572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99199" y="7821947"/>
            <a:ext cx="4088801" cy="27878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457330" y="9160668"/>
            <a:ext cx="963226" cy="13514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690536">
            <a:off x="14057680" y="1829036"/>
            <a:ext cx="4491121" cy="662892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170049" y="2913586"/>
            <a:ext cx="14554200" cy="3911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70"/>
              </a:lnSpc>
            </a:pPr>
            <a:r>
              <a:rPr lang="en-US" sz="10000" b="1" spc="108" dirty="0" err="1">
                <a:solidFill>
                  <a:srgbClr val="FFFFFF"/>
                </a:solidFill>
                <a:latin typeface="a Awake Hearts"/>
              </a:rPr>
              <a:t>Apa</a:t>
            </a:r>
            <a:r>
              <a:rPr lang="en-US" sz="10000" b="1" spc="108" dirty="0">
                <a:solidFill>
                  <a:srgbClr val="FFFFFF"/>
                </a:solidFill>
                <a:latin typeface="a Awake Hearts"/>
              </a:rPr>
              <a:t> </a:t>
            </a:r>
            <a:r>
              <a:rPr lang="en-US" sz="10000" b="1" spc="108" dirty="0" err="1">
                <a:solidFill>
                  <a:srgbClr val="FFFFFF"/>
                </a:solidFill>
                <a:latin typeface="a Awake Hearts"/>
              </a:rPr>
              <a:t>itu</a:t>
            </a:r>
            <a:r>
              <a:rPr lang="en-US" sz="10000" b="1" spc="108" dirty="0">
                <a:solidFill>
                  <a:srgbClr val="FFFFFF"/>
                </a:solidFill>
                <a:latin typeface="a Awake Hearts"/>
              </a:rPr>
              <a:t> </a:t>
            </a:r>
            <a:r>
              <a:rPr lang="en-US" sz="10000" b="1" spc="108" dirty="0" err="1">
                <a:solidFill>
                  <a:srgbClr val="FFFFFF"/>
                </a:solidFill>
                <a:latin typeface="a Awake Hearts"/>
              </a:rPr>
              <a:t>perencanaan</a:t>
            </a:r>
            <a:r>
              <a:rPr lang="en-US" sz="10000" b="1" spc="108" dirty="0">
                <a:solidFill>
                  <a:srgbClr val="FFFFFF"/>
                </a:solidFill>
                <a:latin typeface="a Awake Hearts"/>
              </a:rPr>
              <a:t> </a:t>
            </a:r>
            <a:r>
              <a:rPr lang="en-US" sz="10000" b="1" spc="108" dirty="0" err="1">
                <a:solidFill>
                  <a:srgbClr val="FFFFFF"/>
                </a:solidFill>
                <a:latin typeface="a Awake Hearts"/>
              </a:rPr>
              <a:t>kesehatan</a:t>
            </a:r>
            <a:r>
              <a:rPr lang="en-US" sz="21764" b="1" spc="108" dirty="0">
                <a:solidFill>
                  <a:srgbClr val="FFFFFF"/>
                </a:solidFill>
                <a:latin typeface="a Awake Hearts"/>
              </a:rPr>
              <a:t>?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4274146" flipH="1">
            <a:off x="289516" y="7158456"/>
            <a:ext cx="2736342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221509">
            <a:off x="944338" y="5922382"/>
            <a:ext cx="3158109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9D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517612">
            <a:off x="1807305" y="-1314749"/>
            <a:ext cx="9737230" cy="1302639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532682" y="1028700"/>
            <a:ext cx="2113436" cy="21401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532682" y="3667845"/>
            <a:ext cx="2113436" cy="21401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532682" y="6392334"/>
            <a:ext cx="2113436" cy="21401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109331" y="6392334"/>
            <a:ext cx="960137" cy="223760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884534" y="1256021"/>
            <a:ext cx="1409730" cy="16855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109331" y="3817281"/>
            <a:ext cx="1091398" cy="184131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-374253" y="1028700"/>
            <a:ext cx="14554200" cy="1821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104"/>
              </a:lnSpc>
            </a:pPr>
            <a:r>
              <a:rPr lang="en-US" sz="9600" b="1" dirty="0" err="1">
                <a:solidFill>
                  <a:srgbClr val="EFD5C1"/>
                </a:solidFill>
                <a:latin typeface="a Awake Hearts"/>
              </a:rPr>
              <a:t>Perencanaan</a:t>
            </a:r>
            <a:r>
              <a:rPr lang="en-US" sz="9600" b="1" dirty="0">
                <a:solidFill>
                  <a:srgbClr val="EFD5C1"/>
                </a:solidFill>
                <a:latin typeface="a Awake Hearts"/>
              </a:rPr>
              <a:t> </a:t>
            </a:r>
            <a:r>
              <a:rPr lang="en-US" sz="9600" b="1" dirty="0" err="1">
                <a:solidFill>
                  <a:srgbClr val="EFD5C1"/>
                </a:solidFill>
                <a:latin typeface="a Awake Hearts"/>
              </a:rPr>
              <a:t>kesehatan</a:t>
            </a:r>
            <a:r>
              <a:rPr lang="en-US" sz="9600" b="1" dirty="0">
                <a:solidFill>
                  <a:srgbClr val="EFD5C1"/>
                </a:solidFill>
                <a:latin typeface="a Awake Hearts"/>
              </a:rPr>
              <a:t> (Planning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33600" y="3390900"/>
            <a:ext cx="10134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Sebuah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 proses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untuk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merumuskan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masalah-masalah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kesehatan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 yang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berkembang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 di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masyarakat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Menentukan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kebutuhan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dan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sumber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daya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 yang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tersedia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Menetapkan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tujuan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 program yang paling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pokok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dan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menyusun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langkah-langkah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praktis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untuk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mencapai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tujuan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 yang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telah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 di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tetapkan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Britannic Bold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9D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2652995"/>
            <a:ext cx="18164591" cy="66053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71665" y="7865032"/>
            <a:ext cx="7859462" cy="278653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5372882"/>
            <a:ext cx="5550597" cy="388541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865963">
            <a:off x="10467685" y="-1203640"/>
            <a:ext cx="10869283" cy="72009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96871" y="4025596"/>
            <a:ext cx="17779867" cy="3250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35"/>
              </a:lnSpc>
            </a:pPr>
            <a:r>
              <a:rPr lang="en-US" sz="16000" dirty="0" err="1">
                <a:solidFill>
                  <a:srgbClr val="FEEDE0"/>
                </a:solidFill>
                <a:latin typeface="a Awake Hearts"/>
              </a:rPr>
              <a:t>Macam-macam</a:t>
            </a:r>
            <a:r>
              <a:rPr lang="en-US" sz="16000" dirty="0">
                <a:solidFill>
                  <a:srgbClr val="FEEDE0"/>
                </a:solidFill>
                <a:latin typeface="a Awake Hearts"/>
              </a:rPr>
              <a:t> </a:t>
            </a:r>
            <a:r>
              <a:rPr lang="en-US" sz="16000" dirty="0" err="1">
                <a:solidFill>
                  <a:srgbClr val="FEEDE0"/>
                </a:solidFill>
                <a:latin typeface="a Awake Hearts"/>
              </a:rPr>
              <a:t>perencanaan</a:t>
            </a:r>
            <a:endParaRPr lang="en-US" sz="16000" dirty="0">
              <a:solidFill>
                <a:srgbClr val="FEEDE0"/>
              </a:solidFill>
              <a:latin typeface="a Awake Heart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9D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976440" y="-1014875"/>
            <a:ext cx="8999432" cy="545590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8511">
            <a:off x="7895748" y="400852"/>
            <a:ext cx="9489616" cy="8746137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 rot="-194659">
            <a:off x="2427593" y="2397787"/>
            <a:ext cx="5791908" cy="5657850"/>
            <a:chOff x="0" y="0"/>
            <a:chExt cx="4828540" cy="4716780"/>
          </a:xfrm>
        </p:grpSpPr>
        <p:sp>
          <p:nvSpPr>
            <p:cNvPr id="5" name="Freeform 5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6"/>
              <a:stretch>
                <a:fillRect l="-12468" t="26" r="-12557" b="-17"/>
              </a:stretch>
            </a:blipFill>
          </p:spPr>
        </p:sp>
      </p:grpSp>
      <p:sp>
        <p:nvSpPr>
          <p:cNvPr id="11" name="Rectangle 10"/>
          <p:cNvSpPr/>
          <p:nvPr/>
        </p:nvSpPr>
        <p:spPr>
          <a:xfrm>
            <a:off x="8545712" y="1649988"/>
            <a:ext cx="8189687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Dilihat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dari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jangka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waktu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berlakunya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: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Rencana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jangka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panjang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(long term planning), yang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berlaku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antara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10-25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tahun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.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Rencana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jangka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menengah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(medium range planning), yang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berlaku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antara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5-7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tahun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.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Rencana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jangka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pendek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(short range planning),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umumnya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berlaku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hanya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untuk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 1 </a:t>
            </a:r>
            <a:r>
              <a:rPr lang="en-US" sz="4000" b="1" dirty="0" err="1">
                <a:solidFill>
                  <a:schemeClr val="bg1"/>
                </a:solidFill>
                <a:latin typeface="Plantagenet Cherokee" pitchFamily="18" charset="0"/>
              </a:rPr>
              <a:t>tahun</a:t>
            </a:r>
            <a:r>
              <a:rPr lang="en-US" sz="4000" b="1" dirty="0">
                <a:solidFill>
                  <a:schemeClr val="bg1"/>
                </a:solidFill>
                <a:latin typeface="Plantagenet Cherokee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724400" y="-681986"/>
            <a:ext cx="8999432" cy="545590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8511">
            <a:off x="7895747" y="424601"/>
            <a:ext cx="9489616" cy="9592669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 rot="-194659">
            <a:off x="3193400" y="4026625"/>
            <a:ext cx="5219312" cy="5098507"/>
            <a:chOff x="0" y="0"/>
            <a:chExt cx="4828540" cy="4716780"/>
          </a:xfrm>
        </p:grpSpPr>
        <p:sp>
          <p:nvSpPr>
            <p:cNvPr id="5" name="Freeform 5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6"/>
              <a:stretch>
                <a:fillRect l="-12468" t="26" r="-12557" b="-17"/>
              </a:stretch>
            </a:blipFill>
          </p:spPr>
        </p:sp>
      </p:grpSp>
      <p:sp>
        <p:nvSpPr>
          <p:cNvPr id="11" name="Rectangle 10"/>
          <p:cNvSpPr/>
          <p:nvPr/>
        </p:nvSpPr>
        <p:spPr>
          <a:xfrm>
            <a:off x="8545712" y="1649988"/>
            <a:ext cx="8189687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2.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Dilihat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dari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tingkatannya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: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Rencana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induk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 (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masterplan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),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lebih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menitik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beratkan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uraian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kebijakan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organisasi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.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Rencana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operasional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 (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opertional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 planning),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lebih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menitik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beratkan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pada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pedoman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atau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petunjuk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dalam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melaksanakan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suatu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 program.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Rencana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harian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 (day to day planning),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adalah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rencana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harian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 yang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bersifat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umum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Plantagenet Cheroke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655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2921818" y="-673918"/>
            <a:ext cx="9178517" cy="122789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896980">
            <a:off x="12578342" y="5669419"/>
            <a:ext cx="2144423" cy="45027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79618" y="1483315"/>
            <a:ext cx="9621982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3.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Ditinjau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dari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ruang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lingkupnya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: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Rencana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strategi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(strategic planning),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berikan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uraian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tentang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kebijakan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tujuan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jangka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panjang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dan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waktu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pelaksanaan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yang lama. Model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rencana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ini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sulit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untuk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dirubah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Rencana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taktis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(tactical planning),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rencana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yang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berisi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uraian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yang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bersifat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jangka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pendek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mudah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menyesuaikan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kegiatan-kegiatannya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asalkan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tujuan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tidak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berubah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Rencana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menyeluruh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(comprehensive planning),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rencana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yang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mengandung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uraian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secara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menyeluruh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dan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lengkap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Rencana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terintegrasi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(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intergrated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planning),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rencana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yang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mengandung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uraian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, yang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menyeluruh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bersifat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terpadu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misalnya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dengan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program lain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diluar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kesehatan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Plantagenet Cherokee" pitchFamily="18" charset="0"/>
              </a:rPr>
              <a:t>.</a:t>
            </a: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865963">
            <a:off x="12140316" y="-1764537"/>
            <a:ext cx="9071291" cy="600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76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9D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97513" y="7595241"/>
            <a:ext cx="4502579" cy="53835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868218">
            <a:off x="5342005" y="5186618"/>
            <a:ext cx="9649809" cy="47020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87947" y="2415547"/>
            <a:ext cx="8999432" cy="545590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0" y="2861598"/>
            <a:ext cx="17779867" cy="3531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35"/>
              </a:lnSpc>
            </a:pPr>
            <a:r>
              <a:rPr lang="en-US" sz="19596" dirty="0">
                <a:solidFill>
                  <a:srgbClr val="FEEDE0"/>
                </a:solidFill>
                <a:latin typeface="a Awake Hearts"/>
              </a:rPr>
              <a:t>Mamfaa6 </a:t>
            </a:r>
            <a:r>
              <a:rPr lang="en-US" sz="19596" dirty="0" err="1">
                <a:solidFill>
                  <a:srgbClr val="FEEDE0"/>
                </a:solidFill>
                <a:latin typeface="a Awake Hearts"/>
              </a:rPr>
              <a:t>perencanaan</a:t>
            </a:r>
            <a:endParaRPr lang="en-US" sz="19596" dirty="0">
              <a:solidFill>
                <a:srgbClr val="FEEDE0"/>
              </a:solidFill>
              <a:latin typeface="a Awake Heart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692355">
            <a:off x="-2741307" y="4610405"/>
            <a:ext cx="4502579" cy="53835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981296">
            <a:off x="16036711" y="-705185"/>
            <a:ext cx="4502579" cy="538351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981296">
            <a:off x="17077134" y="2341835"/>
            <a:ext cx="4502579" cy="53835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414</Words>
  <Application>Microsoft Macintosh PowerPoint</Application>
  <PresentationFormat>Kustom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7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14</vt:i4>
      </vt:variant>
    </vt:vector>
  </HeadingPairs>
  <TitlesOfParts>
    <vt:vector size="22" baseType="lpstr">
      <vt:lpstr>Britannic Bold</vt:lpstr>
      <vt:lpstr>Plantagenet Cherokee</vt:lpstr>
      <vt:lpstr>Elephant</vt:lpstr>
      <vt:lpstr>Calibri</vt:lpstr>
      <vt:lpstr>Wingdings</vt:lpstr>
      <vt:lpstr>a Awake Hearts</vt:lpstr>
      <vt:lpstr>Arial</vt:lpstr>
      <vt:lpstr>Office Theme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judul</dc:title>
  <dc:creator>acer</dc:creator>
  <cp:lastModifiedBy>Microsoft Office User</cp:lastModifiedBy>
  <cp:revision>13</cp:revision>
  <dcterms:created xsi:type="dcterms:W3CDTF">2006-08-16T00:00:00Z</dcterms:created>
  <dcterms:modified xsi:type="dcterms:W3CDTF">2022-12-15T06:58:48Z</dcterms:modified>
  <dc:identifier>DAEqyroQpm8</dc:identifier>
</cp:coreProperties>
</file>