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299" r:id="rId3"/>
    <p:sldId id="307" r:id="rId4"/>
    <p:sldId id="308" r:id="rId5"/>
    <p:sldId id="301" r:id="rId6"/>
    <p:sldId id="309" r:id="rId7"/>
    <p:sldId id="304" r:id="rId8"/>
    <p:sldId id="305" r:id="rId9"/>
    <p:sldId id="311" r:id="rId10"/>
    <p:sldId id="387" r:id="rId11"/>
    <p:sldId id="352" r:id="rId12"/>
    <p:sldId id="320" r:id="rId13"/>
    <p:sldId id="386" r:id="rId14"/>
    <p:sldId id="317" r:id="rId15"/>
    <p:sldId id="318" r:id="rId16"/>
    <p:sldId id="319" r:id="rId17"/>
    <p:sldId id="351" r:id="rId18"/>
    <p:sldId id="257" r:id="rId19"/>
    <p:sldId id="280" r:id="rId20"/>
    <p:sldId id="281" r:id="rId21"/>
    <p:sldId id="282" r:id="rId22"/>
    <p:sldId id="283" r:id="rId23"/>
    <p:sldId id="284" r:id="rId24"/>
    <p:sldId id="285" r:id="rId25"/>
    <p:sldId id="286" r:id="rId26"/>
    <p:sldId id="287" r:id="rId27"/>
    <p:sldId id="345" r:id="rId28"/>
    <p:sldId id="346" r:id="rId29"/>
    <p:sldId id="347" r:id="rId30"/>
    <p:sldId id="348" r:id="rId31"/>
    <p:sldId id="349" r:id="rId32"/>
    <p:sldId id="350" r:id="rId33"/>
    <p:sldId id="342" r:id="rId34"/>
    <p:sldId id="343" r:id="rId35"/>
    <p:sldId id="261" r:id="rId36"/>
    <p:sldId id="276" r:id="rId37"/>
    <p:sldId id="336" r:id="rId38"/>
    <p:sldId id="353" r:id="rId39"/>
    <p:sldId id="354" r:id="rId40"/>
    <p:sldId id="355" r:id="rId41"/>
    <p:sldId id="356" r:id="rId42"/>
    <p:sldId id="357"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279"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FAFD"/>
    <a:srgbClr val="00FFFF"/>
    <a:srgbClr val="FFCCFF"/>
    <a:srgbClr val="99FF99"/>
    <a:srgbClr val="00FF00"/>
    <a:srgbClr val="FFFFCC"/>
    <a:srgbClr val="FB69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94660"/>
  </p:normalViewPr>
  <p:slideViewPr>
    <p:cSldViewPr>
      <p:cViewPr varScale="1">
        <p:scale>
          <a:sx n="64" d="100"/>
          <a:sy n="64" d="100"/>
        </p:scale>
        <p:origin x="-14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DECAC-4F55-4073-981B-99893B16B3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01C59E-E31A-4C1A-9AF9-50C0986D0B87}">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i="1" dirty="0" smtClean="0">
              <a:solidFill>
                <a:schemeClr val="tx1"/>
              </a:solidFill>
            </a:rPr>
            <a:t>Decision Maker</a:t>
          </a:r>
          <a:endParaRPr lang="en-US" b="1" dirty="0">
            <a:solidFill>
              <a:schemeClr val="tx1"/>
            </a:solidFill>
          </a:endParaRPr>
        </a:p>
      </dgm:t>
    </dgm:pt>
    <dgm:pt modelId="{2DF3A09E-FD83-42F0-9B93-1538ABEE29F0}" type="parTrans" cxnId="{179B80CB-7B72-47EC-BD97-6178B264C102}">
      <dgm:prSet/>
      <dgm:spPr/>
      <dgm:t>
        <a:bodyPr/>
        <a:lstStyle/>
        <a:p>
          <a:endParaRPr lang="en-US"/>
        </a:p>
      </dgm:t>
    </dgm:pt>
    <dgm:pt modelId="{A46DC627-D3C9-4B9B-ACC4-608F40EDC3B9}" type="sibTrans" cxnId="{179B80CB-7B72-47EC-BD97-6178B264C102}">
      <dgm:prSet/>
      <dgm:spPr/>
      <dgm:t>
        <a:bodyPr/>
        <a:lstStyle/>
        <a:p>
          <a:endParaRPr lang="en-US"/>
        </a:p>
      </dgm:t>
    </dgm:pt>
    <dgm:pt modelId="{29F30729-0C54-410B-8DE8-84EFA3F28C2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i="1" dirty="0" smtClean="0"/>
            <a:t>Midwifery Care Provider </a:t>
          </a:r>
          <a:endParaRPr lang="en-US" b="1" dirty="0"/>
        </a:p>
      </dgm:t>
    </dgm:pt>
    <dgm:pt modelId="{95B63FB7-4C5E-483E-A6EA-7B2557BBAA72}" type="parTrans" cxnId="{46B663ED-D304-49D1-A128-0C27CCBAC3BD}">
      <dgm:prSet/>
      <dgm:spPr/>
      <dgm:t>
        <a:bodyPr/>
        <a:lstStyle/>
        <a:p>
          <a:endParaRPr lang="en-US"/>
        </a:p>
      </dgm:t>
    </dgm:pt>
    <dgm:pt modelId="{4C46EA5E-EAB5-4430-B3DF-0AE6DA12D73A}" type="sibTrans" cxnId="{46B663ED-D304-49D1-A128-0C27CCBAC3BD}">
      <dgm:prSet/>
      <dgm:spPr/>
      <dgm:t>
        <a:bodyPr/>
        <a:lstStyle/>
        <a:p>
          <a:endParaRPr lang="en-US"/>
        </a:p>
      </dgm:t>
    </dgm:pt>
    <dgm:pt modelId="{F9F5CCB9-E6D0-448D-A75E-5AE3B18BB79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i="1" dirty="0" smtClean="0"/>
            <a:t>Communicator</a:t>
          </a:r>
          <a:endParaRPr lang="en-US" b="1" dirty="0"/>
        </a:p>
      </dgm:t>
    </dgm:pt>
    <dgm:pt modelId="{73305977-8889-43EB-938D-C1F87A64BD55}" type="parTrans" cxnId="{4171ED4C-4C41-4328-BF33-7BE45B3CB557}">
      <dgm:prSet/>
      <dgm:spPr/>
      <dgm:t>
        <a:bodyPr/>
        <a:lstStyle/>
        <a:p>
          <a:endParaRPr lang="en-US"/>
        </a:p>
      </dgm:t>
    </dgm:pt>
    <dgm:pt modelId="{59F0DA21-62E5-48C8-9BB1-14EB998D39A6}" type="sibTrans" cxnId="{4171ED4C-4C41-4328-BF33-7BE45B3CB557}">
      <dgm:prSet/>
      <dgm:spPr/>
      <dgm:t>
        <a:bodyPr/>
        <a:lstStyle/>
        <a:p>
          <a:endParaRPr lang="en-US"/>
        </a:p>
      </dgm:t>
    </dgm:pt>
    <dgm:pt modelId="{A590502E-F83B-419E-B8C8-0FBA6202EA3F}">
      <dgm:prSet phldrT="[Text]">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solidFill>
                <a:schemeClr val="tx1"/>
              </a:solidFill>
            </a:rPr>
            <a:t>Community Leader </a:t>
          </a:r>
          <a:endParaRPr lang="en-US" b="1" dirty="0" smtClean="0">
            <a:solidFill>
              <a:schemeClr val="tx1"/>
            </a:solidFill>
          </a:endParaRPr>
        </a:p>
        <a:p>
          <a:pPr defTabSz="1066800">
            <a:lnSpc>
              <a:spcPct val="90000"/>
            </a:lnSpc>
            <a:spcBef>
              <a:spcPct val="0"/>
            </a:spcBef>
            <a:spcAft>
              <a:spcPct val="35000"/>
            </a:spcAft>
          </a:pPr>
          <a:r>
            <a:rPr lang="en-US" b="1" i="1" dirty="0" smtClean="0">
              <a:solidFill>
                <a:schemeClr val="tx1"/>
              </a:solidFill>
            </a:rPr>
            <a:t>(Empowering &amp; advocating)</a:t>
          </a:r>
          <a:endParaRPr lang="en-US" b="1" dirty="0">
            <a:solidFill>
              <a:schemeClr val="tx1"/>
            </a:solidFill>
          </a:endParaRPr>
        </a:p>
      </dgm:t>
    </dgm:pt>
    <dgm:pt modelId="{1C307594-CAF8-4FA4-B9BC-6D85F7733EC7}" type="parTrans" cxnId="{12303B08-E898-410B-88A0-48F55E53C046}">
      <dgm:prSet/>
      <dgm:spPr/>
      <dgm:t>
        <a:bodyPr/>
        <a:lstStyle/>
        <a:p>
          <a:endParaRPr lang="en-US"/>
        </a:p>
      </dgm:t>
    </dgm:pt>
    <dgm:pt modelId="{1CF0455B-28CB-4015-96F3-388224364C76}" type="sibTrans" cxnId="{12303B08-E898-410B-88A0-48F55E53C046}">
      <dgm:prSet/>
      <dgm:spPr/>
      <dgm:t>
        <a:bodyPr/>
        <a:lstStyle/>
        <a:p>
          <a:endParaRPr lang="en-US"/>
        </a:p>
      </dgm:t>
    </dgm:pt>
    <dgm:pt modelId="{0935C663-66DC-4A07-97F7-66C961D20394}">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i="1" dirty="0" smtClean="0">
              <a:solidFill>
                <a:schemeClr val="tx1"/>
              </a:solidFill>
            </a:rPr>
            <a:t>Manager</a:t>
          </a:r>
          <a:endParaRPr lang="en-US" b="1" dirty="0">
            <a:solidFill>
              <a:schemeClr val="tx1"/>
            </a:solidFill>
          </a:endParaRPr>
        </a:p>
      </dgm:t>
    </dgm:pt>
    <dgm:pt modelId="{3367741F-46A6-4CF4-AD8C-C8E18907F694}" type="parTrans" cxnId="{5F1EE3E1-E592-4421-9276-E5087B3F3401}">
      <dgm:prSet/>
      <dgm:spPr/>
      <dgm:t>
        <a:bodyPr/>
        <a:lstStyle/>
        <a:p>
          <a:endParaRPr lang="en-US"/>
        </a:p>
      </dgm:t>
    </dgm:pt>
    <dgm:pt modelId="{BC03F53A-DB54-4109-B861-5A579F64BF77}" type="sibTrans" cxnId="{5F1EE3E1-E592-4421-9276-E5087B3F3401}">
      <dgm:prSet/>
      <dgm:spPr/>
      <dgm:t>
        <a:bodyPr/>
        <a:lstStyle/>
        <a:p>
          <a:endParaRPr lang="en-US"/>
        </a:p>
      </dgm:t>
    </dgm:pt>
    <dgm:pt modelId="{A809F6EC-9A16-444E-9FF1-655E1E8D4F0B}" type="pres">
      <dgm:prSet presAssocID="{94BDECAC-4F55-4073-981B-99893B16B348}" presName="diagram" presStyleCnt="0">
        <dgm:presLayoutVars>
          <dgm:dir/>
          <dgm:resizeHandles val="exact"/>
        </dgm:presLayoutVars>
      </dgm:prSet>
      <dgm:spPr/>
      <dgm:t>
        <a:bodyPr/>
        <a:lstStyle/>
        <a:p>
          <a:endParaRPr lang="en-US"/>
        </a:p>
      </dgm:t>
    </dgm:pt>
    <dgm:pt modelId="{B5FA57DB-6FBF-4422-9631-50D963256F9B}" type="pres">
      <dgm:prSet presAssocID="{1701C59E-E31A-4C1A-9AF9-50C0986D0B87}" presName="node" presStyleLbl="node1" presStyleIdx="0" presStyleCnt="5" custScaleX="142153" custScaleY="157624" custLinFactNeighborX="6347" custLinFactNeighborY="15571">
        <dgm:presLayoutVars>
          <dgm:bulletEnabled val="1"/>
        </dgm:presLayoutVars>
      </dgm:prSet>
      <dgm:spPr/>
      <dgm:t>
        <a:bodyPr/>
        <a:lstStyle/>
        <a:p>
          <a:endParaRPr lang="en-US"/>
        </a:p>
      </dgm:t>
    </dgm:pt>
    <dgm:pt modelId="{41FEFC9B-F9A6-43FF-B06A-E957E297E7DA}" type="pres">
      <dgm:prSet presAssocID="{A46DC627-D3C9-4B9B-ACC4-608F40EDC3B9}" presName="sibTrans" presStyleCnt="0"/>
      <dgm:spPr/>
    </dgm:pt>
    <dgm:pt modelId="{90C1B7A5-F139-4B55-8E82-4EBDCC654019}" type="pres">
      <dgm:prSet presAssocID="{29F30729-0C54-410B-8DE8-84EFA3F28C28}" presName="node" presStyleLbl="node1" presStyleIdx="1" presStyleCnt="5" custScaleX="143775" custScaleY="148819" custLinFactNeighborX="-7820" custLinFactNeighborY="9980">
        <dgm:presLayoutVars>
          <dgm:bulletEnabled val="1"/>
        </dgm:presLayoutVars>
      </dgm:prSet>
      <dgm:spPr/>
      <dgm:t>
        <a:bodyPr/>
        <a:lstStyle/>
        <a:p>
          <a:endParaRPr lang="en-US"/>
        </a:p>
      </dgm:t>
    </dgm:pt>
    <dgm:pt modelId="{F193CB5C-CB83-45CC-8653-6E021F02666F}" type="pres">
      <dgm:prSet presAssocID="{4C46EA5E-EAB5-4430-B3DF-0AE6DA12D73A}" presName="sibTrans" presStyleCnt="0"/>
      <dgm:spPr/>
    </dgm:pt>
    <dgm:pt modelId="{B12A3F3F-E2E6-41B8-9BC9-4B5899C03C01}" type="pres">
      <dgm:prSet presAssocID="{F9F5CCB9-E6D0-448D-A75E-5AE3B18BB790}" presName="node" presStyleLbl="node1" presStyleIdx="2" presStyleCnt="5" custScaleX="131105" custScaleY="143568" custLinFactNeighborX="4686" custLinFactNeighborY="-1331">
        <dgm:presLayoutVars>
          <dgm:bulletEnabled val="1"/>
        </dgm:presLayoutVars>
      </dgm:prSet>
      <dgm:spPr/>
      <dgm:t>
        <a:bodyPr/>
        <a:lstStyle/>
        <a:p>
          <a:endParaRPr lang="en-US"/>
        </a:p>
      </dgm:t>
    </dgm:pt>
    <dgm:pt modelId="{1CB3CE0F-A090-4763-BEFC-B908D1998950}" type="pres">
      <dgm:prSet presAssocID="{59F0DA21-62E5-48C8-9BB1-14EB998D39A6}" presName="sibTrans" presStyleCnt="0"/>
      <dgm:spPr/>
    </dgm:pt>
    <dgm:pt modelId="{45AA00A9-76AB-414C-BB4A-E6BA688AC15D}" type="pres">
      <dgm:prSet presAssocID="{A590502E-F83B-419E-B8C8-0FBA6202EA3F}" presName="node" presStyleLbl="node1" presStyleIdx="3" presStyleCnt="5" custScaleX="151000" custScaleY="147685" custLinFactNeighborX="-5314" custLinFactNeighborY="-6271">
        <dgm:presLayoutVars>
          <dgm:bulletEnabled val="1"/>
        </dgm:presLayoutVars>
      </dgm:prSet>
      <dgm:spPr/>
      <dgm:t>
        <a:bodyPr/>
        <a:lstStyle/>
        <a:p>
          <a:endParaRPr lang="en-US"/>
        </a:p>
      </dgm:t>
    </dgm:pt>
    <dgm:pt modelId="{AD6A993A-6FE4-484D-92CE-8E0F7C63FAB2}" type="pres">
      <dgm:prSet presAssocID="{1CF0455B-28CB-4015-96F3-388224364C76}" presName="sibTrans" presStyleCnt="0"/>
      <dgm:spPr/>
    </dgm:pt>
    <dgm:pt modelId="{FADF1EAB-C1C1-4095-8AE9-9E97661F8322}" type="pres">
      <dgm:prSet presAssocID="{0935C663-66DC-4A07-97F7-66C961D20394}" presName="node" presStyleLbl="node1" presStyleIdx="4" presStyleCnt="5" custScaleX="165321" custScaleY="141646" custLinFactNeighborX="-6540" custLinFactNeighborY="-18529">
        <dgm:presLayoutVars>
          <dgm:bulletEnabled val="1"/>
        </dgm:presLayoutVars>
      </dgm:prSet>
      <dgm:spPr/>
      <dgm:t>
        <a:bodyPr/>
        <a:lstStyle/>
        <a:p>
          <a:endParaRPr lang="en-US"/>
        </a:p>
      </dgm:t>
    </dgm:pt>
  </dgm:ptLst>
  <dgm:cxnLst>
    <dgm:cxn modelId="{35116236-55A2-4000-8E73-8A5786BED2C6}" type="presOf" srcId="{29F30729-0C54-410B-8DE8-84EFA3F28C28}" destId="{90C1B7A5-F139-4B55-8E82-4EBDCC654019}" srcOrd="0" destOrd="0" presId="urn:microsoft.com/office/officeart/2005/8/layout/default"/>
    <dgm:cxn modelId="{179B80CB-7B72-47EC-BD97-6178B264C102}" srcId="{94BDECAC-4F55-4073-981B-99893B16B348}" destId="{1701C59E-E31A-4C1A-9AF9-50C0986D0B87}" srcOrd="0" destOrd="0" parTransId="{2DF3A09E-FD83-42F0-9B93-1538ABEE29F0}" sibTransId="{A46DC627-D3C9-4B9B-ACC4-608F40EDC3B9}"/>
    <dgm:cxn modelId="{46B663ED-D304-49D1-A128-0C27CCBAC3BD}" srcId="{94BDECAC-4F55-4073-981B-99893B16B348}" destId="{29F30729-0C54-410B-8DE8-84EFA3F28C28}" srcOrd="1" destOrd="0" parTransId="{95B63FB7-4C5E-483E-A6EA-7B2557BBAA72}" sibTransId="{4C46EA5E-EAB5-4430-B3DF-0AE6DA12D73A}"/>
    <dgm:cxn modelId="{6286DD1E-6E7F-4ED0-9D33-724E221AF07D}" type="presOf" srcId="{94BDECAC-4F55-4073-981B-99893B16B348}" destId="{A809F6EC-9A16-444E-9FF1-655E1E8D4F0B}" srcOrd="0" destOrd="0" presId="urn:microsoft.com/office/officeart/2005/8/layout/default"/>
    <dgm:cxn modelId="{5F1EE3E1-E592-4421-9276-E5087B3F3401}" srcId="{94BDECAC-4F55-4073-981B-99893B16B348}" destId="{0935C663-66DC-4A07-97F7-66C961D20394}" srcOrd="4" destOrd="0" parTransId="{3367741F-46A6-4CF4-AD8C-C8E18907F694}" sibTransId="{BC03F53A-DB54-4109-B861-5A579F64BF77}"/>
    <dgm:cxn modelId="{24329356-3167-4FE9-BBE2-0C30E05D8A86}" type="presOf" srcId="{1701C59E-E31A-4C1A-9AF9-50C0986D0B87}" destId="{B5FA57DB-6FBF-4422-9631-50D963256F9B}" srcOrd="0" destOrd="0" presId="urn:microsoft.com/office/officeart/2005/8/layout/default"/>
    <dgm:cxn modelId="{4171ED4C-4C41-4328-BF33-7BE45B3CB557}" srcId="{94BDECAC-4F55-4073-981B-99893B16B348}" destId="{F9F5CCB9-E6D0-448D-A75E-5AE3B18BB790}" srcOrd="2" destOrd="0" parTransId="{73305977-8889-43EB-938D-C1F87A64BD55}" sibTransId="{59F0DA21-62E5-48C8-9BB1-14EB998D39A6}"/>
    <dgm:cxn modelId="{1DBBB728-EDF4-4581-B9D4-91AB11808EF0}" type="presOf" srcId="{F9F5CCB9-E6D0-448D-A75E-5AE3B18BB790}" destId="{B12A3F3F-E2E6-41B8-9BC9-4B5899C03C01}" srcOrd="0" destOrd="0" presId="urn:microsoft.com/office/officeart/2005/8/layout/default"/>
    <dgm:cxn modelId="{B14CAF51-3116-49D2-B0E5-C871E8D44271}" type="presOf" srcId="{A590502E-F83B-419E-B8C8-0FBA6202EA3F}" destId="{45AA00A9-76AB-414C-BB4A-E6BA688AC15D}" srcOrd="0" destOrd="0" presId="urn:microsoft.com/office/officeart/2005/8/layout/default"/>
    <dgm:cxn modelId="{2308BC48-E25C-4AA1-9B8A-6D3597437F09}" type="presOf" srcId="{0935C663-66DC-4A07-97F7-66C961D20394}" destId="{FADF1EAB-C1C1-4095-8AE9-9E97661F8322}" srcOrd="0" destOrd="0" presId="urn:microsoft.com/office/officeart/2005/8/layout/default"/>
    <dgm:cxn modelId="{12303B08-E898-410B-88A0-48F55E53C046}" srcId="{94BDECAC-4F55-4073-981B-99893B16B348}" destId="{A590502E-F83B-419E-B8C8-0FBA6202EA3F}" srcOrd="3" destOrd="0" parTransId="{1C307594-CAF8-4FA4-B9BC-6D85F7733EC7}" sibTransId="{1CF0455B-28CB-4015-96F3-388224364C76}"/>
    <dgm:cxn modelId="{5595A9B3-ADC4-4ADD-90FD-EABC3B4BC2AE}" type="presParOf" srcId="{A809F6EC-9A16-444E-9FF1-655E1E8D4F0B}" destId="{B5FA57DB-6FBF-4422-9631-50D963256F9B}" srcOrd="0" destOrd="0" presId="urn:microsoft.com/office/officeart/2005/8/layout/default"/>
    <dgm:cxn modelId="{A182AEB2-06C9-48E8-8A59-BCFEF2CF9881}" type="presParOf" srcId="{A809F6EC-9A16-444E-9FF1-655E1E8D4F0B}" destId="{41FEFC9B-F9A6-43FF-B06A-E957E297E7DA}" srcOrd="1" destOrd="0" presId="urn:microsoft.com/office/officeart/2005/8/layout/default"/>
    <dgm:cxn modelId="{E8E14A43-6711-40A2-96D7-C1E07D73CC05}" type="presParOf" srcId="{A809F6EC-9A16-444E-9FF1-655E1E8D4F0B}" destId="{90C1B7A5-F139-4B55-8E82-4EBDCC654019}" srcOrd="2" destOrd="0" presId="urn:microsoft.com/office/officeart/2005/8/layout/default"/>
    <dgm:cxn modelId="{2F7E79BE-AEE6-471E-A26C-98F0C7837E55}" type="presParOf" srcId="{A809F6EC-9A16-444E-9FF1-655E1E8D4F0B}" destId="{F193CB5C-CB83-45CC-8653-6E021F02666F}" srcOrd="3" destOrd="0" presId="urn:microsoft.com/office/officeart/2005/8/layout/default"/>
    <dgm:cxn modelId="{3ACE0199-6B8E-4574-9F69-32227E5E9689}" type="presParOf" srcId="{A809F6EC-9A16-444E-9FF1-655E1E8D4F0B}" destId="{B12A3F3F-E2E6-41B8-9BC9-4B5899C03C01}" srcOrd="4" destOrd="0" presId="urn:microsoft.com/office/officeart/2005/8/layout/default"/>
    <dgm:cxn modelId="{9D4FC4F4-6973-4D07-9694-1FEBA7154A20}" type="presParOf" srcId="{A809F6EC-9A16-444E-9FF1-655E1E8D4F0B}" destId="{1CB3CE0F-A090-4763-BEFC-B908D1998950}" srcOrd="5" destOrd="0" presId="urn:microsoft.com/office/officeart/2005/8/layout/default"/>
    <dgm:cxn modelId="{6E6495B1-BB5F-4939-A2F5-3EFADCD3345B}" type="presParOf" srcId="{A809F6EC-9A16-444E-9FF1-655E1E8D4F0B}" destId="{45AA00A9-76AB-414C-BB4A-E6BA688AC15D}" srcOrd="6" destOrd="0" presId="urn:microsoft.com/office/officeart/2005/8/layout/default"/>
    <dgm:cxn modelId="{E37B67E3-566B-4BFA-80F7-3B82BF78B6B1}" type="presParOf" srcId="{A809F6EC-9A16-444E-9FF1-655E1E8D4F0B}" destId="{AD6A993A-6FE4-484D-92CE-8E0F7C63FAB2}" srcOrd="7" destOrd="0" presId="urn:microsoft.com/office/officeart/2005/8/layout/default"/>
    <dgm:cxn modelId="{DEC20787-398B-4200-89A1-156A3BE426C6}" type="presParOf" srcId="{A809F6EC-9A16-444E-9FF1-655E1E8D4F0B}" destId="{FADF1EAB-C1C1-4095-8AE9-9E97661F8322}"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FA57DB-6FBF-4422-9631-50D963256F9B}">
      <dsp:nvSpPr>
        <dsp:cNvPr id="0" name=""/>
        <dsp:cNvSpPr/>
      </dsp:nvSpPr>
      <dsp:spPr>
        <a:xfrm>
          <a:off x="1091119" y="181675"/>
          <a:ext cx="2729171" cy="1815717"/>
        </a:xfrm>
        <a:prstGeom prst="rect">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solidFill>
                <a:schemeClr val="tx1"/>
              </a:solidFill>
            </a:rPr>
            <a:t>Decision Maker</a:t>
          </a:r>
          <a:endParaRPr lang="en-US" sz="2700" b="1" kern="1200" dirty="0">
            <a:solidFill>
              <a:schemeClr val="tx1"/>
            </a:solidFill>
          </a:endParaRPr>
        </a:p>
      </dsp:txBody>
      <dsp:txXfrm>
        <a:off x="1091119" y="181675"/>
        <a:ext cx="2729171" cy="1815717"/>
      </dsp:txXfrm>
    </dsp:sp>
    <dsp:sp modelId="{90C1B7A5-F139-4B55-8E82-4EBDCC654019}">
      <dsp:nvSpPr>
        <dsp:cNvPr id="0" name=""/>
        <dsp:cNvSpPr/>
      </dsp:nvSpPr>
      <dsp:spPr>
        <a:xfrm>
          <a:off x="3740289" y="167984"/>
          <a:ext cx="2760311" cy="171429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t>Midwifery Care Provider </a:t>
          </a:r>
          <a:endParaRPr lang="en-US" sz="2700" b="1" kern="1200" dirty="0"/>
        </a:p>
      </dsp:txBody>
      <dsp:txXfrm>
        <a:off x="3740289" y="167984"/>
        <a:ext cx="2760311" cy="1714290"/>
      </dsp:txXfrm>
    </dsp:sp>
    <dsp:sp modelId="{B12A3F3F-E2E6-41B8-9BC9-4B5899C03C01}">
      <dsp:nvSpPr>
        <dsp:cNvPr id="0" name=""/>
        <dsp:cNvSpPr/>
      </dsp:nvSpPr>
      <dsp:spPr>
        <a:xfrm>
          <a:off x="1095928" y="2018394"/>
          <a:ext cx="2517062" cy="165380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t>Communicator</a:t>
          </a:r>
          <a:endParaRPr lang="en-US" sz="2700" b="1" kern="1200" dirty="0"/>
        </a:p>
      </dsp:txBody>
      <dsp:txXfrm>
        <a:off x="1095928" y="2018394"/>
        <a:ext cx="2517062" cy="1653802"/>
      </dsp:txXfrm>
    </dsp:sp>
    <dsp:sp modelId="{45AA00A9-76AB-414C-BB4A-E6BA688AC15D}">
      <dsp:nvSpPr>
        <dsp:cNvPr id="0" name=""/>
        <dsp:cNvSpPr/>
      </dsp:nvSpPr>
      <dsp:spPr>
        <a:xfrm>
          <a:off x="3612991" y="1937776"/>
          <a:ext cx="2899023" cy="17012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i="1" kern="1200" dirty="0" smtClean="0">
              <a:solidFill>
                <a:schemeClr val="tx1"/>
              </a:solidFill>
            </a:rPr>
            <a:t>Community Leader </a:t>
          </a:r>
          <a:endParaRPr lang="en-US" sz="2700" b="1" kern="1200" dirty="0" smtClean="0">
            <a:solidFill>
              <a:schemeClr val="tx1"/>
            </a:solidFill>
          </a:endParaRPr>
        </a:p>
        <a:p>
          <a:pPr lvl="0" algn="ctr" defTabSz="1066800">
            <a:lnSpc>
              <a:spcPct val="90000"/>
            </a:lnSpc>
            <a:spcBef>
              <a:spcPct val="0"/>
            </a:spcBef>
            <a:spcAft>
              <a:spcPct val="35000"/>
            </a:spcAft>
          </a:pPr>
          <a:r>
            <a:rPr lang="en-US" sz="2700" b="1" i="1" kern="1200" dirty="0" smtClean="0">
              <a:solidFill>
                <a:schemeClr val="tx1"/>
              </a:solidFill>
            </a:rPr>
            <a:t>(Empowering &amp; advocating)</a:t>
          </a:r>
          <a:endParaRPr lang="en-US" sz="2700" b="1" kern="1200" dirty="0">
            <a:solidFill>
              <a:schemeClr val="tx1"/>
            </a:solidFill>
          </a:endParaRPr>
        </a:p>
      </dsp:txBody>
      <dsp:txXfrm>
        <a:off x="3612991" y="1937776"/>
        <a:ext cx="2899023" cy="1701227"/>
      </dsp:txXfrm>
    </dsp:sp>
    <dsp:sp modelId="{FADF1EAB-C1C1-4095-8AE9-9E97661F8322}">
      <dsp:nvSpPr>
        <dsp:cNvPr id="0" name=""/>
        <dsp:cNvSpPr/>
      </dsp:nvSpPr>
      <dsp:spPr>
        <a:xfrm>
          <a:off x="2097454" y="3689788"/>
          <a:ext cx="3173969" cy="1631662"/>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solidFill>
                <a:schemeClr val="tx1"/>
              </a:solidFill>
            </a:rPr>
            <a:t>Manager</a:t>
          </a:r>
          <a:endParaRPr lang="en-US" sz="2700" b="1" kern="1200" dirty="0">
            <a:solidFill>
              <a:schemeClr val="tx1"/>
            </a:solidFill>
          </a:endParaRPr>
        </a:p>
      </dsp:txBody>
      <dsp:txXfrm>
        <a:off x="2097454" y="3689788"/>
        <a:ext cx="3173969" cy="16316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D30D7B4B-D41F-4E82-90CC-5F84E0BA4207}" type="datetimeFigureOut">
              <a:rPr lang="en-US"/>
              <a:pPr>
                <a:defRPr/>
              </a:pPr>
              <a:t>26-Oct-22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F9335240-28EF-4578-9C57-DD605439CC0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BDB93974-5044-47C1-A50E-7AA37A8F00F5}" type="datetimeFigureOut">
              <a:rPr lang="en-US"/>
              <a:pPr>
                <a:defRPr/>
              </a:pPr>
              <a:t>26-Oct-22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88BEB2A9-4D93-460D-9D09-7B2CADD026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BEB2A9-4D93-460D-9D09-7B2CADD026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46</a:t>
            </a:fld>
            <a:endParaRPr lang="en-US"/>
          </a:p>
        </p:txBody>
      </p:sp>
    </p:spTree>
    <p:extLst>
      <p:ext uri="{BB962C8B-B14F-4D97-AF65-F5344CB8AC3E}">
        <p14:creationId xmlns="" xmlns:p14="http://schemas.microsoft.com/office/powerpoint/2010/main" val="225051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47</a:t>
            </a:fld>
            <a:endParaRPr lang="en-US"/>
          </a:p>
        </p:txBody>
      </p:sp>
    </p:spTree>
    <p:extLst>
      <p:ext uri="{BB962C8B-B14F-4D97-AF65-F5344CB8AC3E}">
        <p14:creationId xmlns="" xmlns:p14="http://schemas.microsoft.com/office/powerpoint/2010/main" val="105070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48</a:t>
            </a:fld>
            <a:endParaRPr lang="en-US"/>
          </a:p>
        </p:txBody>
      </p:sp>
    </p:spTree>
    <p:extLst>
      <p:ext uri="{BB962C8B-B14F-4D97-AF65-F5344CB8AC3E}">
        <p14:creationId xmlns="" xmlns:p14="http://schemas.microsoft.com/office/powerpoint/2010/main" val="352287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49</a:t>
            </a:fld>
            <a:endParaRPr lang="en-US"/>
          </a:p>
        </p:txBody>
      </p:sp>
    </p:spTree>
    <p:extLst>
      <p:ext uri="{BB962C8B-B14F-4D97-AF65-F5344CB8AC3E}">
        <p14:creationId xmlns="" xmlns:p14="http://schemas.microsoft.com/office/powerpoint/2010/main" val="2807337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50</a:t>
            </a:fld>
            <a:endParaRPr lang="en-US"/>
          </a:p>
        </p:txBody>
      </p:sp>
    </p:spTree>
    <p:extLst>
      <p:ext uri="{BB962C8B-B14F-4D97-AF65-F5344CB8AC3E}">
        <p14:creationId xmlns="" xmlns:p14="http://schemas.microsoft.com/office/powerpoint/2010/main" val="153292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51</a:t>
            </a:fld>
            <a:endParaRPr lang="en-US"/>
          </a:p>
        </p:txBody>
      </p:sp>
    </p:spTree>
    <p:extLst>
      <p:ext uri="{BB962C8B-B14F-4D97-AF65-F5344CB8AC3E}">
        <p14:creationId xmlns="" xmlns:p14="http://schemas.microsoft.com/office/powerpoint/2010/main" val="194611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52</a:t>
            </a:fld>
            <a:endParaRPr lang="en-US"/>
          </a:p>
        </p:txBody>
      </p:sp>
    </p:spTree>
    <p:extLst>
      <p:ext uri="{BB962C8B-B14F-4D97-AF65-F5344CB8AC3E}">
        <p14:creationId xmlns="" xmlns:p14="http://schemas.microsoft.com/office/powerpoint/2010/main" val="237357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53</a:t>
            </a:fld>
            <a:endParaRPr lang="en-US"/>
          </a:p>
        </p:txBody>
      </p:sp>
    </p:spTree>
    <p:extLst>
      <p:ext uri="{BB962C8B-B14F-4D97-AF65-F5344CB8AC3E}">
        <p14:creationId xmlns="" xmlns:p14="http://schemas.microsoft.com/office/powerpoint/2010/main" val="196067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54</a:t>
            </a:fld>
            <a:endParaRPr lang="en-US"/>
          </a:p>
        </p:txBody>
      </p:sp>
    </p:spTree>
    <p:extLst>
      <p:ext uri="{BB962C8B-B14F-4D97-AF65-F5344CB8AC3E}">
        <p14:creationId xmlns="" xmlns:p14="http://schemas.microsoft.com/office/powerpoint/2010/main" val="260555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55</a:t>
            </a:fld>
            <a:endParaRPr lang="en-US"/>
          </a:p>
        </p:txBody>
      </p:sp>
    </p:spTree>
    <p:extLst>
      <p:ext uri="{BB962C8B-B14F-4D97-AF65-F5344CB8AC3E}">
        <p14:creationId xmlns="" xmlns:p14="http://schemas.microsoft.com/office/powerpoint/2010/main" val="319174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0E6F2B-3C1F-450E-9C6B-591E18F6709F}" type="slidenum">
              <a:rPr lang="en-US"/>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56</a:t>
            </a:fld>
            <a:endParaRPr lang="en-US"/>
          </a:p>
        </p:txBody>
      </p:sp>
    </p:spTree>
    <p:extLst>
      <p:ext uri="{BB962C8B-B14F-4D97-AF65-F5344CB8AC3E}">
        <p14:creationId xmlns="" xmlns:p14="http://schemas.microsoft.com/office/powerpoint/2010/main" val="200836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57</a:t>
            </a:fld>
            <a:endParaRPr lang="en-US"/>
          </a:p>
        </p:txBody>
      </p:sp>
    </p:spTree>
    <p:extLst>
      <p:ext uri="{BB962C8B-B14F-4D97-AF65-F5344CB8AC3E}">
        <p14:creationId xmlns="" xmlns:p14="http://schemas.microsoft.com/office/powerpoint/2010/main" val="233857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58</a:t>
            </a:fld>
            <a:endParaRPr lang="en-US"/>
          </a:p>
        </p:txBody>
      </p:sp>
    </p:spTree>
    <p:extLst>
      <p:ext uri="{BB962C8B-B14F-4D97-AF65-F5344CB8AC3E}">
        <p14:creationId xmlns="" xmlns:p14="http://schemas.microsoft.com/office/powerpoint/2010/main" val="12345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59</a:t>
            </a:fld>
            <a:endParaRPr lang="en-US"/>
          </a:p>
        </p:txBody>
      </p:sp>
    </p:spTree>
    <p:extLst>
      <p:ext uri="{BB962C8B-B14F-4D97-AF65-F5344CB8AC3E}">
        <p14:creationId xmlns="" xmlns:p14="http://schemas.microsoft.com/office/powerpoint/2010/main" val="1285081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60</a:t>
            </a:fld>
            <a:endParaRPr lang="en-US"/>
          </a:p>
        </p:txBody>
      </p:sp>
    </p:spTree>
    <p:extLst>
      <p:ext uri="{BB962C8B-B14F-4D97-AF65-F5344CB8AC3E}">
        <p14:creationId xmlns="" xmlns:p14="http://schemas.microsoft.com/office/powerpoint/2010/main" val="934793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61</a:t>
            </a:fld>
            <a:endParaRPr lang="en-US"/>
          </a:p>
        </p:txBody>
      </p:sp>
    </p:spTree>
    <p:extLst>
      <p:ext uri="{BB962C8B-B14F-4D97-AF65-F5344CB8AC3E}">
        <p14:creationId xmlns="" xmlns:p14="http://schemas.microsoft.com/office/powerpoint/2010/main" val="1181961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62</a:t>
            </a:fld>
            <a:endParaRPr lang="en-US"/>
          </a:p>
        </p:txBody>
      </p:sp>
    </p:spTree>
    <p:extLst>
      <p:ext uri="{BB962C8B-B14F-4D97-AF65-F5344CB8AC3E}">
        <p14:creationId xmlns="" xmlns:p14="http://schemas.microsoft.com/office/powerpoint/2010/main" val="774955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63</a:t>
            </a:fld>
            <a:endParaRPr lang="en-US"/>
          </a:p>
        </p:txBody>
      </p:sp>
    </p:spTree>
    <p:extLst>
      <p:ext uri="{BB962C8B-B14F-4D97-AF65-F5344CB8AC3E}">
        <p14:creationId xmlns="" xmlns:p14="http://schemas.microsoft.com/office/powerpoint/2010/main" val="132517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64</a:t>
            </a:fld>
            <a:endParaRPr lang="en-US"/>
          </a:p>
        </p:txBody>
      </p:sp>
    </p:spTree>
    <p:extLst>
      <p:ext uri="{BB962C8B-B14F-4D97-AF65-F5344CB8AC3E}">
        <p14:creationId xmlns="" xmlns:p14="http://schemas.microsoft.com/office/powerpoint/2010/main" val="724078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65</a:t>
            </a:fld>
            <a:endParaRPr lang="en-US"/>
          </a:p>
        </p:txBody>
      </p:sp>
    </p:spTree>
    <p:extLst>
      <p:ext uri="{BB962C8B-B14F-4D97-AF65-F5344CB8AC3E}">
        <p14:creationId xmlns="" xmlns:p14="http://schemas.microsoft.com/office/powerpoint/2010/main" val="19716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EF66FE-9660-4DDF-B3E6-537DF658049F}" type="slidenum">
              <a:rPr lang="en-US" smtClean="0"/>
              <a:pPr>
                <a:defRPr/>
              </a:pPr>
              <a:t>16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66</a:t>
            </a:fld>
            <a:endParaRPr lang="en-US"/>
          </a:p>
        </p:txBody>
      </p:sp>
    </p:spTree>
    <p:extLst>
      <p:ext uri="{BB962C8B-B14F-4D97-AF65-F5344CB8AC3E}">
        <p14:creationId xmlns="" xmlns:p14="http://schemas.microsoft.com/office/powerpoint/2010/main" val="1158289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67</a:t>
            </a:fld>
            <a:endParaRPr lang="en-US"/>
          </a:p>
        </p:txBody>
      </p:sp>
    </p:spTree>
    <p:extLst>
      <p:ext uri="{BB962C8B-B14F-4D97-AF65-F5344CB8AC3E}">
        <p14:creationId xmlns="" xmlns:p14="http://schemas.microsoft.com/office/powerpoint/2010/main" val="649427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E22EBDD-8F3F-49F0-8284-343B1B8162B8}" type="slidenum">
              <a:rPr lang="en-US" smtClean="0"/>
              <a:pPr>
                <a:defRPr/>
              </a:pPr>
              <a:t>68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3B223-4318-4204-9FEE-336006655E7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3F0D9D-480B-434E-BCEE-FFC0B04343FC}" type="slidenum">
              <a:rPr lang="en-US" smtClean="0"/>
              <a:pPr>
                <a:defRPr/>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94CDEB-C053-411C-8224-6F4BD7A43ECA}" type="slidenum">
              <a:rPr lang="en-US" smtClean="0"/>
              <a:pPr>
                <a:defRPr/>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43</a:t>
            </a:fld>
            <a:endParaRPr lang="en-US"/>
          </a:p>
        </p:txBody>
      </p:sp>
    </p:spTree>
    <p:extLst>
      <p:ext uri="{BB962C8B-B14F-4D97-AF65-F5344CB8AC3E}">
        <p14:creationId xmlns="" xmlns:p14="http://schemas.microsoft.com/office/powerpoint/2010/main" val="108362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44</a:t>
            </a:fld>
            <a:endParaRPr lang="en-US"/>
          </a:p>
        </p:txBody>
      </p:sp>
    </p:spTree>
    <p:extLst>
      <p:ext uri="{BB962C8B-B14F-4D97-AF65-F5344CB8AC3E}">
        <p14:creationId xmlns="" xmlns:p14="http://schemas.microsoft.com/office/powerpoint/2010/main" val="19459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AD335-4669-4382-87FA-1EA8E3234BB3}" type="slidenum">
              <a:rPr lang="en-US" smtClean="0"/>
              <a:pPr/>
              <a:t>45</a:t>
            </a:fld>
            <a:endParaRPr lang="en-US"/>
          </a:p>
        </p:txBody>
      </p:sp>
    </p:spTree>
    <p:extLst>
      <p:ext uri="{BB962C8B-B14F-4D97-AF65-F5344CB8AC3E}">
        <p14:creationId xmlns="" xmlns:p14="http://schemas.microsoft.com/office/powerpoint/2010/main" val="317203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9E0D33-0F1D-4A7E-9C34-8E064B8E1277}" type="datetime1">
              <a:rPr lang="en-US" smtClean="0"/>
              <a:pPr>
                <a:defRPr/>
              </a:pPr>
              <a:t>26-Oct-22</a:t>
            </a:fld>
            <a:endParaRPr lang="en-US"/>
          </a:p>
        </p:txBody>
      </p:sp>
      <p:sp>
        <p:nvSpPr>
          <p:cNvPr id="5"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12"/>
          </p:nvPr>
        </p:nvSpPr>
        <p:spPr/>
        <p:txBody>
          <a:bodyPr/>
          <a:lstStyle>
            <a:lvl1pPr>
              <a:defRPr/>
            </a:lvl1pPr>
          </a:lstStyle>
          <a:p>
            <a:pPr>
              <a:defRPr/>
            </a:pPr>
            <a:fld id="{BB466231-D9BD-461A-82FD-C5791B6329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9BBD9-73C7-4F65-A8CF-41B866F5EF6C}" type="datetime1">
              <a:rPr lang="en-US" smtClean="0"/>
              <a:pPr>
                <a:defRPr/>
              </a:pPr>
              <a:t>26-Oct-22</a:t>
            </a:fld>
            <a:endParaRPr lang="en-US"/>
          </a:p>
        </p:txBody>
      </p:sp>
      <p:sp>
        <p:nvSpPr>
          <p:cNvPr id="5"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12"/>
          </p:nvPr>
        </p:nvSpPr>
        <p:spPr/>
        <p:txBody>
          <a:bodyPr/>
          <a:lstStyle>
            <a:lvl1pPr>
              <a:defRPr/>
            </a:lvl1pPr>
          </a:lstStyle>
          <a:p>
            <a:pPr>
              <a:defRPr/>
            </a:pPr>
            <a:fld id="{755C1488-9EA1-48D6-B896-366EE7C002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43CFD-F212-4CFE-B050-FC9494E30DE7}" type="datetime1">
              <a:rPr lang="en-US" smtClean="0"/>
              <a:pPr>
                <a:defRPr/>
              </a:pPr>
              <a:t>26-Oct-22</a:t>
            </a:fld>
            <a:endParaRPr lang="en-US"/>
          </a:p>
        </p:txBody>
      </p:sp>
      <p:sp>
        <p:nvSpPr>
          <p:cNvPr id="5"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12"/>
          </p:nvPr>
        </p:nvSpPr>
        <p:spPr/>
        <p:txBody>
          <a:bodyPr/>
          <a:lstStyle>
            <a:lvl1pPr>
              <a:defRPr/>
            </a:lvl1pPr>
          </a:lstStyle>
          <a:p>
            <a:pPr>
              <a:defRPr/>
            </a:pPr>
            <a:fld id="{5AA22ED1-9367-4615-AE0F-4BB7ACEE1C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0FD5F-B3E9-43A2-8214-9E458C48AB0D}" type="datetime1">
              <a:rPr lang="en-US" smtClean="0"/>
              <a:pPr>
                <a:defRPr/>
              </a:pPr>
              <a:t>26-Oct-22</a:t>
            </a:fld>
            <a:endParaRPr lang="en-US"/>
          </a:p>
        </p:txBody>
      </p:sp>
      <p:sp>
        <p:nvSpPr>
          <p:cNvPr id="5"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12"/>
          </p:nvPr>
        </p:nvSpPr>
        <p:spPr/>
        <p:txBody>
          <a:bodyPr/>
          <a:lstStyle>
            <a:lvl1pPr>
              <a:defRPr/>
            </a:lvl1pPr>
          </a:lstStyle>
          <a:p>
            <a:pPr>
              <a:defRPr/>
            </a:pPr>
            <a:fld id="{C5F4C515-2522-4EC6-BDA5-1BDCEBABF7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EB64C6-A800-4D20-A0FB-F9E07D7027DE}" type="datetime1">
              <a:rPr lang="en-US" smtClean="0"/>
              <a:pPr>
                <a:defRPr/>
              </a:pPr>
              <a:t>26-Oct-22</a:t>
            </a:fld>
            <a:endParaRPr lang="en-US"/>
          </a:p>
        </p:txBody>
      </p:sp>
      <p:sp>
        <p:nvSpPr>
          <p:cNvPr id="5"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12"/>
          </p:nvPr>
        </p:nvSpPr>
        <p:spPr/>
        <p:txBody>
          <a:bodyPr/>
          <a:lstStyle>
            <a:lvl1pPr>
              <a:defRPr/>
            </a:lvl1pPr>
          </a:lstStyle>
          <a:p>
            <a:pPr>
              <a:defRPr/>
            </a:pPr>
            <a:fld id="{5F84963E-3387-4828-AFCC-15CB5B0133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1467AD-C98F-4A08-A3F0-E0CE5C3D8B4E}" type="datetime1">
              <a:rPr lang="en-US" smtClean="0"/>
              <a:pPr>
                <a:defRPr/>
              </a:pPr>
              <a:t>26-Oct-22</a:t>
            </a:fld>
            <a:endParaRPr lang="en-US"/>
          </a:p>
        </p:txBody>
      </p:sp>
      <p:sp>
        <p:nvSpPr>
          <p:cNvPr id="6"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7" name="Slide Number Placeholder 5"/>
          <p:cNvSpPr>
            <a:spLocks noGrp="1"/>
          </p:cNvSpPr>
          <p:nvPr>
            <p:ph type="sldNum" sz="quarter" idx="12"/>
          </p:nvPr>
        </p:nvSpPr>
        <p:spPr/>
        <p:txBody>
          <a:bodyPr/>
          <a:lstStyle>
            <a:lvl1pPr>
              <a:defRPr/>
            </a:lvl1pPr>
          </a:lstStyle>
          <a:p>
            <a:pPr>
              <a:defRPr/>
            </a:pPr>
            <a:fld id="{04DDAC3F-13C4-4727-BDA3-9872DD1BC1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6C9203-6752-49A2-A319-0791F61A1026}" type="datetime1">
              <a:rPr lang="en-US" smtClean="0"/>
              <a:pPr>
                <a:defRPr/>
              </a:pPr>
              <a:t>26-Oct-22</a:t>
            </a:fld>
            <a:endParaRPr lang="en-US"/>
          </a:p>
        </p:txBody>
      </p:sp>
      <p:sp>
        <p:nvSpPr>
          <p:cNvPr id="8"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9" name="Slide Number Placeholder 5"/>
          <p:cNvSpPr>
            <a:spLocks noGrp="1"/>
          </p:cNvSpPr>
          <p:nvPr>
            <p:ph type="sldNum" sz="quarter" idx="12"/>
          </p:nvPr>
        </p:nvSpPr>
        <p:spPr/>
        <p:txBody>
          <a:bodyPr/>
          <a:lstStyle>
            <a:lvl1pPr>
              <a:defRPr/>
            </a:lvl1pPr>
          </a:lstStyle>
          <a:p>
            <a:pPr>
              <a:defRPr/>
            </a:pPr>
            <a:fld id="{CA7D5297-C204-4D84-BF4D-BBB6925FA2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958545-18B7-4805-90DE-09337D8ACCB4}" type="datetime1">
              <a:rPr lang="en-US" smtClean="0"/>
              <a:pPr>
                <a:defRPr/>
              </a:pPr>
              <a:t>26-Oct-22</a:t>
            </a:fld>
            <a:endParaRPr lang="en-US"/>
          </a:p>
        </p:txBody>
      </p:sp>
      <p:sp>
        <p:nvSpPr>
          <p:cNvPr id="4"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5" name="Slide Number Placeholder 5"/>
          <p:cNvSpPr>
            <a:spLocks noGrp="1"/>
          </p:cNvSpPr>
          <p:nvPr>
            <p:ph type="sldNum" sz="quarter" idx="12"/>
          </p:nvPr>
        </p:nvSpPr>
        <p:spPr/>
        <p:txBody>
          <a:bodyPr/>
          <a:lstStyle>
            <a:lvl1pPr>
              <a:defRPr/>
            </a:lvl1pPr>
          </a:lstStyle>
          <a:p>
            <a:pPr>
              <a:defRPr/>
            </a:pPr>
            <a:fld id="{EC3CB2F1-5700-4037-85F3-F74E98A64C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1DACF8-FF0F-4DB4-8F60-393C0E528E5E}" type="datetime1">
              <a:rPr lang="en-US" smtClean="0"/>
              <a:pPr>
                <a:defRPr/>
              </a:pPr>
              <a:t>26-Oct-22</a:t>
            </a:fld>
            <a:endParaRPr lang="en-US"/>
          </a:p>
        </p:txBody>
      </p:sp>
      <p:sp>
        <p:nvSpPr>
          <p:cNvPr id="3"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4" name="Slide Number Placeholder 5"/>
          <p:cNvSpPr>
            <a:spLocks noGrp="1"/>
          </p:cNvSpPr>
          <p:nvPr>
            <p:ph type="sldNum" sz="quarter" idx="12"/>
          </p:nvPr>
        </p:nvSpPr>
        <p:spPr/>
        <p:txBody>
          <a:bodyPr/>
          <a:lstStyle>
            <a:lvl1pPr>
              <a:defRPr/>
            </a:lvl1pPr>
          </a:lstStyle>
          <a:p>
            <a:pPr>
              <a:defRPr/>
            </a:pPr>
            <a:fld id="{2850E690-D425-41A9-9833-3504383E04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733868-9F40-47DF-8B63-A695E6202BEA}" type="datetime1">
              <a:rPr lang="en-US" smtClean="0"/>
              <a:pPr>
                <a:defRPr/>
              </a:pPr>
              <a:t>26-Oct-22</a:t>
            </a:fld>
            <a:endParaRPr lang="en-US"/>
          </a:p>
        </p:txBody>
      </p:sp>
      <p:sp>
        <p:nvSpPr>
          <p:cNvPr id="6"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7" name="Slide Number Placeholder 5"/>
          <p:cNvSpPr>
            <a:spLocks noGrp="1"/>
          </p:cNvSpPr>
          <p:nvPr>
            <p:ph type="sldNum" sz="quarter" idx="12"/>
          </p:nvPr>
        </p:nvSpPr>
        <p:spPr/>
        <p:txBody>
          <a:bodyPr/>
          <a:lstStyle>
            <a:lvl1pPr>
              <a:defRPr/>
            </a:lvl1pPr>
          </a:lstStyle>
          <a:p>
            <a:pPr>
              <a:defRPr/>
            </a:pPr>
            <a:fld id="{65D733E0-7DB9-4D45-8C8E-219147DA1A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CC7F1-D833-46D0-B0F4-426C0D6D7EB5}" type="datetime1">
              <a:rPr lang="en-US" smtClean="0"/>
              <a:pPr>
                <a:defRPr/>
              </a:pPr>
              <a:t>26-Oct-22</a:t>
            </a:fld>
            <a:endParaRPr lang="en-US"/>
          </a:p>
        </p:txBody>
      </p:sp>
      <p:sp>
        <p:nvSpPr>
          <p:cNvPr id="6" name="Footer Placeholder 4"/>
          <p:cNvSpPr>
            <a:spLocks noGrp="1"/>
          </p:cNvSpPr>
          <p:nvPr>
            <p:ph type="ftr" sz="quarter" idx="11"/>
          </p:nvPr>
        </p:nvSpPr>
        <p:spPr/>
        <p:txBody>
          <a:bodyPr/>
          <a:lstStyle>
            <a:lvl1pPr>
              <a:defRPr/>
            </a:lvl1pPr>
          </a:lstStyle>
          <a:p>
            <a:pPr>
              <a:defRPr/>
            </a:pPr>
            <a:r>
              <a:rPr lang="sv-SE" smtClean="0"/>
              <a:t>Pengurus Daerah Ikatan Bidan Indonesia Jawa Barat</a:t>
            </a:r>
            <a:endParaRPr lang="en-US"/>
          </a:p>
        </p:txBody>
      </p:sp>
      <p:sp>
        <p:nvSpPr>
          <p:cNvPr id="7" name="Slide Number Placeholder 5"/>
          <p:cNvSpPr>
            <a:spLocks noGrp="1"/>
          </p:cNvSpPr>
          <p:nvPr>
            <p:ph type="sldNum" sz="quarter" idx="12"/>
          </p:nvPr>
        </p:nvSpPr>
        <p:spPr/>
        <p:txBody>
          <a:bodyPr/>
          <a:lstStyle>
            <a:lvl1pPr>
              <a:defRPr/>
            </a:lvl1pPr>
          </a:lstStyle>
          <a:p>
            <a:pPr>
              <a:defRPr/>
            </a:pPr>
            <a:fld id="{F13BCF96-79BA-44FE-99AA-C0A6FD8BDB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A915C5-C2EB-4539-A0CD-02D9BEF10225}" type="datetime1">
              <a:rPr lang="en-US" smtClean="0"/>
              <a:pPr>
                <a:defRPr/>
              </a:pPr>
              <a:t>26-Oct-22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sv-SE" smtClean="0"/>
              <a:t>Pengurus Daerah Ikatan Bidan Indonesia Jawa Barat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E054C3-F9D7-4ECF-9D61-703A8BEF0A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9.png"/><Relationship Id="rId5" Type="http://schemas.openxmlformats.org/officeDocument/2006/relationships/image" Target="../media/image41.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9.pn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8.jpe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981200"/>
            <a:ext cx="7772400" cy="1619250"/>
          </a:xfrm>
          <a:solidFill>
            <a:schemeClr val="accent1">
              <a:lumMod val="60000"/>
              <a:lumOff val="40000"/>
            </a:schemeClr>
          </a:solidFill>
        </p:spPr>
        <p:txBody>
          <a:bodyPr/>
          <a:lstStyle/>
          <a:p>
            <a:pPr eaLnBrk="1" hangingPunct="1">
              <a:defRPr/>
            </a:pPr>
            <a:r>
              <a:rPr lang="en-US" sz="4800" b="1" dirty="0" err="1" smtClean="0"/>
              <a:t>Etika</a:t>
            </a:r>
            <a:r>
              <a:rPr lang="en-US" sz="4800" b="1" dirty="0" smtClean="0"/>
              <a:t> </a:t>
            </a:r>
            <a:r>
              <a:rPr lang="en-US" sz="4800" b="1" dirty="0" err="1" smtClean="0"/>
              <a:t>dalam</a:t>
            </a:r>
            <a:r>
              <a:rPr lang="en-US" sz="4800" b="1" dirty="0" smtClean="0"/>
              <a:t> </a:t>
            </a:r>
            <a:r>
              <a:rPr lang="en-US" sz="4800" b="1" dirty="0" err="1" smtClean="0"/>
              <a:t>Profesi</a:t>
            </a:r>
            <a:r>
              <a:rPr lang="en-US" sz="4800" b="1" dirty="0" smtClean="0"/>
              <a:t> </a:t>
            </a:r>
            <a:r>
              <a:rPr lang="en-US" sz="4800" b="1" dirty="0" err="1" smtClean="0"/>
              <a:t>Kebidanan</a:t>
            </a:r>
            <a:r>
              <a:rPr lang="en-US" sz="4800" b="1" dirty="0" smtClean="0"/>
              <a:t> </a:t>
            </a:r>
          </a:p>
        </p:txBody>
      </p:sp>
      <p:sp>
        <p:nvSpPr>
          <p:cNvPr id="3" name="Subtitle 2"/>
          <p:cNvSpPr>
            <a:spLocks noGrp="1"/>
          </p:cNvSpPr>
          <p:nvPr>
            <p:ph type="subTitle" idx="1"/>
          </p:nvPr>
        </p:nvSpPr>
        <p:spPr>
          <a:xfrm>
            <a:off x="685800" y="3886200"/>
            <a:ext cx="7772400" cy="2362200"/>
          </a:xfrm>
          <a:solidFill>
            <a:srgbClr val="BBFAFD"/>
          </a:solidFill>
        </p:spPr>
        <p:txBody>
          <a:bodyPr rtlCol="0">
            <a:normAutofit/>
          </a:bodyPr>
          <a:lstStyle/>
          <a:p>
            <a:pPr eaLnBrk="1" fontAlgn="auto" hangingPunct="1">
              <a:spcAft>
                <a:spcPts val="0"/>
              </a:spcAft>
              <a:defRPr/>
            </a:pPr>
            <a:r>
              <a:rPr lang="en-US" b="1" dirty="0" smtClean="0">
                <a:solidFill>
                  <a:schemeClr val="tx1"/>
                </a:solidFill>
              </a:rPr>
              <a:t>St. </a:t>
            </a:r>
            <a:r>
              <a:rPr lang="en-US" b="1" dirty="0" err="1" smtClean="0">
                <a:solidFill>
                  <a:schemeClr val="tx1"/>
                </a:solidFill>
              </a:rPr>
              <a:t>Nurbaya</a:t>
            </a:r>
            <a:endParaRPr lang="en-US" b="1" dirty="0" smtClean="0">
              <a:solidFill>
                <a:schemeClr val="tx1"/>
              </a:solidFill>
            </a:endParaRPr>
          </a:p>
        </p:txBody>
      </p:sp>
      <p:pic>
        <p:nvPicPr>
          <p:cNvPr id="4" name="Picture 7" descr="IBI-Color"/>
          <p:cNvPicPr>
            <a:picLocks noChangeAspect="1" noChangeArrowheads="1"/>
          </p:cNvPicPr>
          <p:nvPr/>
        </p:nvPicPr>
        <p:blipFill>
          <a:blip r:embed="rId3" cstate="print"/>
          <a:srcRect/>
          <a:stretch>
            <a:fillRect/>
          </a:stretch>
        </p:blipFill>
        <p:spPr bwMode="auto">
          <a:xfrm>
            <a:off x="0" y="0"/>
            <a:ext cx="2362200" cy="1905000"/>
          </a:xfrm>
          <a:prstGeom prst="rect">
            <a:avLst/>
          </a:prstGeom>
          <a:noFill/>
          <a:ln w="9525">
            <a:noFill/>
            <a:miter lim="800000"/>
            <a:headEnd/>
            <a:tailEnd/>
          </a:ln>
        </p:spPr>
      </p:pic>
      <p:pic>
        <p:nvPicPr>
          <p:cNvPr id="4101" name="Picture 6" descr="stars"/>
          <p:cNvPicPr>
            <a:picLocks noChangeAspect="1" noChangeArrowheads="1" noCrop="1"/>
          </p:cNvPicPr>
          <p:nvPr/>
        </p:nvPicPr>
        <p:blipFill>
          <a:blip r:embed="rId4" cstate="print"/>
          <a:srcRect/>
          <a:stretch>
            <a:fillRect/>
          </a:stretch>
        </p:blipFill>
        <p:spPr bwMode="auto">
          <a:xfrm flipH="1" flipV="1">
            <a:off x="6934200" y="0"/>
            <a:ext cx="811213" cy="484188"/>
          </a:xfrm>
          <a:prstGeom prst="rect">
            <a:avLst/>
          </a:prstGeom>
          <a:noFill/>
          <a:ln w="9525">
            <a:noFill/>
            <a:miter lim="800000"/>
            <a:headEnd/>
            <a:tailEnd/>
          </a:ln>
        </p:spPr>
      </p:pic>
      <p:pic>
        <p:nvPicPr>
          <p:cNvPr id="4102" name="Picture 6" descr="stars"/>
          <p:cNvPicPr>
            <a:picLocks noChangeAspect="1" noChangeArrowheads="1" noCrop="1"/>
          </p:cNvPicPr>
          <p:nvPr/>
        </p:nvPicPr>
        <p:blipFill>
          <a:blip r:embed="rId4" cstate="print"/>
          <a:srcRect/>
          <a:stretch>
            <a:fillRect/>
          </a:stretch>
        </p:blipFill>
        <p:spPr bwMode="auto">
          <a:xfrm flipH="1" flipV="1">
            <a:off x="4800600" y="0"/>
            <a:ext cx="811213" cy="484188"/>
          </a:xfrm>
          <a:prstGeom prst="rect">
            <a:avLst/>
          </a:prstGeom>
          <a:noFill/>
          <a:ln w="9525">
            <a:noFill/>
            <a:miter lim="800000"/>
            <a:headEnd/>
            <a:tailEnd/>
          </a:ln>
        </p:spPr>
      </p:pic>
      <p:pic>
        <p:nvPicPr>
          <p:cNvPr id="4103" name="Picture 6" descr="stars"/>
          <p:cNvPicPr>
            <a:picLocks noChangeAspect="1" noChangeArrowheads="1" noCrop="1"/>
          </p:cNvPicPr>
          <p:nvPr/>
        </p:nvPicPr>
        <p:blipFill>
          <a:blip r:embed="rId4" cstate="print"/>
          <a:srcRect/>
          <a:stretch>
            <a:fillRect/>
          </a:stretch>
        </p:blipFill>
        <p:spPr bwMode="auto">
          <a:xfrm flipH="1" flipV="1">
            <a:off x="0" y="1524000"/>
            <a:ext cx="811213" cy="484188"/>
          </a:xfrm>
          <a:prstGeom prst="rect">
            <a:avLst/>
          </a:prstGeom>
          <a:noFill/>
          <a:ln w="9525">
            <a:noFill/>
            <a:miter lim="800000"/>
            <a:headEnd/>
            <a:tailEnd/>
          </a:ln>
        </p:spPr>
      </p:pic>
      <p:pic>
        <p:nvPicPr>
          <p:cNvPr id="4104" name="Picture 6" descr="stars"/>
          <p:cNvPicPr>
            <a:picLocks noChangeAspect="1" noChangeArrowheads="1" noCrop="1"/>
          </p:cNvPicPr>
          <p:nvPr/>
        </p:nvPicPr>
        <p:blipFill>
          <a:blip r:embed="rId4" cstate="print"/>
          <a:srcRect/>
          <a:stretch>
            <a:fillRect/>
          </a:stretch>
        </p:blipFill>
        <p:spPr bwMode="auto">
          <a:xfrm flipH="1" flipV="1">
            <a:off x="1981200" y="304800"/>
            <a:ext cx="811213" cy="484188"/>
          </a:xfrm>
          <a:prstGeom prst="rect">
            <a:avLst/>
          </a:prstGeom>
          <a:noFill/>
          <a:ln w="9525">
            <a:noFill/>
            <a:miter lim="800000"/>
            <a:headEnd/>
            <a:tailEnd/>
          </a:ln>
        </p:spPr>
      </p:pic>
      <p:pic>
        <p:nvPicPr>
          <p:cNvPr id="4105" name="Picture 6" descr="stars"/>
          <p:cNvPicPr>
            <a:picLocks noChangeAspect="1" noChangeArrowheads="1" noCrop="1"/>
          </p:cNvPicPr>
          <p:nvPr/>
        </p:nvPicPr>
        <p:blipFill>
          <a:blip r:embed="rId4" cstate="print"/>
          <a:srcRect/>
          <a:stretch>
            <a:fillRect/>
          </a:stretch>
        </p:blipFill>
        <p:spPr bwMode="auto">
          <a:xfrm flipH="1" flipV="1">
            <a:off x="8229600" y="914400"/>
            <a:ext cx="811213" cy="484188"/>
          </a:xfrm>
          <a:prstGeom prst="rect">
            <a:avLst/>
          </a:prstGeom>
          <a:noFill/>
          <a:ln w="9525">
            <a:noFill/>
            <a:miter lim="800000"/>
            <a:headEnd/>
            <a:tailEnd/>
          </a:ln>
        </p:spPr>
      </p:pic>
      <p:pic>
        <p:nvPicPr>
          <p:cNvPr id="4106" name="Picture 6" descr="stars"/>
          <p:cNvPicPr>
            <a:picLocks noChangeAspect="1" noChangeArrowheads="1" noCrop="1"/>
          </p:cNvPicPr>
          <p:nvPr/>
        </p:nvPicPr>
        <p:blipFill>
          <a:blip r:embed="rId4" cstate="print"/>
          <a:srcRect/>
          <a:stretch>
            <a:fillRect/>
          </a:stretch>
        </p:blipFill>
        <p:spPr bwMode="auto">
          <a:xfrm flipH="1" flipV="1">
            <a:off x="685800" y="3505200"/>
            <a:ext cx="811213" cy="484188"/>
          </a:xfrm>
          <a:prstGeom prst="rect">
            <a:avLst/>
          </a:prstGeom>
          <a:noFill/>
          <a:ln w="9525">
            <a:noFill/>
            <a:miter lim="800000"/>
            <a:headEnd/>
            <a:tailEnd/>
          </a:ln>
        </p:spPr>
      </p:pic>
      <p:pic>
        <p:nvPicPr>
          <p:cNvPr id="4107" name="Picture 6" descr="stars"/>
          <p:cNvPicPr>
            <a:picLocks noChangeAspect="1" noChangeArrowheads="1" noCrop="1"/>
          </p:cNvPicPr>
          <p:nvPr/>
        </p:nvPicPr>
        <p:blipFill>
          <a:blip r:embed="rId4" cstate="print"/>
          <a:srcRect/>
          <a:stretch>
            <a:fillRect/>
          </a:stretch>
        </p:blipFill>
        <p:spPr bwMode="auto">
          <a:xfrm flipH="1" flipV="1">
            <a:off x="6400800" y="3048000"/>
            <a:ext cx="811213" cy="484188"/>
          </a:xfrm>
          <a:prstGeom prst="rect">
            <a:avLst/>
          </a:prstGeom>
          <a:noFill/>
          <a:ln w="9525">
            <a:noFill/>
            <a:miter lim="800000"/>
            <a:headEnd/>
            <a:tailEnd/>
          </a:ln>
        </p:spPr>
      </p:pic>
      <p:pic>
        <p:nvPicPr>
          <p:cNvPr id="4108" name="Picture 6" descr="stars"/>
          <p:cNvPicPr>
            <a:picLocks noChangeAspect="1" noChangeArrowheads="1" noCrop="1"/>
          </p:cNvPicPr>
          <p:nvPr/>
        </p:nvPicPr>
        <p:blipFill>
          <a:blip r:embed="rId4" cstate="print"/>
          <a:srcRect/>
          <a:stretch>
            <a:fillRect/>
          </a:stretch>
        </p:blipFill>
        <p:spPr bwMode="auto">
          <a:xfrm flipH="1" flipV="1">
            <a:off x="2667000" y="4648200"/>
            <a:ext cx="811213" cy="484188"/>
          </a:xfrm>
          <a:prstGeom prst="rect">
            <a:avLst/>
          </a:prstGeom>
          <a:noFill/>
          <a:ln w="9525">
            <a:noFill/>
            <a:miter lim="800000"/>
            <a:headEnd/>
            <a:tailEnd/>
          </a:ln>
        </p:spPr>
      </p:pic>
      <p:pic>
        <p:nvPicPr>
          <p:cNvPr id="4109" name="Picture 6" descr="stars"/>
          <p:cNvPicPr>
            <a:picLocks noChangeAspect="1" noChangeArrowheads="1" noCrop="1"/>
          </p:cNvPicPr>
          <p:nvPr/>
        </p:nvPicPr>
        <p:blipFill>
          <a:blip r:embed="rId4" cstate="print"/>
          <a:srcRect/>
          <a:stretch>
            <a:fillRect/>
          </a:stretch>
        </p:blipFill>
        <p:spPr bwMode="auto">
          <a:xfrm flipH="1" flipV="1">
            <a:off x="7391400" y="5410200"/>
            <a:ext cx="811213" cy="484188"/>
          </a:xfrm>
          <a:prstGeom prst="rect">
            <a:avLst/>
          </a:prstGeom>
          <a:noFill/>
          <a:ln w="9525">
            <a:noFill/>
            <a:miter lim="800000"/>
            <a:headEnd/>
            <a:tailEnd/>
          </a:ln>
        </p:spPr>
      </p:pic>
      <p:pic>
        <p:nvPicPr>
          <p:cNvPr id="4110" name="Picture 6" descr="stars"/>
          <p:cNvPicPr>
            <a:picLocks noChangeAspect="1" noChangeArrowheads="1" noCrop="1"/>
          </p:cNvPicPr>
          <p:nvPr/>
        </p:nvPicPr>
        <p:blipFill>
          <a:blip r:embed="rId4" cstate="print"/>
          <a:srcRect/>
          <a:stretch>
            <a:fillRect/>
          </a:stretch>
        </p:blipFill>
        <p:spPr bwMode="auto">
          <a:xfrm flipH="1" flipV="1">
            <a:off x="4419600" y="1524000"/>
            <a:ext cx="811213" cy="48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50E690-D425-41A9-9833-3504383E048D}" type="slidenum">
              <a:rPr lang="en-US" smtClean="0"/>
              <a:pPr>
                <a:defRPr/>
              </a:pPr>
              <a:t>10</a:t>
            </a:fld>
            <a:endParaRPr lang="en-US"/>
          </a:p>
        </p:txBody>
      </p:sp>
      <p:sp>
        <p:nvSpPr>
          <p:cNvPr id="5" name="Rectangle 4"/>
          <p:cNvSpPr/>
          <p:nvPr/>
        </p:nvSpPr>
        <p:spPr>
          <a:xfrm>
            <a:off x="457200" y="457200"/>
            <a:ext cx="8229600" cy="1754326"/>
          </a:xfrm>
          <a:prstGeom prst="rect">
            <a:avLst/>
          </a:prstGeom>
          <a:noFill/>
        </p:spPr>
        <p:txBody>
          <a:bodyPr wrap="squar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Pengertian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Kode</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Etik</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Profesi</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533400" y="2590800"/>
            <a:ext cx="7848600" cy="3581400"/>
          </a:xfrm>
          <a:prstGeom prst="rect">
            <a:avLst/>
          </a:prstGeom>
          <a:noFill/>
        </p:spPr>
        <p:txBody>
          <a:bodyPr wrap="square" rtlCol="0">
            <a:spAutoFit/>
          </a:bodyPr>
          <a:lstStyle/>
          <a:p>
            <a:pPr algn="just"/>
            <a:r>
              <a:rPr lang="en-US" sz="2800" dirty="0" err="1" smtClean="0"/>
              <a:t>Kode</a:t>
            </a:r>
            <a:r>
              <a:rPr lang="en-US" sz="2800" dirty="0" smtClean="0"/>
              <a:t> </a:t>
            </a:r>
            <a:r>
              <a:rPr lang="en-US" sz="2800" dirty="0" err="1" smtClean="0"/>
              <a:t>etik</a:t>
            </a:r>
            <a:r>
              <a:rPr lang="en-US" sz="2800" dirty="0" smtClean="0"/>
              <a:t> </a:t>
            </a:r>
            <a:r>
              <a:rPr lang="en-US" sz="2800" dirty="0" err="1" smtClean="0"/>
              <a:t>Profesi</a:t>
            </a:r>
            <a:r>
              <a:rPr lang="en-US" sz="2800" dirty="0" smtClean="0"/>
              <a:t> </a:t>
            </a:r>
            <a:r>
              <a:rPr lang="en-US" sz="2800" dirty="0" err="1" smtClean="0"/>
              <a:t>Bidan</a:t>
            </a:r>
            <a:r>
              <a:rPr lang="en-US" sz="2800" dirty="0" smtClean="0"/>
              <a:t> </a:t>
            </a:r>
            <a:r>
              <a:rPr lang="en-US" sz="2800" dirty="0" err="1" smtClean="0"/>
              <a:t>merupakan</a:t>
            </a:r>
            <a:r>
              <a:rPr lang="en-US" sz="2800" dirty="0" smtClean="0"/>
              <a:t> </a:t>
            </a:r>
            <a:r>
              <a:rPr lang="en-US" sz="2800" dirty="0" err="1" smtClean="0"/>
              <a:t>suatu</a:t>
            </a:r>
            <a:r>
              <a:rPr lang="en-US" sz="2800" dirty="0" smtClean="0"/>
              <a:t> </a:t>
            </a:r>
            <a:r>
              <a:rPr lang="en-US" sz="2800" dirty="0" err="1" smtClean="0"/>
              <a:t>pernyataan</a:t>
            </a:r>
            <a:r>
              <a:rPr lang="en-US" sz="2800" dirty="0" smtClean="0"/>
              <a:t> </a:t>
            </a:r>
            <a:r>
              <a:rPr lang="en-US" sz="2800" dirty="0" err="1" smtClean="0"/>
              <a:t>komprehensif</a:t>
            </a:r>
            <a:r>
              <a:rPr lang="en-US" sz="2800" dirty="0" smtClean="0"/>
              <a:t> </a:t>
            </a:r>
            <a:r>
              <a:rPr lang="en-US" sz="2800" dirty="0" err="1" smtClean="0"/>
              <a:t>dari</a:t>
            </a:r>
            <a:r>
              <a:rPr lang="en-US" sz="2800" dirty="0" smtClean="0"/>
              <a:t> </a:t>
            </a:r>
            <a:r>
              <a:rPr lang="en-US" sz="2800" dirty="0" err="1" smtClean="0"/>
              <a:t>peofesi</a:t>
            </a:r>
            <a:r>
              <a:rPr lang="en-US" sz="2800" dirty="0" smtClean="0"/>
              <a:t> </a:t>
            </a:r>
            <a:r>
              <a:rPr lang="en-US" sz="2800" dirty="0" err="1" smtClean="0"/>
              <a:t>kebidanan</a:t>
            </a:r>
            <a:r>
              <a:rPr lang="en-US" sz="2800" dirty="0" smtClean="0"/>
              <a:t> yang </a:t>
            </a:r>
            <a:r>
              <a:rPr lang="en-US" sz="2800" dirty="0" err="1" smtClean="0"/>
              <a:t>memberikan</a:t>
            </a:r>
            <a:r>
              <a:rPr lang="en-US" sz="2800" dirty="0" smtClean="0"/>
              <a:t> </a:t>
            </a:r>
            <a:r>
              <a:rPr lang="en-US" sz="2800" dirty="0" err="1" smtClean="0"/>
              <a:t>tuntunan</a:t>
            </a:r>
            <a:r>
              <a:rPr lang="en-US" sz="2800" dirty="0" smtClean="0"/>
              <a:t> </a:t>
            </a:r>
            <a:r>
              <a:rPr lang="en-US" sz="2800" dirty="0" err="1" smtClean="0"/>
              <a:t>bagi</a:t>
            </a:r>
            <a:r>
              <a:rPr lang="en-US" sz="2800" dirty="0" smtClean="0"/>
              <a:t> </a:t>
            </a:r>
            <a:r>
              <a:rPr lang="en-US" sz="2800" dirty="0" err="1" smtClean="0"/>
              <a:t>anggota</a:t>
            </a:r>
            <a:r>
              <a:rPr lang="en-US" sz="2800" dirty="0" smtClean="0"/>
              <a:t> </a:t>
            </a:r>
            <a:r>
              <a:rPr lang="en-US" sz="2800" dirty="0" err="1" smtClean="0"/>
              <a:t>profesi</a:t>
            </a:r>
            <a:r>
              <a:rPr lang="en-US" sz="2800" dirty="0" smtClean="0"/>
              <a:t> </a:t>
            </a:r>
            <a:r>
              <a:rPr lang="en-US" sz="2800" dirty="0" err="1" smtClean="0"/>
              <a:t>kebidanan</a:t>
            </a:r>
            <a:r>
              <a:rPr lang="en-US" sz="2800" dirty="0" smtClean="0"/>
              <a:t> </a:t>
            </a:r>
            <a:r>
              <a:rPr lang="en-US" sz="2800" dirty="0" err="1" smtClean="0"/>
              <a:t>untuk</a:t>
            </a:r>
            <a:r>
              <a:rPr lang="en-US" sz="2800" dirty="0" smtClean="0"/>
              <a:t> </a:t>
            </a:r>
            <a:r>
              <a:rPr lang="en-US" sz="2800" dirty="0" err="1" smtClean="0"/>
              <a:t>melaksanakan</a:t>
            </a:r>
            <a:r>
              <a:rPr lang="en-US" sz="2800" dirty="0" smtClean="0"/>
              <a:t> </a:t>
            </a:r>
            <a:r>
              <a:rPr lang="en-US" sz="2800" dirty="0" err="1" smtClean="0"/>
              <a:t>npraktek</a:t>
            </a:r>
            <a:r>
              <a:rPr lang="en-US" sz="2800" dirty="0" smtClean="0"/>
              <a:t> </a:t>
            </a:r>
            <a:r>
              <a:rPr lang="en-US" sz="2800" dirty="0" err="1" smtClean="0"/>
              <a:t>dalam</a:t>
            </a:r>
            <a:r>
              <a:rPr lang="en-US" sz="2800" dirty="0" smtClean="0"/>
              <a:t> </a:t>
            </a:r>
            <a:r>
              <a:rPr lang="en-US" sz="2800" dirty="0" err="1" smtClean="0"/>
              <a:t>bidang</a:t>
            </a:r>
            <a:r>
              <a:rPr lang="en-US" sz="2800" dirty="0" smtClean="0"/>
              <a:t> </a:t>
            </a:r>
            <a:r>
              <a:rPr lang="en-US" sz="2800" dirty="0" err="1" smtClean="0"/>
              <a:t>kebidanan</a:t>
            </a:r>
            <a:r>
              <a:rPr lang="en-US" sz="2800" dirty="0" smtClean="0"/>
              <a:t> </a:t>
            </a:r>
            <a:r>
              <a:rPr lang="en-US" sz="2800" dirty="0" err="1" smtClean="0"/>
              <a:t>baik</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klieb</a:t>
            </a:r>
            <a:r>
              <a:rPr lang="en-US" sz="2800" dirty="0" smtClean="0"/>
              <a:t> </a:t>
            </a:r>
            <a:r>
              <a:rPr lang="en-US" sz="2800" dirty="0" err="1" smtClean="0"/>
              <a:t>atau</a:t>
            </a:r>
            <a:r>
              <a:rPr lang="en-US" sz="2800" dirty="0" smtClean="0"/>
              <a:t> </a:t>
            </a:r>
            <a:r>
              <a:rPr lang="en-US" sz="2800" dirty="0" err="1" smtClean="0"/>
              <a:t>pasien</a:t>
            </a:r>
            <a:r>
              <a:rPr lang="en-US" sz="2800" dirty="0" smtClean="0"/>
              <a:t>, </a:t>
            </a:r>
            <a:r>
              <a:rPr lang="en-US" sz="2800" dirty="0" err="1" smtClean="0"/>
              <a:t>keluarga</a:t>
            </a:r>
            <a:r>
              <a:rPr lang="en-US" sz="2800" dirty="0" smtClean="0"/>
              <a:t>, </a:t>
            </a:r>
            <a:r>
              <a:rPr lang="en-US" sz="2800" dirty="0" err="1" smtClean="0"/>
              <a:t>masyarkat</a:t>
            </a:r>
            <a:r>
              <a:rPr lang="en-US" sz="2800" dirty="0" smtClean="0"/>
              <a:t>, </a:t>
            </a:r>
            <a:r>
              <a:rPr lang="en-US" sz="2800" dirty="0" err="1" smtClean="0"/>
              <a:t>teman</a:t>
            </a:r>
            <a:r>
              <a:rPr lang="en-US" sz="2800" dirty="0" smtClean="0"/>
              <a:t> </a:t>
            </a:r>
            <a:r>
              <a:rPr lang="en-US" sz="2800" dirty="0" err="1" smtClean="0"/>
              <a:t>sejawat</a:t>
            </a:r>
            <a:r>
              <a:rPr lang="en-US" sz="2800" dirty="0" smtClean="0"/>
              <a:t>, </a:t>
            </a:r>
            <a:r>
              <a:rPr lang="en-US" sz="2800" dirty="0" err="1" smtClean="0"/>
              <a:t>profesi</a:t>
            </a:r>
            <a:r>
              <a:rPr lang="en-US" sz="2800" dirty="0" smtClean="0"/>
              <a:t> </a:t>
            </a:r>
            <a:r>
              <a:rPr lang="en-US" sz="2800" dirty="0" err="1" smtClean="0"/>
              <a:t>dan</a:t>
            </a:r>
            <a:r>
              <a:rPr lang="en-US" sz="2800" dirty="0" smtClean="0"/>
              <a:t> </a:t>
            </a:r>
            <a:r>
              <a:rPr lang="en-US" sz="2800" dirty="0" err="1" smtClean="0"/>
              <a:t>diri</a:t>
            </a:r>
            <a:r>
              <a:rPr lang="en-US" sz="2800" dirty="0" smtClean="0"/>
              <a:t> </a:t>
            </a:r>
            <a:r>
              <a:rPr lang="en-US" sz="2800" dirty="0" err="1" smtClean="0"/>
              <a:t>sendiri</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bg2"/>
          </a:solidFill>
        </p:spPr>
        <p:txBody>
          <a:bodyPr/>
          <a:lstStyle/>
          <a:p>
            <a:pPr marL="342900" indent="-342900"/>
            <a:r>
              <a:rPr lang="en-US" sz="3600" b="1" smtClean="0"/>
              <a:t> </a:t>
            </a:r>
            <a:r>
              <a:rPr lang="en-US" b="1" smtClean="0"/>
              <a:t>Tujuan Kode Etik</a:t>
            </a:r>
          </a:p>
        </p:txBody>
      </p:sp>
      <p:sp>
        <p:nvSpPr>
          <p:cNvPr id="13315" name="Content Placeholder 2"/>
          <p:cNvSpPr>
            <a:spLocks noGrp="1"/>
          </p:cNvSpPr>
          <p:nvPr>
            <p:ph idx="1"/>
          </p:nvPr>
        </p:nvSpPr>
        <p:spPr>
          <a:solidFill>
            <a:srgbClr val="BBFAFD"/>
          </a:solidFill>
        </p:spPr>
        <p:txBody>
          <a:bodyPr/>
          <a:lstStyle/>
          <a:p>
            <a:pPr>
              <a:lnSpc>
                <a:spcPct val="75000"/>
              </a:lnSpc>
              <a:spcBef>
                <a:spcPct val="50000"/>
              </a:spcBef>
            </a:pPr>
            <a:r>
              <a:rPr lang="en-US" sz="3600" b="1" dirty="0" err="1" smtClean="0"/>
              <a:t>Alat</a:t>
            </a:r>
            <a:r>
              <a:rPr lang="en-US" sz="3600" b="1" dirty="0" smtClean="0"/>
              <a:t> </a:t>
            </a:r>
            <a:r>
              <a:rPr lang="en-US" sz="3600" b="1" dirty="0" err="1" smtClean="0"/>
              <a:t>kohesi</a:t>
            </a:r>
            <a:r>
              <a:rPr lang="en-US" sz="3600" b="1" dirty="0" smtClean="0"/>
              <a:t>  </a:t>
            </a:r>
            <a:r>
              <a:rPr lang="en-US" sz="3600" b="1" dirty="0" err="1" smtClean="0"/>
              <a:t>profesi</a:t>
            </a:r>
            <a:r>
              <a:rPr lang="en-US" sz="3600" b="1" dirty="0" smtClean="0"/>
              <a:t> </a:t>
            </a:r>
          </a:p>
          <a:p>
            <a:pPr>
              <a:lnSpc>
                <a:spcPct val="75000"/>
              </a:lnSpc>
              <a:spcBef>
                <a:spcPct val="50000"/>
              </a:spcBef>
              <a:buFontTx/>
              <a:buChar char="•"/>
            </a:pPr>
            <a:r>
              <a:rPr lang="en-US" sz="3600" b="1" dirty="0" smtClean="0"/>
              <a:t> </a:t>
            </a:r>
            <a:r>
              <a:rPr lang="en-US" sz="3600" b="1" dirty="0" err="1" smtClean="0"/>
              <a:t>Mengatur</a:t>
            </a:r>
            <a:r>
              <a:rPr lang="en-US" sz="3600" b="1" dirty="0" smtClean="0"/>
              <a:t> </a:t>
            </a:r>
            <a:r>
              <a:rPr lang="en-US" sz="3600" b="1" dirty="0" err="1" smtClean="0"/>
              <a:t>disiplin</a:t>
            </a:r>
            <a:r>
              <a:rPr lang="en-US" sz="3600" b="1" dirty="0" smtClean="0"/>
              <a:t> </a:t>
            </a:r>
            <a:r>
              <a:rPr lang="en-US" sz="3600" b="1" dirty="0" err="1" smtClean="0"/>
              <a:t>bagi</a:t>
            </a:r>
            <a:r>
              <a:rPr lang="en-US" sz="3600" b="1" dirty="0" smtClean="0"/>
              <a:t> </a:t>
            </a:r>
            <a:r>
              <a:rPr lang="en-US" sz="3600" b="1" dirty="0" err="1" smtClean="0"/>
              <a:t>anggota</a:t>
            </a:r>
            <a:r>
              <a:rPr lang="en-US" sz="3600" b="1" dirty="0" smtClean="0"/>
              <a:t> .                                 </a:t>
            </a:r>
          </a:p>
          <a:p>
            <a:pPr>
              <a:lnSpc>
                <a:spcPct val="75000"/>
              </a:lnSpc>
              <a:spcBef>
                <a:spcPct val="50000"/>
              </a:spcBef>
              <a:buFontTx/>
              <a:buChar char="•"/>
            </a:pPr>
            <a:r>
              <a:rPr lang="en-US" sz="3600" b="1" dirty="0" smtClean="0"/>
              <a:t> </a:t>
            </a:r>
            <a:r>
              <a:rPr lang="en-US" sz="3600" b="1" dirty="0" err="1" smtClean="0"/>
              <a:t>Pedoman</a:t>
            </a:r>
            <a:r>
              <a:rPr lang="en-US" sz="3600" b="1" dirty="0" smtClean="0"/>
              <a:t> </a:t>
            </a:r>
            <a:r>
              <a:rPr lang="en-US" sz="3600" b="1" dirty="0" err="1" smtClean="0"/>
              <a:t>bagi</a:t>
            </a:r>
            <a:r>
              <a:rPr lang="en-US" sz="3600" b="1" dirty="0" smtClean="0"/>
              <a:t> </a:t>
            </a:r>
            <a:r>
              <a:rPr lang="en-US" sz="3600" b="1" dirty="0" err="1" smtClean="0"/>
              <a:t>anggota</a:t>
            </a:r>
            <a:endParaRPr lang="en-US" sz="3600" b="1" dirty="0" smtClean="0"/>
          </a:p>
          <a:p>
            <a:pPr>
              <a:lnSpc>
                <a:spcPct val="75000"/>
              </a:lnSpc>
              <a:spcBef>
                <a:spcPct val="50000"/>
              </a:spcBef>
              <a:buFontTx/>
              <a:buChar char="•"/>
            </a:pPr>
            <a:r>
              <a:rPr lang="en-US" sz="3600" b="1" dirty="0" smtClean="0"/>
              <a:t> </a:t>
            </a:r>
            <a:r>
              <a:rPr lang="en-US" sz="3600" b="1" dirty="0" err="1" smtClean="0"/>
              <a:t>Dokumen</a:t>
            </a:r>
            <a:r>
              <a:rPr lang="en-US" sz="3600" b="1" dirty="0" smtClean="0"/>
              <a:t> </a:t>
            </a:r>
            <a:r>
              <a:rPr lang="en-US" sz="3600" b="1" dirty="0" err="1" smtClean="0"/>
              <a:t>publik</a:t>
            </a:r>
            <a:endParaRPr lang="en-US" sz="3600" b="1" dirty="0" smtClean="0"/>
          </a:p>
          <a:p>
            <a:r>
              <a:rPr lang="en-US" sz="3600" b="1" dirty="0" smtClean="0"/>
              <a:t> </a:t>
            </a:r>
            <a:r>
              <a:rPr lang="en-US" sz="3600" b="1" dirty="0" err="1" smtClean="0"/>
              <a:t>Melindungi</a:t>
            </a:r>
            <a:r>
              <a:rPr lang="en-US" sz="3600" b="1" dirty="0" smtClean="0"/>
              <a:t> </a:t>
            </a:r>
            <a:r>
              <a:rPr lang="en-US" sz="3600" b="1" dirty="0" err="1" smtClean="0"/>
              <a:t>publik</a:t>
            </a:r>
            <a:r>
              <a:rPr lang="en-US" sz="3600" b="1" dirty="0" smtClean="0"/>
              <a:t> </a:t>
            </a:r>
            <a:r>
              <a:rPr lang="en-US" sz="3600" b="1" dirty="0" err="1" smtClean="0"/>
              <a:t>dari</a:t>
            </a:r>
            <a:r>
              <a:rPr lang="en-US" sz="3600" b="1" dirty="0" smtClean="0"/>
              <a:t> </a:t>
            </a:r>
            <a:r>
              <a:rPr lang="en-US" sz="3600" b="1" dirty="0" err="1" smtClean="0"/>
              <a:t>praktek</a:t>
            </a:r>
            <a:r>
              <a:rPr lang="en-US" sz="3600" b="1" dirty="0" smtClean="0"/>
              <a:t> yang </a:t>
            </a:r>
            <a:r>
              <a:rPr lang="en-US" sz="3600" b="1" dirty="0" err="1" smtClean="0"/>
              <a:t>tidak</a:t>
            </a:r>
            <a:r>
              <a:rPr lang="en-US" sz="3600" b="1" dirty="0" smtClean="0"/>
              <a:t> </a:t>
            </a:r>
            <a:r>
              <a:rPr lang="en-US" sz="3600" b="1" dirty="0" err="1" smtClean="0"/>
              <a:t>etis</a:t>
            </a:r>
            <a:endParaRPr lang="en-US" sz="3600" b="1" dirty="0" smtClean="0"/>
          </a:p>
          <a:p>
            <a:endParaRPr lang="en-US" dirty="0" smtClean="0"/>
          </a:p>
        </p:txBody>
      </p:sp>
      <p:sp>
        <p:nvSpPr>
          <p:cNvPr id="6" name="Slide Number Placeholder 5"/>
          <p:cNvSpPr>
            <a:spLocks noGrp="1"/>
          </p:cNvSpPr>
          <p:nvPr>
            <p:ph type="sldNum" sz="quarter" idx="12"/>
          </p:nvPr>
        </p:nvSpPr>
        <p:spPr/>
        <p:txBody>
          <a:bodyPr/>
          <a:lstStyle/>
          <a:p>
            <a:pPr>
              <a:defRPr/>
            </a:pPr>
            <a:fld id="{F7750161-AFD9-4374-BFF0-3B057933E46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DEB576B9-4058-4523-98BF-B8612EB97C38}" type="slidenum">
              <a:rPr lang="en-US"/>
              <a:pPr>
                <a:defRPr/>
              </a:pPr>
              <a:t>12</a:t>
            </a:fld>
            <a:endParaRPr lang="en-US"/>
          </a:p>
        </p:txBody>
      </p:sp>
      <p:sp>
        <p:nvSpPr>
          <p:cNvPr id="13315" name="Rectangle 4"/>
          <p:cNvSpPr>
            <a:spLocks noChangeArrowheads="1"/>
          </p:cNvSpPr>
          <p:nvPr/>
        </p:nvSpPr>
        <p:spPr bwMode="auto">
          <a:xfrm>
            <a:off x="457200" y="304800"/>
            <a:ext cx="4343400" cy="584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3200" b="1" dirty="0" err="1"/>
              <a:t>Profesionalisme</a:t>
            </a:r>
            <a:r>
              <a:rPr lang="en-US" sz="3200" b="1" dirty="0"/>
              <a:t> – ?</a:t>
            </a:r>
          </a:p>
        </p:txBody>
      </p:sp>
      <p:sp>
        <p:nvSpPr>
          <p:cNvPr id="13316" name="Text Box 6"/>
          <p:cNvSpPr txBox="1">
            <a:spLocks noChangeArrowheads="1"/>
          </p:cNvSpPr>
          <p:nvPr/>
        </p:nvSpPr>
        <p:spPr bwMode="auto">
          <a:xfrm>
            <a:off x="2195513" y="1052513"/>
            <a:ext cx="6553200" cy="49545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marL="342900" indent="-342900">
              <a:spcBef>
                <a:spcPct val="50000"/>
              </a:spcBef>
              <a:buFontTx/>
              <a:buChar char="•"/>
              <a:defRPr/>
            </a:pPr>
            <a:r>
              <a:rPr lang="en-US" sz="2400" dirty="0"/>
              <a:t>Status </a:t>
            </a:r>
            <a:r>
              <a:rPr lang="en-US" sz="2400" dirty="0" err="1"/>
              <a:t>profesional</a:t>
            </a:r>
            <a:r>
              <a:rPr lang="en-US" sz="2400" dirty="0"/>
              <a:t> </a:t>
            </a:r>
            <a:r>
              <a:rPr lang="en-US" sz="2400" b="1" dirty="0" err="1"/>
              <a:t>tidak</a:t>
            </a:r>
            <a:r>
              <a:rPr lang="en-US" sz="2400" b="1" dirty="0"/>
              <a:t> </a:t>
            </a:r>
            <a:r>
              <a:rPr lang="en-US" sz="2400" b="1" dirty="0" err="1"/>
              <a:t>merupakan</a:t>
            </a:r>
            <a:r>
              <a:rPr lang="en-US" sz="2400" b="1" dirty="0"/>
              <a:t> </a:t>
            </a:r>
            <a:r>
              <a:rPr lang="en-US" sz="2400" b="1" dirty="0" err="1"/>
              <a:t>hak</a:t>
            </a:r>
            <a:r>
              <a:rPr lang="en-US" sz="2400" dirty="0"/>
              <a:t> yang </a:t>
            </a:r>
            <a:r>
              <a:rPr lang="en-US" sz="2400" dirty="0" err="1"/>
              <a:t>melekat</a:t>
            </a:r>
            <a:r>
              <a:rPr lang="en-US" sz="2400" dirty="0"/>
              <a:t> </a:t>
            </a:r>
            <a:r>
              <a:rPr lang="en-US" sz="2400" dirty="0" err="1"/>
              <a:t>hanya</a:t>
            </a:r>
            <a:r>
              <a:rPr lang="en-US" sz="2400" dirty="0"/>
              <a:t> </a:t>
            </a:r>
            <a:r>
              <a:rPr lang="en-US" sz="2400" dirty="0" err="1"/>
              <a:t>dengan</a:t>
            </a:r>
            <a:r>
              <a:rPr lang="en-US" sz="2400" dirty="0"/>
              <a:t> </a:t>
            </a:r>
            <a:r>
              <a:rPr lang="en-US" sz="2400" b="1" dirty="0" err="1"/>
              <a:t>kualifikasi</a:t>
            </a:r>
            <a:r>
              <a:rPr lang="en-US" sz="2400" dirty="0"/>
              <a:t> </a:t>
            </a:r>
            <a:r>
              <a:rPr lang="en-US" sz="2400" dirty="0" err="1"/>
              <a:t>tapi</a:t>
            </a:r>
            <a:r>
              <a:rPr lang="en-US" sz="2400" dirty="0"/>
              <a:t> </a:t>
            </a:r>
            <a:r>
              <a:rPr lang="en-US" sz="2400" dirty="0" err="1"/>
              <a:t>juga</a:t>
            </a:r>
            <a:r>
              <a:rPr lang="en-US" sz="2400" dirty="0"/>
              <a:t> </a:t>
            </a:r>
            <a:r>
              <a:rPr lang="en-US" sz="2400" dirty="0" err="1"/>
              <a:t>diberikan</a:t>
            </a:r>
            <a:r>
              <a:rPr lang="en-US" sz="2400" dirty="0"/>
              <a:t> </a:t>
            </a:r>
            <a:r>
              <a:rPr lang="en-US" sz="2400" b="1" dirty="0" err="1"/>
              <a:t>kepercayaan</a:t>
            </a:r>
            <a:r>
              <a:rPr lang="en-US" sz="2400" b="1" dirty="0"/>
              <a:t> </a:t>
            </a:r>
            <a:r>
              <a:rPr lang="en-US" sz="2400" b="1" dirty="0" err="1"/>
              <a:t>oleh</a:t>
            </a:r>
            <a:r>
              <a:rPr lang="en-US" sz="2400" b="1" dirty="0"/>
              <a:t> </a:t>
            </a:r>
            <a:r>
              <a:rPr lang="en-US" sz="2400" b="1" dirty="0" err="1"/>
              <a:t>masyarakat</a:t>
            </a:r>
            <a:r>
              <a:rPr lang="en-US" sz="2400" dirty="0"/>
              <a:t>.</a:t>
            </a:r>
          </a:p>
          <a:p>
            <a:pPr marL="342900" indent="-342900">
              <a:spcBef>
                <a:spcPct val="50000"/>
              </a:spcBef>
              <a:buFontTx/>
              <a:buChar char="•"/>
              <a:defRPr/>
            </a:pPr>
            <a:r>
              <a:rPr lang="en-US" sz="2400" dirty="0" err="1"/>
              <a:t>Publik</a:t>
            </a:r>
            <a:r>
              <a:rPr lang="en-US" sz="2400" dirty="0"/>
              <a:t> </a:t>
            </a:r>
            <a:r>
              <a:rPr lang="en-US" sz="2400" dirty="0" err="1"/>
              <a:t>harus</a:t>
            </a:r>
            <a:r>
              <a:rPr lang="en-US" sz="2400" dirty="0"/>
              <a:t> </a:t>
            </a:r>
            <a:r>
              <a:rPr lang="en-US" sz="2400" dirty="0" err="1"/>
              <a:t>percaya</a:t>
            </a:r>
            <a:r>
              <a:rPr lang="en-US" sz="2400" dirty="0"/>
              <a:t> </a:t>
            </a:r>
            <a:r>
              <a:rPr lang="en-US" sz="2400" dirty="0" err="1"/>
              <a:t>dan</a:t>
            </a:r>
            <a:r>
              <a:rPr lang="en-US" sz="2400" dirty="0"/>
              <a:t> </a:t>
            </a:r>
            <a:r>
              <a:rPr lang="en-US" sz="2400" dirty="0" err="1"/>
              <a:t>melihat</a:t>
            </a:r>
            <a:r>
              <a:rPr lang="en-US" sz="2400" dirty="0"/>
              <a:t> </a:t>
            </a:r>
            <a:r>
              <a:rPr lang="en-US" sz="2400" dirty="0" err="1"/>
              <a:t>para</a:t>
            </a:r>
            <a:r>
              <a:rPr lang="en-US" sz="2400" dirty="0"/>
              <a:t> </a:t>
            </a:r>
            <a:r>
              <a:rPr lang="en-US" sz="2400" dirty="0" err="1"/>
              <a:t>profesional</a:t>
            </a:r>
            <a:r>
              <a:rPr lang="en-US" sz="2400" dirty="0"/>
              <a:t> </a:t>
            </a:r>
            <a:r>
              <a:rPr lang="en-US" sz="2400" dirty="0" err="1"/>
              <a:t>sebagai</a:t>
            </a:r>
            <a:r>
              <a:rPr lang="en-US" sz="2400" dirty="0"/>
              <a:t> </a:t>
            </a:r>
            <a:r>
              <a:rPr lang="en-US" sz="2400" dirty="0" err="1"/>
              <a:t>dapat</a:t>
            </a:r>
            <a:r>
              <a:rPr lang="en-US" sz="2400" dirty="0"/>
              <a:t> </a:t>
            </a:r>
            <a:r>
              <a:rPr lang="en-US" sz="2400" b="1" dirty="0" err="1"/>
              <a:t>dipercaya</a:t>
            </a:r>
            <a:r>
              <a:rPr lang="en-US" sz="2400" b="1" dirty="0"/>
              <a:t>.</a:t>
            </a:r>
          </a:p>
          <a:p>
            <a:pPr marL="342900" indent="-342900">
              <a:spcBef>
                <a:spcPct val="50000"/>
              </a:spcBef>
              <a:buFontTx/>
              <a:buChar char="•"/>
              <a:defRPr/>
            </a:pPr>
            <a:r>
              <a:rPr lang="en-US" sz="2400" dirty="0" err="1"/>
              <a:t>Untuk</a:t>
            </a:r>
            <a:r>
              <a:rPr lang="en-US" sz="2400" dirty="0"/>
              <a:t> </a:t>
            </a:r>
            <a:r>
              <a:rPr lang="en-US" sz="2400" dirty="0" err="1"/>
              <a:t>dapat</a:t>
            </a:r>
            <a:r>
              <a:rPr lang="en-US" sz="2400" dirty="0"/>
              <a:t> </a:t>
            </a:r>
            <a:r>
              <a:rPr lang="en-US" sz="2400" dirty="0" err="1"/>
              <a:t>dipercaya</a:t>
            </a:r>
            <a:r>
              <a:rPr lang="en-US" sz="2400" dirty="0"/>
              <a:t> </a:t>
            </a:r>
            <a:r>
              <a:rPr lang="en-US" sz="2400" dirty="0" err="1"/>
              <a:t>para</a:t>
            </a:r>
            <a:r>
              <a:rPr lang="en-US" sz="2400" dirty="0"/>
              <a:t> </a:t>
            </a:r>
            <a:r>
              <a:rPr lang="en-US" sz="2400" dirty="0" err="1"/>
              <a:t>profesional</a:t>
            </a:r>
            <a:r>
              <a:rPr lang="en-US" sz="2400" dirty="0"/>
              <a:t> </a:t>
            </a:r>
            <a:r>
              <a:rPr lang="en-US" sz="2400" dirty="0" err="1"/>
              <a:t>harus</a:t>
            </a:r>
            <a:r>
              <a:rPr lang="en-US" sz="2400" dirty="0"/>
              <a:t> </a:t>
            </a:r>
            <a:r>
              <a:rPr lang="en-US" sz="2400" b="1" dirty="0" err="1"/>
              <a:t>memenuhi</a:t>
            </a:r>
            <a:r>
              <a:rPr lang="en-US" sz="2400" b="1" dirty="0"/>
              <a:t> </a:t>
            </a:r>
            <a:r>
              <a:rPr lang="en-US" sz="2400" b="1" dirty="0" err="1"/>
              <a:t>kewaj</a:t>
            </a:r>
            <a:r>
              <a:rPr lang="en-US" sz="2400" dirty="0" err="1"/>
              <a:t>iban</a:t>
            </a:r>
            <a:r>
              <a:rPr lang="en-US" sz="2400" dirty="0"/>
              <a:t> yang </a:t>
            </a:r>
            <a:r>
              <a:rPr lang="en-US" sz="2400" dirty="0" err="1"/>
              <a:t>diharapkan</a:t>
            </a:r>
            <a:r>
              <a:rPr lang="en-US" sz="2400" dirty="0"/>
              <a:t> </a:t>
            </a:r>
            <a:r>
              <a:rPr lang="en-US" sz="2400" dirty="0" err="1"/>
              <a:t>oleh</a:t>
            </a:r>
            <a:r>
              <a:rPr lang="en-US" sz="2400" dirty="0"/>
              <a:t> </a:t>
            </a:r>
            <a:r>
              <a:rPr lang="en-US" sz="2400" dirty="0" err="1"/>
              <a:t>masyarakat</a:t>
            </a:r>
            <a:r>
              <a:rPr lang="en-US" sz="2400" dirty="0"/>
              <a:t>.</a:t>
            </a:r>
          </a:p>
          <a:p>
            <a:pPr marL="342900" indent="-342900">
              <a:spcBef>
                <a:spcPct val="50000"/>
              </a:spcBef>
              <a:buFontTx/>
              <a:buChar char="•"/>
              <a:defRPr/>
            </a:pPr>
            <a:r>
              <a:rPr lang="en-US" sz="2400" b="1" dirty="0" err="1"/>
              <a:t>Kegagalan</a:t>
            </a:r>
            <a:r>
              <a:rPr lang="en-US" sz="2400" b="1" dirty="0"/>
              <a:t> </a:t>
            </a:r>
            <a:r>
              <a:rPr lang="en-US" sz="2400" dirty="0" err="1"/>
              <a:t>untuk</a:t>
            </a:r>
            <a:r>
              <a:rPr lang="en-US" sz="2400" dirty="0"/>
              <a:t> </a:t>
            </a:r>
            <a:r>
              <a:rPr lang="en-US" sz="2400" dirty="0" err="1"/>
              <a:t>memenuhi</a:t>
            </a:r>
            <a:r>
              <a:rPr lang="en-US" sz="2400" dirty="0"/>
              <a:t> </a:t>
            </a:r>
            <a:r>
              <a:rPr lang="en-US" sz="2400" dirty="0" err="1"/>
              <a:t>kepercayaan</a:t>
            </a:r>
            <a:r>
              <a:rPr lang="en-US" sz="2400" dirty="0"/>
              <a:t> </a:t>
            </a:r>
            <a:r>
              <a:rPr lang="en-US" sz="2000" dirty="0" err="1"/>
              <a:t>dan</a:t>
            </a:r>
            <a:r>
              <a:rPr lang="en-US" sz="2000" dirty="0"/>
              <a:t> </a:t>
            </a:r>
            <a:r>
              <a:rPr lang="en-US" sz="2000" dirty="0" err="1"/>
              <a:t>tingkah</a:t>
            </a:r>
            <a:r>
              <a:rPr lang="en-US" sz="2000" dirty="0"/>
              <a:t> </a:t>
            </a:r>
            <a:r>
              <a:rPr lang="en-US" sz="2000" dirty="0" err="1"/>
              <a:t>laku</a:t>
            </a:r>
            <a:r>
              <a:rPr lang="en-US" sz="2000" dirty="0"/>
              <a:t> </a:t>
            </a:r>
            <a:r>
              <a:rPr lang="en-US" sz="2000" dirty="0" err="1"/>
              <a:t>dan</a:t>
            </a:r>
            <a:r>
              <a:rPr lang="en-US" sz="2000" dirty="0"/>
              <a:t> </a:t>
            </a:r>
            <a:r>
              <a:rPr lang="en-US" sz="2000" dirty="0" err="1"/>
              <a:t>standar</a:t>
            </a:r>
            <a:r>
              <a:rPr lang="en-US" sz="2000" dirty="0"/>
              <a:t> </a:t>
            </a:r>
            <a:r>
              <a:rPr lang="en-US" sz="2000" dirty="0" err="1"/>
              <a:t>profesional</a:t>
            </a:r>
            <a:r>
              <a:rPr lang="en-US" sz="2000" dirty="0"/>
              <a:t> </a:t>
            </a:r>
            <a:r>
              <a:rPr lang="en-US" sz="2000" dirty="0" err="1"/>
              <a:t>akan</a:t>
            </a:r>
            <a:r>
              <a:rPr lang="en-US" sz="2000" dirty="0"/>
              <a:t> </a:t>
            </a:r>
            <a:r>
              <a:rPr lang="en-US" sz="2000" dirty="0" err="1"/>
              <a:t>mengakibatkan</a:t>
            </a:r>
            <a:r>
              <a:rPr lang="en-US" sz="2000" dirty="0"/>
              <a:t> </a:t>
            </a:r>
            <a:r>
              <a:rPr lang="en-US" sz="2000" b="1" dirty="0" err="1"/>
              <a:t>kehilangan</a:t>
            </a:r>
            <a:r>
              <a:rPr lang="en-US" sz="2000" b="1" dirty="0"/>
              <a:t> status </a:t>
            </a:r>
            <a:r>
              <a:rPr lang="en-US" sz="2000" b="1" dirty="0" err="1"/>
              <a:t>profesi</a:t>
            </a:r>
            <a:r>
              <a:rPr lang="en-US" sz="2000" b="1" dirty="0"/>
              <a:t> </a:t>
            </a:r>
            <a:r>
              <a:rPr lang="en-US" sz="2000" b="1" dirty="0" err="1"/>
              <a:t>ters</a:t>
            </a:r>
            <a:r>
              <a:rPr lang="en-US" sz="2000" dirty="0" err="1"/>
              <a:t>ebut</a:t>
            </a:r>
            <a:r>
              <a:rPr lang="en-US" sz="2000" dirty="0"/>
              <a:t>.</a:t>
            </a:r>
          </a:p>
        </p:txBody>
      </p:sp>
      <p:pic>
        <p:nvPicPr>
          <p:cNvPr id="14341" name="Picture 7" descr="midwife3"/>
          <p:cNvPicPr>
            <a:picLocks noChangeAspect="1" noChangeArrowheads="1"/>
          </p:cNvPicPr>
          <p:nvPr/>
        </p:nvPicPr>
        <p:blipFill>
          <a:blip r:embed="rId2" cstate="print"/>
          <a:srcRect/>
          <a:stretch>
            <a:fillRect/>
          </a:stretch>
        </p:blipFill>
        <p:spPr bwMode="auto">
          <a:xfrm>
            <a:off x="468313" y="1133475"/>
            <a:ext cx="1714500" cy="2295525"/>
          </a:xfrm>
          <a:prstGeom prst="rect">
            <a:avLst/>
          </a:prstGeom>
          <a:noFill/>
          <a:ln w="9525">
            <a:noFill/>
            <a:miter lim="800000"/>
            <a:headEnd/>
            <a:tailEnd/>
          </a:ln>
        </p:spPr>
      </p:pic>
      <p:pic>
        <p:nvPicPr>
          <p:cNvPr id="14342" name="Picture 8" descr="midwife2"/>
          <p:cNvPicPr>
            <a:picLocks noChangeAspect="1" noChangeArrowheads="1"/>
          </p:cNvPicPr>
          <p:nvPr/>
        </p:nvPicPr>
        <p:blipFill>
          <a:blip r:embed="rId3" cstate="print"/>
          <a:srcRect/>
          <a:stretch>
            <a:fillRect/>
          </a:stretch>
        </p:blipFill>
        <p:spPr bwMode="auto">
          <a:xfrm>
            <a:off x="468313" y="3573463"/>
            <a:ext cx="1709737" cy="212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685800"/>
          </a:xfrm>
        </p:spPr>
        <p:txBody>
          <a:bodyPr/>
          <a:lstStyle/>
          <a:p>
            <a:pPr eaLnBrk="1" hangingPunct="1"/>
            <a:r>
              <a:rPr lang="en-US" sz="2800" smtClean="0"/>
              <a:t>Bidan sebagai profesi memiliki ciri-ciri</a:t>
            </a:r>
          </a:p>
        </p:txBody>
      </p:sp>
      <p:sp>
        <p:nvSpPr>
          <p:cNvPr id="3075" name="Rectangle 3"/>
          <p:cNvSpPr>
            <a:spLocks noGrp="1" noChangeArrowheads="1"/>
          </p:cNvSpPr>
          <p:nvPr>
            <p:ph type="body" idx="1"/>
          </p:nvPr>
        </p:nvSpPr>
        <p:spPr>
          <a:xfrm>
            <a:off x="381000" y="1143000"/>
            <a:ext cx="8382000" cy="5334000"/>
          </a:xfrm>
        </p:spPr>
        <p:txBody>
          <a:bodyPr/>
          <a:lstStyle/>
          <a:p>
            <a:pPr eaLnBrk="1" hangingPunct="1">
              <a:lnSpc>
                <a:spcPct val="90000"/>
              </a:lnSpc>
              <a:buFontTx/>
              <a:buNone/>
            </a:pPr>
            <a:r>
              <a:rPr lang="en-US" sz="2400" smtClean="0"/>
              <a:t>1.Mengembangkan pelayanan yg unik kpd msy</a:t>
            </a:r>
          </a:p>
          <a:p>
            <a:pPr eaLnBrk="1" hangingPunct="1">
              <a:lnSpc>
                <a:spcPct val="90000"/>
              </a:lnSpc>
              <a:buFontTx/>
              <a:buNone/>
            </a:pPr>
            <a:r>
              <a:rPr lang="en-US" sz="2400" smtClean="0"/>
              <a:t>2.Melalui program pendidikan Unt profesi bidan</a:t>
            </a:r>
          </a:p>
          <a:p>
            <a:pPr eaLnBrk="1" hangingPunct="1">
              <a:lnSpc>
                <a:spcPct val="90000"/>
              </a:lnSpc>
              <a:buFontTx/>
              <a:buNone/>
            </a:pPr>
            <a:r>
              <a:rPr lang="en-US" sz="2400" smtClean="0"/>
              <a:t>3.Memiliki pengetahuan ilmiah,Standart pelayanan ,Standart praktek,Standart pendidikan.</a:t>
            </a:r>
          </a:p>
          <a:p>
            <a:pPr eaLnBrk="1" hangingPunct="1">
              <a:lnSpc>
                <a:spcPct val="90000"/>
              </a:lnSpc>
              <a:buFontTx/>
              <a:buNone/>
            </a:pPr>
            <a:r>
              <a:rPr lang="en-US" sz="2400" smtClean="0"/>
              <a:t>4. Mempunyai kode etik,etika kebidanan</a:t>
            </a:r>
          </a:p>
          <a:p>
            <a:pPr eaLnBrk="1" hangingPunct="1">
              <a:lnSpc>
                <a:spcPct val="90000"/>
              </a:lnSpc>
              <a:buFontTx/>
              <a:buNone/>
            </a:pPr>
            <a:r>
              <a:rPr lang="en-US" sz="2400" smtClean="0"/>
              <a:t>5. Mempunyai kebebasan dlm mengambil keputusan dalam nenjalankan profesinya</a:t>
            </a:r>
          </a:p>
          <a:p>
            <a:pPr eaLnBrk="1" hangingPunct="1">
              <a:lnSpc>
                <a:spcPct val="90000"/>
              </a:lnSpc>
              <a:buFontTx/>
              <a:buNone/>
            </a:pPr>
            <a:r>
              <a:rPr lang="en-US" sz="2400" smtClean="0"/>
              <a:t>6. Mendapat imbalan jasa dalam pelayanan </a:t>
            </a:r>
          </a:p>
          <a:p>
            <a:pPr eaLnBrk="1" hangingPunct="1">
              <a:lnSpc>
                <a:spcPct val="90000"/>
              </a:lnSpc>
              <a:buFontTx/>
              <a:buNone/>
            </a:pPr>
            <a:r>
              <a:rPr lang="en-US" sz="2400" smtClean="0"/>
              <a:t>7. Memiliki organisasi profesi</a:t>
            </a:r>
          </a:p>
          <a:p>
            <a:pPr eaLnBrk="1" hangingPunct="1">
              <a:lnSpc>
                <a:spcPct val="90000"/>
              </a:lnSpc>
              <a:buFontTx/>
              <a:buNone/>
            </a:pPr>
            <a:r>
              <a:rPr lang="en-US" sz="2400" smtClean="0"/>
              <a:t>8. Mempunyai kewenangan,peran dan fungsi, kompetensiyg jelas dan terukur</a:t>
            </a:r>
          </a:p>
          <a:p>
            <a:pPr eaLnBrk="1" hangingPunct="1">
              <a:lnSpc>
                <a:spcPct val="90000"/>
              </a:lnSpc>
              <a:buFontTx/>
              <a:buNone/>
            </a:pPr>
            <a:r>
              <a:rPr lang="en-US" sz="2400" smtClean="0"/>
              <a:t>9. Diakui dan diperlukan masyarakat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box(out)">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box(out)">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box(out)">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box(out)">
                                      <p:cBhvr>
                                        <p:cTn id="27" dur="500"/>
                                        <p:tgtEl>
                                          <p:spTgt spid="30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box(out)">
                                      <p:cBhvr>
                                        <p:cTn id="32" dur="500"/>
                                        <p:tgtEl>
                                          <p:spTgt spid="30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box(out)">
                                      <p:cBhvr>
                                        <p:cTn id="37" dur="500"/>
                                        <p:tgtEl>
                                          <p:spTgt spid="30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box(out)">
                                      <p:cBhvr>
                                        <p:cTn id="42" dur="500"/>
                                        <p:tgtEl>
                                          <p:spTgt spid="30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075">
                                            <p:txEl>
                                              <p:pRg st="7" end="7"/>
                                            </p:txEl>
                                          </p:spTgt>
                                        </p:tgtEl>
                                        <p:attrNameLst>
                                          <p:attrName>style.visibility</p:attrName>
                                        </p:attrNameLst>
                                      </p:cBhvr>
                                      <p:to>
                                        <p:strVal val="visible"/>
                                      </p:to>
                                    </p:set>
                                    <p:animEffect transition="in" filter="box(out)">
                                      <p:cBhvr>
                                        <p:cTn id="47" dur="500"/>
                                        <p:tgtEl>
                                          <p:spTgt spid="307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075">
                                            <p:txEl>
                                              <p:pRg st="8" end="8"/>
                                            </p:txEl>
                                          </p:spTgt>
                                        </p:tgtEl>
                                        <p:attrNameLst>
                                          <p:attrName>style.visibility</p:attrName>
                                        </p:attrNameLst>
                                      </p:cBhvr>
                                      <p:to>
                                        <p:strVal val="visible"/>
                                      </p:to>
                                    </p:set>
                                    <p:animEffect transition="in" filter="box(out)">
                                      <p:cBhvr>
                                        <p:cTn id="52"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022FEC37-9623-4C79-984D-340E7690D5C0}" type="slidenum">
              <a:rPr lang="en-US" smtClean="0"/>
              <a:pPr>
                <a:defRPr/>
              </a:pPr>
              <a:t>14</a:t>
            </a:fld>
            <a:endParaRPr lang="en-US" smtClean="0"/>
          </a:p>
        </p:txBody>
      </p:sp>
      <p:sp>
        <p:nvSpPr>
          <p:cNvPr id="14339" name="Rectangle 4"/>
          <p:cNvSpPr>
            <a:spLocks noChangeArrowheads="1"/>
          </p:cNvSpPr>
          <p:nvPr/>
        </p:nvSpPr>
        <p:spPr bwMode="auto">
          <a:xfrm>
            <a:off x="468313" y="260350"/>
            <a:ext cx="6743700" cy="584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200" b="1" dirty="0" err="1"/>
              <a:t>Hambatan</a:t>
            </a:r>
            <a:r>
              <a:rPr lang="en-US" sz="3200" b="1" dirty="0"/>
              <a:t> </a:t>
            </a:r>
            <a:r>
              <a:rPr lang="en-US" sz="3200" b="1" dirty="0" err="1"/>
              <a:t>dalam</a:t>
            </a:r>
            <a:r>
              <a:rPr lang="en-US" sz="3200" b="1" dirty="0"/>
              <a:t> </a:t>
            </a:r>
            <a:r>
              <a:rPr lang="en-US" sz="3200" b="1" dirty="0" err="1"/>
              <a:t>Profesionalisme</a:t>
            </a:r>
            <a:endParaRPr lang="en-US" sz="3200" b="1" dirty="0"/>
          </a:p>
        </p:txBody>
      </p:sp>
      <p:sp>
        <p:nvSpPr>
          <p:cNvPr id="14340" name="Text Box 5"/>
          <p:cNvSpPr txBox="1">
            <a:spLocks noChangeArrowheads="1"/>
          </p:cNvSpPr>
          <p:nvPr/>
        </p:nvSpPr>
        <p:spPr bwMode="auto">
          <a:xfrm>
            <a:off x="304800" y="990600"/>
            <a:ext cx="5867400" cy="5016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50000"/>
              </a:spcBef>
              <a:buFontTx/>
              <a:buChar char="•"/>
              <a:defRPr/>
            </a:pPr>
            <a:r>
              <a:rPr lang="en-US" sz="3200" dirty="0" err="1"/>
              <a:t>Arogan</a:t>
            </a:r>
            <a:r>
              <a:rPr lang="en-US" sz="3200" dirty="0"/>
              <a:t> </a:t>
            </a:r>
            <a:r>
              <a:rPr lang="en-US" sz="3200" dirty="0">
                <a:sym typeface="Wingdings" pitchFamily="2" charset="2"/>
              </a:rPr>
              <a:t> </a:t>
            </a:r>
            <a:r>
              <a:rPr lang="en-US" sz="3200" dirty="0" err="1"/>
              <a:t>Sombong</a:t>
            </a:r>
            <a:r>
              <a:rPr lang="en-US" sz="3200" dirty="0"/>
              <a:t>  </a:t>
            </a:r>
          </a:p>
          <a:p>
            <a:pPr marL="342900" indent="-342900">
              <a:spcBef>
                <a:spcPct val="50000"/>
              </a:spcBef>
              <a:buFontTx/>
              <a:buChar char="•"/>
              <a:defRPr/>
            </a:pPr>
            <a:r>
              <a:rPr lang="en-US" sz="3200" dirty="0" err="1"/>
              <a:t>Monopoli</a:t>
            </a:r>
            <a:r>
              <a:rPr lang="en-US" sz="3200" dirty="0"/>
              <a:t>  </a:t>
            </a:r>
            <a:r>
              <a:rPr lang="en-US" sz="3200" dirty="0">
                <a:sym typeface="Wingdings" pitchFamily="2" charset="2"/>
              </a:rPr>
              <a:t> </a:t>
            </a:r>
            <a:r>
              <a:rPr lang="en-US" sz="3200" dirty="0" err="1"/>
              <a:t>Tamak</a:t>
            </a:r>
            <a:r>
              <a:rPr lang="en-US" sz="3200" dirty="0"/>
              <a:t>  </a:t>
            </a:r>
          </a:p>
          <a:p>
            <a:pPr marL="342900" indent="-342900">
              <a:spcBef>
                <a:spcPct val="50000"/>
              </a:spcBef>
              <a:buFontTx/>
              <a:buChar char="•"/>
              <a:defRPr/>
            </a:pPr>
            <a:r>
              <a:rPr lang="en-US" sz="3200" dirty="0" err="1"/>
              <a:t>Penyalahgunaan</a:t>
            </a:r>
            <a:r>
              <a:rPr lang="en-US" sz="3200" dirty="0"/>
              <a:t> </a:t>
            </a:r>
            <a:r>
              <a:rPr lang="en-US" sz="3200" dirty="0" err="1"/>
              <a:t>kekuasaan</a:t>
            </a:r>
            <a:endParaRPr lang="en-US" sz="3200" dirty="0"/>
          </a:p>
          <a:p>
            <a:pPr marL="342900" indent="-342900">
              <a:spcBef>
                <a:spcPct val="50000"/>
              </a:spcBef>
              <a:buFontTx/>
              <a:buChar char="•"/>
              <a:defRPr/>
            </a:pPr>
            <a:r>
              <a:rPr lang="en-US" sz="3200" dirty="0" err="1"/>
              <a:t>Representasi</a:t>
            </a:r>
            <a:r>
              <a:rPr lang="en-US" sz="3200" dirty="0"/>
              <a:t> yang </a:t>
            </a:r>
            <a:r>
              <a:rPr lang="en-US" sz="3200" dirty="0" err="1"/>
              <a:t>salah</a:t>
            </a:r>
            <a:endParaRPr lang="en-US" sz="3200" dirty="0"/>
          </a:p>
          <a:p>
            <a:pPr marL="342900" indent="-342900">
              <a:spcBef>
                <a:spcPct val="50000"/>
              </a:spcBef>
              <a:buFontTx/>
              <a:buChar char="•"/>
              <a:defRPr/>
            </a:pPr>
            <a:r>
              <a:rPr lang="en-US" sz="3200" dirty="0" err="1"/>
              <a:t>Perusakan</a:t>
            </a:r>
            <a:endParaRPr lang="en-US" sz="3200" dirty="0"/>
          </a:p>
          <a:p>
            <a:pPr marL="342900" indent="-342900">
              <a:spcBef>
                <a:spcPct val="50000"/>
              </a:spcBef>
              <a:buFontTx/>
              <a:buChar char="•"/>
              <a:defRPr/>
            </a:pPr>
            <a:r>
              <a:rPr lang="en-US" sz="3200" dirty="0" err="1"/>
              <a:t>Konflik</a:t>
            </a:r>
            <a:r>
              <a:rPr lang="en-US" sz="3200" dirty="0"/>
              <a:t> </a:t>
            </a:r>
            <a:r>
              <a:rPr lang="en-US" sz="3200" dirty="0" err="1"/>
              <a:t>kepentingan</a:t>
            </a:r>
            <a:endParaRPr lang="en-US" sz="2800" dirty="0"/>
          </a:p>
          <a:p>
            <a:pPr marL="342900" indent="-342900">
              <a:spcBef>
                <a:spcPct val="50000"/>
              </a:spcBef>
              <a:buFontTx/>
              <a:buChar char="•"/>
              <a:defRPr/>
            </a:pPr>
            <a:r>
              <a:rPr lang="en-US" sz="3200" dirty="0" err="1"/>
              <a:t>Ketidaksungguhan</a:t>
            </a:r>
            <a:endParaRPr lang="en-US" sz="2800" dirty="0"/>
          </a:p>
        </p:txBody>
      </p:sp>
      <p:pic>
        <p:nvPicPr>
          <p:cNvPr id="15365" name="Picture 6" descr="midwife_and_baby"/>
          <p:cNvPicPr>
            <a:picLocks noChangeAspect="1" noChangeArrowheads="1"/>
          </p:cNvPicPr>
          <p:nvPr/>
        </p:nvPicPr>
        <p:blipFill>
          <a:blip r:embed="rId2" cstate="print"/>
          <a:srcRect/>
          <a:stretch>
            <a:fillRect/>
          </a:stretch>
        </p:blipFill>
        <p:spPr bwMode="auto">
          <a:xfrm>
            <a:off x="6248400" y="838200"/>
            <a:ext cx="2895600" cy="2819400"/>
          </a:xfrm>
          <a:prstGeom prst="rect">
            <a:avLst/>
          </a:prstGeom>
          <a:noFill/>
          <a:ln w="9525">
            <a:noFill/>
            <a:miter lim="800000"/>
            <a:headEnd/>
            <a:tailEnd/>
          </a:ln>
        </p:spPr>
      </p:pic>
      <p:pic>
        <p:nvPicPr>
          <p:cNvPr id="15366" name="Picture 7" descr="midwife%20Julia%20&amp;%20new%20mom%20with%20baby"/>
          <p:cNvPicPr>
            <a:picLocks noChangeAspect="1" noChangeArrowheads="1"/>
          </p:cNvPicPr>
          <p:nvPr/>
        </p:nvPicPr>
        <p:blipFill>
          <a:blip r:embed="rId3" cstate="print"/>
          <a:srcRect/>
          <a:stretch>
            <a:fillRect/>
          </a:stretch>
        </p:blipFill>
        <p:spPr bwMode="auto">
          <a:xfrm>
            <a:off x="5867400" y="4191000"/>
            <a:ext cx="2743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289EDBA2-5D92-4E8E-A34B-02E5DEA6F67E}" type="slidenum">
              <a:rPr lang="en-US" smtClean="0"/>
              <a:pPr>
                <a:defRPr/>
              </a:pPr>
              <a:t>15</a:t>
            </a:fld>
            <a:endParaRPr lang="en-US" smtClean="0"/>
          </a:p>
        </p:txBody>
      </p:sp>
      <p:sp>
        <p:nvSpPr>
          <p:cNvPr id="3" name="Rectangle 4"/>
          <p:cNvSpPr txBox="1">
            <a:spLocks noChangeArrowheads="1"/>
          </p:cNvSpPr>
          <p:nvPr/>
        </p:nvSpPr>
        <p:spPr>
          <a:xfrm>
            <a:off x="457200" y="-26988"/>
            <a:ext cx="8229600" cy="1139826"/>
          </a:xfrm>
          <a:prstGeom prst="rect">
            <a:avLst/>
          </a:prstGeom>
          <a:noFill/>
          <a:ln/>
        </p:spPr>
        <p:txBody>
          <a:bodyPr/>
          <a:lstStyle/>
          <a:p>
            <a:pPr algn="ctr">
              <a:defRPr/>
            </a:pPr>
            <a:r>
              <a:rPr lang="en-US" sz="4400" b="1" dirty="0">
                <a:latin typeface="+mj-lt"/>
                <a:ea typeface="+mj-ea"/>
                <a:cs typeface="+mj-cs"/>
              </a:rPr>
              <a:t> </a:t>
            </a:r>
          </a:p>
        </p:txBody>
      </p:sp>
      <p:sp>
        <p:nvSpPr>
          <p:cNvPr id="16388" name="Line 5"/>
          <p:cNvSpPr>
            <a:spLocks noChangeShapeType="1"/>
          </p:cNvSpPr>
          <p:nvPr/>
        </p:nvSpPr>
        <p:spPr bwMode="auto">
          <a:xfrm flipV="1">
            <a:off x="381000" y="1447800"/>
            <a:ext cx="8153400" cy="46038"/>
          </a:xfrm>
          <a:prstGeom prst="line">
            <a:avLst/>
          </a:prstGeom>
          <a:noFill/>
          <a:ln w="19050">
            <a:solidFill>
              <a:schemeClr val="tx2"/>
            </a:solidFill>
            <a:round/>
            <a:headEnd/>
            <a:tailEnd/>
          </a:ln>
        </p:spPr>
        <p:txBody>
          <a:bodyPr/>
          <a:lstStyle/>
          <a:p>
            <a:endParaRPr lang="en-US"/>
          </a:p>
        </p:txBody>
      </p:sp>
      <p:sp>
        <p:nvSpPr>
          <p:cNvPr id="16389" name="Text Box 6"/>
          <p:cNvSpPr txBox="1">
            <a:spLocks noChangeArrowheads="1"/>
          </p:cNvSpPr>
          <p:nvPr/>
        </p:nvSpPr>
        <p:spPr bwMode="auto">
          <a:xfrm>
            <a:off x="1116013" y="1628775"/>
            <a:ext cx="5616575" cy="701675"/>
          </a:xfrm>
          <a:prstGeom prst="rect">
            <a:avLst/>
          </a:prstGeom>
          <a:noFill/>
          <a:ln w="9525">
            <a:noFill/>
            <a:miter lim="800000"/>
            <a:headEnd/>
            <a:tailEnd/>
          </a:ln>
        </p:spPr>
        <p:txBody>
          <a:bodyPr>
            <a:spAutoFit/>
          </a:bodyPr>
          <a:lstStyle/>
          <a:p>
            <a:pPr>
              <a:spcBef>
                <a:spcPct val="50000"/>
              </a:spcBef>
            </a:pPr>
            <a:r>
              <a:rPr lang="en-US" sz="4000" b="1"/>
              <a:t>Etika Profesi</a:t>
            </a:r>
          </a:p>
        </p:txBody>
      </p:sp>
      <p:sp>
        <p:nvSpPr>
          <p:cNvPr id="16390" name="Text Box 7"/>
          <p:cNvSpPr txBox="1">
            <a:spLocks noChangeArrowheads="1"/>
          </p:cNvSpPr>
          <p:nvPr/>
        </p:nvSpPr>
        <p:spPr bwMode="auto">
          <a:xfrm>
            <a:off x="1042988" y="3429000"/>
            <a:ext cx="2376487" cy="457200"/>
          </a:xfrm>
          <a:prstGeom prst="rect">
            <a:avLst/>
          </a:prstGeom>
          <a:noFill/>
          <a:ln w="9525">
            <a:noFill/>
            <a:miter lim="800000"/>
            <a:headEnd/>
            <a:tailEnd/>
          </a:ln>
        </p:spPr>
        <p:txBody>
          <a:bodyPr>
            <a:spAutoFit/>
          </a:bodyPr>
          <a:lstStyle/>
          <a:p>
            <a:pPr>
              <a:spcBef>
                <a:spcPct val="50000"/>
              </a:spcBef>
            </a:pPr>
            <a:r>
              <a:rPr lang="en-US" sz="2400" b="1"/>
              <a:t>Profesi</a:t>
            </a:r>
          </a:p>
        </p:txBody>
      </p:sp>
      <p:sp>
        <p:nvSpPr>
          <p:cNvPr id="16391" name="Text Box 8"/>
          <p:cNvSpPr txBox="1">
            <a:spLocks noChangeArrowheads="1"/>
          </p:cNvSpPr>
          <p:nvPr/>
        </p:nvSpPr>
        <p:spPr bwMode="auto">
          <a:xfrm>
            <a:off x="2411413" y="4221163"/>
            <a:ext cx="2376487" cy="457200"/>
          </a:xfrm>
          <a:prstGeom prst="rect">
            <a:avLst/>
          </a:prstGeom>
          <a:noFill/>
          <a:ln w="9525">
            <a:noFill/>
            <a:miter lim="800000"/>
            <a:headEnd/>
            <a:tailEnd/>
          </a:ln>
        </p:spPr>
        <p:txBody>
          <a:bodyPr>
            <a:spAutoFit/>
          </a:bodyPr>
          <a:lstStyle/>
          <a:p>
            <a:pPr>
              <a:spcBef>
                <a:spcPct val="50000"/>
              </a:spcBef>
            </a:pPr>
            <a:r>
              <a:rPr lang="en-US" sz="2400" b="1"/>
              <a:t>Pedoman</a:t>
            </a:r>
          </a:p>
        </p:txBody>
      </p:sp>
      <p:sp>
        <p:nvSpPr>
          <p:cNvPr id="16392" name="Text Box 9"/>
          <p:cNvSpPr txBox="1">
            <a:spLocks noChangeArrowheads="1"/>
          </p:cNvSpPr>
          <p:nvPr/>
        </p:nvSpPr>
        <p:spPr bwMode="auto">
          <a:xfrm>
            <a:off x="4067175" y="5516563"/>
            <a:ext cx="2376488" cy="822325"/>
          </a:xfrm>
          <a:prstGeom prst="rect">
            <a:avLst/>
          </a:prstGeom>
          <a:noFill/>
          <a:ln w="9525">
            <a:noFill/>
            <a:miter lim="800000"/>
            <a:headEnd/>
            <a:tailEnd/>
          </a:ln>
        </p:spPr>
        <p:txBody>
          <a:bodyPr>
            <a:spAutoFit/>
          </a:bodyPr>
          <a:lstStyle/>
          <a:p>
            <a:pPr>
              <a:spcBef>
                <a:spcPct val="50000"/>
              </a:spcBef>
            </a:pPr>
            <a:r>
              <a:rPr lang="en-US" sz="2400" b="1"/>
              <a:t>Diterapkan pada proses</a:t>
            </a:r>
          </a:p>
        </p:txBody>
      </p:sp>
      <p:sp>
        <p:nvSpPr>
          <p:cNvPr id="16393" name="AutoShape 10"/>
          <p:cNvSpPr>
            <a:spLocks noChangeArrowheads="1"/>
          </p:cNvSpPr>
          <p:nvPr/>
        </p:nvSpPr>
        <p:spPr bwMode="auto">
          <a:xfrm>
            <a:off x="1042988" y="2349500"/>
            <a:ext cx="1008062" cy="1150938"/>
          </a:xfrm>
          <a:prstGeom prst="downArrow">
            <a:avLst>
              <a:gd name="adj1" fmla="val 50000"/>
              <a:gd name="adj2" fmla="val 28543"/>
            </a:avLst>
          </a:prstGeom>
          <a:solidFill>
            <a:schemeClr val="accent1"/>
          </a:solidFill>
          <a:ln w="9525">
            <a:solidFill>
              <a:schemeClr val="tx1"/>
            </a:solidFill>
            <a:miter lim="800000"/>
            <a:headEnd/>
            <a:tailEnd/>
          </a:ln>
        </p:spPr>
        <p:txBody>
          <a:bodyPr vert="eaVert" wrap="none" anchor="ctr"/>
          <a:lstStyle/>
          <a:p>
            <a:endParaRPr lang="en-US"/>
          </a:p>
        </p:txBody>
      </p:sp>
      <p:sp>
        <p:nvSpPr>
          <p:cNvPr id="16394" name="AutoShape 11"/>
          <p:cNvSpPr>
            <a:spLocks noChangeArrowheads="1"/>
          </p:cNvSpPr>
          <p:nvPr/>
        </p:nvSpPr>
        <p:spPr bwMode="auto">
          <a:xfrm>
            <a:off x="2627313" y="2349500"/>
            <a:ext cx="1008062" cy="1871663"/>
          </a:xfrm>
          <a:prstGeom prst="downArrow">
            <a:avLst>
              <a:gd name="adj1" fmla="val 50000"/>
              <a:gd name="adj2" fmla="val 46417"/>
            </a:avLst>
          </a:prstGeom>
          <a:solidFill>
            <a:schemeClr val="hlink"/>
          </a:solidFill>
          <a:ln w="9525">
            <a:solidFill>
              <a:schemeClr val="tx1"/>
            </a:solidFill>
            <a:miter lim="800000"/>
            <a:headEnd/>
            <a:tailEnd/>
          </a:ln>
        </p:spPr>
        <p:txBody>
          <a:bodyPr vert="eaVert" wrap="none" anchor="ctr"/>
          <a:lstStyle/>
          <a:p>
            <a:endParaRPr lang="en-US"/>
          </a:p>
        </p:txBody>
      </p:sp>
      <p:sp>
        <p:nvSpPr>
          <p:cNvPr id="16395" name="AutoShape 12"/>
          <p:cNvSpPr>
            <a:spLocks noChangeArrowheads="1"/>
          </p:cNvSpPr>
          <p:nvPr/>
        </p:nvSpPr>
        <p:spPr bwMode="auto">
          <a:xfrm>
            <a:off x="4211638" y="2349500"/>
            <a:ext cx="1008062" cy="3095625"/>
          </a:xfrm>
          <a:prstGeom prst="downArrow">
            <a:avLst>
              <a:gd name="adj1" fmla="val 50000"/>
              <a:gd name="adj2" fmla="val 76772"/>
            </a:avLst>
          </a:prstGeom>
          <a:solidFill>
            <a:schemeClr val="accent2"/>
          </a:solidFill>
          <a:ln w="9525">
            <a:solidFill>
              <a:schemeClr val="tx1"/>
            </a:solidFill>
            <a:miter lim="800000"/>
            <a:headEnd/>
            <a:tailEnd/>
          </a:ln>
        </p:spPr>
        <p:txBody>
          <a:bodyPr vert="eaVert" wrap="none" anchor="ctr"/>
          <a:lstStyle/>
          <a:p>
            <a:endParaRPr lang="en-US"/>
          </a:p>
        </p:txBody>
      </p:sp>
      <p:sp>
        <p:nvSpPr>
          <p:cNvPr id="12" name="Rectangle 11"/>
          <p:cNvSpPr/>
          <p:nvPr/>
        </p:nvSpPr>
        <p:spPr>
          <a:xfrm>
            <a:off x="457200" y="304800"/>
            <a:ext cx="8153400" cy="9540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sz="2800" b="1" i="1" dirty="0"/>
              <a:t>“Knowing is not enough; we must apply. </a:t>
            </a:r>
          </a:p>
          <a:p>
            <a:pPr fontAlgn="auto">
              <a:spcBef>
                <a:spcPts val="0"/>
              </a:spcBef>
              <a:spcAft>
                <a:spcPts val="0"/>
              </a:spcAft>
              <a:defRPr/>
            </a:pPr>
            <a:r>
              <a:rPr lang="en-US" sz="2800" b="1" i="1" dirty="0"/>
              <a:t>Willing is not enough; we must do.” —Goethe </a:t>
            </a:r>
            <a:endParaRPr lang="en-US" sz="2800" b="1" dirty="0"/>
          </a:p>
        </p:txBody>
      </p:sp>
      <p:pic>
        <p:nvPicPr>
          <p:cNvPr id="16397" name="Picture 14" descr="images"/>
          <p:cNvPicPr>
            <a:picLocks noChangeAspect="1" noChangeArrowheads="1"/>
          </p:cNvPicPr>
          <p:nvPr/>
        </p:nvPicPr>
        <p:blipFill>
          <a:blip r:embed="rId2" cstate="print"/>
          <a:srcRect/>
          <a:stretch>
            <a:fillRect/>
          </a:stretch>
        </p:blipFill>
        <p:spPr bwMode="auto">
          <a:xfrm>
            <a:off x="6691313" y="1447800"/>
            <a:ext cx="2452687"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6553200" y="6248400"/>
            <a:ext cx="2133600" cy="457200"/>
          </a:xfrm>
        </p:spPr>
        <p:txBody>
          <a:bodyPr/>
          <a:lstStyle/>
          <a:p>
            <a:pPr>
              <a:defRPr/>
            </a:pPr>
            <a:fld id="{2EAA97D6-7B69-4703-8063-1B803ED07700}" type="slidenum">
              <a:rPr lang="en-US" smtClean="0"/>
              <a:pPr>
                <a:defRPr/>
              </a:pPr>
              <a:t>16</a:t>
            </a:fld>
            <a:endParaRPr lang="en-US" smtClean="0"/>
          </a:p>
        </p:txBody>
      </p:sp>
      <p:sp>
        <p:nvSpPr>
          <p:cNvPr id="1028" name="Text Box 4"/>
          <p:cNvSpPr txBox="1">
            <a:spLocks noChangeArrowheads="1"/>
          </p:cNvSpPr>
          <p:nvPr/>
        </p:nvSpPr>
        <p:spPr bwMode="auto">
          <a:xfrm>
            <a:off x="1619250" y="260350"/>
            <a:ext cx="5616575" cy="579438"/>
          </a:xfrm>
          <a:prstGeom prst="rect">
            <a:avLst/>
          </a:prstGeom>
          <a:noFill/>
          <a:ln w="9525">
            <a:noFill/>
            <a:miter lim="800000"/>
            <a:headEnd/>
            <a:tailEnd/>
          </a:ln>
        </p:spPr>
        <p:txBody>
          <a:bodyPr>
            <a:spAutoFit/>
          </a:bodyPr>
          <a:lstStyle/>
          <a:p>
            <a:pPr algn="ctr">
              <a:spcBef>
                <a:spcPct val="50000"/>
              </a:spcBef>
            </a:pPr>
            <a:r>
              <a:rPr lang="en-US" sz="3200" b="1" dirty="0"/>
              <a:t>Social Contract</a:t>
            </a:r>
          </a:p>
        </p:txBody>
      </p:sp>
      <p:sp>
        <p:nvSpPr>
          <p:cNvPr id="1029" name="Text Box 5"/>
          <p:cNvSpPr txBox="1">
            <a:spLocks noChangeArrowheads="1"/>
          </p:cNvSpPr>
          <p:nvPr/>
        </p:nvSpPr>
        <p:spPr bwMode="auto">
          <a:xfrm>
            <a:off x="971550" y="1412875"/>
            <a:ext cx="7345363" cy="519113"/>
          </a:xfrm>
          <a:prstGeom prst="rect">
            <a:avLst/>
          </a:prstGeom>
          <a:noFill/>
          <a:ln w="9525">
            <a:noFill/>
            <a:miter lim="800000"/>
            <a:headEnd/>
            <a:tailEnd/>
          </a:ln>
        </p:spPr>
        <p:txBody>
          <a:bodyPr>
            <a:spAutoFit/>
          </a:bodyPr>
          <a:lstStyle/>
          <a:p>
            <a:pPr algn="ctr">
              <a:spcBef>
                <a:spcPct val="50000"/>
              </a:spcBef>
            </a:pPr>
            <a:r>
              <a:rPr lang="en-US" sz="2800"/>
              <a:t>Professionals          -         Community</a:t>
            </a:r>
          </a:p>
        </p:txBody>
      </p:sp>
      <p:pic>
        <p:nvPicPr>
          <p:cNvPr id="1030" name="Picture 6" descr="j0240719"/>
          <p:cNvPicPr>
            <a:picLocks noChangeAspect="1" noChangeArrowheads="1"/>
          </p:cNvPicPr>
          <p:nvPr/>
        </p:nvPicPr>
        <p:blipFill>
          <a:blip r:embed="rId4" cstate="print"/>
          <a:srcRect/>
          <a:stretch>
            <a:fillRect/>
          </a:stretch>
        </p:blipFill>
        <p:spPr bwMode="auto">
          <a:xfrm>
            <a:off x="828675" y="2135188"/>
            <a:ext cx="935038" cy="1468437"/>
          </a:xfrm>
          <a:prstGeom prst="rect">
            <a:avLst/>
          </a:prstGeom>
          <a:noFill/>
          <a:ln w="9525">
            <a:noFill/>
            <a:miter lim="800000"/>
            <a:headEnd/>
            <a:tailEnd/>
          </a:ln>
        </p:spPr>
      </p:pic>
      <p:pic>
        <p:nvPicPr>
          <p:cNvPr id="1031" name="Picture 8" descr="j0240719"/>
          <p:cNvPicPr>
            <a:picLocks noChangeAspect="1" noChangeArrowheads="1"/>
          </p:cNvPicPr>
          <p:nvPr/>
        </p:nvPicPr>
        <p:blipFill>
          <a:blip r:embed="rId4" cstate="print"/>
          <a:srcRect/>
          <a:stretch>
            <a:fillRect/>
          </a:stretch>
        </p:blipFill>
        <p:spPr bwMode="auto">
          <a:xfrm>
            <a:off x="1260475" y="2062163"/>
            <a:ext cx="935038" cy="1468437"/>
          </a:xfrm>
          <a:prstGeom prst="rect">
            <a:avLst/>
          </a:prstGeom>
          <a:noFill/>
          <a:ln w="9525">
            <a:noFill/>
            <a:miter lim="800000"/>
            <a:headEnd/>
            <a:tailEnd/>
          </a:ln>
        </p:spPr>
      </p:pic>
      <p:pic>
        <p:nvPicPr>
          <p:cNvPr id="1032" name="Picture 9" descr="j0240719"/>
          <p:cNvPicPr>
            <a:picLocks noChangeAspect="1" noChangeArrowheads="1"/>
          </p:cNvPicPr>
          <p:nvPr/>
        </p:nvPicPr>
        <p:blipFill>
          <a:blip r:embed="rId4" cstate="print"/>
          <a:srcRect/>
          <a:stretch>
            <a:fillRect/>
          </a:stretch>
        </p:blipFill>
        <p:spPr bwMode="auto">
          <a:xfrm>
            <a:off x="1692275" y="1990725"/>
            <a:ext cx="935038" cy="1468438"/>
          </a:xfrm>
          <a:prstGeom prst="rect">
            <a:avLst/>
          </a:prstGeom>
          <a:noFill/>
          <a:ln w="9525">
            <a:noFill/>
            <a:miter lim="800000"/>
            <a:headEnd/>
            <a:tailEnd/>
          </a:ln>
        </p:spPr>
      </p:pic>
      <p:pic>
        <p:nvPicPr>
          <p:cNvPr id="1033" name="Picture 10" descr="j0240719"/>
          <p:cNvPicPr>
            <a:picLocks noChangeAspect="1" noChangeArrowheads="1"/>
          </p:cNvPicPr>
          <p:nvPr/>
        </p:nvPicPr>
        <p:blipFill>
          <a:blip r:embed="rId4" cstate="print"/>
          <a:srcRect/>
          <a:stretch>
            <a:fillRect/>
          </a:stretch>
        </p:blipFill>
        <p:spPr bwMode="auto">
          <a:xfrm>
            <a:off x="2195513" y="1917700"/>
            <a:ext cx="935037" cy="1468438"/>
          </a:xfrm>
          <a:prstGeom prst="rect">
            <a:avLst/>
          </a:prstGeom>
          <a:noFill/>
          <a:ln w="9525">
            <a:noFill/>
            <a:miter lim="800000"/>
            <a:headEnd/>
            <a:tailEnd/>
          </a:ln>
        </p:spPr>
      </p:pic>
      <p:graphicFrame>
        <p:nvGraphicFramePr>
          <p:cNvPr id="1026" name="Object 2">
            <a:hlinkClick r:id="" action="ppaction://ole?verb=0"/>
          </p:cNvPr>
          <p:cNvGraphicFramePr>
            <a:graphicFrameLocks/>
          </p:cNvGraphicFramePr>
          <p:nvPr/>
        </p:nvGraphicFramePr>
        <p:xfrm>
          <a:off x="5435600" y="1989138"/>
          <a:ext cx="3384550" cy="1727200"/>
        </p:xfrm>
        <a:graphic>
          <a:graphicData uri="http://schemas.openxmlformats.org/presentationml/2006/ole">
            <p:oleObj spid="_x0000_s1026" name="Clip" r:id="rId5" imgW="663480" imgH="434880" progId="">
              <p:embed/>
            </p:oleObj>
          </a:graphicData>
        </a:graphic>
      </p:graphicFrame>
      <p:sp>
        <p:nvSpPr>
          <p:cNvPr id="1034" name="Text Box 13"/>
          <p:cNvSpPr txBox="1">
            <a:spLocks noChangeArrowheads="1"/>
          </p:cNvSpPr>
          <p:nvPr/>
        </p:nvSpPr>
        <p:spPr bwMode="auto">
          <a:xfrm>
            <a:off x="1403350" y="3860800"/>
            <a:ext cx="2879725" cy="784225"/>
          </a:xfrm>
          <a:prstGeom prst="rect">
            <a:avLst/>
          </a:prstGeom>
          <a:noFill/>
          <a:ln w="9525">
            <a:noFill/>
            <a:miter lim="800000"/>
            <a:headEnd/>
            <a:tailEnd/>
          </a:ln>
        </p:spPr>
        <p:txBody>
          <a:bodyPr>
            <a:spAutoFit/>
          </a:bodyPr>
          <a:lstStyle/>
          <a:p>
            <a:pPr>
              <a:spcBef>
                <a:spcPct val="50000"/>
              </a:spcBef>
            </a:pPr>
            <a:r>
              <a:rPr lang="en-US" b="1" dirty="0"/>
              <a:t>Autonomy            </a:t>
            </a:r>
          </a:p>
          <a:p>
            <a:pPr>
              <a:spcBef>
                <a:spcPct val="50000"/>
              </a:spcBef>
            </a:pPr>
            <a:r>
              <a:rPr lang="en-US" b="1" dirty="0"/>
              <a:t>Self Regulation</a:t>
            </a:r>
          </a:p>
        </p:txBody>
      </p:sp>
      <p:sp>
        <p:nvSpPr>
          <p:cNvPr id="1035" name="Text Box 14"/>
          <p:cNvSpPr txBox="1">
            <a:spLocks noChangeArrowheads="1"/>
          </p:cNvSpPr>
          <p:nvPr/>
        </p:nvSpPr>
        <p:spPr bwMode="auto">
          <a:xfrm>
            <a:off x="4787900" y="3644900"/>
            <a:ext cx="2879725" cy="366713"/>
          </a:xfrm>
          <a:prstGeom prst="rect">
            <a:avLst/>
          </a:prstGeom>
          <a:noFill/>
          <a:ln w="9525">
            <a:noFill/>
            <a:miter lim="800000"/>
            <a:headEnd/>
            <a:tailEnd/>
          </a:ln>
        </p:spPr>
        <p:txBody>
          <a:bodyPr>
            <a:spAutoFit/>
          </a:bodyPr>
          <a:lstStyle/>
          <a:p>
            <a:pPr>
              <a:spcBef>
                <a:spcPct val="50000"/>
              </a:spcBef>
            </a:pPr>
            <a:r>
              <a:rPr lang="en-US" b="1" dirty="0"/>
              <a:t>Privilege</a:t>
            </a:r>
          </a:p>
        </p:txBody>
      </p:sp>
      <p:sp>
        <p:nvSpPr>
          <p:cNvPr id="1036" name="Text Box 15"/>
          <p:cNvSpPr txBox="1">
            <a:spLocks noChangeArrowheads="1"/>
          </p:cNvSpPr>
          <p:nvPr/>
        </p:nvSpPr>
        <p:spPr bwMode="auto">
          <a:xfrm>
            <a:off x="838200" y="5410200"/>
            <a:ext cx="2879725" cy="708025"/>
          </a:xfrm>
          <a:prstGeom prst="rect">
            <a:avLst/>
          </a:prstGeom>
          <a:noFill/>
          <a:ln w="9525">
            <a:noFill/>
            <a:miter lim="800000"/>
            <a:headEnd/>
            <a:tailEnd/>
          </a:ln>
        </p:spPr>
        <p:txBody>
          <a:bodyPr>
            <a:spAutoFit/>
          </a:bodyPr>
          <a:lstStyle/>
          <a:p>
            <a:pPr>
              <a:spcBef>
                <a:spcPct val="50000"/>
              </a:spcBef>
            </a:pPr>
            <a:r>
              <a:rPr lang="en-US" sz="2000" b="1" dirty="0"/>
              <a:t>Market control working condition</a:t>
            </a:r>
          </a:p>
        </p:txBody>
      </p:sp>
      <p:sp>
        <p:nvSpPr>
          <p:cNvPr id="1037" name="Text Box 16"/>
          <p:cNvSpPr txBox="1">
            <a:spLocks noChangeArrowheads="1"/>
          </p:cNvSpPr>
          <p:nvPr/>
        </p:nvSpPr>
        <p:spPr bwMode="auto">
          <a:xfrm>
            <a:off x="5364163" y="4437063"/>
            <a:ext cx="3887787" cy="581025"/>
          </a:xfrm>
          <a:prstGeom prst="rect">
            <a:avLst/>
          </a:prstGeom>
          <a:noFill/>
          <a:ln w="9525">
            <a:noFill/>
            <a:miter lim="800000"/>
            <a:headEnd/>
            <a:tailEnd/>
          </a:ln>
        </p:spPr>
        <p:txBody>
          <a:bodyPr>
            <a:spAutoFit/>
          </a:bodyPr>
          <a:lstStyle/>
          <a:p>
            <a:pPr>
              <a:spcBef>
                <a:spcPct val="50000"/>
              </a:spcBef>
            </a:pPr>
            <a:r>
              <a:rPr lang="en-US" sz="1600" b="1" dirty="0"/>
              <a:t>Moral responsibility (Ethics) High standard competence</a:t>
            </a:r>
          </a:p>
        </p:txBody>
      </p:sp>
      <p:sp>
        <p:nvSpPr>
          <p:cNvPr id="1038" name="Text Box 17"/>
          <p:cNvSpPr txBox="1">
            <a:spLocks noChangeArrowheads="1"/>
          </p:cNvSpPr>
          <p:nvPr/>
        </p:nvSpPr>
        <p:spPr bwMode="auto">
          <a:xfrm>
            <a:off x="5435600" y="5367338"/>
            <a:ext cx="2879725" cy="396875"/>
          </a:xfrm>
          <a:prstGeom prst="rect">
            <a:avLst/>
          </a:prstGeom>
          <a:noFill/>
          <a:ln w="9525">
            <a:noFill/>
            <a:miter lim="800000"/>
            <a:headEnd/>
            <a:tailEnd/>
          </a:ln>
        </p:spPr>
        <p:txBody>
          <a:bodyPr>
            <a:spAutoFit/>
          </a:bodyPr>
          <a:lstStyle/>
          <a:p>
            <a:pPr>
              <a:spcBef>
                <a:spcPct val="50000"/>
              </a:spcBef>
            </a:pPr>
            <a:r>
              <a:rPr lang="en-US" sz="2000" b="1"/>
              <a:t>PROFESIONALISM</a:t>
            </a:r>
          </a:p>
        </p:txBody>
      </p:sp>
      <p:sp>
        <p:nvSpPr>
          <p:cNvPr id="1039" name="Line 18"/>
          <p:cNvSpPr>
            <a:spLocks noChangeShapeType="1"/>
          </p:cNvSpPr>
          <p:nvPr/>
        </p:nvSpPr>
        <p:spPr bwMode="auto">
          <a:xfrm>
            <a:off x="7019925" y="3429000"/>
            <a:ext cx="0" cy="576263"/>
          </a:xfrm>
          <a:prstGeom prst="line">
            <a:avLst/>
          </a:prstGeom>
          <a:noFill/>
          <a:ln w="28575">
            <a:solidFill>
              <a:schemeClr val="tx1"/>
            </a:solidFill>
            <a:round/>
            <a:headEnd/>
            <a:tailEnd/>
          </a:ln>
        </p:spPr>
        <p:txBody>
          <a:bodyPr/>
          <a:lstStyle/>
          <a:p>
            <a:endParaRPr lang="en-US"/>
          </a:p>
        </p:txBody>
      </p:sp>
      <p:sp>
        <p:nvSpPr>
          <p:cNvPr id="1040" name="Line 19"/>
          <p:cNvSpPr>
            <a:spLocks noChangeShapeType="1"/>
          </p:cNvSpPr>
          <p:nvPr/>
        </p:nvSpPr>
        <p:spPr bwMode="auto">
          <a:xfrm flipH="1" flipV="1">
            <a:off x="3581400" y="3959225"/>
            <a:ext cx="3438525" cy="46038"/>
          </a:xfrm>
          <a:prstGeom prst="line">
            <a:avLst/>
          </a:prstGeom>
          <a:noFill/>
          <a:ln w="28575">
            <a:solidFill>
              <a:schemeClr val="tx1"/>
            </a:solidFill>
            <a:round/>
            <a:headEnd/>
            <a:tailEnd type="triangle" w="med" len="med"/>
          </a:ln>
        </p:spPr>
        <p:txBody>
          <a:bodyPr/>
          <a:lstStyle/>
          <a:p>
            <a:endParaRPr lang="en-US"/>
          </a:p>
        </p:txBody>
      </p:sp>
      <p:sp>
        <p:nvSpPr>
          <p:cNvPr id="1041" name="Line 20"/>
          <p:cNvSpPr>
            <a:spLocks noChangeShapeType="1"/>
          </p:cNvSpPr>
          <p:nvPr/>
        </p:nvSpPr>
        <p:spPr bwMode="auto">
          <a:xfrm flipH="1">
            <a:off x="684213" y="3860800"/>
            <a:ext cx="574675" cy="0"/>
          </a:xfrm>
          <a:prstGeom prst="line">
            <a:avLst/>
          </a:prstGeom>
          <a:noFill/>
          <a:ln w="28575">
            <a:solidFill>
              <a:schemeClr val="tx1"/>
            </a:solidFill>
            <a:round/>
            <a:headEnd/>
            <a:tailEnd/>
          </a:ln>
        </p:spPr>
        <p:txBody>
          <a:bodyPr/>
          <a:lstStyle/>
          <a:p>
            <a:endParaRPr lang="en-US"/>
          </a:p>
        </p:txBody>
      </p:sp>
      <p:sp>
        <p:nvSpPr>
          <p:cNvPr id="1042" name="Line 22"/>
          <p:cNvSpPr>
            <a:spLocks noChangeShapeType="1"/>
          </p:cNvSpPr>
          <p:nvPr/>
        </p:nvSpPr>
        <p:spPr bwMode="auto">
          <a:xfrm>
            <a:off x="684213" y="3860800"/>
            <a:ext cx="0" cy="936625"/>
          </a:xfrm>
          <a:prstGeom prst="line">
            <a:avLst/>
          </a:prstGeom>
          <a:noFill/>
          <a:ln w="28575">
            <a:solidFill>
              <a:schemeClr val="tx1"/>
            </a:solidFill>
            <a:round/>
            <a:headEnd/>
            <a:tailEnd/>
          </a:ln>
        </p:spPr>
        <p:txBody>
          <a:bodyPr/>
          <a:lstStyle/>
          <a:p>
            <a:endParaRPr lang="en-US"/>
          </a:p>
        </p:txBody>
      </p:sp>
      <p:sp>
        <p:nvSpPr>
          <p:cNvPr id="1043" name="Line 23"/>
          <p:cNvSpPr>
            <a:spLocks noChangeShapeType="1"/>
          </p:cNvSpPr>
          <p:nvPr/>
        </p:nvSpPr>
        <p:spPr bwMode="auto">
          <a:xfrm>
            <a:off x="684213" y="4797425"/>
            <a:ext cx="4679950" cy="0"/>
          </a:xfrm>
          <a:prstGeom prst="line">
            <a:avLst/>
          </a:prstGeom>
          <a:noFill/>
          <a:ln w="28575">
            <a:solidFill>
              <a:schemeClr val="tx1"/>
            </a:solidFill>
            <a:round/>
            <a:headEnd/>
            <a:tailEnd type="triangle" w="med" len="med"/>
          </a:ln>
        </p:spPr>
        <p:txBody>
          <a:bodyPr/>
          <a:lstStyle/>
          <a:p>
            <a:endParaRPr lang="en-US"/>
          </a:p>
        </p:txBody>
      </p:sp>
      <p:sp>
        <p:nvSpPr>
          <p:cNvPr id="1044" name="Line 24"/>
          <p:cNvSpPr>
            <a:spLocks noChangeShapeType="1"/>
          </p:cNvSpPr>
          <p:nvPr/>
        </p:nvSpPr>
        <p:spPr bwMode="auto">
          <a:xfrm>
            <a:off x="6372225" y="5013325"/>
            <a:ext cx="0" cy="360363"/>
          </a:xfrm>
          <a:prstGeom prst="line">
            <a:avLst/>
          </a:prstGeom>
          <a:noFill/>
          <a:ln w="28575">
            <a:solidFill>
              <a:schemeClr val="tx1"/>
            </a:solidFill>
            <a:round/>
            <a:headEnd/>
            <a:tailEnd type="triangle" w="med" len="med"/>
          </a:ln>
        </p:spPr>
        <p:txBody>
          <a:bodyPr/>
          <a:lstStyle/>
          <a:p>
            <a:endParaRPr lang="en-US"/>
          </a:p>
        </p:txBody>
      </p:sp>
      <p:sp>
        <p:nvSpPr>
          <p:cNvPr id="1045" name="Line 25"/>
          <p:cNvSpPr>
            <a:spLocks noChangeShapeType="1"/>
          </p:cNvSpPr>
          <p:nvPr/>
        </p:nvSpPr>
        <p:spPr bwMode="auto">
          <a:xfrm>
            <a:off x="2195513" y="4581525"/>
            <a:ext cx="0" cy="792163"/>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1A1D6CF-2E2A-49E6-AC25-68AF5B59DE3C}" type="datetime1">
              <a:rPr lang="en-US" smtClean="0"/>
              <a:pPr>
                <a:defRPr/>
              </a:pPr>
              <a:t>26-Oct-22</a:t>
            </a:fld>
            <a:endParaRPr lang="en-US"/>
          </a:p>
        </p:txBody>
      </p:sp>
      <p:sp>
        <p:nvSpPr>
          <p:cNvPr id="4" name="Slide Number Placeholder 3"/>
          <p:cNvSpPr>
            <a:spLocks noGrp="1"/>
          </p:cNvSpPr>
          <p:nvPr>
            <p:ph type="sldNum" sz="quarter" idx="12"/>
          </p:nvPr>
        </p:nvSpPr>
        <p:spPr/>
        <p:txBody>
          <a:bodyPr/>
          <a:lstStyle/>
          <a:p>
            <a:pPr>
              <a:defRPr/>
            </a:pPr>
            <a:fld id="{FC0D981B-6E15-45F7-923A-A0900331470A}" type="slidenum">
              <a:rPr lang="en-US" smtClean="0"/>
              <a:pPr>
                <a:defRPr/>
              </a:pPr>
              <a:t>17</a:t>
            </a:fld>
            <a:endParaRPr lang="en-US"/>
          </a:p>
        </p:txBody>
      </p:sp>
      <p:sp>
        <p:nvSpPr>
          <p:cNvPr id="5" name="Oval 4"/>
          <p:cNvSpPr/>
          <p:nvPr/>
        </p:nvSpPr>
        <p:spPr>
          <a:xfrm>
            <a:off x="0" y="0"/>
            <a:ext cx="9144000" cy="12192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err="1"/>
              <a:t>Profil</a:t>
            </a:r>
            <a:r>
              <a:rPr lang="en-US" sz="2800" b="1" dirty="0"/>
              <a:t> </a:t>
            </a:r>
            <a:r>
              <a:rPr lang="en-US" sz="2800" b="1" dirty="0" err="1"/>
              <a:t>Bidan</a:t>
            </a:r>
            <a:r>
              <a:rPr lang="en-US" sz="2800" b="1" dirty="0"/>
              <a:t> Indonesia </a:t>
            </a:r>
            <a:r>
              <a:rPr lang="en-US" sz="2800" b="1" dirty="0" err="1"/>
              <a:t>terdiri</a:t>
            </a:r>
            <a:r>
              <a:rPr lang="en-US" sz="2800" b="1" dirty="0"/>
              <a:t> </a:t>
            </a:r>
            <a:r>
              <a:rPr lang="en-US" sz="2800" b="1" dirty="0" err="1"/>
              <a:t>dari</a:t>
            </a:r>
            <a:r>
              <a:rPr lang="en-US" sz="2800" b="1" dirty="0"/>
              <a:t> 5 </a:t>
            </a:r>
            <a:r>
              <a:rPr lang="en-US" sz="2800" b="1" dirty="0" err="1"/>
              <a:t>aspek</a:t>
            </a:r>
            <a:r>
              <a:rPr lang="en-US" sz="2800" b="1" dirty="0"/>
              <a:t>/</a:t>
            </a:r>
            <a:r>
              <a:rPr lang="en-US" sz="2800" b="1" dirty="0" err="1"/>
              <a:t>peran</a:t>
            </a:r>
            <a:endParaRPr lang="en-US" sz="2800" b="1" dirty="0"/>
          </a:p>
        </p:txBody>
      </p:sp>
      <p:graphicFrame>
        <p:nvGraphicFramePr>
          <p:cNvPr id="6" name="Diagram 5"/>
          <p:cNvGraphicFramePr/>
          <p:nvPr/>
        </p:nvGraphicFramePr>
        <p:xfrm>
          <a:off x="838200" y="914400"/>
          <a:ext cx="76200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3"/>
          <p:cNvSpPr txBox="1">
            <a:spLocks/>
          </p:cNvSpPr>
          <p:nvPr/>
        </p:nvSpPr>
        <p:spPr>
          <a:xfrm>
            <a:off x="457200" y="6356350"/>
            <a:ext cx="2133600" cy="365125"/>
          </a:xfrm>
          <a:prstGeom prst="rect">
            <a:avLst/>
          </a:prstGeom>
        </p:spPr>
        <p:txBody>
          <a:bodyPr anchor="ctr"/>
          <a:lstStyle/>
          <a:p>
            <a:pPr fontAlgn="auto">
              <a:spcBef>
                <a:spcPts val="0"/>
              </a:spcBef>
              <a:spcAft>
                <a:spcPts val="0"/>
              </a:spcAft>
              <a:defRPr/>
            </a:pPr>
            <a:fld id="{7314BF53-F6BD-4A57-B84D-6D73E3FDA946}" type="datetime1">
              <a:rPr lang="en-US" sz="1200">
                <a:solidFill>
                  <a:schemeClr val="tx1">
                    <a:tint val="75000"/>
                  </a:schemeClr>
                </a:solidFill>
                <a:latin typeface="+mn-lt"/>
              </a:rPr>
              <a:pPr fontAlgn="auto">
                <a:spcBef>
                  <a:spcPts val="0"/>
                </a:spcBef>
                <a:spcAft>
                  <a:spcPts val="0"/>
                </a:spcAft>
                <a:defRPr/>
              </a:pPr>
              <a:t>26-Oct-22</a:t>
            </a:fld>
            <a:endParaRPr lang="en-US" sz="1200">
              <a:solidFill>
                <a:schemeClr val="tx1">
                  <a:tint val="75000"/>
                </a:schemeClr>
              </a:solidFill>
              <a:latin typeface="+mn-lt"/>
            </a:endParaRPr>
          </a:p>
        </p:txBody>
      </p:sp>
      <p:sp>
        <p:nvSpPr>
          <p:cNvPr id="8" name="Slide Number Placeholder 4"/>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63019D57-312B-47E8-A4CC-D56E7ECB976C}"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pic>
        <p:nvPicPr>
          <p:cNvPr id="17418" name="Picture 1"/>
          <p:cNvPicPr>
            <a:picLocks noChangeAspect="1" noChangeArrowheads="1"/>
          </p:cNvPicPr>
          <p:nvPr/>
        </p:nvPicPr>
        <p:blipFill>
          <a:blip r:embed="rId6" cstate="print"/>
          <a:srcRect/>
          <a:stretch>
            <a:fillRect/>
          </a:stretch>
        </p:blipFill>
        <p:spPr bwMode="auto">
          <a:xfrm>
            <a:off x="0" y="4572000"/>
            <a:ext cx="2971800" cy="2286000"/>
          </a:xfrm>
          <a:prstGeom prst="rect">
            <a:avLst/>
          </a:prstGeom>
          <a:noFill/>
          <a:ln w="9525">
            <a:noFill/>
            <a:miter lim="800000"/>
            <a:headEnd/>
            <a:tailEnd/>
          </a:ln>
        </p:spPr>
      </p:pic>
      <p:pic>
        <p:nvPicPr>
          <p:cNvPr id="17419" name="Picture 3" descr="E:\PD L12\PDM\Gmbr SC\cs10.jpg"/>
          <p:cNvPicPr>
            <a:picLocks noChangeAspect="1" noChangeArrowheads="1"/>
          </p:cNvPicPr>
          <p:nvPr/>
        </p:nvPicPr>
        <p:blipFill>
          <a:blip r:embed="rId7" cstate="print"/>
          <a:srcRect/>
          <a:stretch>
            <a:fillRect/>
          </a:stretch>
        </p:blipFill>
        <p:spPr bwMode="auto">
          <a:xfrm>
            <a:off x="6096000" y="4572000"/>
            <a:ext cx="3048000" cy="2286000"/>
          </a:xfrm>
          <a:prstGeom prst="rect">
            <a:avLst/>
          </a:prstGeom>
          <a:noFill/>
          <a:ln w="9525">
            <a:noFill/>
            <a:miter lim="800000"/>
            <a:headEnd/>
            <a:tailEnd/>
          </a:ln>
        </p:spPr>
      </p:pic>
      <p:pic>
        <p:nvPicPr>
          <p:cNvPr id="17420" name="Picture 2" descr="melahirkan-depan"/>
          <p:cNvPicPr>
            <a:picLocks noChangeAspect="1" noChangeArrowheads="1"/>
          </p:cNvPicPr>
          <p:nvPr/>
        </p:nvPicPr>
        <p:blipFill>
          <a:blip r:embed="rId8" cstate="print"/>
          <a:srcRect/>
          <a:stretch>
            <a:fillRect/>
          </a:stretch>
        </p:blipFill>
        <p:spPr bwMode="auto">
          <a:xfrm>
            <a:off x="0" y="1676400"/>
            <a:ext cx="1981200" cy="2895600"/>
          </a:xfrm>
          <a:prstGeom prst="rect">
            <a:avLst/>
          </a:prstGeom>
          <a:noFill/>
          <a:ln w="9525">
            <a:noFill/>
            <a:miter lim="800000"/>
            <a:headEnd/>
            <a:tailEnd/>
          </a:ln>
        </p:spPr>
      </p:pic>
      <p:pic>
        <p:nvPicPr>
          <p:cNvPr id="13" name="Picture 53" descr="I:\bunda hamil.png"/>
          <p:cNvPicPr>
            <a:picLocks noChangeAspect="1" noChangeArrowheads="1"/>
          </p:cNvPicPr>
          <p:nvPr/>
        </p:nvPicPr>
        <p:blipFill>
          <a:blip r:embed="rId9" cstate="print"/>
          <a:srcRect/>
          <a:stretch>
            <a:fillRect/>
          </a:stretch>
        </p:blipFill>
        <p:spPr bwMode="auto">
          <a:xfrm>
            <a:off x="7010400" y="1676400"/>
            <a:ext cx="23622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0"/>
            <a:ext cx="9144000" cy="6858000"/>
          </a:xfrm>
          <a:prstGeom prst="snip1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Notched Right Arrow 5"/>
          <p:cNvSpPr/>
          <p:nvPr/>
        </p:nvSpPr>
        <p:spPr>
          <a:xfrm>
            <a:off x="0" y="0"/>
            <a:ext cx="9144000" cy="1600200"/>
          </a:xfrm>
          <a:prstGeom prst="notchedRightArrow">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US" sz="4000" b="1" dirty="0"/>
              <a:t>    </a:t>
            </a:r>
            <a:r>
              <a:rPr lang="en-US" sz="4800" b="1" dirty="0" err="1"/>
              <a:t>Kode</a:t>
            </a:r>
            <a:r>
              <a:rPr lang="en-US" sz="4800" b="1" dirty="0"/>
              <a:t> </a:t>
            </a:r>
            <a:r>
              <a:rPr lang="en-US" sz="4800" b="1" dirty="0" err="1"/>
              <a:t>etik</a:t>
            </a:r>
            <a:r>
              <a:rPr lang="en-US" sz="4800" b="1" dirty="0"/>
              <a:t>  </a:t>
            </a:r>
            <a:r>
              <a:rPr lang="en-US" sz="4800" b="1" dirty="0" err="1"/>
              <a:t>Bidan</a:t>
            </a:r>
            <a:r>
              <a:rPr lang="en-US" sz="4800" b="1" dirty="0"/>
              <a:t> Indonesia</a:t>
            </a:r>
          </a:p>
        </p:txBody>
      </p:sp>
      <p:sp>
        <p:nvSpPr>
          <p:cNvPr id="18436" name="TextBox 6"/>
          <p:cNvSpPr txBox="1">
            <a:spLocks noChangeArrowheads="1"/>
          </p:cNvSpPr>
          <p:nvPr/>
        </p:nvSpPr>
        <p:spPr bwMode="auto">
          <a:xfrm>
            <a:off x="533400" y="1295400"/>
            <a:ext cx="8001000" cy="6556375"/>
          </a:xfrm>
          <a:prstGeom prst="rect">
            <a:avLst/>
          </a:prstGeom>
          <a:noFill/>
          <a:ln w="9525">
            <a:noFill/>
            <a:miter lim="800000"/>
            <a:headEnd/>
            <a:tailEnd/>
          </a:ln>
        </p:spPr>
        <p:txBody>
          <a:bodyPr>
            <a:spAutoFit/>
          </a:bodyPr>
          <a:lstStyle/>
          <a:p>
            <a:r>
              <a:rPr lang="en-US" sz="4000" b="1">
                <a:latin typeface="Calibri" pitchFamily="34" charset="0"/>
              </a:rPr>
              <a:t>Kode etik </a:t>
            </a:r>
            <a:r>
              <a:rPr lang="en-US" sz="4000">
                <a:latin typeface="Calibri" pitchFamily="34" charset="0"/>
              </a:rPr>
              <a:t>: Suatu </a:t>
            </a:r>
            <a:r>
              <a:rPr lang="en-US" sz="4000" b="1">
                <a:latin typeface="Calibri" pitchFamily="34" charset="0"/>
              </a:rPr>
              <a:t>ciri profesi  </a:t>
            </a:r>
            <a:r>
              <a:rPr lang="en-US" sz="4000">
                <a:latin typeface="Calibri" pitchFamily="34" charset="0"/>
              </a:rPr>
              <a:t>yg ber</a:t>
            </a:r>
            <a:r>
              <a:rPr lang="en-US" sz="4000" b="1">
                <a:latin typeface="Calibri" pitchFamily="34" charset="0"/>
              </a:rPr>
              <a:t>sumber</a:t>
            </a:r>
            <a:r>
              <a:rPr lang="en-US" sz="4000">
                <a:latin typeface="Calibri" pitchFamily="34" charset="0"/>
              </a:rPr>
              <a:t> dari nilai –</a:t>
            </a:r>
            <a:r>
              <a:rPr lang="en-US" sz="4000" b="1">
                <a:latin typeface="Calibri" pitchFamily="34" charset="0"/>
              </a:rPr>
              <a:t>nilai  internal dan eksternal </a:t>
            </a:r>
            <a:r>
              <a:rPr lang="en-US" sz="4000">
                <a:latin typeface="Calibri" pitchFamily="34" charset="0"/>
              </a:rPr>
              <a:t>suatu </a:t>
            </a:r>
            <a:r>
              <a:rPr lang="en-US" sz="4000" b="1">
                <a:latin typeface="Calibri" pitchFamily="34" charset="0"/>
              </a:rPr>
              <a:t>disiplin ilmu</a:t>
            </a:r>
            <a:r>
              <a:rPr lang="en-US" sz="4000">
                <a:latin typeface="Calibri" pitchFamily="34" charset="0"/>
              </a:rPr>
              <a:t>  &amp; merupakan suatu </a:t>
            </a:r>
            <a:r>
              <a:rPr lang="en-US" sz="4000" b="1">
                <a:latin typeface="Calibri" pitchFamily="34" charset="0"/>
              </a:rPr>
              <a:t>pernyataan komprehensif suatu profesi</a:t>
            </a:r>
            <a:r>
              <a:rPr lang="en-US" sz="4000">
                <a:latin typeface="Calibri" pitchFamily="34" charset="0"/>
              </a:rPr>
              <a:t>  yg memberikan </a:t>
            </a:r>
            <a:r>
              <a:rPr lang="en-US" sz="4000" b="1">
                <a:latin typeface="Calibri" pitchFamily="34" charset="0"/>
              </a:rPr>
              <a:t>tuntunan bagi anggotanya </a:t>
            </a:r>
            <a:r>
              <a:rPr lang="en-US" sz="4000">
                <a:latin typeface="Calibri" pitchFamily="34" charset="0"/>
              </a:rPr>
              <a:t>dalam melaksanakan </a:t>
            </a:r>
            <a:r>
              <a:rPr lang="en-US" sz="4000" b="1" u="sng">
                <a:latin typeface="Calibri" pitchFamily="34" charset="0"/>
              </a:rPr>
              <a:t>tugas pengabdiannya</a:t>
            </a:r>
          </a:p>
          <a:p>
            <a:endParaRPr lang="en-US" sz="3200" b="1">
              <a:solidFill>
                <a:schemeClr val="bg1"/>
              </a:solidFill>
              <a:latin typeface="Calibri" pitchFamily="34" charset="0"/>
            </a:endParaRPr>
          </a:p>
          <a:p>
            <a:endParaRPr lang="en-US" sz="3200">
              <a:latin typeface="Calibri" pitchFamily="34" charset="0"/>
            </a:endParaRPr>
          </a:p>
          <a:p>
            <a:endParaRPr lang="en-US">
              <a:latin typeface="Calibri" pitchFamily="34" charset="0"/>
            </a:endParaRPr>
          </a:p>
          <a:p>
            <a:endParaRPr lang="en-US">
              <a:latin typeface="Calibri" pitchFamily="34" charset="0"/>
            </a:endParaRPr>
          </a:p>
        </p:txBody>
      </p:sp>
      <p:sp>
        <p:nvSpPr>
          <p:cNvPr id="8" name="Slide Number Placeholder 7"/>
          <p:cNvSpPr>
            <a:spLocks noGrp="1"/>
          </p:cNvSpPr>
          <p:nvPr>
            <p:ph type="sldNum" sz="quarter" idx="12"/>
          </p:nvPr>
        </p:nvSpPr>
        <p:spPr/>
        <p:txBody>
          <a:bodyPr/>
          <a:lstStyle/>
          <a:p>
            <a:pPr>
              <a:defRPr/>
            </a:pPr>
            <a:fld id="{020799CD-9AE8-48A2-BCFC-71475CE4B9FC}"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0" y="0"/>
            <a:ext cx="9144000" cy="6858000"/>
          </a:xfrm>
          <a:prstGeom prst="bevel">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p:nvPr/>
        </p:nvSpPr>
        <p:spPr>
          <a:xfrm>
            <a:off x="228600" y="304800"/>
            <a:ext cx="8915400" cy="5816600"/>
          </a:xfrm>
          <a:prstGeom prst="rect">
            <a:avLst/>
          </a:prstGeom>
          <a:noFill/>
        </p:spPr>
        <p:txBody>
          <a:bodyPr>
            <a:spAutoFit/>
          </a:bodyPr>
          <a:lstStyle/>
          <a:p>
            <a:pPr fontAlgn="auto">
              <a:spcBef>
                <a:spcPts val="0"/>
              </a:spcBef>
              <a:spcAft>
                <a:spcPts val="0"/>
              </a:spcAft>
              <a:defRPr/>
            </a:pPr>
            <a:r>
              <a:rPr lang="en-US" sz="4000" b="1" dirty="0" err="1">
                <a:latin typeface="+mn-lt"/>
              </a:rPr>
              <a:t>Kode</a:t>
            </a:r>
            <a:r>
              <a:rPr lang="en-US" sz="4000" b="1" dirty="0">
                <a:latin typeface="+mn-lt"/>
              </a:rPr>
              <a:t> </a:t>
            </a:r>
            <a:r>
              <a:rPr lang="en-US" sz="4000" b="1" dirty="0" err="1">
                <a:latin typeface="+mn-lt"/>
              </a:rPr>
              <a:t>etik</a:t>
            </a:r>
            <a:r>
              <a:rPr lang="en-US" sz="4000" b="1" dirty="0">
                <a:latin typeface="+mn-lt"/>
              </a:rPr>
              <a:t> </a:t>
            </a:r>
            <a:r>
              <a:rPr lang="en-US" sz="4000" b="1" dirty="0" err="1">
                <a:latin typeface="+mn-lt"/>
              </a:rPr>
              <a:t>Bidan</a:t>
            </a:r>
            <a:r>
              <a:rPr lang="en-US" sz="4000" b="1" dirty="0">
                <a:latin typeface="+mn-lt"/>
              </a:rPr>
              <a:t> Indonesia </a:t>
            </a:r>
            <a:r>
              <a:rPr lang="en-US" sz="4000" b="1" dirty="0" err="1">
                <a:latin typeface="+mn-lt"/>
              </a:rPr>
              <a:t>tdd</a:t>
            </a:r>
            <a:r>
              <a:rPr lang="en-US" sz="4000" b="1" dirty="0">
                <a:latin typeface="+mn-lt"/>
              </a:rPr>
              <a:t> :</a:t>
            </a:r>
          </a:p>
          <a:p>
            <a:pPr fontAlgn="auto">
              <a:spcBef>
                <a:spcPts val="0"/>
              </a:spcBef>
              <a:spcAft>
                <a:spcPts val="0"/>
              </a:spcAft>
              <a:defRPr/>
            </a:pPr>
            <a:r>
              <a:rPr lang="en-US" sz="4000" b="1" dirty="0">
                <a:latin typeface="+mn-lt"/>
              </a:rPr>
              <a:t>6 </a:t>
            </a:r>
            <a:r>
              <a:rPr lang="en-US" sz="4000" b="1" dirty="0" err="1">
                <a:latin typeface="+mn-lt"/>
              </a:rPr>
              <a:t>elemen</a:t>
            </a:r>
            <a:r>
              <a:rPr lang="en-US" sz="4000" b="1" dirty="0">
                <a:latin typeface="+mn-lt"/>
              </a:rPr>
              <a:t> / </a:t>
            </a:r>
            <a:r>
              <a:rPr lang="en-US" sz="4000" b="1" dirty="0" err="1">
                <a:latin typeface="+mn-lt"/>
              </a:rPr>
              <a:t>kewajiban</a:t>
            </a:r>
            <a:r>
              <a:rPr lang="en-US" sz="4000" b="1" dirty="0">
                <a:latin typeface="+mn-lt"/>
              </a:rPr>
              <a:t> </a:t>
            </a:r>
            <a:r>
              <a:rPr lang="en-US" sz="4000" b="1" dirty="0" err="1">
                <a:latin typeface="+mn-lt"/>
              </a:rPr>
              <a:t>bidan</a:t>
            </a:r>
            <a:r>
              <a:rPr lang="en-US" sz="4000" b="1" dirty="0">
                <a:latin typeface="+mn-lt"/>
              </a:rPr>
              <a:t> </a:t>
            </a:r>
            <a:r>
              <a:rPr lang="en-US" sz="4000" b="1" dirty="0" err="1">
                <a:latin typeface="+mn-lt"/>
              </a:rPr>
              <a:t>terhadap</a:t>
            </a:r>
            <a:r>
              <a:rPr lang="en-US" sz="4000" b="1" dirty="0">
                <a:latin typeface="+mn-lt"/>
              </a:rPr>
              <a:t>  </a:t>
            </a:r>
            <a:r>
              <a:rPr lang="en-US" sz="4000" b="1" dirty="0">
                <a:latin typeface="+mn-lt"/>
                <a:sym typeface="Wingdings" pitchFamily="2" charset="2"/>
              </a:rPr>
              <a:t></a:t>
            </a:r>
          </a:p>
          <a:p>
            <a:pPr fontAlgn="auto">
              <a:spcBef>
                <a:spcPts val="0"/>
              </a:spcBef>
              <a:spcAft>
                <a:spcPts val="0"/>
              </a:spcAft>
              <a:defRPr/>
            </a:pPr>
            <a:endParaRPr lang="en-US" sz="4000" b="1" dirty="0">
              <a:latin typeface="+mn-lt"/>
              <a:sym typeface="Wingdings" pitchFamily="2" charset="2"/>
            </a:endParaRPr>
          </a:p>
          <a:p>
            <a:pPr marL="514350" indent="-514350" fontAlgn="auto">
              <a:spcBef>
                <a:spcPts val="0"/>
              </a:spcBef>
              <a:spcAft>
                <a:spcPts val="0"/>
              </a:spcAft>
              <a:buFont typeface="+mj-lt"/>
              <a:buAutoNum type="arabicPeriod"/>
              <a:defRPr/>
            </a:pPr>
            <a:r>
              <a:rPr lang="en-US" sz="3600" b="1" dirty="0" err="1">
                <a:latin typeface="+mn-lt"/>
              </a:rPr>
              <a:t>Klien</a:t>
            </a:r>
            <a:r>
              <a:rPr lang="en-US" sz="3600" b="1" dirty="0">
                <a:latin typeface="+mn-lt"/>
              </a:rPr>
              <a:t> / </a:t>
            </a:r>
            <a:r>
              <a:rPr lang="en-US" sz="3600" b="1" dirty="0" err="1">
                <a:latin typeface="+mn-lt"/>
              </a:rPr>
              <a:t>pasien</a:t>
            </a:r>
            <a:r>
              <a:rPr lang="en-US" sz="3600" b="1" dirty="0">
                <a:latin typeface="+mn-lt"/>
              </a:rPr>
              <a:t> </a:t>
            </a:r>
            <a:r>
              <a:rPr lang="en-US" sz="3600" b="1" dirty="0" err="1">
                <a:latin typeface="+mn-lt"/>
              </a:rPr>
              <a:t>dan</a:t>
            </a:r>
            <a:r>
              <a:rPr lang="en-US" sz="3600" b="1" dirty="0">
                <a:latin typeface="+mn-lt"/>
              </a:rPr>
              <a:t> </a:t>
            </a:r>
            <a:r>
              <a:rPr lang="en-US" sz="3600" b="1" dirty="0" err="1">
                <a:latin typeface="+mn-lt"/>
              </a:rPr>
              <a:t>masyarakat</a:t>
            </a:r>
            <a:endParaRPr lang="en-US" sz="3600" b="1" dirty="0">
              <a:latin typeface="+mn-lt"/>
            </a:endParaRPr>
          </a:p>
          <a:p>
            <a:pPr marL="514350" indent="-514350" fontAlgn="auto">
              <a:spcBef>
                <a:spcPts val="0"/>
              </a:spcBef>
              <a:spcAft>
                <a:spcPts val="0"/>
              </a:spcAft>
              <a:buFont typeface="+mj-lt"/>
              <a:buAutoNum type="arabicPeriod"/>
              <a:defRPr/>
            </a:pPr>
            <a:r>
              <a:rPr lang="en-US" sz="3600" b="1" dirty="0" err="1">
                <a:latin typeface="+mn-lt"/>
              </a:rPr>
              <a:t>Tugas</a:t>
            </a:r>
            <a:r>
              <a:rPr lang="en-US" sz="3600" b="1" dirty="0">
                <a:latin typeface="+mn-lt"/>
              </a:rPr>
              <a:t> </a:t>
            </a:r>
            <a:r>
              <a:rPr lang="en-US" sz="3600" b="1" dirty="0" err="1">
                <a:latin typeface="+mn-lt"/>
              </a:rPr>
              <a:t>nya</a:t>
            </a:r>
            <a:r>
              <a:rPr lang="en-US" sz="3600" b="1" dirty="0">
                <a:latin typeface="+mn-lt"/>
              </a:rPr>
              <a:t> </a:t>
            </a:r>
            <a:r>
              <a:rPr lang="en-US" sz="3600" b="1" dirty="0" err="1">
                <a:latin typeface="+mn-lt"/>
              </a:rPr>
              <a:t>sebagai</a:t>
            </a:r>
            <a:r>
              <a:rPr lang="en-US" sz="3600" b="1" dirty="0">
                <a:latin typeface="+mn-lt"/>
              </a:rPr>
              <a:t> </a:t>
            </a:r>
            <a:r>
              <a:rPr lang="en-US" sz="3600" b="1" dirty="0" err="1">
                <a:latin typeface="+mn-lt"/>
              </a:rPr>
              <a:t>Bidan</a:t>
            </a:r>
            <a:endParaRPr lang="en-US" sz="3600" b="1" dirty="0">
              <a:latin typeface="+mn-lt"/>
            </a:endParaRPr>
          </a:p>
          <a:p>
            <a:pPr marL="514350" indent="-514350" fontAlgn="auto">
              <a:spcBef>
                <a:spcPts val="0"/>
              </a:spcBef>
              <a:spcAft>
                <a:spcPts val="0"/>
              </a:spcAft>
              <a:buFont typeface="+mj-lt"/>
              <a:buAutoNum type="arabicPeriod"/>
              <a:defRPr/>
            </a:pPr>
            <a:r>
              <a:rPr lang="en-US" sz="3600" b="1" dirty="0" err="1">
                <a:latin typeface="+mn-lt"/>
              </a:rPr>
              <a:t>Sejawat</a:t>
            </a:r>
            <a:r>
              <a:rPr lang="en-US" sz="3600" b="1" dirty="0">
                <a:latin typeface="+mn-lt"/>
              </a:rPr>
              <a:t> &amp; </a:t>
            </a:r>
            <a:r>
              <a:rPr lang="en-US" sz="3600" b="1" dirty="0" err="1">
                <a:latin typeface="+mn-lt"/>
              </a:rPr>
              <a:t>Tenaga</a:t>
            </a:r>
            <a:r>
              <a:rPr lang="en-US" sz="3600" b="1" dirty="0">
                <a:latin typeface="+mn-lt"/>
              </a:rPr>
              <a:t> </a:t>
            </a:r>
            <a:r>
              <a:rPr lang="en-US" sz="3600" b="1" dirty="0" err="1">
                <a:latin typeface="+mn-lt"/>
              </a:rPr>
              <a:t>Kesehatan</a:t>
            </a:r>
            <a:r>
              <a:rPr lang="en-US" sz="3600" b="1" dirty="0">
                <a:latin typeface="+mn-lt"/>
              </a:rPr>
              <a:t> </a:t>
            </a:r>
            <a:r>
              <a:rPr lang="en-US" sz="3600" b="1" dirty="0" err="1">
                <a:latin typeface="+mn-lt"/>
              </a:rPr>
              <a:t>lainnya</a:t>
            </a:r>
            <a:endParaRPr lang="en-US" sz="3600" b="1" dirty="0">
              <a:latin typeface="+mn-lt"/>
            </a:endParaRPr>
          </a:p>
          <a:p>
            <a:pPr marL="514350" indent="-514350" fontAlgn="auto">
              <a:spcBef>
                <a:spcPts val="0"/>
              </a:spcBef>
              <a:spcAft>
                <a:spcPts val="0"/>
              </a:spcAft>
              <a:buFont typeface="+mj-lt"/>
              <a:buAutoNum type="arabicPeriod"/>
              <a:defRPr/>
            </a:pPr>
            <a:r>
              <a:rPr lang="en-US" sz="3600" b="1" dirty="0" err="1">
                <a:latin typeface="+mn-lt"/>
              </a:rPr>
              <a:t>Profesi</a:t>
            </a:r>
            <a:r>
              <a:rPr lang="en-US" sz="3600" b="1" dirty="0">
                <a:latin typeface="+mn-lt"/>
              </a:rPr>
              <a:t> </a:t>
            </a:r>
            <a:r>
              <a:rPr lang="en-US" sz="3600" b="1" dirty="0" err="1">
                <a:latin typeface="+mn-lt"/>
              </a:rPr>
              <a:t>nya</a:t>
            </a:r>
            <a:r>
              <a:rPr lang="en-US" sz="3600" b="1" dirty="0">
                <a:latin typeface="+mn-lt"/>
              </a:rPr>
              <a:t> </a:t>
            </a:r>
            <a:r>
              <a:rPr lang="en-US" sz="3600" b="1" dirty="0" err="1">
                <a:latin typeface="+mn-lt"/>
              </a:rPr>
              <a:t>sendiri</a:t>
            </a:r>
            <a:r>
              <a:rPr lang="en-US" sz="3600" b="1" dirty="0">
                <a:latin typeface="+mn-lt"/>
              </a:rPr>
              <a:t> (</a:t>
            </a:r>
            <a:r>
              <a:rPr lang="en-US" sz="3600" b="1" dirty="0" err="1">
                <a:latin typeface="+mn-lt"/>
              </a:rPr>
              <a:t>Bidan</a:t>
            </a:r>
            <a:r>
              <a:rPr lang="en-US" sz="3600" b="1" dirty="0">
                <a:latin typeface="+mn-lt"/>
              </a:rPr>
              <a:t>)</a:t>
            </a:r>
          </a:p>
          <a:p>
            <a:pPr marL="514350" indent="-514350" fontAlgn="auto">
              <a:spcBef>
                <a:spcPts val="0"/>
              </a:spcBef>
              <a:spcAft>
                <a:spcPts val="0"/>
              </a:spcAft>
              <a:buFont typeface="+mj-lt"/>
              <a:buAutoNum type="arabicPeriod"/>
              <a:defRPr/>
            </a:pPr>
            <a:r>
              <a:rPr lang="en-US" sz="3600" b="1" dirty="0" err="1">
                <a:latin typeface="+mn-lt"/>
              </a:rPr>
              <a:t>Diri</a:t>
            </a:r>
            <a:r>
              <a:rPr lang="en-US" sz="3600" b="1" dirty="0">
                <a:latin typeface="+mn-lt"/>
              </a:rPr>
              <a:t> </a:t>
            </a:r>
            <a:r>
              <a:rPr lang="en-US" sz="3600" b="1" dirty="0" err="1">
                <a:latin typeface="+mn-lt"/>
              </a:rPr>
              <a:t>sendiri</a:t>
            </a:r>
            <a:endParaRPr lang="en-US" sz="3600" b="1" dirty="0">
              <a:latin typeface="+mn-lt"/>
            </a:endParaRPr>
          </a:p>
          <a:p>
            <a:pPr marL="514350" indent="-514350" fontAlgn="auto">
              <a:spcBef>
                <a:spcPts val="0"/>
              </a:spcBef>
              <a:spcAft>
                <a:spcPts val="0"/>
              </a:spcAft>
              <a:buFont typeface="+mj-lt"/>
              <a:buAutoNum type="arabicPeriod"/>
              <a:defRPr/>
            </a:pPr>
            <a:r>
              <a:rPr lang="en-US" sz="3600" b="1" dirty="0" err="1">
                <a:latin typeface="+mn-lt"/>
              </a:rPr>
              <a:t>Pemerintah</a:t>
            </a:r>
            <a:r>
              <a:rPr lang="en-US" sz="3600" b="1" dirty="0">
                <a:latin typeface="+mn-lt"/>
              </a:rPr>
              <a:t>, </a:t>
            </a:r>
            <a:r>
              <a:rPr lang="en-US" sz="3600" b="1" dirty="0" err="1">
                <a:latin typeface="+mn-lt"/>
              </a:rPr>
              <a:t>nusa</a:t>
            </a:r>
            <a:r>
              <a:rPr lang="en-US" sz="3600" b="1" dirty="0">
                <a:latin typeface="+mn-lt"/>
              </a:rPr>
              <a:t> – </a:t>
            </a:r>
            <a:r>
              <a:rPr lang="en-US" sz="3600" b="1" dirty="0" err="1">
                <a:latin typeface="+mn-lt"/>
              </a:rPr>
              <a:t>bangsa</a:t>
            </a:r>
            <a:r>
              <a:rPr lang="en-US" sz="3600" b="1" dirty="0">
                <a:latin typeface="+mn-lt"/>
              </a:rPr>
              <a:t> </a:t>
            </a:r>
            <a:r>
              <a:rPr lang="en-US" sz="3600" b="1" dirty="0" err="1">
                <a:latin typeface="+mn-lt"/>
              </a:rPr>
              <a:t>dan</a:t>
            </a:r>
            <a:r>
              <a:rPr lang="en-US" sz="3600" b="1" dirty="0">
                <a:latin typeface="+mn-lt"/>
              </a:rPr>
              <a:t> </a:t>
            </a:r>
            <a:r>
              <a:rPr lang="en-US" sz="3600" b="1" dirty="0" err="1">
                <a:latin typeface="+mn-lt"/>
              </a:rPr>
              <a:t>tanah</a:t>
            </a:r>
            <a:r>
              <a:rPr lang="en-US" sz="3600" b="1" dirty="0">
                <a:latin typeface="+mn-lt"/>
              </a:rPr>
              <a:t> air – Indonesia.</a:t>
            </a:r>
            <a:endParaRPr lang="en-US" sz="3200" b="1" dirty="0">
              <a:latin typeface="+mn-lt"/>
            </a:endParaRPr>
          </a:p>
        </p:txBody>
      </p:sp>
      <p:sp>
        <p:nvSpPr>
          <p:cNvPr id="5" name="Down Arrow 4"/>
          <p:cNvSpPr/>
          <p:nvPr/>
        </p:nvSpPr>
        <p:spPr>
          <a:xfrm>
            <a:off x="3733800" y="1600200"/>
            <a:ext cx="609600" cy="6858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6"/>
          <p:cNvSpPr>
            <a:spLocks noGrp="1"/>
          </p:cNvSpPr>
          <p:nvPr>
            <p:ph type="sldNum" sz="quarter" idx="12"/>
          </p:nvPr>
        </p:nvSpPr>
        <p:spPr/>
        <p:txBody>
          <a:bodyPr/>
          <a:lstStyle/>
          <a:p>
            <a:pPr>
              <a:defRPr/>
            </a:pPr>
            <a:fld id="{0ACD4D5F-171D-41D8-B232-A4A7D740FFC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84565E00-B14D-44A3-AB87-9DD97680817F}" type="slidenum">
              <a:rPr lang="en-US" smtClean="0"/>
              <a:pPr>
                <a:defRPr/>
              </a:pPr>
              <a:t>2</a:t>
            </a:fld>
            <a:endParaRPr lang="en-US" smtClean="0"/>
          </a:p>
        </p:txBody>
      </p:sp>
      <p:sp>
        <p:nvSpPr>
          <p:cNvPr id="3" name="Rectangle 2"/>
          <p:cNvSpPr txBox="1">
            <a:spLocks noChangeArrowheads="1"/>
          </p:cNvSpPr>
          <p:nvPr/>
        </p:nvSpPr>
        <p:spPr>
          <a:xfrm>
            <a:off x="0" y="304800"/>
            <a:ext cx="9144000" cy="914400"/>
          </a:xfrm>
          <a:prstGeom prst="rect">
            <a:avLst/>
          </a:prstGeom>
        </p:spPr>
        <p:txBody>
          <a:bodyPr/>
          <a:lstStyle/>
          <a:p>
            <a:pPr algn="ctr">
              <a:defRPr/>
            </a:pPr>
            <a:r>
              <a:rPr lang="en-US" sz="4400" b="1" dirty="0" err="1">
                <a:latin typeface="+mj-lt"/>
                <a:ea typeface="+mj-ea"/>
                <a:cs typeface="+mj-cs"/>
              </a:rPr>
              <a:t>Syarat</a:t>
            </a:r>
            <a:r>
              <a:rPr lang="en-US" sz="4400" b="1" dirty="0">
                <a:latin typeface="+mj-lt"/>
                <a:ea typeface="+mj-ea"/>
                <a:cs typeface="+mj-cs"/>
              </a:rPr>
              <a:t> </a:t>
            </a:r>
            <a:r>
              <a:rPr lang="en-US" sz="4400" b="1" dirty="0" err="1">
                <a:latin typeface="+mj-lt"/>
                <a:ea typeface="+mj-ea"/>
                <a:cs typeface="+mj-cs"/>
              </a:rPr>
              <a:t>suatu</a:t>
            </a:r>
            <a:r>
              <a:rPr lang="en-US" sz="4400" b="1" dirty="0">
                <a:latin typeface="+mj-lt"/>
                <a:ea typeface="+mj-ea"/>
                <a:cs typeface="+mj-cs"/>
              </a:rPr>
              <a:t> </a:t>
            </a:r>
            <a:r>
              <a:rPr lang="en-US" sz="4400" b="1" dirty="0" err="1">
                <a:latin typeface="+mj-lt"/>
                <a:ea typeface="+mj-ea"/>
                <a:cs typeface="+mj-cs"/>
              </a:rPr>
              <a:t>profesi</a:t>
            </a:r>
            <a:r>
              <a:rPr lang="en-US" sz="4400" b="1" dirty="0">
                <a:latin typeface="+mj-lt"/>
                <a:ea typeface="+mj-ea"/>
                <a:cs typeface="+mj-cs"/>
              </a:rPr>
              <a:t> </a:t>
            </a:r>
            <a:r>
              <a:rPr lang="en-US" sz="4400" b="1" dirty="0">
                <a:latin typeface="+mj-lt"/>
                <a:ea typeface="+mj-ea"/>
                <a:cs typeface="+mj-cs"/>
                <a:sym typeface="Wingdings" pitchFamily="2" charset="2"/>
              </a:rPr>
              <a:t> </a:t>
            </a:r>
            <a:r>
              <a:rPr lang="en-US" sz="4400" b="1" dirty="0" err="1">
                <a:latin typeface="+mj-lt"/>
                <a:ea typeface="+mj-ea"/>
                <a:cs typeface="+mj-cs"/>
                <a:sym typeface="Wingdings" pitchFamily="2" charset="2"/>
              </a:rPr>
              <a:t>ada</a:t>
            </a:r>
            <a:r>
              <a:rPr lang="en-US" sz="4400" b="1" dirty="0">
                <a:latin typeface="+mj-lt"/>
                <a:ea typeface="+mj-ea"/>
                <a:cs typeface="+mj-cs"/>
                <a:sym typeface="Wingdings" pitchFamily="2" charset="2"/>
              </a:rPr>
              <a:t> </a:t>
            </a:r>
            <a:r>
              <a:rPr lang="en-US" sz="4400" b="1" dirty="0" err="1">
                <a:latin typeface="+mj-lt"/>
                <a:ea typeface="+mj-ea"/>
                <a:cs typeface="+mj-cs"/>
                <a:sym typeface="Wingdings" pitchFamily="2" charset="2"/>
              </a:rPr>
              <a:t>kode</a:t>
            </a:r>
            <a:r>
              <a:rPr lang="en-US" sz="4400" b="1" dirty="0">
                <a:latin typeface="+mj-lt"/>
                <a:ea typeface="+mj-ea"/>
                <a:cs typeface="+mj-cs"/>
                <a:sym typeface="Wingdings" pitchFamily="2" charset="2"/>
              </a:rPr>
              <a:t> </a:t>
            </a:r>
            <a:r>
              <a:rPr lang="en-US" sz="4400" b="1" dirty="0" err="1">
                <a:latin typeface="+mj-lt"/>
                <a:ea typeface="+mj-ea"/>
                <a:cs typeface="+mj-cs"/>
                <a:sym typeface="Wingdings" pitchFamily="2" charset="2"/>
              </a:rPr>
              <a:t>etik</a:t>
            </a:r>
            <a:r>
              <a:rPr lang="en-US" sz="4400" b="1" dirty="0">
                <a:latin typeface="+mj-lt"/>
                <a:ea typeface="+mj-ea"/>
                <a:cs typeface="+mj-cs"/>
                <a:sym typeface="Wingdings" pitchFamily="2" charset="2"/>
              </a:rPr>
              <a:t> </a:t>
            </a:r>
            <a:endParaRPr lang="en-US" sz="4400" b="1" dirty="0">
              <a:latin typeface="+mj-lt"/>
              <a:ea typeface="+mj-ea"/>
              <a:cs typeface="+mj-cs"/>
            </a:endParaRPr>
          </a:p>
        </p:txBody>
      </p:sp>
      <p:sp>
        <p:nvSpPr>
          <p:cNvPr id="4" name="Rectangle 3"/>
          <p:cNvSpPr txBox="1">
            <a:spLocks noChangeArrowheads="1"/>
          </p:cNvSpPr>
          <p:nvPr/>
        </p:nvSpPr>
        <p:spPr>
          <a:xfrm>
            <a:off x="395288" y="1419225"/>
            <a:ext cx="8229600" cy="4889500"/>
          </a:xfrm>
          <a:prstGeom prst="rect">
            <a:avLst/>
          </a:prstGeom>
        </p:spPr>
        <p:txBody>
          <a:bodyPr/>
          <a:lstStyle/>
          <a:p>
            <a:pPr marL="342900" indent="-342900">
              <a:spcBef>
                <a:spcPct val="20000"/>
              </a:spcBef>
              <a:buFont typeface="Wingdings" pitchFamily="2" charset="2"/>
              <a:buNone/>
              <a:defRPr/>
            </a:pPr>
            <a:r>
              <a:rPr lang="en-US" sz="2400" dirty="0" err="1">
                <a:latin typeface="+mn-lt"/>
              </a:rPr>
              <a:t>Profesi</a:t>
            </a:r>
            <a:r>
              <a:rPr lang="en-US" sz="2400" dirty="0">
                <a:latin typeface="+mn-lt"/>
              </a:rPr>
              <a:t>  </a:t>
            </a:r>
            <a:r>
              <a:rPr lang="en-US" sz="2400" dirty="0" err="1">
                <a:latin typeface="+mn-lt"/>
              </a:rPr>
              <a:t>kesehatan</a:t>
            </a:r>
            <a:r>
              <a:rPr lang="en-US" sz="2400" dirty="0">
                <a:latin typeface="+mn-lt"/>
              </a:rPr>
              <a:t> : </a:t>
            </a:r>
          </a:p>
        </p:txBody>
      </p:sp>
      <p:sp>
        <p:nvSpPr>
          <p:cNvPr id="5125" name="Text Box 5"/>
          <p:cNvSpPr txBox="1">
            <a:spLocks noChangeArrowheads="1"/>
          </p:cNvSpPr>
          <p:nvPr/>
        </p:nvSpPr>
        <p:spPr bwMode="auto">
          <a:xfrm>
            <a:off x="1989138" y="2349500"/>
            <a:ext cx="2303462" cy="457200"/>
          </a:xfrm>
          <a:prstGeom prst="rect">
            <a:avLst/>
          </a:prstGeom>
          <a:noFill/>
          <a:ln w="9525">
            <a:noFill/>
            <a:miter lim="800000"/>
            <a:headEnd/>
            <a:tailEnd/>
          </a:ln>
        </p:spPr>
        <p:txBody>
          <a:bodyPr>
            <a:spAutoFit/>
          </a:bodyPr>
          <a:lstStyle/>
          <a:p>
            <a:pPr>
              <a:spcBef>
                <a:spcPct val="50000"/>
              </a:spcBef>
            </a:pPr>
            <a:r>
              <a:rPr lang="en-US" sz="2400"/>
              <a:t>Hubungan</a:t>
            </a:r>
          </a:p>
        </p:txBody>
      </p:sp>
      <p:sp>
        <p:nvSpPr>
          <p:cNvPr id="5126" name="AutoShape 6"/>
          <p:cNvSpPr>
            <a:spLocks noChangeArrowheads="1"/>
          </p:cNvSpPr>
          <p:nvPr/>
        </p:nvSpPr>
        <p:spPr bwMode="auto">
          <a:xfrm>
            <a:off x="1054100" y="2276475"/>
            <a:ext cx="865188" cy="504825"/>
          </a:xfrm>
          <a:prstGeom prst="rightArrow">
            <a:avLst>
              <a:gd name="adj1" fmla="val 50000"/>
              <a:gd name="adj2" fmla="val 42846"/>
            </a:avLst>
          </a:prstGeom>
          <a:solidFill>
            <a:schemeClr val="accent1"/>
          </a:solidFill>
          <a:ln w="9525">
            <a:solidFill>
              <a:schemeClr val="tx1"/>
            </a:solidFill>
            <a:miter lim="800000"/>
            <a:headEnd/>
            <a:tailEnd/>
          </a:ln>
        </p:spPr>
        <p:txBody>
          <a:bodyPr wrap="none" anchor="ctr"/>
          <a:lstStyle/>
          <a:p>
            <a:endParaRPr lang="en-US"/>
          </a:p>
        </p:txBody>
      </p:sp>
      <p:sp>
        <p:nvSpPr>
          <p:cNvPr id="5127" name="Text Box 7"/>
          <p:cNvSpPr txBox="1">
            <a:spLocks noChangeArrowheads="1"/>
          </p:cNvSpPr>
          <p:nvPr/>
        </p:nvSpPr>
        <p:spPr bwMode="auto">
          <a:xfrm>
            <a:off x="1989138" y="2852738"/>
            <a:ext cx="3816350" cy="1662112"/>
          </a:xfrm>
          <a:prstGeom prst="rect">
            <a:avLst/>
          </a:prstGeom>
          <a:noFill/>
          <a:ln w="9525">
            <a:noFill/>
            <a:miter lim="800000"/>
            <a:headEnd/>
            <a:tailEnd/>
          </a:ln>
        </p:spPr>
        <p:txBody>
          <a:bodyPr>
            <a:spAutoFit/>
          </a:bodyPr>
          <a:lstStyle/>
          <a:p>
            <a:pPr>
              <a:lnSpc>
                <a:spcPct val="70000"/>
              </a:lnSpc>
              <a:spcBef>
                <a:spcPct val="50000"/>
              </a:spcBef>
              <a:buFontTx/>
              <a:buChar char="•"/>
            </a:pPr>
            <a:r>
              <a:rPr lang="en-US" sz="2400"/>
              <a:t> Pasien</a:t>
            </a:r>
          </a:p>
          <a:p>
            <a:pPr>
              <a:lnSpc>
                <a:spcPct val="70000"/>
              </a:lnSpc>
              <a:spcBef>
                <a:spcPct val="50000"/>
              </a:spcBef>
              <a:buFontTx/>
              <a:buChar char="•"/>
            </a:pPr>
            <a:r>
              <a:rPr lang="en-US" sz="2400"/>
              <a:t> Kesejawatan</a:t>
            </a:r>
          </a:p>
          <a:p>
            <a:pPr>
              <a:lnSpc>
                <a:spcPct val="70000"/>
              </a:lnSpc>
              <a:spcBef>
                <a:spcPct val="50000"/>
              </a:spcBef>
              <a:buFontTx/>
              <a:buChar char="•"/>
            </a:pPr>
            <a:r>
              <a:rPr lang="en-US" sz="2400"/>
              <a:t> Antar Profesi</a:t>
            </a:r>
          </a:p>
          <a:p>
            <a:pPr>
              <a:lnSpc>
                <a:spcPct val="70000"/>
              </a:lnSpc>
              <a:spcBef>
                <a:spcPct val="50000"/>
              </a:spcBef>
              <a:buFontTx/>
              <a:buChar char="•"/>
            </a:pPr>
            <a:r>
              <a:rPr lang="en-US" sz="2400"/>
              <a:t> Lingkungan</a:t>
            </a:r>
          </a:p>
        </p:txBody>
      </p:sp>
      <p:sp>
        <p:nvSpPr>
          <p:cNvPr id="5128" name="AutoShape 8"/>
          <p:cNvSpPr>
            <a:spLocks noChangeArrowheads="1"/>
          </p:cNvSpPr>
          <p:nvPr/>
        </p:nvSpPr>
        <p:spPr bwMode="auto">
          <a:xfrm>
            <a:off x="1989138" y="4581525"/>
            <a:ext cx="504825" cy="503238"/>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4105" name="Text Box 9"/>
          <p:cNvSpPr txBox="1">
            <a:spLocks noChangeArrowheads="1"/>
          </p:cNvSpPr>
          <p:nvPr/>
        </p:nvSpPr>
        <p:spPr bwMode="auto">
          <a:xfrm>
            <a:off x="1774825" y="5157788"/>
            <a:ext cx="1295400" cy="45720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defRPr/>
            </a:pPr>
            <a:r>
              <a:rPr lang="en-US" sz="2400" dirty="0" err="1">
                <a:latin typeface="Arial" charset="0"/>
              </a:rPr>
              <a:t>Aturan</a:t>
            </a:r>
            <a:endParaRPr lang="en-US" sz="2400" dirty="0">
              <a:latin typeface="Arial" charset="0"/>
            </a:endParaRPr>
          </a:p>
        </p:txBody>
      </p:sp>
      <p:sp>
        <p:nvSpPr>
          <p:cNvPr id="4106" name="Text Box 10"/>
          <p:cNvSpPr txBox="1">
            <a:spLocks noChangeArrowheads="1"/>
          </p:cNvSpPr>
          <p:nvPr/>
        </p:nvSpPr>
        <p:spPr bwMode="auto">
          <a:xfrm>
            <a:off x="3500438" y="5157788"/>
            <a:ext cx="1225550" cy="45720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defRPr/>
            </a:pPr>
            <a:r>
              <a:rPr lang="en-US" sz="2400" dirty="0">
                <a:latin typeface="Arial" charset="0"/>
              </a:rPr>
              <a:t>Norma</a:t>
            </a:r>
          </a:p>
        </p:txBody>
      </p:sp>
      <p:sp>
        <p:nvSpPr>
          <p:cNvPr id="4107" name="Text Box 11"/>
          <p:cNvSpPr txBox="1">
            <a:spLocks noChangeArrowheads="1"/>
          </p:cNvSpPr>
          <p:nvPr/>
        </p:nvSpPr>
        <p:spPr bwMode="auto">
          <a:xfrm>
            <a:off x="6884988" y="4797425"/>
            <a:ext cx="1873250" cy="1187450"/>
          </a:xfrm>
          <a:prstGeom prst="rect">
            <a:avLst/>
          </a:prstGeom>
          <a:solidFill>
            <a:schemeClr val="accent3">
              <a:lumMod val="40000"/>
              <a:lumOff val="60000"/>
            </a:schemeClr>
          </a:solidFill>
          <a:ln w="9525">
            <a:noFill/>
            <a:miter lim="800000"/>
            <a:headEnd/>
            <a:tailEnd/>
          </a:ln>
        </p:spPr>
        <p:txBody>
          <a:bodyPr>
            <a:spAutoFit/>
          </a:bodyPr>
          <a:lstStyle/>
          <a:p>
            <a:pPr algn="ctr">
              <a:spcBef>
                <a:spcPct val="50000"/>
              </a:spcBef>
              <a:defRPr/>
            </a:pPr>
            <a:r>
              <a:rPr lang="en-US" sz="2400" dirty="0">
                <a:latin typeface="Arial" charset="0"/>
              </a:rPr>
              <a:t>Norma </a:t>
            </a:r>
            <a:r>
              <a:rPr lang="en-US" sz="2400" dirty="0" err="1">
                <a:latin typeface="Arial" charset="0"/>
              </a:rPr>
              <a:t>Kesusilaan</a:t>
            </a:r>
            <a:r>
              <a:rPr lang="en-US" sz="2400" dirty="0">
                <a:latin typeface="Arial" charset="0"/>
              </a:rPr>
              <a:t> (</a:t>
            </a:r>
            <a:r>
              <a:rPr lang="en-US" sz="2400" dirty="0" err="1">
                <a:latin typeface="Arial" charset="0"/>
              </a:rPr>
              <a:t>etika</a:t>
            </a:r>
            <a:r>
              <a:rPr lang="en-US" sz="2400" dirty="0">
                <a:latin typeface="Arial" charset="0"/>
              </a:rPr>
              <a:t>)</a:t>
            </a:r>
          </a:p>
        </p:txBody>
      </p:sp>
      <p:sp>
        <p:nvSpPr>
          <p:cNvPr id="4108" name="Text Box 12"/>
          <p:cNvSpPr txBox="1">
            <a:spLocks noChangeArrowheads="1"/>
          </p:cNvSpPr>
          <p:nvPr/>
        </p:nvSpPr>
        <p:spPr bwMode="auto">
          <a:xfrm>
            <a:off x="5157788" y="5084763"/>
            <a:ext cx="1296987" cy="822325"/>
          </a:xfrm>
          <a:prstGeom prst="rect">
            <a:avLst/>
          </a:prstGeom>
          <a:solidFill>
            <a:schemeClr val="accent3">
              <a:lumMod val="40000"/>
              <a:lumOff val="60000"/>
            </a:schemeClr>
          </a:solidFill>
          <a:ln w="9525">
            <a:noFill/>
            <a:miter lim="800000"/>
            <a:headEnd/>
            <a:tailEnd/>
          </a:ln>
        </p:spPr>
        <p:txBody>
          <a:bodyPr>
            <a:spAutoFit/>
          </a:bodyPr>
          <a:lstStyle/>
          <a:p>
            <a:pPr algn="ctr">
              <a:spcBef>
                <a:spcPct val="50000"/>
              </a:spcBef>
              <a:defRPr/>
            </a:pPr>
            <a:r>
              <a:rPr lang="en-US" sz="2400" dirty="0" err="1">
                <a:latin typeface="Arial" charset="0"/>
              </a:rPr>
              <a:t>Sanksi</a:t>
            </a:r>
            <a:r>
              <a:rPr lang="en-US" sz="2400" dirty="0">
                <a:latin typeface="Arial" charset="0"/>
              </a:rPr>
              <a:t> moral</a:t>
            </a:r>
          </a:p>
        </p:txBody>
      </p:sp>
      <p:sp>
        <p:nvSpPr>
          <p:cNvPr id="5133" name="AutoShape 13"/>
          <p:cNvSpPr>
            <a:spLocks noChangeArrowheads="1"/>
          </p:cNvSpPr>
          <p:nvPr/>
        </p:nvSpPr>
        <p:spPr bwMode="auto">
          <a:xfrm>
            <a:off x="3070225" y="5157788"/>
            <a:ext cx="431800"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134" name="AutoShape 14"/>
          <p:cNvSpPr>
            <a:spLocks noChangeArrowheads="1"/>
          </p:cNvSpPr>
          <p:nvPr/>
        </p:nvSpPr>
        <p:spPr bwMode="auto">
          <a:xfrm>
            <a:off x="4725988" y="5157788"/>
            <a:ext cx="431800"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135" name="AutoShape 15"/>
          <p:cNvSpPr>
            <a:spLocks noChangeArrowheads="1"/>
          </p:cNvSpPr>
          <p:nvPr/>
        </p:nvSpPr>
        <p:spPr bwMode="auto">
          <a:xfrm>
            <a:off x="6454775" y="5157788"/>
            <a:ext cx="431800"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136" name="Line 16"/>
          <p:cNvSpPr>
            <a:spLocks noChangeShapeType="1"/>
          </p:cNvSpPr>
          <p:nvPr/>
        </p:nvSpPr>
        <p:spPr bwMode="auto">
          <a:xfrm>
            <a:off x="457200" y="1125538"/>
            <a:ext cx="8077200" cy="0"/>
          </a:xfrm>
          <a:prstGeom prst="line">
            <a:avLst/>
          </a:prstGeom>
          <a:noFill/>
          <a:ln w="19050">
            <a:solidFill>
              <a:schemeClr val="tx2"/>
            </a:solidFill>
            <a:round/>
            <a:headEnd/>
            <a:tailEnd/>
          </a:ln>
        </p:spPr>
        <p:txBody>
          <a:bodyPr/>
          <a:lstStyle/>
          <a:p>
            <a:endParaRPr lang="en-US"/>
          </a:p>
        </p:txBody>
      </p:sp>
      <p:pic>
        <p:nvPicPr>
          <p:cNvPr id="5137" name="Picture 17" descr="midwife01"/>
          <p:cNvPicPr>
            <a:picLocks noChangeAspect="1" noChangeArrowheads="1"/>
          </p:cNvPicPr>
          <p:nvPr/>
        </p:nvPicPr>
        <p:blipFill>
          <a:blip r:embed="rId2" cstate="print"/>
          <a:srcRect/>
          <a:stretch>
            <a:fillRect/>
          </a:stretch>
        </p:blipFill>
        <p:spPr bwMode="auto">
          <a:xfrm>
            <a:off x="6588125" y="1268413"/>
            <a:ext cx="2278063"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0" y="0"/>
            <a:ext cx="9144000" cy="6858000"/>
          </a:xfrm>
          <a:prstGeom prst="flowChartPunchedTape">
            <a:avLst/>
          </a:prstGeom>
        </p:spPr>
        <p:style>
          <a:lnRef idx="1">
            <a:schemeClr val="accent4"/>
          </a:lnRef>
          <a:fillRef idx="2">
            <a:schemeClr val="accent4"/>
          </a:fillRef>
          <a:effectRef idx="1">
            <a:schemeClr val="accent4"/>
          </a:effectRef>
          <a:fontRef idx="minor">
            <a:schemeClr val="dk1"/>
          </a:fontRef>
        </p:style>
        <p:txBody>
          <a:bodyPr anchor="ctr"/>
          <a:lstStyle/>
          <a:p>
            <a:pPr marL="514350" indent="-514350" fontAlgn="auto">
              <a:spcBef>
                <a:spcPts val="0"/>
              </a:spcBef>
              <a:spcAft>
                <a:spcPts val="0"/>
              </a:spcAft>
              <a:defRPr/>
            </a:pPr>
            <a:endParaRPr lang="en-US" b="1" dirty="0"/>
          </a:p>
        </p:txBody>
      </p:sp>
      <p:sp>
        <p:nvSpPr>
          <p:cNvPr id="19459" name="TextBox 3"/>
          <p:cNvSpPr txBox="1">
            <a:spLocks noChangeArrowheads="1"/>
          </p:cNvSpPr>
          <p:nvPr/>
        </p:nvSpPr>
        <p:spPr bwMode="auto">
          <a:xfrm>
            <a:off x="0" y="0"/>
            <a:ext cx="9144000" cy="6986588"/>
          </a:xfrm>
          <a:prstGeom prst="rect">
            <a:avLst/>
          </a:prstGeom>
          <a:noFill/>
          <a:ln w="9525">
            <a:noFill/>
            <a:miter lim="800000"/>
            <a:headEnd/>
            <a:tailEnd/>
          </a:ln>
        </p:spPr>
        <p:txBody>
          <a:bodyPr>
            <a:spAutoFit/>
          </a:bodyPr>
          <a:lstStyle/>
          <a:p>
            <a:pPr marL="514350" indent="-514350">
              <a:buFontTx/>
              <a:buAutoNum type="arabicPeriod"/>
              <a:defRPr/>
            </a:pPr>
            <a:r>
              <a:rPr lang="en-US" sz="2800" b="1" dirty="0" err="1">
                <a:solidFill>
                  <a:schemeClr val="accent3">
                    <a:lumMod val="75000"/>
                  </a:schemeClr>
                </a:solidFill>
                <a:latin typeface="Calibri" pitchFamily="34" charset="0"/>
              </a:rPr>
              <a:t>kewajiban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bidan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terhadap</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Klien</a:t>
            </a:r>
            <a:r>
              <a:rPr lang="en-US" sz="2800" b="1" dirty="0">
                <a:solidFill>
                  <a:schemeClr val="accent3">
                    <a:lumMod val="75000"/>
                  </a:schemeClr>
                </a:solidFill>
                <a:latin typeface="Calibri" pitchFamily="34" charset="0"/>
              </a:rPr>
              <a:t> / </a:t>
            </a:r>
            <a:r>
              <a:rPr lang="en-US" sz="2800" b="1" dirty="0" err="1">
                <a:solidFill>
                  <a:schemeClr val="accent3">
                    <a:lumMod val="75000"/>
                  </a:schemeClr>
                </a:solidFill>
                <a:latin typeface="Calibri" pitchFamily="34" charset="0"/>
              </a:rPr>
              <a:t>pasien</a:t>
            </a:r>
            <a:r>
              <a:rPr lang="en-US" sz="2800" b="1" dirty="0">
                <a:solidFill>
                  <a:schemeClr val="accent3">
                    <a:lumMod val="75000"/>
                  </a:schemeClr>
                </a:solidFill>
                <a:latin typeface="Calibri" pitchFamily="34" charset="0"/>
              </a:rPr>
              <a:t> &amp; </a:t>
            </a:r>
            <a:r>
              <a:rPr lang="en-US" sz="2800" b="1" dirty="0" err="1">
                <a:solidFill>
                  <a:schemeClr val="accent3">
                    <a:lumMod val="75000"/>
                  </a:schemeClr>
                </a:solidFill>
                <a:latin typeface="Calibri" pitchFamily="34" charset="0"/>
              </a:rPr>
              <a:t>masyarakat</a:t>
            </a:r>
            <a:r>
              <a:rPr lang="en-US" sz="2800" b="1" dirty="0">
                <a:solidFill>
                  <a:schemeClr val="accent3">
                    <a:lumMod val="75000"/>
                  </a:schemeClr>
                </a:solidFill>
                <a:latin typeface="Calibri" pitchFamily="34" charset="0"/>
              </a:rPr>
              <a:t>:</a:t>
            </a:r>
          </a:p>
          <a:p>
            <a:pPr marL="514350" indent="-514350">
              <a:buFont typeface="Wingdings" pitchFamily="2" charset="2"/>
              <a:buChar char="Ø"/>
              <a:defRPr/>
            </a:pPr>
            <a:r>
              <a:rPr lang="en-US" sz="2800" b="1" dirty="0" err="1">
                <a:solidFill>
                  <a:schemeClr val="accent3">
                    <a:lumMod val="75000"/>
                  </a:schemeClr>
                </a:solidFill>
                <a:latin typeface="Calibri" pitchFamily="34" charset="0"/>
              </a:rPr>
              <a:t>Menjungjung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tinggi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menghayati</a:t>
            </a:r>
            <a:r>
              <a:rPr lang="en-US" sz="2800" b="1" dirty="0">
                <a:solidFill>
                  <a:schemeClr val="accent3">
                    <a:lumMod val="75000"/>
                  </a:schemeClr>
                </a:solidFill>
                <a:latin typeface="Calibri" pitchFamily="34" charset="0"/>
              </a:rPr>
              <a:t> &amp; </a:t>
            </a:r>
            <a:r>
              <a:rPr lang="en-US" sz="2800" b="1" dirty="0" err="1">
                <a:solidFill>
                  <a:schemeClr val="accent3">
                    <a:lumMod val="75000"/>
                  </a:schemeClr>
                </a:solidFill>
                <a:latin typeface="Calibri" pitchFamily="34" charset="0"/>
              </a:rPr>
              <a:t>mengamalkan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sumpah</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jabatannya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dlm</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melaksanakan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tugas</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pengabdiannya</a:t>
            </a:r>
            <a:r>
              <a:rPr lang="en-US" sz="2800" b="1" dirty="0">
                <a:solidFill>
                  <a:schemeClr val="accent3">
                    <a:lumMod val="75000"/>
                  </a:schemeClr>
                </a:solidFill>
                <a:latin typeface="Calibri" pitchFamily="34" charset="0"/>
              </a:rPr>
              <a:t>.</a:t>
            </a:r>
          </a:p>
          <a:p>
            <a:pPr marL="514350" indent="-514350">
              <a:buFont typeface="Wingdings" pitchFamily="2" charset="2"/>
              <a:buChar char="Ø"/>
              <a:defRPr/>
            </a:pPr>
            <a:r>
              <a:rPr lang="en-US" sz="2800" b="1" dirty="0" err="1">
                <a:solidFill>
                  <a:schemeClr val="accent3">
                    <a:lumMod val="75000"/>
                  </a:schemeClr>
                </a:solidFill>
                <a:latin typeface="Calibri" pitchFamily="34" charset="0"/>
              </a:rPr>
              <a:t>Senantiasa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berpedoman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pada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peran</a:t>
            </a:r>
            <a:r>
              <a:rPr lang="en-US" sz="2800" b="1" dirty="0">
                <a:solidFill>
                  <a:schemeClr val="accent3">
                    <a:lumMod val="75000"/>
                  </a:schemeClr>
                </a:solidFill>
                <a:latin typeface="Calibri" pitchFamily="34" charset="0"/>
              </a:rPr>
              <a:t> (5), </a:t>
            </a:r>
            <a:r>
              <a:rPr lang="en-US" sz="2800" b="1" dirty="0" err="1">
                <a:solidFill>
                  <a:schemeClr val="accent3">
                    <a:lumMod val="75000"/>
                  </a:schemeClr>
                </a:solidFill>
                <a:latin typeface="Calibri" pitchFamily="34" charset="0"/>
              </a:rPr>
              <a:t>tugas</a:t>
            </a:r>
            <a:r>
              <a:rPr lang="en-US" sz="2800" b="1" dirty="0">
                <a:solidFill>
                  <a:schemeClr val="accent3">
                    <a:lumMod val="75000"/>
                  </a:schemeClr>
                </a:solidFill>
                <a:latin typeface="Calibri" pitchFamily="34" charset="0"/>
              </a:rPr>
              <a:t> &amp; </a:t>
            </a:r>
            <a:r>
              <a:rPr lang="en-US" sz="2800" b="1" dirty="0" err="1">
                <a:solidFill>
                  <a:schemeClr val="accent3">
                    <a:lumMod val="75000"/>
                  </a:schemeClr>
                </a:solidFill>
                <a:latin typeface="Calibri" pitchFamily="34" charset="0"/>
              </a:rPr>
              <a:t>tanggung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jawab</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sesuai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dgn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kebutuhan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klien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keluarga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masyarakat</a:t>
            </a:r>
            <a:r>
              <a:rPr lang="en-US" sz="2800" b="1" dirty="0">
                <a:solidFill>
                  <a:schemeClr val="accent3">
                    <a:lumMod val="75000"/>
                  </a:schemeClr>
                </a:solidFill>
                <a:latin typeface="Calibri" pitchFamily="34" charset="0"/>
              </a:rPr>
              <a:t>.</a:t>
            </a:r>
          </a:p>
          <a:p>
            <a:pPr marL="514350" indent="-514350">
              <a:buFont typeface="Wingdings" pitchFamily="2" charset="2"/>
              <a:buChar char="Ø"/>
              <a:defRPr/>
            </a:pPr>
            <a:r>
              <a:rPr lang="en-US" sz="2800" b="1" dirty="0" err="1">
                <a:solidFill>
                  <a:schemeClr val="accent3">
                    <a:lumMod val="75000"/>
                  </a:schemeClr>
                </a:solidFill>
                <a:latin typeface="Calibri" pitchFamily="34" charset="0"/>
              </a:rPr>
              <a:t>Dalam</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menjalan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tugas</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Bidan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mendahulukan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kepentingan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klien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menghormati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hak</a:t>
            </a:r>
            <a:r>
              <a:rPr lang="en-US" sz="2800" b="1" dirty="0">
                <a:solidFill>
                  <a:schemeClr val="accent3">
                    <a:lumMod val="75000"/>
                  </a:schemeClr>
                </a:solidFill>
                <a:latin typeface="Calibri" pitchFamily="34" charset="0"/>
              </a:rPr>
              <a:t> &amp; </a:t>
            </a:r>
            <a:r>
              <a:rPr lang="en-US" sz="2800" b="1" dirty="0" err="1">
                <a:solidFill>
                  <a:schemeClr val="accent3">
                    <a:lumMod val="75000"/>
                  </a:schemeClr>
                </a:solidFill>
                <a:latin typeface="Calibri" pitchFamily="34" charset="0"/>
              </a:rPr>
              <a:t>nilai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yg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anut</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klien</a:t>
            </a:r>
            <a:r>
              <a:rPr lang="en-US" sz="2800" b="1" dirty="0">
                <a:solidFill>
                  <a:schemeClr val="accent3">
                    <a:lumMod val="75000"/>
                  </a:schemeClr>
                </a:solidFill>
                <a:latin typeface="Calibri" pitchFamily="34" charset="0"/>
              </a:rPr>
              <a:t>.</a:t>
            </a:r>
          </a:p>
          <a:p>
            <a:pPr marL="514350" indent="-514350">
              <a:buFont typeface="Wingdings" pitchFamily="2" charset="2"/>
              <a:buChar char="Ø"/>
              <a:defRPr/>
            </a:pPr>
            <a:r>
              <a:rPr lang="en-US" sz="2800" b="1" dirty="0" err="1">
                <a:solidFill>
                  <a:schemeClr val="accent3">
                    <a:lumMod val="75000"/>
                  </a:schemeClr>
                </a:solidFill>
                <a:latin typeface="Calibri" pitchFamily="34" charset="0"/>
              </a:rPr>
              <a:t>Senantiasa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mendahulukan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kepentingan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klien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keluarga</a:t>
            </a:r>
            <a:r>
              <a:rPr lang="en-US" sz="2800" b="1" dirty="0">
                <a:solidFill>
                  <a:schemeClr val="accent3">
                    <a:lumMod val="75000"/>
                  </a:schemeClr>
                </a:solidFill>
                <a:latin typeface="Calibri" pitchFamily="34" charset="0"/>
              </a:rPr>
              <a:t> &amp; </a:t>
            </a:r>
            <a:r>
              <a:rPr lang="en-US" sz="2800" b="1" dirty="0" err="1">
                <a:solidFill>
                  <a:schemeClr val="accent3">
                    <a:lumMod val="75000"/>
                  </a:schemeClr>
                </a:solidFill>
                <a:latin typeface="Calibri" pitchFamily="34" charset="0"/>
              </a:rPr>
              <a:t>masyarakat</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dgn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identitas</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yg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sama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sesuai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kebutuhan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berdasarakan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kemampuan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yg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dimilikinya</a:t>
            </a:r>
            <a:r>
              <a:rPr lang="en-US" sz="2800" b="1" dirty="0">
                <a:solidFill>
                  <a:schemeClr val="accent3">
                    <a:lumMod val="75000"/>
                  </a:schemeClr>
                </a:solidFill>
                <a:latin typeface="Calibri" pitchFamily="34" charset="0"/>
              </a:rPr>
              <a:t>.</a:t>
            </a:r>
          </a:p>
          <a:p>
            <a:pPr marL="514350" indent="-514350">
              <a:buFont typeface="Wingdings" pitchFamily="2" charset="2"/>
              <a:buChar char="Ø"/>
              <a:defRPr/>
            </a:pPr>
            <a:r>
              <a:rPr lang="en-US" sz="2800" b="1" dirty="0" err="1" smtClean="0">
                <a:solidFill>
                  <a:schemeClr val="accent3">
                    <a:lumMod val="75000"/>
                  </a:schemeClr>
                </a:solidFill>
                <a:latin typeface="Calibri" pitchFamily="34" charset="0"/>
              </a:rPr>
              <a:t>Menciptakan</a:t>
            </a:r>
            <a:r>
              <a:rPr lang="en-US" sz="2800" b="1" dirty="0" smtClean="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suasana</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yg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serasi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dlm</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pelaksanaan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tugas</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dgn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mendorong</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partisipasi</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masyarakat</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untuk</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meningkatkan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derajat</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kesehtan</a:t>
            </a:r>
            <a:r>
              <a:rPr lang="en-US" sz="2800" b="1" dirty="0">
                <a:solidFill>
                  <a:schemeClr val="accent3">
                    <a:lumMod val="75000"/>
                  </a:schemeClr>
                </a:solidFill>
                <a:latin typeface="Calibri" pitchFamily="34" charset="0"/>
              </a:rPr>
              <a:t> </a:t>
            </a:r>
            <a:r>
              <a:rPr lang="en-US" sz="2800" b="1" dirty="0" err="1">
                <a:solidFill>
                  <a:schemeClr val="accent3">
                    <a:lumMod val="75000"/>
                  </a:schemeClr>
                </a:solidFill>
                <a:latin typeface="Calibri" pitchFamily="34" charset="0"/>
              </a:rPr>
              <a:t>secara</a:t>
            </a:r>
            <a:r>
              <a:rPr lang="en-US" sz="2800" b="1" dirty="0">
                <a:solidFill>
                  <a:schemeClr val="accent3">
                    <a:lumMod val="75000"/>
                  </a:schemeClr>
                </a:solidFill>
                <a:latin typeface="Calibri" pitchFamily="34" charset="0"/>
              </a:rPr>
              <a:t> optimal.</a:t>
            </a:r>
            <a:endParaRPr lang="en-US" dirty="0">
              <a:solidFill>
                <a:schemeClr val="accent3">
                  <a:lumMod val="75000"/>
                </a:schemeClr>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627D504F-51E9-4CDB-8C3B-B1A71EF72BF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0" y="0"/>
            <a:ext cx="9144000" cy="6858000"/>
          </a:xfrm>
          <a:prstGeom prst="flowChartDocumen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0483" name="TextBox 2"/>
          <p:cNvSpPr txBox="1">
            <a:spLocks noChangeArrowheads="1"/>
          </p:cNvSpPr>
          <p:nvPr/>
        </p:nvSpPr>
        <p:spPr bwMode="auto">
          <a:xfrm flipH="1">
            <a:off x="304800" y="381000"/>
            <a:ext cx="8534400" cy="6124575"/>
          </a:xfrm>
          <a:prstGeom prst="rect">
            <a:avLst/>
          </a:prstGeom>
          <a:noFill/>
          <a:ln w="9525">
            <a:noFill/>
            <a:miter lim="800000"/>
            <a:headEnd/>
            <a:tailEnd/>
          </a:ln>
        </p:spPr>
        <p:txBody>
          <a:bodyPr>
            <a:spAutoFit/>
          </a:bodyPr>
          <a:lstStyle/>
          <a:p>
            <a:pPr marL="525463" indent="-525463">
              <a:defRPr/>
            </a:pPr>
            <a:r>
              <a:rPr lang="en-US" sz="2000" dirty="0">
                <a:latin typeface="Calibri" pitchFamily="34" charset="0"/>
              </a:rPr>
              <a:t> </a:t>
            </a:r>
            <a:r>
              <a:rPr lang="en-US" sz="3600" b="1" dirty="0">
                <a:solidFill>
                  <a:schemeClr val="accent3">
                    <a:lumMod val="75000"/>
                  </a:schemeClr>
                </a:solidFill>
                <a:latin typeface="Calibri" pitchFamily="34" charset="0"/>
              </a:rPr>
              <a:t>2. </a:t>
            </a:r>
            <a:r>
              <a:rPr lang="en-US" sz="3600" b="1" dirty="0" err="1">
                <a:solidFill>
                  <a:schemeClr val="accent3">
                    <a:lumMod val="75000"/>
                  </a:schemeClr>
                </a:solidFill>
                <a:latin typeface="Calibri" pitchFamily="34" charset="0"/>
              </a:rPr>
              <a:t>Kewajiban</a:t>
            </a:r>
            <a:r>
              <a:rPr lang="en-US" sz="3600" b="1" dirty="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terhadap</a:t>
            </a:r>
            <a:r>
              <a:rPr lang="en-US" sz="3600" b="1" dirty="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tugasnya</a:t>
            </a:r>
            <a:r>
              <a:rPr lang="en-US" sz="3600" b="1" dirty="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sbg</a:t>
            </a:r>
            <a:r>
              <a:rPr lang="en-US" sz="3600" b="1" dirty="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bidan</a:t>
            </a:r>
            <a:r>
              <a:rPr lang="en-US" sz="3600" b="1" dirty="0">
                <a:solidFill>
                  <a:schemeClr val="accent3">
                    <a:lumMod val="75000"/>
                  </a:schemeClr>
                </a:solidFill>
                <a:latin typeface="Calibri" pitchFamily="34" charset="0"/>
              </a:rPr>
              <a:t> </a:t>
            </a:r>
            <a:r>
              <a:rPr lang="en-US" sz="3600" b="1" dirty="0" smtClean="0">
                <a:solidFill>
                  <a:schemeClr val="accent3">
                    <a:lumMod val="75000"/>
                  </a:schemeClr>
                </a:solidFill>
                <a:latin typeface="Calibri" pitchFamily="34" charset="0"/>
              </a:rPr>
              <a:t>(</a:t>
            </a:r>
            <a:r>
              <a:rPr lang="en-US" sz="3600" b="1" dirty="0" err="1" smtClean="0">
                <a:solidFill>
                  <a:schemeClr val="accent3">
                    <a:lumMod val="75000"/>
                  </a:schemeClr>
                </a:solidFill>
                <a:latin typeface="Calibri" pitchFamily="34" charset="0"/>
              </a:rPr>
              <a:t>menjaga</a:t>
            </a:r>
            <a:r>
              <a:rPr lang="en-US" sz="3600" b="1" dirty="0" smtClean="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citra</a:t>
            </a:r>
            <a:r>
              <a:rPr lang="en-US" sz="3600" b="1" dirty="0">
                <a:solidFill>
                  <a:schemeClr val="accent3">
                    <a:lumMod val="75000"/>
                  </a:schemeClr>
                </a:solidFill>
                <a:latin typeface="Calibri" pitchFamily="34" charset="0"/>
              </a:rPr>
              <a:t> </a:t>
            </a:r>
            <a:r>
              <a:rPr lang="en-US" sz="3600" b="1" dirty="0" err="1">
                <a:solidFill>
                  <a:schemeClr val="accent3">
                    <a:lumMod val="75000"/>
                  </a:schemeClr>
                </a:solidFill>
                <a:latin typeface="Calibri" pitchFamily="34" charset="0"/>
              </a:rPr>
              <a:t>profesi</a:t>
            </a:r>
            <a:r>
              <a:rPr lang="en-US" sz="3600" b="1" dirty="0">
                <a:solidFill>
                  <a:schemeClr val="accent3">
                    <a:lumMod val="75000"/>
                  </a:schemeClr>
                </a:solidFill>
                <a:latin typeface="Calibri" pitchFamily="34" charset="0"/>
              </a:rPr>
              <a:t>):</a:t>
            </a:r>
            <a:endParaRPr lang="en-US" sz="3200" b="1" dirty="0">
              <a:solidFill>
                <a:schemeClr val="accent3">
                  <a:lumMod val="75000"/>
                </a:schemeClr>
              </a:solidFill>
              <a:latin typeface="Calibri" pitchFamily="34" charset="0"/>
            </a:endParaRPr>
          </a:p>
          <a:p>
            <a:pPr marL="525463" indent="-525463">
              <a:buFont typeface="Wingdings" pitchFamily="2" charset="2"/>
              <a:buChar char="q"/>
              <a:defRPr/>
            </a:pPr>
            <a:r>
              <a:rPr lang="en-US" sz="3200" b="1" dirty="0" err="1" smtClean="0">
                <a:solidFill>
                  <a:schemeClr val="accent3">
                    <a:lumMod val="75000"/>
                  </a:schemeClr>
                </a:solidFill>
                <a:latin typeface="Calibri" pitchFamily="34" charset="0"/>
              </a:rPr>
              <a:t>Senantiasa</a:t>
            </a:r>
            <a:r>
              <a:rPr lang="en-US" sz="3200" b="1" dirty="0" smtClean="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memberi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pelayanan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paripurna</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sesuai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kemampuan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prof</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kompetensi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yg</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miliki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berdasarakan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kebutuhan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klien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keluarga</a:t>
            </a:r>
            <a:r>
              <a:rPr lang="en-US" sz="3200" b="1" dirty="0">
                <a:solidFill>
                  <a:schemeClr val="accent3">
                    <a:lumMod val="75000"/>
                  </a:schemeClr>
                </a:solidFill>
                <a:latin typeface="Calibri" pitchFamily="34" charset="0"/>
              </a:rPr>
              <a:t> &amp; </a:t>
            </a:r>
            <a:r>
              <a:rPr lang="en-US" sz="3200" b="1" dirty="0" err="1">
                <a:solidFill>
                  <a:schemeClr val="accent3">
                    <a:lumMod val="75000"/>
                  </a:schemeClr>
                </a:solidFill>
                <a:latin typeface="Calibri" pitchFamily="34" charset="0"/>
              </a:rPr>
              <a:t>masyarakat</a:t>
            </a:r>
            <a:r>
              <a:rPr lang="en-US" sz="3200" b="1" dirty="0">
                <a:solidFill>
                  <a:schemeClr val="accent3">
                    <a:lumMod val="75000"/>
                  </a:schemeClr>
                </a:solidFill>
                <a:latin typeface="Calibri" pitchFamily="34" charset="0"/>
              </a:rPr>
              <a:t>.</a:t>
            </a:r>
          </a:p>
          <a:p>
            <a:pPr marL="525463" indent="-525463">
              <a:buFont typeface="Wingdings" pitchFamily="2" charset="2"/>
              <a:buChar char="q"/>
              <a:defRPr/>
            </a:pPr>
            <a:r>
              <a:rPr lang="en-US" sz="3200" b="1" dirty="0" err="1" smtClean="0">
                <a:solidFill>
                  <a:schemeClr val="accent3">
                    <a:lumMod val="75000"/>
                  </a:schemeClr>
                </a:solidFill>
                <a:latin typeface="Calibri" pitchFamily="34" charset="0"/>
              </a:rPr>
              <a:t>Memberi</a:t>
            </a:r>
            <a:r>
              <a:rPr lang="en-US" sz="3200" b="1" dirty="0" smtClean="0">
                <a:solidFill>
                  <a:schemeClr val="accent3">
                    <a:lumMod val="75000"/>
                  </a:schemeClr>
                </a:solidFill>
                <a:latin typeface="Calibri" pitchFamily="34" charset="0"/>
              </a:rPr>
              <a:t> </a:t>
            </a:r>
            <a:r>
              <a:rPr lang="en-US" sz="3200" b="1" dirty="0" err="1" smtClean="0">
                <a:solidFill>
                  <a:schemeClr val="accent3">
                    <a:lumMod val="75000"/>
                  </a:schemeClr>
                </a:solidFill>
                <a:latin typeface="Calibri" pitchFamily="34" charset="0"/>
              </a:rPr>
              <a:t>pertolongan</a:t>
            </a:r>
            <a:r>
              <a:rPr lang="en-US" sz="3200" b="1" dirty="0" smtClean="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sesuai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kewenangan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dlm</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mengambil</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keputusan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termasuk</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konsultasi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kolaborasi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rujukan</a:t>
            </a:r>
            <a:r>
              <a:rPr lang="en-US" sz="3200" b="1" dirty="0">
                <a:solidFill>
                  <a:schemeClr val="accent3">
                    <a:lumMod val="75000"/>
                  </a:schemeClr>
                </a:solidFill>
                <a:latin typeface="Calibri" pitchFamily="34" charset="0"/>
              </a:rPr>
              <a:t>.</a:t>
            </a:r>
          </a:p>
          <a:p>
            <a:pPr marL="525463" indent="-525463">
              <a:buFont typeface="Wingdings" pitchFamily="2" charset="2"/>
              <a:buChar char="q"/>
              <a:defRPr/>
            </a:pPr>
            <a:r>
              <a:rPr lang="en-US" sz="3200" b="1" dirty="0" err="1" smtClean="0">
                <a:solidFill>
                  <a:schemeClr val="accent3">
                    <a:lumMod val="75000"/>
                  </a:schemeClr>
                </a:solidFill>
                <a:latin typeface="Calibri" pitchFamily="34" charset="0"/>
              </a:rPr>
              <a:t>Menjamin</a:t>
            </a:r>
            <a:r>
              <a:rPr lang="en-US" sz="3200" b="1" dirty="0" smtClean="0">
                <a:solidFill>
                  <a:schemeClr val="accent3">
                    <a:lumMod val="75000"/>
                  </a:schemeClr>
                </a:solidFill>
                <a:latin typeface="Calibri" pitchFamily="34" charset="0"/>
              </a:rPr>
              <a:t> </a:t>
            </a:r>
            <a:r>
              <a:rPr lang="en-US" sz="3200" b="1" dirty="0" err="1" smtClean="0">
                <a:solidFill>
                  <a:schemeClr val="accent3">
                    <a:lumMod val="75000"/>
                  </a:schemeClr>
                </a:solidFill>
                <a:latin typeface="Calibri" pitchFamily="34" charset="0"/>
              </a:rPr>
              <a:t>kerahasiaan</a:t>
            </a:r>
            <a:r>
              <a:rPr lang="en-US" sz="3200" b="1" dirty="0" smtClean="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yg</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percayakan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kpd</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nya</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kecuali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minta</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oleh</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pengadilan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atu</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perlukan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demi</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kepentingan</a:t>
            </a:r>
            <a:r>
              <a:rPr lang="en-US" sz="3200" b="1" dirty="0">
                <a:solidFill>
                  <a:schemeClr val="accent3">
                    <a:lumMod val="75000"/>
                  </a:schemeClr>
                </a:solidFill>
                <a:latin typeface="Calibri" pitchFamily="34" charset="0"/>
              </a:rPr>
              <a:t> </a:t>
            </a:r>
            <a:r>
              <a:rPr lang="en-US" sz="3200" b="1" dirty="0" err="1">
                <a:solidFill>
                  <a:schemeClr val="accent3">
                    <a:lumMod val="75000"/>
                  </a:schemeClr>
                </a:solidFill>
                <a:latin typeface="Calibri" pitchFamily="34" charset="0"/>
              </a:rPr>
              <a:t>klien</a:t>
            </a:r>
            <a:r>
              <a:rPr lang="en-US" sz="3200" b="1" dirty="0">
                <a:solidFill>
                  <a:schemeClr val="accent3">
                    <a:lumMod val="75000"/>
                  </a:schemeClr>
                </a:solidFill>
                <a:latin typeface="Calibri" pitchFamily="34" charset="0"/>
              </a:rPr>
              <a:t>.</a:t>
            </a:r>
            <a:endParaRPr lang="en-US" sz="3200" dirty="0">
              <a:solidFill>
                <a:schemeClr val="accent3">
                  <a:lumMod val="75000"/>
                </a:schemeClr>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57BB3782-C603-4702-BD85-69E187DE0101}"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0" y="0"/>
            <a:ext cx="9144000" cy="6858000"/>
          </a:xfrm>
          <a:prstGeom prst="snip2Same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flipH="1">
            <a:off x="304800" y="457200"/>
            <a:ext cx="8610600" cy="6247864"/>
          </a:xfrm>
          <a:prstGeom prst="rect">
            <a:avLst/>
          </a:prstGeom>
          <a:noFill/>
          <a:ln w="9525">
            <a:noFill/>
            <a:miter lim="800000"/>
            <a:headEnd/>
            <a:tailEnd/>
          </a:ln>
        </p:spPr>
        <p:txBody>
          <a:bodyPr>
            <a:spAutoFit/>
          </a:bodyPr>
          <a:lstStyle/>
          <a:p>
            <a:pPr marL="457200" indent="-457200"/>
            <a:r>
              <a:rPr lang="en-US" sz="4000" b="1" dirty="0">
                <a:latin typeface="Calibri" pitchFamily="34" charset="0"/>
              </a:rPr>
              <a:t>3.</a:t>
            </a:r>
            <a:r>
              <a:rPr lang="en-US" sz="4000" dirty="0">
                <a:latin typeface="Calibri" pitchFamily="34" charset="0"/>
              </a:rPr>
              <a:t> </a:t>
            </a:r>
            <a:r>
              <a:rPr lang="en-US" sz="4000" b="1" dirty="0" err="1">
                <a:latin typeface="Calibri" pitchFamily="34" charset="0"/>
              </a:rPr>
              <a:t>Kewajiban</a:t>
            </a:r>
            <a:r>
              <a:rPr lang="en-US" sz="4000" b="1" dirty="0">
                <a:latin typeface="Calibri" pitchFamily="34" charset="0"/>
              </a:rPr>
              <a:t> </a:t>
            </a:r>
            <a:r>
              <a:rPr lang="en-US" sz="4000" b="1" dirty="0" err="1">
                <a:latin typeface="Calibri" pitchFamily="34" charset="0"/>
              </a:rPr>
              <a:t>bidan</a:t>
            </a:r>
            <a:r>
              <a:rPr lang="en-US" sz="4000" b="1" dirty="0">
                <a:latin typeface="Calibri" pitchFamily="34" charset="0"/>
              </a:rPr>
              <a:t> </a:t>
            </a:r>
            <a:r>
              <a:rPr lang="en-US" sz="4000" b="1" dirty="0" err="1">
                <a:latin typeface="Calibri" pitchFamily="34" charset="0"/>
              </a:rPr>
              <a:t>terhadap</a:t>
            </a:r>
            <a:r>
              <a:rPr lang="en-US" sz="4000" b="1" dirty="0">
                <a:latin typeface="Calibri" pitchFamily="34" charset="0"/>
              </a:rPr>
              <a:t>  </a:t>
            </a:r>
            <a:r>
              <a:rPr lang="en-US" sz="4000" b="1" dirty="0" err="1">
                <a:latin typeface="Calibri" pitchFamily="34" charset="0"/>
              </a:rPr>
              <a:t>Sejawat</a:t>
            </a:r>
            <a:r>
              <a:rPr lang="en-US" sz="4000" b="1" dirty="0">
                <a:latin typeface="Calibri" pitchFamily="34" charset="0"/>
              </a:rPr>
              <a:t> &amp;  </a:t>
            </a:r>
            <a:r>
              <a:rPr lang="en-US" sz="4000" b="1" dirty="0" err="1">
                <a:latin typeface="Calibri" pitchFamily="34" charset="0"/>
              </a:rPr>
              <a:t>nakes</a:t>
            </a:r>
            <a:r>
              <a:rPr lang="en-US" sz="4000" b="1" dirty="0">
                <a:latin typeface="Calibri" pitchFamily="34" charset="0"/>
              </a:rPr>
              <a:t> </a:t>
            </a:r>
            <a:r>
              <a:rPr lang="en-US" sz="4000" b="1" dirty="0" err="1">
                <a:latin typeface="Calibri" pitchFamily="34" charset="0"/>
              </a:rPr>
              <a:t>lainnya</a:t>
            </a:r>
            <a:endParaRPr lang="en-US" sz="4000" b="1" dirty="0">
              <a:latin typeface="Calibri" pitchFamily="34" charset="0"/>
            </a:endParaRPr>
          </a:p>
          <a:p>
            <a:pPr marL="685800" indent="-274638">
              <a:buFont typeface="Wingdings" pitchFamily="2" charset="2"/>
              <a:buChar char="§"/>
            </a:pPr>
            <a:r>
              <a:rPr lang="en-US" sz="4000" b="1" dirty="0" err="1" smtClean="0">
                <a:latin typeface="Calibri" pitchFamily="34" charset="0"/>
              </a:rPr>
              <a:t>Menjalin</a:t>
            </a:r>
            <a:r>
              <a:rPr lang="en-US" sz="4000" b="1" dirty="0" smtClean="0">
                <a:latin typeface="Calibri" pitchFamily="34" charset="0"/>
              </a:rPr>
              <a:t> </a:t>
            </a:r>
            <a:r>
              <a:rPr lang="en-US" sz="4000" b="1" dirty="0" err="1" smtClean="0">
                <a:latin typeface="Calibri" pitchFamily="34" charset="0"/>
              </a:rPr>
              <a:t>hubungan</a:t>
            </a:r>
            <a:r>
              <a:rPr lang="en-US" sz="4000" b="1" dirty="0" smtClean="0">
                <a:latin typeface="Calibri" pitchFamily="34" charset="0"/>
              </a:rPr>
              <a:t> </a:t>
            </a:r>
            <a:r>
              <a:rPr lang="en-US" sz="4000" b="1" dirty="0" err="1">
                <a:latin typeface="Calibri" pitchFamily="34" charset="0"/>
              </a:rPr>
              <a:t>baik</a:t>
            </a:r>
            <a:r>
              <a:rPr lang="en-US" sz="4000" b="1" dirty="0">
                <a:latin typeface="Calibri" pitchFamily="34" charset="0"/>
              </a:rPr>
              <a:t> </a:t>
            </a:r>
            <a:r>
              <a:rPr lang="en-US" sz="4000" b="1" dirty="0" err="1">
                <a:latin typeface="Calibri" pitchFamily="34" charset="0"/>
              </a:rPr>
              <a:t>dgn</a:t>
            </a:r>
            <a:r>
              <a:rPr lang="en-US" sz="4000" b="1" dirty="0">
                <a:latin typeface="Calibri" pitchFamily="34" charset="0"/>
              </a:rPr>
              <a:t> </a:t>
            </a:r>
            <a:r>
              <a:rPr lang="en-US" sz="4000" b="1" dirty="0" err="1">
                <a:latin typeface="Calibri" pitchFamily="34" charset="0"/>
              </a:rPr>
              <a:t>teman</a:t>
            </a:r>
            <a:r>
              <a:rPr lang="en-US" sz="4000" b="1" dirty="0">
                <a:latin typeface="Calibri" pitchFamily="34" charset="0"/>
              </a:rPr>
              <a:t> </a:t>
            </a:r>
            <a:r>
              <a:rPr lang="en-US" sz="4000" b="1" dirty="0" err="1">
                <a:latin typeface="Calibri" pitchFamily="34" charset="0"/>
              </a:rPr>
              <a:t>sejawat</a:t>
            </a:r>
            <a:r>
              <a:rPr lang="en-US" sz="4000" b="1" dirty="0">
                <a:latin typeface="Calibri" pitchFamily="34" charset="0"/>
              </a:rPr>
              <a:t> &amp; </a:t>
            </a:r>
            <a:r>
              <a:rPr lang="en-US" sz="4000" b="1" dirty="0" err="1">
                <a:latin typeface="Calibri" pitchFamily="34" charset="0"/>
              </a:rPr>
              <a:t>nakes</a:t>
            </a:r>
            <a:r>
              <a:rPr lang="en-US" sz="4000" b="1" dirty="0">
                <a:latin typeface="Calibri" pitchFamily="34" charset="0"/>
              </a:rPr>
              <a:t> lain </a:t>
            </a:r>
            <a:r>
              <a:rPr lang="en-US" sz="4000" b="1" dirty="0" err="1">
                <a:latin typeface="Calibri" pitchFamily="34" charset="0"/>
              </a:rPr>
              <a:t>untuk</a:t>
            </a:r>
            <a:r>
              <a:rPr lang="en-US" sz="4000" b="1" dirty="0">
                <a:latin typeface="Calibri" pitchFamily="34" charset="0"/>
              </a:rPr>
              <a:t> </a:t>
            </a:r>
            <a:r>
              <a:rPr lang="en-US" sz="4000" b="1" dirty="0" err="1">
                <a:latin typeface="Calibri" pitchFamily="34" charset="0"/>
              </a:rPr>
              <a:t>menciptakan</a:t>
            </a:r>
            <a:r>
              <a:rPr lang="en-US" sz="4000" b="1" dirty="0">
                <a:latin typeface="Calibri" pitchFamily="34" charset="0"/>
              </a:rPr>
              <a:t> </a:t>
            </a:r>
            <a:r>
              <a:rPr lang="en-US" sz="4000" b="1" dirty="0" err="1">
                <a:latin typeface="Calibri" pitchFamily="34" charset="0"/>
              </a:rPr>
              <a:t>suasana</a:t>
            </a:r>
            <a:r>
              <a:rPr lang="en-US" sz="4000" b="1" dirty="0">
                <a:latin typeface="Calibri" pitchFamily="34" charset="0"/>
              </a:rPr>
              <a:t> </a:t>
            </a:r>
            <a:r>
              <a:rPr lang="en-US" sz="4000" b="1" dirty="0" err="1">
                <a:latin typeface="Calibri" pitchFamily="34" charset="0"/>
              </a:rPr>
              <a:t>kerja</a:t>
            </a:r>
            <a:r>
              <a:rPr lang="en-US" sz="4000" b="1" dirty="0">
                <a:latin typeface="Calibri" pitchFamily="34" charset="0"/>
              </a:rPr>
              <a:t> </a:t>
            </a:r>
            <a:r>
              <a:rPr lang="en-US" sz="4000" b="1" dirty="0" err="1">
                <a:latin typeface="Calibri" pitchFamily="34" charset="0"/>
              </a:rPr>
              <a:t>yg</a:t>
            </a:r>
            <a:r>
              <a:rPr lang="en-US" sz="4000" b="1" dirty="0">
                <a:latin typeface="Calibri" pitchFamily="34" charset="0"/>
              </a:rPr>
              <a:t> </a:t>
            </a:r>
            <a:r>
              <a:rPr lang="en-US" sz="4000" b="1" dirty="0" err="1">
                <a:latin typeface="Calibri" pitchFamily="34" charset="0"/>
              </a:rPr>
              <a:t>serasi</a:t>
            </a:r>
            <a:r>
              <a:rPr lang="en-US" sz="4000" b="1" dirty="0">
                <a:latin typeface="Calibri" pitchFamily="34" charset="0"/>
              </a:rPr>
              <a:t>.</a:t>
            </a:r>
          </a:p>
          <a:p>
            <a:pPr marL="685800" indent="-274638">
              <a:buFont typeface="Wingdings" pitchFamily="2" charset="2"/>
              <a:buChar char="§"/>
            </a:pPr>
            <a:r>
              <a:rPr lang="en-US" sz="4000" b="1" dirty="0" err="1" smtClean="0">
                <a:latin typeface="Calibri" pitchFamily="34" charset="0"/>
              </a:rPr>
              <a:t>Saling</a:t>
            </a:r>
            <a:r>
              <a:rPr lang="en-US" sz="4000" b="1" dirty="0" smtClean="0">
                <a:latin typeface="Calibri" pitchFamily="34" charset="0"/>
              </a:rPr>
              <a:t> </a:t>
            </a:r>
            <a:r>
              <a:rPr lang="en-US" sz="4000" b="1" dirty="0" err="1">
                <a:latin typeface="Calibri" pitchFamily="34" charset="0"/>
              </a:rPr>
              <a:t>menghormati</a:t>
            </a:r>
            <a:r>
              <a:rPr lang="en-US" sz="4000" b="1" dirty="0">
                <a:latin typeface="Calibri" pitchFamily="34" charset="0"/>
              </a:rPr>
              <a:t> </a:t>
            </a:r>
            <a:r>
              <a:rPr lang="en-US" sz="4000" b="1" dirty="0" err="1">
                <a:latin typeface="Calibri" pitchFamily="34" charset="0"/>
              </a:rPr>
              <a:t>dan</a:t>
            </a:r>
            <a:r>
              <a:rPr lang="en-US" sz="4000" b="1" dirty="0">
                <a:latin typeface="Calibri" pitchFamily="34" charset="0"/>
              </a:rPr>
              <a:t> </a:t>
            </a:r>
            <a:r>
              <a:rPr lang="en-US" sz="4000" b="1" dirty="0" err="1">
                <a:latin typeface="Calibri" pitchFamily="34" charset="0"/>
              </a:rPr>
              <a:t>saling</a:t>
            </a:r>
            <a:r>
              <a:rPr lang="en-US" sz="4000" b="1" dirty="0">
                <a:latin typeface="Calibri" pitchFamily="34" charset="0"/>
              </a:rPr>
              <a:t> </a:t>
            </a:r>
            <a:r>
              <a:rPr lang="en-US" sz="4000" b="1" dirty="0" err="1">
                <a:latin typeface="Calibri" pitchFamily="34" charset="0"/>
              </a:rPr>
              <a:t>mendukung</a:t>
            </a:r>
            <a:r>
              <a:rPr lang="en-US" sz="4000" b="1" dirty="0">
                <a:latin typeface="Calibri" pitchFamily="34" charset="0"/>
              </a:rPr>
              <a:t>   </a:t>
            </a:r>
            <a:r>
              <a:rPr lang="en-US" sz="4000" b="1" dirty="0" err="1">
                <a:latin typeface="Calibri" pitchFamily="34" charset="0"/>
              </a:rPr>
              <a:t>antara</a:t>
            </a:r>
            <a:r>
              <a:rPr lang="en-US" sz="4000" b="1" dirty="0">
                <a:latin typeface="Calibri" pitchFamily="34" charset="0"/>
              </a:rPr>
              <a:t> </a:t>
            </a:r>
            <a:r>
              <a:rPr lang="en-US" sz="4000" b="1" dirty="0" err="1">
                <a:latin typeface="Calibri" pitchFamily="34" charset="0"/>
              </a:rPr>
              <a:t>teman</a:t>
            </a:r>
            <a:r>
              <a:rPr lang="en-US" sz="4000" b="1" dirty="0">
                <a:latin typeface="Calibri" pitchFamily="34" charset="0"/>
              </a:rPr>
              <a:t> </a:t>
            </a:r>
            <a:r>
              <a:rPr lang="en-US" sz="4000" b="1" dirty="0" err="1">
                <a:latin typeface="Calibri" pitchFamily="34" charset="0"/>
              </a:rPr>
              <a:t>sejawat</a:t>
            </a:r>
            <a:r>
              <a:rPr lang="en-US" sz="4000" b="1" dirty="0">
                <a:latin typeface="Calibri" pitchFamily="34" charset="0"/>
              </a:rPr>
              <a:t> &amp; </a:t>
            </a:r>
            <a:r>
              <a:rPr lang="en-US" sz="4000" b="1" dirty="0" err="1">
                <a:latin typeface="Calibri" pitchFamily="34" charset="0"/>
              </a:rPr>
              <a:t>Profesi</a:t>
            </a:r>
            <a:r>
              <a:rPr lang="en-US" sz="4000" b="1" dirty="0">
                <a:latin typeface="Calibri" pitchFamily="34" charset="0"/>
              </a:rPr>
              <a:t> </a:t>
            </a:r>
            <a:r>
              <a:rPr lang="en-US" sz="4000" b="1" dirty="0" err="1">
                <a:latin typeface="Calibri" pitchFamily="34" charset="0"/>
              </a:rPr>
              <a:t>Kesehatan</a:t>
            </a:r>
            <a:r>
              <a:rPr lang="en-US" sz="4000" b="1" dirty="0">
                <a:latin typeface="Calibri" pitchFamily="34" charset="0"/>
              </a:rPr>
              <a:t> </a:t>
            </a:r>
            <a:r>
              <a:rPr lang="en-US" sz="4000" b="1" dirty="0" err="1">
                <a:latin typeface="Calibri" pitchFamily="34" charset="0"/>
              </a:rPr>
              <a:t>lainnya</a:t>
            </a:r>
            <a:r>
              <a:rPr lang="en-US" sz="4000" b="1" dirty="0">
                <a:latin typeface="Calibri" pitchFamily="34" charset="0"/>
              </a:rPr>
              <a:t>. </a:t>
            </a:r>
            <a:endParaRPr lang="en-US" sz="4000" b="1" dirty="0">
              <a:solidFill>
                <a:schemeClr val="bg1"/>
              </a:solidFill>
              <a:latin typeface="Calibri" pitchFamily="34" charset="0"/>
              <a:sym typeface="Wingdings" pitchFamily="2" charset="2"/>
            </a:endParaRPr>
          </a:p>
          <a:p>
            <a:r>
              <a:rPr lang="en-US" sz="4000" dirty="0">
                <a:solidFill>
                  <a:schemeClr val="bg1"/>
                </a:solidFill>
                <a:latin typeface="Calibri" pitchFamily="34" charset="0"/>
              </a:rPr>
              <a:t>  </a:t>
            </a:r>
          </a:p>
        </p:txBody>
      </p:sp>
      <p:sp>
        <p:nvSpPr>
          <p:cNvPr id="6" name="Slide Number Placeholder 5"/>
          <p:cNvSpPr>
            <a:spLocks noGrp="1"/>
          </p:cNvSpPr>
          <p:nvPr>
            <p:ph type="sldNum" sz="quarter" idx="12"/>
          </p:nvPr>
        </p:nvSpPr>
        <p:spPr/>
        <p:txBody>
          <a:bodyPr/>
          <a:lstStyle/>
          <a:p>
            <a:pPr>
              <a:defRPr/>
            </a:pPr>
            <a:fld id="{7CCD19C4-5E05-48B3-8790-B6BDC1950870}"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0" y="0"/>
            <a:ext cx="9144000" cy="6858000"/>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3555" name="TextBox 9"/>
          <p:cNvSpPr txBox="1">
            <a:spLocks noChangeArrowheads="1"/>
          </p:cNvSpPr>
          <p:nvPr/>
        </p:nvSpPr>
        <p:spPr bwMode="auto">
          <a:xfrm>
            <a:off x="304800" y="377825"/>
            <a:ext cx="8839200" cy="6063198"/>
          </a:xfrm>
          <a:prstGeom prst="rect">
            <a:avLst/>
          </a:prstGeom>
          <a:noFill/>
          <a:ln w="9525">
            <a:noFill/>
            <a:miter lim="800000"/>
            <a:headEnd/>
            <a:tailEnd/>
          </a:ln>
        </p:spPr>
        <p:txBody>
          <a:bodyPr>
            <a:spAutoFit/>
          </a:bodyPr>
          <a:lstStyle/>
          <a:p>
            <a:r>
              <a:rPr lang="en-US" sz="3600" b="1" dirty="0">
                <a:latin typeface="Calibri" pitchFamily="34" charset="0"/>
              </a:rPr>
              <a:t>4. </a:t>
            </a:r>
            <a:r>
              <a:rPr lang="en-US" sz="3600" b="1" u="sng" dirty="0" err="1">
                <a:latin typeface="Calibri" pitchFamily="34" charset="0"/>
              </a:rPr>
              <a:t>Kewajiban</a:t>
            </a:r>
            <a:r>
              <a:rPr lang="en-US" sz="3600" b="1" u="sng" dirty="0">
                <a:latin typeface="Calibri" pitchFamily="34" charset="0"/>
              </a:rPr>
              <a:t> </a:t>
            </a:r>
            <a:r>
              <a:rPr lang="en-US" sz="3600" b="1" u="sng" dirty="0" err="1">
                <a:latin typeface="Calibri" pitchFamily="34" charset="0"/>
              </a:rPr>
              <a:t>bidan</a:t>
            </a:r>
            <a:r>
              <a:rPr lang="en-US" sz="3600" b="1" u="sng" dirty="0">
                <a:latin typeface="Calibri" pitchFamily="34" charset="0"/>
              </a:rPr>
              <a:t> </a:t>
            </a:r>
            <a:r>
              <a:rPr lang="en-US" sz="3600" b="1" u="sng" dirty="0" err="1">
                <a:latin typeface="Calibri" pitchFamily="34" charset="0"/>
              </a:rPr>
              <a:t>terhadap</a:t>
            </a:r>
            <a:r>
              <a:rPr lang="en-US" sz="3600" b="1" u="sng" dirty="0">
                <a:latin typeface="Calibri" pitchFamily="34" charset="0"/>
              </a:rPr>
              <a:t> </a:t>
            </a:r>
            <a:r>
              <a:rPr lang="en-US" sz="3600" b="1" u="sng" dirty="0" err="1">
                <a:latin typeface="Calibri" pitchFamily="34" charset="0"/>
              </a:rPr>
              <a:t>profesi</a:t>
            </a:r>
            <a:r>
              <a:rPr lang="en-US" sz="3600" b="1" u="sng" dirty="0">
                <a:latin typeface="Calibri" pitchFamily="34" charset="0"/>
              </a:rPr>
              <a:t> </a:t>
            </a:r>
            <a:r>
              <a:rPr lang="en-US" sz="3600" b="1" u="sng" dirty="0" err="1">
                <a:latin typeface="Calibri" pitchFamily="34" charset="0"/>
              </a:rPr>
              <a:t>bidan</a:t>
            </a:r>
            <a:r>
              <a:rPr lang="en-US" sz="3600" b="1" dirty="0">
                <a:latin typeface="Calibri" pitchFamily="34" charset="0"/>
              </a:rPr>
              <a:t>:</a:t>
            </a:r>
          </a:p>
          <a:p>
            <a:pPr marL="800100" indent="-342900">
              <a:buFont typeface="Wingdings" pitchFamily="2" charset="2"/>
              <a:buChar char="ü"/>
            </a:pPr>
            <a:r>
              <a:rPr lang="en-US" sz="3200" b="1" dirty="0">
                <a:latin typeface="Calibri" pitchFamily="34" charset="0"/>
              </a:rPr>
              <a:t>  </a:t>
            </a:r>
            <a:r>
              <a:rPr lang="en-US" sz="3200" b="1" dirty="0" err="1">
                <a:latin typeface="Calibri" pitchFamily="34" charset="0"/>
              </a:rPr>
              <a:t>Menjaga</a:t>
            </a:r>
            <a:r>
              <a:rPr lang="en-US" sz="3200" b="1" dirty="0">
                <a:latin typeface="Calibri" pitchFamily="34" charset="0"/>
              </a:rPr>
              <a:t> </a:t>
            </a:r>
            <a:r>
              <a:rPr lang="en-US" sz="3200" b="1" dirty="0" err="1">
                <a:latin typeface="Calibri" pitchFamily="34" charset="0"/>
              </a:rPr>
              <a:t>nama</a:t>
            </a:r>
            <a:r>
              <a:rPr lang="en-US" sz="3200" b="1" dirty="0">
                <a:latin typeface="Calibri" pitchFamily="34" charset="0"/>
              </a:rPr>
              <a:t> </a:t>
            </a:r>
            <a:r>
              <a:rPr lang="en-US" sz="3200" b="1" dirty="0" err="1">
                <a:latin typeface="Calibri" pitchFamily="34" charset="0"/>
              </a:rPr>
              <a:t>baik</a:t>
            </a:r>
            <a:r>
              <a:rPr lang="en-US" sz="3200" b="1" dirty="0">
                <a:latin typeface="Calibri" pitchFamily="34" charset="0"/>
              </a:rPr>
              <a:t> &amp; </a:t>
            </a:r>
            <a:r>
              <a:rPr lang="en-US" sz="3200" b="1" dirty="0" err="1">
                <a:latin typeface="Calibri" pitchFamily="34" charset="0"/>
              </a:rPr>
              <a:t>menjunjung</a:t>
            </a:r>
            <a:r>
              <a:rPr lang="en-US" sz="3200" b="1" dirty="0">
                <a:latin typeface="Calibri" pitchFamily="34" charset="0"/>
              </a:rPr>
              <a:t> </a:t>
            </a:r>
            <a:r>
              <a:rPr lang="en-US" sz="3200" b="1" dirty="0" err="1">
                <a:latin typeface="Calibri" pitchFamily="34" charset="0"/>
              </a:rPr>
              <a:t>tinggi</a:t>
            </a:r>
            <a:r>
              <a:rPr lang="en-US" sz="3200" b="1" dirty="0">
                <a:latin typeface="Calibri" pitchFamily="34" charset="0"/>
              </a:rPr>
              <a:t> </a:t>
            </a:r>
            <a:r>
              <a:rPr lang="en-US" sz="3200" b="1" dirty="0" err="1">
                <a:latin typeface="Calibri" pitchFamily="34" charset="0"/>
              </a:rPr>
              <a:t>citra</a:t>
            </a:r>
            <a:r>
              <a:rPr lang="en-US" sz="3200" b="1" dirty="0">
                <a:latin typeface="Calibri" pitchFamily="34" charset="0"/>
              </a:rPr>
              <a:t> </a:t>
            </a:r>
            <a:r>
              <a:rPr lang="en-US" sz="3200" b="1" dirty="0" err="1">
                <a:latin typeface="Calibri" pitchFamily="34" charset="0"/>
              </a:rPr>
              <a:t>profesi</a:t>
            </a:r>
            <a:r>
              <a:rPr lang="en-US" sz="3200" b="1" dirty="0">
                <a:latin typeface="Calibri" pitchFamily="34" charset="0"/>
              </a:rPr>
              <a:t> </a:t>
            </a:r>
            <a:r>
              <a:rPr lang="en-US" sz="3200" b="1" dirty="0" err="1">
                <a:latin typeface="Calibri" pitchFamily="34" charset="0"/>
              </a:rPr>
              <a:t>dgn</a:t>
            </a:r>
            <a:r>
              <a:rPr lang="en-US" sz="3200" b="1" dirty="0">
                <a:latin typeface="Calibri" pitchFamily="34" charset="0"/>
              </a:rPr>
              <a:t> </a:t>
            </a:r>
            <a:r>
              <a:rPr lang="en-US" sz="3200" b="1" dirty="0" err="1">
                <a:latin typeface="Calibri" pitchFamily="34" charset="0"/>
              </a:rPr>
              <a:t>menampilkan</a:t>
            </a:r>
            <a:r>
              <a:rPr lang="en-US" sz="3200" b="1" dirty="0">
                <a:latin typeface="Calibri" pitchFamily="34" charset="0"/>
              </a:rPr>
              <a:t> </a:t>
            </a:r>
            <a:r>
              <a:rPr lang="en-US" sz="3200" b="1" dirty="0" err="1">
                <a:latin typeface="Calibri" pitchFamily="34" charset="0"/>
              </a:rPr>
              <a:t>kepribadian</a:t>
            </a:r>
            <a:r>
              <a:rPr lang="en-US" sz="3200" b="1" dirty="0">
                <a:latin typeface="Calibri" pitchFamily="34" charset="0"/>
              </a:rPr>
              <a:t> </a:t>
            </a:r>
            <a:r>
              <a:rPr lang="en-US" sz="3200" b="1" dirty="0" err="1">
                <a:latin typeface="Calibri" pitchFamily="34" charset="0"/>
              </a:rPr>
              <a:t>yg</a:t>
            </a:r>
            <a:r>
              <a:rPr lang="en-US" sz="3200" b="1" dirty="0">
                <a:latin typeface="Calibri" pitchFamily="34" charset="0"/>
              </a:rPr>
              <a:t> </a:t>
            </a:r>
            <a:r>
              <a:rPr lang="en-US" sz="3200" b="1" dirty="0" err="1">
                <a:latin typeface="Calibri" pitchFamily="34" charset="0"/>
              </a:rPr>
              <a:t>bermartabat</a:t>
            </a:r>
            <a:r>
              <a:rPr lang="en-US" sz="3200" b="1" dirty="0">
                <a:latin typeface="Calibri" pitchFamily="34" charset="0"/>
              </a:rPr>
              <a:t> &amp; </a:t>
            </a:r>
            <a:r>
              <a:rPr lang="en-US" sz="3200" b="1" dirty="0" err="1">
                <a:latin typeface="Calibri" pitchFamily="34" charset="0"/>
              </a:rPr>
              <a:t>memberi</a:t>
            </a:r>
            <a:r>
              <a:rPr lang="en-US" sz="3200" b="1" dirty="0">
                <a:latin typeface="Calibri" pitchFamily="34" charset="0"/>
              </a:rPr>
              <a:t> </a:t>
            </a:r>
            <a:r>
              <a:rPr lang="en-US" sz="3200" b="1" dirty="0" err="1">
                <a:latin typeface="Calibri" pitchFamily="34" charset="0"/>
              </a:rPr>
              <a:t>pelayanan</a:t>
            </a:r>
            <a:r>
              <a:rPr lang="en-US" sz="3200" b="1" dirty="0">
                <a:latin typeface="Calibri" pitchFamily="34" charset="0"/>
              </a:rPr>
              <a:t> </a:t>
            </a:r>
            <a:r>
              <a:rPr lang="en-US" sz="3200" b="1" dirty="0" err="1">
                <a:latin typeface="Calibri" pitchFamily="34" charset="0"/>
              </a:rPr>
              <a:t>bermutu</a:t>
            </a:r>
            <a:r>
              <a:rPr lang="en-US" sz="3200" b="1" dirty="0">
                <a:latin typeface="Calibri" pitchFamily="34" charset="0"/>
              </a:rPr>
              <a:t>.</a:t>
            </a:r>
          </a:p>
          <a:p>
            <a:pPr marL="800100" indent="-342900">
              <a:buFont typeface="Wingdings" pitchFamily="2" charset="2"/>
              <a:buChar char="ü"/>
            </a:pPr>
            <a:r>
              <a:rPr lang="en-US" sz="3200" b="1" dirty="0">
                <a:latin typeface="Calibri" pitchFamily="34" charset="0"/>
              </a:rPr>
              <a:t> </a:t>
            </a:r>
            <a:r>
              <a:rPr lang="en-US" sz="3200" b="1" dirty="0" err="1">
                <a:latin typeface="Calibri" pitchFamily="34" charset="0"/>
              </a:rPr>
              <a:t>Senantiasa</a:t>
            </a:r>
            <a:r>
              <a:rPr lang="en-US" sz="3200" b="1" dirty="0">
                <a:latin typeface="Calibri" pitchFamily="34" charset="0"/>
              </a:rPr>
              <a:t> </a:t>
            </a:r>
            <a:r>
              <a:rPr lang="en-US" sz="3200" b="1" dirty="0" err="1">
                <a:latin typeface="Calibri" pitchFamily="34" charset="0"/>
              </a:rPr>
              <a:t>mengembangkan</a:t>
            </a:r>
            <a:r>
              <a:rPr lang="en-US" sz="3200" b="1" dirty="0">
                <a:latin typeface="Calibri" pitchFamily="34" charset="0"/>
              </a:rPr>
              <a:t> </a:t>
            </a:r>
            <a:r>
              <a:rPr lang="en-US" sz="3200" b="1" dirty="0" err="1">
                <a:latin typeface="Calibri" pitchFamily="34" charset="0"/>
              </a:rPr>
              <a:t>diri</a:t>
            </a:r>
            <a:r>
              <a:rPr lang="en-US" sz="3200" b="1" dirty="0">
                <a:latin typeface="Calibri" pitchFamily="34" charset="0"/>
              </a:rPr>
              <a:t> &amp; </a:t>
            </a:r>
            <a:r>
              <a:rPr lang="en-US" sz="3200" b="1" dirty="0" err="1">
                <a:latin typeface="Calibri" pitchFamily="34" charset="0"/>
              </a:rPr>
              <a:t>meningkat</a:t>
            </a:r>
            <a:r>
              <a:rPr lang="en-US" sz="3200" b="1" dirty="0">
                <a:latin typeface="Calibri" pitchFamily="34" charset="0"/>
              </a:rPr>
              <a:t>- </a:t>
            </a:r>
            <a:r>
              <a:rPr lang="en-US" sz="3200" b="1" dirty="0" err="1">
                <a:latin typeface="Calibri" pitchFamily="34" charset="0"/>
              </a:rPr>
              <a:t>kan</a:t>
            </a:r>
            <a:r>
              <a:rPr lang="en-US" sz="3200" b="1" dirty="0">
                <a:latin typeface="Calibri" pitchFamily="34" charset="0"/>
              </a:rPr>
              <a:t> </a:t>
            </a:r>
            <a:r>
              <a:rPr lang="en-US" sz="3200" b="1" dirty="0" err="1">
                <a:latin typeface="Calibri" pitchFamily="34" charset="0"/>
              </a:rPr>
              <a:t>kemampuan</a:t>
            </a:r>
            <a:r>
              <a:rPr lang="en-US" sz="3200" b="1" dirty="0">
                <a:latin typeface="Calibri" pitchFamily="34" charset="0"/>
              </a:rPr>
              <a:t> </a:t>
            </a:r>
            <a:r>
              <a:rPr lang="en-US" sz="3200" b="1" dirty="0" err="1">
                <a:latin typeface="Calibri" pitchFamily="34" charset="0"/>
              </a:rPr>
              <a:t>profesinya</a:t>
            </a:r>
            <a:r>
              <a:rPr lang="en-US" sz="3200" b="1" dirty="0">
                <a:latin typeface="Calibri" pitchFamily="34" charset="0"/>
              </a:rPr>
              <a:t> </a:t>
            </a:r>
            <a:r>
              <a:rPr lang="en-US" sz="3200" b="1" dirty="0" err="1">
                <a:latin typeface="Calibri" pitchFamily="34" charset="0"/>
              </a:rPr>
              <a:t>sesuai</a:t>
            </a:r>
            <a:r>
              <a:rPr lang="en-US" sz="3200" b="1" dirty="0">
                <a:latin typeface="Calibri" pitchFamily="34" charset="0"/>
              </a:rPr>
              <a:t> </a:t>
            </a:r>
            <a:r>
              <a:rPr lang="en-US" sz="3200" b="1" dirty="0" err="1">
                <a:latin typeface="Calibri" pitchFamily="34" charset="0"/>
              </a:rPr>
              <a:t>pengembangan</a:t>
            </a:r>
            <a:r>
              <a:rPr lang="en-US" sz="3200" b="1" dirty="0">
                <a:latin typeface="Calibri" pitchFamily="34" charset="0"/>
              </a:rPr>
              <a:t> </a:t>
            </a:r>
            <a:r>
              <a:rPr lang="en-US" sz="3200" b="1" dirty="0" err="1">
                <a:latin typeface="Calibri" pitchFamily="34" charset="0"/>
              </a:rPr>
              <a:t>ilmu</a:t>
            </a:r>
            <a:r>
              <a:rPr lang="en-US" sz="3200" b="1" dirty="0">
                <a:latin typeface="Calibri" pitchFamily="34" charset="0"/>
              </a:rPr>
              <a:t> </a:t>
            </a:r>
            <a:r>
              <a:rPr lang="en-US" sz="3200" b="1" dirty="0" err="1">
                <a:latin typeface="Calibri" pitchFamily="34" charset="0"/>
              </a:rPr>
              <a:t>pengetahuan</a:t>
            </a:r>
            <a:r>
              <a:rPr lang="en-US" sz="3200" b="1" dirty="0">
                <a:latin typeface="Calibri" pitchFamily="34" charset="0"/>
              </a:rPr>
              <a:t>, </a:t>
            </a:r>
            <a:r>
              <a:rPr lang="en-US" sz="3200" b="1" dirty="0" err="1" smtClean="0">
                <a:latin typeface="Calibri" pitchFamily="34" charset="0"/>
              </a:rPr>
              <a:t>teknologi</a:t>
            </a:r>
            <a:r>
              <a:rPr lang="en-US" sz="3200" b="1" dirty="0" smtClean="0">
                <a:latin typeface="Calibri" pitchFamily="34" charset="0"/>
              </a:rPr>
              <a:t> </a:t>
            </a:r>
            <a:r>
              <a:rPr lang="en-US" sz="3200" b="1" dirty="0">
                <a:latin typeface="Calibri" pitchFamily="34" charset="0"/>
              </a:rPr>
              <a:t>&amp; </a:t>
            </a:r>
            <a:r>
              <a:rPr lang="en-US" sz="3200" b="1" u="sng" dirty="0" err="1">
                <a:latin typeface="Calibri" pitchFamily="34" charset="0"/>
              </a:rPr>
              <a:t>kajian</a:t>
            </a:r>
            <a:r>
              <a:rPr lang="en-US" sz="3200" b="1" dirty="0">
                <a:latin typeface="Calibri" pitchFamily="34" charset="0"/>
              </a:rPr>
              <a:t> </a:t>
            </a:r>
            <a:r>
              <a:rPr lang="en-US" sz="3200" b="1" dirty="0" err="1">
                <a:latin typeface="Calibri" pitchFamily="34" charset="0"/>
              </a:rPr>
              <a:t>yg</a:t>
            </a:r>
            <a:r>
              <a:rPr lang="en-US" sz="3200" b="1" dirty="0">
                <a:latin typeface="Calibri" pitchFamily="34" charset="0"/>
              </a:rPr>
              <a:t> </a:t>
            </a:r>
            <a:r>
              <a:rPr lang="en-US" sz="3200" b="1" dirty="0" err="1">
                <a:latin typeface="Calibri" pitchFamily="34" charset="0"/>
              </a:rPr>
              <a:t>rasional</a:t>
            </a:r>
            <a:r>
              <a:rPr lang="en-US" sz="3200" b="1" dirty="0">
                <a:latin typeface="Calibri" pitchFamily="34" charset="0"/>
              </a:rPr>
              <a:t>.</a:t>
            </a:r>
          </a:p>
          <a:p>
            <a:pPr marL="800100" indent="-342900">
              <a:buFont typeface="Wingdings" pitchFamily="2" charset="2"/>
              <a:buChar char="ü"/>
            </a:pPr>
            <a:r>
              <a:rPr lang="en-US" sz="3200" b="1" dirty="0">
                <a:latin typeface="Calibri" pitchFamily="34" charset="0"/>
              </a:rPr>
              <a:t>  </a:t>
            </a:r>
            <a:r>
              <a:rPr lang="en-US" sz="3200" b="1" dirty="0" err="1">
                <a:latin typeface="Calibri" pitchFamily="34" charset="0"/>
              </a:rPr>
              <a:t>Berperan</a:t>
            </a:r>
            <a:r>
              <a:rPr lang="en-US" sz="3200" b="1" dirty="0">
                <a:latin typeface="Calibri" pitchFamily="34" charset="0"/>
              </a:rPr>
              <a:t> </a:t>
            </a:r>
            <a:r>
              <a:rPr lang="en-US" sz="3200" b="1" dirty="0" err="1">
                <a:latin typeface="Calibri" pitchFamily="34" charset="0"/>
              </a:rPr>
              <a:t>serta</a:t>
            </a:r>
            <a:r>
              <a:rPr lang="en-US" sz="3200" b="1" dirty="0">
                <a:latin typeface="Calibri" pitchFamily="34" charset="0"/>
              </a:rPr>
              <a:t> </a:t>
            </a:r>
            <a:r>
              <a:rPr lang="en-US" sz="3200" b="1" dirty="0" err="1">
                <a:latin typeface="Calibri" pitchFamily="34" charset="0"/>
              </a:rPr>
              <a:t>dalam</a:t>
            </a:r>
            <a:r>
              <a:rPr lang="en-US" sz="3200" b="1" dirty="0">
                <a:latin typeface="Calibri" pitchFamily="34" charset="0"/>
              </a:rPr>
              <a:t> </a:t>
            </a:r>
            <a:r>
              <a:rPr lang="en-US" sz="3200" b="1" dirty="0" err="1">
                <a:latin typeface="Calibri" pitchFamily="34" charset="0"/>
              </a:rPr>
              <a:t>kegiatan</a:t>
            </a:r>
            <a:r>
              <a:rPr lang="en-US" sz="3200" b="1" dirty="0">
                <a:latin typeface="Calibri" pitchFamily="34" charset="0"/>
              </a:rPr>
              <a:t> </a:t>
            </a:r>
            <a:r>
              <a:rPr lang="en-US" sz="3200" b="1" dirty="0" err="1">
                <a:latin typeface="Calibri" pitchFamily="34" charset="0"/>
              </a:rPr>
              <a:t>penelitian</a:t>
            </a:r>
            <a:r>
              <a:rPr lang="en-US" sz="3200" b="1" dirty="0">
                <a:latin typeface="Calibri" pitchFamily="34" charset="0"/>
              </a:rPr>
              <a:t> &amp; </a:t>
            </a:r>
            <a:r>
              <a:rPr lang="en-US" sz="3200" b="1" dirty="0" err="1">
                <a:latin typeface="Calibri" pitchFamily="34" charset="0"/>
              </a:rPr>
              <a:t>pemanfaatan</a:t>
            </a:r>
            <a:r>
              <a:rPr lang="en-US" sz="3200" b="1" dirty="0">
                <a:latin typeface="Calibri" pitchFamily="34" charset="0"/>
              </a:rPr>
              <a:t> </a:t>
            </a:r>
            <a:r>
              <a:rPr lang="en-US" sz="3200" b="1" dirty="0" err="1">
                <a:latin typeface="Calibri" pitchFamily="34" charset="0"/>
              </a:rPr>
              <a:t>hasil</a:t>
            </a:r>
            <a:r>
              <a:rPr lang="en-US" sz="3200" b="1" dirty="0">
                <a:latin typeface="Calibri" pitchFamily="34" charset="0"/>
              </a:rPr>
              <a:t> </a:t>
            </a:r>
            <a:r>
              <a:rPr lang="en-US" sz="3200" b="1" dirty="0" err="1">
                <a:latin typeface="Calibri" pitchFamily="34" charset="0"/>
              </a:rPr>
              <a:t>penelitian</a:t>
            </a:r>
            <a:r>
              <a:rPr lang="en-US" sz="3200" b="1" dirty="0">
                <a:latin typeface="Calibri" pitchFamily="34" charset="0"/>
              </a:rPr>
              <a:t> </a:t>
            </a:r>
            <a:r>
              <a:rPr lang="en-US" sz="3200" b="1" dirty="0" err="1">
                <a:latin typeface="Calibri" pitchFamily="34" charset="0"/>
              </a:rPr>
              <a:t>untuk</a:t>
            </a:r>
            <a:r>
              <a:rPr lang="en-US" sz="3200" b="1" dirty="0">
                <a:latin typeface="Calibri" pitchFamily="34" charset="0"/>
              </a:rPr>
              <a:t> </a:t>
            </a:r>
            <a:r>
              <a:rPr lang="en-US" sz="3200" b="1" dirty="0" err="1">
                <a:latin typeface="Calibri" pitchFamily="34" charset="0"/>
              </a:rPr>
              <a:t>meningkatkan</a:t>
            </a:r>
            <a:r>
              <a:rPr lang="en-US" sz="3200" b="1" dirty="0">
                <a:latin typeface="Calibri" pitchFamily="34" charset="0"/>
              </a:rPr>
              <a:t> </a:t>
            </a:r>
            <a:r>
              <a:rPr lang="en-US" sz="3200" b="1" dirty="0" err="1">
                <a:latin typeface="Calibri" pitchFamily="34" charset="0"/>
              </a:rPr>
              <a:t>mutu</a:t>
            </a:r>
            <a:r>
              <a:rPr lang="en-US" sz="3200" b="1" dirty="0">
                <a:latin typeface="Calibri" pitchFamily="34" charset="0"/>
              </a:rPr>
              <a:t> </a:t>
            </a:r>
            <a:r>
              <a:rPr lang="en-US" sz="3200" b="1" dirty="0" err="1">
                <a:latin typeface="Calibri" pitchFamily="34" charset="0"/>
              </a:rPr>
              <a:t>layanan</a:t>
            </a:r>
            <a:r>
              <a:rPr lang="en-US" sz="3200" b="1" dirty="0">
                <a:latin typeface="Calibri" pitchFamily="34" charset="0"/>
              </a:rPr>
              <a:t> </a:t>
            </a:r>
            <a:r>
              <a:rPr lang="en-US" sz="3200" b="1" dirty="0" err="1">
                <a:latin typeface="Calibri" pitchFamily="34" charset="0"/>
              </a:rPr>
              <a:t>dan</a:t>
            </a:r>
            <a:r>
              <a:rPr lang="en-US" sz="3200" b="1" dirty="0">
                <a:latin typeface="Calibri" pitchFamily="34" charset="0"/>
              </a:rPr>
              <a:t> </a:t>
            </a:r>
            <a:r>
              <a:rPr lang="en-US" sz="3200" b="1" dirty="0" err="1">
                <a:latin typeface="Calibri" pitchFamily="34" charset="0"/>
              </a:rPr>
              <a:t>citra</a:t>
            </a:r>
            <a:r>
              <a:rPr lang="en-US" sz="3200" b="1" dirty="0">
                <a:latin typeface="Calibri" pitchFamily="34" charset="0"/>
              </a:rPr>
              <a:t> </a:t>
            </a:r>
            <a:r>
              <a:rPr lang="en-US" sz="3200" b="1" dirty="0" err="1">
                <a:latin typeface="Calibri" pitchFamily="34" charset="0"/>
              </a:rPr>
              <a:t>profesi</a:t>
            </a:r>
            <a:r>
              <a:rPr lang="en-US" sz="3200" b="1" dirty="0">
                <a:latin typeface="Calibri" pitchFamily="34" charset="0"/>
              </a:rPr>
              <a:t> </a:t>
            </a:r>
            <a:r>
              <a:rPr lang="en-US" sz="3200" b="1" dirty="0">
                <a:latin typeface="Calibri" pitchFamily="34" charset="0"/>
                <a:sym typeface="Wingdings" pitchFamily="2" charset="2"/>
              </a:rPr>
              <a:t> evidence based practice.</a:t>
            </a:r>
            <a:endParaRPr lang="en-US" sz="3200" b="1"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88BDB6B5-D65B-4740-AF3E-9A7298124F13}"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p:cNvSpPr/>
          <p:nvPr/>
        </p:nvSpPr>
        <p:spPr>
          <a:xfrm rot="17329313">
            <a:off x="-769753" y="-2440151"/>
            <a:ext cx="10504590" cy="8950220"/>
          </a:xfrm>
          <a:prstGeom prst="chord">
            <a:avLst>
              <a:gd name="adj1" fmla="val 2927902"/>
              <a:gd name="adj2" fmla="val 16468433"/>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a:spLocks noChangeArrowheads="1"/>
          </p:cNvSpPr>
          <p:nvPr/>
        </p:nvSpPr>
        <p:spPr bwMode="auto">
          <a:xfrm>
            <a:off x="304800" y="0"/>
            <a:ext cx="8839200" cy="6124754"/>
          </a:xfrm>
          <a:prstGeom prst="rect">
            <a:avLst/>
          </a:prstGeom>
          <a:noFill/>
          <a:ln w="9525">
            <a:noFill/>
            <a:miter lim="800000"/>
            <a:headEnd/>
            <a:tailEnd/>
          </a:ln>
        </p:spPr>
        <p:txBody>
          <a:bodyPr>
            <a:spAutoFit/>
          </a:bodyPr>
          <a:lstStyle/>
          <a:p>
            <a:pPr>
              <a:defRPr/>
            </a:pPr>
            <a:r>
              <a:rPr lang="en-US" sz="4000" b="1" dirty="0">
                <a:latin typeface="Calibri" pitchFamily="34" charset="0"/>
              </a:rPr>
              <a:t>5. </a:t>
            </a:r>
            <a:r>
              <a:rPr lang="en-US" sz="4000" b="1" u="sng" dirty="0" err="1">
                <a:latin typeface="Calibri" pitchFamily="34" charset="0"/>
              </a:rPr>
              <a:t>Kewajiban</a:t>
            </a:r>
            <a:r>
              <a:rPr lang="en-US" sz="4000" b="1" u="sng" dirty="0">
                <a:latin typeface="Calibri" pitchFamily="34" charset="0"/>
              </a:rPr>
              <a:t> </a:t>
            </a:r>
            <a:r>
              <a:rPr lang="en-US" sz="4000" b="1" u="sng" dirty="0" err="1">
                <a:latin typeface="Calibri" pitchFamily="34" charset="0"/>
              </a:rPr>
              <a:t>bidan</a:t>
            </a:r>
            <a:r>
              <a:rPr lang="en-US" sz="4000" b="1" u="sng" dirty="0">
                <a:latin typeface="Calibri" pitchFamily="34" charset="0"/>
              </a:rPr>
              <a:t> </a:t>
            </a:r>
            <a:r>
              <a:rPr lang="en-US" sz="4000" b="1" u="sng" dirty="0" err="1">
                <a:latin typeface="Calibri" pitchFamily="34" charset="0"/>
              </a:rPr>
              <a:t>terhadap</a:t>
            </a:r>
            <a:r>
              <a:rPr lang="en-US" sz="4000" b="1" u="sng" dirty="0">
                <a:latin typeface="Calibri" pitchFamily="34" charset="0"/>
              </a:rPr>
              <a:t> </a:t>
            </a:r>
            <a:r>
              <a:rPr lang="en-US" sz="4000" b="1" u="sng" dirty="0" err="1">
                <a:latin typeface="Calibri" pitchFamily="34" charset="0"/>
              </a:rPr>
              <a:t>diri</a:t>
            </a:r>
            <a:r>
              <a:rPr lang="en-US" sz="4000" b="1" u="sng" dirty="0">
                <a:latin typeface="Calibri" pitchFamily="34" charset="0"/>
              </a:rPr>
              <a:t> </a:t>
            </a:r>
            <a:r>
              <a:rPr lang="en-US" sz="4000" b="1" u="sng" dirty="0" err="1">
                <a:latin typeface="Calibri" pitchFamily="34" charset="0"/>
              </a:rPr>
              <a:t>sendiri</a:t>
            </a:r>
            <a:r>
              <a:rPr lang="en-US" sz="4000" b="1" u="sng" dirty="0">
                <a:latin typeface="Calibri" pitchFamily="34" charset="0"/>
              </a:rPr>
              <a:t>:</a:t>
            </a:r>
          </a:p>
          <a:p>
            <a:pPr>
              <a:defRPr/>
            </a:pPr>
            <a:endParaRPr lang="en-US" sz="3200" b="1" u="sng" dirty="0">
              <a:latin typeface="Calibri" pitchFamily="34" charset="0"/>
            </a:endParaRPr>
          </a:p>
          <a:p>
            <a:pPr marL="457200" indent="-457200">
              <a:buFont typeface="Wingdings" pitchFamily="2" charset="2"/>
              <a:buChar char="v"/>
              <a:defRPr/>
            </a:pPr>
            <a:r>
              <a:rPr lang="en-US" sz="3600" b="1" dirty="0" err="1" smtClean="0">
                <a:latin typeface="Calibri" pitchFamily="34" charset="0"/>
              </a:rPr>
              <a:t>Memelihara</a:t>
            </a:r>
            <a:r>
              <a:rPr lang="en-US" sz="3600" b="1" dirty="0" smtClean="0">
                <a:latin typeface="Calibri" pitchFamily="34" charset="0"/>
              </a:rPr>
              <a:t> </a:t>
            </a:r>
            <a:r>
              <a:rPr lang="en-US" sz="3600" b="1" dirty="0" err="1">
                <a:latin typeface="Calibri" pitchFamily="34" charset="0"/>
              </a:rPr>
              <a:t>kesehatan</a:t>
            </a:r>
            <a:r>
              <a:rPr lang="en-US" sz="3600" b="1" dirty="0">
                <a:latin typeface="Calibri" pitchFamily="34" charset="0"/>
              </a:rPr>
              <a:t> </a:t>
            </a:r>
            <a:r>
              <a:rPr lang="en-US" sz="3600" b="1" dirty="0" err="1">
                <a:latin typeface="Calibri" pitchFamily="34" charset="0"/>
              </a:rPr>
              <a:t>sendiri</a:t>
            </a:r>
            <a:r>
              <a:rPr lang="en-US" sz="3600" b="1" dirty="0">
                <a:latin typeface="Calibri" pitchFamily="34" charset="0"/>
              </a:rPr>
              <a:t> agar </a:t>
            </a:r>
            <a:r>
              <a:rPr lang="en-US" sz="3600" b="1" dirty="0" err="1">
                <a:latin typeface="Calibri" pitchFamily="34" charset="0"/>
              </a:rPr>
              <a:t>dapat</a:t>
            </a:r>
            <a:r>
              <a:rPr lang="en-US" sz="3600" b="1" dirty="0">
                <a:latin typeface="Calibri" pitchFamily="34" charset="0"/>
              </a:rPr>
              <a:t> </a:t>
            </a:r>
            <a:r>
              <a:rPr lang="en-US" sz="3600" b="1" dirty="0" err="1">
                <a:latin typeface="Calibri" pitchFamily="34" charset="0"/>
              </a:rPr>
              <a:t>melaksanakan</a:t>
            </a:r>
            <a:r>
              <a:rPr lang="en-US" sz="3600" b="1" dirty="0">
                <a:latin typeface="Calibri" pitchFamily="34" charset="0"/>
              </a:rPr>
              <a:t> </a:t>
            </a:r>
            <a:r>
              <a:rPr lang="en-US" sz="3600" b="1" dirty="0" err="1">
                <a:latin typeface="Calibri" pitchFamily="34" charset="0"/>
              </a:rPr>
              <a:t>tugas</a:t>
            </a:r>
            <a:r>
              <a:rPr lang="en-US" sz="3600" b="1" dirty="0">
                <a:latin typeface="Calibri" pitchFamily="34" charset="0"/>
              </a:rPr>
              <a:t> </a:t>
            </a:r>
            <a:r>
              <a:rPr lang="en-US" sz="3600" b="1" dirty="0" err="1">
                <a:latin typeface="Calibri" pitchFamily="34" charset="0"/>
              </a:rPr>
              <a:t>profesi</a:t>
            </a:r>
            <a:r>
              <a:rPr lang="en-US" sz="3600" b="1" dirty="0">
                <a:latin typeface="Calibri" pitchFamily="34" charset="0"/>
              </a:rPr>
              <a:t> </a:t>
            </a:r>
            <a:r>
              <a:rPr lang="en-US" sz="3600" b="1" dirty="0" err="1">
                <a:latin typeface="Calibri" pitchFamily="34" charset="0"/>
              </a:rPr>
              <a:t>dgn</a:t>
            </a:r>
            <a:r>
              <a:rPr lang="en-US" sz="3600" b="1" dirty="0">
                <a:latin typeface="Calibri" pitchFamily="34" charset="0"/>
              </a:rPr>
              <a:t> </a:t>
            </a:r>
            <a:r>
              <a:rPr lang="en-US" sz="3600" b="1" dirty="0" err="1">
                <a:latin typeface="Calibri" pitchFamily="34" charset="0"/>
              </a:rPr>
              <a:t>baik</a:t>
            </a:r>
            <a:r>
              <a:rPr lang="en-US" sz="3600" b="1" dirty="0">
                <a:latin typeface="Calibri" pitchFamily="34" charset="0"/>
              </a:rPr>
              <a:t>.</a:t>
            </a:r>
          </a:p>
          <a:p>
            <a:pPr marL="457200" indent="-457200">
              <a:buFont typeface="Wingdings" pitchFamily="2" charset="2"/>
              <a:buChar char="v"/>
              <a:defRPr/>
            </a:pPr>
            <a:r>
              <a:rPr lang="en-US" sz="3600" b="1" dirty="0" err="1" smtClean="0">
                <a:latin typeface="Calibri" pitchFamily="34" charset="0"/>
              </a:rPr>
              <a:t>Meningkatkan</a:t>
            </a:r>
            <a:r>
              <a:rPr lang="en-US" sz="3600" b="1" dirty="0" smtClean="0">
                <a:latin typeface="Calibri" pitchFamily="34" charset="0"/>
              </a:rPr>
              <a:t> </a:t>
            </a:r>
            <a:r>
              <a:rPr lang="en-US" sz="3600" b="1" dirty="0" err="1">
                <a:latin typeface="Calibri" pitchFamily="34" charset="0"/>
              </a:rPr>
              <a:t>pengetahuan</a:t>
            </a:r>
            <a:r>
              <a:rPr lang="en-US" sz="3600" b="1" dirty="0">
                <a:latin typeface="Calibri" pitchFamily="34" charset="0"/>
              </a:rPr>
              <a:t> &amp; </a:t>
            </a:r>
            <a:r>
              <a:rPr lang="en-US" sz="3600" b="1" dirty="0" err="1">
                <a:latin typeface="Calibri" pitchFamily="34" charset="0"/>
              </a:rPr>
              <a:t>ketrampilan</a:t>
            </a:r>
            <a:r>
              <a:rPr lang="en-US" sz="3600" b="1" dirty="0">
                <a:latin typeface="Calibri" pitchFamily="34" charset="0"/>
              </a:rPr>
              <a:t> </a:t>
            </a:r>
            <a:r>
              <a:rPr lang="en-US" sz="3600" b="1" dirty="0" err="1">
                <a:latin typeface="Calibri" pitchFamily="34" charset="0"/>
              </a:rPr>
              <a:t>sesuai</a:t>
            </a:r>
            <a:r>
              <a:rPr lang="en-US" sz="3600" b="1" dirty="0">
                <a:latin typeface="Calibri" pitchFamily="34" charset="0"/>
              </a:rPr>
              <a:t> </a:t>
            </a:r>
            <a:r>
              <a:rPr lang="en-US" sz="3600" b="1" dirty="0" err="1">
                <a:latin typeface="Calibri" pitchFamily="34" charset="0"/>
              </a:rPr>
              <a:t>dgn</a:t>
            </a:r>
            <a:r>
              <a:rPr lang="en-US" sz="3600" b="1" dirty="0">
                <a:latin typeface="Calibri" pitchFamily="34" charset="0"/>
              </a:rPr>
              <a:t> </a:t>
            </a:r>
            <a:r>
              <a:rPr lang="en-US" sz="3600" b="1" dirty="0" err="1">
                <a:latin typeface="Calibri" pitchFamily="34" charset="0"/>
              </a:rPr>
              <a:t>perkembangan</a:t>
            </a:r>
            <a:r>
              <a:rPr lang="en-US" sz="3600" b="1" dirty="0">
                <a:latin typeface="Calibri" pitchFamily="34" charset="0"/>
              </a:rPr>
              <a:t> </a:t>
            </a:r>
            <a:r>
              <a:rPr lang="en-US" sz="3600" b="1" dirty="0" err="1">
                <a:latin typeface="Calibri" pitchFamily="34" charset="0"/>
              </a:rPr>
              <a:t>ilmu</a:t>
            </a:r>
            <a:r>
              <a:rPr lang="en-US" sz="3600" b="1" dirty="0">
                <a:latin typeface="Calibri" pitchFamily="34" charset="0"/>
              </a:rPr>
              <a:t> </a:t>
            </a:r>
            <a:r>
              <a:rPr lang="en-US" sz="3600" b="1" dirty="0" err="1">
                <a:latin typeface="Calibri" pitchFamily="34" charset="0"/>
              </a:rPr>
              <a:t>pengetahuan</a:t>
            </a:r>
            <a:r>
              <a:rPr lang="en-US" sz="3600" b="1" dirty="0">
                <a:latin typeface="Calibri" pitchFamily="34" charset="0"/>
              </a:rPr>
              <a:t>, </a:t>
            </a:r>
            <a:r>
              <a:rPr lang="en-US" sz="3600" b="1" dirty="0" err="1">
                <a:latin typeface="Calibri" pitchFamily="34" charset="0"/>
              </a:rPr>
              <a:t>tehnologi</a:t>
            </a:r>
            <a:r>
              <a:rPr lang="en-US" sz="3600" b="1" dirty="0">
                <a:latin typeface="Calibri" pitchFamily="34" charset="0"/>
              </a:rPr>
              <a:t>, </a:t>
            </a:r>
            <a:r>
              <a:rPr lang="en-US" sz="3600" b="1" dirty="0" err="1">
                <a:latin typeface="Calibri" pitchFamily="34" charset="0"/>
              </a:rPr>
              <a:t>kebijakan</a:t>
            </a:r>
            <a:r>
              <a:rPr lang="en-US" sz="3600" b="1" dirty="0">
                <a:latin typeface="Calibri" pitchFamily="34" charset="0"/>
              </a:rPr>
              <a:t> </a:t>
            </a:r>
            <a:r>
              <a:rPr lang="en-US" sz="3600" b="1" dirty="0" err="1">
                <a:latin typeface="Calibri" pitchFamily="34" charset="0"/>
              </a:rPr>
              <a:t>Organisasi</a:t>
            </a:r>
            <a:r>
              <a:rPr lang="en-US" sz="3600" b="1" dirty="0">
                <a:latin typeface="Calibri" pitchFamily="34" charset="0"/>
              </a:rPr>
              <a:t> </a:t>
            </a:r>
            <a:r>
              <a:rPr lang="en-US" sz="3600" b="1" dirty="0" err="1">
                <a:latin typeface="Calibri" pitchFamily="34" charset="0"/>
              </a:rPr>
              <a:t>profesi</a:t>
            </a:r>
            <a:r>
              <a:rPr lang="en-US" sz="3600" b="1" dirty="0">
                <a:latin typeface="Calibri" pitchFamily="34" charset="0"/>
              </a:rPr>
              <a:t> </a:t>
            </a:r>
            <a:r>
              <a:rPr lang="en-US" sz="3600" b="1" dirty="0" err="1">
                <a:latin typeface="Calibri" pitchFamily="34" charset="0"/>
              </a:rPr>
              <a:t>dan</a:t>
            </a:r>
            <a:r>
              <a:rPr lang="en-US" sz="3600" b="1" dirty="0">
                <a:latin typeface="Calibri" pitchFamily="34" charset="0"/>
              </a:rPr>
              <a:t> </a:t>
            </a:r>
            <a:r>
              <a:rPr lang="en-US" sz="3600" b="1" dirty="0" err="1">
                <a:latin typeface="Calibri" pitchFamily="34" charset="0"/>
              </a:rPr>
              <a:t>pemerintah</a:t>
            </a:r>
            <a:r>
              <a:rPr lang="en-US" sz="3600" b="1" dirty="0">
                <a:latin typeface="Calibri" pitchFamily="34" charset="0"/>
              </a:rPr>
              <a:t>.</a:t>
            </a:r>
          </a:p>
          <a:p>
            <a:pPr marL="457200" indent="-457200">
              <a:buFont typeface="Wingdings" pitchFamily="2" charset="2"/>
              <a:buChar char="v"/>
              <a:defRPr/>
            </a:pPr>
            <a:r>
              <a:rPr lang="en-US" sz="3600" b="1" dirty="0" err="1" smtClean="0">
                <a:latin typeface="Calibri" pitchFamily="34" charset="0"/>
              </a:rPr>
              <a:t>Memelihara</a:t>
            </a:r>
            <a:r>
              <a:rPr lang="en-US" sz="3600" b="1" dirty="0" smtClean="0">
                <a:latin typeface="Calibri" pitchFamily="34" charset="0"/>
              </a:rPr>
              <a:t> </a:t>
            </a:r>
            <a:r>
              <a:rPr lang="en-US" sz="3600" b="1" dirty="0" err="1">
                <a:latin typeface="Calibri" pitchFamily="34" charset="0"/>
              </a:rPr>
              <a:t>kepribadian</a:t>
            </a:r>
            <a:r>
              <a:rPr lang="en-US" sz="3600" b="1" dirty="0">
                <a:latin typeface="Calibri" pitchFamily="34" charset="0"/>
              </a:rPr>
              <a:t> &amp; </a:t>
            </a:r>
            <a:r>
              <a:rPr lang="en-US" sz="3600" b="1" dirty="0" err="1">
                <a:latin typeface="Calibri" pitchFamily="34" charset="0"/>
              </a:rPr>
              <a:t>penampilan</a:t>
            </a:r>
            <a:r>
              <a:rPr lang="en-US" sz="3600" b="1" dirty="0">
                <a:latin typeface="Calibri" pitchFamily="34" charset="0"/>
              </a:rPr>
              <a:t> </a:t>
            </a:r>
            <a:r>
              <a:rPr lang="en-US" sz="3600" b="1" dirty="0" err="1">
                <a:latin typeface="Calibri" pitchFamily="34" charset="0"/>
              </a:rPr>
              <a:t>diri</a:t>
            </a:r>
            <a:r>
              <a:rPr lang="en-US" sz="3600" b="1" dirty="0">
                <a:latin typeface="Calibri" pitchFamily="34" charset="0"/>
              </a:rPr>
              <a:t> </a:t>
            </a:r>
            <a:r>
              <a:rPr lang="en-US" sz="3600" b="1" dirty="0">
                <a:latin typeface="Calibri" pitchFamily="34" charset="0"/>
                <a:sym typeface="Wingdings" pitchFamily="2" charset="2"/>
              </a:rPr>
              <a:t> </a:t>
            </a:r>
            <a:r>
              <a:rPr lang="en-US" sz="3600" b="1" dirty="0" err="1">
                <a:latin typeface="Calibri" pitchFamily="34" charset="0"/>
                <a:sym typeface="Wingdings" pitchFamily="2" charset="2"/>
              </a:rPr>
              <a:t>pola</a:t>
            </a:r>
            <a:r>
              <a:rPr lang="en-US" sz="3600" b="1" dirty="0">
                <a:latin typeface="Calibri" pitchFamily="34" charset="0"/>
                <a:sym typeface="Wingdings" pitchFamily="2" charset="2"/>
              </a:rPr>
              <a:t> </a:t>
            </a:r>
            <a:r>
              <a:rPr lang="en-US" sz="3600" b="1" dirty="0" err="1">
                <a:latin typeface="Calibri" pitchFamily="34" charset="0"/>
                <a:sym typeface="Wingdings" pitchFamily="2" charset="2"/>
              </a:rPr>
              <a:t>hidup</a:t>
            </a:r>
            <a:r>
              <a:rPr lang="en-US" sz="3600" b="1" dirty="0">
                <a:latin typeface="Calibri" pitchFamily="34" charset="0"/>
                <a:sym typeface="Wingdings" pitchFamily="2" charset="2"/>
              </a:rPr>
              <a:t> </a:t>
            </a:r>
            <a:r>
              <a:rPr lang="en-US" sz="3600" b="1" dirty="0" err="1">
                <a:latin typeface="Calibri" pitchFamily="34" charset="0"/>
                <a:sym typeface="Wingdings" pitchFamily="2" charset="2"/>
              </a:rPr>
              <a:t>sehat</a:t>
            </a:r>
            <a:r>
              <a:rPr lang="en-US" sz="3600" b="1" dirty="0">
                <a:latin typeface="Calibri" pitchFamily="34" charset="0"/>
                <a:sym typeface="Wingdings" pitchFamily="2" charset="2"/>
              </a:rPr>
              <a:t> – </a:t>
            </a:r>
            <a:r>
              <a:rPr lang="en-US" sz="3600" b="1" dirty="0" err="1">
                <a:latin typeface="Calibri" pitchFamily="34" charset="0"/>
                <a:sym typeface="Wingdings" pitchFamily="2" charset="2"/>
              </a:rPr>
              <a:t>wajar</a:t>
            </a:r>
            <a:r>
              <a:rPr lang="en-US" sz="3600" b="1" dirty="0">
                <a:latin typeface="Calibri" pitchFamily="34" charset="0"/>
                <a:sym typeface="Wingdings" pitchFamily="2" charset="2"/>
              </a:rPr>
              <a:t>. </a:t>
            </a:r>
            <a:endParaRPr lang="en-US" sz="3600" b="1" dirty="0">
              <a:latin typeface="Calibri" pitchFamily="34" charset="0"/>
            </a:endParaRPr>
          </a:p>
          <a:p>
            <a:pPr marL="457200" indent="-457200">
              <a:defRPr/>
            </a:pPr>
            <a:endParaRPr lang="en-US" sz="32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05A6BF35-D354-43D1-B07A-1603998930EE}"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913"/>
          </a:xfrm>
          <a:prstGeom prst="rect">
            <a:avLst/>
          </a:prstGeom>
          <a:solidFill>
            <a:srgbClr val="BBFAFD"/>
          </a:solidFill>
        </p:spPr>
        <p:txBody>
          <a:bodyPr>
            <a:spAutoFit/>
          </a:bodyPr>
          <a:lstStyle/>
          <a:p>
            <a:pPr marL="411163" indent="-411163" fontAlgn="auto">
              <a:spcBef>
                <a:spcPts val="0"/>
              </a:spcBef>
              <a:spcAft>
                <a:spcPts val="0"/>
              </a:spcAft>
              <a:defRPr/>
            </a:pPr>
            <a:r>
              <a:rPr lang="en-US" sz="3200" b="1" u="sng" dirty="0">
                <a:latin typeface="+mn-lt"/>
              </a:rPr>
              <a:t>6. </a:t>
            </a:r>
            <a:r>
              <a:rPr lang="en-US" sz="3200" b="1" u="sng" dirty="0" err="1">
                <a:latin typeface="+mn-lt"/>
              </a:rPr>
              <a:t>Kewajiban</a:t>
            </a:r>
            <a:r>
              <a:rPr lang="en-US" sz="3200" b="1" u="sng" dirty="0">
                <a:latin typeface="+mn-lt"/>
              </a:rPr>
              <a:t> </a:t>
            </a:r>
            <a:r>
              <a:rPr lang="en-US" sz="3200" b="1" u="sng" dirty="0" err="1">
                <a:latin typeface="+mn-lt"/>
              </a:rPr>
              <a:t>bidan</a:t>
            </a:r>
            <a:r>
              <a:rPr lang="en-US" sz="3200" b="1" u="sng" dirty="0">
                <a:latin typeface="+mn-lt"/>
              </a:rPr>
              <a:t> </a:t>
            </a:r>
            <a:r>
              <a:rPr lang="en-US" sz="3200" b="1" u="sng" dirty="0" err="1">
                <a:latin typeface="+mn-lt"/>
              </a:rPr>
              <a:t>terhadap</a:t>
            </a:r>
            <a:r>
              <a:rPr lang="en-US" sz="3200" b="1" u="sng" dirty="0" smtClean="0">
                <a:latin typeface="+mn-lt"/>
              </a:rPr>
              <a:t>: </a:t>
            </a:r>
            <a:r>
              <a:rPr lang="en-US" sz="3200" b="1" u="sng" dirty="0" err="1" smtClean="0">
                <a:latin typeface="+mn-lt"/>
              </a:rPr>
              <a:t>Pemerintah</a:t>
            </a:r>
            <a:r>
              <a:rPr lang="en-US" sz="3200" b="1" u="sng" dirty="0" smtClean="0">
                <a:latin typeface="+mn-lt"/>
              </a:rPr>
              <a:t>, Nusa-</a:t>
            </a:r>
            <a:r>
              <a:rPr lang="en-US" sz="3200" b="1" u="sng" dirty="0" err="1" smtClean="0">
                <a:latin typeface="+mn-lt"/>
              </a:rPr>
              <a:t>bangsa</a:t>
            </a:r>
            <a:r>
              <a:rPr lang="en-US" sz="3200" b="1" u="sng" dirty="0" smtClean="0">
                <a:latin typeface="+mn-lt"/>
              </a:rPr>
              <a:t> Dan Tanah Air  </a:t>
            </a:r>
            <a:endParaRPr lang="en-US" sz="3200" dirty="0">
              <a:latin typeface="+mn-lt"/>
            </a:endParaRPr>
          </a:p>
        </p:txBody>
      </p:sp>
      <p:sp>
        <p:nvSpPr>
          <p:cNvPr id="6" name="TextBox 5"/>
          <p:cNvSpPr txBox="1">
            <a:spLocks noChangeArrowheads="1"/>
          </p:cNvSpPr>
          <p:nvPr/>
        </p:nvSpPr>
        <p:spPr bwMode="auto">
          <a:xfrm>
            <a:off x="304800" y="1066800"/>
            <a:ext cx="8839200" cy="5508625"/>
          </a:xfrm>
          <a:prstGeom prst="rect">
            <a:avLst/>
          </a:prstGeom>
          <a:solidFill>
            <a:schemeClr val="accent1">
              <a:lumMod val="40000"/>
              <a:lumOff val="60000"/>
            </a:schemeClr>
          </a:solidFill>
          <a:ln w="9525">
            <a:noFill/>
            <a:miter lim="800000"/>
            <a:headEnd/>
            <a:tailEnd/>
          </a:ln>
        </p:spPr>
        <p:txBody>
          <a:bodyPr>
            <a:spAutoFit/>
          </a:bodyPr>
          <a:lstStyle/>
          <a:p>
            <a:pPr marL="296863" indent="-296863">
              <a:buFont typeface="Courier New" pitchFamily="49" charset="0"/>
              <a:buChar char="o"/>
              <a:defRPr/>
            </a:pPr>
            <a:r>
              <a:rPr lang="en-US" sz="3200" b="1" dirty="0">
                <a:latin typeface="Calibri" pitchFamily="34" charset="0"/>
              </a:rPr>
              <a:t> </a:t>
            </a:r>
            <a:r>
              <a:rPr lang="en-US" sz="3200" b="1" dirty="0" err="1">
                <a:latin typeface="Calibri" pitchFamily="34" charset="0"/>
              </a:rPr>
              <a:t>Senantiasa</a:t>
            </a:r>
            <a:r>
              <a:rPr lang="en-US" sz="3200" b="1" dirty="0">
                <a:latin typeface="Calibri" pitchFamily="34" charset="0"/>
              </a:rPr>
              <a:t> </a:t>
            </a:r>
            <a:r>
              <a:rPr lang="en-US" sz="3200" b="1" dirty="0" err="1">
                <a:latin typeface="Calibri" pitchFamily="34" charset="0"/>
              </a:rPr>
              <a:t>melaksanakan</a:t>
            </a:r>
            <a:r>
              <a:rPr lang="en-US" sz="3200" b="1" dirty="0">
                <a:latin typeface="Calibri" pitchFamily="34" charset="0"/>
              </a:rPr>
              <a:t> </a:t>
            </a:r>
            <a:r>
              <a:rPr lang="en-US" sz="3200" b="1" dirty="0" err="1">
                <a:latin typeface="Calibri" pitchFamily="34" charset="0"/>
              </a:rPr>
              <a:t>ketentuan</a:t>
            </a:r>
            <a:r>
              <a:rPr lang="en-US" sz="3200" b="1" dirty="0">
                <a:latin typeface="Calibri" pitchFamily="34" charset="0"/>
              </a:rPr>
              <a:t> </a:t>
            </a:r>
            <a:r>
              <a:rPr lang="en-US" sz="3200" b="1" dirty="0" err="1">
                <a:latin typeface="Calibri" pitchFamily="34" charset="0"/>
              </a:rPr>
              <a:t>pemerintah</a:t>
            </a:r>
            <a:r>
              <a:rPr lang="en-US" sz="3200" b="1" dirty="0">
                <a:latin typeface="Calibri" pitchFamily="34" charset="0"/>
              </a:rPr>
              <a:t> </a:t>
            </a:r>
            <a:r>
              <a:rPr lang="en-US" sz="3200" b="1" dirty="0" err="1">
                <a:latin typeface="Calibri" pitchFamily="34" charset="0"/>
              </a:rPr>
              <a:t>dalam</a:t>
            </a:r>
            <a:r>
              <a:rPr lang="en-US" sz="3200" b="1" dirty="0">
                <a:latin typeface="Calibri" pitchFamily="34" charset="0"/>
              </a:rPr>
              <a:t> </a:t>
            </a:r>
            <a:r>
              <a:rPr lang="en-US" sz="3200" b="1" dirty="0" err="1">
                <a:latin typeface="Calibri" pitchFamily="34" charset="0"/>
              </a:rPr>
              <a:t>bidang</a:t>
            </a:r>
            <a:r>
              <a:rPr lang="en-US" sz="3200" b="1" dirty="0">
                <a:latin typeface="Calibri" pitchFamily="34" charset="0"/>
              </a:rPr>
              <a:t> </a:t>
            </a:r>
            <a:r>
              <a:rPr lang="en-US" sz="3200" b="1" dirty="0" err="1">
                <a:latin typeface="Calibri" pitchFamily="34" charset="0"/>
              </a:rPr>
              <a:t>kesehatan</a:t>
            </a:r>
            <a:r>
              <a:rPr lang="en-US" sz="3200" b="1" dirty="0">
                <a:latin typeface="Calibri" pitchFamily="34" charset="0"/>
              </a:rPr>
              <a:t>, </a:t>
            </a:r>
            <a:r>
              <a:rPr lang="en-US" sz="3200" b="1" dirty="0" err="1">
                <a:latin typeface="Calibri" pitchFamily="34" charset="0"/>
              </a:rPr>
              <a:t>khususnya</a:t>
            </a:r>
            <a:r>
              <a:rPr lang="en-US" sz="3200" b="1" dirty="0">
                <a:latin typeface="Calibri" pitchFamily="34" charset="0"/>
              </a:rPr>
              <a:t>  </a:t>
            </a:r>
            <a:r>
              <a:rPr lang="en-US" sz="3200" b="1" dirty="0" err="1">
                <a:latin typeface="Calibri" pitchFamily="34" charset="0"/>
              </a:rPr>
              <a:t>dalam</a:t>
            </a:r>
            <a:r>
              <a:rPr lang="en-US" sz="3200" b="1" dirty="0">
                <a:latin typeface="Calibri" pitchFamily="34" charset="0"/>
              </a:rPr>
              <a:t> </a:t>
            </a:r>
            <a:r>
              <a:rPr lang="en-US" sz="3200" b="1" dirty="0" err="1">
                <a:latin typeface="Calibri" pitchFamily="34" charset="0"/>
              </a:rPr>
              <a:t>pelayanan</a:t>
            </a:r>
            <a:r>
              <a:rPr lang="en-US" sz="3200" b="1" dirty="0">
                <a:latin typeface="Calibri" pitchFamily="34" charset="0"/>
              </a:rPr>
              <a:t> KIA, </a:t>
            </a:r>
            <a:r>
              <a:rPr lang="en-US" sz="3200" b="1" dirty="0" err="1">
                <a:latin typeface="Calibri" pitchFamily="34" charset="0"/>
              </a:rPr>
              <a:t>kesehatan</a:t>
            </a:r>
            <a:r>
              <a:rPr lang="en-US" sz="3200" b="1" dirty="0">
                <a:latin typeface="Calibri" pitchFamily="34" charset="0"/>
              </a:rPr>
              <a:t> </a:t>
            </a:r>
            <a:r>
              <a:rPr lang="en-US" sz="3200" b="1" dirty="0" err="1">
                <a:latin typeface="Calibri" pitchFamily="34" charset="0"/>
              </a:rPr>
              <a:t>reproduksi</a:t>
            </a:r>
            <a:r>
              <a:rPr lang="en-US" sz="3200" b="1" dirty="0">
                <a:latin typeface="Calibri" pitchFamily="34" charset="0"/>
              </a:rPr>
              <a:t>, </a:t>
            </a:r>
            <a:r>
              <a:rPr lang="en-US" sz="3200" b="1" dirty="0" err="1">
                <a:latin typeface="Calibri" pitchFamily="34" charset="0"/>
              </a:rPr>
              <a:t>Keluarga</a:t>
            </a:r>
            <a:r>
              <a:rPr lang="en-US" sz="3200" b="1" dirty="0">
                <a:latin typeface="Calibri" pitchFamily="34" charset="0"/>
              </a:rPr>
              <a:t> </a:t>
            </a:r>
            <a:r>
              <a:rPr lang="en-US" sz="3200" b="1" dirty="0" err="1">
                <a:latin typeface="Calibri" pitchFamily="34" charset="0"/>
              </a:rPr>
              <a:t>Berencana</a:t>
            </a:r>
            <a:r>
              <a:rPr lang="en-US" sz="3200" b="1" dirty="0">
                <a:latin typeface="Calibri" pitchFamily="34" charset="0"/>
              </a:rPr>
              <a:t>, </a:t>
            </a:r>
            <a:r>
              <a:rPr lang="en-US" sz="3200" b="1" dirty="0" err="1">
                <a:latin typeface="Calibri" pitchFamily="34" charset="0"/>
              </a:rPr>
              <a:t>dan</a:t>
            </a:r>
            <a:r>
              <a:rPr lang="en-US" sz="3200" b="1" dirty="0">
                <a:latin typeface="Calibri" pitchFamily="34" charset="0"/>
              </a:rPr>
              <a:t> </a:t>
            </a:r>
            <a:r>
              <a:rPr lang="en-US" sz="3200" b="1" dirty="0" err="1">
                <a:latin typeface="Calibri" pitchFamily="34" charset="0"/>
              </a:rPr>
              <a:t>kesehatan</a:t>
            </a:r>
            <a:r>
              <a:rPr lang="en-US" sz="3200" b="1" dirty="0">
                <a:latin typeface="Calibri" pitchFamily="34" charset="0"/>
              </a:rPr>
              <a:t> </a:t>
            </a:r>
            <a:r>
              <a:rPr lang="en-US" sz="3200" b="1" dirty="0" err="1">
                <a:latin typeface="Calibri" pitchFamily="34" charset="0"/>
              </a:rPr>
              <a:t>keluarga</a:t>
            </a:r>
            <a:r>
              <a:rPr lang="en-US" sz="3200" b="1" dirty="0">
                <a:latin typeface="Calibri" pitchFamily="34" charset="0"/>
              </a:rPr>
              <a:t>.</a:t>
            </a:r>
          </a:p>
          <a:p>
            <a:pPr marL="296863" indent="-296863">
              <a:buFont typeface="Courier New" pitchFamily="49" charset="0"/>
              <a:buChar char="o"/>
              <a:defRPr/>
            </a:pPr>
            <a:r>
              <a:rPr lang="en-US" sz="3200" b="1" dirty="0">
                <a:latin typeface="Calibri" pitchFamily="34" charset="0"/>
              </a:rPr>
              <a:t>  </a:t>
            </a:r>
            <a:r>
              <a:rPr lang="en-US" sz="3200" b="1" dirty="0" err="1">
                <a:latin typeface="Calibri" pitchFamily="34" charset="0"/>
              </a:rPr>
              <a:t>Berpartisipasi</a:t>
            </a:r>
            <a:r>
              <a:rPr lang="en-US" sz="3200" b="1" dirty="0">
                <a:latin typeface="Calibri" pitchFamily="34" charset="0"/>
              </a:rPr>
              <a:t> </a:t>
            </a:r>
            <a:r>
              <a:rPr lang="en-US" sz="3200" b="1" dirty="0" err="1">
                <a:latin typeface="Calibri" pitchFamily="34" charset="0"/>
              </a:rPr>
              <a:t>dan</a:t>
            </a:r>
            <a:r>
              <a:rPr lang="en-US" sz="3200" b="1" dirty="0">
                <a:latin typeface="Calibri" pitchFamily="34" charset="0"/>
              </a:rPr>
              <a:t> </a:t>
            </a:r>
            <a:r>
              <a:rPr lang="en-US" sz="3200" b="1" dirty="0" err="1">
                <a:latin typeface="Calibri" pitchFamily="34" charset="0"/>
              </a:rPr>
              <a:t>menyumbangkan</a:t>
            </a:r>
            <a:r>
              <a:rPr lang="en-US" sz="3200" b="1" dirty="0">
                <a:latin typeface="Calibri" pitchFamily="34" charset="0"/>
              </a:rPr>
              <a:t> </a:t>
            </a:r>
            <a:r>
              <a:rPr lang="en-US" sz="3200" b="1" dirty="0" err="1">
                <a:latin typeface="Calibri" pitchFamily="34" charset="0"/>
              </a:rPr>
              <a:t>pemikiran</a:t>
            </a:r>
            <a:r>
              <a:rPr lang="en-US" sz="3200" b="1" dirty="0">
                <a:latin typeface="Calibri" pitchFamily="34" charset="0"/>
              </a:rPr>
              <a:t> </a:t>
            </a:r>
            <a:r>
              <a:rPr lang="en-US" sz="3200" b="1" dirty="0" err="1">
                <a:latin typeface="Calibri" pitchFamily="34" charset="0"/>
              </a:rPr>
              <a:t>kepada</a:t>
            </a:r>
            <a:r>
              <a:rPr lang="en-US" sz="3200" b="1" dirty="0">
                <a:latin typeface="Calibri" pitchFamily="34" charset="0"/>
              </a:rPr>
              <a:t> </a:t>
            </a:r>
            <a:r>
              <a:rPr lang="en-US" sz="3200" b="1" dirty="0" err="1">
                <a:latin typeface="Calibri" pitchFamily="34" charset="0"/>
              </a:rPr>
              <a:t>pemerintah</a:t>
            </a:r>
            <a:r>
              <a:rPr lang="en-US" sz="3200" b="1" dirty="0">
                <a:latin typeface="Calibri" pitchFamily="34" charset="0"/>
              </a:rPr>
              <a:t> </a:t>
            </a:r>
            <a:r>
              <a:rPr lang="en-US" sz="3200" b="1" dirty="0" err="1">
                <a:latin typeface="Calibri" pitchFamily="34" charset="0"/>
              </a:rPr>
              <a:t>untuk</a:t>
            </a:r>
            <a:r>
              <a:rPr lang="en-US" sz="3200" b="1" dirty="0">
                <a:latin typeface="Calibri" pitchFamily="34" charset="0"/>
              </a:rPr>
              <a:t> </a:t>
            </a:r>
            <a:r>
              <a:rPr lang="en-US" sz="3200" b="1" dirty="0" err="1">
                <a:latin typeface="Calibri" pitchFamily="34" charset="0"/>
              </a:rPr>
              <a:t>meningkatkan</a:t>
            </a:r>
            <a:r>
              <a:rPr lang="en-US" sz="3200" b="1" dirty="0">
                <a:latin typeface="Calibri" pitchFamily="34" charset="0"/>
              </a:rPr>
              <a:t> </a:t>
            </a:r>
            <a:r>
              <a:rPr lang="en-US" sz="3200" b="1" dirty="0" err="1">
                <a:latin typeface="Calibri" pitchFamily="34" charset="0"/>
              </a:rPr>
              <a:t>mutu</a:t>
            </a:r>
            <a:r>
              <a:rPr lang="en-US" sz="3200" b="1" dirty="0">
                <a:latin typeface="Calibri" pitchFamily="34" charset="0"/>
              </a:rPr>
              <a:t> </a:t>
            </a:r>
            <a:r>
              <a:rPr lang="en-US" sz="3200" b="1" dirty="0" err="1">
                <a:latin typeface="Calibri" pitchFamily="34" charset="0"/>
              </a:rPr>
              <a:t>dan</a:t>
            </a:r>
            <a:r>
              <a:rPr lang="en-US" sz="3200" b="1" dirty="0">
                <a:latin typeface="Calibri" pitchFamily="34" charset="0"/>
              </a:rPr>
              <a:t> </a:t>
            </a:r>
            <a:r>
              <a:rPr lang="en-US" sz="3200" b="1" dirty="0" err="1">
                <a:latin typeface="Calibri" pitchFamily="34" charset="0"/>
              </a:rPr>
              <a:t>jangkauan</a:t>
            </a:r>
            <a:r>
              <a:rPr lang="en-US" sz="3200" b="1" dirty="0">
                <a:latin typeface="Calibri" pitchFamily="34" charset="0"/>
              </a:rPr>
              <a:t> </a:t>
            </a:r>
            <a:r>
              <a:rPr lang="en-US" sz="3200" b="1" dirty="0" err="1">
                <a:latin typeface="Calibri" pitchFamily="34" charset="0"/>
              </a:rPr>
              <a:t>pelayanan</a:t>
            </a:r>
            <a:r>
              <a:rPr lang="en-US" sz="3200" b="1" dirty="0">
                <a:latin typeface="Calibri" pitchFamily="34" charset="0"/>
              </a:rPr>
              <a:t> </a:t>
            </a:r>
            <a:r>
              <a:rPr lang="en-US" sz="3200" b="1" dirty="0" err="1">
                <a:latin typeface="Calibri" pitchFamily="34" charset="0"/>
              </a:rPr>
              <a:t>kesehatan</a:t>
            </a:r>
            <a:r>
              <a:rPr lang="en-US" sz="3200" b="1" dirty="0">
                <a:latin typeface="Calibri" pitchFamily="34" charset="0"/>
              </a:rPr>
              <a:t>, </a:t>
            </a:r>
            <a:r>
              <a:rPr lang="en-US" sz="3200" b="1" dirty="0" err="1">
                <a:latin typeface="Calibri" pitchFamily="34" charset="0"/>
              </a:rPr>
              <a:t>terutaama</a:t>
            </a:r>
            <a:r>
              <a:rPr lang="en-US" sz="3200" b="1" dirty="0">
                <a:latin typeface="Calibri" pitchFamily="34" charset="0"/>
              </a:rPr>
              <a:t> </a:t>
            </a:r>
            <a:r>
              <a:rPr lang="en-US" sz="3200" b="1" dirty="0" err="1">
                <a:latin typeface="Calibri" pitchFamily="34" charset="0"/>
              </a:rPr>
              <a:t>pelayanan</a:t>
            </a:r>
            <a:r>
              <a:rPr lang="en-US" sz="3200" b="1" dirty="0">
                <a:latin typeface="Calibri" pitchFamily="34" charset="0"/>
              </a:rPr>
              <a:t> KIA – KB </a:t>
            </a:r>
            <a:r>
              <a:rPr lang="en-US" sz="3200" b="1" dirty="0" err="1">
                <a:latin typeface="Calibri" pitchFamily="34" charset="0"/>
              </a:rPr>
              <a:t>dan</a:t>
            </a:r>
            <a:r>
              <a:rPr lang="en-US" sz="3200" b="1" dirty="0">
                <a:latin typeface="Calibri" pitchFamily="34" charset="0"/>
              </a:rPr>
              <a:t> </a:t>
            </a:r>
            <a:r>
              <a:rPr lang="en-US" sz="3200" b="1" dirty="0" err="1">
                <a:latin typeface="Calibri" pitchFamily="34" charset="0"/>
              </a:rPr>
              <a:t>Kesehatan</a:t>
            </a:r>
            <a:r>
              <a:rPr lang="en-US" sz="3200" b="1" dirty="0">
                <a:latin typeface="Calibri" pitchFamily="34" charset="0"/>
              </a:rPr>
              <a:t> </a:t>
            </a:r>
            <a:r>
              <a:rPr lang="en-US" sz="3200" b="1" dirty="0" err="1">
                <a:latin typeface="Calibri" pitchFamily="34" charset="0"/>
              </a:rPr>
              <a:t>Keluarga</a:t>
            </a:r>
            <a:r>
              <a:rPr lang="en-US" sz="3200" b="1" dirty="0">
                <a:latin typeface="Calibri" pitchFamily="34" charset="0"/>
              </a:rPr>
              <a:t>  </a:t>
            </a:r>
            <a:endParaRPr lang="en-US" sz="3200" b="1" dirty="0">
              <a:solidFill>
                <a:srgbClr val="FF0000"/>
              </a:solidFill>
              <a:latin typeface="Calibri" pitchFamily="34" charset="0"/>
            </a:endParaRPr>
          </a:p>
          <a:p>
            <a:pPr marL="296863" indent="-296863">
              <a:defRPr/>
            </a:pPr>
            <a:r>
              <a:rPr lang="en-US" sz="3200" b="1" u="sng" dirty="0">
                <a:latin typeface="Calibri" pitchFamily="34" charset="0"/>
              </a:rPr>
              <a:t>‘Midwives reach out women where ever they are</a:t>
            </a:r>
            <a:r>
              <a:rPr lang="en-US" sz="3200" b="1" dirty="0">
                <a:latin typeface="Calibri" pitchFamily="34" charset="0"/>
              </a:rPr>
              <a:t>’ “</a:t>
            </a:r>
            <a:r>
              <a:rPr lang="en-US" sz="3200" b="1" dirty="0" err="1">
                <a:latin typeface="Calibri" pitchFamily="34" charset="0"/>
              </a:rPr>
              <a:t>Tugas</a:t>
            </a:r>
            <a:r>
              <a:rPr lang="en-US" sz="3200" b="1" dirty="0">
                <a:latin typeface="Calibri" pitchFamily="34" charset="0"/>
              </a:rPr>
              <a:t> </a:t>
            </a:r>
            <a:r>
              <a:rPr lang="en-US" sz="3200" b="1" dirty="0" err="1">
                <a:latin typeface="Calibri" pitchFamily="34" charset="0"/>
              </a:rPr>
              <a:t>sucimu</a:t>
            </a:r>
            <a:r>
              <a:rPr lang="en-US" sz="3200" b="1" dirty="0">
                <a:latin typeface="Calibri" pitchFamily="34" charset="0"/>
              </a:rPr>
              <a:t> </a:t>
            </a:r>
            <a:r>
              <a:rPr lang="en-US" sz="3200" b="1" dirty="0" err="1">
                <a:latin typeface="Calibri" pitchFamily="34" charset="0"/>
              </a:rPr>
              <a:t>sbg</a:t>
            </a:r>
            <a:r>
              <a:rPr lang="en-US" sz="3200" b="1" dirty="0">
                <a:latin typeface="Calibri" pitchFamily="34" charset="0"/>
              </a:rPr>
              <a:t> </a:t>
            </a:r>
            <a:r>
              <a:rPr lang="en-US" sz="3200" b="1" dirty="0" err="1">
                <a:latin typeface="Calibri" pitchFamily="34" charset="0"/>
              </a:rPr>
              <a:t>penyelamat</a:t>
            </a:r>
            <a:r>
              <a:rPr lang="en-US" sz="3200" b="1" dirty="0">
                <a:latin typeface="Calibri" pitchFamily="34" charset="0"/>
              </a:rPr>
              <a:t> </a:t>
            </a:r>
            <a:r>
              <a:rPr lang="en-US" sz="3200" b="1" dirty="0" err="1">
                <a:latin typeface="Calibri" pitchFamily="34" charset="0"/>
              </a:rPr>
              <a:t>seluruh</a:t>
            </a:r>
            <a:r>
              <a:rPr lang="en-US" sz="3200" b="1" dirty="0">
                <a:latin typeface="Calibri" pitchFamily="34" charset="0"/>
              </a:rPr>
              <a:t> </a:t>
            </a:r>
            <a:r>
              <a:rPr lang="en-US" sz="3200" b="1" dirty="0" err="1">
                <a:latin typeface="Calibri" pitchFamily="34" charset="0"/>
              </a:rPr>
              <a:t>wanita</a:t>
            </a:r>
            <a:r>
              <a:rPr lang="en-US" sz="3200" b="1" dirty="0">
                <a:latin typeface="Calibri" pitchFamily="34" charset="0"/>
              </a:rPr>
              <a:t> </a:t>
            </a:r>
            <a:r>
              <a:rPr lang="en-US" sz="3200" b="1" dirty="0" err="1">
                <a:latin typeface="Calibri" pitchFamily="34" charset="0"/>
              </a:rPr>
              <a:t>di</a:t>
            </a:r>
            <a:r>
              <a:rPr lang="en-US" sz="3200" b="1" dirty="0">
                <a:latin typeface="Calibri" pitchFamily="34" charset="0"/>
              </a:rPr>
              <a:t> </a:t>
            </a:r>
            <a:r>
              <a:rPr lang="en-US" sz="3200" b="1" dirty="0" err="1">
                <a:latin typeface="Calibri" pitchFamily="34" charset="0"/>
              </a:rPr>
              <a:t>mayapada</a:t>
            </a:r>
            <a:r>
              <a:rPr lang="en-US" sz="3200" b="1" dirty="0">
                <a:latin typeface="Calibri" pitchFamily="34" charset="0"/>
              </a:rPr>
              <a:t> …….”</a:t>
            </a:r>
          </a:p>
        </p:txBody>
      </p:sp>
      <p:sp>
        <p:nvSpPr>
          <p:cNvPr id="7" name="Slide Number Placeholder 6"/>
          <p:cNvSpPr>
            <a:spLocks noGrp="1"/>
          </p:cNvSpPr>
          <p:nvPr>
            <p:ph type="sldNum" sz="quarter" idx="12"/>
          </p:nvPr>
        </p:nvSpPr>
        <p:spPr/>
        <p:txBody>
          <a:bodyPr/>
          <a:lstStyle/>
          <a:p>
            <a:pPr>
              <a:defRPr/>
            </a:pPr>
            <a:fld id="{4A6FFEDC-324D-49DD-BF88-8DC29A0421C1}" type="slidenum">
              <a:rPr lang="en-US" smtClean="0"/>
              <a:pPr>
                <a:defRPr/>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74638"/>
            <a:ext cx="7696200" cy="639762"/>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3600" dirty="0">
                <a:latin typeface="+mj-lt"/>
                <a:ea typeface="+mj-ea"/>
                <a:cs typeface="+mj-cs"/>
              </a:rPr>
              <a:t>PERBANDINGAN KODE ETIK IBI – ICM </a:t>
            </a:r>
          </a:p>
        </p:txBody>
      </p:sp>
      <p:sp>
        <p:nvSpPr>
          <p:cNvPr id="3" name="Text Placeholder 2"/>
          <p:cNvSpPr txBox="1">
            <a:spLocks/>
          </p:cNvSpPr>
          <p:nvPr/>
        </p:nvSpPr>
        <p:spPr>
          <a:xfrm>
            <a:off x="304800" y="914400"/>
            <a:ext cx="4192588" cy="533400"/>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indent="-342900" algn="ctr" eaLnBrk="0" hangingPunct="0">
              <a:spcBef>
                <a:spcPct val="20000"/>
              </a:spcBef>
              <a:defRPr/>
            </a:pPr>
            <a:r>
              <a:rPr lang="en-US" sz="2800" b="1" dirty="0"/>
              <a:t>IBI 2007 </a:t>
            </a:r>
          </a:p>
        </p:txBody>
      </p:sp>
      <p:sp>
        <p:nvSpPr>
          <p:cNvPr id="4" name="Content Placeholder 3"/>
          <p:cNvSpPr txBox="1">
            <a:spLocks/>
          </p:cNvSpPr>
          <p:nvPr/>
        </p:nvSpPr>
        <p:spPr>
          <a:xfrm>
            <a:off x="304800" y="1524000"/>
            <a:ext cx="4038600" cy="4800600"/>
          </a:xfrm>
          <a:prstGeom prst="rect">
            <a:avLst/>
          </a:prstGeom>
          <a:solidFill>
            <a:schemeClr val="accent3">
              <a:lumMod val="20000"/>
              <a:lumOff val="80000"/>
            </a:schemeClr>
          </a:solidFill>
        </p:spPr>
        <p:txBody>
          <a:bodyPr/>
          <a:lstStyle/>
          <a:p>
            <a:pPr marL="342900" indent="-342900" eaLnBrk="0" hangingPunct="0">
              <a:spcBef>
                <a:spcPct val="20000"/>
              </a:spcBef>
              <a:buFont typeface="Arial" charset="0"/>
              <a:buNone/>
              <a:defRPr/>
            </a:pPr>
            <a:r>
              <a:rPr lang="en-US" sz="2600" dirty="0" err="1">
                <a:latin typeface="+mn-lt"/>
              </a:rPr>
              <a:t>Kewajiban</a:t>
            </a:r>
            <a:r>
              <a:rPr lang="en-US" sz="2600" dirty="0">
                <a:latin typeface="+mn-lt"/>
              </a:rPr>
              <a:t> </a:t>
            </a:r>
            <a:r>
              <a:rPr lang="en-US" sz="2600" dirty="0" err="1">
                <a:latin typeface="+mn-lt"/>
              </a:rPr>
              <a:t>bidan</a:t>
            </a:r>
            <a:r>
              <a:rPr lang="en-US" sz="2600" dirty="0">
                <a:latin typeface="+mn-lt"/>
              </a:rPr>
              <a:t> </a:t>
            </a:r>
            <a:r>
              <a:rPr lang="en-US" sz="2600" dirty="0" err="1">
                <a:latin typeface="+mn-lt"/>
              </a:rPr>
              <a:t>terhadap</a:t>
            </a:r>
            <a:r>
              <a:rPr lang="en-US" sz="2600" dirty="0">
                <a:latin typeface="+mn-lt"/>
              </a:rPr>
              <a:t>:</a:t>
            </a:r>
          </a:p>
          <a:p>
            <a:pPr marL="514350" indent="-514350" eaLnBrk="0" fontAlgn="auto" hangingPunct="0">
              <a:spcBef>
                <a:spcPts val="0"/>
              </a:spcBef>
              <a:spcAft>
                <a:spcPts val="0"/>
              </a:spcAft>
              <a:buFont typeface="+mj-lt"/>
              <a:buAutoNum type="arabicPeriod"/>
              <a:defRPr/>
            </a:pPr>
            <a:r>
              <a:rPr lang="en-US" sz="2600" b="1" dirty="0" err="1">
                <a:latin typeface="+mn-lt"/>
              </a:rPr>
              <a:t>Klien</a:t>
            </a:r>
            <a:r>
              <a:rPr lang="en-US" sz="2600" b="1" dirty="0">
                <a:latin typeface="+mn-lt"/>
              </a:rPr>
              <a:t> / </a:t>
            </a:r>
            <a:r>
              <a:rPr lang="en-US" sz="2600" b="1" dirty="0" err="1">
                <a:latin typeface="+mn-lt"/>
              </a:rPr>
              <a:t>pasien</a:t>
            </a:r>
            <a:r>
              <a:rPr lang="en-US" sz="2600" b="1" dirty="0">
                <a:latin typeface="+mn-lt"/>
              </a:rPr>
              <a:t> </a:t>
            </a:r>
            <a:r>
              <a:rPr lang="en-US" sz="2600" b="1" dirty="0" err="1">
                <a:latin typeface="+mn-lt"/>
              </a:rPr>
              <a:t>dan</a:t>
            </a:r>
            <a:r>
              <a:rPr lang="en-US" sz="2600" b="1" dirty="0">
                <a:latin typeface="+mn-lt"/>
              </a:rPr>
              <a:t> </a:t>
            </a:r>
            <a:r>
              <a:rPr lang="en-US" sz="2600" b="1" dirty="0" err="1">
                <a:latin typeface="+mn-lt"/>
              </a:rPr>
              <a:t>masyarakat</a:t>
            </a:r>
            <a:endParaRPr lang="en-US" sz="2600" b="1" dirty="0">
              <a:latin typeface="+mn-lt"/>
            </a:endParaRPr>
          </a:p>
          <a:p>
            <a:pPr marL="514350" indent="-514350" eaLnBrk="0" fontAlgn="auto" hangingPunct="0">
              <a:spcBef>
                <a:spcPts val="0"/>
              </a:spcBef>
              <a:spcAft>
                <a:spcPts val="0"/>
              </a:spcAft>
              <a:buFont typeface="+mj-lt"/>
              <a:buAutoNum type="arabicPeriod"/>
              <a:defRPr/>
            </a:pPr>
            <a:r>
              <a:rPr lang="en-US" sz="2600" b="1" dirty="0" err="1">
                <a:latin typeface="+mn-lt"/>
              </a:rPr>
              <a:t>Tugas</a:t>
            </a:r>
            <a:r>
              <a:rPr lang="en-US" sz="2600" b="1" dirty="0">
                <a:latin typeface="+mn-lt"/>
              </a:rPr>
              <a:t> </a:t>
            </a:r>
            <a:r>
              <a:rPr lang="en-US" sz="2600" b="1" dirty="0" err="1">
                <a:latin typeface="+mn-lt"/>
              </a:rPr>
              <a:t>nya</a:t>
            </a:r>
            <a:r>
              <a:rPr lang="en-US" sz="2600" b="1" dirty="0">
                <a:latin typeface="+mn-lt"/>
              </a:rPr>
              <a:t> </a:t>
            </a:r>
            <a:r>
              <a:rPr lang="en-US" sz="2600" b="1" dirty="0" err="1">
                <a:latin typeface="+mn-lt"/>
              </a:rPr>
              <a:t>sebagai</a:t>
            </a:r>
            <a:r>
              <a:rPr lang="en-US" sz="2600" b="1" dirty="0">
                <a:latin typeface="+mn-lt"/>
              </a:rPr>
              <a:t> </a:t>
            </a:r>
            <a:r>
              <a:rPr lang="en-US" sz="2600" b="1" dirty="0" err="1">
                <a:latin typeface="+mn-lt"/>
              </a:rPr>
              <a:t>Bidan</a:t>
            </a:r>
            <a:endParaRPr lang="en-US" sz="2600" b="1" dirty="0">
              <a:latin typeface="+mn-lt"/>
            </a:endParaRPr>
          </a:p>
          <a:p>
            <a:pPr marL="514350" indent="-514350" eaLnBrk="0" fontAlgn="auto" hangingPunct="0">
              <a:spcBef>
                <a:spcPts val="0"/>
              </a:spcBef>
              <a:spcAft>
                <a:spcPts val="0"/>
              </a:spcAft>
              <a:buFont typeface="+mj-lt"/>
              <a:buAutoNum type="arabicPeriod"/>
              <a:defRPr/>
            </a:pPr>
            <a:r>
              <a:rPr lang="en-US" sz="2600" b="1" dirty="0" err="1">
                <a:latin typeface="+mn-lt"/>
              </a:rPr>
              <a:t>Sejawat</a:t>
            </a:r>
            <a:r>
              <a:rPr lang="en-US" sz="2600" b="1" dirty="0">
                <a:latin typeface="+mn-lt"/>
              </a:rPr>
              <a:t> &amp; </a:t>
            </a:r>
            <a:r>
              <a:rPr lang="en-US" sz="2600" b="1" dirty="0" err="1">
                <a:latin typeface="+mn-lt"/>
              </a:rPr>
              <a:t>Tenaga</a:t>
            </a:r>
            <a:r>
              <a:rPr lang="en-US" sz="2600" b="1" dirty="0">
                <a:latin typeface="+mn-lt"/>
              </a:rPr>
              <a:t> </a:t>
            </a:r>
            <a:r>
              <a:rPr lang="en-US" sz="2600" b="1" dirty="0" err="1">
                <a:latin typeface="+mn-lt"/>
              </a:rPr>
              <a:t>Kesehatan</a:t>
            </a:r>
            <a:r>
              <a:rPr lang="en-US" sz="2600" b="1" dirty="0">
                <a:latin typeface="+mn-lt"/>
              </a:rPr>
              <a:t> </a:t>
            </a:r>
            <a:r>
              <a:rPr lang="en-US" sz="2600" b="1" dirty="0" err="1">
                <a:latin typeface="+mn-lt"/>
              </a:rPr>
              <a:t>lainnya</a:t>
            </a:r>
            <a:endParaRPr lang="en-US" sz="2600" b="1" dirty="0">
              <a:latin typeface="+mn-lt"/>
            </a:endParaRPr>
          </a:p>
          <a:p>
            <a:pPr marL="514350" indent="-514350" eaLnBrk="0" fontAlgn="auto" hangingPunct="0">
              <a:spcBef>
                <a:spcPts val="0"/>
              </a:spcBef>
              <a:spcAft>
                <a:spcPts val="0"/>
              </a:spcAft>
              <a:buFont typeface="+mj-lt"/>
              <a:buAutoNum type="arabicPeriod"/>
              <a:defRPr/>
            </a:pPr>
            <a:r>
              <a:rPr lang="en-US" sz="2600" b="1" dirty="0" err="1">
                <a:latin typeface="+mn-lt"/>
              </a:rPr>
              <a:t>Profesi</a:t>
            </a:r>
            <a:r>
              <a:rPr lang="en-US" sz="2600" b="1" dirty="0">
                <a:latin typeface="+mn-lt"/>
              </a:rPr>
              <a:t> </a:t>
            </a:r>
            <a:r>
              <a:rPr lang="en-US" sz="2600" b="1" dirty="0" err="1">
                <a:latin typeface="+mn-lt"/>
              </a:rPr>
              <a:t>nya</a:t>
            </a:r>
            <a:r>
              <a:rPr lang="en-US" sz="2600" b="1" dirty="0">
                <a:latin typeface="+mn-lt"/>
              </a:rPr>
              <a:t> </a:t>
            </a:r>
            <a:r>
              <a:rPr lang="en-US" sz="2600" b="1" dirty="0" err="1">
                <a:latin typeface="+mn-lt"/>
              </a:rPr>
              <a:t>sendiri</a:t>
            </a:r>
            <a:r>
              <a:rPr lang="en-US" sz="2600" b="1" dirty="0">
                <a:latin typeface="+mn-lt"/>
              </a:rPr>
              <a:t> (</a:t>
            </a:r>
            <a:r>
              <a:rPr lang="en-US" sz="2600" b="1" dirty="0" err="1">
                <a:latin typeface="+mn-lt"/>
              </a:rPr>
              <a:t>Bidan</a:t>
            </a:r>
            <a:r>
              <a:rPr lang="en-US" sz="2600" b="1" dirty="0">
                <a:latin typeface="+mn-lt"/>
              </a:rPr>
              <a:t>)</a:t>
            </a:r>
          </a:p>
          <a:p>
            <a:pPr marL="514350" indent="-514350" eaLnBrk="0" fontAlgn="auto" hangingPunct="0">
              <a:spcBef>
                <a:spcPts val="0"/>
              </a:spcBef>
              <a:spcAft>
                <a:spcPts val="0"/>
              </a:spcAft>
              <a:buFont typeface="+mj-lt"/>
              <a:buAutoNum type="arabicPeriod"/>
              <a:defRPr/>
            </a:pPr>
            <a:r>
              <a:rPr lang="en-US" sz="2600" b="1" dirty="0" err="1">
                <a:latin typeface="+mn-lt"/>
              </a:rPr>
              <a:t>Diri</a:t>
            </a:r>
            <a:r>
              <a:rPr lang="en-US" sz="2600" b="1" dirty="0">
                <a:latin typeface="+mn-lt"/>
              </a:rPr>
              <a:t> </a:t>
            </a:r>
            <a:r>
              <a:rPr lang="en-US" sz="2600" b="1" dirty="0" err="1">
                <a:latin typeface="+mn-lt"/>
              </a:rPr>
              <a:t>sendiri</a:t>
            </a:r>
            <a:endParaRPr lang="en-US" sz="2600" b="1" dirty="0">
              <a:latin typeface="+mn-lt"/>
            </a:endParaRPr>
          </a:p>
          <a:p>
            <a:pPr marL="514350" indent="-514350" eaLnBrk="0" fontAlgn="auto" hangingPunct="0">
              <a:spcBef>
                <a:spcPts val="0"/>
              </a:spcBef>
              <a:spcAft>
                <a:spcPts val="0"/>
              </a:spcAft>
              <a:buFont typeface="+mj-lt"/>
              <a:buAutoNum type="arabicPeriod"/>
              <a:defRPr/>
            </a:pPr>
            <a:r>
              <a:rPr lang="en-US" sz="2600" b="1" dirty="0" err="1">
                <a:latin typeface="+mn-lt"/>
              </a:rPr>
              <a:t>Pemerintah</a:t>
            </a:r>
            <a:r>
              <a:rPr lang="en-US" sz="2600" b="1" dirty="0">
                <a:latin typeface="+mn-lt"/>
              </a:rPr>
              <a:t>, </a:t>
            </a:r>
            <a:r>
              <a:rPr lang="en-US" sz="2600" b="1" dirty="0" err="1">
                <a:latin typeface="+mn-lt"/>
              </a:rPr>
              <a:t>nusa</a:t>
            </a:r>
            <a:r>
              <a:rPr lang="en-US" sz="2600" b="1" dirty="0">
                <a:latin typeface="+mn-lt"/>
              </a:rPr>
              <a:t> – </a:t>
            </a:r>
            <a:r>
              <a:rPr lang="en-US" sz="2600" b="1" dirty="0" err="1">
                <a:latin typeface="+mn-lt"/>
              </a:rPr>
              <a:t>bangsa</a:t>
            </a:r>
            <a:r>
              <a:rPr lang="en-US" sz="2600" b="1" dirty="0">
                <a:latin typeface="+mn-lt"/>
              </a:rPr>
              <a:t> </a:t>
            </a:r>
            <a:r>
              <a:rPr lang="en-US" sz="2600" b="1" dirty="0" err="1">
                <a:latin typeface="+mn-lt"/>
              </a:rPr>
              <a:t>dan</a:t>
            </a:r>
            <a:r>
              <a:rPr lang="en-US" sz="2600" b="1" dirty="0">
                <a:latin typeface="+mn-lt"/>
              </a:rPr>
              <a:t> </a:t>
            </a:r>
            <a:r>
              <a:rPr lang="en-US" sz="2600" b="1" dirty="0" err="1">
                <a:latin typeface="+mn-lt"/>
              </a:rPr>
              <a:t>tanah</a:t>
            </a:r>
            <a:r>
              <a:rPr lang="en-US" sz="2600" b="1" dirty="0">
                <a:latin typeface="+mn-lt"/>
              </a:rPr>
              <a:t> air – Indonesia</a:t>
            </a:r>
            <a:r>
              <a:rPr lang="en-US" sz="2400" b="1" dirty="0">
                <a:latin typeface="+mn-lt"/>
              </a:rPr>
              <a:t>.</a:t>
            </a:r>
            <a:endParaRPr lang="en-US" sz="2400" dirty="0">
              <a:latin typeface="+mn-lt"/>
            </a:endParaRPr>
          </a:p>
        </p:txBody>
      </p:sp>
      <p:sp>
        <p:nvSpPr>
          <p:cNvPr id="5" name="Text Placeholder 4"/>
          <p:cNvSpPr txBox="1">
            <a:spLocks/>
          </p:cNvSpPr>
          <p:nvPr/>
        </p:nvSpPr>
        <p:spPr>
          <a:xfrm>
            <a:off x="4645025" y="914400"/>
            <a:ext cx="4041775" cy="609600"/>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algn="ctr" eaLnBrk="0" hangingPunct="0">
              <a:spcBef>
                <a:spcPct val="20000"/>
              </a:spcBef>
              <a:defRPr/>
            </a:pPr>
            <a:r>
              <a:rPr lang="en-US" sz="2800" b="1" dirty="0"/>
              <a:t>ICM 2008 –2014</a:t>
            </a:r>
          </a:p>
        </p:txBody>
      </p:sp>
      <p:sp>
        <p:nvSpPr>
          <p:cNvPr id="6" name="Content Placeholder 5"/>
          <p:cNvSpPr txBox="1">
            <a:spLocks/>
          </p:cNvSpPr>
          <p:nvPr/>
        </p:nvSpPr>
        <p:spPr>
          <a:xfrm>
            <a:off x="4419600" y="1524000"/>
            <a:ext cx="4419600" cy="4724400"/>
          </a:xfrm>
          <a:prstGeom prst="rect">
            <a:avLst/>
          </a:prstGeom>
          <a:solidFill>
            <a:srgbClr val="99FF99"/>
          </a:solidFill>
        </p:spPr>
        <p:txBody>
          <a:bodyPr/>
          <a:lstStyle/>
          <a:p>
            <a:pPr marL="571500" indent="-571500" eaLnBrk="0" hangingPunct="0">
              <a:spcBef>
                <a:spcPct val="20000"/>
              </a:spcBef>
              <a:buFont typeface="+mj-lt"/>
              <a:buAutoNum type="romanUcPeriod"/>
              <a:defRPr/>
            </a:pPr>
            <a:r>
              <a:rPr lang="en-US" sz="2800" b="1" dirty="0" err="1">
                <a:latin typeface="+mn-lt"/>
              </a:rPr>
              <a:t>Hubungan</a:t>
            </a:r>
            <a:r>
              <a:rPr lang="en-US" sz="2800" b="1" dirty="0">
                <a:latin typeface="+mn-lt"/>
              </a:rPr>
              <a:t> </a:t>
            </a:r>
            <a:r>
              <a:rPr lang="en-US" sz="2800" b="1" dirty="0" err="1">
                <a:latin typeface="+mn-lt"/>
              </a:rPr>
              <a:t>Kebidanan</a:t>
            </a:r>
            <a:r>
              <a:rPr lang="en-US" sz="2800" b="1" dirty="0">
                <a:latin typeface="+mn-lt"/>
              </a:rPr>
              <a:t> / Midwifery Relationship (8 item).</a:t>
            </a:r>
          </a:p>
          <a:p>
            <a:pPr marL="571500" indent="-571500" eaLnBrk="0" hangingPunct="0">
              <a:spcBef>
                <a:spcPct val="20000"/>
              </a:spcBef>
              <a:buFont typeface="+mj-lt"/>
              <a:buAutoNum type="romanUcPeriod"/>
              <a:defRPr/>
            </a:pPr>
            <a:r>
              <a:rPr lang="en-US" sz="2800" b="1" dirty="0" err="1">
                <a:latin typeface="+mn-lt"/>
              </a:rPr>
              <a:t>Praktek</a:t>
            </a:r>
            <a:r>
              <a:rPr lang="en-US" sz="2800" b="1" dirty="0">
                <a:latin typeface="+mn-lt"/>
              </a:rPr>
              <a:t> </a:t>
            </a:r>
            <a:r>
              <a:rPr lang="en-US" sz="2800" b="1" dirty="0" err="1">
                <a:latin typeface="+mn-lt"/>
              </a:rPr>
              <a:t>Kebidanan</a:t>
            </a:r>
            <a:r>
              <a:rPr lang="en-US" sz="2800" b="1" dirty="0">
                <a:latin typeface="+mn-lt"/>
              </a:rPr>
              <a:t> /Midwifery Practice (6)</a:t>
            </a:r>
          </a:p>
          <a:p>
            <a:pPr marL="571500" indent="-571500" eaLnBrk="0" hangingPunct="0">
              <a:spcBef>
                <a:spcPct val="20000"/>
              </a:spcBef>
              <a:buFont typeface="+mj-lt"/>
              <a:buAutoNum type="romanUcPeriod"/>
              <a:defRPr/>
            </a:pPr>
            <a:r>
              <a:rPr lang="en-US" sz="2800" b="1" dirty="0" err="1">
                <a:latin typeface="+mn-lt"/>
              </a:rPr>
              <a:t>Tanggung</a:t>
            </a:r>
            <a:r>
              <a:rPr lang="en-US" sz="2800" b="1" dirty="0">
                <a:latin typeface="+mn-lt"/>
              </a:rPr>
              <a:t> </a:t>
            </a:r>
            <a:r>
              <a:rPr lang="en-US" sz="2800" b="1" dirty="0" err="1">
                <a:latin typeface="+mn-lt"/>
              </a:rPr>
              <a:t>jawab</a:t>
            </a:r>
            <a:r>
              <a:rPr lang="en-US" sz="2800" b="1" dirty="0">
                <a:latin typeface="+mn-lt"/>
              </a:rPr>
              <a:t> </a:t>
            </a:r>
            <a:r>
              <a:rPr lang="en-US" sz="2800" b="1" dirty="0" err="1">
                <a:latin typeface="+mn-lt"/>
              </a:rPr>
              <a:t>profesional</a:t>
            </a:r>
            <a:r>
              <a:rPr lang="en-US" sz="2800" b="1" dirty="0">
                <a:latin typeface="+mn-lt"/>
              </a:rPr>
              <a:t> </a:t>
            </a:r>
            <a:r>
              <a:rPr lang="en-US" sz="2800" b="1" dirty="0" err="1">
                <a:latin typeface="+mn-lt"/>
              </a:rPr>
              <a:t>bidan</a:t>
            </a:r>
            <a:r>
              <a:rPr lang="en-US" sz="2800" b="1" dirty="0">
                <a:latin typeface="+mn-lt"/>
              </a:rPr>
              <a:t> (5)</a:t>
            </a:r>
          </a:p>
          <a:p>
            <a:pPr marL="571500" indent="-571500" eaLnBrk="0" hangingPunct="0">
              <a:spcBef>
                <a:spcPct val="20000"/>
              </a:spcBef>
              <a:buFont typeface="+mj-lt"/>
              <a:buAutoNum type="romanUcPeriod"/>
              <a:defRPr/>
            </a:pPr>
            <a:r>
              <a:rPr lang="en-US" sz="2800" b="1" dirty="0" err="1">
                <a:latin typeface="+mn-lt"/>
              </a:rPr>
              <a:t>Kemajuan</a:t>
            </a:r>
            <a:r>
              <a:rPr lang="en-US" sz="2800" b="1" dirty="0">
                <a:latin typeface="+mn-lt"/>
              </a:rPr>
              <a:t> </a:t>
            </a:r>
            <a:r>
              <a:rPr lang="en-US" sz="2800" b="1" dirty="0" err="1">
                <a:latin typeface="+mn-lt"/>
              </a:rPr>
              <a:t>pengetahuan</a:t>
            </a:r>
            <a:r>
              <a:rPr lang="en-US" sz="2800" b="1" dirty="0">
                <a:latin typeface="+mn-lt"/>
              </a:rPr>
              <a:t> </a:t>
            </a:r>
            <a:r>
              <a:rPr lang="en-US" sz="2800" b="1" dirty="0" err="1">
                <a:latin typeface="+mn-lt"/>
              </a:rPr>
              <a:t>dan</a:t>
            </a:r>
            <a:r>
              <a:rPr lang="en-US" sz="2800" b="1" dirty="0">
                <a:latin typeface="+mn-lt"/>
              </a:rPr>
              <a:t> </a:t>
            </a:r>
            <a:r>
              <a:rPr lang="en-US" sz="2800" b="1" dirty="0" err="1">
                <a:latin typeface="+mn-lt"/>
              </a:rPr>
              <a:t>praktek</a:t>
            </a:r>
            <a:r>
              <a:rPr lang="en-US" sz="2800" b="1" dirty="0">
                <a:latin typeface="+mn-lt"/>
              </a:rPr>
              <a:t> </a:t>
            </a:r>
            <a:r>
              <a:rPr lang="en-US" sz="2800" b="1" dirty="0" err="1">
                <a:latin typeface="+mn-lt"/>
              </a:rPr>
              <a:t>bidan</a:t>
            </a:r>
            <a:r>
              <a:rPr lang="en-US" sz="2800" b="1" dirty="0">
                <a:latin typeface="+mn-lt"/>
              </a:rPr>
              <a:t> (3)</a:t>
            </a:r>
          </a:p>
          <a:p>
            <a:pPr marL="342900" indent="-342900" eaLnBrk="0" hangingPunct="0">
              <a:spcBef>
                <a:spcPct val="20000"/>
              </a:spcBef>
              <a:buFont typeface="Arial" charset="0"/>
              <a:buNone/>
              <a:defRPr/>
            </a:pPr>
            <a:endParaRPr lang="en-US" sz="2800" dirty="0">
              <a:latin typeface="+mn-lt"/>
            </a:endParaRPr>
          </a:p>
        </p:txBody>
      </p:sp>
      <p:pic>
        <p:nvPicPr>
          <p:cNvPr id="26631" name="Picture 7" descr="IBI-Color"/>
          <p:cNvPicPr>
            <a:picLocks noChangeAspect="1" noChangeArrowheads="1"/>
          </p:cNvPicPr>
          <p:nvPr/>
        </p:nvPicPr>
        <p:blipFill>
          <a:blip r:embed="rId2" cstate="print"/>
          <a:srcRect/>
          <a:stretch>
            <a:fillRect/>
          </a:stretch>
        </p:blipFill>
        <p:spPr bwMode="auto">
          <a:xfrm>
            <a:off x="0" y="0"/>
            <a:ext cx="1371600" cy="1371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F5166F7A-7DF6-47E2-8A6B-6BF2DEBE1670}"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066800"/>
          </a:xfrm>
          <a:solidFill>
            <a:srgbClr val="BBFAFD"/>
          </a:solidFill>
        </p:spPr>
        <p:txBody>
          <a:bodyPr/>
          <a:lstStyle/>
          <a:p>
            <a:r>
              <a:rPr lang="fi-FI" sz="3200" b="1" smtClean="0"/>
              <a:t/>
            </a:r>
            <a:br>
              <a:rPr lang="fi-FI" sz="3200" b="1" smtClean="0"/>
            </a:br>
            <a:r>
              <a:rPr lang="fi-FI" sz="3200" b="1" smtClean="0"/>
              <a:t/>
            </a:r>
            <a:br>
              <a:rPr lang="fi-FI" sz="3200" b="1" smtClean="0"/>
            </a:br>
            <a:r>
              <a:rPr lang="fi-FI" sz="3200" b="1" smtClean="0"/>
              <a:t>NILAI-NILAI DALAM PENETAPAN KEPUTUSAN ETIK</a:t>
            </a:r>
            <a:r>
              <a:rPr lang="en-US" sz="2800" b="1" smtClean="0"/>
              <a:t/>
            </a:r>
            <a:br>
              <a:rPr lang="en-US" sz="2800" b="1" smtClean="0"/>
            </a:br>
            <a:endParaRPr lang="en-US" b="1" smtClean="0"/>
          </a:p>
        </p:txBody>
      </p:sp>
      <p:sp>
        <p:nvSpPr>
          <p:cNvPr id="27651" name="Content Placeholder 2"/>
          <p:cNvSpPr>
            <a:spLocks noGrp="1"/>
          </p:cNvSpPr>
          <p:nvPr>
            <p:ph idx="1"/>
          </p:nvPr>
        </p:nvSpPr>
        <p:spPr>
          <a:xfrm>
            <a:off x="457200" y="1371600"/>
            <a:ext cx="8229600" cy="4754563"/>
          </a:xfrm>
          <a:solidFill>
            <a:srgbClr val="FFCCFF"/>
          </a:solidFill>
        </p:spPr>
        <p:txBody>
          <a:bodyPr/>
          <a:lstStyle/>
          <a:p>
            <a:pPr>
              <a:buFont typeface="Arial" pitchFamily="34" charset="0"/>
              <a:buNone/>
            </a:pPr>
            <a:r>
              <a:rPr lang="en-US" sz="4000" smtClean="0"/>
              <a:t>a. Nilai Personal </a:t>
            </a:r>
            <a:endParaRPr lang="en-US" sz="3600" smtClean="0"/>
          </a:p>
          <a:p>
            <a:pPr lvl="2"/>
            <a:r>
              <a:rPr lang="en-US" sz="3200" smtClean="0"/>
              <a:t>Kejujuran </a:t>
            </a:r>
            <a:r>
              <a:rPr lang="en-US" sz="3200" smtClean="0">
                <a:sym typeface="Wingdings" pitchFamily="2" charset="2"/>
              </a:rPr>
              <a:t></a:t>
            </a:r>
            <a:r>
              <a:rPr lang="en-US" sz="3200" smtClean="0"/>
              <a:t> berkata benar, tepat janji, tidak membohongi klien</a:t>
            </a:r>
            <a:endParaRPr lang="en-US" sz="2800" smtClean="0"/>
          </a:p>
          <a:p>
            <a:pPr lvl="2"/>
            <a:r>
              <a:rPr lang="en-US" sz="3200" smtClean="0"/>
              <a:t>Kompeten </a:t>
            </a:r>
            <a:r>
              <a:rPr lang="en-US" sz="3200" smtClean="0">
                <a:sym typeface="Wingdings" pitchFamily="2" charset="2"/>
              </a:rPr>
              <a:t></a:t>
            </a:r>
            <a:r>
              <a:rPr lang="en-US" sz="3200" smtClean="0"/>
              <a:t> memiliki kemampuan intelektual, interpersonal, teknikal</a:t>
            </a:r>
            <a:endParaRPr lang="en-US" sz="2800" smtClean="0"/>
          </a:p>
          <a:p>
            <a:pPr lvl="2"/>
            <a:r>
              <a:rPr lang="en-US" sz="3200" smtClean="0"/>
              <a:t>Etis </a:t>
            </a:r>
            <a:r>
              <a:rPr lang="en-US" sz="3200" smtClean="0">
                <a:sym typeface="Wingdings" pitchFamily="2" charset="2"/>
              </a:rPr>
              <a:t></a:t>
            </a:r>
            <a:r>
              <a:rPr lang="en-US" sz="3200" smtClean="0"/>
              <a:t> penuh kepedulian, rasa kasih sayang kepada sesama, empati</a:t>
            </a:r>
            <a:endParaRPr lang="en-US" sz="2800" smtClean="0"/>
          </a:p>
          <a:p>
            <a:pPr>
              <a:buFont typeface="Arial" pitchFamily="34" charset="0"/>
              <a:buNone/>
            </a:pPr>
            <a:r>
              <a:rPr lang="en-US" smtClean="0"/>
              <a:t>	</a:t>
            </a:r>
            <a:endParaRPr lang="en-US" sz="2800" smtClean="0"/>
          </a:p>
          <a:p>
            <a:pPr>
              <a:buFont typeface="Arial" pitchFamily="34" charset="0"/>
              <a:buNone/>
            </a:pPr>
            <a:endParaRPr lang="en-US" smtClean="0"/>
          </a:p>
        </p:txBody>
      </p:sp>
      <p:sp>
        <p:nvSpPr>
          <p:cNvPr id="6" name="Slide Number Placeholder 5"/>
          <p:cNvSpPr>
            <a:spLocks noGrp="1"/>
          </p:cNvSpPr>
          <p:nvPr>
            <p:ph type="sldNum" sz="quarter" idx="12"/>
          </p:nvPr>
        </p:nvSpPr>
        <p:spPr/>
        <p:txBody>
          <a:bodyPr/>
          <a:lstStyle/>
          <a:p>
            <a:pPr>
              <a:defRPr/>
            </a:pPr>
            <a:fld id="{719EAC9D-4406-4595-A76D-73E3F3A44E3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04800" y="381000"/>
            <a:ext cx="8534400" cy="5791200"/>
          </a:xfrm>
          <a:solidFill>
            <a:srgbClr val="BBFAFD"/>
          </a:solidFill>
        </p:spPr>
        <p:txBody>
          <a:bodyPr/>
          <a:lstStyle/>
          <a:p>
            <a:pPr>
              <a:buFont typeface="Arial" pitchFamily="34" charset="0"/>
              <a:buNone/>
            </a:pPr>
            <a:r>
              <a:rPr lang="en-US" b="1" smtClean="0"/>
              <a:t>Nilai Budaya dan Agama</a:t>
            </a:r>
          </a:p>
          <a:p>
            <a:pPr>
              <a:buFont typeface="Arial" pitchFamily="34" charset="0"/>
              <a:buNone/>
            </a:pPr>
            <a:r>
              <a:rPr lang="en-US" smtClean="0">
                <a:sym typeface="Wingdings" pitchFamily="2" charset="2"/>
              </a:rPr>
              <a:t></a:t>
            </a:r>
            <a:r>
              <a:rPr lang="en-US" smtClean="0"/>
              <a:t> mengenal budaya dan agama </a:t>
            </a:r>
            <a:r>
              <a:rPr lang="en-US" smtClean="0">
                <a:sym typeface="Wingdings" pitchFamily="2" charset="2"/>
              </a:rPr>
              <a:t></a:t>
            </a:r>
            <a:r>
              <a:rPr lang="en-US" smtClean="0"/>
              <a:t> sbg bahan pertimbangan dalam pengambilan keputusan (mengenal praktik budaya yang bermanfaat, yang tidak jelas manfaat dan kerugiannya dan yang merugikan / membahayakan kesehatan ibu dan atau janin – bayinya).   </a:t>
            </a:r>
          </a:p>
          <a:p>
            <a:pPr>
              <a:buFont typeface="Arial" pitchFamily="34" charset="0"/>
              <a:buNone/>
            </a:pPr>
            <a:r>
              <a:rPr lang="en-US" smtClean="0">
                <a:sym typeface="Wingdings" pitchFamily="2" charset="2"/>
              </a:rPr>
              <a:t></a:t>
            </a:r>
            <a:r>
              <a:rPr lang="fi-FI" smtClean="0"/>
              <a:t> memfasiltasi klien untuk melaksanakan kegiatan keagamaan sesuai agama yang dianutnya</a:t>
            </a:r>
            <a:r>
              <a:rPr lang="en-US" smtClean="0"/>
              <a:t>.</a:t>
            </a:r>
          </a:p>
        </p:txBody>
      </p:sp>
      <p:sp>
        <p:nvSpPr>
          <p:cNvPr id="6" name="Slide Number Placeholder 5"/>
          <p:cNvSpPr>
            <a:spLocks noGrp="1"/>
          </p:cNvSpPr>
          <p:nvPr>
            <p:ph type="sldNum" sz="quarter" idx="12"/>
          </p:nvPr>
        </p:nvSpPr>
        <p:spPr/>
        <p:txBody>
          <a:bodyPr/>
          <a:lstStyle/>
          <a:p>
            <a:pPr>
              <a:defRPr/>
            </a:pPr>
            <a:fld id="{64257DE3-CA44-49A3-8379-47234F24F4E5}"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228600"/>
            <a:ext cx="9144000" cy="6172200"/>
          </a:xfrm>
          <a:solidFill>
            <a:schemeClr val="accent1">
              <a:lumMod val="40000"/>
              <a:lumOff val="60000"/>
            </a:schemeClr>
          </a:solidFill>
          <a:ln>
            <a:solidFill>
              <a:srgbClr val="FF0000"/>
            </a:solidFill>
          </a:ln>
        </p:spPr>
        <p:txBody>
          <a:bodyPr/>
          <a:lstStyle/>
          <a:p>
            <a:pPr>
              <a:buFont typeface="Arial" pitchFamily="34" charset="0"/>
              <a:buNone/>
              <a:defRPr/>
            </a:pPr>
            <a:r>
              <a:rPr lang="en-US" dirty="0" smtClean="0"/>
              <a:t>c. </a:t>
            </a:r>
            <a:r>
              <a:rPr lang="en-US" b="1" dirty="0" err="1" smtClean="0"/>
              <a:t>Hubungan</a:t>
            </a:r>
            <a:r>
              <a:rPr lang="en-US" b="1" dirty="0" smtClean="0"/>
              <a:t> </a:t>
            </a:r>
            <a:r>
              <a:rPr lang="en-US" b="1" dirty="0" err="1" smtClean="0"/>
              <a:t>dan</a:t>
            </a:r>
            <a:r>
              <a:rPr lang="en-US" b="1" dirty="0" smtClean="0"/>
              <a:t> </a:t>
            </a:r>
            <a:r>
              <a:rPr lang="en-US" b="1" dirty="0" err="1" smtClean="0"/>
              <a:t>komunikasi</a:t>
            </a:r>
            <a:r>
              <a:rPr lang="en-US" b="1" dirty="0" smtClean="0"/>
              <a:t> </a:t>
            </a:r>
            <a:r>
              <a:rPr lang="en-US" dirty="0" smtClean="0">
                <a:sym typeface="Wingdings" pitchFamily="2" charset="2"/>
              </a:rPr>
              <a:t></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mencegah</a:t>
            </a:r>
            <a:r>
              <a:rPr lang="en-US" dirty="0" smtClean="0"/>
              <a:t> &amp; </a:t>
            </a:r>
            <a:r>
              <a:rPr lang="en-US" dirty="0" err="1" smtClean="0"/>
              <a:t>mengatasi</a:t>
            </a:r>
            <a:r>
              <a:rPr lang="en-US" dirty="0" smtClean="0"/>
              <a:t> </a:t>
            </a:r>
            <a:r>
              <a:rPr lang="en-US" dirty="0" err="1" smtClean="0"/>
              <a:t>konflik</a:t>
            </a:r>
            <a:r>
              <a:rPr lang="en-US" dirty="0" smtClean="0"/>
              <a:t>, </a:t>
            </a:r>
            <a:r>
              <a:rPr lang="en-US" dirty="0" err="1" smtClean="0"/>
              <a:t>menyampaikan</a:t>
            </a:r>
            <a:r>
              <a:rPr lang="en-US" dirty="0" smtClean="0"/>
              <a:t> </a:t>
            </a:r>
            <a:r>
              <a:rPr lang="en-US" dirty="0" err="1" smtClean="0"/>
              <a:t>kepedulian</a:t>
            </a:r>
            <a:endParaRPr lang="en-US" dirty="0" smtClean="0"/>
          </a:p>
          <a:p>
            <a:pPr>
              <a:defRPr/>
            </a:pPr>
            <a:r>
              <a:rPr lang="en-US" dirty="0" err="1" smtClean="0"/>
              <a:t>Komunikasi</a:t>
            </a:r>
            <a:r>
              <a:rPr lang="en-US" dirty="0" smtClean="0"/>
              <a:t> yang </a:t>
            </a:r>
            <a:r>
              <a:rPr lang="en-US" dirty="0" err="1" smtClean="0"/>
              <a:t>terbuka</a:t>
            </a:r>
            <a:endParaRPr lang="en-US" dirty="0" smtClean="0"/>
          </a:p>
          <a:p>
            <a:pPr>
              <a:defRPr/>
            </a:pPr>
            <a:r>
              <a:rPr lang="en-US" dirty="0" err="1" smtClean="0"/>
              <a:t>Komunikasi</a:t>
            </a:r>
            <a:r>
              <a:rPr lang="en-US" dirty="0" smtClean="0"/>
              <a:t> verbal </a:t>
            </a:r>
            <a:r>
              <a:rPr lang="en-US" dirty="0" err="1" smtClean="0"/>
              <a:t>dan</a:t>
            </a:r>
            <a:r>
              <a:rPr lang="en-US" dirty="0" smtClean="0"/>
              <a:t>  non verbal</a:t>
            </a:r>
          </a:p>
          <a:p>
            <a:pPr>
              <a:defRPr/>
            </a:pPr>
            <a:r>
              <a:rPr lang="en-US" dirty="0" err="1" smtClean="0"/>
              <a:t>Komunikasi</a:t>
            </a:r>
            <a:r>
              <a:rPr lang="en-US" dirty="0" smtClean="0"/>
              <a:t> </a:t>
            </a:r>
            <a:r>
              <a:rPr lang="en-US" dirty="0" err="1" smtClean="0"/>
              <a:t>secara</a:t>
            </a:r>
            <a:r>
              <a:rPr lang="en-US" dirty="0" smtClean="0"/>
              <a:t> </a:t>
            </a:r>
            <a:r>
              <a:rPr lang="en-US" dirty="0" err="1" smtClean="0"/>
              <a:t>tertulis</a:t>
            </a:r>
            <a:endParaRPr lang="en-US" dirty="0" smtClean="0"/>
          </a:p>
          <a:p>
            <a:pPr>
              <a:defRPr/>
            </a:pPr>
            <a:r>
              <a:rPr lang="en-US" dirty="0" err="1" smtClean="0"/>
              <a:t>Pendokumentasian</a:t>
            </a:r>
            <a:r>
              <a:rPr lang="en-US" dirty="0" smtClean="0"/>
              <a:t> yang </a:t>
            </a:r>
            <a:r>
              <a:rPr lang="en-US" dirty="0" err="1" smtClean="0"/>
              <a:t>tepat</a:t>
            </a:r>
            <a:endParaRPr lang="en-US" dirty="0" smtClean="0"/>
          </a:p>
          <a:p>
            <a:pPr>
              <a:defRPr/>
            </a:pPr>
            <a:r>
              <a:rPr lang="en-US" dirty="0" err="1" smtClean="0"/>
              <a:t>Kerja</a:t>
            </a:r>
            <a:r>
              <a:rPr lang="en-US" dirty="0" smtClean="0"/>
              <a:t> </a:t>
            </a:r>
            <a:r>
              <a:rPr lang="en-US" dirty="0" err="1" smtClean="0"/>
              <a:t>kolaboratif</a:t>
            </a:r>
            <a:endParaRPr lang="en-US" dirty="0" smtClean="0"/>
          </a:p>
          <a:p>
            <a:pPr>
              <a:defRPr/>
            </a:pPr>
            <a:r>
              <a:rPr lang="en-US" dirty="0" err="1" smtClean="0"/>
              <a:t>Diskusi</a:t>
            </a:r>
            <a:r>
              <a:rPr lang="en-US" dirty="0" smtClean="0"/>
              <a:t> informal </a:t>
            </a:r>
            <a:r>
              <a:rPr lang="en-US" dirty="0" err="1" smtClean="0"/>
              <a:t>dengan</a:t>
            </a:r>
            <a:r>
              <a:rPr lang="en-US" dirty="0" smtClean="0"/>
              <a:t> </a:t>
            </a:r>
            <a:r>
              <a:rPr lang="en-US" dirty="0" err="1" smtClean="0"/>
              <a:t>menejemen</a:t>
            </a:r>
            <a:r>
              <a:rPr lang="en-US" dirty="0" smtClean="0"/>
              <a:t>, </a:t>
            </a:r>
            <a:r>
              <a:rPr lang="en-US" dirty="0" err="1" smtClean="0"/>
              <a:t>anggota</a:t>
            </a:r>
            <a:r>
              <a:rPr lang="en-US" dirty="0" smtClean="0"/>
              <a:t> </a:t>
            </a:r>
            <a:r>
              <a:rPr lang="en-US" dirty="0" err="1" smtClean="0"/>
              <a:t>tim</a:t>
            </a:r>
            <a:r>
              <a:rPr lang="en-US" dirty="0" smtClean="0"/>
              <a:t> </a:t>
            </a:r>
            <a:r>
              <a:rPr lang="en-US" dirty="0" err="1" smtClean="0"/>
              <a:t>multidisiplin</a:t>
            </a:r>
            <a:r>
              <a:rPr lang="en-US" dirty="0" smtClean="0"/>
              <a:t>, </a:t>
            </a:r>
          </a:p>
          <a:p>
            <a:pPr>
              <a:defRPr/>
            </a:pPr>
            <a:r>
              <a:rPr lang="en-US" dirty="0" err="1" smtClean="0"/>
              <a:t>Konsultasi</a:t>
            </a:r>
            <a:r>
              <a:rPr lang="en-US" dirty="0" smtClean="0"/>
              <a:t> </a:t>
            </a:r>
            <a:r>
              <a:rPr lang="en-US" dirty="0" err="1" smtClean="0"/>
              <a:t>dengan</a:t>
            </a:r>
            <a:r>
              <a:rPr lang="en-US" dirty="0" smtClean="0"/>
              <a:t> </a:t>
            </a:r>
            <a:r>
              <a:rPr lang="en-US" dirty="0" err="1" smtClean="0"/>
              <a:t>komite</a:t>
            </a:r>
            <a:r>
              <a:rPr lang="en-US" dirty="0" smtClean="0"/>
              <a:t>/ </a:t>
            </a:r>
            <a:r>
              <a:rPr lang="en-US" dirty="0" err="1" smtClean="0"/>
              <a:t>otoritas</a:t>
            </a:r>
            <a:r>
              <a:rPr lang="en-US" dirty="0" smtClean="0"/>
              <a:t> </a:t>
            </a:r>
            <a:r>
              <a:rPr lang="en-US" dirty="0" err="1" smtClean="0"/>
              <a:t>terkait</a:t>
            </a:r>
            <a:r>
              <a:rPr lang="en-US" dirty="0" smtClean="0"/>
              <a:t> - </a:t>
            </a:r>
            <a:r>
              <a:rPr lang="en-US" dirty="0" err="1" smtClean="0"/>
              <a:t>relevan</a:t>
            </a:r>
            <a:endParaRPr lang="en-US" dirty="0" smtClean="0"/>
          </a:p>
        </p:txBody>
      </p:sp>
      <p:sp>
        <p:nvSpPr>
          <p:cNvPr id="6" name="Slide Number Placeholder 5"/>
          <p:cNvSpPr>
            <a:spLocks noGrp="1"/>
          </p:cNvSpPr>
          <p:nvPr>
            <p:ph type="sldNum" sz="quarter" idx="12"/>
          </p:nvPr>
        </p:nvSpPr>
        <p:spPr/>
        <p:txBody>
          <a:bodyPr/>
          <a:lstStyle/>
          <a:p>
            <a:pPr>
              <a:defRPr/>
            </a:pPr>
            <a:fld id="{C05810EB-ADE2-4689-9311-0F1AD409B548}"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4A3524FD-2FED-4D43-8CCE-8FF0D3C4207A}" type="slidenum">
              <a:rPr lang="en-US" smtClean="0"/>
              <a:pPr>
                <a:defRPr/>
              </a:pPr>
              <a:t>3</a:t>
            </a:fld>
            <a:endParaRPr lang="en-US" smtClean="0"/>
          </a:p>
        </p:txBody>
      </p:sp>
      <p:sp>
        <p:nvSpPr>
          <p:cNvPr id="3" name="Rectangle 2"/>
          <p:cNvSpPr txBox="1">
            <a:spLocks noChangeArrowheads="1"/>
          </p:cNvSpPr>
          <p:nvPr/>
        </p:nvSpPr>
        <p:spPr>
          <a:xfrm>
            <a:off x="457200" y="228600"/>
            <a:ext cx="8229600" cy="884238"/>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en-US" sz="4400" b="1" dirty="0">
                <a:latin typeface="+mj-lt"/>
                <a:ea typeface="+mj-ea"/>
                <a:cs typeface="+mj-cs"/>
              </a:rPr>
              <a:t>Norma </a:t>
            </a:r>
            <a:r>
              <a:rPr lang="en-US" sz="4400" b="1" dirty="0" err="1">
                <a:latin typeface="+mj-lt"/>
                <a:ea typeface="+mj-ea"/>
                <a:cs typeface="+mj-cs"/>
              </a:rPr>
              <a:t>dan</a:t>
            </a:r>
            <a:r>
              <a:rPr lang="en-US" sz="4400" b="1" dirty="0">
                <a:latin typeface="+mj-lt"/>
                <a:ea typeface="+mj-ea"/>
                <a:cs typeface="+mj-cs"/>
              </a:rPr>
              <a:t> </a:t>
            </a:r>
            <a:r>
              <a:rPr lang="en-US" sz="4400" b="1" dirty="0" err="1">
                <a:latin typeface="+mj-lt"/>
                <a:ea typeface="+mj-ea"/>
                <a:cs typeface="+mj-cs"/>
              </a:rPr>
              <a:t>Etika</a:t>
            </a:r>
            <a:endParaRPr lang="en-US" sz="4400" b="1" dirty="0">
              <a:latin typeface="+mj-lt"/>
              <a:ea typeface="+mj-ea"/>
              <a:cs typeface="+mj-cs"/>
            </a:endParaRPr>
          </a:p>
        </p:txBody>
      </p:sp>
      <p:sp>
        <p:nvSpPr>
          <p:cNvPr id="4" name="Rectangle 3"/>
          <p:cNvSpPr txBox="1">
            <a:spLocks noChangeArrowheads="1"/>
          </p:cNvSpPr>
          <p:nvPr/>
        </p:nvSpPr>
        <p:spPr>
          <a:xfrm>
            <a:off x="457200" y="1419225"/>
            <a:ext cx="8229600" cy="4889500"/>
          </a:xfrm>
          <a:prstGeom prst="rect">
            <a:avLst/>
          </a:prstGeom>
        </p:spPr>
        <p:style>
          <a:lnRef idx="2">
            <a:schemeClr val="accent2"/>
          </a:lnRef>
          <a:fillRef idx="1">
            <a:schemeClr val="lt1"/>
          </a:fillRef>
          <a:effectRef idx="0">
            <a:schemeClr val="accent2"/>
          </a:effectRef>
          <a:fontRef idx="minor">
            <a:schemeClr val="dk1"/>
          </a:fontRef>
        </p:style>
        <p:txBody>
          <a:bodyPr/>
          <a:lstStyle/>
          <a:p>
            <a:pPr marL="342900" indent="-342900">
              <a:spcBef>
                <a:spcPct val="20000"/>
              </a:spcBef>
              <a:buFont typeface="Wingdings" pitchFamily="2" charset="2"/>
              <a:buNone/>
              <a:defRPr/>
            </a:pPr>
            <a:r>
              <a:rPr lang="en-US" sz="3200" b="1" dirty="0">
                <a:latin typeface="+mn-lt"/>
              </a:rPr>
              <a:t>1. Norma</a:t>
            </a:r>
          </a:p>
        </p:txBody>
      </p:sp>
      <p:sp>
        <p:nvSpPr>
          <p:cNvPr id="6149" name="Text Box 4"/>
          <p:cNvSpPr txBox="1">
            <a:spLocks noChangeArrowheads="1"/>
          </p:cNvSpPr>
          <p:nvPr/>
        </p:nvSpPr>
        <p:spPr bwMode="auto">
          <a:xfrm>
            <a:off x="900113" y="1989138"/>
            <a:ext cx="2303462" cy="457200"/>
          </a:xfrm>
          <a:prstGeom prst="rect">
            <a:avLst/>
          </a:prstGeom>
          <a:noFill/>
          <a:ln w="9525">
            <a:noFill/>
            <a:miter lim="800000"/>
            <a:headEnd/>
            <a:tailEnd/>
          </a:ln>
        </p:spPr>
        <p:txBody>
          <a:bodyPr>
            <a:spAutoFit/>
          </a:bodyPr>
          <a:lstStyle/>
          <a:p>
            <a:pPr>
              <a:spcBef>
                <a:spcPct val="50000"/>
              </a:spcBef>
            </a:pPr>
            <a:r>
              <a:rPr lang="en-US" sz="2400"/>
              <a:t>a. Pengertian</a:t>
            </a:r>
          </a:p>
        </p:txBody>
      </p:sp>
      <p:sp>
        <p:nvSpPr>
          <p:cNvPr id="6150" name="Text Box 5"/>
          <p:cNvSpPr txBox="1">
            <a:spLocks noChangeArrowheads="1"/>
          </p:cNvSpPr>
          <p:nvPr/>
        </p:nvSpPr>
        <p:spPr bwMode="auto">
          <a:xfrm>
            <a:off x="1331913" y="2420938"/>
            <a:ext cx="6769100" cy="895350"/>
          </a:xfrm>
          <a:prstGeom prst="rect">
            <a:avLst/>
          </a:prstGeom>
          <a:noFill/>
          <a:ln w="9525">
            <a:noFill/>
            <a:miter lim="800000"/>
            <a:headEnd/>
            <a:tailEnd/>
          </a:ln>
        </p:spPr>
        <p:txBody>
          <a:bodyPr>
            <a:spAutoFit/>
          </a:bodyPr>
          <a:lstStyle/>
          <a:p>
            <a:pPr>
              <a:lnSpc>
                <a:spcPct val="110000"/>
              </a:lnSpc>
              <a:spcBef>
                <a:spcPct val="50000"/>
              </a:spcBef>
            </a:pPr>
            <a:r>
              <a:rPr lang="en-US" sz="2400"/>
              <a:t>Patokan/ukuran/pedoman untuk berperilaku bagi seseorang</a:t>
            </a:r>
          </a:p>
        </p:txBody>
      </p:sp>
      <p:sp>
        <p:nvSpPr>
          <p:cNvPr id="6151" name="Text Box 6"/>
          <p:cNvSpPr txBox="1">
            <a:spLocks noChangeArrowheads="1"/>
          </p:cNvSpPr>
          <p:nvPr/>
        </p:nvSpPr>
        <p:spPr bwMode="auto">
          <a:xfrm>
            <a:off x="900113" y="3471863"/>
            <a:ext cx="3743325" cy="457200"/>
          </a:xfrm>
          <a:prstGeom prst="rect">
            <a:avLst/>
          </a:prstGeom>
          <a:noFill/>
          <a:ln w="9525">
            <a:noFill/>
            <a:miter lim="800000"/>
            <a:headEnd/>
            <a:tailEnd/>
          </a:ln>
        </p:spPr>
        <p:txBody>
          <a:bodyPr>
            <a:spAutoFit/>
          </a:bodyPr>
          <a:lstStyle/>
          <a:p>
            <a:pPr>
              <a:spcBef>
                <a:spcPct val="50000"/>
              </a:spcBef>
            </a:pPr>
            <a:r>
              <a:rPr lang="en-US" sz="2400"/>
              <a:t>b. Jenis Norma</a:t>
            </a:r>
          </a:p>
        </p:txBody>
      </p:sp>
      <p:sp>
        <p:nvSpPr>
          <p:cNvPr id="6152" name="Text Box 7"/>
          <p:cNvSpPr txBox="1">
            <a:spLocks noChangeArrowheads="1"/>
          </p:cNvSpPr>
          <p:nvPr/>
        </p:nvSpPr>
        <p:spPr bwMode="auto">
          <a:xfrm>
            <a:off x="1403350" y="3975100"/>
            <a:ext cx="6769100" cy="2678113"/>
          </a:xfrm>
          <a:prstGeom prst="rect">
            <a:avLst/>
          </a:prstGeom>
          <a:noFill/>
          <a:ln w="9525">
            <a:noFill/>
            <a:miter lim="800000"/>
            <a:headEnd/>
            <a:tailEnd/>
          </a:ln>
        </p:spPr>
        <p:txBody>
          <a:bodyPr>
            <a:spAutoFit/>
          </a:bodyPr>
          <a:lstStyle/>
          <a:p>
            <a:pPr>
              <a:spcBef>
                <a:spcPct val="50000"/>
              </a:spcBef>
              <a:buFontTx/>
              <a:buBlip>
                <a:blip r:embed="rId2"/>
              </a:buBlip>
            </a:pPr>
            <a:r>
              <a:rPr lang="en-US" sz="2400"/>
              <a:t> Norma Kepercayaan</a:t>
            </a:r>
          </a:p>
          <a:p>
            <a:pPr>
              <a:spcBef>
                <a:spcPct val="50000"/>
              </a:spcBef>
              <a:buFontTx/>
              <a:buBlip>
                <a:blip r:embed="rId2"/>
              </a:buBlip>
            </a:pPr>
            <a:r>
              <a:rPr lang="en-US" sz="2400"/>
              <a:t> Norma Kesusilaan</a:t>
            </a:r>
          </a:p>
          <a:p>
            <a:pPr>
              <a:spcBef>
                <a:spcPct val="50000"/>
              </a:spcBef>
              <a:buFontTx/>
              <a:buBlip>
                <a:blip r:embed="rId2"/>
              </a:buBlip>
            </a:pPr>
            <a:r>
              <a:rPr lang="en-US" sz="2400"/>
              <a:t> Norma Kesopanan</a:t>
            </a:r>
          </a:p>
          <a:p>
            <a:pPr>
              <a:spcBef>
                <a:spcPct val="50000"/>
              </a:spcBef>
              <a:buFontTx/>
              <a:buBlip>
                <a:blip r:embed="rId2"/>
              </a:buBlip>
            </a:pPr>
            <a:r>
              <a:rPr lang="en-US" sz="2400"/>
              <a:t>  Norma Hukum </a:t>
            </a:r>
            <a:r>
              <a:rPr lang="en-US" sz="2400">
                <a:sym typeface="Wingdings" pitchFamily="2" charset="2"/>
              </a:rPr>
              <a:t> mengatur hub antar pribadi</a:t>
            </a:r>
            <a:endParaRPr lang="en-US" sz="2400"/>
          </a:p>
          <a:p>
            <a:pPr>
              <a:spcBef>
                <a:spcPct val="50000"/>
              </a:spcBef>
              <a:buFontTx/>
              <a:buBlip>
                <a:blip r:embed="rId2"/>
              </a:buBlip>
            </a:pPr>
            <a:endParaRPr lang="en-US" sz="2400"/>
          </a:p>
        </p:txBody>
      </p:sp>
      <p:sp>
        <p:nvSpPr>
          <p:cNvPr id="6153" name="Line 11"/>
          <p:cNvSpPr>
            <a:spLocks noChangeShapeType="1"/>
          </p:cNvSpPr>
          <p:nvPr/>
        </p:nvSpPr>
        <p:spPr bwMode="auto">
          <a:xfrm>
            <a:off x="457200" y="1125538"/>
            <a:ext cx="8077200" cy="0"/>
          </a:xfrm>
          <a:prstGeom prst="line">
            <a:avLst/>
          </a:prstGeom>
          <a:noFill/>
          <a:ln w="1905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020762"/>
          </a:xfrm>
          <a:solidFill>
            <a:schemeClr val="bg2">
              <a:lumMod val="90000"/>
            </a:schemeClr>
          </a:solidFill>
        </p:spPr>
        <p:txBody>
          <a:bodyPr/>
          <a:lstStyle/>
          <a:p>
            <a:pPr>
              <a:defRPr/>
            </a:pPr>
            <a:r>
              <a:rPr lang="en-US" dirty="0" err="1" smtClean="0"/>
              <a:t>Pemecahan</a:t>
            </a:r>
            <a:r>
              <a:rPr lang="en-US" dirty="0" smtClean="0"/>
              <a:t> </a:t>
            </a:r>
            <a:r>
              <a:rPr lang="en-US" dirty="0" err="1" smtClean="0"/>
              <a:t>Masalah</a:t>
            </a:r>
            <a:r>
              <a:rPr lang="en-US" dirty="0" smtClean="0"/>
              <a:t> </a:t>
            </a:r>
            <a:r>
              <a:rPr lang="en-US" dirty="0" err="1" smtClean="0"/>
              <a:t>Etik</a:t>
            </a:r>
            <a:r>
              <a:rPr lang="en-US" dirty="0" smtClean="0"/>
              <a:t>: </a:t>
            </a:r>
          </a:p>
        </p:txBody>
      </p:sp>
      <p:sp>
        <p:nvSpPr>
          <p:cNvPr id="3" name="Content Placeholder 2"/>
          <p:cNvSpPr>
            <a:spLocks noGrp="1"/>
          </p:cNvSpPr>
          <p:nvPr>
            <p:ph idx="1"/>
          </p:nvPr>
        </p:nvSpPr>
        <p:spPr>
          <a:xfrm>
            <a:off x="457200" y="1295400"/>
            <a:ext cx="8229600" cy="4830763"/>
          </a:xfrm>
          <a:solidFill>
            <a:srgbClr val="92D050"/>
          </a:solidFill>
        </p:spPr>
        <p:txBody>
          <a:bodyPr/>
          <a:lstStyle/>
          <a:p>
            <a:pPr>
              <a:buFont typeface="Arial" pitchFamily="34" charset="0"/>
              <a:buNone/>
              <a:defRPr/>
            </a:pPr>
            <a:r>
              <a:rPr lang="en-US" sz="4000" dirty="0" err="1" smtClean="0"/>
              <a:t>Teori</a:t>
            </a:r>
            <a:r>
              <a:rPr lang="en-US" sz="4000" dirty="0" smtClean="0"/>
              <a:t> yang </a:t>
            </a:r>
            <a:r>
              <a:rPr lang="en-US" sz="4000" dirty="0" err="1" smtClean="0"/>
              <a:t>mendasari</a:t>
            </a:r>
            <a:r>
              <a:rPr lang="en-US" sz="4000" dirty="0" smtClean="0"/>
              <a:t> </a:t>
            </a:r>
            <a:r>
              <a:rPr lang="en-US" sz="4000" dirty="0" err="1" smtClean="0"/>
              <a:t>dalam</a:t>
            </a:r>
            <a:r>
              <a:rPr lang="en-US" sz="4000" dirty="0" smtClean="0"/>
              <a:t> </a:t>
            </a:r>
            <a:r>
              <a:rPr lang="en-US" sz="4000" dirty="0" err="1" smtClean="0"/>
              <a:t>pengambilan</a:t>
            </a:r>
            <a:r>
              <a:rPr lang="en-US" sz="4000" dirty="0" smtClean="0"/>
              <a:t> </a:t>
            </a:r>
            <a:r>
              <a:rPr lang="en-US" sz="4000" dirty="0" err="1" smtClean="0"/>
              <a:t>keputusan</a:t>
            </a:r>
            <a:r>
              <a:rPr lang="en-US" sz="4000" dirty="0" smtClean="0"/>
              <a:t> </a:t>
            </a:r>
            <a:r>
              <a:rPr lang="en-US" sz="4000" dirty="0" err="1" smtClean="0"/>
              <a:t>etik</a:t>
            </a:r>
            <a:endParaRPr lang="en-US" sz="4000" dirty="0" smtClean="0"/>
          </a:p>
          <a:p>
            <a:pPr marL="514350" indent="-514350">
              <a:buFont typeface="+mj-lt"/>
              <a:buAutoNum type="arabicPeriod"/>
              <a:defRPr/>
            </a:pPr>
            <a:r>
              <a:rPr lang="en-US" sz="4000" dirty="0" err="1" smtClean="0"/>
              <a:t>Utilitarianisme</a:t>
            </a:r>
            <a:endParaRPr lang="en-US" sz="4000" dirty="0" smtClean="0"/>
          </a:p>
          <a:p>
            <a:pPr marL="514350" indent="-514350">
              <a:buFont typeface="+mj-lt"/>
              <a:buAutoNum type="arabicPeriod"/>
              <a:defRPr/>
            </a:pPr>
            <a:r>
              <a:rPr lang="en-US" sz="4000" dirty="0" err="1" smtClean="0"/>
              <a:t>Deontologi</a:t>
            </a:r>
            <a:endParaRPr lang="en-US" sz="4000" dirty="0" smtClean="0"/>
          </a:p>
          <a:p>
            <a:pPr marL="514350" indent="-514350">
              <a:buFont typeface="Arial" pitchFamily="34" charset="0"/>
              <a:buNone/>
              <a:defRPr/>
            </a:pPr>
            <a:endParaRPr lang="en-US" dirty="0" smtClean="0"/>
          </a:p>
          <a:p>
            <a:pPr>
              <a:buFont typeface="Arial" pitchFamily="34" charset="0"/>
              <a:buNone/>
              <a:defRPr/>
            </a:pPr>
            <a:endParaRPr lang="en-US" dirty="0"/>
          </a:p>
        </p:txBody>
      </p:sp>
      <p:sp>
        <p:nvSpPr>
          <p:cNvPr id="6" name="Slide Number Placeholder 5"/>
          <p:cNvSpPr>
            <a:spLocks noGrp="1"/>
          </p:cNvSpPr>
          <p:nvPr>
            <p:ph type="sldNum" sz="quarter" idx="12"/>
          </p:nvPr>
        </p:nvSpPr>
        <p:spPr/>
        <p:txBody>
          <a:bodyPr/>
          <a:lstStyle/>
          <a:p>
            <a:pPr>
              <a:defRPr/>
            </a:pPr>
            <a:fld id="{3CDC4E2A-519F-4D2E-88E0-6A280C2B2EC0}"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0"/>
            <a:ext cx="8305800" cy="990600"/>
          </a:xfrm>
          <a:solidFill>
            <a:srgbClr val="00FFFF"/>
          </a:solidFill>
        </p:spPr>
        <p:txBody>
          <a:bodyPr/>
          <a:lstStyle/>
          <a:p>
            <a:r>
              <a:rPr lang="en-US" sz="4000" b="1" smtClean="0"/>
              <a:t>Utilitarianisme</a:t>
            </a:r>
          </a:p>
        </p:txBody>
      </p:sp>
      <p:sp>
        <p:nvSpPr>
          <p:cNvPr id="30723" name="Content Placeholder 2"/>
          <p:cNvSpPr>
            <a:spLocks noGrp="1"/>
          </p:cNvSpPr>
          <p:nvPr>
            <p:ph idx="1"/>
          </p:nvPr>
        </p:nvSpPr>
        <p:spPr>
          <a:xfrm>
            <a:off x="304800" y="914400"/>
            <a:ext cx="8382000" cy="5211763"/>
          </a:xfrm>
          <a:solidFill>
            <a:schemeClr val="accent4">
              <a:lumMod val="20000"/>
              <a:lumOff val="80000"/>
            </a:schemeClr>
          </a:solidFill>
        </p:spPr>
        <p:txBody>
          <a:bodyPr/>
          <a:lstStyle/>
          <a:p>
            <a:pPr lvl="1">
              <a:defRPr/>
            </a:pPr>
            <a:r>
              <a:rPr lang="en-US" dirty="0" err="1" smtClean="0"/>
              <a:t>Tindakan</a:t>
            </a:r>
            <a:r>
              <a:rPr lang="en-US" dirty="0" smtClean="0"/>
              <a:t> </a:t>
            </a:r>
            <a:r>
              <a:rPr lang="en-US" dirty="0" err="1" smtClean="0"/>
              <a:t>utilitarianisme</a:t>
            </a:r>
            <a:r>
              <a:rPr lang="en-US" dirty="0" smtClean="0"/>
              <a:t> </a:t>
            </a:r>
            <a:r>
              <a:rPr lang="en-US" dirty="0" err="1" smtClean="0"/>
              <a:t>dinilai</a:t>
            </a:r>
            <a:r>
              <a:rPr lang="en-US" dirty="0" smtClean="0"/>
              <a:t> </a:t>
            </a:r>
            <a:r>
              <a:rPr lang="en-US" dirty="0" err="1" smtClean="0"/>
              <a:t>berdasarkan</a:t>
            </a:r>
            <a:r>
              <a:rPr lang="en-US" dirty="0" smtClean="0"/>
              <a:t> </a:t>
            </a:r>
            <a:r>
              <a:rPr lang="en-US" b="1" dirty="0" err="1" smtClean="0">
                <a:solidFill>
                  <a:srgbClr val="FF0000"/>
                </a:solidFill>
              </a:rPr>
              <a:t>kebahagiaan</a:t>
            </a:r>
            <a:r>
              <a:rPr lang="en-US" dirty="0" smtClean="0"/>
              <a:t> yang </a:t>
            </a:r>
            <a:r>
              <a:rPr lang="en-US" dirty="0" err="1" smtClean="0"/>
              <a:t>diciptakan</a:t>
            </a:r>
            <a:r>
              <a:rPr lang="en-US" dirty="0" smtClean="0"/>
              <a:t>, </a:t>
            </a:r>
            <a:r>
              <a:rPr lang="en-US" b="1" dirty="0" err="1" smtClean="0">
                <a:solidFill>
                  <a:srgbClr val="FF0000"/>
                </a:solidFill>
              </a:rPr>
              <a:t>keuntungan</a:t>
            </a:r>
            <a:r>
              <a:rPr lang="en-US" b="1" dirty="0" smtClean="0">
                <a:solidFill>
                  <a:srgbClr val="FF0000"/>
                </a:solidFill>
              </a:rPr>
              <a:t> </a:t>
            </a:r>
            <a:r>
              <a:rPr lang="en-US" b="1" dirty="0" err="1" smtClean="0">
                <a:solidFill>
                  <a:srgbClr val="FF0000"/>
                </a:solidFill>
              </a:rPr>
              <a:t>atau</a:t>
            </a:r>
            <a:r>
              <a:rPr lang="en-US" b="1" dirty="0" smtClean="0">
                <a:solidFill>
                  <a:srgbClr val="FF0000"/>
                </a:solidFill>
              </a:rPr>
              <a:t> </a:t>
            </a:r>
            <a:r>
              <a:rPr lang="en-US" b="1" dirty="0" err="1" smtClean="0">
                <a:solidFill>
                  <a:srgbClr val="FF0000"/>
                </a:solidFill>
              </a:rPr>
              <a:t>kebaikan</a:t>
            </a:r>
            <a:r>
              <a:rPr lang="en-US" b="1" dirty="0" smtClean="0">
                <a:solidFill>
                  <a:srgbClr val="FF0000"/>
                </a:solidFill>
              </a:rPr>
              <a:t>, </a:t>
            </a:r>
            <a:r>
              <a:rPr lang="en-US" b="1" dirty="0" err="1" smtClean="0"/>
              <a:t>semakin</a:t>
            </a:r>
            <a:r>
              <a:rPr lang="en-US" b="1" dirty="0" smtClean="0"/>
              <a:t> </a:t>
            </a:r>
            <a:r>
              <a:rPr lang="en-US" b="1" dirty="0" err="1" smtClean="0"/>
              <a:t>dinilai</a:t>
            </a:r>
            <a:r>
              <a:rPr lang="en-US" b="1" dirty="0" smtClean="0"/>
              <a:t> </a:t>
            </a:r>
            <a:r>
              <a:rPr lang="en-US" b="1" dirty="0" err="1" smtClean="0"/>
              <a:t>benar</a:t>
            </a:r>
            <a:r>
              <a:rPr lang="en-US" b="1" dirty="0" smtClean="0"/>
              <a:t>/</a:t>
            </a:r>
            <a:r>
              <a:rPr lang="en-US" b="1" dirty="0" err="1" smtClean="0"/>
              <a:t>tepat</a:t>
            </a:r>
            <a:r>
              <a:rPr lang="en-US" b="1" dirty="0" smtClean="0">
                <a:solidFill>
                  <a:srgbClr val="FF0000"/>
                </a:solidFill>
              </a:rPr>
              <a:t>, </a:t>
            </a:r>
            <a:r>
              <a:rPr lang="en-US" dirty="0" err="1" smtClean="0"/>
              <a:t>mengutamakan</a:t>
            </a:r>
            <a:r>
              <a:rPr lang="en-US" dirty="0" smtClean="0"/>
              <a:t> </a:t>
            </a:r>
            <a:r>
              <a:rPr lang="en-US" b="1" dirty="0" err="1" smtClean="0">
                <a:solidFill>
                  <a:srgbClr val="FF0000"/>
                </a:solidFill>
              </a:rPr>
              <a:t>efisiensi</a:t>
            </a:r>
            <a:r>
              <a:rPr lang="en-US" dirty="0" smtClean="0"/>
              <a:t> </a:t>
            </a:r>
            <a:r>
              <a:rPr lang="en-US" dirty="0" err="1" smtClean="0"/>
              <a:t>dari</a:t>
            </a:r>
            <a:r>
              <a:rPr lang="en-US" dirty="0" smtClean="0"/>
              <a:t> </a:t>
            </a:r>
            <a:r>
              <a:rPr lang="en-US" dirty="0" err="1" smtClean="0"/>
              <a:t>tindakan</a:t>
            </a:r>
            <a:r>
              <a:rPr lang="en-US" dirty="0" smtClean="0"/>
              <a:t>. </a:t>
            </a:r>
          </a:p>
          <a:p>
            <a:pPr lvl="1">
              <a:defRPr/>
            </a:pPr>
            <a:r>
              <a:rPr lang="en-US" dirty="0" err="1" smtClean="0"/>
              <a:t>Aturan</a:t>
            </a:r>
            <a:r>
              <a:rPr lang="en-US" dirty="0" smtClean="0"/>
              <a:t> </a:t>
            </a:r>
            <a:r>
              <a:rPr lang="en-US" dirty="0" err="1" smtClean="0"/>
              <a:t>utilitarianisme</a:t>
            </a:r>
            <a:r>
              <a:rPr lang="en-US" dirty="0" smtClean="0"/>
              <a:t>, </a:t>
            </a:r>
            <a:r>
              <a:rPr lang="en-US" dirty="0" err="1" smtClean="0"/>
              <a:t>menilai</a:t>
            </a:r>
            <a:r>
              <a:rPr lang="en-US" dirty="0" smtClean="0"/>
              <a:t> </a:t>
            </a:r>
            <a:r>
              <a:rPr lang="en-US" dirty="0" err="1" smtClean="0"/>
              <a:t>suatu</a:t>
            </a:r>
            <a:r>
              <a:rPr lang="en-US" dirty="0" smtClean="0"/>
              <a:t> </a:t>
            </a:r>
            <a:r>
              <a:rPr lang="en-US" dirty="0" err="1" smtClean="0"/>
              <a:t>tindakan</a:t>
            </a:r>
            <a:r>
              <a:rPr lang="en-US" dirty="0" smtClean="0"/>
              <a:t> </a:t>
            </a:r>
            <a:r>
              <a:rPr lang="en-US" dirty="0" err="1" smtClean="0"/>
              <a:t>menurut</a:t>
            </a:r>
            <a:r>
              <a:rPr lang="en-US" dirty="0" smtClean="0"/>
              <a:t> </a:t>
            </a:r>
            <a:r>
              <a:rPr lang="en-US" b="1" dirty="0" err="1" smtClean="0">
                <a:solidFill>
                  <a:srgbClr val="FF0000"/>
                </a:solidFill>
              </a:rPr>
              <a:t>aturan</a:t>
            </a:r>
            <a:r>
              <a:rPr lang="en-US" b="1" dirty="0" smtClean="0">
                <a:solidFill>
                  <a:srgbClr val="FF0000"/>
                </a:solidFill>
              </a:rPr>
              <a:t> moral</a:t>
            </a:r>
            <a:r>
              <a:rPr lang="en-US" dirty="0" smtClean="0"/>
              <a:t>, </a:t>
            </a:r>
            <a:r>
              <a:rPr lang="en-US" dirty="0" err="1" smtClean="0"/>
              <a:t>aturan</a:t>
            </a:r>
            <a:r>
              <a:rPr lang="en-US" dirty="0" smtClean="0"/>
              <a:t> yang</a:t>
            </a:r>
            <a:r>
              <a:rPr lang="en-US" b="1" dirty="0" smtClean="0">
                <a:solidFill>
                  <a:srgbClr val="FF0000"/>
                </a:solidFill>
              </a:rPr>
              <a:t> </a:t>
            </a:r>
            <a:r>
              <a:rPr lang="en-US" b="1" dirty="0" err="1" smtClean="0">
                <a:solidFill>
                  <a:srgbClr val="FF0000"/>
                </a:solidFill>
              </a:rPr>
              <a:t>baik</a:t>
            </a:r>
            <a:r>
              <a:rPr lang="en-US" b="1" dirty="0" smtClean="0">
                <a:solidFill>
                  <a:srgbClr val="FF0000"/>
                </a:solidFill>
              </a:rPr>
              <a:t> </a:t>
            </a:r>
            <a:r>
              <a:rPr lang="en-US" dirty="0" smtClean="0"/>
              <a:t>yang </a:t>
            </a:r>
            <a:r>
              <a:rPr lang="en-US" dirty="0" err="1" smtClean="0"/>
              <a:t>menghasilkan</a:t>
            </a:r>
            <a:r>
              <a:rPr lang="en-US" dirty="0" smtClean="0"/>
              <a:t> </a:t>
            </a:r>
            <a:r>
              <a:rPr lang="en-US" dirty="0" err="1" smtClean="0"/>
              <a:t>kebaikan,suatu</a:t>
            </a:r>
            <a:r>
              <a:rPr lang="en-US" dirty="0" smtClean="0"/>
              <a:t> </a:t>
            </a:r>
            <a:r>
              <a:rPr lang="en-US" dirty="0" err="1" smtClean="0"/>
              <a:t>tindakan</a:t>
            </a:r>
            <a:r>
              <a:rPr lang="en-US" dirty="0" smtClean="0"/>
              <a:t> </a:t>
            </a:r>
            <a:r>
              <a:rPr lang="en-US" dirty="0" err="1" smtClean="0"/>
              <a:t>dikatakan</a:t>
            </a:r>
            <a:r>
              <a:rPr lang="en-US" dirty="0" smtClean="0"/>
              <a:t> </a:t>
            </a:r>
            <a:r>
              <a:rPr lang="en-US" dirty="0" err="1" smtClean="0"/>
              <a:t>benar</a:t>
            </a:r>
            <a:r>
              <a:rPr lang="en-US" dirty="0" smtClean="0"/>
              <a:t> </a:t>
            </a:r>
            <a:r>
              <a:rPr lang="en-US" dirty="0" err="1" smtClean="0"/>
              <a:t>jika</a:t>
            </a:r>
            <a:r>
              <a:rPr lang="en-US" dirty="0" smtClean="0"/>
              <a:t> </a:t>
            </a:r>
            <a:r>
              <a:rPr lang="en-US" dirty="0" err="1" smtClean="0"/>
              <a:t>berada</a:t>
            </a:r>
            <a:r>
              <a:rPr lang="en-US" dirty="0" smtClean="0"/>
              <a:t> </a:t>
            </a:r>
            <a:r>
              <a:rPr lang="en-US" dirty="0" err="1" smtClean="0"/>
              <a:t>dibawah</a:t>
            </a:r>
            <a:r>
              <a:rPr lang="en-US" dirty="0" smtClean="0"/>
              <a:t> </a:t>
            </a:r>
            <a:r>
              <a:rPr lang="en-US" dirty="0" err="1" smtClean="0"/>
              <a:t>aturan</a:t>
            </a:r>
            <a:r>
              <a:rPr lang="en-US" dirty="0" smtClean="0"/>
              <a:t> yang </a:t>
            </a:r>
            <a:r>
              <a:rPr lang="en-US" dirty="0" err="1" smtClean="0"/>
              <a:t>benar</a:t>
            </a:r>
            <a:r>
              <a:rPr lang="en-US" dirty="0" smtClean="0"/>
              <a:t>.</a:t>
            </a:r>
          </a:p>
          <a:p>
            <a:pPr lvl="1">
              <a:defRPr/>
            </a:pPr>
            <a:r>
              <a:rPr lang="en-US" dirty="0" smtClean="0"/>
              <a:t>P</a:t>
            </a:r>
            <a:r>
              <a:rPr lang="id-ID" dirty="0" smtClean="0"/>
              <a:t>rinsip utilitarisme sebagai </a:t>
            </a:r>
            <a:r>
              <a:rPr lang="id-ID" i="1" dirty="0" smtClean="0"/>
              <a:t>the greatest happiness fot the greatest number</a:t>
            </a:r>
            <a:r>
              <a:rPr lang="id-ID" dirty="0" smtClean="0"/>
              <a:t> (kebahagiaan yang sebesar mungkin bagi jumlah yang sebesar mungkin).</a:t>
            </a:r>
            <a:r>
              <a:rPr lang="en-US" dirty="0" smtClean="0"/>
              <a:t> </a:t>
            </a:r>
            <a:r>
              <a:rPr lang="id-ID" dirty="0" smtClean="0"/>
              <a:t>Jeremi Bentham (1748-1832) dan John Stuart Mill (1806-1873). </a:t>
            </a:r>
            <a:endParaRPr lang="en-US" dirty="0" smtClean="0"/>
          </a:p>
        </p:txBody>
      </p:sp>
      <p:sp>
        <p:nvSpPr>
          <p:cNvPr id="6" name="Slide Number Placeholder 5"/>
          <p:cNvSpPr>
            <a:spLocks noGrp="1"/>
          </p:cNvSpPr>
          <p:nvPr>
            <p:ph type="sldNum" sz="quarter" idx="12"/>
          </p:nvPr>
        </p:nvSpPr>
        <p:spPr/>
        <p:txBody>
          <a:bodyPr/>
          <a:lstStyle/>
          <a:p>
            <a:pPr>
              <a:defRPr/>
            </a:pPr>
            <a:fld id="{234A0417-BD3D-40CD-9507-04393C62727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990600"/>
          </a:xfrm>
          <a:solidFill>
            <a:schemeClr val="accent1">
              <a:lumMod val="40000"/>
              <a:lumOff val="60000"/>
            </a:schemeClr>
          </a:solidFill>
        </p:spPr>
        <p:txBody>
          <a:bodyPr/>
          <a:lstStyle/>
          <a:p>
            <a:pPr>
              <a:defRPr/>
            </a:pPr>
            <a:r>
              <a:rPr lang="en-US" b="1" dirty="0" smtClean="0">
                <a:solidFill>
                  <a:schemeClr val="accent1">
                    <a:lumMod val="75000"/>
                  </a:schemeClr>
                </a:solidFill>
                <a:latin typeface="Adobe Garamond Pro" pitchFamily="18" charset="0"/>
              </a:rPr>
              <a:t>DEONTOLOGI</a:t>
            </a:r>
          </a:p>
        </p:txBody>
      </p:sp>
      <p:sp>
        <p:nvSpPr>
          <p:cNvPr id="31747" name="Content Placeholder 2"/>
          <p:cNvSpPr>
            <a:spLocks noGrp="1"/>
          </p:cNvSpPr>
          <p:nvPr>
            <p:ph idx="1"/>
          </p:nvPr>
        </p:nvSpPr>
        <p:spPr>
          <a:xfrm>
            <a:off x="457200" y="1066800"/>
            <a:ext cx="8686800" cy="5059363"/>
          </a:xfrm>
          <a:solidFill>
            <a:schemeClr val="accent4">
              <a:lumMod val="20000"/>
              <a:lumOff val="80000"/>
            </a:schemeClr>
          </a:solidFill>
        </p:spPr>
        <p:txBody>
          <a:bodyPr/>
          <a:lstStyle/>
          <a:p>
            <a:pPr marL="342900" lvl="1" indent="-342900" algn="ctr">
              <a:buFont typeface="Arial" pitchFamily="34" charset="0"/>
              <a:buNone/>
              <a:defRPr/>
            </a:pPr>
            <a:r>
              <a:rPr lang="en-US" sz="3200" dirty="0" smtClean="0"/>
              <a:t>    </a:t>
            </a:r>
            <a:r>
              <a:rPr lang="en-US" sz="4800" dirty="0" err="1" smtClean="0"/>
              <a:t>memprioritaskan</a:t>
            </a:r>
            <a:r>
              <a:rPr lang="en-US" sz="4800" dirty="0" smtClean="0"/>
              <a:t> “</a:t>
            </a:r>
            <a:r>
              <a:rPr lang="en-US" sz="4800" dirty="0" err="1" smtClean="0"/>
              <a:t>tugas</a:t>
            </a:r>
            <a:r>
              <a:rPr lang="en-US" sz="4800" dirty="0" smtClean="0"/>
              <a:t>” </a:t>
            </a:r>
            <a:r>
              <a:rPr lang="en-US" sz="4800" dirty="0" err="1" smtClean="0"/>
              <a:t>atau</a:t>
            </a:r>
            <a:r>
              <a:rPr lang="en-US" sz="4800" dirty="0" smtClean="0"/>
              <a:t> “</a:t>
            </a:r>
            <a:r>
              <a:rPr lang="en-US" sz="4800" dirty="0" err="1" smtClean="0"/>
              <a:t>kewajiban</a:t>
            </a:r>
            <a:r>
              <a:rPr lang="en-US" sz="4800" dirty="0" smtClean="0"/>
              <a:t>”, </a:t>
            </a:r>
            <a:r>
              <a:rPr lang="en-US" sz="4800" dirty="0" err="1" smtClean="0"/>
              <a:t>tanpa</a:t>
            </a:r>
            <a:r>
              <a:rPr lang="en-US" sz="4800" dirty="0" smtClean="0"/>
              <a:t> </a:t>
            </a:r>
            <a:r>
              <a:rPr lang="en-US" sz="4800" dirty="0" err="1" smtClean="0"/>
              <a:t>mengindahkan</a:t>
            </a:r>
            <a:r>
              <a:rPr lang="en-US" sz="4800" dirty="0" smtClean="0"/>
              <a:t> </a:t>
            </a:r>
            <a:r>
              <a:rPr lang="en-US" sz="4800" dirty="0" err="1" smtClean="0"/>
              <a:t>konsekuensinya</a:t>
            </a:r>
            <a:r>
              <a:rPr lang="en-US" sz="4800" dirty="0" smtClean="0"/>
              <a:t>, </a:t>
            </a:r>
            <a:r>
              <a:rPr lang="en-US" sz="4800" dirty="0" err="1" smtClean="0"/>
              <a:t>dimanapun</a:t>
            </a:r>
            <a:r>
              <a:rPr lang="en-US" sz="4800" dirty="0" smtClean="0"/>
              <a:t> </a:t>
            </a:r>
            <a:r>
              <a:rPr lang="en-US" sz="4800" dirty="0" err="1" smtClean="0"/>
              <a:t>tempatnya</a:t>
            </a:r>
            <a:r>
              <a:rPr lang="en-US" sz="4800" dirty="0" smtClean="0"/>
              <a:t> </a:t>
            </a:r>
            <a:r>
              <a:rPr lang="en-US" sz="4800" dirty="0" err="1" smtClean="0"/>
              <a:t>dan</a:t>
            </a:r>
            <a:r>
              <a:rPr lang="en-US" sz="4800" dirty="0" smtClean="0"/>
              <a:t> </a:t>
            </a:r>
            <a:r>
              <a:rPr lang="en-US" sz="4800" dirty="0" err="1" smtClean="0"/>
              <a:t>kemampuan</a:t>
            </a:r>
            <a:r>
              <a:rPr lang="en-US" sz="4800" dirty="0" smtClean="0"/>
              <a:t> yang </a:t>
            </a:r>
            <a:r>
              <a:rPr lang="en-US" sz="4800" dirty="0" err="1" smtClean="0"/>
              <a:t>dimilikinya</a:t>
            </a:r>
            <a:endParaRPr lang="en-US" sz="4800" dirty="0" smtClean="0"/>
          </a:p>
          <a:p>
            <a:pPr marL="342900" lvl="1" indent="-342900">
              <a:buNone/>
              <a:defRPr/>
            </a:pPr>
            <a:r>
              <a:rPr lang="id-ID" sz="3200" dirty="0" smtClean="0"/>
              <a:t> </a:t>
            </a:r>
            <a:r>
              <a:rPr lang="id-ID" sz="1800" dirty="0" smtClean="0"/>
              <a:t>” Perbuatan adalah baik jika dilakukan karena harus dilakukan” atau dengan kata lain dilakukan sebagai kewajiban.</a:t>
            </a:r>
            <a:r>
              <a:rPr lang="en-US" sz="1800" dirty="0" smtClean="0"/>
              <a:t> </a:t>
            </a:r>
            <a:r>
              <a:rPr lang="id-ID" sz="1800" dirty="0" smtClean="0"/>
              <a:t>Immanuel Kant ( 1724 – 1804) dari Jerman</a:t>
            </a:r>
            <a:r>
              <a:rPr lang="en-US" sz="1800" dirty="0" smtClean="0"/>
              <a:t> </a:t>
            </a:r>
          </a:p>
          <a:p>
            <a:pPr>
              <a:buFont typeface="Arial" pitchFamily="34" charset="0"/>
              <a:buNone/>
              <a:defRPr/>
            </a:pPr>
            <a:endParaRPr lang="en-US" dirty="0" smtClean="0"/>
          </a:p>
        </p:txBody>
      </p:sp>
      <p:sp>
        <p:nvSpPr>
          <p:cNvPr id="6" name="Slide Number Placeholder 5"/>
          <p:cNvSpPr>
            <a:spLocks noGrp="1"/>
          </p:cNvSpPr>
          <p:nvPr>
            <p:ph type="sldNum" sz="quarter" idx="12"/>
          </p:nvPr>
        </p:nvSpPr>
        <p:spPr/>
        <p:txBody>
          <a:bodyPr/>
          <a:lstStyle/>
          <a:p>
            <a:pPr>
              <a:defRPr/>
            </a:pPr>
            <a:fld id="{4978FF2F-21AE-48D1-A483-FEB87DEAB9A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04800"/>
            <a:ext cx="8229600" cy="6248400"/>
          </a:xfrm>
          <a:solidFill>
            <a:schemeClr val="accent1">
              <a:lumMod val="20000"/>
              <a:lumOff val="80000"/>
            </a:schemeClr>
          </a:solidFill>
          <a:ln>
            <a:solidFill>
              <a:srgbClr val="C00000"/>
            </a:solidFill>
          </a:ln>
        </p:spPr>
        <p:txBody>
          <a:bodyPr/>
          <a:lstStyle/>
          <a:p>
            <a:pPr algn="ctr">
              <a:buFont typeface="Arial" pitchFamily="34" charset="0"/>
              <a:buNone/>
              <a:defRPr/>
            </a:pPr>
            <a:r>
              <a:rPr lang="en-US" sz="2800" b="1" dirty="0" smtClean="0"/>
              <a:t>CONTOH </a:t>
            </a:r>
          </a:p>
          <a:p>
            <a:pPr algn="ctr">
              <a:buFont typeface="Arial" pitchFamily="34" charset="0"/>
              <a:buNone/>
              <a:defRPr/>
            </a:pPr>
            <a:r>
              <a:rPr lang="en-US" sz="2800" b="1" dirty="0" smtClean="0"/>
              <a:t>MASALAH KONFLIK &amp; DILEMA MORAL DALAM KEBIDANAN &amp; KESEHATAN REPRODUKSI </a:t>
            </a:r>
          </a:p>
          <a:p>
            <a:pPr>
              <a:buFont typeface="Arial" pitchFamily="34" charset="0"/>
              <a:buNone/>
              <a:defRPr/>
            </a:pPr>
            <a:r>
              <a:rPr lang="en-US" b="1" dirty="0" smtClean="0"/>
              <a:t>1. </a:t>
            </a:r>
            <a:r>
              <a:rPr lang="en-US" b="1" dirty="0" err="1" smtClean="0"/>
              <a:t>Berkaitan</a:t>
            </a:r>
            <a:r>
              <a:rPr lang="en-US" b="1" dirty="0" smtClean="0"/>
              <a:t> </a:t>
            </a:r>
            <a:r>
              <a:rPr lang="en-US" b="1" dirty="0" err="1" smtClean="0"/>
              <a:t>dengan</a:t>
            </a:r>
            <a:r>
              <a:rPr lang="en-US" b="1" dirty="0" smtClean="0"/>
              <a:t> IPTEK</a:t>
            </a:r>
            <a:endParaRPr lang="en-US" dirty="0" smtClean="0"/>
          </a:p>
          <a:p>
            <a:pPr>
              <a:buFont typeface="Arial" pitchFamily="34" charset="0"/>
              <a:buNone/>
              <a:defRPr/>
            </a:pPr>
            <a:r>
              <a:rPr lang="en-US" dirty="0" smtClean="0"/>
              <a:t>    </a:t>
            </a:r>
            <a:r>
              <a:rPr lang="en-US" dirty="0" err="1" smtClean="0"/>
              <a:t>Bayi</a:t>
            </a:r>
            <a:r>
              <a:rPr lang="en-US" dirty="0" smtClean="0"/>
              <a:t> </a:t>
            </a:r>
            <a:r>
              <a:rPr lang="en-US" dirty="0" err="1" smtClean="0"/>
              <a:t>Tabung</a:t>
            </a:r>
            <a:r>
              <a:rPr lang="en-US" dirty="0" smtClean="0"/>
              <a:t>, </a:t>
            </a:r>
            <a:r>
              <a:rPr lang="en-US" dirty="0" err="1" smtClean="0"/>
              <a:t>Skrining</a:t>
            </a:r>
            <a:r>
              <a:rPr lang="en-US" dirty="0" smtClean="0"/>
              <a:t> </a:t>
            </a:r>
            <a:r>
              <a:rPr lang="en-US" dirty="0" err="1" smtClean="0"/>
              <a:t>Bayi</a:t>
            </a:r>
            <a:r>
              <a:rPr lang="en-US" dirty="0" smtClean="0"/>
              <a:t> ( </a:t>
            </a:r>
            <a:r>
              <a:rPr lang="en-US" dirty="0" err="1" smtClean="0"/>
              <a:t>mendeteksi</a:t>
            </a:r>
            <a:r>
              <a:rPr lang="en-US" dirty="0" smtClean="0"/>
              <a:t> </a:t>
            </a:r>
            <a:r>
              <a:rPr lang="en-US" dirty="0" err="1" smtClean="0"/>
              <a:t>potensi</a:t>
            </a:r>
            <a:r>
              <a:rPr lang="en-US" dirty="0" smtClean="0"/>
              <a:t> </a:t>
            </a:r>
            <a:r>
              <a:rPr lang="en-US" dirty="0" err="1" smtClean="0"/>
              <a:t>cacad</a:t>
            </a:r>
            <a:r>
              <a:rPr lang="en-US" dirty="0" smtClean="0"/>
              <a:t> </a:t>
            </a:r>
            <a:r>
              <a:rPr lang="en-US" dirty="0" err="1" smtClean="0"/>
              <a:t>bawaan</a:t>
            </a:r>
            <a:r>
              <a:rPr lang="en-US" dirty="0" smtClean="0"/>
              <a:t> </a:t>
            </a:r>
            <a:r>
              <a:rPr lang="en-US" dirty="0" err="1" smtClean="0"/>
              <a:t>untuk</a:t>
            </a:r>
            <a:r>
              <a:rPr lang="en-US" dirty="0" smtClean="0"/>
              <a:t> </a:t>
            </a:r>
            <a:r>
              <a:rPr lang="en-US" dirty="0" err="1" smtClean="0"/>
              <a:t>aborsi</a:t>
            </a:r>
            <a:r>
              <a:rPr lang="en-US" dirty="0" smtClean="0"/>
              <a:t>), Donor </a:t>
            </a:r>
            <a:r>
              <a:rPr lang="en-US" dirty="0" err="1" smtClean="0"/>
              <a:t>Sperma</a:t>
            </a:r>
            <a:r>
              <a:rPr lang="en-US" dirty="0" smtClean="0"/>
              <a:t>, </a:t>
            </a:r>
            <a:r>
              <a:rPr lang="en-US" dirty="0" err="1" smtClean="0"/>
              <a:t>Penelitian</a:t>
            </a:r>
            <a:r>
              <a:rPr lang="en-US" dirty="0" smtClean="0"/>
              <a:t> dg </a:t>
            </a:r>
            <a:r>
              <a:rPr lang="en-US" dirty="0" err="1" smtClean="0"/>
              <a:t>menggunakan</a:t>
            </a:r>
            <a:r>
              <a:rPr lang="en-US" dirty="0" smtClean="0"/>
              <a:t> </a:t>
            </a:r>
            <a:r>
              <a:rPr lang="en-US" dirty="0" err="1" smtClean="0"/>
              <a:t>objek</a:t>
            </a:r>
            <a:r>
              <a:rPr lang="en-US" dirty="0" smtClean="0"/>
              <a:t> </a:t>
            </a:r>
            <a:r>
              <a:rPr lang="en-US" dirty="0" err="1" smtClean="0"/>
              <a:t>manusia</a:t>
            </a:r>
            <a:r>
              <a:rPr lang="en-US" dirty="0" smtClean="0"/>
              <a:t>/</a:t>
            </a:r>
            <a:r>
              <a:rPr lang="en-US" dirty="0" err="1" smtClean="0"/>
              <a:t>klien</a:t>
            </a:r>
            <a:endParaRPr lang="en-US" dirty="0" smtClean="0"/>
          </a:p>
          <a:p>
            <a:pPr>
              <a:buFont typeface="Arial" pitchFamily="34" charset="0"/>
              <a:buNone/>
              <a:defRPr/>
            </a:pPr>
            <a:r>
              <a:rPr lang="en-US" b="1" dirty="0" smtClean="0"/>
              <a:t>2. </a:t>
            </a:r>
            <a:r>
              <a:rPr lang="en-US" b="1" dirty="0" err="1" smtClean="0"/>
              <a:t>Berkaitan</a:t>
            </a:r>
            <a:r>
              <a:rPr lang="en-US" b="1" dirty="0" smtClean="0"/>
              <a:t> </a:t>
            </a:r>
            <a:r>
              <a:rPr lang="en-US" b="1" dirty="0" err="1" smtClean="0"/>
              <a:t>dengan</a:t>
            </a:r>
            <a:r>
              <a:rPr lang="en-US" b="1" dirty="0" smtClean="0"/>
              <a:t> </a:t>
            </a:r>
            <a:r>
              <a:rPr lang="en-US" b="1" dirty="0" err="1" smtClean="0"/>
              <a:t>Sosial-Budaya,Agama</a:t>
            </a:r>
            <a:r>
              <a:rPr lang="en-US" b="1" dirty="0" smtClean="0"/>
              <a:t> </a:t>
            </a:r>
            <a:r>
              <a:rPr lang="en-US" b="1" dirty="0" err="1" smtClean="0"/>
              <a:t>atau</a:t>
            </a:r>
            <a:r>
              <a:rPr lang="en-US" b="1" dirty="0" smtClean="0"/>
              <a:t> </a:t>
            </a:r>
            <a:r>
              <a:rPr lang="en-US" b="1" dirty="0" err="1" smtClean="0"/>
              <a:t>Kepercayaan</a:t>
            </a:r>
            <a:r>
              <a:rPr lang="en-US" b="1" dirty="0" smtClean="0"/>
              <a:t> – </a:t>
            </a:r>
            <a:r>
              <a:rPr lang="en-US" b="1" dirty="0" err="1" smtClean="0"/>
              <a:t>pamali</a:t>
            </a:r>
            <a:r>
              <a:rPr lang="en-US" b="1" dirty="0" smtClean="0"/>
              <a:t>.</a:t>
            </a:r>
            <a:endParaRPr lang="en-US" dirty="0" smtClean="0"/>
          </a:p>
          <a:p>
            <a:pPr>
              <a:buFont typeface="Arial" pitchFamily="34" charset="0"/>
              <a:buNone/>
              <a:defRPr/>
            </a:pPr>
            <a:r>
              <a:rPr lang="en-US" dirty="0" err="1" smtClean="0"/>
              <a:t>Transfusi</a:t>
            </a:r>
            <a:r>
              <a:rPr lang="en-US" dirty="0" smtClean="0"/>
              <a:t> </a:t>
            </a:r>
            <a:r>
              <a:rPr lang="en-US" dirty="0" err="1" smtClean="0"/>
              <a:t>darah</a:t>
            </a:r>
            <a:r>
              <a:rPr lang="en-US" dirty="0" smtClean="0"/>
              <a:t>, </a:t>
            </a:r>
            <a:r>
              <a:rPr lang="en-US" dirty="0" err="1" smtClean="0"/>
              <a:t>Penggunaan</a:t>
            </a:r>
            <a:r>
              <a:rPr lang="en-US" dirty="0" smtClean="0"/>
              <a:t> ALKON, ASI, </a:t>
            </a:r>
            <a:r>
              <a:rPr lang="en-US" dirty="0" err="1" smtClean="0"/>
              <a:t>Adopsi</a:t>
            </a:r>
            <a:r>
              <a:rPr lang="en-US" dirty="0" smtClean="0"/>
              <a:t> </a:t>
            </a:r>
            <a:r>
              <a:rPr lang="en-US" dirty="0" err="1" smtClean="0"/>
              <a:t>anak</a:t>
            </a:r>
            <a:r>
              <a:rPr lang="en-US" dirty="0" smtClean="0"/>
              <a:t>, </a:t>
            </a:r>
            <a:r>
              <a:rPr lang="en-US" b="1" dirty="0" err="1" smtClean="0"/>
              <a:t>larangan</a:t>
            </a:r>
            <a:r>
              <a:rPr lang="en-US" dirty="0" smtClean="0"/>
              <a:t> </a:t>
            </a:r>
            <a:r>
              <a:rPr lang="en-US" dirty="0" err="1" smtClean="0"/>
              <a:t>bg</a:t>
            </a:r>
            <a:r>
              <a:rPr lang="en-US" dirty="0" smtClean="0"/>
              <a:t> </a:t>
            </a:r>
            <a:r>
              <a:rPr lang="en-US" dirty="0" err="1" smtClean="0"/>
              <a:t>bumil</a:t>
            </a:r>
            <a:r>
              <a:rPr lang="en-US" dirty="0" smtClean="0"/>
              <a:t>, </a:t>
            </a:r>
            <a:r>
              <a:rPr lang="en-US" dirty="0" err="1" smtClean="0"/>
              <a:t>bufas</a:t>
            </a:r>
            <a:r>
              <a:rPr lang="en-US" dirty="0" smtClean="0"/>
              <a:t>, </a:t>
            </a:r>
            <a:r>
              <a:rPr lang="en-US" dirty="0" err="1" smtClean="0"/>
              <a:t>menyusui</a:t>
            </a:r>
            <a:endParaRPr lang="en-US" dirty="0" smtClean="0"/>
          </a:p>
          <a:p>
            <a:pPr>
              <a:buFont typeface="Arial" pitchFamily="34" charset="0"/>
              <a:buNone/>
              <a:defRPr/>
            </a:pPr>
            <a:endParaRPr lang="en-US" dirty="0" smtClean="0"/>
          </a:p>
        </p:txBody>
      </p:sp>
      <p:sp>
        <p:nvSpPr>
          <p:cNvPr id="6" name="Slide Number Placeholder 5"/>
          <p:cNvSpPr>
            <a:spLocks noGrp="1"/>
          </p:cNvSpPr>
          <p:nvPr>
            <p:ph type="sldNum" sz="quarter" idx="12"/>
          </p:nvPr>
        </p:nvSpPr>
        <p:spPr/>
        <p:txBody>
          <a:bodyPr/>
          <a:lstStyle/>
          <a:p>
            <a:pPr>
              <a:defRPr/>
            </a:pPr>
            <a:fld id="{990D595C-60C9-4959-84E2-C2C792889F1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81000"/>
            <a:ext cx="8229600" cy="5745163"/>
          </a:xfrm>
          <a:solidFill>
            <a:schemeClr val="accent4">
              <a:lumMod val="40000"/>
              <a:lumOff val="60000"/>
            </a:schemeClr>
          </a:solidFill>
          <a:ln>
            <a:solidFill>
              <a:schemeClr val="tx1"/>
            </a:solidFill>
          </a:ln>
        </p:spPr>
        <p:txBody>
          <a:bodyPr/>
          <a:lstStyle/>
          <a:p>
            <a:pPr>
              <a:buFont typeface="Arial" pitchFamily="34" charset="0"/>
              <a:buNone/>
              <a:defRPr/>
            </a:pPr>
            <a:r>
              <a:rPr lang="en-US" dirty="0" smtClean="0"/>
              <a:t>3.  </a:t>
            </a:r>
            <a:r>
              <a:rPr lang="en-US" b="1" dirty="0" err="1" smtClean="0"/>
              <a:t>Berkaitan</a:t>
            </a:r>
            <a:r>
              <a:rPr lang="en-US" b="1" dirty="0" smtClean="0"/>
              <a:t> </a:t>
            </a:r>
            <a:r>
              <a:rPr lang="en-US" b="1" dirty="0" err="1" smtClean="0"/>
              <a:t>dengan</a:t>
            </a:r>
            <a:r>
              <a:rPr lang="en-US" b="1" dirty="0" smtClean="0"/>
              <a:t> </a:t>
            </a:r>
            <a:r>
              <a:rPr lang="en-US" b="1" dirty="0" err="1" smtClean="0"/>
              <a:t>Tindakan</a:t>
            </a:r>
            <a:r>
              <a:rPr lang="en-US" b="1" dirty="0" smtClean="0"/>
              <a:t> </a:t>
            </a:r>
            <a:r>
              <a:rPr lang="en-US" b="1" dirty="0" err="1" smtClean="0"/>
              <a:t>Medis</a:t>
            </a:r>
            <a:r>
              <a:rPr lang="en-US" b="1" dirty="0" smtClean="0"/>
              <a:t>/</a:t>
            </a:r>
            <a:r>
              <a:rPr lang="en-US" b="1" dirty="0" err="1" smtClean="0"/>
              <a:t>Intervensi</a:t>
            </a:r>
            <a:r>
              <a:rPr lang="en-US" b="1" dirty="0" smtClean="0"/>
              <a:t> </a:t>
            </a:r>
            <a:r>
              <a:rPr lang="en-US" b="1" dirty="0" err="1" smtClean="0"/>
              <a:t>Kebidanan</a:t>
            </a:r>
            <a:r>
              <a:rPr lang="en-US" b="1" dirty="0" smtClean="0"/>
              <a:t> </a:t>
            </a:r>
            <a:r>
              <a:rPr lang="en-US" b="1" dirty="0" err="1" smtClean="0"/>
              <a:t>yg</a:t>
            </a:r>
            <a:r>
              <a:rPr lang="en-US" b="1" dirty="0" smtClean="0"/>
              <a:t> appropriate </a:t>
            </a:r>
            <a:endParaRPr lang="en-US" dirty="0" smtClean="0"/>
          </a:p>
          <a:p>
            <a:pPr>
              <a:buFont typeface="Arial" pitchFamily="34" charset="0"/>
              <a:buNone/>
              <a:defRPr/>
            </a:pPr>
            <a:r>
              <a:rPr lang="en-US" dirty="0" smtClean="0"/>
              <a:t>    SC, </a:t>
            </a:r>
            <a:r>
              <a:rPr lang="en-US" dirty="0" err="1" smtClean="0"/>
              <a:t>Episiotomi</a:t>
            </a:r>
            <a:r>
              <a:rPr lang="en-US" dirty="0" smtClean="0"/>
              <a:t>, </a:t>
            </a:r>
            <a:r>
              <a:rPr lang="en-US" dirty="0" err="1" smtClean="0"/>
              <a:t>Penggunaan</a:t>
            </a:r>
            <a:r>
              <a:rPr lang="en-US" dirty="0" smtClean="0"/>
              <a:t> USG, </a:t>
            </a:r>
            <a:r>
              <a:rPr lang="en-US" dirty="0" err="1" smtClean="0"/>
              <a:t>Vakum</a:t>
            </a:r>
            <a:r>
              <a:rPr lang="en-US" dirty="0" smtClean="0"/>
              <a:t> </a:t>
            </a:r>
            <a:r>
              <a:rPr lang="en-US" dirty="0" err="1" smtClean="0"/>
              <a:t>Ekstrasi</a:t>
            </a:r>
            <a:r>
              <a:rPr lang="en-US" dirty="0" smtClean="0"/>
              <a:t>/</a:t>
            </a:r>
            <a:r>
              <a:rPr lang="en-US" dirty="0" err="1" smtClean="0"/>
              <a:t>Forsep</a:t>
            </a:r>
            <a:r>
              <a:rPr lang="en-US" dirty="0" smtClean="0"/>
              <a:t> </a:t>
            </a:r>
            <a:r>
              <a:rPr lang="en-US" dirty="0" err="1" smtClean="0"/>
              <a:t>dll</a:t>
            </a:r>
            <a:r>
              <a:rPr lang="en-US" dirty="0" smtClean="0"/>
              <a:t>.</a:t>
            </a:r>
          </a:p>
          <a:p>
            <a:pPr>
              <a:buFont typeface="Arial" pitchFamily="34" charset="0"/>
              <a:buNone/>
              <a:defRPr/>
            </a:pPr>
            <a:r>
              <a:rPr lang="en-US" dirty="0" smtClean="0"/>
              <a:t>4</a:t>
            </a:r>
            <a:r>
              <a:rPr lang="en-US" b="1" dirty="0" smtClean="0"/>
              <a:t>. </a:t>
            </a:r>
            <a:r>
              <a:rPr lang="en-US" b="1" dirty="0" err="1" smtClean="0"/>
              <a:t>Berkaitan</a:t>
            </a:r>
            <a:r>
              <a:rPr lang="en-US" b="1" dirty="0" smtClean="0"/>
              <a:t> </a:t>
            </a:r>
            <a:r>
              <a:rPr lang="en-US" b="1" dirty="0" err="1" smtClean="0"/>
              <a:t>dgn</a:t>
            </a:r>
            <a:r>
              <a:rPr lang="en-US" b="1" dirty="0" smtClean="0"/>
              <a:t> moral </a:t>
            </a:r>
            <a:r>
              <a:rPr lang="en-US" dirty="0" smtClean="0"/>
              <a:t>: </a:t>
            </a:r>
          </a:p>
          <a:p>
            <a:pPr>
              <a:buFont typeface="Arial" pitchFamily="34" charset="0"/>
              <a:buNone/>
              <a:defRPr/>
            </a:pPr>
            <a:r>
              <a:rPr lang="en-US" dirty="0" smtClean="0"/>
              <a:t>    </a:t>
            </a:r>
            <a:r>
              <a:rPr lang="en-US" dirty="0" err="1" smtClean="0"/>
              <a:t>Aborsi</a:t>
            </a:r>
            <a:r>
              <a:rPr lang="en-US" dirty="0" smtClean="0"/>
              <a:t> </a:t>
            </a:r>
            <a:r>
              <a:rPr lang="en-US" dirty="0" err="1" smtClean="0"/>
              <a:t>pada</a:t>
            </a:r>
            <a:r>
              <a:rPr lang="en-US" dirty="0" smtClean="0"/>
              <a:t> </a:t>
            </a:r>
            <a:r>
              <a:rPr lang="en-US" dirty="0" err="1" smtClean="0"/>
              <a:t>kehamilan</a:t>
            </a:r>
            <a:r>
              <a:rPr lang="en-US" dirty="0" smtClean="0"/>
              <a:t> </a:t>
            </a:r>
            <a:r>
              <a:rPr lang="en-US" dirty="0" err="1" smtClean="0"/>
              <a:t>yg</a:t>
            </a:r>
            <a:r>
              <a:rPr lang="en-US" dirty="0" smtClean="0"/>
              <a:t> </a:t>
            </a:r>
            <a:r>
              <a:rPr lang="en-US" dirty="0" err="1" smtClean="0"/>
              <a:t>tidak</a:t>
            </a:r>
            <a:r>
              <a:rPr lang="en-US" dirty="0" smtClean="0"/>
              <a:t> </a:t>
            </a:r>
            <a:r>
              <a:rPr lang="en-US" dirty="0" err="1" smtClean="0"/>
              <a:t>di</a:t>
            </a:r>
            <a:r>
              <a:rPr lang="en-US" dirty="0" smtClean="0"/>
              <a:t> </a:t>
            </a:r>
            <a:r>
              <a:rPr lang="en-US" dirty="0" err="1" smtClean="0"/>
              <a:t>inginkan</a:t>
            </a:r>
            <a:r>
              <a:rPr lang="en-US" dirty="0" smtClean="0"/>
              <a:t>, </a:t>
            </a:r>
            <a:r>
              <a:rPr lang="en-US" dirty="0" err="1" smtClean="0"/>
              <a:t>jenis</a:t>
            </a:r>
            <a:r>
              <a:rPr lang="en-US" dirty="0" smtClean="0"/>
              <a:t> </a:t>
            </a:r>
            <a:r>
              <a:rPr lang="en-US" dirty="0" err="1" smtClean="0"/>
              <a:t>kelamin</a:t>
            </a:r>
            <a:r>
              <a:rPr lang="en-US" dirty="0" smtClean="0"/>
              <a:t> </a:t>
            </a:r>
            <a:r>
              <a:rPr lang="en-US" dirty="0" err="1" smtClean="0"/>
              <a:t>tertentu</a:t>
            </a:r>
            <a:r>
              <a:rPr lang="en-US" dirty="0" smtClean="0"/>
              <a:t>. </a:t>
            </a:r>
            <a:r>
              <a:rPr lang="en-US" dirty="0" err="1" smtClean="0"/>
              <a:t>anak</a:t>
            </a:r>
            <a:r>
              <a:rPr lang="en-US" dirty="0" smtClean="0"/>
              <a:t> </a:t>
            </a:r>
            <a:r>
              <a:rPr lang="en-US" dirty="0" err="1" smtClean="0"/>
              <a:t>cacad</a:t>
            </a:r>
            <a:r>
              <a:rPr lang="en-US" dirty="0" smtClean="0"/>
              <a:t>, </a:t>
            </a:r>
            <a:r>
              <a:rPr lang="en-US" dirty="0" err="1" smtClean="0"/>
              <a:t>remaja</a:t>
            </a:r>
            <a:r>
              <a:rPr lang="en-US" dirty="0" smtClean="0"/>
              <a:t>,  </a:t>
            </a:r>
            <a:r>
              <a:rPr lang="en-US" dirty="0" err="1" smtClean="0"/>
              <a:t>percobaan</a:t>
            </a:r>
            <a:r>
              <a:rPr lang="en-US" dirty="0" smtClean="0"/>
              <a:t>/ </a:t>
            </a:r>
            <a:r>
              <a:rPr lang="en-US" dirty="0" err="1" smtClean="0"/>
              <a:t>penelitian</a:t>
            </a:r>
            <a:r>
              <a:rPr lang="en-US" dirty="0" smtClean="0"/>
              <a:t> </a:t>
            </a:r>
            <a:r>
              <a:rPr lang="en-US" dirty="0" err="1" smtClean="0"/>
              <a:t>dgn</a:t>
            </a:r>
            <a:r>
              <a:rPr lang="en-US" dirty="0" smtClean="0"/>
              <a:t> embryo. </a:t>
            </a:r>
          </a:p>
          <a:p>
            <a:pPr>
              <a:buFont typeface="Arial" pitchFamily="34" charset="0"/>
              <a:buNone/>
              <a:defRPr/>
            </a:pPr>
            <a:endParaRPr lang="en-US" dirty="0" smtClean="0"/>
          </a:p>
        </p:txBody>
      </p:sp>
      <p:sp>
        <p:nvSpPr>
          <p:cNvPr id="6" name="Slide Number Placeholder 5"/>
          <p:cNvSpPr>
            <a:spLocks noGrp="1"/>
          </p:cNvSpPr>
          <p:nvPr>
            <p:ph type="sldNum" sz="quarter" idx="12"/>
          </p:nvPr>
        </p:nvSpPr>
        <p:spPr/>
        <p:txBody>
          <a:bodyPr/>
          <a:lstStyle/>
          <a:p>
            <a:pPr>
              <a:defRPr/>
            </a:pPr>
            <a:fld id="{0DF97E4B-C9B0-452F-B9F4-265B639AC0B7}" type="slidenum">
              <a:rPr lang="en-US" smtClean="0"/>
              <a:pPr>
                <a:defRPr/>
              </a:pPr>
              <a:t>34</a:t>
            </a:fld>
            <a:endParaRPr lang="en-US"/>
          </a:p>
        </p:txBody>
      </p:sp>
      <p:pic>
        <p:nvPicPr>
          <p:cNvPr id="34822" name="Picture 2"/>
          <p:cNvPicPr>
            <a:picLocks noChangeAspect="1" noChangeArrowheads="1"/>
          </p:cNvPicPr>
          <p:nvPr/>
        </p:nvPicPr>
        <p:blipFill>
          <a:blip r:embed="rId2" cstate="print"/>
          <a:srcRect/>
          <a:stretch>
            <a:fillRect/>
          </a:stretch>
        </p:blipFill>
        <p:spPr bwMode="auto">
          <a:xfrm>
            <a:off x="6781800" y="41910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0" y="0"/>
            <a:ext cx="6019800" cy="762000"/>
          </a:xfrm>
          <a:prstGeom prst="rect">
            <a:avLst/>
          </a:prstGeom>
          <a:solidFill>
            <a:schemeClr val="accent1">
              <a:lumMod val="20000"/>
              <a:lumOff val="80000"/>
            </a:schemeClr>
          </a:solidFill>
          <a:ln w="9525">
            <a:noFill/>
            <a:miter lim="800000"/>
            <a:headEnd/>
            <a:tailEnd/>
          </a:ln>
        </p:spPr>
        <p:txBody>
          <a:bodyPr anchor="ctr"/>
          <a:lstStyle/>
          <a:p>
            <a:pPr algn="ctr" eaLnBrk="0" hangingPunct="0">
              <a:defRPr/>
            </a:pPr>
            <a:r>
              <a:rPr lang="en-US" sz="4400" b="1" dirty="0">
                <a:latin typeface="Arial Unicode MS" pitchFamily="34" charset="-128"/>
                <a:ea typeface="Arial Unicode MS" pitchFamily="34" charset="-128"/>
                <a:cs typeface="Arial Unicode MS" pitchFamily="34" charset="-128"/>
              </a:rPr>
              <a:t>Goal of midwife ethics : </a:t>
            </a:r>
          </a:p>
        </p:txBody>
      </p:sp>
      <p:sp>
        <p:nvSpPr>
          <p:cNvPr id="5" name="Rectangle 3"/>
          <p:cNvSpPr txBox="1">
            <a:spLocks noChangeArrowheads="1"/>
          </p:cNvSpPr>
          <p:nvPr/>
        </p:nvSpPr>
        <p:spPr bwMode="auto">
          <a:xfrm>
            <a:off x="0" y="838200"/>
            <a:ext cx="6858000" cy="5294313"/>
          </a:xfrm>
          <a:prstGeom prst="rect">
            <a:avLst/>
          </a:prstGeom>
          <a:solidFill>
            <a:schemeClr val="accent2">
              <a:lumMod val="20000"/>
              <a:lumOff val="80000"/>
            </a:schemeClr>
          </a:solidFill>
          <a:ln w="9525">
            <a:noFill/>
            <a:miter lim="800000"/>
            <a:headEnd/>
            <a:tailEnd/>
          </a:ln>
        </p:spPr>
        <p:txBody>
          <a:bodyPr/>
          <a:lstStyle/>
          <a:p>
            <a:pPr marL="342900" indent="-342900" eaLnBrk="0" hangingPunct="0">
              <a:spcBef>
                <a:spcPct val="20000"/>
              </a:spcBef>
              <a:buFont typeface="Arial" charset="0"/>
              <a:buChar char="•"/>
              <a:defRPr/>
            </a:pPr>
            <a:r>
              <a:rPr lang="en-US" sz="2800" b="1" dirty="0">
                <a:latin typeface="Arial Unicode MS" pitchFamily="34" charset="-128"/>
                <a:ea typeface="Arial Unicode MS" pitchFamily="34" charset="-128"/>
                <a:cs typeface="Arial Unicode MS" pitchFamily="34" charset="-128"/>
              </a:rPr>
              <a:t>to improve the quality of patient care </a:t>
            </a:r>
            <a:r>
              <a:rPr lang="en-US" sz="2800" b="1" dirty="0">
                <a:latin typeface="Arial Unicode MS" pitchFamily="34" charset="-128"/>
                <a:ea typeface="Arial Unicode MS" pitchFamily="34" charset="-128"/>
                <a:cs typeface="Arial Unicode MS" pitchFamily="34" charset="-128"/>
                <a:sym typeface="Wingdings" pitchFamily="2" charset="2"/>
              </a:rPr>
              <a:t> </a:t>
            </a:r>
            <a:r>
              <a:rPr lang="en-US" sz="4000" b="1" u="sng" dirty="0">
                <a:solidFill>
                  <a:srgbClr val="FF0000"/>
                </a:solidFill>
                <a:latin typeface="Arial Unicode MS" pitchFamily="34" charset="-128"/>
                <a:ea typeface="Arial Unicode MS" pitchFamily="34" charset="-128"/>
                <a:cs typeface="Arial Unicode MS" pitchFamily="34" charset="-128"/>
                <a:sym typeface="Wingdings" pitchFamily="2" charset="2"/>
              </a:rPr>
              <a:t>PATIENT SAFETY</a:t>
            </a:r>
            <a:endParaRPr lang="en-US" sz="3200" b="1" u="sng" dirty="0">
              <a:solidFill>
                <a:srgbClr val="FF0000"/>
              </a:solidFill>
              <a:latin typeface="Arial Unicode MS" pitchFamily="34" charset="-128"/>
              <a:ea typeface="Arial Unicode MS" pitchFamily="34" charset="-128"/>
              <a:cs typeface="Arial Unicode MS" pitchFamily="34" charset="-128"/>
            </a:endParaRPr>
          </a:p>
          <a:p>
            <a:pPr marL="342900" indent="-342900" eaLnBrk="0" hangingPunct="0">
              <a:spcBef>
                <a:spcPct val="20000"/>
              </a:spcBef>
              <a:buFont typeface="Arial" charset="0"/>
              <a:buChar char="•"/>
              <a:defRPr/>
            </a:pPr>
            <a:r>
              <a:rPr lang="en-US" sz="2800" b="1" dirty="0">
                <a:latin typeface="Arial Unicode MS" pitchFamily="34" charset="-128"/>
                <a:ea typeface="Arial Unicode MS" pitchFamily="34" charset="-128"/>
                <a:cs typeface="Arial Unicode MS" pitchFamily="34" charset="-128"/>
              </a:rPr>
              <a:t>by identifying, </a:t>
            </a:r>
            <a:r>
              <a:rPr lang="en-US" sz="2800" b="1" dirty="0" err="1">
                <a:latin typeface="Arial Unicode MS" pitchFamily="34" charset="-128"/>
                <a:ea typeface="Arial Unicode MS" pitchFamily="34" charset="-128"/>
                <a:cs typeface="Arial Unicode MS" pitchFamily="34" charset="-128"/>
              </a:rPr>
              <a:t>analysing</a:t>
            </a:r>
            <a:r>
              <a:rPr lang="en-US" sz="2800" b="1" dirty="0">
                <a:latin typeface="Arial Unicode MS" pitchFamily="34" charset="-128"/>
                <a:ea typeface="Arial Unicode MS" pitchFamily="34" charset="-128"/>
                <a:cs typeface="Arial Unicode MS" pitchFamily="34" charset="-128"/>
              </a:rPr>
              <a:t>, and attempting to resolve the ethical problems that arise in the practice of clinical obstetric </a:t>
            </a:r>
            <a:r>
              <a:rPr lang="en-US" sz="2800" b="1" dirty="0">
                <a:latin typeface="Arial Unicode MS" pitchFamily="34" charset="-128"/>
                <a:ea typeface="Arial Unicode MS" pitchFamily="34" charset="-128"/>
                <a:cs typeface="Arial Unicode MS" pitchFamily="34" charset="-128"/>
                <a:sym typeface="Wingdings" pitchFamily="2" charset="2"/>
              </a:rPr>
              <a:t> MEDICAL/ OBSTETRIC GOALS</a:t>
            </a:r>
          </a:p>
          <a:p>
            <a:pPr marL="342900" indent="-342900" eaLnBrk="0" hangingPunct="0">
              <a:spcBef>
                <a:spcPct val="20000"/>
              </a:spcBef>
              <a:buFont typeface="Arial" charset="0"/>
              <a:buChar char="•"/>
              <a:defRPr/>
            </a:pPr>
            <a:r>
              <a:rPr lang="en-US" sz="3200" b="1" dirty="0">
                <a:latin typeface="Arial Unicode MS" pitchFamily="34" charset="-128"/>
                <a:ea typeface="Arial Unicode MS" pitchFamily="34" charset="-128"/>
                <a:cs typeface="Arial Unicode MS" pitchFamily="34" charset="-128"/>
              </a:rPr>
              <a:t>by midwives </a:t>
            </a:r>
            <a:r>
              <a:rPr lang="en-US" sz="3200" b="1" dirty="0">
                <a:latin typeface="+mn-lt"/>
                <a:cs typeface="Times New Roman" pitchFamily="18" charset="0"/>
                <a:sym typeface="Wingdings" pitchFamily="2" charset="2"/>
              </a:rPr>
              <a:t> PROFESSIONAL DIGNITY </a:t>
            </a:r>
            <a:r>
              <a:rPr lang="en-US" sz="3200" b="1" dirty="0">
                <a:latin typeface="+mn-lt"/>
              </a:rPr>
              <a:t> </a:t>
            </a:r>
          </a:p>
        </p:txBody>
      </p:sp>
      <p:sp>
        <p:nvSpPr>
          <p:cNvPr id="7" name="Slide Number Placeholder 6"/>
          <p:cNvSpPr>
            <a:spLocks noGrp="1"/>
          </p:cNvSpPr>
          <p:nvPr>
            <p:ph type="sldNum" sz="quarter" idx="12"/>
          </p:nvPr>
        </p:nvSpPr>
        <p:spPr/>
        <p:txBody>
          <a:bodyPr/>
          <a:lstStyle/>
          <a:p>
            <a:pPr>
              <a:defRPr/>
            </a:pPr>
            <a:fld id="{BEFBBA54-3424-49A1-8EEC-82B014D96C37}" type="slidenum">
              <a:rPr lang="en-US" smtClean="0"/>
              <a:pPr>
                <a:defRPr/>
              </a:pPr>
              <a:t>35</a:t>
            </a:fld>
            <a:endParaRPr lang="en-US"/>
          </a:p>
        </p:txBody>
      </p:sp>
      <p:pic>
        <p:nvPicPr>
          <p:cNvPr id="35847" name="Picture 10"/>
          <p:cNvPicPr>
            <a:picLocks noChangeAspect="1" noChangeArrowheads="1"/>
          </p:cNvPicPr>
          <p:nvPr/>
        </p:nvPicPr>
        <p:blipFill>
          <a:blip r:embed="rId2" cstate="print"/>
          <a:srcRect/>
          <a:stretch>
            <a:fillRect/>
          </a:stretch>
        </p:blipFill>
        <p:spPr bwMode="auto">
          <a:xfrm>
            <a:off x="6705600" y="0"/>
            <a:ext cx="2438400" cy="5984875"/>
          </a:xfrm>
          <a:prstGeom prst="rect">
            <a:avLst/>
          </a:prstGeom>
          <a:noFill/>
          <a:ln w="9525">
            <a:noFill/>
            <a:miter lim="800000"/>
            <a:headEnd/>
            <a:tailEnd/>
          </a:ln>
        </p:spPr>
      </p:pic>
      <p:pic>
        <p:nvPicPr>
          <p:cNvPr id="35848" name="Picture 22"/>
          <p:cNvPicPr>
            <a:picLocks noChangeAspect="1" noChangeArrowheads="1"/>
          </p:cNvPicPr>
          <p:nvPr/>
        </p:nvPicPr>
        <p:blipFill>
          <a:blip r:embed="rId3" cstate="print"/>
          <a:srcRect/>
          <a:stretch>
            <a:fillRect/>
          </a:stretch>
        </p:blipFill>
        <p:spPr bwMode="auto">
          <a:xfrm>
            <a:off x="7772400" y="0"/>
            <a:ext cx="1371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0"/>
            <a:ext cx="7620000" cy="2286000"/>
          </a:xfrm>
          <a:prstGeom prst="rect">
            <a:avLst/>
          </a:prstGeom>
          <a:noFill/>
          <a:ln w="9525">
            <a:noFill/>
            <a:miter lim="800000"/>
            <a:headEnd/>
            <a:tailEnd/>
          </a:ln>
        </p:spPr>
        <p:txBody>
          <a:bodyPr/>
          <a:lstStyle/>
          <a:p>
            <a:pPr marL="342900" indent="-342900" algn="ctr">
              <a:spcBef>
                <a:spcPct val="20000"/>
              </a:spcBef>
              <a:defRPr/>
            </a:pPr>
            <a:r>
              <a:rPr lang="en-US" sz="4000" b="1" dirty="0" err="1">
                <a:latin typeface="+mn-lt"/>
              </a:rPr>
              <a:t>Misoprostol</a:t>
            </a:r>
            <a:r>
              <a:rPr lang="en-US" sz="4000" b="1" dirty="0">
                <a:latin typeface="+mn-lt"/>
              </a:rPr>
              <a:t>  </a:t>
            </a:r>
            <a:r>
              <a:rPr lang="en-US" sz="4000" b="1" dirty="0" err="1">
                <a:latin typeface="+mn-lt"/>
              </a:rPr>
              <a:t>intrapartum</a:t>
            </a:r>
            <a:r>
              <a:rPr lang="en-US" sz="4000" b="1" dirty="0">
                <a:latin typeface="+mn-lt"/>
              </a:rPr>
              <a:t> ???</a:t>
            </a:r>
          </a:p>
          <a:p>
            <a:pPr marL="342900" indent="-342900" algn="ctr">
              <a:spcBef>
                <a:spcPct val="20000"/>
              </a:spcBef>
              <a:defRPr/>
            </a:pPr>
            <a:r>
              <a:rPr lang="en-US" sz="4000" b="1" dirty="0">
                <a:latin typeface="+mn-lt"/>
              </a:rPr>
              <a:t>Risk taking ???</a:t>
            </a:r>
          </a:p>
          <a:p>
            <a:pPr marL="342900" indent="-342900" algn="ctr">
              <a:spcBef>
                <a:spcPct val="20000"/>
              </a:spcBef>
              <a:defRPr/>
            </a:pPr>
            <a:r>
              <a:rPr lang="en-US" sz="4000" b="1" dirty="0" err="1">
                <a:latin typeface="+mn-lt"/>
              </a:rPr>
              <a:t>Manfaat</a:t>
            </a:r>
            <a:r>
              <a:rPr lang="en-US" sz="4000" b="1" dirty="0">
                <a:latin typeface="+mn-lt"/>
              </a:rPr>
              <a:t> ???</a:t>
            </a:r>
            <a:endParaRPr lang="en-US" sz="2800" b="1" dirty="0">
              <a:latin typeface="+mn-lt"/>
            </a:endParaRPr>
          </a:p>
        </p:txBody>
      </p:sp>
      <p:pic>
        <p:nvPicPr>
          <p:cNvPr id="2052" name="Picture 9" descr="Animal (28)"/>
          <p:cNvPicPr>
            <a:picLocks noChangeAspect="1" noChangeArrowheads="1"/>
          </p:cNvPicPr>
          <p:nvPr/>
        </p:nvPicPr>
        <p:blipFill>
          <a:blip r:embed="rId3" cstate="print"/>
          <a:srcRect/>
          <a:stretch>
            <a:fillRect/>
          </a:stretch>
        </p:blipFill>
        <p:spPr bwMode="auto">
          <a:xfrm>
            <a:off x="0" y="2209800"/>
            <a:ext cx="4572000" cy="4114800"/>
          </a:xfrm>
          <a:prstGeom prst="rect">
            <a:avLst/>
          </a:prstGeom>
          <a:noFill/>
          <a:ln w="9525">
            <a:noFill/>
            <a:miter lim="800000"/>
            <a:headEnd/>
            <a:tailEnd/>
          </a:ln>
        </p:spPr>
      </p:pic>
      <p:graphicFrame>
        <p:nvGraphicFramePr>
          <p:cNvPr id="2050" name="Object 6">
            <a:hlinkClick r:id="" action="ppaction://ole?verb=0"/>
          </p:cNvPr>
          <p:cNvGraphicFramePr>
            <a:graphicFrameLocks/>
          </p:cNvGraphicFramePr>
          <p:nvPr/>
        </p:nvGraphicFramePr>
        <p:xfrm>
          <a:off x="6477000" y="0"/>
          <a:ext cx="2286000" cy="1981200"/>
        </p:xfrm>
        <a:graphic>
          <a:graphicData uri="http://schemas.openxmlformats.org/presentationml/2006/ole">
            <p:oleObj spid="_x0000_s2050" name="Clip" r:id="rId4" imgW="5430600" imgH="2751120" progId="">
              <p:embed/>
            </p:oleObj>
          </a:graphicData>
        </a:graphic>
      </p:graphicFrame>
      <p:sp>
        <p:nvSpPr>
          <p:cNvPr id="8" name="Slide Number Placeholder 7"/>
          <p:cNvSpPr>
            <a:spLocks noGrp="1"/>
          </p:cNvSpPr>
          <p:nvPr>
            <p:ph type="sldNum" sz="quarter" idx="12"/>
          </p:nvPr>
        </p:nvSpPr>
        <p:spPr/>
        <p:txBody>
          <a:bodyPr/>
          <a:lstStyle/>
          <a:p>
            <a:pPr>
              <a:defRPr/>
            </a:pPr>
            <a:fld id="{B93D6D40-25EB-4DF0-8BE6-698876BCD01D}" type="slidenum">
              <a:rPr lang="en-US" smtClean="0"/>
              <a:pPr>
                <a:defRPr/>
              </a:pPr>
              <a:t>36</a:t>
            </a:fld>
            <a:endParaRPr lang="en-US"/>
          </a:p>
        </p:txBody>
      </p:sp>
      <p:pic>
        <p:nvPicPr>
          <p:cNvPr id="2056" name="Content Placeholder 5" descr="sc.jpg"/>
          <p:cNvPicPr>
            <a:picLocks noChangeAspect="1"/>
          </p:cNvPicPr>
          <p:nvPr/>
        </p:nvPicPr>
        <p:blipFill>
          <a:blip r:embed="rId5" cstate="print"/>
          <a:srcRect/>
          <a:stretch>
            <a:fillRect/>
          </a:stretch>
        </p:blipFill>
        <p:spPr bwMode="auto">
          <a:xfrm>
            <a:off x="4572000" y="2209800"/>
            <a:ext cx="4572000" cy="4114800"/>
          </a:xfrm>
          <a:prstGeom prst="rect">
            <a:avLst/>
          </a:prstGeom>
          <a:noFill/>
          <a:ln w="9525">
            <a:noFill/>
            <a:miter lim="800000"/>
            <a:headEnd/>
            <a:tailEnd/>
          </a:ln>
        </p:spPr>
      </p:pic>
      <p:sp>
        <p:nvSpPr>
          <p:cNvPr id="2057" name="Rectangle 10"/>
          <p:cNvSpPr>
            <a:spLocks noChangeArrowheads="1"/>
          </p:cNvSpPr>
          <p:nvPr/>
        </p:nvSpPr>
        <p:spPr bwMode="auto">
          <a:xfrm>
            <a:off x="6019800" y="1752600"/>
            <a:ext cx="2438400" cy="461963"/>
          </a:xfrm>
          <a:prstGeom prst="rect">
            <a:avLst/>
          </a:prstGeom>
          <a:solidFill>
            <a:schemeClr val="accent3">
              <a:lumMod val="20000"/>
              <a:lumOff val="80000"/>
            </a:schemeClr>
          </a:solidFill>
          <a:ln w="9525">
            <a:noFill/>
            <a:miter lim="800000"/>
            <a:headEnd/>
            <a:tailEnd/>
          </a:ln>
        </p:spPr>
        <p:txBody>
          <a:bodyPr>
            <a:spAutoFit/>
          </a:bodyPr>
          <a:lstStyle/>
          <a:p>
            <a:pPr>
              <a:defRPr/>
            </a:pPr>
            <a:r>
              <a:rPr lang="id-ID" sz="2400" b="1" dirty="0">
                <a:latin typeface="Comic Sans MS" pitchFamily="66" charset="0"/>
                <a:ea typeface="Aparajita"/>
                <a:cs typeface="Aparajita"/>
              </a:rPr>
              <a:t>Ruptura uteri </a:t>
            </a:r>
            <a:endParaRPr lang="en-US" sz="2400" b="1" dirty="0"/>
          </a:p>
        </p:txBody>
      </p:sp>
      <p:pic>
        <p:nvPicPr>
          <p:cNvPr id="2058" name="Picture 7"/>
          <p:cNvPicPr>
            <a:picLocks noChangeAspect="1" noChangeArrowheads="1"/>
          </p:cNvPicPr>
          <p:nvPr/>
        </p:nvPicPr>
        <p:blipFill>
          <a:blip r:embed="rId6" cstate="print"/>
          <a:srcRect/>
          <a:stretch>
            <a:fillRect/>
          </a:stretch>
        </p:blipFill>
        <p:spPr bwMode="auto">
          <a:xfrm rot="4345608">
            <a:off x="68263" y="854075"/>
            <a:ext cx="16764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93B7F69-3DC5-4529-89C0-3180D5AB780A}" type="datetime1">
              <a:rPr lang="en-US" smtClean="0"/>
              <a:pPr>
                <a:defRPr/>
              </a:pPr>
              <a:t>26-Oct-22</a:t>
            </a:fld>
            <a:endParaRPr lang="en-US"/>
          </a:p>
        </p:txBody>
      </p:sp>
      <p:sp>
        <p:nvSpPr>
          <p:cNvPr id="6" name="Slide Number Placeholder 5"/>
          <p:cNvSpPr>
            <a:spLocks noGrp="1"/>
          </p:cNvSpPr>
          <p:nvPr>
            <p:ph type="sldNum" sz="quarter" idx="12"/>
          </p:nvPr>
        </p:nvSpPr>
        <p:spPr/>
        <p:txBody>
          <a:bodyPr/>
          <a:lstStyle/>
          <a:p>
            <a:pPr>
              <a:defRPr/>
            </a:pPr>
            <a:fld id="{5F2D539F-A551-484F-8236-78CB3914F569}" type="slidenum">
              <a:rPr lang="en-US" smtClean="0"/>
              <a:pPr>
                <a:defRPr/>
              </a:pPr>
              <a:t>37</a:t>
            </a:fld>
            <a:endParaRPr lang="en-US"/>
          </a:p>
        </p:txBody>
      </p:sp>
      <p:pic>
        <p:nvPicPr>
          <p:cNvPr id="36869" name="Picture 6"/>
          <p:cNvPicPr>
            <a:picLocks noChangeAspect="1" noChangeArrowheads="1"/>
          </p:cNvPicPr>
          <p:nvPr/>
        </p:nvPicPr>
        <p:blipFill>
          <a:blip r:embed="rId2" cstate="print"/>
          <a:srcRect/>
          <a:stretch>
            <a:fillRect/>
          </a:stretch>
        </p:blipFill>
        <p:spPr bwMode="auto">
          <a:xfrm>
            <a:off x="5943600" y="1752600"/>
            <a:ext cx="3200400" cy="2590800"/>
          </a:xfrm>
          <a:prstGeom prst="rect">
            <a:avLst/>
          </a:prstGeom>
          <a:noFill/>
          <a:ln w="9525">
            <a:noFill/>
            <a:miter lim="800000"/>
            <a:headEnd/>
            <a:tailEnd/>
          </a:ln>
        </p:spPr>
      </p:pic>
      <p:pic>
        <p:nvPicPr>
          <p:cNvPr id="36870" name="Picture 8"/>
          <p:cNvPicPr>
            <a:picLocks noChangeAspect="1" noChangeArrowheads="1"/>
          </p:cNvPicPr>
          <p:nvPr/>
        </p:nvPicPr>
        <p:blipFill>
          <a:blip r:embed="rId3" cstate="print"/>
          <a:srcRect/>
          <a:stretch>
            <a:fillRect/>
          </a:stretch>
        </p:blipFill>
        <p:spPr bwMode="auto">
          <a:xfrm>
            <a:off x="6477000" y="4343400"/>
            <a:ext cx="2667000" cy="2514600"/>
          </a:xfrm>
          <a:prstGeom prst="rect">
            <a:avLst/>
          </a:prstGeom>
          <a:noFill/>
          <a:ln w="9525">
            <a:noFill/>
            <a:miter lim="800000"/>
            <a:headEnd/>
            <a:tailEnd/>
          </a:ln>
        </p:spPr>
      </p:pic>
      <p:pic>
        <p:nvPicPr>
          <p:cNvPr id="36871" name="Picture 5"/>
          <p:cNvPicPr>
            <a:picLocks noChangeAspect="1" noChangeArrowheads="1"/>
          </p:cNvPicPr>
          <p:nvPr/>
        </p:nvPicPr>
        <p:blipFill>
          <a:blip r:embed="rId4" cstate="print"/>
          <a:srcRect/>
          <a:stretch>
            <a:fillRect/>
          </a:stretch>
        </p:blipFill>
        <p:spPr bwMode="auto">
          <a:xfrm>
            <a:off x="2895600" y="1828800"/>
            <a:ext cx="3124200" cy="2667000"/>
          </a:xfrm>
          <a:prstGeom prst="rect">
            <a:avLst/>
          </a:prstGeom>
          <a:noFill/>
          <a:ln w="9525">
            <a:noFill/>
            <a:miter lim="800000"/>
            <a:headEnd/>
            <a:tailEnd/>
          </a:ln>
        </p:spPr>
      </p:pic>
      <p:sp>
        <p:nvSpPr>
          <p:cNvPr id="10" name="Title 1"/>
          <p:cNvSpPr txBox="1">
            <a:spLocks/>
          </p:cNvSpPr>
          <p:nvPr/>
        </p:nvSpPr>
        <p:spPr bwMode="auto">
          <a:xfrm>
            <a:off x="609600" y="304800"/>
            <a:ext cx="7696200" cy="13716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3600" b="1" dirty="0">
              <a:latin typeface="+mj-lt"/>
              <a:ea typeface="+mj-ea"/>
              <a:cs typeface="+mj-cs"/>
            </a:endParaRPr>
          </a:p>
          <a:p>
            <a:pPr algn="ctr">
              <a:defRPr/>
            </a:pPr>
            <a:r>
              <a:rPr lang="en-US" sz="3600" b="1" dirty="0">
                <a:latin typeface="+mj-lt"/>
                <a:ea typeface="+mj-ea"/>
                <a:cs typeface="+mj-cs"/>
              </a:rPr>
              <a:t>TRAUMA LAHIR</a:t>
            </a:r>
          </a:p>
          <a:p>
            <a:pPr algn="ctr">
              <a:defRPr/>
            </a:pPr>
            <a:r>
              <a:rPr lang="en-US" sz="3600" b="1" dirty="0">
                <a:latin typeface="+mj-lt"/>
                <a:ea typeface="+mj-ea"/>
                <a:cs typeface="+mj-cs"/>
              </a:rPr>
              <a:t>TERKAIT MASALAH ETIK &amp; HUKUM</a:t>
            </a:r>
          </a:p>
          <a:p>
            <a:pPr algn="ctr">
              <a:defRPr/>
            </a:pPr>
            <a:endParaRPr lang="en-US" sz="4400" dirty="0">
              <a:latin typeface="+mj-lt"/>
              <a:ea typeface="+mj-ea"/>
              <a:cs typeface="+mj-cs"/>
            </a:endParaRPr>
          </a:p>
        </p:txBody>
      </p:sp>
      <p:pic>
        <p:nvPicPr>
          <p:cNvPr id="36875" name="Picture 10"/>
          <p:cNvPicPr>
            <a:picLocks noChangeAspect="1" noChangeArrowheads="1"/>
          </p:cNvPicPr>
          <p:nvPr/>
        </p:nvPicPr>
        <p:blipFill>
          <a:blip r:embed="rId5" cstate="print"/>
          <a:srcRect/>
          <a:stretch>
            <a:fillRect/>
          </a:stretch>
        </p:blipFill>
        <p:spPr bwMode="auto">
          <a:xfrm>
            <a:off x="0" y="1828800"/>
            <a:ext cx="2971800" cy="2438400"/>
          </a:xfrm>
          <a:prstGeom prst="rect">
            <a:avLst/>
          </a:prstGeom>
          <a:noFill/>
          <a:ln w="9525">
            <a:noFill/>
            <a:miter lim="800000"/>
            <a:headEnd/>
            <a:tailEnd/>
          </a:ln>
        </p:spPr>
      </p:pic>
      <p:pic>
        <p:nvPicPr>
          <p:cNvPr id="36876" name="Picture 3"/>
          <p:cNvPicPr>
            <a:picLocks noChangeAspect="1" noChangeArrowheads="1"/>
          </p:cNvPicPr>
          <p:nvPr/>
        </p:nvPicPr>
        <p:blipFill>
          <a:blip r:embed="rId6" cstate="print"/>
          <a:srcRect/>
          <a:stretch>
            <a:fillRect/>
          </a:stretch>
        </p:blipFill>
        <p:spPr bwMode="auto">
          <a:xfrm>
            <a:off x="0" y="4267200"/>
            <a:ext cx="2971800" cy="2590800"/>
          </a:xfrm>
          <a:prstGeom prst="rect">
            <a:avLst/>
          </a:prstGeom>
          <a:noFill/>
          <a:ln w="9525">
            <a:noFill/>
            <a:miter lim="800000"/>
            <a:headEnd/>
            <a:tailEnd/>
          </a:ln>
        </p:spPr>
      </p:pic>
      <p:pic>
        <p:nvPicPr>
          <p:cNvPr id="36877" name="Picture 5" descr="ANd9GcTv0hChR3I-XsbV96inRn1vGfWzUN8woRR0sDvlfs4gYoLOUtwN"/>
          <p:cNvPicPr>
            <a:picLocks noChangeAspect="1" noChangeArrowheads="1"/>
          </p:cNvPicPr>
          <p:nvPr/>
        </p:nvPicPr>
        <p:blipFill>
          <a:blip r:embed="rId7" cstate="print"/>
          <a:srcRect/>
          <a:stretch>
            <a:fillRect/>
          </a:stretch>
        </p:blipFill>
        <p:spPr bwMode="auto">
          <a:xfrm>
            <a:off x="2971800" y="4267200"/>
            <a:ext cx="35814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83E32-DD6E-4729-8E0F-ADE5DC15D9A0}" type="slidenum">
              <a:rPr lang="en-US" smtClean="0"/>
              <a:pPr>
                <a:defRPr/>
              </a:pPr>
              <a:t>38</a:t>
            </a:fld>
            <a:endParaRPr lang="en-US"/>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1D2A3078-11C5-4641-A054-E53FB54FBAE1}" type="slidenum">
              <a:rPr lang="en-US" sz="1200">
                <a:solidFill>
                  <a:schemeClr val="tx1">
                    <a:tint val="75000"/>
                  </a:schemeClr>
                </a:solidFill>
                <a:latin typeface="+mn-lt"/>
              </a:rPr>
              <a:pPr algn="r" fontAlgn="auto">
                <a:spcBef>
                  <a:spcPts val="0"/>
                </a:spcBef>
                <a:spcAft>
                  <a:spcPts val="0"/>
                </a:spcAft>
                <a:defRPr/>
              </a:pPr>
              <a:t>38</a:t>
            </a:fld>
            <a:endParaRPr lang="en-US" sz="1200">
              <a:solidFill>
                <a:schemeClr val="tx1">
                  <a:tint val="75000"/>
                </a:schemeClr>
              </a:solidFill>
              <a:latin typeface="+mn-lt"/>
            </a:endParaRPr>
          </a:p>
        </p:txBody>
      </p:sp>
      <p:sp>
        <p:nvSpPr>
          <p:cNvPr id="11" name="Title 1"/>
          <p:cNvSpPr txBox="1">
            <a:spLocks/>
          </p:cNvSpPr>
          <p:nvPr/>
        </p:nvSpPr>
        <p:spPr>
          <a:xfrm>
            <a:off x="-80963" y="274638"/>
            <a:ext cx="9229726" cy="639762"/>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0000" lnSpcReduction="20000"/>
          </a:bodyPr>
          <a:lstStyle/>
          <a:p>
            <a:pPr algn="ctr" eaLnBrk="0" hangingPunct="0">
              <a:defRPr/>
            </a:pPr>
            <a:r>
              <a:rPr lang="en-US" sz="4400" dirty="0">
                <a:solidFill>
                  <a:schemeClr val="tx1"/>
                </a:solidFill>
                <a:latin typeface="+mj-lt"/>
                <a:ea typeface="+mj-ea"/>
                <a:cs typeface="+mj-cs"/>
              </a:rPr>
              <a:t>PEMBAGIAN TUGAS SESUAI JENJANG </a:t>
            </a:r>
          </a:p>
        </p:txBody>
      </p:sp>
      <p:graphicFrame>
        <p:nvGraphicFramePr>
          <p:cNvPr id="12" name="Table 11"/>
          <p:cNvGraphicFramePr>
            <a:graphicFrameLocks noGrp="1"/>
          </p:cNvGraphicFramePr>
          <p:nvPr/>
        </p:nvGraphicFramePr>
        <p:xfrm>
          <a:off x="0" y="990600"/>
          <a:ext cx="9144000" cy="5331354"/>
        </p:xfrm>
        <a:graphic>
          <a:graphicData uri="http://schemas.openxmlformats.org/drawingml/2006/table">
            <a:tbl>
              <a:tblPr firstRow="1" bandRow="1">
                <a:tableStyleId>{7DF18680-E054-41AD-8BC1-D1AEF772440D}</a:tableStyleId>
              </a:tblPr>
              <a:tblGrid>
                <a:gridCol w="1307665"/>
                <a:gridCol w="4178734"/>
                <a:gridCol w="3657601"/>
              </a:tblGrid>
              <a:tr h="591714">
                <a:tc>
                  <a:txBody>
                    <a:bodyPr/>
                    <a:lstStyle/>
                    <a:p>
                      <a:pPr marL="0" marR="0" algn="ctr">
                        <a:lnSpc>
                          <a:spcPct val="115000"/>
                        </a:lnSpc>
                        <a:spcBef>
                          <a:spcPts val="0"/>
                        </a:spcBef>
                        <a:spcAft>
                          <a:spcPts val="0"/>
                        </a:spcAft>
                      </a:pPr>
                      <a:r>
                        <a:rPr lang="en-US" sz="2800" b="1" dirty="0" err="1" smtClean="0">
                          <a:solidFill>
                            <a:schemeClr val="tx1"/>
                          </a:solidFill>
                          <a:latin typeface="Calibri"/>
                          <a:ea typeface="Times New Roman"/>
                          <a:cs typeface="Times New Roman"/>
                        </a:rPr>
                        <a:t>Jenjang</a:t>
                      </a:r>
                      <a:endParaRPr lang="en-US" sz="2800" dirty="0">
                        <a:solidFill>
                          <a:schemeClr val="tx1"/>
                        </a:solidFill>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solidFill>
                            <a:schemeClr val="tx1"/>
                          </a:solidFill>
                          <a:latin typeface="Calibri"/>
                          <a:ea typeface="Times New Roman"/>
                          <a:cs typeface="Times New Roman"/>
                        </a:rPr>
                        <a:t>Tugas</a:t>
                      </a:r>
                      <a:r>
                        <a:rPr lang="en-US" sz="2800" b="1" dirty="0">
                          <a:solidFill>
                            <a:schemeClr val="tx1"/>
                          </a:solidFill>
                          <a:latin typeface="Calibri"/>
                          <a:ea typeface="Times New Roman"/>
                          <a:cs typeface="Times New Roman"/>
                        </a:rPr>
                        <a:t> / </a:t>
                      </a:r>
                      <a:r>
                        <a:rPr lang="en-US" sz="2800" b="1" dirty="0" err="1">
                          <a:solidFill>
                            <a:schemeClr val="tx1"/>
                          </a:solidFill>
                          <a:latin typeface="Calibri"/>
                          <a:ea typeface="Times New Roman"/>
                          <a:cs typeface="Times New Roman"/>
                        </a:rPr>
                        <a:t>Fungsi</a:t>
                      </a:r>
                      <a:r>
                        <a:rPr lang="en-US" sz="2800" b="1" dirty="0">
                          <a:solidFill>
                            <a:schemeClr val="tx1"/>
                          </a:solidFill>
                          <a:latin typeface="Calibri"/>
                          <a:ea typeface="Times New Roman"/>
                          <a:cs typeface="Times New Roman"/>
                        </a:rPr>
                        <a:t> </a:t>
                      </a:r>
                      <a:endParaRPr lang="en-US" sz="2800" dirty="0">
                        <a:solidFill>
                          <a:schemeClr val="tx1"/>
                        </a:solidFill>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solidFill>
                            <a:schemeClr val="tx1"/>
                          </a:solidFill>
                          <a:latin typeface="Calibri"/>
                          <a:ea typeface="Times New Roman"/>
                          <a:cs typeface="Times New Roman"/>
                        </a:rPr>
                        <a:t>Contoh</a:t>
                      </a:r>
                      <a:endParaRPr lang="en-US" sz="2800" dirty="0">
                        <a:solidFill>
                          <a:schemeClr val="tx1"/>
                        </a:solidFill>
                        <a:latin typeface="Calibri"/>
                        <a:ea typeface="Times New Roman"/>
                        <a:cs typeface="Times New Roman"/>
                      </a:endParaRPr>
                    </a:p>
                  </a:txBody>
                  <a:tcPr marL="68580" marR="68580" marT="0" marB="0"/>
                </a:tc>
              </a:tr>
              <a:tr h="4666086">
                <a:tc>
                  <a:txBody>
                    <a:bodyPr/>
                    <a:lstStyle/>
                    <a:p>
                      <a:pPr marL="0" marR="0">
                        <a:lnSpc>
                          <a:spcPct val="115000"/>
                        </a:lnSpc>
                        <a:spcBef>
                          <a:spcPts val="0"/>
                        </a:spcBef>
                        <a:spcAft>
                          <a:spcPts val="0"/>
                        </a:spcAft>
                      </a:pPr>
                      <a:r>
                        <a:rPr lang="en-US" sz="2000" dirty="0" err="1">
                          <a:latin typeface="Calibri"/>
                          <a:ea typeface="Times New Roman"/>
                          <a:cs typeface="Times New Roman"/>
                        </a:rPr>
                        <a:t>Trampil</a:t>
                      </a:r>
                      <a:r>
                        <a:rPr lang="en-US" sz="2000" dirty="0">
                          <a:latin typeface="Calibri"/>
                          <a:ea typeface="Times New Roman"/>
                          <a:cs typeface="Times New Roman"/>
                        </a:rPr>
                        <a:t> </a:t>
                      </a:r>
                      <a:r>
                        <a:rPr lang="en-US" sz="2000" dirty="0" err="1">
                          <a:latin typeface="Calibri"/>
                          <a:ea typeface="Times New Roman"/>
                          <a:cs typeface="Times New Roman"/>
                        </a:rPr>
                        <a:t>Pemula</a:t>
                      </a:r>
                      <a:r>
                        <a:rPr lang="en-US" sz="2000" dirty="0">
                          <a:latin typeface="Calibri"/>
                          <a:ea typeface="Times New Roman"/>
                          <a:cs typeface="Times New Roman"/>
                        </a:rPr>
                        <a:t> / </a:t>
                      </a:r>
                      <a:r>
                        <a:rPr lang="en-US" sz="2000" dirty="0" smtClean="0">
                          <a:latin typeface="Calibri"/>
                          <a:ea typeface="Times New Roman"/>
                          <a:cs typeface="Times New Roman"/>
                        </a:rPr>
                        <a:t> </a:t>
                      </a:r>
                      <a:endParaRPr lang="en-US" sz="2000" dirty="0">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Calibri"/>
                        <a:buChar char="-"/>
                      </a:pPr>
                      <a:r>
                        <a:rPr lang="en-US" sz="2400" b="1" dirty="0" err="1">
                          <a:latin typeface="Calibri"/>
                          <a:ea typeface="Times New Roman"/>
                          <a:cs typeface="Times New Roman"/>
                        </a:rPr>
                        <a:t>Mengidentifikasi</a:t>
                      </a:r>
                      <a:r>
                        <a:rPr lang="en-US" sz="2400" b="1" dirty="0">
                          <a:latin typeface="Calibri"/>
                          <a:ea typeface="Times New Roman"/>
                          <a:cs typeface="Times New Roman"/>
                        </a:rPr>
                        <a:t> </a:t>
                      </a:r>
                      <a:r>
                        <a:rPr lang="en-US" sz="2400" b="1" dirty="0" err="1">
                          <a:latin typeface="Calibri"/>
                          <a:ea typeface="Times New Roman"/>
                          <a:cs typeface="Times New Roman"/>
                        </a:rPr>
                        <a:t>masalah</a:t>
                      </a:r>
                      <a:r>
                        <a:rPr lang="en-US" sz="2400" b="1" dirty="0">
                          <a:latin typeface="Calibri"/>
                          <a:ea typeface="Times New Roman"/>
                          <a:cs typeface="Times New Roman"/>
                        </a:rPr>
                        <a:t> </a:t>
                      </a:r>
                      <a:r>
                        <a:rPr lang="en-US" sz="2400" b="1" dirty="0" err="1" smtClean="0">
                          <a:latin typeface="Calibri"/>
                          <a:ea typeface="Times New Roman"/>
                          <a:cs typeface="Times New Roman"/>
                        </a:rPr>
                        <a:t>Etik</a:t>
                      </a:r>
                      <a:r>
                        <a:rPr lang="en-US" sz="2400" b="1" dirty="0" smtClean="0">
                          <a:latin typeface="Calibri"/>
                          <a:ea typeface="Times New Roman"/>
                          <a:cs typeface="Times New Roman"/>
                        </a:rPr>
                        <a:t> </a:t>
                      </a:r>
                      <a:endParaRPr lang="en-US" sz="2400" b="1" dirty="0">
                        <a:latin typeface="Calibri"/>
                        <a:ea typeface="Times New Roman"/>
                        <a:cs typeface="Times New Roman"/>
                      </a:endParaRPr>
                    </a:p>
                    <a:p>
                      <a:pPr marL="514350" indent="-514350" eaLnBrk="0" fontAlgn="auto" hangingPunct="0">
                        <a:spcBef>
                          <a:spcPts val="0"/>
                        </a:spcBef>
                        <a:spcAft>
                          <a:spcPts val="0"/>
                        </a:spcAft>
                        <a:buFont typeface="+mj-lt"/>
                        <a:buAutoNum type="arabicPeriod"/>
                        <a:defRPr/>
                      </a:pPr>
                      <a:r>
                        <a:rPr lang="en-US" sz="2000" b="1" dirty="0" err="1" smtClean="0">
                          <a:latin typeface="+mn-lt"/>
                        </a:rPr>
                        <a:t>Klien</a:t>
                      </a:r>
                      <a:r>
                        <a:rPr lang="en-US" sz="2000" b="1" dirty="0" smtClean="0">
                          <a:latin typeface="+mn-lt"/>
                        </a:rPr>
                        <a:t> / </a:t>
                      </a:r>
                      <a:r>
                        <a:rPr lang="en-US" sz="2000" b="1" dirty="0" err="1" smtClean="0">
                          <a:latin typeface="+mn-lt"/>
                        </a:rPr>
                        <a:t>pasien</a:t>
                      </a:r>
                      <a:r>
                        <a:rPr lang="en-US" sz="2000" b="1" dirty="0" smtClean="0">
                          <a:latin typeface="+mn-lt"/>
                        </a:rPr>
                        <a:t> </a:t>
                      </a:r>
                      <a:r>
                        <a:rPr lang="en-US" sz="2000" b="1" dirty="0" err="1" smtClean="0">
                          <a:latin typeface="+mn-lt"/>
                        </a:rPr>
                        <a:t>dan</a:t>
                      </a:r>
                      <a:r>
                        <a:rPr lang="en-US" sz="2000" b="1" dirty="0" smtClean="0">
                          <a:latin typeface="+mn-lt"/>
                        </a:rPr>
                        <a:t> </a:t>
                      </a:r>
                      <a:r>
                        <a:rPr lang="en-US" sz="2000" b="1" dirty="0" err="1" smtClean="0">
                          <a:latin typeface="+mn-lt"/>
                        </a:rPr>
                        <a:t>masyarakat</a:t>
                      </a:r>
                      <a:endParaRPr lang="en-US" sz="2000" b="1" dirty="0" smtClean="0">
                        <a:latin typeface="+mn-lt"/>
                      </a:endParaRPr>
                    </a:p>
                    <a:p>
                      <a:pPr marL="514350" indent="-514350" eaLnBrk="0" fontAlgn="auto" hangingPunct="0">
                        <a:spcBef>
                          <a:spcPts val="0"/>
                        </a:spcBef>
                        <a:spcAft>
                          <a:spcPts val="0"/>
                        </a:spcAft>
                        <a:buFont typeface="+mj-lt"/>
                        <a:buAutoNum type="arabicPeriod"/>
                        <a:defRPr/>
                      </a:pPr>
                      <a:r>
                        <a:rPr lang="en-US" sz="2000" b="1" dirty="0" err="1" smtClean="0">
                          <a:latin typeface="+mn-lt"/>
                        </a:rPr>
                        <a:t>Tugas</a:t>
                      </a:r>
                      <a:r>
                        <a:rPr lang="en-US" sz="2000" b="1" dirty="0" smtClean="0">
                          <a:latin typeface="+mn-lt"/>
                        </a:rPr>
                        <a:t> </a:t>
                      </a:r>
                      <a:r>
                        <a:rPr lang="en-US" sz="2000" b="1" dirty="0" err="1" smtClean="0">
                          <a:latin typeface="+mn-lt"/>
                        </a:rPr>
                        <a:t>nya</a:t>
                      </a:r>
                      <a:r>
                        <a:rPr lang="en-US" sz="2000" b="1" dirty="0" smtClean="0">
                          <a:latin typeface="+mn-lt"/>
                        </a:rPr>
                        <a:t> </a:t>
                      </a:r>
                      <a:r>
                        <a:rPr lang="en-US" sz="2000" b="1" dirty="0" err="1" smtClean="0">
                          <a:latin typeface="+mn-lt"/>
                        </a:rPr>
                        <a:t>sebagai</a:t>
                      </a:r>
                      <a:r>
                        <a:rPr lang="en-US" sz="2000" b="1" dirty="0" smtClean="0">
                          <a:latin typeface="+mn-lt"/>
                        </a:rPr>
                        <a:t> </a:t>
                      </a:r>
                      <a:r>
                        <a:rPr lang="en-US" sz="2000" b="1" dirty="0" err="1" smtClean="0">
                          <a:latin typeface="+mn-lt"/>
                        </a:rPr>
                        <a:t>Bidan</a:t>
                      </a:r>
                      <a:endParaRPr lang="en-US" sz="2000" b="1" dirty="0" smtClean="0">
                        <a:latin typeface="+mn-lt"/>
                      </a:endParaRPr>
                    </a:p>
                    <a:p>
                      <a:pPr marL="514350" indent="-514350" eaLnBrk="0" fontAlgn="auto" hangingPunct="0">
                        <a:spcBef>
                          <a:spcPts val="0"/>
                        </a:spcBef>
                        <a:spcAft>
                          <a:spcPts val="0"/>
                        </a:spcAft>
                        <a:buFont typeface="+mj-lt"/>
                        <a:buAutoNum type="arabicPeriod"/>
                        <a:defRPr/>
                      </a:pPr>
                      <a:r>
                        <a:rPr lang="en-US" sz="2000" b="1" dirty="0" err="1" smtClean="0">
                          <a:latin typeface="+mn-lt"/>
                        </a:rPr>
                        <a:t>Sejawat</a:t>
                      </a:r>
                      <a:r>
                        <a:rPr lang="en-US" sz="2000" b="1" dirty="0" smtClean="0">
                          <a:latin typeface="+mn-lt"/>
                        </a:rPr>
                        <a:t> &amp; </a:t>
                      </a:r>
                      <a:r>
                        <a:rPr lang="en-US" sz="2000" b="1" dirty="0" err="1" smtClean="0">
                          <a:latin typeface="+mn-lt"/>
                        </a:rPr>
                        <a:t>Tenaga</a:t>
                      </a:r>
                      <a:r>
                        <a:rPr lang="en-US" sz="2000" b="1" dirty="0" smtClean="0">
                          <a:latin typeface="+mn-lt"/>
                        </a:rPr>
                        <a:t> </a:t>
                      </a:r>
                      <a:r>
                        <a:rPr lang="en-US" sz="2000" b="1" dirty="0" err="1" smtClean="0">
                          <a:latin typeface="+mn-lt"/>
                        </a:rPr>
                        <a:t>Kesehatan</a:t>
                      </a:r>
                      <a:r>
                        <a:rPr lang="en-US" sz="2000" b="1" dirty="0" smtClean="0">
                          <a:latin typeface="+mn-lt"/>
                        </a:rPr>
                        <a:t> </a:t>
                      </a:r>
                      <a:r>
                        <a:rPr lang="en-US" sz="2000" b="1" dirty="0" err="1" smtClean="0">
                          <a:latin typeface="+mn-lt"/>
                        </a:rPr>
                        <a:t>lainnya</a:t>
                      </a:r>
                      <a:endParaRPr lang="en-US" sz="2000" b="1" dirty="0" smtClean="0">
                        <a:latin typeface="+mn-lt"/>
                      </a:endParaRPr>
                    </a:p>
                    <a:p>
                      <a:pPr marL="514350" indent="-514350" eaLnBrk="0" fontAlgn="auto" hangingPunct="0">
                        <a:spcBef>
                          <a:spcPts val="0"/>
                        </a:spcBef>
                        <a:spcAft>
                          <a:spcPts val="0"/>
                        </a:spcAft>
                        <a:buFont typeface="+mj-lt"/>
                        <a:buAutoNum type="arabicPeriod"/>
                        <a:defRPr/>
                      </a:pPr>
                      <a:r>
                        <a:rPr lang="en-US" sz="2000" b="1" dirty="0" err="1" smtClean="0">
                          <a:latin typeface="+mn-lt"/>
                        </a:rPr>
                        <a:t>Profesi</a:t>
                      </a:r>
                      <a:r>
                        <a:rPr lang="en-US" sz="2000" b="1" dirty="0" smtClean="0">
                          <a:latin typeface="+mn-lt"/>
                        </a:rPr>
                        <a:t> </a:t>
                      </a:r>
                      <a:r>
                        <a:rPr lang="en-US" sz="2000" b="1" dirty="0" err="1" smtClean="0">
                          <a:latin typeface="+mn-lt"/>
                        </a:rPr>
                        <a:t>nya</a:t>
                      </a:r>
                      <a:r>
                        <a:rPr lang="en-US" sz="2000" b="1" dirty="0" smtClean="0">
                          <a:latin typeface="+mn-lt"/>
                        </a:rPr>
                        <a:t> </a:t>
                      </a:r>
                      <a:r>
                        <a:rPr lang="en-US" sz="2000" b="1" dirty="0" err="1" smtClean="0">
                          <a:latin typeface="+mn-lt"/>
                        </a:rPr>
                        <a:t>sendiri</a:t>
                      </a:r>
                      <a:r>
                        <a:rPr lang="en-US" sz="2000" b="1" dirty="0" smtClean="0">
                          <a:latin typeface="+mn-lt"/>
                        </a:rPr>
                        <a:t> (</a:t>
                      </a:r>
                      <a:r>
                        <a:rPr lang="en-US" sz="2000" b="1" dirty="0" err="1" smtClean="0">
                          <a:latin typeface="+mn-lt"/>
                        </a:rPr>
                        <a:t>Bidan</a:t>
                      </a:r>
                      <a:r>
                        <a:rPr lang="en-US" sz="2000" b="1" dirty="0" smtClean="0">
                          <a:latin typeface="+mn-lt"/>
                        </a:rPr>
                        <a:t>)</a:t>
                      </a:r>
                    </a:p>
                    <a:p>
                      <a:pPr marL="514350" indent="-514350" eaLnBrk="0" fontAlgn="auto" hangingPunct="0">
                        <a:spcBef>
                          <a:spcPts val="0"/>
                        </a:spcBef>
                        <a:spcAft>
                          <a:spcPts val="0"/>
                        </a:spcAft>
                        <a:buFont typeface="+mj-lt"/>
                        <a:buAutoNum type="arabicPeriod"/>
                        <a:defRPr/>
                      </a:pPr>
                      <a:r>
                        <a:rPr lang="en-US" sz="2000" b="1" dirty="0" err="1" smtClean="0">
                          <a:latin typeface="+mn-lt"/>
                        </a:rPr>
                        <a:t>Diri</a:t>
                      </a:r>
                      <a:r>
                        <a:rPr lang="en-US" sz="2000" b="1" dirty="0" smtClean="0">
                          <a:latin typeface="+mn-lt"/>
                        </a:rPr>
                        <a:t> </a:t>
                      </a:r>
                      <a:r>
                        <a:rPr lang="en-US" sz="2000" b="1" dirty="0" err="1" smtClean="0">
                          <a:latin typeface="+mn-lt"/>
                        </a:rPr>
                        <a:t>sendiri</a:t>
                      </a:r>
                      <a:endParaRPr lang="en-US" sz="2000" b="1" dirty="0" smtClean="0">
                        <a:latin typeface="+mn-lt"/>
                      </a:endParaRPr>
                    </a:p>
                    <a:p>
                      <a:pPr marL="514350" indent="-514350" eaLnBrk="0" fontAlgn="auto" hangingPunct="0">
                        <a:spcBef>
                          <a:spcPts val="0"/>
                        </a:spcBef>
                        <a:spcAft>
                          <a:spcPts val="0"/>
                        </a:spcAft>
                        <a:buFont typeface="+mj-lt"/>
                        <a:buAutoNum type="arabicPeriod"/>
                        <a:defRPr/>
                      </a:pPr>
                      <a:r>
                        <a:rPr lang="en-US" sz="2000" b="1" dirty="0" err="1" smtClean="0">
                          <a:latin typeface="+mn-lt"/>
                        </a:rPr>
                        <a:t>Pemerintah</a:t>
                      </a:r>
                      <a:r>
                        <a:rPr lang="en-US" sz="2000" b="1" dirty="0" smtClean="0">
                          <a:latin typeface="+mn-lt"/>
                        </a:rPr>
                        <a:t>, </a:t>
                      </a:r>
                      <a:r>
                        <a:rPr lang="en-US" sz="2000" b="1" dirty="0" err="1" smtClean="0">
                          <a:latin typeface="+mn-lt"/>
                        </a:rPr>
                        <a:t>nusa</a:t>
                      </a:r>
                      <a:r>
                        <a:rPr lang="en-US" sz="2000" b="1" dirty="0" smtClean="0">
                          <a:latin typeface="+mn-lt"/>
                        </a:rPr>
                        <a:t> – </a:t>
                      </a:r>
                      <a:r>
                        <a:rPr lang="en-US" sz="2000" b="1" dirty="0" err="1" smtClean="0">
                          <a:latin typeface="+mn-lt"/>
                        </a:rPr>
                        <a:t>bangsa</a:t>
                      </a:r>
                      <a:r>
                        <a:rPr lang="en-US" sz="2000" b="1" dirty="0" smtClean="0">
                          <a:latin typeface="+mn-lt"/>
                        </a:rPr>
                        <a:t> </a:t>
                      </a:r>
                      <a:r>
                        <a:rPr lang="en-US" sz="2000" b="1" dirty="0" err="1" smtClean="0">
                          <a:latin typeface="+mn-lt"/>
                        </a:rPr>
                        <a:t>dan</a:t>
                      </a:r>
                      <a:r>
                        <a:rPr lang="en-US" sz="2000" b="1" dirty="0" smtClean="0">
                          <a:latin typeface="+mn-lt"/>
                        </a:rPr>
                        <a:t> </a:t>
                      </a:r>
                      <a:r>
                        <a:rPr lang="en-US" sz="2000" b="1" dirty="0" err="1" smtClean="0">
                          <a:latin typeface="+mn-lt"/>
                        </a:rPr>
                        <a:t>tanah</a:t>
                      </a:r>
                      <a:r>
                        <a:rPr lang="en-US" sz="2000" b="1" dirty="0" smtClean="0">
                          <a:latin typeface="+mn-lt"/>
                        </a:rPr>
                        <a:t> air – Indonesia</a:t>
                      </a:r>
                      <a:r>
                        <a:rPr lang="en-US" sz="1800" b="1" dirty="0" smtClean="0">
                          <a:latin typeface="+mn-lt"/>
                        </a:rPr>
                        <a:t>.</a:t>
                      </a:r>
                      <a:endParaRPr lang="en-US" sz="1800" dirty="0" smtClean="0">
                        <a:latin typeface="+mn-lt"/>
                      </a:endParaRPr>
                    </a:p>
                    <a:p>
                      <a:pPr marL="342900" marR="0" lvl="0" indent="-342900">
                        <a:lnSpc>
                          <a:spcPct val="115000"/>
                        </a:lnSpc>
                        <a:spcBef>
                          <a:spcPts val="0"/>
                        </a:spcBef>
                        <a:spcAft>
                          <a:spcPts val="0"/>
                        </a:spcAft>
                        <a:buFont typeface="Calibri"/>
                        <a:buNone/>
                      </a:pPr>
                      <a:r>
                        <a:rPr lang="en-US" sz="2000" dirty="0" err="1" smtClean="0">
                          <a:latin typeface="Calibri"/>
                          <a:ea typeface="Times New Roman"/>
                          <a:cs typeface="Times New Roman"/>
                        </a:rPr>
                        <a:t>Dalam</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pelaksanaan</a:t>
                      </a:r>
                      <a:r>
                        <a:rPr lang="en-US" sz="2000" baseline="0" dirty="0" smtClean="0">
                          <a:latin typeface="Calibri"/>
                          <a:ea typeface="Times New Roman"/>
                          <a:cs typeface="Times New Roman"/>
                        </a:rPr>
                        <a:t> – </a:t>
                      </a:r>
                      <a:r>
                        <a:rPr lang="en-US" sz="2000" baseline="0" dirty="0" err="1" smtClean="0">
                          <a:latin typeface="Calibri"/>
                          <a:ea typeface="Times New Roman"/>
                          <a:cs typeface="Times New Roman"/>
                        </a:rPr>
                        <a:t>implementasi</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berkonsultasi</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dengan</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bidan</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jenjang</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lebih</a:t>
                      </a:r>
                      <a:r>
                        <a:rPr lang="en-US" sz="2000" baseline="0" dirty="0" smtClean="0">
                          <a:latin typeface="Calibri"/>
                          <a:ea typeface="Times New Roman"/>
                          <a:cs typeface="Times New Roman"/>
                        </a:rPr>
                        <a:t> </a:t>
                      </a:r>
                      <a:r>
                        <a:rPr lang="en-US" sz="2000" baseline="0" dirty="0" err="1" smtClean="0">
                          <a:latin typeface="Calibri"/>
                          <a:ea typeface="Times New Roman"/>
                          <a:cs typeface="Times New Roman"/>
                        </a:rPr>
                        <a:t>tinggi</a:t>
                      </a:r>
                      <a:r>
                        <a:rPr lang="en-US" sz="2000" baseline="0" dirty="0" smtClean="0">
                          <a:latin typeface="Calibri"/>
                          <a:ea typeface="Times New Roman"/>
                          <a:cs typeface="Times New Roman"/>
                        </a:rPr>
                        <a:t>.</a:t>
                      </a:r>
                      <a:endParaRPr lang="en-US" sz="2000" dirty="0">
                        <a:latin typeface="Calibri"/>
                        <a:ea typeface="Times New Roman"/>
                        <a:cs typeface="Times New Roman"/>
                      </a:endParaRPr>
                    </a:p>
                  </a:txBody>
                  <a:tcPr marL="68580" marR="68580" marT="0" marB="0"/>
                </a:tc>
                <a:tc>
                  <a:txBody>
                    <a:bodyPr/>
                    <a:lstStyle/>
                    <a:p>
                      <a:pPr marL="514350" indent="-514350" fontAlgn="auto">
                        <a:spcBef>
                          <a:spcPts val="0"/>
                        </a:spcBef>
                        <a:spcAft>
                          <a:spcPts val="0"/>
                        </a:spcAft>
                        <a:buFont typeface="+mj-lt"/>
                        <a:buAutoNum type="arabicPeriod"/>
                        <a:defRPr/>
                      </a:pPr>
                      <a:r>
                        <a:rPr lang="en-US" sz="2000" b="1" baseline="0" dirty="0" err="1" smtClean="0">
                          <a:latin typeface="+mn-lt"/>
                        </a:rPr>
                        <a:t>kerahasiaan</a:t>
                      </a:r>
                      <a:r>
                        <a:rPr lang="en-US" sz="2000" b="1" baseline="0" dirty="0" smtClean="0">
                          <a:latin typeface="+mn-lt"/>
                        </a:rPr>
                        <a:t>, </a:t>
                      </a:r>
                      <a:r>
                        <a:rPr lang="en-US" sz="2000" b="1" baseline="0" dirty="0" err="1" smtClean="0">
                          <a:latin typeface="+mn-lt"/>
                        </a:rPr>
                        <a:t>tindakan</a:t>
                      </a:r>
                      <a:r>
                        <a:rPr lang="en-US" sz="2000" b="1" baseline="0" dirty="0" smtClean="0">
                          <a:latin typeface="+mn-lt"/>
                        </a:rPr>
                        <a:t>, </a:t>
                      </a:r>
                      <a:r>
                        <a:rPr lang="en-US" sz="2000" b="1" baseline="0" dirty="0" err="1" smtClean="0">
                          <a:latin typeface="+mn-lt"/>
                        </a:rPr>
                        <a:t>permintaan</a:t>
                      </a:r>
                      <a:r>
                        <a:rPr lang="en-US" sz="2000" b="1" baseline="0" dirty="0" smtClean="0">
                          <a:latin typeface="+mn-lt"/>
                        </a:rPr>
                        <a:t> </a:t>
                      </a:r>
                      <a:r>
                        <a:rPr lang="en-US" sz="2000" b="1" baseline="0" dirty="0" err="1" smtClean="0">
                          <a:latin typeface="+mn-lt"/>
                        </a:rPr>
                        <a:t>tertentu</a:t>
                      </a:r>
                      <a:r>
                        <a:rPr lang="en-US" sz="2000" b="1" baseline="0" dirty="0" smtClean="0">
                          <a:latin typeface="+mn-lt"/>
                        </a:rPr>
                        <a:t>.</a:t>
                      </a:r>
                    </a:p>
                    <a:p>
                      <a:pPr marL="514350" indent="-514350" fontAlgn="auto">
                        <a:spcBef>
                          <a:spcPts val="0"/>
                        </a:spcBef>
                        <a:spcAft>
                          <a:spcPts val="0"/>
                        </a:spcAft>
                        <a:buFont typeface="+mj-lt"/>
                        <a:buAutoNum type="arabicPeriod"/>
                        <a:defRPr/>
                      </a:pPr>
                      <a:r>
                        <a:rPr lang="en-US" sz="2000" b="1" baseline="0" dirty="0" err="1" smtClean="0">
                          <a:latin typeface="+mn-lt"/>
                        </a:rPr>
                        <a:t>Rujukan</a:t>
                      </a:r>
                      <a:r>
                        <a:rPr lang="en-US" sz="2000" b="1" baseline="0" dirty="0" smtClean="0">
                          <a:latin typeface="+mn-lt"/>
                        </a:rPr>
                        <a:t> – SC </a:t>
                      </a:r>
                      <a:r>
                        <a:rPr lang="en-US" sz="2000" b="1" baseline="0" dirty="0" err="1" smtClean="0">
                          <a:latin typeface="+mn-lt"/>
                        </a:rPr>
                        <a:t>intervensi</a:t>
                      </a:r>
                      <a:r>
                        <a:rPr lang="en-US" sz="2000" b="1" baseline="0" dirty="0" smtClean="0">
                          <a:latin typeface="+mn-lt"/>
                        </a:rPr>
                        <a:t> </a:t>
                      </a:r>
                      <a:r>
                        <a:rPr lang="en-US" sz="2000" b="1" baseline="0" dirty="0" err="1" smtClean="0">
                          <a:latin typeface="+mn-lt"/>
                        </a:rPr>
                        <a:t>yg</a:t>
                      </a:r>
                      <a:r>
                        <a:rPr lang="en-US" sz="2000" b="1" baseline="0" dirty="0" smtClean="0">
                          <a:latin typeface="+mn-lt"/>
                        </a:rPr>
                        <a:t> </a:t>
                      </a:r>
                      <a:r>
                        <a:rPr lang="en-US" sz="2000" b="1" baseline="0" dirty="0" err="1" smtClean="0">
                          <a:latin typeface="+mn-lt"/>
                        </a:rPr>
                        <a:t>tidak</a:t>
                      </a:r>
                      <a:r>
                        <a:rPr lang="en-US" sz="2000" b="1" baseline="0" dirty="0" smtClean="0">
                          <a:latin typeface="+mn-lt"/>
                        </a:rPr>
                        <a:t> </a:t>
                      </a:r>
                      <a:r>
                        <a:rPr lang="en-US" sz="2000" b="1" baseline="0" dirty="0" err="1" smtClean="0">
                          <a:latin typeface="+mn-lt"/>
                        </a:rPr>
                        <a:t>perluPemakianan</a:t>
                      </a:r>
                      <a:r>
                        <a:rPr lang="en-US" sz="2000" b="1" baseline="0" dirty="0" smtClean="0">
                          <a:latin typeface="+mn-lt"/>
                        </a:rPr>
                        <a:t> </a:t>
                      </a:r>
                      <a:r>
                        <a:rPr lang="en-US" sz="2000" b="1" baseline="0" dirty="0" err="1" smtClean="0">
                          <a:latin typeface="+mn-lt"/>
                        </a:rPr>
                        <a:t>alat</a:t>
                      </a:r>
                      <a:r>
                        <a:rPr lang="en-US" sz="2000" b="1" baseline="0" dirty="0" smtClean="0">
                          <a:latin typeface="+mn-lt"/>
                        </a:rPr>
                        <a:t>- </a:t>
                      </a:r>
                    </a:p>
                    <a:p>
                      <a:pPr marL="514350" indent="-514350" fontAlgn="auto">
                        <a:spcBef>
                          <a:spcPts val="0"/>
                        </a:spcBef>
                        <a:spcAft>
                          <a:spcPts val="0"/>
                        </a:spcAft>
                        <a:buFont typeface="+mj-lt"/>
                        <a:buAutoNum type="arabicPeriod"/>
                        <a:defRPr/>
                      </a:pPr>
                      <a:r>
                        <a:rPr lang="en-US" sz="2000" b="1" baseline="0" dirty="0" err="1" smtClean="0">
                          <a:latin typeface="+mn-lt"/>
                        </a:rPr>
                        <a:t>Menjaga</a:t>
                      </a:r>
                      <a:r>
                        <a:rPr lang="en-US" sz="2000" b="1" baseline="0" dirty="0" smtClean="0">
                          <a:latin typeface="+mn-lt"/>
                        </a:rPr>
                        <a:t> </a:t>
                      </a:r>
                      <a:r>
                        <a:rPr lang="en-US" sz="2000" b="1" baseline="0" dirty="0" err="1" smtClean="0">
                          <a:latin typeface="+mn-lt"/>
                        </a:rPr>
                        <a:t>Korps</a:t>
                      </a:r>
                      <a:r>
                        <a:rPr lang="en-US" sz="2000" b="1" baseline="0" dirty="0" smtClean="0">
                          <a:latin typeface="+mn-lt"/>
                        </a:rPr>
                        <a:t> </a:t>
                      </a:r>
                      <a:r>
                        <a:rPr lang="en-US" sz="2000" b="1" baseline="0" dirty="0" err="1" smtClean="0">
                          <a:latin typeface="+mn-lt"/>
                        </a:rPr>
                        <a:t>Bidan</a:t>
                      </a:r>
                      <a:r>
                        <a:rPr lang="en-US" sz="2000" b="1" baseline="0" dirty="0" smtClean="0">
                          <a:latin typeface="+mn-lt"/>
                        </a:rPr>
                        <a:t> – </a:t>
                      </a:r>
                      <a:r>
                        <a:rPr lang="en-US" sz="2000" b="1" baseline="0" dirty="0" err="1" smtClean="0">
                          <a:latin typeface="+mn-lt"/>
                        </a:rPr>
                        <a:t>tugas</a:t>
                      </a:r>
                      <a:r>
                        <a:rPr lang="en-US" sz="2000" b="1" baseline="0" dirty="0" smtClean="0">
                          <a:latin typeface="+mn-lt"/>
                        </a:rPr>
                        <a:t> – </a:t>
                      </a:r>
                      <a:r>
                        <a:rPr lang="en-US" sz="2000" b="1" baseline="0" dirty="0" err="1" smtClean="0">
                          <a:latin typeface="+mn-lt"/>
                        </a:rPr>
                        <a:t>jampersal</a:t>
                      </a:r>
                      <a:r>
                        <a:rPr lang="en-US" sz="2000" b="1" baseline="0" dirty="0" smtClean="0">
                          <a:latin typeface="+mn-lt"/>
                        </a:rPr>
                        <a:t>, </a:t>
                      </a:r>
                      <a:r>
                        <a:rPr lang="en-US" sz="2000" b="1" baseline="0" dirty="0" err="1" smtClean="0">
                          <a:latin typeface="+mn-lt"/>
                        </a:rPr>
                        <a:t>nama</a:t>
                      </a:r>
                      <a:r>
                        <a:rPr lang="en-US" sz="2000" b="1" baseline="0" dirty="0" smtClean="0">
                          <a:latin typeface="+mn-lt"/>
                        </a:rPr>
                        <a:t> </a:t>
                      </a:r>
                      <a:r>
                        <a:rPr lang="en-US" sz="2000" b="1" baseline="0" dirty="0" err="1" smtClean="0">
                          <a:latin typeface="+mn-lt"/>
                        </a:rPr>
                        <a:t>baik</a:t>
                      </a:r>
                      <a:r>
                        <a:rPr lang="en-US" sz="2000" b="1" baseline="0" dirty="0" smtClean="0">
                          <a:latin typeface="+mn-lt"/>
                        </a:rPr>
                        <a:t>, </a:t>
                      </a:r>
                      <a:r>
                        <a:rPr lang="en-US" sz="2000" b="1" baseline="0" dirty="0" err="1" smtClean="0">
                          <a:latin typeface="+mn-lt"/>
                        </a:rPr>
                        <a:t>kehormatan</a:t>
                      </a:r>
                      <a:r>
                        <a:rPr lang="en-US" sz="2000" b="1" baseline="0" dirty="0" smtClean="0">
                          <a:latin typeface="+mn-lt"/>
                        </a:rPr>
                        <a:t>/ </a:t>
                      </a:r>
                      <a:r>
                        <a:rPr lang="en-US" sz="2000" b="1" baseline="0" dirty="0" err="1" smtClean="0">
                          <a:latin typeface="+mn-lt"/>
                        </a:rPr>
                        <a:t>martabat</a:t>
                      </a:r>
                      <a:r>
                        <a:rPr lang="en-US" sz="2000" b="1" baseline="0" dirty="0" smtClean="0">
                          <a:latin typeface="+mn-lt"/>
                        </a:rPr>
                        <a:t> – </a:t>
                      </a:r>
                      <a:r>
                        <a:rPr lang="en-US" sz="2000" b="1" baseline="0" dirty="0" err="1" smtClean="0">
                          <a:latin typeface="+mn-lt"/>
                        </a:rPr>
                        <a:t>aborsi</a:t>
                      </a:r>
                      <a:r>
                        <a:rPr lang="en-US" sz="2000" b="1" baseline="0" dirty="0" smtClean="0">
                          <a:latin typeface="+mn-lt"/>
                        </a:rPr>
                        <a:t>, </a:t>
                      </a:r>
                      <a:r>
                        <a:rPr lang="en-US" sz="2000" b="1" baseline="0" dirty="0" err="1" smtClean="0">
                          <a:latin typeface="+mn-lt"/>
                        </a:rPr>
                        <a:t>jual</a:t>
                      </a:r>
                      <a:r>
                        <a:rPr lang="en-US" sz="2000" b="1" baseline="0" dirty="0" smtClean="0">
                          <a:latin typeface="+mn-lt"/>
                        </a:rPr>
                        <a:t> </a:t>
                      </a:r>
                      <a:r>
                        <a:rPr lang="en-US" sz="2000" b="1" baseline="0" dirty="0" err="1" smtClean="0">
                          <a:latin typeface="+mn-lt"/>
                        </a:rPr>
                        <a:t>anak</a:t>
                      </a:r>
                      <a:r>
                        <a:rPr lang="en-US" sz="2000" b="1" baseline="0" dirty="0" smtClean="0">
                          <a:latin typeface="+mn-lt"/>
                        </a:rPr>
                        <a:t> </a:t>
                      </a:r>
                      <a:r>
                        <a:rPr lang="en-US" sz="2000" b="1" baseline="0" dirty="0" err="1" smtClean="0">
                          <a:latin typeface="+mn-lt"/>
                        </a:rPr>
                        <a:t>kwetansi</a:t>
                      </a:r>
                      <a:r>
                        <a:rPr lang="en-US" sz="2000" b="1" baseline="0" dirty="0" smtClean="0">
                          <a:latin typeface="+mn-lt"/>
                        </a:rPr>
                        <a:t> </a:t>
                      </a:r>
                      <a:r>
                        <a:rPr lang="en-US" sz="2000" b="1" baseline="0" dirty="0" err="1" smtClean="0">
                          <a:latin typeface="+mn-lt"/>
                        </a:rPr>
                        <a:t>fiktif</a:t>
                      </a:r>
                      <a:r>
                        <a:rPr lang="en-US" sz="2000" b="1" baseline="0" dirty="0" smtClean="0">
                          <a:latin typeface="+mn-lt"/>
                        </a:rPr>
                        <a:t> </a:t>
                      </a:r>
                      <a:r>
                        <a:rPr lang="en-US" sz="2000" b="1" baseline="0" dirty="0" err="1" smtClean="0">
                          <a:latin typeface="+mn-lt"/>
                        </a:rPr>
                        <a:t>dll</a:t>
                      </a:r>
                      <a:r>
                        <a:rPr lang="en-US" sz="2000" b="1" baseline="0" dirty="0" smtClean="0">
                          <a:latin typeface="+mn-lt"/>
                        </a:rPr>
                        <a:t> </a:t>
                      </a:r>
                    </a:p>
                    <a:p>
                      <a:pPr marL="514350" indent="-514350" fontAlgn="auto">
                        <a:spcBef>
                          <a:spcPts val="0"/>
                        </a:spcBef>
                        <a:spcAft>
                          <a:spcPts val="0"/>
                        </a:spcAft>
                        <a:buFont typeface="+mj-lt"/>
                        <a:buAutoNum type="arabicPeriod"/>
                        <a:defRPr/>
                      </a:pPr>
                      <a:r>
                        <a:rPr lang="en-US" sz="1800" b="1" dirty="0" err="1" smtClean="0">
                          <a:latin typeface="+mn-lt"/>
                        </a:rPr>
                        <a:t>Menjaga</a:t>
                      </a:r>
                      <a:r>
                        <a:rPr lang="en-US" sz="1800" b="1" dirty="0" smtClean="0">
                          <a:latin typeface="+mn-lt"/>
                        </a:rPr>
                        <a:t> </a:t>
                      </a:r>
                      <a:r>
                        <a:rPr lang="en-US" sz="1800" b="1" dirty="0" err="1" smtClean="0">
                          <a:latin typeface="+mn-lt"/>
                        </a:rPr>
                        <a:t>kesehatan</a:t>
                      </a:r>
                      <a:r>
                        <a:rPr lang="en-US" sz="1800" b="1" dirty="0" smtClean="0">
                          <a:latin typeface="+mn-lt"/>
                        </a:rPr>
                        <a:t> – </a:t>
                      </a:r>
                      <a:r>
                        <a:rPr lang="en-US" sz="1800" b="1" dirty="0" err="1" smtClean="0">
                          <a:latin typeface="+mn-lt"/>
                        </a:rPr>
                        <a:t>kompetensi</a:t>
                      </a:r>
                      <a:endParaRPr lang="en-US" sz="1800" b="1" dirty="0" smtClean="0">
                        <a:latin typeface="+mn-lt"/>
                      </a:endParaRPr>
                    </a:p>
                    <a:p>
                      <a:pPr marL="514350" indent="-514350" fontAlgn="auto">
                        <a:spcBef>
                          <a:spcPts val="0"/>
                        </a:spcBef>
                        <a:spcAft>
                          <a:spcPts val="0"/>
                        </a:spcAft>
                        <a:buFont typeface="+mj-lt"/>
                        <a:buAutoNum type="arabicPeriod"/>
                        <a:defRPr/>
                      </a:pPr>
                      <a:r>
                        <a:rPr lang="en-US" sz="1800" b="1" dirty="0" err="1" smtClean="0">
                          <a:latin typeface="+mn-lt"/>
                        </a:rPr>
                        <a:t>Tanggung</a:t>
                      </a:r>
                      <a:r>
                        <a:rPr lang="en-US" sz="1800" b="1" dirty="0" smtClean="0">
                          <a:latin typeface="+mn-lt"/>
                        </a:rPr>
                        <a:t> </a:t>
                      </a:r>
                      <a:r>
                        <a:rPr lang="en-US" sz="1800" b="1" dirty="0" err="1" smtClean="0">
                          <a:latin typeface="+mn-lt"/>
                        </a:rPr>
                        <a:t>jawab</a:t>
                      </a:r>
                      <a:r>
                        <a:rPr lang="en-US" sz="1800" b="1" dirty="0" smtClean="0">
                          <a:latin typeface="+mn-lt"/>
                        </a:rPr>
                        <a:t> </a:t>
                      </a:r>
                      <a:r>
                        <a:rPr lang="en-US" sz="1800" b="1" dirty="0" err="1" smtClean="0">
                          <a:latin typeface="+mn-lt"/>
                        </a:rPr>
                        <a:t>pada</a:t>
                      </a:r>
                      <a:r>
                        <a:rPr lang="en-US" sz="1800" b="1" dirty="0" smtClean="0">
                          <a:latin typeface="+mn-lt"/>
                        </a:rPr>
                        <a:t> </a:t>
                      </a:r>
                      <a:r>
                        <a:rPr lang="en-US" sz="1800" b="1" dirty="0" err="1" smtClean="0">
                          <a:latin typeface="+mn-lt"/>
                        </a:rPr>
                        <a:t>tugas</a:t>
                      </a:r>
                      <a:r>
                        <a:rPr lang="en-US" sz="1800" b="1" dirty="0" smtClean="0">
                          <a:latin typeface="+mn-lt"/>
                        </a:rPr>
                        <a:t> – </a:t>
                      </a:r>
                      <a:r>
                        <a:rPr lang="en-US" sz="1800" b="1" dirty="0" err="1" smtClean="0">
                          <a:latin typeface="+mn-lt"/>
                        </a:rPr>
                        <a:t>laporan</a:t>
                      </a:r>
                      <a:r>
                        <a:rPr lang="en-US" sz="1800" b="1" dirty="0" smtClean="0">
                          <a:latin typeface="+mn-lt"/>
                        </a:rPr>
                        <a:t> – data </a:t>
                      </a:r>
                      <a:r>
                        <a:rPr lang="en-US" sz="1800" b="1" dirty="0" err="1" smtClean="0">
                          <a:latin typeface="+mn-lt"/>
                        </a:rPr>
                        <a:t>akurat</a:t>
                      </a:r>
                      <a:r>
                        <a:rPr lang="en-US" sz="1800" b="1" dirty="0" smtClean="0">
                          <a:latin typeface="+mn-lt"/>
                        </a:rPr>
                        <a:t> – </a:t>
                      </a:r>
                      <a:r>
                        <a:rPr lang="en-US" sz="1800" b="1" dirty="0" err="1" smtClean="0">
                          <a:latin typeface="+mn-lt"/>
                        </a:rPr>
                        <a:t>dana</a:t>
                      </a:r>
                      <a:r>
                        <a:rPr lang="en-US" sz="1800" b="1" dirty="0" smtClean="0">
                          <a:latin typeface="+mn-lt"/>
                        </a:rPr>
                        <a:t>- </a:t>
                      </a:r>
                      <a:r>
                        <a:rPr lang="en-US" sz="1800" b="1" dirty="0" err="1" smtClean="0">
                          <a:latin typeface="+mn-lt"/>
                        </a:rPr>
                        <a:t>pemborosan</a:t>
                      </a:r>
                      <a:r>
                        <a:rPr lang="en-US" sz="1800" b="1" dirty="0" smtClean="0">
                          <a:latin typeface="+mn-lt"/>
                        </a:rPr>
                        <a:t>, </a:t>
                      </a:r>
                      <a:r>
                        <a:rPr lang="en-US" sz="1800" b="1" dirty="0" err="1" smtClean="0">
                          <a:latin typeface="+mn-lt"/>
                        </a:rPr>
                        <a:t>absen</a:t>
                      </a:r>
                      <a:r>
                        <a:rPr lang="en-US" sz="1800" b="1" dirty="0" smtClean="0">
                          <a:latin typeface="+mn-lt"/>
                        </a:rPr>
                        <a:t>, </a:t>
                      </a:r>
                      <a:r>
                        <a:rPr lang="en-US" sz="1800" b="1" dirty="0" err="1" smtClean="0">
                          <a:latin typeface="+mn-lt"/>
                        </a:rPr>
                        <a:t>mangkir</a:t>
                      </a:r>
                      <a:r>
                        <a:rPr lang="en-US" sz="1800" b="1" dirty="0" smtClean="0">
                          <a:latin typeface="+mn-lt"/>
                        </a:rPr>
                        <a:t> </a:t>
                      </a:r>
                      <a:r>
                        <a:rPr lang="en-US" sz="1800" b="1" dirty="0" err="1" smtClean="0">
                          <a:latin typeface="+mn-lt"/>
                        </a:rPr>
                        <a:t>dll</a:t>
                      </a:r>
                      <a:r>
                        <a:rPr lang="en-US" sz="1800" b="1" dirty="0" smtClean="0">
                          <a:latin typeface="+mn-lt"/>
                        </a:rPr>
                        <a:t> </a:t>
                      </a:r>
                    </a:p>
                    <a:p>
                      <a:pPr marL="182563" marR="0" lvl="0" indent="-182563">
                        <a:lnSpc>
                          <a:spcPct val="115000"/>
                        </a:lnSpc>
                        <a:spcBef>
                          <a:spcPts val="0"/>
                        </a:spcBef>
                        <a:spcAft>
                          <a:spcPts val="0"/>
                        </a:spcAft>
                        <a:buFont typeface="Calibri"/>
                        <a:buChar char="-"/>
                      </a:pPr>
                      <a:endParaRPr lang="en-US" sz="20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4D2FDBF-BD59-4E4A-8CAF-962F8E6B94A4}" type="datetime1">
              <a:rPr lang="en-US" smtClean="0"/>
              <a:pPr>
                <a:defRPr/>
              </a:pPr>
              <a:t>26-Oct-22</a:t>
            </a:fld>
            <a:endParaRPr lang="en-US"/>
          </a:p>
        </p:txBody>
      </p:sp>
      <p:sp>
        <p:nvSpPr>
          <p:cNvPr id="4" name="Slide Number Placeholder 3"/>
          <p:cNvSpPr>
            <a:spLocks noGrp="1"/>
          </p:cNvSpPr>
          <p:nvPr>
            <p:ph type="sldNum" sz="quarter" idx="12"/>
          </p:nvPr>
        </p:nvSpPr>
        <p:spPr>
          <a:xfrm>
            <a:off x="6477000" y="6172200"/>
            <a:ext cx="2209800" cy="549275"/>
          </a:xfrm>
        </p:spPr>
        <p:txBody>
          <a:bodyPr/>
          <a:lstStyle/>
          <a:p>
            <a:pPr>
              <a:defRPr/>
            </a:pPr>
            <a:fld id="{3F7FC79B-7481-4986-A82A-941BDF049553}" type="slidenum">
              <a:rPr lang="en-US" smtClean="0"/>
              <a:pPr>
                <a:defRPr/>
              </a:pPr>
              <a:t>39</a:t>
            </a:fld>
            <a:endParaRPr lang="en-US" dirty="0"/>
          </a:p>
        </p:txBody>
      </p:sp>
      <p:graphicFrame>
        <p:nvGraphicFramePr>
          <p:cNvPr id="5" name="Table 4"/>
          <p:cNvGraphicFramePr>
            <a:graphicFrameLocks noGrp="1"/>
          </p:cNvGraphicFramePr>
          <p:nvPr/>
        </p:nvGraphicFramePr>
        <p:xfrm>
          <a:off x="0" y="0"/>
          <a:ext cx="9144000" cy="5248483"/>
        </p:xfrm>
        <a:graphic>
          <a:graphicData uri="http://schemas.openxmlformats.org/drawingml/2006/table">
            <a:tbl>
              <a:tblPr firstRow="1" bandRow="1">
                <a:tableStyleId>{5C22544A-7EE6-4342-B048-85BDC9FD1C3A}</a:tableStyleId>
              </a:tblPr>
              <a:tblGrid>
                <a:gridCol w="2286000"/>
                <a:gridCol w="3938067"/>
                <a:gridCol w="2919933"/>
              </a:tblGrid>
              <a:tr h="798403">
                <a:tc>
                  <a:txBody>
                    <a:bodyPr/>
                    <a:lstStyle/>
                    <a:p>
                      <a:pPr marL="0" marR="0" algn="ctr">
                        <a:lnSpc>
                          <a:spcPct val="115000"/>
                        </a:lnSpc>
                        <a:spcBef>
                          <a:spcPts val="0"/>
                        </a:spcBef>
                        <a:spcAft>
                          <a:spcPts val="0"/>
                        </a:spcAft>
                      </a:pPr>
                      <a:r>
                        <a:rPr lang="en-US" sz="2800" b="1" dirty="0" err="1">
                          <a:latin typeface="Calibri"/>
                          <a:ea typeface="Times New Roman"/>
                          <a:cs typeface="Times New Roman"/>
                        </a:rPr>
                        <a:t>Jenjang</a:t>
                      </a:r>
                      <a:r>
                        <a:rPr lang="en-US" sz="2800" b="1" dirty="0">
                          <a:latin typeface="Calibri"/>
                          <a:ea typeface="Times New Roman"/>
                          <a:cs typeface="Times New Roman"/>
                        </a:rPr>
                        <a:t>/ JPL</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latin typeface="Calibri"/>
                          <a:ea typeface="Times New Roman"/>
                          <a:cs typeface="Times New Roman"/>
                        </a:rPr>
                        <a:t>Tugas</a:t>
                      </a:r>
                      <a:r>
                        <a:rPr lang="en-US" sz="2800" b="1" dirty="0">
                          <a:latin typeface="Calibri"/>
                          <a:ea typeface="Times New Roman"/>
                          <a:cs typeface="Times New Roman"/>
                        </a:rPr>
                        <a:t> / </a:t>
                      </a:r>
                      <a:r>
                        <a:rPr lang="en-US" sz="2800" b="1" dirty="0" err="1">
                          <a:latin typeface="Calibri"/>
                          <a:ea typeface="Times New Roman"/>
                          <a:cs typeface="Times New Roman"/>
                        </a:rPr>
                        <a:t>Fungsi</a:t>
                      </a:r>
                      <a:r>
                        <a:rPr lang="en-US" sz="2800" b="1" dirty="0">
                          <a:latin typeface="Calibri"/>
                          <a:ea typeface="Times New Roman"/>
                          <a:cs typeface="Times New Roman"/>
                        </a:rPr>
                        <a:t> </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latin typeface="Calibri"/>
                          <a:ea typeface="Times New Roman"/>
                          <a:cs typeface="Times New Roman"/>
                        </a:rPr>
                        <a:t>Contoh</a:t>
                      </a:r>
                      <a:endParaRPr lang="en-US" sz="2800" dirty="0">
                        <a:latin typeface="Calibri"/>
                        <a:ea typeface="Times New Roman"/>
                        <a:cs typeface="Times New Roman"/>
                      </a:endParaRPr>
                    </a:p>
                  </a:txBody>
                  <a:tcPr marL="68580" marR="68580" marT="0" marB="0"/>
                </a:tc>
              </a:tr>
              <a:tr h="3839612">
                <a:tc>
                  <a:txBody>
                    <a:bodyPr/>
                    <a:lstStyle/>
                    <a:p>
                      <a:r>
                        <a:rPr lang="en-US" sz="3200" kern="1200" dirty="0" err="1" smtClean="0">
                          <a:solidFill>
                            <a:schemeClr val="dk1"/>
                          </a:solidFill>
                          <a:latin typeface="+mn-lt"/>
                          <a:ea typeface="+mn-ea"/>
                          <a:cs typeface="+mn-cs"/>
                        </a:rPr>
                        <a:t>Trampil</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Pelaksanan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lanjut</a:t>
                      </a:r>
                      <a:r>
                        <a:rPr lang="en-US" sz="3200" kern="1200" dirty="0" smtClean="0">
                          <a:solidFill>
                            <a:schemeClr val="dk1"/>
                          </a:solidFill>
                          <a:latin typeface="+mn-lt"/>
                          <a:ea typeface="+mn-ea"/>
                          <a:cs typeface="+mn-cs"/>
                        </a:rPr>
                        <a:t>/ </a:t>
                      </a:r>
                      <a:endParaRPr lang="en-US" sz="3200" dirty="0"/>
                    </a:p>
                  </a:txBody>
                  <a:tcPr/>
                </a:tc>
                <a:tc>
                  <a:txBody>
                    <a:bodyPr/>
                    <a:lstStyle/>
                    <a:p>
                      <a:pPr lvl="0">
                        <a:buFont typeface="Wingdings" pitchFamily="2" charset="2"/>
                        <a:buChar char="§"/>
                      </a:pPr>
                      <a:r>
                        <a:rPr lang="en-US" sz="2800" kern="1200" dirty="0" err="1" smtClean="0">
                          <a:solidFill>
                            <a:schemeClr val="dk1"/>
                          </a:solidFill>
                          <a:latin typeface="+mn-lt"/>
                          <a:ea typeface="+mn-ea"/>
                          <a:cs typeface="+mn-cs"/>
                        </a:rPr>
                        <a:t>Memantau</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masalah</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etik</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dalam</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pelaksanaan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Askeb</a:t>
                      </a:r>
                      <a:endParaRPr lang="en-US" sz="2800" kern="1200" dirty="0" smtClean="0">
                        <a:solidFill>
                          <a:schemeClr val="dk1"/>
                        </a:solidFill>
                        <a:latin typeface="+mn-lt"/>
                        <a:ea typeface="+mn-ea"/>
                        <a:cs typeface="+mn-cs"/>
                      </a:endParaRPr>
                    </a:p>
                    <a:p>
                      <a:pPr lvl="0">
                        <a:buFont typeface="Wingdings" pitchFamily="2" charset="2"/>
                        <a:buChar char="§"/>
                      </a:pPr>
                      <a:r>
                        <a:rPr lang="en-US" sz="2800" kern="1200" dirty="0" err="1" smtClean="0">
                          <a:solidFill>
                            <a:schemeClr val="dk1"/>
                          </a:solidFill>
                          <a:latin typeface="+mn-lt"/>
                          <a:ea typeface="+mn-ea"/>
                          <a:cs typeface="+mn-cs"/>
                        </a:rPr>
                        <a:t>Menjadi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konsulen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untuk</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jenjang</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bawahnya</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dalam</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masalah</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etik</a:t>
                      </a:r>
                      <a:r>
                        <a:rPr lang="en-US" sz="2800" kern="1200" dirty="0" smtClean="0">
                          <a:solidFill>
                            <a:schemeClr val="dk1"/>
                          </a:solidFill>
                          <a:latin typeface="+mn-lt"/>
                          <a:ea typeface="+mn-ea"/>
                          <a:cs typeface="+mn-cs"/>
                        </a:rPr>
                        <a:t>.</a:t>
                      </a:r>
                    </a:p>
                    <a:p>
                      <a:pPr lvl="0">
                        <a:buFont typeface="Wingdings" pitchFamily="2" charset="2"/>
                        <a:buChar char="§"/>
                      </a:pPr>
                      <a:r>
                        <a:rPr lang="en-US" sz="2800" kern="1200" dirty="0" err="1" smtClean="0">
                          <a:solidFill>
                            <a:schemeClr val="dk1"/>
                          </a:solidFill>
                          <a:latin typeface="+mn-lt"/>
                          <a:ea typeface="+mn-ea"/>
                          <a:cs typeface="+mn-cs"/>
                        </a:rPr>
                        <a:t>Membuat</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keputusan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dalam</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masalah</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etik</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dalam</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asuhan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kebidanan</a:t>
                      </a:r>
                      <a:r>
                        <a:rPr lang="en-US" sz="2800" kern="1200" dirty="0" smtClean="0">
                          <a:solidFill>
                            <a:schemeClr val="dk1"/>
                          </a:solidFill>
                          <a:latin typeface="+mn-lt"/>
                          <a:ea typeface="+mn-ea"/>
                          <a:cs typeface="+mn-cs"/>
                        </a:rPr>
                        <a:t>.</a:t>
                      </a:r>
                    </a:p>
                    <a:p>
                      <a:pPr>
                        <a:buFont typeface="Wingdings" pitchFamily="2" charset="2"/>
                        <a:buNone/>
                      </a:pPr>
                      <a:endParaRPr lang="en-US" sz="2800" dirty="0"/>
                    </a:p>
                  </a:txBody>
                  <a:tcPr/>
                </a:tc>
                <a:tc>
                  <a:txBody>
                    <a:bodyPr/>
                    <a:lstStyle/>
                    <a:p>
                      <a:pPr marL="514350" indent="-514350" fontAlgn="auto">
                        <a:spcBef>
                          <a:spcPts val="0"/>
                        </a:spcBef>
                        <a:spcAft>
                          <a:spcPts val="0"/>
                        </a:spcAft>
                        <a:buFont typeface="+mj-lt"/>
                        <a:buAutoNum type="arabicPeriod"/>
                        <a:defRPr/>
                      </a:pPr>
                      <a:r>
                        <a:rPr lang="en-US" sz="1800" b="1" dirty="0" err="1" smtClean="0">
                          <a:latin typeface="+mn-lt"/>
                        </a:rPr>
                        <a:t>Klien</a:t>
                      </a:r>
                      <a:r>
                        <a:rPr lang="en-US" sz="1800" b="1" dirty="0" smtClean="0">
                          <a:latin typeface="+mn-lt"/>
                        </a:rPr>
                        <a:t> / </a:t>
                      </a:r>
                      <a:r>
                        <a:rPr lang="en-US" sz="1800" b="1" dirty="0" err="1" smtClean="0">
                          <a:latin typeface="+mn-lt"/>
                        </a:rPr>
                        <a:t>pasien</a:t>
                      </a:r>
                      <a:r>
                        <a:rPr lang="en-US" sz="1800" b="1" dirty="0" smtClean="0">
                          <a:latin typeface="+mn-lt"/>
                        </a:rPr>
                        <a:t> </a:t>
                      </a:r>
                      <a:r>
                        <a:rPr lang="en-US" sz="1800" b="1" dirty="0" err="1" smtClean="0">
                          <a:latin typeface="+mn-lt"/>
                        </a:rPr>
                        <a:t>dan</a:t>
                      </a:r>
                      <a:r>
                        <a:rPr lang="en-US" sz="1800" b="1" dirty="0" smtClean="0">
                          <a:latin typeface="+mn-lt"/>
                        </a:rPr>
                        <a:t> </a:t>
                      </a:r>
                      <a:r>
                        <a:rPr lang="en-US" sz="1800" b="1" dirty="0" err="1" smtClean="0">
                          <a:latin typeface="+mn-lt"/>
                        </a:rPr>
                        <a:t>masyarakat</a:t>
                      </a:r>
                      <a:endParaRPr lang="en-US" sz="1800" b="1" dirty="0" smtClean="0">
                        <a:latin typeface="+mn-lt"/>
                      </a:endParaRPr>
                    </a:p>
                    <a:p>
                      <a:pPr marL="514350" indent="-514350" fontAlgn="auto">
                        <a:spcBef>
                          <a:spcPts val="0"/>
                        </a:spcBef>
                        <a:spcAft>
                          <a:spcPts val="0"/>
                        </a:spcAft>
                        <a:buFont typeface="+mj-lt"/>
                        <a:buAutoNum type="arabicPeriod"/>
                        <a:defRPr/>
                      </a:pPr>
                      <a:r>
                        <a:rPr lang="en-US" sz="1800" b="1" dirty="0" err="1" smtClean="0">
                          <a:latin typeface="+mn-lt"/>
                        </a:rPr>
                        <a:t>Tugas</a:t>
                      </a:r>
                      <a:r>
                        <a:rPr lang="en-US" sz="1800" b="1" dirty="0" smtClean="0">
                          <a:latin typeface="+mn-lt"/>
                        </a:rPr>
                        <a:t> </a:t>
                      </a:r>
                      <a:r>
                        <a:rPr lang="en-US" sz="1800" b="1" dirty="0" err="1" smtClean="0">
                          <a:latin typeface="+mn-lt"/>
                        </a:rPr>
                        <a:t>nya</a:t>
                      </a:r>
                      <a:r>
                        <a:rPr lang="en-US" sz="1800" b="1" dirty="0" smtClean="0">
                          <a:latin typeface="+mn-lt"/>
                        </a:rPr>
                        <a:t> </a:t>
                      </a:r>
                      <a:r>
                        <a:rPr lang="en-US" sz="1800" b="1" dirty="0" err="1" smtClean="0">
                          <a:latin typeface="+mn-lt"/>
                        </a:rPr>
                        <a:t>sebagai</a:t>
                      </a:r>
                      <a:r>
                        <a:rPr lang="en-US" sz="1800" b="1" dirty="0" smtClean="0">
                          <a:latin typeface="+mn-lt"/>
                        </a:rPr>
                        <a:t> </a:t>
                      </a:r>
                      <a:r>
                        <a:rPr lang="en-US" sz="1800" b="1" dirty="0" err="1" smtClean="0">
                          <a:latin typeface="+mn-lt"/>
                        </a:rPr>
                        <a:t>Bidan</a:t>
                      </a:r>
                      <a:endParaRPr lang="en-US" sz="1800" b="1" dirty="0" smtClean="0">
                        <a:latin typeface="+mn-lt"/>
                      </a:endParaRPr>
                    </a:p>
                    <a:p>
                      <a:pPr marL="514350" indent="-514350" fontAlgn="auto">
                        <a:spcBef>
                          <a:spcPts val="0"/>
                        </a:spcBef>
                        <a:spcAft>
                          <a:spcPts val="0"/>
                        </a:spcAft>
                        <a:buFont typeface="+mj-lt"/>
                        <a:buAutoNum type="arabicPeriod"/>
                        <a:defRPr/>
                      </a:pPr>
                      <a:r>
                        <a:rPr lang="en-US" sz="1800" b="1" dirty="0" err="1" smtClean="0">
                          <a:latin typeface="+mn-lt"/>
                        </a:rPr>
                        <a:t>Sejawat</a:t>
                      </a:r>
                      <a:r>
                        <a:rPr lang="en-US" sz="1800" b="1" dirty="0" smtClean="0">
                          <a:latin typeface="+mn-lt"/>
                        </a:rPr>
                        <a:t> &amp; </a:t>
                      </a:r>
                      <a:r>
                        <a:rPr lang="en-US" sz="1800" b="1" dirty="0" err="1" smtClean="0">
                          <a:latin typeface="+mn-lt"/>
                        </a:rPr>
                        <a:t>Tenaga</a:t>
                      </a:r>
                      <a:r>
                        <a:rPr lang="en-US" sz="1800" b="1" dirty="0" smtClean="0">
                          <a:latin typeface="+mn-lt"/>
                        </a:rPr>
                        <a:t> </a:t>
                      </a:r>
                      <a:r>
                        <a:rPr lang="en-US" sz="1800" b="1" dirty="0" err="1" smtClean="0">
                          <a:latin typeface="+mn-lt"/>
                        </a:rPr>
                        <a:t>Kesehatan</a:t>
                      </a:r>
                      <a:r>
                        <a:rPr lang="en-US" sz="1800" b="1" dirty="0" smtClean="0">
                          <a:latin typeface="+mn-lt"/>
                        </a:rPr>
                        <a:t> </a:t>
                      </a:r>
                      <a:r>
                        <a:rPr lang="en-US" sz="1800" b="1" dirty="0" err="1" smtClean="0">
                          <a:latin typeface="+mn-lt"/>
                        </a:rPr>
                        <a:t>lainnya</a:t>
                      </a:r>
                      <a:endParaRPr lang="en-US" sz="1800" b="1" dirty="0" smtClean="0">
                        <a:latin typeface="+mn-lt"/>
                      </a:endParaRPr>
                    </a:p>
                    <a:p>
                      <a:pPr marL="514350" indent="-514350" fontAlgn="auto">
                        <a:spcBef>
                          <a:spcPts val="0"/>
                        </a:spcBef>
                        <a:spcAft>
                          <a:spcPts val="0"/>
                        </a:spcAft>
                        <a:buFont typeface="+mj-lt"/>
                        <a:buAutoNum type="arabicPeriod"/>
                        <a:defRPr/>
                      </a:pPr>
                      <a:r>
                        <a:rPr lang="en-US" sz="1800" b="1" dirty="0" err="1" smtClean="0">
                          <a:latin typeface="+mn-lt"/>
                        </a:rPr>
                        <a:t>Profesi</a:t>
                      </a:r>
                      <a:r>
                        <a:rPr lang="en-US" sz="1800" b="1" dirty="0" smtClean="0">
                          <a:latin typeface="+mn-lt"/>
                        </a:rPr>
                        <a:t> </a:t>
                      </a:r>
                      <a:r>
                        <a:rPr lang="en-US" sz="1800" b="1" dirty="0" err="1" smtClean="0">
                          <a:latin typeface="+mn-lt"/>
                        </a:rPr>
                        <a:t>nya</a:t>
                      </a:r>
                      <a:r>
                        <a:rPr lang="en-US" sz="1800" b="1" dirty="0" smtClean="0">
                          <a:latin typeface="+mn-lt"/>
                        </a:rPr>
                        <a:t> </a:t>
                      </a:r>
                      <a:r>
                        <a:rPr lang="en-US" sz="1800" b="1" dirty="0" err="1" smtClean="0">
                          <a:latin typeface="+mn-lt"/>
                        </a:rPr>
                        <a:t>sendiri</a:t>
                      </a:r>
                      <a:r>
                        <a:rPr lang="en-US" sz="1800" b="1" dirty="0" smtClean="0">
                          <a:latin typeface="+mn-lt"/>
                        </a:rPr>
                        <a:t> (</a:t>
                      </a:r>
                      <a:r>
                        <a:rPr lang="en-US" sz="1800" b="1" dirty="0" err="1" smtClean="0">
                          <a:latin typeface="+mn-lt"/>
                        </a:rPr>
                        <a:t>Bidan</a:t>
                      </a:r>
                      <a:r>
                        <a:rPr lang="en-US" sz="1800" b="1" dirty="0" smtClean="0">
                          <a:latin typeface="+mn-lt"/>
                        </a:rPr>
                        <a:t>)</a:t>
                      </a:r>
                    </a:p>
                    <a:p>
                      <a:pPr marL="514350" indent="-514350" fontAlgn="auto">
                        <a:spcBef>
                          <a:spcPts val="0"/>
                        </a:spcBef>
                        <a:spcAft>
                          <a:spcPts val="0"/>
                        </a:spcAft>
                        <a:buFont typeface="+mj-lt"/>
                        <a:buAutoNum type="arabicPeriod"/>
                        <a:defRPr/>
                      </a:pPr>
                      <a:r>
                        <a:rPr lang="en-US" sz="1800" b="1" dirty="0" err="1" smtClean="0">
                          <a:latin typeface="+mn-lt"/>
                        </a:rPr>
                        <a:t>Diri</a:t>
                      </a:r>
                      <a:r>
                        <a:rPr lang="en-US" sz="1800" b="1" dirty="0" smtClean="0">
                          <a:latin typeface="+mn-lt"/>
                        </a:rPr>
                        <a:t> </a:t>
                      </a:r>
                      <a:r>
                        <a:rPr lang="en-US" sz="1800" b="1" dirty="0" err="1" smtClean="0">
                          <a:latin typeface="+mn-lt"/>
                        </a:rPr>
                        <a:t>sendiri</a:t>
                      </a:r>
                      <a:endParaRPr lang="en-US" sz="1800" b="1" dirty="0" smtClean="0">
                        <a:latin typeface="+mn-lt"/>
                      </a:endParaRPr>
                    </a:p>
                    <a:p>
                      <a:pPr marL="514350" indent="-514350" fontAlgn="auto">
                        <a:spcBef>
                          <a:spcPts val="0"/>
                        </a:spcBef>
                        <a:spcAft>
                          <a:spcPts val="0"/>
                        </a:spcAft>
                        <a:buFont typeface="+mj-lt"/>
                        <a:buAutoNum type="arabicPeriod"/>
                        <a:defRPr/>
                      </a:pPr>
                      <a:r>
                        <a:rPr lang="en-US" sz="1800" b="1" dirty="0" err="1" smtClean="0">
                          <a:latin typeface="+mn-lt"/>
                        </a:rPr>
                        <a:t>Pemerintah</a:t>
                      </a:r>
                      <a:r>
                        <a:rPr lang="en-US" sz="1800" b="1" dirty="0" smtClean="0">
                          <a:latin typeface="+mn-lt"/>
                        </a:rPr>
                        <a:t>, </a:t>
                      </a:r>
                      <a:r>
                        <a:rPr lang="en-US" sz="1800" b="1" dirty="0" err="1" smtClean="0">
                          <a:latin typeface="+mn-lt"/>
                        </a:rPr>
                        <a:t>nusa</a:t>
                      </a:r>
                      <a:r>
                        <a:rPr lang="en-US" sz="1800" b="1" dirty="0" smtClean="0">
                          <a:latin typeface="+mn-lt"/>
                        </a:rPr>
                        <a:t> – </a:t>
                      </a:r>
                      <a:r>
                        <a:rPr lang="en-US" sz="1800" b="1" dirty="0" err="1" smtClean="0">
                          <a:latin typeface="+mn-lt"/>
                        </a:rPr>
                        <a:t>bangsa</a:t>
                      </a:r>
                      <a:r>
                        <a:rPr lang="en-US" sz="1800" b="1" dirty="0" smtClean="0">
                          <a:latin typeface="+mn-lt"/>
                        </a:rPr>
                        <a:t> </a:t>
                      </a:r>
                      <a:r>
                        <a:rPr lang="en-US" sz="1800" b="1" dirty="0" err="1" smtClean="0">
                          <a:latin typeface="+mn-lt"/>
                        </a:rPr>
                        <a:t>dan</a:t>
                      </a:r>
                      <a:r>
                        <a:rPr lang="en-US" sz="1800" b="1" dirty="0" smtClean="0">
                          <a:latin typeface="+mn-lt"/>
                        </a:rPr>
                        <a:t> </a:t>
                      </a:r>
                      <a:r>
                        <a:rPr lang="en-US" sz="1800" b="1" dirty="0" err="1" smtClean="0">
                          <a:latin typeface="+mn-lt"/>
                        </a:rPr>
                        <a:t>tanah</a:t>
                      </a:r>
                      <a:r>
                        <a:rPr lang="en-US" sz="1800" b="1" dirty="0" smtClean="0">
                          <a:latin typeface="+mn-lt"/>
                        </a:rPr>
                        <a:t> air – Indonesia.</a:t>
                      </a:r>
                      <a:endParaRPr lang="en-US" sz="1600" b="1" dirty="0" smtClean="0">
                        <a:latin typeface="+mn-lt"/>
                      </a:endParaRPr>
                    </a:p>
                    <a:p>
                      <a:endParaRPr lang="en-US" dirty="0"/>
                    </a:p>
                  </a:txBody>
                  <a:tcPr/>
                </a:tc>
              </a:tr>
              <a:tr h="467385">
                <a:tc>
                  <a:txBody>
                    <a:bodyPr/>
                    <a:lstStyle/>
                    <a:p>
                      <a:endParaRPr lang="en-US"/>
                    </a:p>
                  </a:txBody>
                  <a:tcPr/>
                </a:tc>
                <a:tc>
                  <a:txBody>
                    <a:bodyPr/>
                    <a:lstStyle/>
                    <a:p>
                      <a:pPr>
                        <a:buFont typeface="Wingdings" pitchFamily="2" charset="2"/>
                        <a:buChar char="§"/>
                      </a:pPr>
                      <a:endParaRPr lang="en-US" sz="2800" dirty="0"/>
                    </a:p>
                  </a:txBody>
                  <a:tcPr/>
                </a:tc>
                <a:tc>
                  <a:txBody>
                    <a:bodyPr/>
                    <a:lstStyle/>
                    <a:p>
                      <a:endParaRPr lang="en-US" dirty="0"/>
                    </a:p>
                  </a:txBody>
                  <a:tcPr/>
                </a:tc>
              </a:tr>
            </a:tbl>
          </a:graphicData>
        </a:graphic>
      </p:graphicFrame>
      <p:pic>
        <p:nvPicPr>
          <p:cNvPr id="38934" name="Picture 3" descr="E:\PD L12\PDM\Gmbr SC\cs10.jpg"/>
          <p:cNvPicPr>
            <a:picLocks noChangeAspect="1" noChangeArrowheads="1"/>
          </p:cNvPicPr>
          <p:nvPr/>
        </p:nvPicPr>
        <p:blipFill>
          <a:blip r:embed="rId2" cstate="print"/>
          <a:srcRect/>
          <a:stretch>
            <a:fillRect/>
          </a:stretch>
        </p:blipFill>
        <p:spPr bwMode="auto">
          <a:xfrm>
            <a:off x="0" y="4724400"/>
            <a:ext cx="1828800" cy="2133600"/>
          </a:xfrm>
          <a:prstGeom prst="rect">
            <a:avLst/>
          </a:prstGeom>
          <a:noFill/>
          <a:ln w="9525">
            <a:noFill/>
            <a:miter lim="800000"/>
            <a:headEnd/>
            <a:tailEnd/>
          </a:ln>
        </p:spPr>
      </p:pic>
      <p:pic>
        <p:nvPicPr>
          <p:cNvPr id="38935" name="Picture 2" descr="month1"/>
          <p:cNvPicPr>
            <a:picLocks noChangeAspect="1" noChangeArrowheads="1"/>
          </p:cNvPicPr>
          <p:nvPr/>
        </p:nvPicPr>
        <p:blipFill>
          <a:blip r:embed="rId3" cstate="print"/>
          <a:srcRect l="739" r="5905" b="1968"/>
          <a:stretch>
            <a:fillRect/>
          </a:stretch>
        </p:blipFill>
        <p:spPr bwMode="auto">
          <a:xfrm>
            <a:off x="1828800" y="4724400"/>
            <a:ext cx="2667000" cy="2133600"/>
          </a:xfrm>
          <a:prstGeom prst="rect">
            <a:avLst/>
          </a:prstGeom>
          <a:noFill/>
          <a:ln w="9525">
            <a:noFill/>
            <a:miter lim="800000"/>
            <a:headEnd/>
            <a:tailEnd/>
          </a:ln>
        </p:spPr>
      </p:pic>
      <p:sp>
        <p:nvSpPr>
          <p:cNvPr id="38936" name="Text Box 4"/>
          <p:cNvSpPr txBox="1">
            <a:spLocks noChangeArrowheads="1"/>
          </p:cNvSpPr>
          <p:nvPr/>
        </p:nvSpPr>
        <p:spPr bwMode="auto">
          <a:xfrm>
            <a:off x="1676400" y="6400800"/>
            <a:ext cx="2743200" cy="400050"/>
          </a:xfrm>
          <a:prstGeom prst="rect">
            <a:avLst/>
          </a:prstGeom>
          <a:noFill/>
          <a:ln w="9525">
            <a:noFill/>
            <a:miter lim="800000"/>
            <a:headEnd/>
            <a:tailEnd/>
          </a:ln>
        </p:spPr>
        <p:txBody>
          <a:bodyPr>
            <a:spAutoFit/>
          </a:bodyPr>
          <a:lstStyle/>
          <a:p>
            <a:pPr algn="ctr">
              <a:spcBef>
                <a:spcPct val="50000"/>
              </a:spcBef>
            </a:pPr>
            <a:r>
              <a:rPr lang="en-US" sz="2000" b="1">
                <a:solidFill>
                  <a:srgbClr val="00B0F0"/>
                </a:solidFill>
              </a:rPr>
              <a:t>Embrio 4 minggu</a:t>
            </a:r>
            <a:endParaRPr lang="en-GB" sz="2000" b="1">
              <a:solidFill>
                <a:srgbClr val="00B0F0"/>
              </a:solidFill>
            </a:endParaRPr>
          </a:p>
        </p:txBody>
      </p:sp>
      <p:pic>
        <p:nvPicPr>
          <p:cNvPr id="38937" name="Picture 2" descr="melahirkan-depan"/>
          <p:cNvPicPr>
            <a:picLocks noChangeAspect="1" noChangeArrowheads="1"/>
          </p:cNvPicPr>
          <p:nvPr/>
        </p:nvPicPr>
        <p:blipFill>
          <a:blip r:embed="rId4" cstate="print"/>
          <a:srcRect/>
          <a:stretch>
            <a:fillRect/>
          </a:stretch>
        </p:blipFill>
        <p:spPr bwMode="auto">
          <a:xfrm>
            <a:off x="4343400" y="4724400"/>
            <a:ext cx="2514600" cy="2133600"/>
          </a:xfrm>
          <a:prstGeom prst="rect">
            <a:avLst/>
          </a:prstGeom>
          <a:noFill/>
          <a:ln w="9525">
            <a:noFill/>
            <a:miter lim="800000"/>
            <a:headEnd/>
            <a:tailEnd/>
          </a:ln>
        </p:spPr>
      </p:pic>
      <p:pic>
        <p:nvPicPr>
          <p:cNvPr id="10" name="Picture 7"/>
          <p:cNvPicPr>
            <a:picLocks noChangeAspect="1" noChangeArrowheads="1"/>
          </p:cNvPicPr>
          <p:nvPr/>
        </p:nvPicPr>
        <p:blipFill>
          <a:blip r:embed="rId5" cstate="print"/>
          <a:srcRect/>
          <a:stretch>
            <a:fillRect/>
          </a:stretch>
        </p:blipFill>
        <p:spPr bwMode="auto">
          <a:xfrm>
            <a:off x="6858000" y="4724400"/>
            <a:ext cx="2286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D460B636-4C1F-469B-8A46-4D2D26A6816E}" type="slidenum">
              <a:rPr lang="en-US" smtClean="0"/>
              <a:pPr>
                <a:defRPr/>
              </a:pPr>
              <a:t>4</a:t>
            </a:fld>
            <a:endParaRPr lang="en-US" smtClean="0"/>
          </a:p>
        </p:txBody>
      </p:sp>
      <p:sp>
        <p:nvSpPr>
          <p:cNvPr id="7171" name="Text Box 4"/>
          <p:cNvSpPr txBox="1">
            <a:spLocks noChangeArrowheads="1"/>
          </p:cNvSpPr>
          <p:nvPr/>
        </p:nvSpPr>
        <p:spPr bwMode="auto">
          <a:xfrm>
            <a:off x="755650" y="404813"/>
            <a:ext cx="3743325" cy="457200"/>
          </a:xfrm>
          <a:prstGeom prst="rect">
            <a:avLst/>
          </a:prstGeom>
          <a:noFill/>
          <a:ln w="9525">
            <a:noFill/>
            <a:miter lim="800000"/>
            <a:headEnd/>
            <a:tailEnd/>
          </a:ln>
        </p:spPr>
        <p:txBody>
          <a:bodyPr>
            <a:spAutoFit/>
          </a:bodyPr>
          <a:lstStyle/>
          <a:p>
            <a:pPr>
              <a:spcBef>
                <a:spcPct val="50000"/>
              </a:spcBef>
            </a:pPr>
            <a:r>
              <a:rPr lang="en-US" sz="2400" dirty="0"/>
              <a:t>c.  </a:t>
            </a:r>
            <a:r>
              <a:rPr lang="en-US" sz="2400" dirty="0" err="1"/>
              <a:t>Aspek</a:t>
            </a:r>
            <a:r>
              <a:rPr lang="en-US" sz="2400" dirty="0"/>
              <a:t> Norma</a:t>
            </a:r>
          </a:p>
        </p:txBody>
      </p:sp>
      <p:sp>
        <p:nvSpPr>
          <p:cNvPr id="7172" name="Text Box 5"/>
          <p:cNvSpPr txBox="1">
            <a:spLocks noChangeArrowheads="1"/>
          </p:cNvSpPr>
          <p:nvPr/>
        </p:nvSpPr>
        <p:spPr bwMode="auto">
          <a:xfrm>
            <a:off x="1258888" y="908050"/>
            <a:ext cx="6769100" cy="457200"/>
          </a:xfrm>
          <a:prstGeom prst="rect">
            <a:avLst/>
          </a:prstGeom>
          <a:noFill/>
          <a:ln w="9525">
            <a:noFill/>
            <a:miter lim="800000"/>
            <a:headEnd/>
            <a:tailEnd/>
          </a:ln>
        </p:spPr>
        <p:txBody>
          <a:bodyPr>
            <a:spAutoFit/>
          </a:bodyPr>
          <a:lstStyle/>
          <a:p>
            <a:pPr>
              <a:spcBef>
                <a:spcPct val="50000"/>
              </a:spcBef>
              <a:buFontTx/>
              <a:buBlip>
                <a:blip r:embed="rId2"/>
              </a:buBlip>
            </a:pPr>
            <a:r>
              <a:rPr lang="en-US" sz="2400" dirty="0"/>
              <a:t> </a:t>
            </a:r>
            <a:r>
              <a:rPr lang="en-US" sz="2400" dirty="0" err="1"/>
              <a:t>Aspek</a:t>
            </a:r>
            <a:r>
              <a:rPr lang="en-US" sz="2400" dirty="0"/>
              <a:t> </a:t>
            </a:r>
            <a:r>
              <a:rPr lang="en-US" sz="2400" dirty="0" err="1"/>
              <a:t>hidup</a:t>
            </a:r>
            <a:r>
              <a:rPr lang="en-US" sz="2400" dirty="0"/>
              <a:t> </a:t>
            </a:r>
            <a:r>
              <a:rPr lang="en-US" sz="2400" dirty="0" err="1"/>
              <a:t>pribadi</a:t>
            </a:r>
            <a:endParaRPr lang="en-US" sz="2400" dirty="0"/>
          </a:p>
        </p:txBody>
      </p:sp>
      <p:sp>
        <p:nvSpPr>
          <p:cNvPr id="7173" name="Text Box 6"/>
          <p:cNvSpPr txBox="1">
            <a:spLocks noChangeArrowheads="1"/>
          </p:cNvSpPr>
          <p:nvPr/>
        </p:nvSpPr>
        <p:spPr bwMode="auto">
          <a:xfrm>
            <a:off x="1547813" y="1339850"/>
            <a:ext cx="6769100" cy="822325"/>
          </a:xfrm>
          <a:prstGeom prst="rect">
            <a:avLst/>
          </a:prstGeom>
          <a:noFill/>
          <a:ln w="9525">
            <a:noFill/>
            <a:miter lim="800000"/>
            <a:headEnd/>
            <a:tailEnd/>
          </a:ln>
        </p:spPr>
        <p:txBody>
          <a:bodyPr>
            <a:spAutoFit/>
          </a:bodyPr>
          <a:lstStyle/>
          <a:p>
            <a:pPr marL="274638" indent="-274638">
              <a:spcBef>
                <a:spcPct val="50000"/>
              </a:spcBef>
              <a:buFontTx/>
              <a:buChar char="•"/>
            </a:pPr>
            <a:r>
              <a:rPr lang="en-US" sz="2400"/>
              <a:t>Norma kepercayaan untuk mencapai   kesucian hidup pribadi</a:t>
            </a:r>
          </a:p>
        </p:txBody>
      </p:sp>
      <p:sp>
        <p:nvSpPr>
          <p:cNvPr id="7174" name="Text Box 7"/>
          <p:cNvSpPr txBox="1">
            <a:spLocks noChangeArrowheads="1"/>
          </p:cNvSpPr>
          <p:nvPr/>
        </p:nvSpPr>
        <p:spPr bwMode="auto">
          <a:xfrm>
            <a:off x="1547813" y="2103438"/>
            <a:ext cx="6769100" cy="933450"/>
          </a:xfrm>
          <a:prstGeom prst="rect">
            <a:avLst/>
          </a:prstGeom>
          <a:noFill/>
          <a:ln w="9525">
            <a:noFill/>
            <a:miter lim="800000"/>
            <a:headEnd/>
            <a:tailEnd/>
          </a:ln>
        </p:spPr>
        <p:txBody>
          <a:bodyPr>
            <a:spAutoFit/>
          </a:bodyPr>
          <a:lstStyle/>
          <a:p>
            <a:pPr marL="274638" indent="-274638">
              <a:lnSpc>
                <a:spcPct val="115000"/>
              </a:lnSpc>
              <a:spcBef>
                <a:spcPct val="50000"/>
              </a:spcBef>
              <a:buFontTx/>
              <a:buChar char="•"/>
            </a:pPr>
            <a:r>
              <a:rPr lang="en-US" sz="2400"/>
              <a:t>Norma kesusilaan untuk kebaikan hidup pribadi dan ahlak</a:t>
            </a:r>
          </a:p>
        </p:txBody>
      </p:sp>
      <p:sp>
        <p:nvSpPr>
          <p:cNvPr id="7175" name="Text Box 9"/>
          <p:cNvSpPr txBox="1">
            <a:spLocks noChangeArrowheads="1"/>
          </p:cNvSpPr>
          <p:nvPr/>
        </p:nvSpPr>
        <p:spPr bwMode="auto">
          <a:xfrm>
            <a:off x="1258888" y="3243263"/>
            <a:ext cx="6769100" cy="457200"/>
          </a:xfrm>
          <a:prstGeom prst="rect">
            <a:avLst/>
          </a:prstGeom>
          <a:noFill/>
          <a:ln w="9525">
            <a:noFill/>
            <a:miter lim="800000"/>
            <a:headEnd/>
            <a:tailEnd/>
          </a:ln>
        </p:spPr>
        <p:txBody>
          <a:bodyPr>
            <a:spAutoFit/>
          </a:bodyPr>
          <a:lstStyle/>
          <a:p>
            <a:pPr>
              <a:spcBef>
                <a:spcPct val="50000"/>
              </a:spcBef>
              <a:buFontTx/>
              <a:buBlip>
                <a:blip r:embed="rId2"/>
              </a:buBlip>
            </a:pPr>
            <a:r>
              <a:rPr lang="en-US" sz="2400"/>
              <a:t> Aspek hidup antar pribadi</a:t>
            </a:r>
          </a:p>
        </p:txBody>
      </p:sp>
      <p:sp>
        <p:nvSpPr>
          <p:cNvPr id="7176" name="Text Box 10"/>
          <p:cNvSpPr txBox="1">
            <a:spLocks noChangeArrowheads="1"/>
          </p:cNvSpPr>
          <p:nvPr/>
        </p:nvSpPr>
        <p:spPr bwMode="auto">
          <a:xfrm>
            <a:off x="1547813" y="3675063"/>
            <a:ext cx="6769100" cy="830262"/>
          </a:xfrm>
          <a:prstGeom prst="rect">
            <a:avLst/>
          </a:prstGeom>
          <a:noFill/>
          <a:ln w="9525">
            <a:noFill/>
            <a:miter lim="800000"/>
            <a:headEnd/>
            <a:tailEnd/>
          </a:ln>
        </p:spPr>
        <p:txBody>
          <a:bodyPr>
            <a:spAutoFit/>
          </a:bodyPr>
          <a:lstStyle/>
          <a:p>
            <a:pPr marL="274638" indent="-274638">
              <a:spcBef>
                <a:spcPct val="50000"/>
              </a:spcBef>
              <a:buFontTx/>
              <a:buChar char="•"/>
            </a:pPr>
            <a:r>
              <a:rPr lang="en-US" sz="2400"/>
              <a:t>Norma sopan-santun dengan tujuan: </a:t>
            </a:r>
            <a:r>
              <a:rPr lang="en-US" sz="2400" i="1"/>
              <a:t>Pleasant living together</a:t>
            </a:r>
          </a:p>
        </p:txBody>
      </p:sp>
      <p:sp>
        <p:nvSpPr>
          <p:cNvPr id="7177" name="Text Box 11"/>
          <p:cNvSpPr txBox="1">
            <a:spLocks noChangeArrowheads="1"/>
          </p:cNvSpPr>
          <p:nvPr/>
        </p:nvSpPr>
        <p:spPr bwMode="auto">
          <a:xfrm>
            <a:off x="1547813" y="4438650"/>
            <a:ext cx="6769100" cy="933450"/>
          </a:xfrm>
          <a:prstGeom prst="rect">
            <a:avLst/>
          </a:prstGeom>
          <a:noFill/>
          <a:ln w="9525">
            <a:noFill/>
            <a:miter lim="800000"/>
            <a:headEnd/>
            <a:tailEnd/>
          </a:ln>
        </p:spPr>
        <p:txBody>
          <a:bodyPr>
            <a:spAutoFit/>
          </a:bodyPr>
          <a:lstStyle/>
          <a:p>
            <a:pPr marL="274638" indent="-274638">
              <a:lnSpc>
                <a:spcPct val="115000"/>
              </a:lnSpc>
              <a:spcBef>
                <a:spcPct val="50000"/>
              </a:spcBef>
              <a:buFontTx/>
              <a:buChar char="•"/>
            </a:pPr>
            <a:r>
              <a:rPr lang="en-US" sz="2400"/>
              <a:t>Norma hukum dengan tujuan:    </a:t>
            </a:r>
            <a:r>
              <a:rPr lang="en-US" sz="2400" i="1"/>
              <a:t>Peaceful living together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26516DF-AFF2-42CE-9C60-9119F16C023B}" type="datetime1">
              <a:rPr lang="en-US" smtClean="0"/>
              <a:pPr>
                <a:defRPr/>
              </a:pPr>
              <a:t>26-Oct-22</a:t>
            </a:fld>
            <a:endParaRPr lang="en-US"/>
          </a:p>
        </p:txBody>
      </p:sp>
      <p:sp>
        <p:nvSpPr>
          <p:cNvPr id="3" name="Footer Placeholder 2"/>
          <p:cNvSpPr>
            <a:spLocks noGrp="1"/>
          </p:cNvSpPr>
          <p:nvPr>
            <p:ph type="ftr" sz="quarter" idx="11"/>
          </p:nvPr>
        </p:nvSpPr>
        <p:spPr/>
        <p:txBody>
          <a:bodyPr/>
          <a:lstStyle/>
          <a:p>
            <a:pPr>
              <a:defRPr/>
            </a:pPr>
            <a:r>
              <a:rPr lang="sv-SE" smtClean="0"/>
              <a:t>Pengurus Daerah Ikatan Bidan Indonesia Jawa Barat</a:t>
            </a:r>
            <a:endParaRPr lang="en-US"/>
          </a:p>
        </p:txBody>
      </p:sp>
      <p:sp>
        <p:nvSpPr>
          <p:cNvPr id="4" name="Slide Number Placeholder 3"/>
          <p:cNvSpPr>
            <a:spLocks noGrp="1"/>
          </p:cNvSpPr>
          <p:nvPr>
            <p:ph type="sldNum" sz="quarter" idx="12"/>
          </p:nvPr>
        </p:nvSpPr>
        <p:spPr/>
        <p:txBody>
          <a:bodyPr/>
          <a:lstStyle/>
          <a:p>
            <a:pPr>
              <a:defRPr/>
            </a:pPr>
            <a:fld id="{D72CA9DD-E1CE-471E-922E-3B7A53A07AAB}" type="slidenum">
              <a:rPr lang="en-US" smtClean="0"/>
              <a:pPr>
                <a:defRPr/>
              </a:pPr>
              <a:t>40</a:t>
            </a:fld>
            <a:endParaRPr lang="en-US"/>
          </a:p>
        </p:txBody>
      </p:sp>
      <p:sp>
        <p:nvSpPr>
          <p:cNvPr id="5" name="Date Placeholder 1"/>
          <p:cNvSpPr txBox="1">
            <a:spLocks/>
          </p:cNvSpPr>
          <p:nvPr/>
        </p:nvSpPr>
        <p:spPr>
          <a:xfrm>
            <a:off x="457200" y="6356350"/>
            <a:ext cx="2133600" cy="365125"/>
          </a:xfrm>
          <a:prstGeom prst="rect">
            <a:avLst/>
          </a:prstGeom>
        </p:spPr>
        <p:txBody>
          <a:bodyPr anchor="ctr"/>
          <a:lstStyle/>
          <a:p>
            <a:pPr fontAlgn="auto">
              <a:spcBef>
                <a:spcPts val="0"/>
              </a:spcBef>
              <a:spcAft>
                <a:spcPts val="0"/>
              </a:spcAft>
              <a:defRPr/>
            </a:pPr>
            <a:fld id="{F4030B6A-2126-40F9-9C51-09E81D6585B6}" type="datetime1">
              <a:rPr lang="en-US" sz="1200">
                <a:solidFill>
                  <a:schemeClr val="tx1">
                    <a:tint val="75000"/>
                  </a:schemeClr>
                </a:solidFill>
                <a:latin typeface="+mn-lt"/>
              </a:rPr>
              <a:pPr fontAlgn="auto">
                <a:spcBef>
                  <a:spcPts val="0"/>
                </a:spcBef>
                <a:spcAft>
                  <a:spcPts val="0"/>
                </a:spcAft>
                <a:defRPr/>
              </a:pPr>
              <a:t>26-Oct-22</a:t>
            </a:fld>
            <a:endParaRPr lang="en-US" sz="1200">
              <a:solidFill>
                <a:schemeClr val="tx1">
                  <a:tint val="75000"/>
                </a:schemeClr>
              </a:solidFill>
              <a:latin typeface="+mn-lt"/>
            </a:endParaRPr>
          </a:p>
        </p:txBody>
      </p:sp>
      <p:sp>
        <p:nvSpPr>
          <p:cNvPr id="6" name="Footer Placeholder 2"/>
          <p:cNvSpPr txBox="1">
            <a:spLocks/>
          </p:cNvSpPr>
          <p:nvPr/>
        </p:nvSpPr>
        <p:spPr>
          <a:xfrm>
            <a:off x="3124200" y="6356350"/>
            <a:ext cx="2895600" cy="365125"/>
          </a:xfrm>
          <a:prstGeom prst="rect">
            <a:avLst/>
          </a:prstGeom>
        </p:spPr>
        <p:txBody>
          <a:bodyPr anchor="ctr"/>
          <a:lstStyle/>
          <a:p>
            <a:pPr algn="ctr" fontAlgn="auto">
              <a:spcBef>
                <a:spcPts val="0"/>
              </a:spcBef>
              <a:spcAft>
                <a:spcPts val="0"/>
              </a:spcAft>
              <a:defRPr/>
            </a:pPr>
            <a:r>
              <a:rPr lang="sv-SE" sz="1200">
                <a:solidFill>
                  <a:schemeClr val="tx1">
                    <a:tint val="75000"/>
                  </a:schemeClr>
                </a:solidFill>
                <a:latin typeface="+mn-lt"/>
              </a:rPr>
              <a:t>Etika Prof - Os safety/ Lauren IBI </a:t>
            </a:r>
            <a:endParaRPr lang="en-US" sz="1200">
              <a:solidFill>
                <a:schemeClr val="tx1">
                  <a:tint val="75000"/>
                </a:schemeClr>
              </a:solidFill>
              <a:latin typeface="+mn-lt"/>
            </a:endParaRPr>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AA12BE8D-1F37-44DF-BA3B-E809053DE5F5}" type="slidenum">
              <a:rPr lang="en-US" sz="1200">
                <a:solidFill>
                  <a:schemeClr val="tx1">
                    <a:tint val="75000"/>
                  </a:schemeClr>
                </a:solidFill>
                <a:latin typeface="+mn-lt"/>
              </a:rPr>
              <a:pPr algn="r" fontAlgn="auto">
                <a:spcBef>
                  <a:spcPts val="0"/>
                </a:spcBef>
                <a:spcAft>
                  <a:spcPts val="0"/>
                </a:spcAft>
                <a:defRPr/>
              </a:pPr>
              <a:t>40</a:t>
            </a:fld>
            <a:endParaRPr lang="en-US" sz="1200">
              <a:solidFill>
                <a:schemeClr val="tx1">
                  <a:tint val="75000"/>
                </a:schemeClr>
              </a:solidFill>
              <a:latin typeface="+mn-lt"/>
            </a:endParaRPr>
          </a:p>
        </p:txBody>
      </p:sp>
      <p:graphicFrame>
        <p:nvGraphicFramePr>
          <p:cNvPr id="8" name="Content Placeholder 3"/>
          <p:cNvGraphicFramePr>
            <a:graphicFrameLocks/>
          </p:cNvGraphicFramePr>
          <p:nvPr/>
        </p:nvGraphicFramePr>
        <p:xfrm>
          <a:off x="0" y="0"/>
          <a:ext cx="9144000" cy="6857999"/>
        </p:xfrm>
        <a:graphic>
          <a:graphicData uri="http://schemas.openxmlformats.org/drawingml/2006/table">
            <a:tbl>
              <a:tblPr firstRow="1" bandRow="1">
                <a:tableStyleId>{5C22544A-7EE6-4342-B048-85BDC9FD1C3A}</a:tableStyleId>
              </a:tblPr>
              <a:tblGrid>
                <a:gridCol w="1662546"/>
                <a:gridCol w="4509654"/>
                <a:gridCol w="2971800"/>
              </a:tblGrid>
              <a:tr h="627547">
                <a:tc>
                  <a:txBody>
                    <a:bodyPr/>
                    <a:lstStyle/>
                    <a:p>
                      <a:pPr marL="0" marR="0" algn="ctr">
                        <a:lnSpc>
                          <a:spcPct val="115000"/>
                        </a:lnSpc>
                        <a:spcBef>
                          <a:spcPts val="0"/>
                        </a:spcBef>
                        <a:spcAft>
                          <a:spcPts val="0"/>
                        </a:spcAft>
                      </a:pPr>
                      <a:r>
                        <a:rPr lang="en-US" sz="2400" b="1" dirty="0" err="1" smtClean="0">
                          <a:latin typeface="Calibri"/>
                          <a:ea typeface="Times New Roman"/>
                          <a:cs typeface="Times New Roman"/>
                        </a:rPr>
                        <a:t>Jenjang</a:t>
                      </a:r>
                      <a:endParaRPr lang="en-US" sz="24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err="1">
                          <a:latin typeface="Calibri"/>
                          <a:ea typeface="Times New Roman"/>
                          <a:cs typeface="Times New Roman"/>
                        </a:rPr>
                        <a:t>Tugas</a:t>
                      </a:r>
                      <a:r>
                        <a:rPr lang="en-US" sz="2400" b="1" dirty="0">
                          <a:latin typeface="Calibri"/>
                          <a:ea typeface="Times New Roman"/>
                          <a:cs typeface="Times New Roman"/>
                        </a:rPr>
                        <a:t> / </a:t>
                      </a:r>
                      <a:r>
                        <a:rPr lang="en-US" sz="2400" b="1" dirty="0" err="1">
                          <a:latin typeface="Calibri"/>
                          <a:ea typeface="Times New Roman"/>
                          <a:cs typeface="Times New Roman"/>
                        </a:rPr>
                        <a:t>Fungsi</a:t>
                      </a:r>
                      <a:r>
                        <a:rPr lang="en-US" sz="2400" b="1" dirty="0">
                          <a:latin typeface="Calibri"/>
                          <a:ea typeface="Times New Roman"/>
                          <a:cs typeface="Times New Roman"/>
                        </a:rPr>
                        <a:t> </a:t>
                      </a:r>
                      <a:endParaRPr lang="en-US" sz="24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err="1">
                          <a:latin typeface="Calibri"/>
                          <a:ea typeface="Times New Roman"/>
                          <a:cs typeface="Times New Roman"/>
                        </a:rPr>
                        <a:t>Contoh</a:t>
                      </a:r>
                      <a:endParaRPr lang="en-US" sz="2400" dirty="0">
                        <a:latin typeface="Calibri"/>
                        <a:ea typeface="Times New Roman"/>
                        <a:cs typeface="Times New Roman"/>
                      </a:endParaRPr>
                    </a:p>
                  </a:txBody>
                  <a:tcPr marL="68580" marR="68580" marT="0" marB="0"/>
                </a:tc>
              </a:tr>
              <a:tr h="5768318">
                <a:tc>
                  <a:txBody>
                    <a:bodyPr/>
                    <a:lstStyle/>
                    <a:p>
                      <a:r>
                        <a:rPr lang="en-US" sz="2400" kern="1200" dirty="0" err="1" smtClean="0">
                          <a:solidFill>
                            <a:schemeClr val="dk1"/>
                          </a:solidFill>
                          <a:latin typeface="+mn-lt"/>
                          <a:ea typeface="+mn-ea"/>
                          <a:cs typeface="+mn-cs"/>
                        </a:rPr>
                        <a:t>Trampil</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Penyelia</a:t>
                      </a:r>
                      <a:r>
                        <a:rPr lang="en-US" sz="2400" kern="1200" dirty="0" smtClean="0">
                          <a:solidFill>
                            <a:schemeClr val="dk1"/>
                          </a:solidFill>
                          <a:latin typeface="+mn-lt"/>
                          <a:ea typeface="+mn-ea"/>
                          <a:cs typeface="+mn-cs"/>
                        </a:rPr>
                        <a:t> </a:t>
                      </a:r>
                      <a:endParaRPr lang="en-US" sz="2400" dirty="0"/>
                    </a:p>
                  </a:txBody>
                  <a:tcPr/>
                </a:tc>
                <a:tc>
                  <a:txBody>
                    <a:bodyPr/>
                    <a:lstStyle/>
                    <a:p>
                      <a:pPr marL="342900" marR="0" lvl="0" indent="-342900">
                        <a:lnSpc>
                          <a:spcPct val="115000"/>
                        </a:lnSpc>
                        <a:spcBef>
                          <a:spcPts val="0"/>
                        </a:spcBef>
                        <a:spcAft>
                          <a:spcPts val="0"/>
                        </a:spcAft>
                        <a:buFont typeface="Symbol"/>
                        <a:buBlip>
                          <a:blip r:embed="rId3"/>
                        </a:buBlip>
                      </a:pPr>
                      <a:r>
                        <a:rPr lang="en-US" sz="2400" dirty="0" err="1">
                          <a:latin typeface="Calibri"/>
                          <a:ea typeface="Times New Roman"/>
                          <a:cs typeface="Times New Roman"/>
                        </a:rPr>
                        <a:t>Memantau</a:t>
                      </a:r>
                      <a:r>
                        <a:rPr lang="en-US" sz="2400" dirty="0">
                          <a:latin typeface="Calibri"/>
                          <a:ea typeface="Times New Roman"/>
                          <a:cs typeface="Times New Roman"/>
                        </a:rPr>
                        <a:t> </a:t>
                      </a:r>
                      <a:r>
                        <a:rPr lang="en-US" sz="2400" dirty="0" err="1">
                          <a:latin typeface="Calibri"/>
                          <a:ea typeface="Times New Roman"/>
                          <a:cs typeface="Times New Roman"/>
                        </a:rPr>
                        <a:t>kepatuhan</a:t>
                      </a:r>
                      <a:r>
                        <a:rPr lang="en-US" sz="2400" dirty="0">
                          <a:latin typeface="Calibri"/>
                          <a:ea typeface="Times New Roman"/>
                          <a:cs typeface="Times New Roman"/>
                        </a:rPr>
                        <a:t> </a:t>
                      </a:r>
                      <a:r>
                        <a:rPr lang="en-US" sz="2400" dirty="0" err="1">
                          <a:latin typeface="Calibri"/>
                          <a:ea typeface="Times New Roman"/>
                          <a:cs typeface="Times New Roman"/>
                        </a:rPr>
                        <a:t>pelaksanaan</a:t>
                      </a:r>
                      <a:r>
                        <a:rPr lang="en-US" sz="2400" dirty="0">
                          <a:latin typeface="Calibri"/>
                          <a:ea typeface="Times New Roman"/>
                          <a:cs typeface="Times New Roman"/>
                        </a:rPr>
                        <a:t> </a:t>
                      </a:r>
                      <a:r>
                        <a:rPr lang="en-US" sz="2400" dirty="0" err="1" smtClean="0">
                          <a:latin typeface="Calibri"/>
                          <a:ea typeface="Times New Roman"/>
                          <a:cs typeface="Times New Roman"/>
                        </a:rPr>
                        <a:t>kode</a:t>
                      </a:r>
                      <a:r>
                        <a:rPr lang="en-US" sz="2400" dirty="0" smtClean="0">
                          <a:latin typeface="Calibri"/>
                          <a:ea typeface="Times New Roman"/>
                          <a:cs typeface="Times New Roman"/>
                        </a:rPr>
                        <a:t> </a:t>
                      </a:r>
                      <a:r>
                        <a:rPr lang="en-US" sz="2400" dirty="0" err="1" smtClean="0">
                          <a:latin typeface="Calibri"/>
                          <a:ea typeface="Times New Roman"/>
                          <a:cs typeface="Times New Roman"/>
                        </a:rPr>
                        <a:t>etik</a:t>
                      </a:r>
                      <a:r>
                        <a:rPr lang="en-US" sz="2400" dirty="0" smtClean="0">
                          <a:latin typeface="Calibri"/>
                          <a:ea typeface="Times New Roman"/>
                          <a:cs typeface="Times New Roman"/>
                        </a:rPr>
                        <a:t> </a:t>
                      </a:r>
                      <a:r>
                        <a:rPr lang="en-US" sz="2400" dirty="0" err="1" smtClean="0">
                          <a:latin typeface="Calibri"/>
                          <a:ea typeface="Times New Roman"/>
                          <a:cs typeface="Times New Roman"/>
                        </a:rPr>
                        <a:t>dalam</a:t>
                      </a:r>
                      <a:r>
                        <a:rPr lang="en-US" sz="2400" dirty="0" smtClean="0">
                          <a:latin typeface="Calibri"/>
                          <a:ea typeface="Times New Roman"/>
                          <a:cs typeface="Times New Roman"/>
                        </a:rPr>
                        <a:t> </a:t>
                      </a:r>
                      <a:r>
                        <a:rPr lang="en-US" sz="2400" dirty="0" err="1" smtClean="0">
                          <a:latin typeface="Calibri"/>
                          <a:ea typeface="Times New Roman"/>
                          <a:cs typeface="Times New Roman"/>
                        </a:rPr>
                        <a:t>askeb</a:t>
                      </a:r>
                      <a:r>
                        <a:rPr lang="en-US" sz="2400" dirty="0" smtClean="0">
                          <a:latin typeface="Calibri"/>
                          <a:ea typeface="Times New Roman"/>
                          <a:cs typeface="Times New Roman"/>
                        </a:rPr>
                        <a:t>.</a:t>
                      </a:r>
                      <a:endParaRPr lang="en-US" sz="2400" dirty="0">
                        <a:latin typeface="Calibri"/>
                        <a:ea typeface="Times New Roman"/>
                        <a:cs typeface="Times New Roman"/>
                      </a:endParaRPr>
                    </a:p>
                    <a:p>
                      <a:pPr marL="342900" marR="0" lvl="0" indent="-342900">
                        <a:lnSpc>
                          <a:spcPct val="115000"/>
                        </a:lnSpc>
                        <a:spcBef>
                          <a:spcPts val="0"/>
                        </a:spcBef>
                        <a:spcAft>
                          <a:spcPts val="0"/>
                        </a:spcAft>
                        <a:buFont typeface="Symbol"/>
                        <a:buBlip>
                          <a:blip r:embed="rId3"/>
                        </a:buBlip>
                      </a:pPr>
                      <a:r>
                        <a:rPr lang="en-US" sz="2400" dirty="0" err="1" smtClean="0">
                          <a:latin typeface="Calibri"/>
                          <a:ea typeface="Times New Roman"/>
                          <a:cs typeface="Times New Roman"/>
                        </a:rPr>
                        <a:t>Memantau</a:t>
                      </a:r>
                      <a:r>
                        <a:rPr lang="en-US" sz="2400" dirty="0" smtClean="0">
                          <a:latin typeface="Calibri"/>
                          <a:ea typeface="Times New Roman"/>
                          <a:cs typeface="Times New Roman"/>
                        </a:rPr>
                        <a:t> </a:t>
                      </a:r>
                      <a:r>
                        <a:rPr lang="en-US" sz="2400" dirty="0" err="1" smtClean="0">
                          <a:latin typeface="Calibri"/>
                          <a:ea typeface="Times New Roman"/>
                          <a:cs typeface="Times New Roman"/>
                        </a:rPr>
                        <a:t>konsistensi</a:t>
                      </a:r>
                      <a:r>
                        <a:rPr lang="en-US" sz="2400" dirty="0" smtClean="0">
                          <a:latin typeface="+mn-lt"/>
                          <a:ea typeface="Times New Roman"/>
                          <a:cs typeface="Times New Roman"/>
                        </a:rPr>
                        <a:t> </a:t>
                      </a:r>
                      <a:r>
                        <a:rPr lang="en-US" sz="2400" dirty="0" err="1" smtClean="0">
                          <a:latin typeface="+mn-lt"/>
                          <a:ea typeface="Times New Roman"/>
                          <a:cs typeface="Times New Roman"/>
                        </a:rPr>
                        <a:t>dlm</a:t>
                      </a:r>
                      <a:r>
                        <a:rPr lang="en-US" sz="2400" dirty="0" smtClean="0">
                          <a:latin typeface="+mn-lt"/>
                          <a:ea typeface="Times New Roman"/>
                          <a:cs typeface="Times New Roman"/>
                        </a:rPr>
                        <a:t> </a:t>
                      </a:r>
                      <a:r>
                        <a:rPr lang="en-US" sz="2400" dirty="0" err="1" smtClean="0">
                          <a:latin typeface="+mn-lt"/>
                          <a:ea typeface="Times New Roman"/>
                          <a:cs typeface="Times New Roman"/>
                        </a:rPr>
                        <a:t>pelaksanaan</a:t>
                      </a:r>
                      <a:r>
                        <a:rPr lang="en-US" sz="2400" dirty="0" smtClean="0">
                          <a:latin typeface="+mn-lt"/>
                          <a:ea typeface="Times New Roman"/>
                          <a:cs typeface="Times New Roman"/>
                        </a:rPr>
                        <a:t> </a:t>
                      </a:r>
                      <a:r>
                        <a:rPr lang="en-US" sz="2400" dirty="0" err="1" smtClean="0">
                          <a:latin typeface="+mn-lt"/>
                          <a:ea typeface="Times New Roman"/>
                          <a:cs typeface="Times New Roman"/>
                        </a:rPr>
                        <a:t>kode</a:t>
                      </a:r>
                      <a:r>
                        <a:rPr lang="en-US" sz="2400" dirty="0" smtClean="0">
                          <a:latin typeface="+mn-lt"/>
                          <a:ea typeface="Times New Roman"/>
                          <a:cs typeface="Times New Roman"/>
                        </a:rPr>
                        <a:t> </a:t>
                      </a:r>
                      <a:r>
                        <a:rPr lang="en-US" sz="2400" dirty="0" err="1" smtClean="0">
                          <a:latin typeface="+mn-lt"/>
                          <a:ea typeface="Times New Roman"/>
                          <a:cs typeface="Times New Roman"/>
                        </a:rPr>
                        <a:t>etik</a:t>
                      </a:r>
                      <a:r>
                        <a:rPr lang="en-US" sz="2400" dirty="0" smtClean="0">
                          <a:latin typeface="+mn-lt"/>
                          <a:ea typeface="Times New Roman"/>
                          <a:cs typeface="Times New Roman"/>
                        </a:rPr>
                        <a:t> </a:t>
                      </a:r>
                      <a:r>
                        <a:rPr lang="en-US" sz="2400" dirty="0" err="1" smtClean="0">
                          <a:latin typeface="+mn-lt"/>
                          <a:ea typeface="Times New Roman"/>
                          <a:cs typeface="Times New Roman"/>
                        </a:rPr>
                        <a:t>dalam</a:t>
                      </a:r>
                      <a:r>
                        <a:rPr lang="en-US" sz="2400" dirty="0" smtClean="0">
                          <a:latin typeface="+mn-lt"/>
                          <a:ea typeface="Times New Roman"/>
                          <a:cs typeface="Times New Roman"/>
                        </a:rPr>
                        <a:t> </a:t>
                      </a:r>
                      <a:r>
                        <a:rPr lang="en-US" sz="2400" dirty="0" err="1" smtClean="0">
                          <a:latin typeface="+mn-lt"/>
                          <a:ea typeface="Times New Roman"/>
                          <a:cs typeface="Times New Roman"/>
                        </a:rPr>
                        <a:t>askeb</a:t>
                      </a:r>
                      <a:r>
                        <a:rPr lang="en-US" sz="2400" dirty="0" smtClean="0">
                          <a:latin typeface="+mn-lt"/>
                          <a:ea typeface="Times New Roman"/>
                          <a:cs typeface="Times New Roman"/>
                        </a:rPr>
                        <a:t>.  </a:t>
                      </a:r>
                      <a:r>
                        <a:rPr lang="en-US" sz="2400" dirty="0" smtClean="0">
                          <a:latin typeface="Calibri"/>
                          <a:ea typeface="Times New Roman"/>
                          <a:cs typeface="Times New Roman"/>
                        </a:rPr>
                        <a:t>.</a:t>
                      </a:r>
                      <a:endParaRPr lang="en-US" sz="2400" dirty="0">
                        <a:latin typeface="Calibri"/>
                        <a:ea typeface="Times New Roman"/>
                        <a:cs typeface="Times New Roman"/>
                      </a:endParaRPr>
                    </a:p>
                    <a:p>
                      <a:pPr marL="342900" marR="0" lvl="0" indent="-342900">
                        <a:lnSpc>
                          <a:spcPct val="115000"/>
                        </a:lnSpc>
                        <a:spcBef>
                          <a:spcPts val="0"/>
                        </a:spcBef>
                        <a:spcAft>
                          <a:spcPts val="0"/>
                        </a:spcAft>
                        <a:buFont typeface="Symbol"/>
                        <a:buBlip>
                          <a:blip r:embed="rId3"/>
                        </a:buBlip>
                      </a:pPr>
                      <a:r>
                        <a:rPr lang="en-US" sz="2400" dirty="0" err="1" smtClean="0">
                          <a:latin typeface="Calibri"/>
                          <a:ea typeface="Times New Roman"/>
                          <a:cs typeface="Times New Roman"/>
                        </a:rPr>
                        <a:t>Mengusulkan</a:t>
                      </a:r>
                      <a:r>
                        <a:rPr lang="en-US" sz="2400" dirty="0" smtClean="0">
                          <a:latin typeface="Calibri"/>
                          <a:ea typeface="Times New Roman"/>
                          <a:cs typeface="Times New Roman"/>
                        </a:rPr>
                        <a:t> </a:t>
                      </a:r>
                      <a:r>
                        <a:rPr lang="en-US" sz="2400" dirty="0" err="1">
                          <a:latin typeface="Calibri"/>
                          <a:ea typeface="Times New Roman"/>
                          <a:cs typeface="Times New Roman"/>
                        </a:rPr>
                        <a:t>penambahan</a:t>
                      </a:r>
                      <a:r>
                        <a:rPr lang="en-US" sz="2400" dirty="0">
                          <a:latin typeface="Calibri"/>
                          <a:ea typeface="Times New Roman"/>
                          <a:cs typeface="Times New Roman"/>
                        </a:rPr>
                        <a:t> </a:t>
                      </a:r>
                      <a:r>
                        <a:rPr lang="en-US" sz="2400" dirty="0" err="1" smtClean="0">
                          <a:latin typeface="Calibri"/>
                          <a:ea typeface="Times New Roman"/>
                          <a:cs typeface="Times New Roman"/>
                        </a:rPr>
                        <a:t>peninjauan</a:t>
                      </a:r>
                      <a:r>
                        <a:rPr lang="en-US" sz="2400" dirty="0" smtClean="0">
                          <a:latin typeface="Calibri"/>
                          <a:ea typeface="Times New Roman"/>
                          <a:cs typeface="Times New Roman"/>
                        </a:rPr>
                        <a:t> </a:t>
                      </a:r>
                      <a:r>
                        <a:rPr lang="en-US" sz="2400" dirty="0" err="1" smtClean="0">
                          <a:latin typeface="Calibri"/>
                          <a:ea typeface="Times New Roman"/>
                          <a:cs typeface="Times New Roman"/>
                        </a:rPr>
                        <a:t>peraturan</a:t>
                      </a:r>
                      <a:r>
                        <a:rPr lang="en-US" sz="2400" dirty="0" smtClean="0">
                          <a:latin typeface="Calibri"/>
                          <a:ea typeface="Times New Roman"/>
                          <a:cs typeface="Times New Roman"/>
                        </a:rPr>
                        <a:t> / SOP s/h </a:t>
                      </a:r>
                      <a:r>
                        <a:rPr lang="en-US" sz="2400" dirty="0" err="1" smtClean="0">
                          <a:latin typeface="Calibri"/>
                          <a:ea typeface="Times New Roman"/>
                          <a:cs typeface="Times New Roman"/>
                        </a:rPr>
                        <a:t>masalah</a:t>
                      </a:r>
                      <a:r>
                        <a:rPr lang="en-US" sz="2400" dirty="0" smtClean="0">
                          <a:latin typeface="Calibri"/>
                          <a:ea typeface="Times New Roman"/>
                          <a:cs typeface="Times New Roman"/>
                        </a:rPr>
                        <a:t> </a:t>
                      </a:r>
                      <a:r>
                        <a:rPr lang="en-US" sz="2400" dirty="0" err="1" smtClean="0">
                          <a:latin typeface="Calibri"/>
                          <a:ea typeface="Times New Roman"/>
                          <a:cs typeface="Times New Roman"/>
                        </a:rPr>
                        <a:t>etik</a:t>
                      </a:r>
                      <a:endParaRPr lang="en-US" sz="2400" dirty="0">
                        <a:latin typeface="Calibri"/>
                        <a:ea typeface="Times New Roman"/>
                        <a:cs typeface="Times New Roman"/>
                      </a:endParaRPr>
                    </a:p>
                  </a:txBody>
                  <a:tcPr marL="68580" marR="68580" marT="0" marB="0"/>
                </a:tc>
                <a:tc>
                  <a:txBody>
                    <a:bodyPr/>
                    <a:lstStyle/>
                    <a:p>
                      <a:pPr marL="514350" indent="-514350" fontAlgn="auto">
                        <a:spcBef>
                          <a:spcPts val="0"/>
                        </a:spcBef>
                        <a:spcAft>
                          <a:spcPts val="0"/>
                        </a:spcAft>
                        <a:buFont typeface="+mj-lt"/>
                        <a:buAutoNum type="arabicPeriod"/>
                        <a:defRPr/>
                      </a:pPr>
                      <a:r>
                        <a:rPr lang="en-US" sz="2000" dirty="0" smtClean="0">
                          <a:latin typeface="Calibri"/>
                          <a:ea typeface="Times New Roman"/>
                          <a:cs typeface="Times New Roman"/>
                        </a:rPr>
                        <a:t> </a:t>
                      </a:r>
                      <a:r>
                        <a:rPr lang="en-US" sz="2000" b="1" dirty="0" err="1" smtClean="0">
                          <a:latin typeface="+mn-lt"/>
                        </a:rPr>
                        <a:t>Klien</a:t>
                      </a:r>
                      <a:r>
                        <a:rPr lang="en-US" sz="2000" b="1" dirty="0" smtClean="0">
                          <a:latin typeface="+mn-lt"/>
                        </a:rPr>
                        <a:t> / </a:t>
                      </a:r>
                      <a:r>
                        <a:rPr lang="en-US" sz="2000" b="1" dirty="0" err="1" smtClean="0">
                          <a:latin typeface="+mn-lt"/>
                        </a:rPr>
                        <a:t>pasien</a:t>
                      </a:r>
                      <a:r>
                        <a:rPr lang="en-US" sz="2000" b="1" dirty="0" smtClean="0">
                          <a:latin typeface="+mn-lt"/>
                        </a:rPr>
                        <a:t> </a:t>
                      </a:r>
                      <a:r>
                        <a:rPr lang="en-US" sz="2000" b="1" dirty="0" err="1" smtClean="0">
                          <a:latin typeface="+mn-lt"/>
                        </a:rPr>
                        <a:t>dan</a:t>
                      </a:r>
                      <a:r>
                        <a:rPr lang="en-US" sz="2000" b="1" dirty="0" smtClean="0">
                          <a:latin typeface="+mn-lt"/>
                        </a:rPr>
                        <a:t> </a:t>
                      </a:r>
                      <a:r>
                        <a:rPr lang="en-US" sz="2000" b="1" dirty="0" err="1" smtClean="0">
                          <a:latin typeface="+mn-lt"/>
                        </a:rPr>
                        <a:t>masyarakat</a:t>
                      </a:r>
                      <a:endParaRPr lang="en-US" sz="2000" b="1" dirty="0" smtClean="0">
                        <a:latin typeface="+mn-lt"/>
                      </a:endParaRPr>
                    </a:p>
                    <a:p>
                      <a:pPr marL="514350" indent="-514350" fontAlgn="auto">
                        <a:spcBef>
                          <a:spcPts val="0"/>
                        </a:spcBef>
                        <a:spcAft>
                          <a:spcPts val="0"/>
                        </a:spcAft>
                        <a:buFont typeface="+mj-lt"/>
                        <a:buAutoNum type="arabicPeriod"/>
                        <a:defRPr/>
                      </a:pPr>
                      <a:r>
                        <a:rPr lang="en-US" sz="2000" b="1" dirty="0" err="1" smtClean="0">
                          <a:latin typeface="+mn-lt"/>
                        </a:rPr>
                        <a:t>Tugas</a:t>
                      </a:r>
                      <a:r>
                        <a:rPr lang="en-US" sz="2000" b="1" dirty="0" smtClean="0">
                          <a:latin typeface="+mn-lt"/>
                        </a:rPr>
                        <a:t> </a:t>
                      </a:r>
                      <a:r>
                        <a:rPr lang="en-US" sz="2000" b="1" dirty="0" err="1" smtClean="0">
                          <a:latin typeface="+mn-lt"/>
                        </a:rPr>
                        <a:t>nya</a:t>
                      </a:r>
                      <a:r>
                        <a:rPr lang="en-US" sz="2000" b="1" dirty="0" smtClean="0">
                          <a:latin typeface="+mn-lt"/>
                        </a:rPr>
                        <a:t> </a:t>
                      </a:r>
                      <a:r>
                        <a:rPr lang="en-US" sz="2000" b="1" dirty="0" err="1" smtClean="0">
                          <a:latin typeface="+mn-lt"/>
                        </a:rPr>
                        <a:t>sebagai</a:t>
                      </a:r>
                      <a:r>
                        <a:rPr lang="en-US" sz="2000" b="1" dirty="0" smtClean="0">
                          <a:latin typeface="+mn-lt"/>
                        </a:rPr>
                        <a:t> </a:t>
                      </a:r>
                      <a:r>
                        <a:rPr lang="en-US" sz="2000" b="1" dirty="0" err="1" smtClean="0">
                          <a:latin typeface="+mn-lt"/>
                        </a:rPr>
                        <a:t>Bidan</a:t>
                      </a:r>
                      <a:endParaRPr lang="en-US" sz="2000" b="1" dirty="0" smtClean="0">
                        <a:latin typeface="+mn-lt"/>
                      </a:endParaRPr>
                    </a:p>
                    <a:p>
                      <a:pPr marL="514350" indent="-514350" fontAlgn="auto">
                        <a:spcBef>
                          <a:spcPts val="0"/>
                        </a:spcBef>
                        <a:spcAft>
                          <a:spcPts val="0"/>
                        </a:spcAft>
                        <a:buFont typeface="+mj-lt"/>
                        <a:buAutoNum type="arabicPeriod"/>
                        <a:defRPr/>
                      </a:pPr>
                      <a:r>
                        <a:rPr lang="en-US" sz="2000" b="1" dirty="0" err="1" smtClean="0">
                          <a:latin typeface="+mn-lt"/>
                        </a:rPr>
                        <a:t>Sejawat</a:t>
                      </a:r>
                      <a:r>
                        <a:rPr lang="en-US" sz="2000" b="1" dirty="0" smtClean="0">
                          <a:latin typeface="+mn-lt"/>
                        </a:rPr>
                        <a:t> &amp; </a:t>
                      </a:r>
                      <a:r>
                        <a:rPr lang="en-US" sz="2000" b="1" dirty="0" err="1" smtClean="0">
                          <a:latin typeface="+mn-lt"/>
                        </a:rPr>
                        <a:t>Tenaga</a:t>
                      </a:r>
                      <a:r>
                        <a:rPr lang="en-US" sz="2000" b="1" dirty="0" smtClean="0">
                          <a:latin typeface="+mn-lt"/>
                        </a:rPr>
                        <a:t> </a:t>
                      </a:r>
                      <a:r>
                        <a:rPr lang="en-US" sz="2000" b="1" dirty="0" err="1" smtClean="0">
                          <a:latin typeface="+mn-lt"/>
                        </a:rPr>
                        <a:t>Kesehatan</a:t>
                      </a:r>
                      <a:r>
                        <a:rPr lang="en-US" sz="2000" b="1" dirty="0" smtClean="0">
                          <a:latin typeface="+mn-lt"/>
                        </a:rPr>
                        <a:t> </a:t>
                      </a:r>
                      <a:r>
                        <a:rPr lang="en-US" sz="2000" b="1" dirty="0" err="1" smtClean="0">
                          <a:latin typeface="+mn-lt"/>
                        </a:rPr>
                        <a:t>lainnya</a:t>
                      </a:r>
                      <a:endParaRPr lang="en-US" sz="2000" b="1" dirty="0" smtClean="0">
                        <a:latin typeface="+mn-lt"/>
                      </a:endParaRPr>
                    </a:p>
                    <a:p>
                      <a:pPr marL="514350" indent="-514350" fontAlgn="auto">
                        <a:spcBef>
                          <a:spcPts val="0"/>
                        </a:spcBef>
                        <a:spcAft>
                          <a:spcPts val="0"/>
                        </a:spcAft>
                        <a:buFont typeface="+mj-lt"/>
                        <a:buAutoNum type="arabicPeriod"/>
                        <a:defRPr/>
                      </a:pPr>
                      <a:r>
                        <a:rPr lang="en-US" sz="2000" b="1" dirty="0" err="1" smtClean="0">
                          <a:latin typeface="+mn-lt"/>
                        </a:rPr>
                        <a:t>Profesi</a:t>
                      </a:r>
                      <a:r>
                        <a:rPr lang="en-US" sz="2000" b="1" dirty="0" smtClean="0">
                          <a:latin typeface="+mn-lt"/>
                        </a:rPr>
                        <a:t> </a:t>
                      </a:r>
                      <a:r>
                        <a:rPr lang="en-US" sz="2000" b="1" dirty="0" err="1" smtClean="0">
                          <a:latin typeface="+mn-lt"/>
                        </a:rPr>
                        <a:t>nya</a:t>
                      </a:r>
                      <a:r>
                        <a:rPr lang="en-US" sz="2000" b="1" dirty="0" smtClean="0">
                          <a:latin typeface="+mn-lt"/>
                        </a:rPr>
                        <a:t> </a:t>
                      </a:r>
                      <a:r>
                        <a:rPr lang="en-US" sz="2000" b="1" dirty="0" err="1" smtClean="0">
                          <a:latin typeface="+mn-lt"/>
                        </a:rPr>
                        <a:t>sendiri</a:t>
                      </a:r>
                      <a:r>
                        <a:rPr lang="en-US" sz="2000" b="1" dirty="0" smtClean="0">
                          <a:latin typeface="+mn-lt"/>
                        </a:rPr>
                        <a:t> (</a:t>
                      </a:r>
                      <a:r>
                        <a:rPr lang="en-US" sz="2000" b="1" dirty="0" err="1" smtClean="0">
                          <a:latin typeface="+mn-lt"/>
                        </a:rPr>
                        <a:t>Bidan</a:t>
                      </a:r>
                      <a:r>
                        <a:rPr lang="en-US" sz="2000" b="1" dirty="0" smtClean="0">
                          <a:latin typeface="+mn-lt"/>
                        </a:rPr>
                        <a:t>)</a:t>
                      </a:r>
                    </a:p>
                    <a:p>
                      <a:pPr marL="514350" indent="-514350" fontAlgn="auto">
                        <a:spcBef>
                          <a:spcPts val="0"/>
                        </a:spcBef>
                        <a:spcAft>
                          <a:spcPts val="0"/>
                        </a:spcAft>
                        <a:buFont typeface="+mj-lt"/>
                        <a:buAutoNum type="arabicPeriod"/>
                        <a:defRPr/>
                      </a:pPr>
                      <a:r>
                        <a:rPr lang="en-US" sz="2000" b="1" dirty="0" err="1" smtClean="0">
                          <a:latin typeface="+mn-lt"/>
                        </a:rPr>
                        <a:t>Diri</a:t>
                      </a:r>
                      <a:r>
                        <a:rPr lang="en-US" sz="2000" b="1" dirty="0" smtClean="0">
                          <a:latin typeface="+mn-lt"/>
                        </a:rPr>
                        <a:t> </a:t>
                      </a:r>
                      <a:r>
                        <a:rPr lang="en-US" sz="2000" b="1" dirty="0" err="1" smtClean="0">
                          <a:latin typeface="+mn-lt"/>
                        </a:rPr>
                        <a:t>sendiri</a:t>
                      </a:r>
                      <a:endParaRPr lang="en-US" sz="2000" b="1" dirty="0" smtClean="0">
                        <a:latin typeface="+mn-lt"/>
                      </a:endParaRPr>
                    </a:p>
                    <a:p>
                      <a:pPr marL="514350" indent="-514350" fontAlgn="auto">
                        <a:spcBef>
                          <a:spcPts val="0"/>
                        </a:spcBef>
                        <a:spcAft>
                          <a:spcPts val="0"/>
                        </a:spcAft>
                        <a:buFont typeface="+mj-lt"/>
                        <a:buAutoNum type="arabicPeriod"/>
                        <a:defRPr/>
                      </a:pPr>
                      <a:r>
                        <a:rPr lang="en-US" sz="2000" b="1" dirty="0" err="1" smtClean="0">
                          <a:latin typeface="+mn-lt"/>
                        </a:rPr>
                        <a:t>Pemerintah</a:t>
                      </a:r>
                      <a:r>
                        <a:rPr lang="en-US" sz="2000" b="1" dirty="0" smtClean="0">
                          <a:latin typeface="+mn-lt"/>
                        </a:rPr>
                        <a:t>, </a:t>
                      </a:r>
                      <a:r>
                        <a:rPr lang="en-US" sz="2000" b="1" dirty="0" err="1" smtClean="0">
                          <a:latin typeface="+mn-lt"/>
                        </a:rPr>
                        <a:t>nusa</a:t>
                      </a:r>
                      <a:r>
                        <a:rPr lang="en-US" sz="2000" b="1" dirty="0" smtClean="0">
                          <a:latin typeface="+mn-lt"/>
                        </a:rPr>
                        <a:t> – </a:t>
                      </a:r>
                      <a:r>
                        <a:rPr lang="en-US" sz="2000" b="1" dirty="0" err="1" smtClean="0">
                          <a:latin typeface="+mn-lt"/>
                        </a:rPr>
                        <a:t>bangsa</a:t>
                      </a:r>
                      <a:r>
                        <a:rPr lang="en-US" sz="2000" b="1" dirty="0" smtClean="0">
                          <a:latin typeface="+mn-lt"/>
                        </a:rPr>
                        <a:t> </a:t>
                      </a:r>
                      <a:r>
                        <a:rPr lang="en-US" sz="2000" b="1" dirty="0" err="1" smtClean="0">
                          <a:latin typeface="+mn-lt"/>
                        </a:rPr>
                        <a:t>dan</a:t>
                      </a:r>
                      <a:r>
                        <a:rPr lang="en-US" sz="2000" b="1" dirty="0" smtClean="0">
                          <a:latin typeface="+mn-lt"/>
                        </a:rPr>
                        <a:t> </a:t>
                      </a:r>
                      <a:r>
                        <a:rPr lang="en-US" sz="2000" b="1" dirty="0" err="1" smtClean="0">
                          <a:latin typeface="+mn-lt"/>
                        </a:rPr>
                        <a:t>tanah</a:t>
                      </a:r>
                      <a:r>
                        <a:rPr lang="en-US" sz="2000" b="1" dirty="0" smtClean="0">
                          <a:latin typeface="+mn-lt"/>
                        </a:rPr>
                        <a:t> air – Indonesia.</a:t>
                      </a:r>
                      <a:r>
                        <a:rPr lang="en-US" sz="2400" dirty="0" smtClean="0">
                          <a:latin typeface="Calibri"/>
                          <a:ea typeface="Times New Roman"/>
                          <a:cs typeface="Times New Roman"/>
                        </a:rPr>
                        <a:t> </a:t>
                      </a:r>
                      <a:endParaRPr lang="en-US" sz="2400" dirty="0">
                        <a:latin typeface="Calibri"/>
                        <a:ea typeface="Times New Roman"/>
                        <a:cs typeface="Times New Roman"/>
                      </a:endParaRPr>
                    </a:p>
                  </a:txBody>
                  <a:tcPr marL="68580" marR="68580" marT="0" marB="0"/>
                </a:tc>
              </a:tr>
              <a:tr h="462134">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pic>
        <p:nvPicPr>
          <p:cNvPr id="39962" name="Picture 2" descr="http://i.telegraph.co.uk/telegraph/multimedia/archive/01392/premature-baby_1392017i.jpg"/>
          <p:cNvPicPr>
            <a:picLocks noChangeAspect="1" noChangeArrowheads="1"/>
          </p:cNvPicPr>
          <p:nvPr/>
        </p:nvPicPr>
        <p:blipFill>
          <a:blip r:embed="rId4" cstate="print"/>
          <a:srcRect/>
          <a:stretch>
            <a:fillRect/>
          </a:stretch>
        </p:blipFill>
        <p:spPr bwMode="auto">
          <a:xfrm>
            <a:off x="0" y="4800600"/>
            <a:ext cx="3124200" cy="2057400"/>
          </a:xfrm>
          <a:prstGeom prst="rect">
            <a:avLst/>
          </a:prstGeom>
          <a:noFill/>
          <a:ln w="9525">
            <a:noFill/>
            <a:miter lim="800000"/>
            <a:headEnd/>
            <a:tailEnd/>
          </a:ln>
        </p:spPr>
      </p:pic>
      <p:pic>
        <p:nvPicPr>
          <p:cNvPr id="39963" name="Picture 4" descr="http://img1.uploadhouse.com/fileuploads/2397/2397381e265bc525e7cbdda97681cc055a7b122.jpg"/>
          <p:cNvPicPr>
            <a:picLocks noChangeAspect="1" noChangeArrowheads="1"/>
          </p:cNvPicPr>
          <p:nvPr/>
        </p:nvPicPr>
        <p:blipFill>
          <a:blip r:embed="rId5" cstate="print"/>
          <a:srcRect/>
          <a:stretch>
            <a:fillRect/>
          </a:stretch>
        </p:blipFill>
        <p:spPr bwMode="auto">
          <a:xfrm>
            <a:off x="6400800" y="4724400"/>
            <a:ext cx="2743200" cy="2133600"/>
          </a:xfrm>
          <a:prstGeom prst="rect">
            <a:avLst/>
          </a:prstGeom>
          <a:noFill/>
          <a:ln w="9525">
            <a:noFill/>
            <a:miter lim="800000"/>
            <a:headEnd/>
            <a:tailEnd/>
          </a:ln>
        </p:spPr>
      </p:pic>
      <p:pic>
        <p:nvPicPr>
          <p:cNvPr id="39964" name="Picture 4" descr="http://t3.gstatic.com/images?q=tbn:ANd9GcQGKiTZOLNE1GkFUtsGP8jB9TvAluBg3GOpHE5fF2eWu8Q01Zlibw"/>
          <p:cNvPicPr>
            <a:picLocks noChangeAspect="1" noChangeArrowheads="1"/>
          </p:cNvPicPr>
          <p:nvPr/>
        </p:nvPicPr>
        <p:blipFill>
          <a:blip r:embed="rId6" cstate="print"/>
          <a:srcRect/>
          <a:stretch>
            <a:fillRect/>
          </a:stretch>
        </p:blipFill>
        <p:spPr bwMode="auto">
          <a:xfrm>
            <a:off x="3124200" y="4724400"/>
            <a:ext cx="3276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BAA13634-5253-466D-AA65-2088F568008B}" type="datetime1">
              <a:rPr lang="en-US" smtClean="0"/>
              <a:pPr>
                <a:defRPr/>
              </a:pPr>
              <a:t>26-Oct-22</a:t>
            </a:fld>
            <a:endParaRPr lang="en-US"/>
          </a:p>
        </p:txBody>
      </p:sp>
      <p:sp>
        <p:nvSpPr>
          <p:cNvPr id="4" name="Slide Number Placeholder 3"/>
          <p:cNvSpPr>
            <a:spLocks noGrp="1"/>
          </p:cNvSpPr>
          <p:nvPr>
            <p:ph type="sldNum" sz="quarter" idx="12"/>
          </p:nvPr>
        </p:nvSpPr>
        <p:spPr/>
        <p:txBody>
          <a:bodyPr/>
          <a:lstStyle/>
          <a:p>
            <a:pPr>
              <a:defRPr/>
            </a:pPr>
            <a:fld id="{5F9CFA76-31E8-452F-8ACF-BF1E944D870A}" type="slidenum">
              <a:rPr lang="en-US" smtClean="0"/>
              <a:pPr>
                <a:defRPr/>
              </a:pPr>
              <a:t>41</a:t>
            </a:fld>
            <a:endParaRPr lang="en-US"/>
          </a:p>
        </p:txBody>
      </p:sp>
      <p:sp>
        <p:nvSpPr>
          <p:cNvPr id="5" name="Date Placeholder 1"/>
          <p:cNvSpPr txBox="1">
            <a:spLocks/>
          </p:cNvSpPr>
          <p:nvPr/>
        </p:nvSpPr>
        <p:spPr>
          <a:xfrm>
            <a:off x="457200" y="6356350"/>
            <a:ext cx="2133600" cy="365125"/>
          </a:xfrm>
          <a:prstGeom prst="rect">
            <a:avLst/>
          </a:prstGeom>
        </p:spPr>
        <p:txBody>
          <a:bodyPr anchor="ctr"/>
          <a:lstStyle/>
          <a:p>
            <a:pPr fontAlgn="auto">
              <a:spcBef>
                <a:spcPts val="0"/>
              </a:spcBef>
              <a:spcAft>
                <a:spcPts val="0"/>
              </a:spcAft>
              <a:defRPr/>
            </a:pPr>
            <a:fld id="{F4030B6A-2126-40F9-9C51-09E81D6585B6}" type="datetime1">
              <a:rPr lang="en-US" sz="1200">
                <a:solidFill>
                  <a:schemeClr val="tx1">
                    <a:tint val="75000"/>
                  </a:schemeClr>
                </a:solidFill>
                <a:latin typeface="+mn-lt"/>
              </a:rPr>
              <a:pPr fontAlgn="auto">
                <a:spcBef>
                  <a:spcPts val="0"/>
                </a:spcBef>
                <a:spcAft>
                  <a:spcPts val="0"/>
                </a:spcAft>
                <a:defRPr/>
              </a:pPr>
              <a:t>26-Oct-22</a:t>
            </a:fld>
            <a:endParaRPr lang="en-US" sz="1200">
              <a:solidFill>
                <a:schemeClr val="tx1">
                  <a:tint val="75000"/>
                </a:schemeClr>
              </a:solidFill>
              <a:latin typeface="+mn-lt"/>
            </a:endParaRPr>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3041C072-D648-45B3-A4A6-6FBF0AF6AECE}" type="slidenum">
              <a:rPr lang="en-US" sz="1200">
                <a:solidFill>
                  <a:schemeClr val="tx1">
                    <a:tint val="75000"/>
                  </a:schemeClr>
                </a:solidFill>
                <a:latin typeface="+mn-lt"/>
              </a:rPr>
              <a:pPr algn="r" fontAlgn="auto">
                <a:spcBef>
                  <a:spcPts val="0"/>
                </a:spcBef>
                <a:spcAft>
                  <a:spcPts val="0"/>
                </a:spcAft>
                <a:defRPr/>
              </a:pPr>
              <a:t>41</a:t>
            </a:fld>
            <a:endParaRPr lang="en-US" sz="1200">
              <a:solidFill>
                <a:schemeClr val="tx1">
                  <a:tint val="75000"/>
                </a:schemeClr>
              </a:solidFill>
              <a:latin typeface="+mn-lt"/>
            </a:endParaRPr>
          </a:p>
        </p:txBody>
      </p:sp>
      <p:graphicFrame>
        <p:nvGraphicFramePr>
          <p:cNvPr id="8" name="Content Placeholder 3"/>
          <p:cNvGraphicFramePr>
            <a:graphicFrameLocks/>
          </p:cNvGraphicFramePr>
          <p:nvPr/>
        </p:nvGraphicFramePr>
        <p:xfrm>
          <a:off x="304800" y="228600"/>
          <a:ext cx="8534400" cy="5295405"/>
        </p:xfrm>
        <a:graphic>
          <a:graphicData uri="http://schemas.openxmlformats.org/drawingml/2006/table">
            <a:tbl>
              <a:tblPr firstRow="1" bandRow="1">
                <a:tableStyleId>{5C22544A-7EE6-4342-B048-85BDC9FD1C3A}</a:tableStyleId>
              </a:tblPr>
              <a:tblGrid>
                <a:gridCol w="1371600"/>
                <a:gridCol w="4572000"/>
                <a:gridCol w="2590800"/>
              </a:tblGrid>
              <a:tr h="685800">
                <a:tc>
                  <a:txBody>
                    <a:bodyPr/>
                    <a:lstStyle/>
                    <a:p>
                      <a:pPr marL="0" marR="0" algn="ctr">
                        <a:lnSpc>
                          <a:spcPct val="115000"/>
                        </a:lnSpc>
                        <a:spcBef>
                          <a:spcPts val="0"/>
                        </a:spcBef>
                        <a:spcAft>
                          <a:spcPts val="0"/>
                        </a:spcAft>
                      </a:pPr>
                      <a:r>
                        <a:rPr lang="en-US" sz="2800" b="1" dirty="0" err="1" smtClean="0">
                          <a:latin typeface="Calibri"/>
                          <a:ea typeface="Times New Roman"/>
                          <a:cs typeface="Times New Roman"/>
                        </a:rPr>
                        <a:t>Jenjang</a:t>
                      </a:r>
                      <a:r>
                        <a:rPr lang="en-US" sz="2800" b="1" dirty="0" smtClean="0">
                          <a:latin typeface="Calibri"/>
                          <a:ea typeface="Times New Roman"/>
                          <a:cs typeface="Times New Roman"/>
                        </a:rPr>
                        <a:t> </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smtClean="0">
                          <a:latin typeface="Calibri"/>
                          <a:ea typeface="Times New Roman"/>
                          <a:cs typeface="Times New Roman"/>
                        </a:rPr>
                        <a:t>Tugas / Fungsi </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latin typeface="Calibri"/>
                          <a:ea typeface="Times New Roman"/>
                          <a:cs typeface="Times New Roman"/>
                        </a:rPr>
                        <a:t>Contoh</a:t>
                      </a:r>
                      <a:endParaRPr lang="en-US" sz="2800" dirty="0">
                        <a:latin typeface="Calibri"/>
                        <a:ea typeface="Times New Roman"/>
                        <a:cs typeface="Times New Roman"/>
                      </a:endParaRPr>
                    </a:p>
                  </a:txBody>
                  <a:tcPr marL="68580" marR="68580" marT="0" marB="0"/>
                </a:tc>
              </a:tr>
              <a:tr h="4609605">
                <a:tc>
                  <a:txBody>
                    <a:bodyPr/>
                    <a:lstStyle/>
                    <a:p>
                      <a:pPr marL="0" marR="0" algn="l">
                        <a:lnSpc>
                          <a:spcPct val="115000"/>
                        </a:lnSpc>
                        <a:spcBef>
                          <a:spcPts val="0"/>
                        </a:spcBef>
                        <a:spcAft>
                          <a:spcPts val="0"/>
                        </a:spcAft>
                      </a:pPr>
                      <a:r>
                        <a:rPr lang="en-US" sz="2800" dirty="0" err="1" smtClean="0">
                          <a:latin typeface="Calibri"/>
                          <a:ea typeface="Times New Roman"/>
                          <a:cs typeface="Times New Roman"/>
                        </a:rPr>
                        <a:t>Ahli</a:t>
                      </a:r>
                      <a:r>
                        <a:rPr lang="en-US" sz="2800" dirty="0" smtClean="0">
                          <a:latin typeface="Calibri"/>
                          <a:ea typeface="Times New Roman"/>
                          <a:cs typeface="Times New Roman"/>
                        </a:rPr>
                        <a:t> </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P</a:t>
                      </a:r>
                      <a:r>
                        <a:rPr lang="en-US" sz="2800" dirty="0" err="1" smtClean="0">
                          <a:latin typeface="Calibri"/>
                          <a:ea typeface="Times New Roman"/>
                          <a:cs typeface="Times New Roman"/>
                        </a:rPr>
                        <a:t>ertama</a:t>
                      </a:r>
                      <a:endParaRPr lang="en-US" sz="2800" dirty="0">
                        <a:latin typeface="Calibri"/>
                        <a:ea typeface="Times New Roman"/>
                        <a:cs typeface="Times New Roman"/>
                      </a:endParaRPr>
                    </a:p>
                  </a:txBody>
                  <a:tcPr marL="68580" marR="68580" marT="0" marB="0"/>
                </a:tc>
                <a:tc>
                  <a:txBody>
                    <a:bodyPr/>
                    <a:lstStyle/>
                    <a:p>
                      <a:pPr lvl="0"/>
                      <a:r>
                        <a:rPr lang="en-US" sz="2800" kern="1200" dirty="0" err="1" smtClean="0">
                          <a:solidFill>
                            <a:schemeClr val="dk1"/>
                          </a:solidFill>
                          <a:latin typeface="+mn-lt"/>
                          <a:ea typeface="+mn-ea"/>
                          <a:cs typeface="+mn-cs"/>
                        </a:rPr>
                        <a:t>Melaksanakan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tugas</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sesuai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kode</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etik</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pada</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kasus</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kompleks</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patologi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kegawat</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daruratan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dilematis</a:t>
                      </a:r>
                      <a:r>
                        <a:rPr lang="en-US" sz="2800" kern="1200" dirty="0" smtClean="0">
                          <a:solidFill>
                            <a:schemeClr val="dk1"/>
                          </a:solidFill>
                          <a:latin typeface="+mn-lt"/>
                          <a:ea typeface="+mn-ea"/>
                          <a:cs typeface="+mn-cs"/>
                        </a:rPr>
                        <a:t>.</a:t>
                      </a:r>
                    </a:p>
                    <a:p>
                      <a:r>
                        <a:rPr lang="en-US" sz="2800" kern="1200" dirty="0" err="1" smtClean="0">
                          <a:solidFill>
                            <a:schemeClr val="dk1"/>
                          </a:solidFill>
                          <a:latin typeface="+mn-lt"/>
                          <a:ea typeface="+mn-ea"/>
                          <a:cs typeface="+mn-cs"/>
                        </a:rPr>
                        <a:t>Mengupayakan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adanya</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kesepakatan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lintas</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profesi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tentang</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masalah</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etik</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pada</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kasus</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patologi</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kegawat</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daruratan</a:t>
                      </a:r>
                      <a:r>
                        <a:rPr lang="en-US" sz="2800" kern="1200" dirty="0" smtClean="0">
                          <a:solidFill>
                            <a:schemeClr val="dk1"/>
                          </a:solidFill>
                          <a:latin typeface="+mn-lt"/>
                          <a:ea typeface="+mn-ea"/>
                          <a:cs typeface="+mn-cs"/>
                        </a:rPr>
                        <a:t> </a:t>
                      </a:r>
                      <a:r>
                        <a:rPr lang="en-US" sz="2800" kern="1200" dirty="0" err="1" smtClean="0">
                          <a:solidFill>
                            <a:schemeClr val="dk1"/>
                          </a:solidFill>
                          <a:latin typeface="+mn-lt"/>
                          <a:ea typeface="+mn-ea"/>
                          <a:cs typeface="+mn-cs"/>
                        </a:rPr>
                        <a:t>kebidanan</a:t>
                      </a:r>
                      <a:r>
                        <a:rPr lang="en-US" sz="2800" kern="1200" dirty="0" smtClean="0">
                          <a:solidFill>
                            <a:schemeClr val="dk1"/>
                          </a:solidFill>
                          <a:latin typeface="+mn-lt"/>
                          <a:ea typeface="+mn-ea"/>
                          <a:cs typeface="+mn-cs"/>
                        </a:rPr>
                        <a:t>.</a:t>
                      </a:r>
                      <a:endParaRPr lang="en-US" sz="2800" dirty="0">
                        <a:latin typeface="Calibri"/>
                        <a:ea typeface="Times New Roman"/>
                        <a:cs typeface="Times New Roman"/>
                      </a:endParaRPr>
                    </a:p>
                  </a:txBody>
                  <a:tcPr marL="68580" marR="68580" marT="0" marB="0"/>
                </a:tc>
                <a:tc>
                  <a:txBody>
                    <a:bodyPr/>
                    <a:lstStyle/>
                    <a:p>
                      <a:pPr marL="514350" indent="-514350" fontAlgn="auto">
                        <a:spcBef>
                          <a:spcPts val="0"/>
                        </a:spcBef>
                        <a:spcAft>
                          <a:spcPts val="0"/>
                        </a:spcAft>
                        <a:buFont typeface="+mj-lt"/>
                        <a:buAutoNum type="arabicPeriod"/>
                        <a:defRPr/>
                      </a:pPr>
                      <a:r>
                        <a:rPr lang="en-US" sz="2400" dirty="0" smtClean="0">
                          <a:latin typeface="+mn-lt"/>
                          <a:ea typeface="Times New Roman"/>
                          <a:cs typeface="Times New Roman"/>
                        </a:rPr>
                        <a:t> </a:t>
                      </a:r>
                      <a:r>
                        <a:rPr lang="en-US" sz="2400" b="1" dirty="0" err="1" smtClean="0">
                          <a:latin typeface="+mn-lt"/>
                        </a:rPr>
                        <a:t>Klien</a:t>
                      </a:r>
                      <a:r>
                        <a:rPr lang="en-US" sz="2400" b="1" dirty="0" smtClean="0">
                          <a:latin typeface="+mn-lt"/>
                        </a:rPr>
                        <a:t> / </a:t>
                      </a:r>
                      <a:r>
                        <a:rPr lang="en-US" sz="2400" b="1" dirty="0" err="1" smtClean="0">
                          <a:latin typeface="+mn-lt"/>
                        </a:rPr>
                        <a:t>masy</a:t>
                      </a:r>
                      <a:r>
                        <a:rPr lang="en-US" sz="2400" b="1" dirty="0" smtClean="0">
                          <a:latin typeface="+mn-lt"/>
                        </a:rPr>
                        <a:t> </a:t>
                      </a:r>
                    </a:p>
                    <a:p>
                      <a:pPr marL="514350" indent="-514350" fontAlgn="auto">
                        <a:spcBef>
                          <a:spcPts val="0"/>
                        </a:spcBef>
                        <a:spcAft>
                          <a:spcPts val="0"/>
                        </a:spcAft>
                        <a:buFont typeface="+mj-lt"/>
                        <a:buAutoNum type="arabicPeriod"/>
                        <a:defRPr/>
                      </a:pPr>
                      <a:r>
                        <a:rPr lang="en-US" sz="2400" b="1" dirty="0" err="1" smtClean="0">
                          <a:latin typeface="+mn-lt"/>
                        </a:rPr>
                        <a:t>Tugas</a:t>
                      </a:r>
                      <a:r>
                        <a:rPr lang="en-US" sz="2400" b="1" dirty="0" smtClean="0">
                          <a:latin typeface="+mn-lt"/>
                        </a:rPr>
                        <a:t>   </a:t>
                      </a:r>
                      <a:r>
                        <a:rPr lang="en-US" sz="2400" b="1" dirty="0" err="1" smtClean="0">
                          <a:latin typeface="+mn-lt"/>
                        </a:rPr>
                        <a:t>sebagai</a:t>
                      </a:r>
                      <a:r>
                        <a:rPr lang="en-US" sz="2400" b="1" dirty="0" smtClean="0">
                          <a:latin typeface="+mn-lt"/>
                        </a:rPr>
                        <a:t> </a:t>
                      </a:r>
                      <a:r>
                        <a:rPr lang="en-US" sz="2400" b="1" dirty="0" err="1" smtClean="0">
                          <a:latin typeface="+mn-lt"/>
                        </a:rPr>
                        <a:t>Bidan</a:t>
                      </a:r>
                      <a:endParaRPr lang="en-US" sz="2400" b="1" dirty="0" smtClean="0">
                        <a:latin typeface="+mn-lt"/>
                      </a:endParaRPr>
                    </a:p>
                    <a:p>
                      <a:pPr marL="514350" indent="-514350" fontAlgn="auto">
                        <a:spcBef>
                          <a:spcPts val="0"/>
                        </a:spcBef>
                        <a:spcAft>
                          <a:spcPts val="0"/>
                        </a:spcAft>
                        <a:buFont typeface="+mj-lt"/>
                        <a:buAutoNum type="arabicPeriod"/>
                        <a:defRPr/>
                      </a:pPr>
                      <a:r>
                        <a:rPr lang="en-US" sz="2400" b="1" dirty="0" err="1" smtClean="0">
                          <a:latin typeface="+mn-lt"/>
                        </a:rPr>
                        <a:t>Sejawat</a:t>
                      </a:r>
                      <a:r>
                        <a:rPr lang="en-US" sz="2400" b="1" dirty="0" smtClean="0">
                          <a:latin typeface="+mn-lt"/>
                        </a:rPr>
                        <a:t>  - </a:t>
                      </a:r>
                      <a:r>
                        <a:rPr lang="en-US" sz="2400" b="1" dirty="0" err="1" smtClean="0">
                          <a:latin typeface="+mn-lt"/>
                        </a:rPr>
                        <a:t>nakes</a:t>
                      </a:r>
                      <a:r>
                        <a:rPr lang="en-US" sz="2400" b="1" dirty="0" smtClean="0">
                          <a:latin typeface="+mn-lt"/>
                        </a:rPr>
                        <a:t> </a:t>
                      </a:r>
                    </a:p>
                    <a:p>
                      <a:pPr marL="514350" indent="-514350" fontAlgn="auto">
                        <a:spcBef>
                          <a:spcPts val="0"/>
                        </a:spcBef>
                        <a:spcAft>
                          <a:spcPts val="0"/>
                        </a:spcAft>
                        <a:buFont typeface="+mj-lt"/>
                        <a:buAutoNum type="arabicPeriod"/>
                        <a:defRPr/>
                      </a:pPr>
                      <a:r>
                        <a:rPr lang="en-US" sz="2400" b="1" dirty="0" err="1" smtClean="0">
                          <a:latin typeface="+mn-lt"/>
                        </a:rPr>
                        <a:t>Profesi</a:t>
                      </a:r>
                      <a:r>
                        <a:rPr lang="en-US" sz="2400" b="1" dirty="0" smtClean="0">
                          <a:latin typeface="+mn-lt"/>
                        </a:rPr>
                        <a:t>  </a:t>
                      </a:r>
                      <a:r>
                        <a:rPr lang="en-US" sz="2400" b="1" dirty="0" err="1" smtClean="0">
                          <a:latin typeface="+mn-lt"/>
                        </a:rPr>
                        <a:t>bidan</a:t>
                      </a:r>
                      <a:endParaRPr lang="en-US" sz="2400" b="1" dirty="0" smtClean="0">
                        <a:latin typeface="+mn-lt"/>
                      </a:endParaRPr>
                    </a:p>
                    <a:p>
                      <a:pPr marL="514350" indent="-514350" fontAlgn="auto">
                        <a:spcBef>
                          <a:spcPts val="0"/>
                        </a:spcBef>
                        <a:spcAft>
                          <a:spcPts val="0"/>
                        </a:spcAft>
                        <a:buFont typeface="+mj-lt"/>
                        <a:buAutoNum type="arabicPeriod"/>
                        <a:defRPr/>
                      </a:pPr>
                      <a:r>
                        <a:rPr lang="en-US" sz="2400" b="1" dirty="0" err="1" smtClean="0">
                          <a:latin typeface="+mn-lt"/>
                        </a:rPr>
                        <a:t>Diri</a:t>
                      </a:r>
                      <a:r>
                        <a:rPr lang="en-US" sz="2400" b="1" dirty="0" smtClean="0">
                          <a:latin typeface="+mn-lt"/>
                        </a:rPr>
                        <a:t> </a:t>
                      </a:r>
                      <a:r>
                        <a:rPr lang="en-US" sz="2400" b="1" dirty="0" err="1" smtClean="0">
                          <a:latin typeface="+mn-lt"/>
                        </a:rPr>
                        <a:t>sendiri</a:t>
                      </a:r>
                      <a:endParaRPr lang="en-US" sz="2400" b="1" dirty="0" smtClean="0">
                        <a:latin typeface="+mn-lt"/>
                      </a:endParaRPr>
                    </a:p>
                    <a:p>
                      <a:pPr marL="514350" indent="-514350" fontAlgn="auto">
                        <a:spcBef>
                          <a:spcPts val="0"/>
                        </a:spcBef>
                        <a:spcAft>
                          <a:spcPts val="0"/>
                        </a:spcAft>
                        <a:buFont typeface="+mj-lt"/>
                        <a:buAutoNum type="arabicPeriod"/>
                        <a:defRPr/>
                      </a:pPr>
                      <a:r>
                        <a:rPr lang="en-US" sz="2400" b="1" dirty="0" err="1" smtClean="0">
                          <a:latin typeface="+mn-lt"/>
                        </a:rPr>
                        <a:t>Pemerintah</a:t>
                      </a:r>
                      <a:r>
                        <a:rPr lang="en-US" sz="2400" b="1" dirty="0" smtClean="0">
                          <a:latin typeface="+mn-lt"/>
                        </a:rPr>
                        <a:t>, </a:t>
                      </a:r>
                      <a:r>
                        <a:rPr lang="en-US" sz="2400" b="1" dirty="0" err="1" smtClean="0">
                          <a:latin typeface="+mn-lt"/>
                        </a:rPr>
                        <a:t>nusa</a:t>
                      </a:r>
                      <a:r>
                        <a:rPr lang="en-US" sz="2400" b="1" dirty="0" smtClean="0">
                          <a:latin typeface="+mn-lt"/>
                        </a:rPr>
                        <a:t> – </a:t>
                      </a:r>
                      <a:r>
                        <a:rPr lang="en-US" sz="2400" b="1" dirty="0" err="1" smtClean="0">
                          <a:latin typeface="+mn-lt"/>
                        </a:rPr>
                        <a:t>bangsa</a:t>
                      </a:r>
                      <a:r>
                        <a:rPr lang="en-US" sz="2400" b="1" dirty="0" smtClean="0">
                          <a:latin typeface="+mn-lt"/>
                        </a:rPr>
                        <a:t> </a:t>
                      </a:r>
                      <a:r>
                        <a:rPr lang="en-US" sz="2400" b="1" dirty="0" err="1" smtClean="0">
                          <a:latin typeface="+mn-lt"/>
                        </a:rPr>
                        <a:t>dan</a:t>
                      </a:r>
                      <a:r>
                        <a:rPr lang="en-US" sz="2400" b="1" dirty="0" smtClean="0">
                          <a:latin typeface="+mn-lt"/>
                        </a:rPr>
                        <a:t> </a:t>
                      </a:r>
                      <a:r>
                        <a:rPr lang="en-US" sz="2400" b="1" dirty="0" err="1" smtClean="0">
                          <a:latin typeface="+mn-lt"/>
                        </a:rPr>
                        <a:t>tanah</a:t>
                      </a:r>
                      <a:r>
                        <a:rPr lang="en-US" sz="2400" b="1" dirty="0" smtClean="0">
                          <a:latin typeface="+mn-lt"/>
                        </a:rPr>
                        <a:t> air – Indonesia.</a:t>
                      </a:r>
                      <a:endParaRPr lang="en-US" sz="2000" b="1" dirty="0" smtClean="0">
                        <a:latin typeface="+mn-lt"/>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2400" dirty="0">
                        <a:latin typeface="Calibri"/>
                        <a:ea typeface="Times New Roman"/>
                        <a:cs typeface="Times New Roman"/>
                      </a:endParaRPr>
                    </a:p>
                  </a:txBody>
                  <a:tcPr marL="68580" marR="68580" marT="0" marB="0"/>
                </a:tc>
              </a:tr>
            </a:tbl>
          </a:graphicData>
        </a:graphic>
      </p:graphicFrame>
      <p:pic>
        <p:nvPicPr>
          <p:cNvPr id="40982" name="Picture 8" descr="C:\Documents and Settings\Kebidanan\My Documents\Downloads\ASI vs SF\botle lock.jpg"/>
          <p:cNvPicPr>
            <a:picLocks noChangeAspect="1" noChangeArrowheads="1"/>
          </p:cNvPicPr>
          <p:nvPr/>
        </p:nvPicPr>
        <p:blipFill>
          <a:blip r:embed="rId3" cstate="print"/>
          <a:srcRect/>
          <a:stretch>
            <a:fillRect/>
          </a:stretch>
        </p:blipFill>
        <p:spPr bwMode="auto">
          <a:xfrm>
            <a:off x="0" y="4800600"/>
            <a:ext cx="1143000" cy="2057400"/>
          </a:xfrm>
          <a:prstGeom prst="rect">
            <a:avLst/>
          </a:prstGeom>
          <a:noFill/>
          <a:ln w="9525">
            <a:noFill/>
            <a:miter lim="800000"/>
            <a:headEnd/>
            <a:tailEnd/>
          </a:ln>
        </p:spPr>
      </p:pic>
      <p:pic>
        <p:nvPicPr>
          <p:cNvPr id="40983" name="Picture 9" descr="C:\Documents and Settings\Kebidanan\My Documents\Downloads\ASI vs SF\botle.jpg"/>
          <p:cNvPicPr>
            <a:picLocks noChangeAspect="1" noChangeArrowheads="1"/>
          </p:cNvPicPr>
          <p:nvPr/>
        </p:nvPicPr>
        <p:blipFill>
          <a:blip r:embed="rId4" cstate="print"/>
          <a:srcRect/>
          <a:stretch>
            <a:fillRect/>
          </a:stretch>
        </p:blipFill>
        <p:spPr bwMode="auto">
          <a:xfrm>
            <a:off x="1295400" y="4876800"/>
            <a:ext cx="2247900" cy="1981200"/>
          </a:xfrm>
          <a:prstGeom prst="rect">
            <a:avLst/>
          </a:prstGeom>
          <a:noFill/>
          <a:ln w="9525">
            <a:noFill/>
            <a:miter lim="800000"/>
            <a:headEnd/>
            <a:tailEnd/>
          </a:ln>
        </p:spPr>
      </p:pic>
      <p:pic>
        <p:nvPicPr>
          <p:cNvPr id="40984" name="Object 1"/>
          <p:cNvPicPr>
            <a:picLocks noChangeArrowheads="1"/>
          </p:cNvPicPr>
          <p:nvPr/>
        </p:nvPicPr>
        <p:blipFill>
          <a:blip r:embed="rId5" cstate="print"/>
          <a:srcRect t="-281" b="-533"/>
          <a:stretch>
            <a:fillRect/>
          </a:stretch>
        </p:blipFill>
        <p:spPr bwMode="auto">
          <a:xfrm>
            <a:off x="4953000" y="4572000"/>
            <a:ext cx="2257425" cy="2286000"/>
          </a:xfrm>
          <a:prstGeom prst="rect">
            <a:avLst/>
          </a:prstGeom>
          <a:noFill/>
          <a:ln w="9525">
            <a:noFill/>
            <a:miter lim="800000"/>
            <a:headEnd/>
            <a:tailEnd/>
          </a:ln>
        </p:spPr>
      </p:pic>
      <p:pic>
        <p:nvPicPr>
          <p:cNvPr id="40985" name="Picture 5" descr="labour room1"/>
          <p:cNvPicPr>
            <a:picLocks noChangeAspect="1" noChangeArrowheads="1"/>
          </p:cNvPicPr>
          <p:nvPr/>
        </p:nvPicPr>
        <p:blipFill>
          <a:blip r:embed="rId6" cstate="print"/>
          <a:srcRect/>
          <a:stretch>
            <a:fillRect/>
          </a:stretch>
        </p:blipFill>
        <p:spPr bwMode="auto">
          <a:xfrm>
            <a:off x="7086600" y="4953000"/>
            <a:ext cx="2057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B976E26-8517-41CF-B02E-9205568E0A52}" type="datetime1">
              <a:rPr lang="en-US" smtClean="0"/>
              <a:pPr>
                <a:defRPr/>
              </a:pPr>
              <a:t>26-Oct-22</a:t>
            </a:fld>
            <a:endParaRPr lang="en-US"/>
          </a:p>
        </p:txBody>
      </p:sp>
      <p:sp>
        <p:nvSpPr>
          <p:cNvPr id="4" name="Slide Number Placeholder 3"/>
          <p:cNvSpPr>
            <a:spLocks noGrp="1"/>
          </p:cNvSpPr>
          <p:nvPr>
            <p:ph type="sldNum" sz="quarter" idx="12"/>
          </p:nvPr>
        </p:nvSpPr>
        <p:spPr/>
        <p:txBody>
          <a:bodyPr/>
          <a:lstStyle/>
          <a:p>
            <a:pPr>
              <a:defRPr/>
            </a:pPr>
            <a:fld id="{7ED195D6-75C2-4816-A712-AA9A828EC964}" type="slidenum">
              <a:rPr lang="en-US" smtClean="0"/>
              <a:pPr>
                <a:defRPr/>
              </a:pPr>
              <a:t>42</a:t>
            </a:fld>
            <a:endParaRPr lang="en-US"/>
          </a:p>
        </p:txBody>
      </p:sp>
      <p:graphicFrame>
        <p:nvGraphicFramePr>
          <p:cNvPr id="5" name="Content Placeholder 3"/>
          <p:cNvGraphicFramePr>
            <a:graphicFrameLocks/>
          </p:cNvGraphicFramePr>
          <p:nvPr/>
        </p:nvGraphicFramePr>
        <p:xfrm>
          <a:off x="228600" y="228600"/>
          <a:ext cx="8686799" cy="6225605"/>
        </p:xfrm>
        <a:graphic>
          <a:graphicData uri="http://schemas.openxmlformats.org/drawingml/2006/table">
            <a:tbl>
              <a:tblPr firstRow="1" bandRow="1">
                <a:tableStyleId>{5C22544A-7EE6-4342-B048-85BDC9FD1C3A}</a:tableStyleId>
              </a:tblPr>
              <a:tblGrid>
                <a:gridCol w="1295400"/>
                <a:gridCol w="4114800"/>
                <a:gridCol w="3276599"/>
              </a:tblGrid>
              <a:tr h="755168">
                <a:tc>
                  <a:txBody>
                    <a:bodyPr/>
                    <a:lstStyle/>
                    <a:p>
                      <a:pPr marL="0" marR="0" algn="ctr">
                        <a:lnSpc>
                          <a:spcPct val="115000"/>
                        </a:lnSpc>
                        <a:spcBef>
                          <a:spcPts val="0"/>
                        </a:spcBef>
                        <a:spcAft>
                          <a:spcPts val="0"/>
                        </a:spcAft>
                      </a:pPr>
                      <a:r>
                        <a:rPr lang="en-US" sz="2800" b="1" dirty="0" err="1" smtClean="0">
                          <a:latin typeface="Calibri"/>
                          <a:ea typeface="Times New Roman"/>
                          <a:cs typeface="Times New Roman"/>
                        </a:rPr>
                        <a:t>Jenjang</a:t>
                      </a:r>
                      <a:r>
                        <a:rPr lang="en-US" sz="2800" b="1" dirty="0" smtClean="0">
                          <a:latin typeface="Calibri"/>
                          <a:ea typeface="Times New Roman"/>
                          <a:cs typeface="Times New Roman"/>
                        </a:rPr>
                        <a:t> </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latin typeface="Calibri"/>
                          <a:ea typeface="Times New Roman"/>
                          <a:cs typeface="Times New Roman"/>
                        </a:rPr>
                        <a:t>Tugas</a:t>
                      </a:r>
                      <a:r>
                        <a:rPr lang="en-US" sz="2800" b="1" dirty="0">
                          <a:latin typeface="Calibri"/>
                          <a:ea typeface="Times New Roman"/>
                          <a:cs typeface="Times New Roman"/>
                        </a:rPr>
                        <a:t> / </a:t>
                      </a:r>
                      <a:r>
                        <a:rPr lang="en-US" sz="2800" b="1" dirty="0" err="1">
                          <a:latin typeface="Calibri"/>
                          <a:ea typeface="Times New Roman"/>
                          <a:cs typeface="Times New Roman"/>
                        </a:rPr>
                        <a:t>Fungsi</a:t>
                      </a:r>
                      <a:r>
                        <a:rPr lang="en-US" sz="2800" b="1" dirty="0">
                          <a:latin typeface="Calibri"/>
                          <a:ea typeface="Times New Roman"/>
                          <a:cs typeface="Times New Roman"/>
                        </a:rPr>
                        <a:t> </a:t>
                      </a:r>
                      <a:endParaRPr lang="en-US" sz="2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err="1">
                          <a:latin typeface="Calibri"/>
                          <a:ea typeface="Times New Roman"/>
                          <a:cs typeface="Times New Roman"/>
                        </a:rPr>
                        <a:t>Contoh</a:t>
                      </a:r>
                      <a:endParaRPr lang="en-US" sz="2800" dirty="0">
                        <a:latin typeface="Calibri"/>
                        <a:ea typeface="Times New Roman"/>
                        <a:cs typeface="Times New Roman"/>
                      </a:endParaRPr>
                    </a:p>
                  </a:txBody>
                  <a:tcPr marL="68580" marR="68580" marT="0" marB="0"/>
                </a:tc>
              </a:tr>
              <a:tr h="5470437">
                <a:tc>
                  <a:txBody>
                    <a:bodyPr/>
                    <a:lstStyle/>
                    <a:p>
                      <a:pPr marL="0" marR="0" algn="ctr">
                        <a:lnSpc>
                          <a:spcPct val="115000"/>
                        </a:lnSpc>
                        <a:spcBef>
                          <a:spcPts val="0"/>
                        </a:spcBef>
                        <a:spcAft>
                          <a:spcPts val="0"/>
                        </a:spcAft>
                      </a:pPr>
                      <a:r>
                        <a:rPr lang="en-US" sz="2800" dirty="0" err="1" smtClean="0">
                          <a:latin typeface="Calibri"/>
                          <a:ea typeface="Times New Roman"/>
                          <a:cs typeface="Times New Roman"/>
                        </a:rPr>
                        <a:t>Ahli</a:t>
                      </a:r>
                      <a:r>
                        <a:rPr lang="en-US" sz="2800" dirty="0" smtClean="0">
                          <a:latin typeface="Calibri"/>
                          <a:ea typeface="Times New Roman"/>
                          <a:cs typeface="Times New Roman"/>
                        </a:rPr>
                        <a:t> </a:t>
                      </a:r>
                      <a:r>
                        <a:rPr lang="en-US" sz="2800" dirty="0" err="1" smtClean="0">
                          <a:latin typeface="Calibri"/>
                          <a:ea typeface="Times New Roman"/>
                          <a:cs typeface="Times New Roman"/>
                        </a:rPr>
                        <a:t>Muda</a:t>
                      </a:r>
                      <a:endParaRPr lang="en-US" sz="28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800" dirty="0" err="1">
                          <a:latin typeface="Calibri"/>
                          <a:ea typeface="Times New Roman"/>
                          <a:cs typeface="Times New Roman"/>
                        </a:rPr>
                        <a:t>Melakukan</a:t>
                      </a:r>
                      <a:r>
                        <a:rPr lang="en-US" sz="2800" dirty="0">
                          <a:latin typeface="Calibri"/>
                          <a:ea typeface="Times New Roman"/>
                          <a:cs typeface="Times New Roman"/>
                        </a:rPr>
                        <a:t> </a:t>
                      </a:r>
                      <a:r>
                        <a:rPr lang="en-US" sz="2800" dirty="0" err="1">
                          <a:latin typeface="Calibri"/>
                          <a:ea typeface="Times New Roman"/>
                          <a:cs typeface="Times New Roman"/>
                        </a:rPr>
                        <a:t>penelaahan</a:t>
                      </a:r>
                      <a:r>
                        <a:rPr lang="en-US" sz="2800" dirty="0">
                          <a:latin typeface="Calibri"/>
                          <a:ea typeface="Times New Roman"/>
                          <a:cs typeface="Times New Roman"/>
                        </a:rPr>
                        <a:t> </a:t>
                      </a:r>
                      <a:r>
                        <a:rPr lang="en-US" sz="2800" dirty="0" smtClean="0">
                          <a:latin typeface="Calibri"/>
                          <a:ea typeface="Times New Roman"/>
                          <a:cs typeface="Times New Roman"/>
                        </a:rPr>
                        <a:t> </a:t>
                      </a:r>
                      <a:r>
                        <a:rPr lang="en-US" sz="2800" dirty="0" err="1" smtClean="0">
                          <a:latin typeface="Calibri"/>
                          <a:ea typeface="Times New Roman"/>
                          <a:cs typeface="Times New Roman"/>
                        </a:rPr>
                        <a:t>masalah</a:t>
                      </a:r>
                      <a:r>
                        <a:rPr lang="en-US" sz="2800" dirty="0" smtClean="0">
                          <a:latin typeface="Calibri"/>
                          <a:ea typeface="Times New Roman"/>
                          <a:cs typeface="Times New Roman"/>
                        </a:rPr>
                        <a:t> </a:t>
                      </a:r>
                      <a:r>
                        <a:rPr lang="en-US" sz="2800" dirty="0" err="1" smtClean="0">
                          <a:latin typeface="Calibri"/>
                          <a:ea typeface="Times New Roman"/>
                          <a:cs typeface="Times New Roman"/>
                        </a:rPr>
                        <a:t>etik</a:t>
                      </a:r>
                      <a:r>
                        <a:rPr lang="en-US" sz="2800" dirty="0" smtClean="0">
                          <a:latin typeface="Calibri"/>
                          <a:ea typeface="Times New Roman"/>
                          <a:cs typeface="Times New Roman"/>
                        </a:rPr>
                        <a:t>  </a:t>
                      </a:r>
                      <a:r>
                        <a:rPr lang="en-US" sz="2800" dirty="0" err="1" smtClean="0">
                          <a:latin typeface="Calibri"/>
                          <a:ea typeface="Times New Roman"/>
                          <a:cs typeface="Times New Roman"/>
                        </a:rPr>
                        <a:t>pada</a:t>
                      </a:r>
                      <a:r>
                        <a:rPr lang="en-US" sz="2800" dirty="0" smtClean="0">
                          <a:latin typeface="Calibri"/>
                          <a:ea typeface="Times New Roman"/>
                          <a:cs typeface="Times New Roman"/>
                        </a:rPr>
                        <a:t> </a:t>
                      </a:r>
                      <a:r>
                        <a:rPr lang="en-US" sz="2800" dirty="0" err="1" smtClean="0">
                          <a:latin typeface="Calibri"/>
                          <a:ea typeface="Times New Roman"/>
                          <a:cs typeface="Times New Roman"/>
                        </a:rPr>
                        <a:t>kasus</a:t>
                      </a:r>
                      <a:r>
                        <a:rPr lang="en-US" sz="2800" dirty="0" smtClean="0">
                          <a:latin typeface="Calibri"/>
                          <a:ea typeface="Times New Roman"/>
                          <a:cs typeface="Times New Roman"/>
                        </a:rPr>
                        <a:t> </a:t>
                      </a:r>
                      <a:r>
                        <a:rPr lang="en-US" sz="2800" dirty="0">
                          <a:latin typeface="Calibri"/>
                          <a:ea typeface="Times New Roman"/>
                          <a:cs typeface="Times New Roman"/>
                        </a:rPr>
                        <a:t>:</a:t>
                      </a:r>
                    </a:p>
                    <a:p>
                      <a:pPr marL="342900" marR="0" lvl="0" indent="-342900">
                        <a:lnSpc>
                          <a:spcPct val="115000"/>
                        </a:lnSpc>
                        <a:spcBef>
                          <a:spcPts val="0"/>
                        </a:spcBef>
                        <a:spcAft>
                          <a:spcPts val="0"/>
                        </a:spcAft>
                        <a:buFont typeface="+mj-lt"/>
                        <a:buAutoNum type="alphaLcPeriod"/>
                      </a:pPr>
                      <a:r>
                        <a:rPr lang="en-US" sz="2800" dirty="0" err="1">
                          <a:latin typeface="Calibri"/>
                          <a:ea typeface="Times New Roman"/>
                          <a:cs typeface="Times New Roman"/>
                        </a:rPr>
                        <a:t>Fisiologi</a:t>
                      </a:r>
                      <a:r>
                        <a:rPr lang="en-US" sz="2800" dirty="0">
                          <a:latin typeface="Calibri"/>
                          <a:ea typeface="Times New Roman"/>
                          <a:cs typeface="Times New Roman"/>
                        </a:rPr>
                        <a:t> </a:t>
                      </a:r>
                      <a:r>
                        <a:rPr lang="en-US" sz="2800" dirty="0" err="1">
                          <a:latin typeface="Calibri"/>
                          <a:ea typeface="Times New Roman"/>
                          <a:cs typeface="Times New Roman"/>
                        </a:rPr>
                        <a:t>kebidanan</a:t>
                      </a:r>
                      <a:endParaRPr lang="en-US" sz="2800" dirty="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a:latin typeface="Calibri"/>
                          <a:ea typeface="Times New Roman"/>
                          <a:cs typeface="Times New Roman"/>
                        </a:rPr>
                        <a:t>pathologis</a:t>
                      </a:r>
                      <a:r>
                        <a:rPr lang="en-US" sz="2800" dirty="0">
                          <a:latin typeface="Calibri"/>
                          <a:ea typeface="Times New Roman"/>
                          <a:cs typeface="Times New Roman"/>
                        </a:rPr>
                        <a:t> </a:t>
                      </a:r>
                      <a:r>
                        <a:rPr lang="en-US" sz="2800" dirty="0" err="1">
                          <a:latin typeface="Calibri"/>
                          <a:ea typeface="Times New Roman"/>
                          <a:cs typeface="Times New Roman"/>
                        </a:rPr>
                        <a:t>Kebidanan</a:t>
                      </a:r>
                      <a:r>
                        <a:rPr lang="en-US" sz="2800" dirty="0">
                          <a:latin typeface="Calibri"/>
                          <a:ea typeface="Times New Roman"/>
                          <a:cs typeface="Times New Roman"/>
                        </a:rPr>
                        <a:t>.</a:t>
                      </a:r>
                    </a:p>
                    <a:p>
                      <a:pPr marL="342900" marR="0" lvl="0" indent="-342900">
                        <a:lnSpc>
                          <a:spcPct val="115000"/>
                        </a:lnSpc>
                        <a:spcBef>
                          <a:spcPts val="0"/>
                        </a:spcBef>
                        <a:spcAft>
                          <a:spcPts val="0"/>
                        </a:spcAft>
                        <a:buFont typeface="+mj-lt"/>
                        <a:buAutoNum type="alphaLcPeriod"/>
                      </a:pPr>
                      <a:r>
                        <a:rPr lang="en-US" sz="2800" dirty="0">
                          <a:latin typeface="Calibri"/>
                          <a:ea typeface="Times New Roman"/>
                          <a:cs typeface="Times New Roman"/>
                        </a:rPr>
                        <a:t> </a:t>
                      </a:r>
                      <a:r>
                        <a:rPr lang="en-US" sz="2800" dirty="0" err="1">
                          <a:latin typeface="Calibri"/>
                          <a:ea typeface="Times New Roman"/>
                          <a:cs typeface="Times New Roman"/>
                        </a:rPr>
                        <a:t>patologi</a:t>
                      </a:r>
                      <a:r>
                        <a:rPr lang="en-US" sz="2800" dirty="0">
                          <a:latin typeface="Calibri"/>
                          <a:ea typeface="Times New Roman"/>
                          <a:cs typeface="Times New Roman"/>
                        </a:rPr>
                        <a:t>  </a:t>
                      </a:r>
                      <a:r>
                        <a:rPr lang="en-US" sz="2800" dirty="0" err="1">
                          <a:latin typeface="Calibri"/>
                          <a:ea typeface="Times New Roman"/>
                          <a:cs typeface="Times New Roman"/>
                        </a:rPr>
                        <a:t>ke</a:t>
                      </a:r>
                      <a:r>
                        <a:rPr lang="en-US" sz="2800" dirty="0">
                          <a:latin typeface="Calibri"/>
                          <a:ea typeface="Times New Roman"/>
                          <a:cs typeface="Times New Roman"/>
                        </a:rPr>
                        <a:t> </a:t>
                      </a:r>
                      <a:r>
                        <a:rPr lang="en-US" sz="2800" dirty="0" err="1">
                          <a:latin typeface="Calibri"/>
                          <a:ea typeface="Times New Roman"/>
                          <a:cs typeface="Times New Roman"/>
                        </a:rPr>
                        <a:t>kegawat</a:t>
                      </a:r>
                      <a:r>
                        <a:rPr lang="en-US" sz="2800" dirty="0">
                          <a:latin typeface="Calibri"/>
                          <a:ea typeface="Times New Roman"/>
                          <a:cs typeface="Times New Roman"/>
                        </a:rPr>
                        <a:t> </a:t>
                      </a:r>
                      <a:r>
                        <a:rPr lang="en-US" sz="2800" dirty="0" err="1">
                          <a:latin typeface="Calibri"/>
                          <a:ea typeface="Times New Roman"/>
                          <a:cs typeface="Times New Roman"/>
                        </a:rPr>
                        <a:t>daruratan</a:t>
                      </a:r>
                      <a:r>
                        <a:rPr lang="en-US" sz="2800" dirty="0">
                          <a:latin typeface="Calibri"/>
                          <a:ea typeface="Times New Roman"/>
                          <a:cs typeface="Times New Roman"/>
                        </a:rPr>
                        <a:t> </a:t>
                      </a:r>
                      <a:r>
                        <a:rPr lang="en-US" sz="2800" dirty="0" err="1">
                          <a:latin typeface="Calibri"/>
                          <a:ea typeface="Times New Roman"/>
                          <a:cs typeface="Times New Roman"/>
                        </a:rPr>
                        <a:t>kebidanan</a:t>
                      </a:r>
                      <a:r>
                        <a:rPr lang="en-US" sz="2800" dirty="0">
                          <a:latin typeface="Calibri"/>
                          <a:ea typeface="Times New Roman"/>
                          <a:cs typeface="Times New Roman"/>
                        </a:rPr>
                        <a:t>. </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Penggunaan</a:t>
                      </a:r>
                      <a:r>
                        <a:rPr lang="en-US" sz="2800" dirty="0" smtClean="0">
                          <a:latin typeface="Calibri"/>
                          <a:ea typeface="Times New Roman"/>
                          <a:cs typeface="Times New Roman"/>
                        </a:rPr>
                        <a:t> </a:t>
                      </a:r>
                      <a:r>
                        <a:rPr lang="en-US" sz="2800" dirty="0" err="1" smtClean="0">
                          <a:latin typeface="Calibri"/>
                          <a:ea typeface="Times New Roman"/>
                          <a:cs typeface="Times New Roman"/>
                        </a:rPr>
                        <a:t>alat</a:t>
                      </a:r>
                      <a:r>
                        <a:rPr lang="en-US" sz="2800" dirty="0" smtClean="0">
                          <a:latin typeface="Calibri"/>
                          <a:ea typeface="Times New Roman"/>
                          <a:cs typeface="Times New Roman"/>
                        </a:rPr>
                        <a:t> – </a:t>
                      </a:r>
                      <a:r>
                        <a:rPr lang="en-US" sz="2800" dirty="0" err="1" smtClean="0">
                          <a:latin typeface="Calibri"/>
                          <a:ea typeface="Times New Roman"/>
                          <a:cs typeface="Times New Roman"/>
                        </a:rPr>
                        <a:t>obat</a:t>
                      </a:r>
                      <a:r>
                        <a:rPr lang="en-US" sz="2800" dirty="0" smtClean="0">
                          <a:latin typeface="Calibri"/>
                          <a:ea typeface="Times New Roman"/>
                          <a:cs typeface="Times New Roman"/>
                        </a:rPr>
                        <a:t> </a:t>
                      </a:r>
                      <a:r>
                        <a:rPr lang="en-US" sz="2800" dirty="0" err="1" smtClean="0">
                          <a:latin typeface="Calibri"/>
                          <a:ea typeface="Times New Roman"/>
                          <a:cs typeface="Times New Roman"/>
                        </a:rPr>
                        <a:t>tertentu</a:t>
                      </a:r>
                      <a:r>
                        <a:rPr lang="en-US" sz="2800" dirty="0" smtClean="0">
                          <a:latin typeface="Calibri"/>
                          <a:ea typeface="Times New Roman"/>
                          <a:cs typeface="Times New Roman"/>
                        </a:rPr>
                        <a:t> – </a:t>
                      </a:r>
                      <a:r>
                        <a:rPr lang="en-US" sz="2800" dirty="0" err="1" smtClean="0">
                          <a:latin typeface="Calibri"/>
                          <a:ea typeface="Times New Roman"/>
                          <a:cs typeface="Times New Roman"/>
                        </a:rPr>
                        <a:t>kontroversial</a:t>
                      </a:r>
                      <a:r>
                        <a:rPr lang="en-US" sz="2800" dirty="0" smtClean="0">
                          <a:latin typeface="Calibri"/>
                          <a:ea typeface="Times New Roman"/>
                          <a:cs typeface="Times New Roman"/>
                        </a:rPr>
                        <a:t> </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Menjadi</a:t>
                      </a:r>
                      <a:r>
                        <a:rPr lang="en-US" sz="2800" dirty="0" smtClean="0">
                          <a:latin typeface="Calibri"/>
                          <a:ea typeface="Times New Roman"/>
                          <a:cs typeface="Times New Roman"/>
                        </a:rPr>
                        <a:t> </a:t>
                      </a:r>
                      <a:r>
                        <a:rPr lang="en-US" sz="2800" dirty="0" err="1" smtClean="0">
                          <a:latin typeface="Calibri"/>
                          <a:ea typeface="Times New Roman"/>
                          <a:cs typeface="Times New Roman"/>
                        </a:rPr>
                        <a:t>anggota</a:t>
                      </a:r>
                      <a:r>
                        <a:rPr lang="en-US" sz="2800" baseline="0" dirty="0" smtClean="0">
                          <a:latin typeface="Calibri"/>
                          <a:ea typeface="Times New Roman"/>
                          <a:cs typeface="Times New Roman"/>
                        </a:rPr>
                        <a:t> </a:t>
                      </a:r>
                      <a:r>
                        <a:rPr lang="en-US" sz="2800" dirty="0" smtClean="0">
                          <a:latin typeface="Calibri"/>
                          <a:ea typeface="Times New Roman"/>
                          <a:cs typeface="Times New Roman"/>
                        </a:rPr>
                        <a:t>team </a:t>
                      </a:r>
                      <a:r>
                        <a:rPr lang="en-US" sz="2800" dirty="0" err="1" smtClean="0">
                          <a:latin typeface="Calibri"/>
                          <a:ea typeface="Times New Roman"/>
                          <a:cs typeface="Times New Roman"/>
                        </a:rPr>
                        <a:t>Komite</a:t>
                      </a:r>
                      <a:r>
                        <a:rPr lang="en-US" sz="2800" dirty="0" smtClean="0">
                          <a:latin typeface="Calibri"/>
                          <a:ea typeface="Times New Roman"/>
                          <a:cs typeface="Times New Roman"/>
                        </a:rPr>
                        <a:t> </a:t>
                      </a:r>
                      <a:r>
                        <a:rPr lang="en-US" sz="2800" dirty="0" err="1" smtClean="0">
                          <a:latin typeface="Calibri"/>
                          <a:ea typeface="Times New Roman"/>
                          <a:cs typeface="Times New Roman"/>
                        </a:rPr>
                        <a:t>Etik</a:t>
                      </a:r>
                      <a:r>
                        <a:rPr lang="en-US" sz="2800" dirty="0" smtClean="0">
                          <a:latin typeface="Calibri"/>
                          <a:ea typeface="Times New Roman"/>
                          <a:cs typeface="Times New Roman"/>
                        </a:rPr>
                        <a:t> : </a:t>
                      </a:r>
                      <a:r>
                        <a:rPr lang="en-US" sz="2800" dirty="0" err="1" smtClean="0">
                          <a:latin typeface="Calibri"/>
                          <a:ea typeface="Times New Roman"/>
                          <a:cs typeface="Times New Roman"/>
                        </a:rPr>
                        <a:t>asuhan</a:t>
                      </a:r>
                      <a:r>
                        <a:rPr lang="en-US" sz="2800" dirty="0" smtClean="0">
                          <a:latin typeface="Calibri"/>
                          <a:ea typeface="Times New Roman"/>
                          <a:cs typeface="Times New Roman"/>
                        </a:rPr>
                        <a:t> – </a:t>
                      </a:r>
                      <a:r>
                        <a:rPr lang="en-US" sz="2800" dirty="0" err="1" smtClean="0">
                          <a:latin typeface="Calibri"/>
                          <a:ea typeface="Times New Roman"/>
                          <a:cs typeface="Times New Roman"/>
                        </a:rPr>
                        <a:t>penelitian</a:t>
                      </a:r>
                      <a:r>
                        <a:rPr lang="en-US" sz="2800" dirty="0" smtClean="0">
                          <a:latin typeface="Calibri"/>
                          <a:ea typeface="Times New Roman"/>
                          <a:cs typeface="Times New Roman"/>
                        </a:rPr>
                        <a:t>.</a:t>
                      </a:r>
                      <a:endParaRPr lang="en-US" sz="28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800" dirty="0" err="1">
                          <a:latin typeface="Calibri"/>
                          <a:ea typeface="Times New Roman"/>
                          <a:cs typeface="Times New Roman"/>
                        </a:rPr>
                        <a:t>Contoh</a:t>
                      </a:r>
                      <a:r>
                        <a:rPr lang="en-US" sz="2800" dirty="0">
                          <a:latin typeface="Calibri"/>
                          <a:ea typeface="Times New Roman"/>
                          <a:cs typeface="Times New Roman"/>
                        </a:rPr>
                        <a:t>: </a:t>
                      </a:r>
                    </a:p>
                    <a:p>
                      <a:pPr marL="342900" marR="0" lvl="0" indent="-342900">
                        <a:lnSpc>
                          <a:spcPct val="115000"/>
                        </a:lnSpc>
                        <a:spcBef>
                          <a:spcPts val="0"/>
                        </a:spcBef>
                        <a:spcAft>
                          <a:spcPts val="0"/>
                        </a:spcAft>
                        <a:buFont typeface="Calibri"/>
                        <a:buChar char="-"/>
                      </a:pPr>
                      <a:r>
                        <a:rPr lang="en-US" sz="2800" dirty="0" err="1" smtClean="0">
                          <a:latin typeface="Calibri"/>
                          <a:ea typeface="Times New Roman"/>
                          <a:cs typeface="Times New Roman"/>
                        </a:rPr>
                        <a:t>Alat</a:t>
                      </a:r>
                      <a:r>
                        <a:rPr lang="en-US" sz="2800" baseline="0" dirty="0" smtClean="0">
                          <a:latin typeface="Calibri"/>
                          <a:ea typeface="Times New Roman"/>
                          <a:cs typeface="Times New Roman"/>
                        </a:rPr>
                        <a:t> bantu </a:t>
                      </a:r>
                      <a:r>
                        <a:rPr lang="en-US" sz="2800" baseline="0" dirty="0" err="1" smtClean="0">
                          <a:latin typeface="Calibri"/>
                          <a:ea typeface="Times New Roman"/>
                          <a:cs typeface="Times New Roman"/>
                        </a:rPr>
                        <a:t>nafas</a:t>
                      </a:r>
                      <a:r>
                        <a:rPr lang="en-US" sz="2800" baseline="0" dirty="0" smtClean="0">
                          <a:latin typeface="Calibri"/>
                          <a:ea typeface="Times New Roman"/>
                          <a:cs typeface="Times New Roman"/>
                        </a:rPr>
                        <a:t> BBL.</a:t>
                      </a:r>
                    </a:p>
                    <a:p>
                      <a:pPr marL="342900" marR="0" lvl="0" indent="-342900">
                        <a:lnSpc>
                          <a:spcPct val="115000"/>
                        </a:lnSpc>
                        <a:spcBef>
                          <a:spcPts val="0"/>
                        </a:spcBef>
                        <a:spcAft>
                          <a:spcPts val="0"/>
                        </a:spcAft>
                        <a:buFont typeface="Calibri"/>
                        <a:buChar char="-"/>
                      </a:pPr>
                      <a:r>
                        <a:rPr lang="en-US" sz="2800" baseline="0" dirty="0" err="1" smtClean="0">
                          <a:latin typeface="Calibri"/>
                          <a:ea typeface="Times New Roman"/>
                          <a:cs typeface="Times New Roman"/>
                        </a:rPr>
                        <a:t>Kasus</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dilematis</a:t>
                      </a:r>
                      <a:r>
                        <a:rPr lang="en-US" sz="2800" baseline="0" dirty="0" smtClean="0">
                          <a:latin typeface="Calibri"/>
                          <a:ea typeface="Times New Roman"/>
                          <a:cs typeface="Times New Roman"/>
                        </a:rPr>
                        <a:t>.</a:t>
                      </a:r>
                    </a:p>
                    <a:p>
                      <a:pPr marL="342900" marR="0" lvl="0" indent="-342900">
                        <a:lnSpc>
                          <a:spcPct val="115000"/>
                        </a:lnSpc>
                        <a:spcBef>
                          <a:spcPts val="0"/>
                        </a:spcBef>
                        <a:spcAft>
                          <a:spcPts val="0"/>
                        </a:spcAft>
                        <a:buFont typeface="Calibri"/>
                        <a:buChar char="-"/>
                      </a:pPr>
                      <a:r>
                        <a:rPr lang="en-US" sz="2800" baseline="0" dirty="0" err="1" smtClean="0">
                          <a:latin typeface="Calibri"/>
                          <a:ea typeface="Times New Roman"/>
                          <a:cs typeface="Times New Roman"/>
                        </a:rPr>
                        <a:t>Prematur</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dgn</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biaya</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tinggi</a:t>
                      </a:r>
                      <a:r>
                        <a:rPr lang="en-US" sz="2800" baseline="0" dirty="0" smtClean="0">
                          <a:latin typeface="Calibri"/>
                          <a:ea typeface="Times New Roman"/>
                          <a:cs typeface="Times New Roman"/>
                        </a:rPr>
                        <a:t>.</a:t>
                      </a:r>
                    </a:p>
                    <a:p>
                      <a:pPr marL="342900" marR="0" lvl="0" indent="-342900">
                        <a:lnSpc>
                          <a:spcPct val="115000"/>
                        </a:lnSpc>
                        <a:spcBef>
                          <a:spcPts val="0"/>
                        </a:spcBef>
                        <a:spcAft>
                          <a:spcPts val="0"/>
                        </a:spcAft>
                        <a:buFont typeface="Calibri"/>
                        <a:buChar char="-"/>
                      </a:pPr>
                      <a:r>
                        <a:rPr lang="en-US" sz="2800" baseline="0" dirty="0" err="1" smtClean="0">
                          <a:latin typeface="Calibri"/>
                          <a:ea typeface="Times New Roman"/>
                          <a:cs typeface="Times New Roman"/>
                        </a:rPr>
                        <a:t>Pemakaian</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alat</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canggih</a:t>
                      </a:r>
                      <a:r>
                        <a:rPr lang="en-US" sz="2800" baseline="0" dirty="0" smtClean="0">
                          <a:latin typeface="Calibri"/>
                          <a:ea typeface="Times New Roman"/>
                          <a:cs typeface="Times New Roman"/>
                        </a:rPr>
                        <a:t> / </a:t>
                      </a:r>
                      <a:r>
                        <a:rPr lang="en-US" sz="2800" baseline="0" dirty="0" err="1" smtClean="0">
                          <a:latin typeface="Calibri"/>
                          <a:ea typeface="Times New Roman"/>
                          <a:cs typeface="Times New Roman"/>
                        </a:rPr>
                        <a:t>mahal</a:t>
                      </a:r>
                      <a:r>
                        <a:rPr lang="en-US" sz="2800" baseline="0" dirty="0" smtClean="0">
                          <a:latin typeface="Calibri"/>
                          <a:ea typeface="Times New Roman"/>
                          <a:cs typeface="Times New Roman"/>
                        </a:rPr>
                        <a:t>.</a:t>
                      </a:r>
                    </a:p>
                    <a:p>
                      <a:pPr marL="342900" marR="0" lvl="0" indent="-342900">
                        <a:lnSpc>
                          <a:spcPct val="115000"/>
                        </a:lnSpc>
                        <a:spcBef>
                          <a:spcPts val="0"/>
                        </a:spcBef>
                        <a:spcAft>
                          <a:spcPts val="0"/>
                        </a:spcAft>
                        <a:buFont typeface="Calibri"/>
                        <a:buChar char="-"/>
                      </a:pPr>
                      <a:r>
                        <a:rPr lang="en-US" sz="2800" baseline="0" dirty="0" err="1" smtClean="0">
                          <a:latin typeface="Calibri"/>
                          <a:ea typeface="Times New Roman"/>
                          <a:cs typeface="Times New Roman"/>
                        </a:rPr>
                        <a:t>Menetapkan</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kebijakan</a:t>
                      </a:r>
                      <a:r>
                        <a:rPr lang="en-US" sz="2800" baseline="0" dirty="0" smtClean="0">
                          <a:latin typeface="Calibri"/>
                          <a:ea typeface="Times New Roman"/>
                          <a:cs typeface="Times New Roman"/>
                        </a:rPr>
                        <a:t> b/d </a:t>
                      </a:r>
                      <a:r>
                        <a:rPr lang="en-US" sz="2800" baseline="0" dirty="0" err="1" smtClean="0">
                          <a:latin typeface="Calibri"/>
                          <a:ea typeface="Times New Roman"/>
                          <a:cs typeface="Times New Roman"/>
                        </a:rPr>
                        <a:t>masalah</a:t>
                      </a:r>
                      <a:r>
                        <a:rPr lang="en-US" sz="2800" baseline="0" dirty="0" smtClean="0">
                          <a:latin typeface="Calibri"/>
                          <a:ea typeface="Times New Roman"/>
                          <a:cs typeface="Times New Roman"/>
                        </a:rPr>
                        <a:t> </a:t>
                      </a:r>
                      <a:r>
                        <a:rPr lang="en-US" sz="2800" baseline="0" dirty="0" err="1" smtClean="0">
                          <a:latin typeface="Calibri"/>
                          <a:ea typeface="Times New Roman"/>
                          <a:cs typeface="Times New Roman"/>
                        </a:rPr>
                        <a:t>etik</a:t>
                      </a:r>
                      <a:r>
                        <a:rPr lang="en-US" sz="2800" baseline="0" dirty="0" smtClean="0">
                          <a:latin typeface="Calibri"/>
                          <a:ea typeface="Times New Roman"/>
                          <a:cs typeface="Times New Roman"/>
                        </a:rPr>
                        <a:t>.</a:t>
                      </a:r>
                      <a:endParaRPr lang="en-US" sz="2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2438400"/>
            <a:ext cx="7458634" cy="1371600"/>
          </a:xfrm>
        </p:spPr>
        <p:style>
          <a:lnRef idx="1">
            <a:schemeClr val="accent2"/>
          </a:lnRef>
          <a:fillRef idx="2">
            <a:schemeClr val="accent2"/>
          </a:fillRef>
          <a:effectRef idx="1">
            <a:schemeClr val="accent2"/>
          </a:effectRef>
          <a:fontRef idx="minor">
            <a:schemeClr val="dk1"/>
          </a:fontRef>
        </p:style>
        <p:txBody>
          <a:bodyPr>
            <a:noAutofit/>
          </a:bodyPr>
          <a:lstStyle/>
          <a:p>
            <a:pPr algn="ctr" eaLnBrk="1" hangingPunct="1"/>
            <a:r>
              <a:rPr lang="id-ID" altLang="id-ID" sz="4800" b="1" dirty="0" smtClean="0">
                <a:solidFill>
                  <a:schemeClr val="accent3">
                    <a:lumMod val="75000"/>
                  </a:schemeClr>
                </a:solidFill>
                <a:latin typeface="Arial Rounded MT Bold" pitchFamily="34" charset="0"/>
              </a:rPr>
              <a:t>PENGEMBANGAN </a:t>
            </a:r>
            <a:r>
              <a:rPr lang="en-US" altLang="id-ID" sz="4800" b="1" dirty="0" smtClean="0">
                <a:solidFill>
                  <a:schemeClr val="accent3">
                    <a:lumMod val="75000"/>
                  </a:schemeClr>
                </a:solidFill>
                <a:latin typeface="Arial Rounded MT Bold" pitchFamily="34" charset="0"/>
              </a:rPr>
              <a:t/>
            </a:r>
            <a:br>
              <a:rPr lang="en-US" altLang="id-ID" sz="4800" b="1" dirty="0" smtClean="0">
                <a:solidFill>
                  <a:schemeClr val="accent3">
                    <a:lumMod val="75000"/>
                  </a:schemeClr>
                </a:solidFill>
                <a:latin typeface="Arial Rounded MT Bold" pitchFamily="34" charset="0"/>
              </a:rPr>
            </a:br>
            <a:r>
              <a:rPr lang="id-ID" altLang="id-ID" sz="4800" b="1" dirty="0" smtClean="0">
                <a:solidFill>
                  <a:schemeClr val="accent3">
                    <a:lumMod val="75000"/>
                  </a:schemeClr>
                </a:solidFill>
                <a:latin typeface="Arial Rounded MT Bold" pitchFamily="34" charset="0"/>
              </a:rPr>
              <a:t>KARAKTER BIDAN</a:t>
            </a:r>
          </a:p>
        </p:txBody>
      </p:sp>
      <p:sp>
        <p:nvSpPr>
          <p:cNvPr id="6148" name="AutoShape 2" descr="data:image/jpeg;base64,/9j/4AAQSkZJRgABAQAAAQABAAD/2wCEAAkGBxQTEhUTExQWFRUWGRsaGRgYGRkcGBshJRwjIhgbHyUgIiggICAmHiAfITEiJSkrLi4uGB8zPDMsNygwLisBCgoKDg0OGxAQGywkICQvLDQvNDIsLDQ0LDAsLywtNCwsLCwsLCw0NDQsLCwsLCwsLCwsLCwsNCwsNDQsLCwsLP/AABEIAIwAjAMBEQACEQEDEQH/xAAbAAACAwEBAQAAAAAAAAAAAAAABgQFBwMCAf/EAEcQAAIBAgQCBwUFBAgEBwEAAAECAwQRAAUhMQYSEyJBUWFxgQcUMpGxI0JSYqFygsHRJENTkqKy8PEVM2PSNERUg8PT4Rf/xAAbAQACAwEBAQAAAAAAAAAAAAAABQMEBgIBB//EADsRAAEDAgQDBAkDAwMFAAAAAAEAAgMEEQUSITFBUWETcYGxBhQiMpGhwdHwM0LhI1LxJGKCFTSSstL/2gAMAwEAAhEDEQA/ANxwIRgQjAhGBC4VtZHEheV1RRuWNhjxzg0XKkjifK7KwXKQ879qcKErTRmY/jY8qemhJ/TzxTkrWjRoun9L6Oyv1mdl6DU/YfNKz8XZnWEiHnttaBNB5trb5jFft5pPd+SbDDMPpBeW3/I/RfRwTmk+snN/7sxJ+pwerTO380f9Ww6HRnyb/hdV9l1Z2tEP3j8tsHqUnRcH0hpeTvgvLezWuXVTHfwcg/TB6nINl0Mfo3aOv8Fyanzik1/pHKO4mVfl1rfIY8tUR810H4XVaezf/wAT9FYZT7VJkPLURLKO0qeRh6ag+WmO2Vrh7wVao9HInaxOLe/UfnxT/kHF1LV2EcnK/wDZv1X/AJH0vi7HOyTYrPVeGVFLq9unMbfner7EyXowIRgQjAhGBCMCEYEIwISdxlx3HSXijAln7r9VP2j3/l+mKs9S2PQalOsNweSq9t/ss+Z7vus+o8qrs2k6VzdAbdI2ka94Qdvp6nFJrJZzcrRyVNHhbMjRryG57ynzLOAqKkTpKgiQrqzykLGPS9gPMnF2OkY3fVZyqx2pm0Z7I6b/AB/wpsPF0bjloaeWqUaBolCQDydyqkA78nMR3YsgW2SZzi43JuV7SfNZP6qjp/BpJJm8+qqD0x6vEf8ADszO9dTLrsKNj6az4EL6KfNU2no5tfvQyxfR3+mBC+DPayL/AMRQMR+OmlWUeZVgjDyHMcCFx6bLcyJjYIZhvG6mOoXzVgHGmI3xMf7wVqnrZ6c/03EeXwSjxF7L5Eu9K/SAa9G2jjyOx/Q4oy0RGrFpqP0hY/2ZxY8xt4hR+GfaDPTN0NWGkRTyktfpU87/ABeR18ccxVTmHK9SVuCQ1De0pyAT8D9vJa1QV0c0ayRMHRhcEf63wya4OFwsfLC+J5Y8WIUjHSjRgQjAhGBCMCFnHtE46MRampm6+0kgPwflX83eezz2o1NTl9lu60uD4OJAJ5hpwHPqenmq7gf2f9KBUVYIQ9ZYzu/bzP22Pdue3EdPS5vaerWKY32V4affieXQfdONZnzc5pMvjWWVLK7HSng7g5G7Aa9GuvfbDEC2gWRc4uNzuvdFwihZZaxzWTDUNIPskP8A04/gXuvq3eTj1eJjAwIVNxPxVS0Cc9TKEv8ACu7t+yBqcCFG4J4ygzOJ5YBIoRuVhIADe1wdCRYjxwITHgQjAhV+cZJT1ShZ4lkA1UkdZT3qd1PiDgQqPoayh1QvXUw+4x/pUY/Kx0mA7ms3ix3ELzmmT0mbwCWNhzbLKB11I3R1NjodCpsR4YgmgbINd0yw/E5aN2mreI/Nis8oK2pyeqKOLofiS/UkX8a9x8fQ4Xtc+nfY7LVSxU+K0+Zu/A8QeR/OoWyZRmkdTEssTcyt8we0HuI7sNWPDxcLFVFPJTyGOQWIU3HSgRgQjAhJ/tG4p90h6OM/byg8v5F2L/wHj5Yq1M3ZtsNynWDYd61Jnf7jd+p5fdK/sx4QEpFZOt1B+yVvvH8Z7xfbvOuK9LBf23JrjmJmP/TxHXieXT7/AATXW1slfK9NTOY6aM8tRUL8TN96CI9hto0g+G9hrqGSyCY8ry6KniWGFFjjQWCqLD/fxwIUrAhZZ7WOOp4po8ty8XqprczDVl5vhVewMdyTsPO4EJQrfYxmKlKlaiOee4Zw5a9/2mvz+tsCFd0PCGcQrHVxtGk13ElNGRGrC1kdjqrkGx5SNu3U48N7aLphaHe0LhavkEk7U8ZqQqzWPOF0W4JAIFza4sbXO+AG4Q9oa6wN1YY9XKMCEYEJZzzIHSX32h5Uqf62M6R1Kj7j22cfdksSNRqDgQudRBT5vSbFWUkdYWlhkGjIw7CDoRsfliKWISNsVdoa2Skkzs24jmFnXDWby5VWNFMCI+bllXs8JF9NfEeWF0UjoH5XbLXVtLHiVMJI9+H/AMn83W2xuGAYEEEXBGxHYcNt1hSCDYr1gXi4V9WsMbyubKilifAY8c4NFypIonSvDG7nRYplNLJm2YFpNFJ5pPyoNkHntfxJ8MKWNNRLcrc1EjMLo8rN9h1PP6/JaTxLUMzR5bSno3lS8jrvBCNCw7nb4E8bn7uGwFlg3OLjc7pgy2gjgiSGJQkcYCqo2AGPV4pOBCqq7MZOd44VW8ahndybKCCRZV6znTa6jxuLYELGFzGkevOYrK5nJPWZ1jRerydWMJI3w3FmkBF8CE1LxajfFWgeAWT6iYfTAhdEz2E/+dPyk/8AuwIXdM3i7K7XxWU//OMCF2/46R8NYjnxLR/5hN9MCFZZFxBNM7pG0crRgFkaw37pEuB5NGCfDfAhM2XVgmjEigi5YEG2hVirDTQ2YEXGhwIUnAhKnEkDUkv/ABGEErYLVxgfHGNpQPxx7+K8w7BgQq/2l8PrVU4qobM8a81xrzxkXPy+IHz78VKuHO3MNwn2BV/Yy9k/3XfI/mijeyPiAyRtSOetEOaM96dq/un9D4Y4o5bjIeCm9IaLI8Tt2dv38/FaJi8s2s79sOcckMdMu8pLP+yuw9W/ynFGtks0NHFaT0cpc8jpj+3Qd5+w81N9nmXJR0DVEvVLqZXJ+6gF1Hotz5scSUkeRl+JVXHKvt6nINm6ePE/nJWnBVI3RNVSgierIlcHdFtaKLyRLepY9uLSSpjwIRgQoWYZXHNYuCGAIV1JWRb72YWIG2mxtgQs84pyyGnLvWSR1MNxzM8cBqI7n7w5QZFHevKwHY2+PLhFwvdL7OKCpjWWEUbxtqrJDJY/3ZwPS2BeryfY9Sf2UXo9QP06TTAiy7QeyWmXZIR+0Kh/rMtsCLKJmOR0NNJ0IFK09r8gjCqvcZGkaTlG2lix7B3eEgbr0Mcdgp+X5hRQqsU9UalnNujhj5YRf7oSMaj9otfXyxyZWA2upRTSkXstCgACqFFlsLC1rC2gt2eWJFAveBC+MoIIIuDuDtgQlbhIe7yz5c3wxfaU9+2FybJ49G108infgQs3r0OVZpzLfkVuYAdsbbr6C4/dGFDv6E2i3sRGJUFjuRb/AJDitwRgQCDcHUHDdYMgg2KxXjUmszboQdOdIR4fiPpc/LCmf+pNl8FucMtS4d2h5F32WicZwh46eiUWWolRGA7IkHPIPIqnJfs5xhsNFhiSTcpowLxGBCMCFnXF+cT1E70tOJCkZCuIwbse3mI+FRtY769mKFRJI52SPxVCokkc7Iy/X/KoI+Eaoi3uxAO4JW3j24riklVUUku+X5pOyU5lk+ZPDDEzoSrPFqYirC4JIuFIGl/y9uGBmbG0dqQD3p5BDLI0Wbr+cVvMHE8JVWYOpIF1K3IPaNNDiscSph+75FWxQTnh81Drs86VxFG5hQi7zEdbf4Ix2MfxnQDYE7dsr6d37ly6inb+1J/E+QUaPHHCg5SDI78zMzkm3Wa9zrcntJtiCvmDGgs48VTnqJogGAkfJMXs1pIlE5WNFcOBzBRflKiwvva98T4e7ND1uVFC4ubcp2xdUqMCEYEJY4uHRTUdYNOjlEL+McxCW9JOjPgA2BCWvbPl11gqB2Ext6jmX6H54oVzNA5an0ans58XcR4aHzCavZ/X9NQQMd1XkP7pt/DFindmjCUYvD2VW8Djr8dVm3AP2+bdKfxSy/Mm3+bFGm9qa/etPi39HDsg/wBo/PgtIl6+bIP7ClZh5yyAa+kWGqwyY8CEYEIwIXF2SJSdEUXJsLDXf1Jxy97WNLnGwC6awuOVu6Vszz93uI7ovf8AeP8AL0xnqrFXvOWLQc+P8JzT0LGav1PyVLbCkkk3KYXRbHiMyLYEZlV5onLJG34gyetuZf0DYswe6R4/T7JJjbM0bX8j5q44KzBYqiVXuFdE17AQzb/67MNaGqZEMr9LlLKKF0jXZeFlogOHi7X3AhGBCpON6MzUFUgNiYnIPcQLqfmMCFT8bN7zlBmtbmjjmHhs30NsV6oXiKa4JJkrWdbj4hKvs+4jWnp3jb+1JHkVX+N8VKaYMZYp7i9C6eYPbyHmVF9kS/04nuib6jHNF+p4KX0hP+lHeE9R5jHDmFfLM4RFhpF5m7LmY/qT88M3ODRcrGwwyTPyRi5VjlfFtJUS9DDLzvYmwBtYb62tjhkzHGwKtT4bUwR9pI2wV5iVUEYEJMz7MDK5UfApsB3ntOMziVUZZCwe6PmU6pIRG3NxKrLYWK5mUXMK5IVLOdgTYC5sNzbu8dtcSRxOkNmheB1yGjc7Jek4gmka0acibhh1ubS5S5HLzHYAX17cX2UbB72vyVoUrrXe6x5ce89OJ81Jy/iQ3WOeMpIxIAAYtp+JbXW+u19jtiOSiI1Yb9Pz+FFJC+MF27RxH591LzuoXkhYHmDSjl5db9R9BbfY6YhgYczgeX1CVYjd8Fm63IUjKqRl5pHFme2n4VHwjz3J87dl8cSvBs0bBdUNN6vHY7ndOvCtaSDEfui6+XaPQkfPDzCagvYYjw27v4UFdEAc447pgw3S9eZHCgliABuSbAYL2XoBJsEuzcT007NTQsZXZHBKKWROqdWO3hiITMLso1V5+GzxxGWQZR13PcFVq3Nw+hP/AKNP0QY8n/Td3Iwv/vI+8LG1cjYkeuEi+iEApy9lR5cx5ToeRx6gjFuj0lSTHvaosw5hOeb0cb1taksphR6amkLggFQkkwNiQQN+7twylaHN1NlkqKV8cwLG5jtbnfuVJwORHUI8vvLRyuy0szs3K2lrOtyASNj222GKcGjrm9jsVoMUu+EtZkDmgZ2gC47j5jgtSwwWUXxtsCFnzLqfAnGKlFnuB5lPw7RRcxqhFE0ht1R27XJsL+FyMexR53hvNe3J0G6RbszpMxWWR3KLyNvYnVlIJK9bRdLg27cOGtDQA3ZOI4mxtc0XGgJJHkeH0U6JOoVAFgxD/Zsy6c5APLYFRfYgEG+uPb6Lwn2gfhqOnPu8VHlC9C/KEY2OvVVuswF2O50I5eXSxse4+DZSC/aC9/8AA4fW/HZecjzMQkESRrGB/wAvUs7ac1zbQi7WbY2A22jlibK2x34KtW0xN5GAl255WT+uuuFFkrzK04bB6cW/C1/L/e36YZ4T+ue4+YVarP8ATTfjSJUqDjWGmkpjFVS9CjsAGvbrDUfTEM4YW2cbJhhj52T54G5iOHTZKmSO9MarrQTRNTkiWFlXlEaty8yDUFubfvHbiGC7XW0IPLomGJlksAdZzXNJ0dc+9bZ3S2ys8wXoshVToRSRr6lFH1xNUG0ZVDCW5qyPvWZZJkbToXAOjcu/gD/HCqOIuF1tqqsELg08lcA+6Z3rovTnwHLJ/Ac36Yl/TqPHzVK3rWFab5fm3/Cf+KKdffaYsFKVEc1MwbZmsJYgbdnUk+eGjhcWWJhkMbw8G1lW13Gk9PzpUUUf2XJcLMBv8HKChvt2bWxVdUObo5u3VPosKhns6KU+1fdvLe5unuCTmVWsRcA2O4uNj44tg3Cz7m5XELpj1cpUz+gKOXHwufke0fxxnsTpSx/ajY79CmNPLmblO4VFX0xkjZQQCbFSRcAg3UkdouBphbE/I8OVi6Qgjxyxq5F4SXJMQCITqEvtYkWBtbrDDdrgQC1P4pWTRlwFr6Wvr32UlYEFyzRkXAvdBfrR7G3YD44LL3M47A/PqulQ/wB1bdI6aWY8zgqtwt16zFluGWwuCLd3tuS5aOJ2B+Gp310FjsdV04eoJJQlz9kFZWDoLqebrcp7WNt/ug2NyNYZphGLcVSrqmMlzGb6ag6W5fn8J0AwqS3Mmbhyh5VMjbsNPAf/AL/AY0eG0xiZndufJUamTMco4K6wzVVI/H2a8s0cJtyhekEfIGMz8wVIhcGw1JJGthipUPs4D8PRPsJps0bpBve172yi1y77JfmoyIKyF44BNK0NL0kK8tjMR0qW2PRjremPadtnG4F+nkuMVlDoo8rnZTc2cb7aB3jqr32u1gjo0iGhkdRb8q6n9eUeuOa11mW5qT0dhzVJf/aPmdPuu/ssy/loFY6GR2f6KP0UY6pGWj71xj02arIH7QB9fqlf2x5YVnjnA0kXkJ7mXb5g/wCE4rVrLODk19HKgOidEdwb+B/nzTXVzNX5Us0Os6BZUH/VjPNy+pUr+9i/E/OwOWZrqY09Q6PkdO7gqusrYTPDmHI9XJPGppIUXRQACxZrbhm3tpv5QSANkzEXPAJnRl81KYWODGD33E734Adw24q64IeePpKeoi6P+tjAJZVVmN4+bvVr6dxx3BmF2uHVQYmIX5ZoXX/aeBJA3t1Ca8WEoXiWMMCrC4O4x45ocLHZegkG4SpmuWGI3GqHY93gcZutoTCczfd8lejmzjqqLNMqjnXlceRG4/mPA6YqRyujOinZK6N2ZpsVTw5VLTszDnlBKhBG/IqrzAsOU3tt2Gx8MX46ph30KuevZwGyAcdbXJNuK90XCy3LTEuOYlEY8xUdxbS/fYADz3xBLVX0Yo5a+SQW90W1txTCiAAAAAAWAGgAxTPMqpdXeS5RzWkcdXcDv8T4fX6uKCg2kk8B9SoJZraBMmHiprxPKEVmOygk+mPCbC66a0ucGjis5yriZZC0zMrKFmnmvq0a/DFCl9VNtSV/jikyYHXvJ+wWlqMPcwCMAg3a1v8AuO5cefS6mZLRB6mlgWJYlpI/eZUW9hNIpSJddbhDITe+48MWom5WDSyR10plncS4u1sCeSVfalmBqK1YI+t0QEYA7XYi4/yjC+rdnkDRwWswKAQUplfpm18B+Fa5lNEIIY4RtGgX5DU4ZMblaAsdUTGaV0h4klV/GWS+90kkQHXtzJ+0Nvnt644njzsIVnDav1aoa/hse4rPvZJnvRStSyGyym6X7HGjL6j9VxSo5MpyFaL0go+0jE7N2793Pw+qaYFkpKiWjR1jSqLzUjst1WS/NPCR263kGt7M/wCHDBwNtFkoiwPBkFxx4KjrZswFWlK1VIZmdGXkRRF0W7Oe3QgjlJ7u/FImXPkJ1+i00TKI0xnEYygEG5N83ADhxButByvNoagOYXDhGKMRtcfXzxcY9rtlnJ6aWC3aC1xcKdjtQLxNEGUqwuDoRjxzQ4WOy9BINwlDMaIxPynUbg94/njMVdKYH24HZXGvzC6i2xUXt19wWRdXWS5SGAkfbdV7/E/yw7oKEWEsngPqoZJLaBMOHCrowISVx1xEiH3SSmeVZhbm6QRoT3BtdR44q1EoHsEXunmFULnD1hsgaW8LXPfZLtPlrQq09fTApDZoWLD3h35gIojy6SFiQNR/LEcULifbH3VquxCNkdqaTU6EAez3i+3gmiGU5bQSVFQQ1TKxkkts0rfCg71UAIPypi1LII2lxSShpXVMzYx49Akz2W5S1RVvVSaiIlrn70jX+mp9RhfSML35zwWpx2pbBTiBmmb5NH5ZbFhosWjAhZD7UOHGgmFZDcI7Aty7pJuG9Tr5jxwsq4i12dq2WB1wmi9Wk3A06jl4eSZ8nro83ojG55KiMqeZbc0cim8cy/vC/wAxi5TzCRvVIMUw80kununY/TwUWKjNa7wzMKetVVjqQtz0sNzZ4ibWWTYmxtqpvbX2SHMbjTn3LyjxAwNyuGYC5b0dzPOyg8JNN001LRr0MSVLNJKRcBF5VWNQdy3Kb+DYrQl2YtZoLpxiAi7Jk9QcziwADqbnMegunqPiOmNQ1N0qiZbdU6XJGwOxPhi32rM2W+qQGhnEIny+yeKtcSKoqzNqBpmUA8qgEk9t+y2KlTT9vlB2G6kY4NCosn4dlGkvwlmuO3TY+p1t3X78Vm4eO0Djtr/Cl7UDvXtOHJDIrc1hynm7Re/VHrucctw0ZMpOuuq8MgTJl0bLEituot8tB+mGULS2NrXbgKF5BcSF3lkCgsxAA1JJsBiQmy8a0uNhukTizjSneIRwVHxSqsrJfmEZvzsp9ALj8WKc1Q0izTx17k/w/CZ2yZ5WbAlt9i7gD526KBUZZQe8w+6mMw8jGqAN4hGF6rOdg19u3HPZxl4DPFTet1bKd7qm4IIyE6G/G3S26s+FqFZzFUkMlFTA+5o5N201qWvtdbhB2KxPbYXGtDG2Cz80r55C9255JL4uzuTM6tIYASisViH4j2yHuFh6DzwrmkMz8rVtMOpGYdTmSXc6np0/OK1rhzJ1pKdIU15R1m/E33m+eGUUYY0NCx9ZVOqZjK7jt0HJWeJFVRgQuFbSJLG0cihkcEMD2jHjmhwsVJFK6J4ew2IWK5tllRlFWskZJS/Uc7OO1H8f9x4KXsdTvuNluKeogxSnLHjXiOR5j86FPsE8GbRJLE5gq4dUcWMkTHcEac8bbFdmA7DqGUUzZBcLI1+Hy0j8rtuB5qRScQOhalqFjp61wejY3EE7Wsro3adrxnrC3aLE9kGxtuqrHNL29pew8uiTKnKJo4/dmE3TTyDpQ0QljYltZ43FuVlHYSNuzfC8scBl1ud9L+K1zKmKR/bDLlYPZ9rKRYe64cQen8K5o+J6kS8sPLKjyinhV9ObkX7WS41+uJBM+9m662HhxVKTD6cx5pPZIbmdbhmOjbJryfP+keaKaPoZYAC68wZeUi4YNYXFu8DFlktyQRYhKKii7NrHxuzNdtpY3HCy+0vFNLJA9Qsn2UZszWIsbgDTfW4wCZhaXX0CH4dUMlbCW+0dlJOeQXgAcH3j/lEXIbS+42078ddo3TqovVJrPuPc36Kk4m4wNMZ0SHneFY5DzGwZGNmZbXJ5SQDtue7WGWfJcAbK9Q4WJwxzn2DiRpwI1se8JR4lzj36WGLmeEuLGCTZJR1o37nRvhudLG9sV5X9oQNunVOKKl9TjfJYOt+4cW7EdCN1Y1mYiZaaoq4RSpTGzs4F5GsVMMSbuCRtbssAcStBlLSW2sl8jo6JsrWSZs+wHDjcnmrCkyI1dpKmJaWiU86UlgDIRqslRbSw3EWoBsSdLYtANaNNElfJJK4ZiSfiljjzjQ1R91pb9ETykrvKexR+X6+W66oqC85Gbea12E4SKYdvP73/AK9T18u9Nvs94P8Ac06WWxncf3B+EePecWaan7MXO6T4vinrTuzj9wfM8/snPFpJEYEIwIRgQouZUEc8bRSqGRhYg/Udx8ccuaHCxUsMz4XiSM2IWPcR8KVOWyCop2Zo1NxIvxJ4OO7x2OFcsD4TmbstpR4lBXs7KUAOPDge78umHKOOaatj92zGNBzaXYXibxP4D/q+LMNYHaP0KUV+ASR3fB7Q5cR91epl1ZTreklSrpyOrDUOQ4Hckw5ri2wdT+13XN1nyC02OhCoqqamjaF2MuVyU4YIJog1OOcnmsw6hLXP3wbbgYhMAuC02smMeJuyvZM3OH2vrY6ba/wu8vDstQsnRVcUxqmHTzpayoo6qKqsbg9vWHdiN0DzfXfcq5DilOwtOQgRj2W3vcnck2+i41nC9VGKuFQs0dRALFFEaiRLBV5SxtdRvffuxw6F4zAa3CsR4jTSGKQ3aWO4m9weN7cDw5KVDwrPDU0piI92R+lZCR9kxWzgflO9vPHQhc1zbbeShdiMMsEok98iwP8AcL3F+q68U1lF71HI9VFfopYZIU+0lkVhooVLtcHW1sTPizPDulil1PXdjA6O2uYOB5ELnSUk80UEUNIFSEAJU1yjpAB8JWJettsHZLW1GOhE0AA62UcldK6R72nLn3A21UqpSky9veayY1FVbR3sXF9xEg0jXy9Sd8EkrYx7RRSUE9U60Y8eHxSLnvE1VmkgghRghOkSnU+Lnu/QeOFskz5zlbstfS4fTYcztZDrzPkB+FPvBHA6UYEstnnI3+6ngvj44uU9MI9Tus9imLvqjkZozz7/ALJxxaSVGBCMCEYEIwIRgQvhF9DgRskbib2bQzkvTkQSHsteNvT7vmPlinLSNdq3Qp/RY9LD7MozD5j7+KSOgzLKySodYwbkjrwnxPYP0xUtNB3J7nw/EhY2Lvg7+fmr3LPawdqinDDtaNtf7raf4sTMrv7gl8/o0N4n26EfUfZd3znIqghpaaNX72gs3zUfxxOKyIpa/AKxuwB7ipaz5ORpUMg7hPOoI7iA2o8MSesR81XOEVoP6ZUeqqch/rFWa34xJL/mvjk1UQ4rtuCVrv2fEhH/APQ6GmXlpKU/uqkSn5XP6YidWsGwursXo5O79Rwb8z9vml+u4+rqtujgHJfZYQWf57+thiu6qlebNTaLBaOmGeU36u0HwUrI/ZpUTN0lU/RA6nXmlbz7AfE3x1HRudq/RRVWPwRDJAMx+AH54LT8lySClTkgQKO07s3iTucMGRtYLNCytTVzVLs0rr/TuVjjtVkYEIwIRgQjAhGBCMCEYEIwIRgQqXMuFKOe5kgS5+8Byt8xbEToI3bhXocSqofcefPzStm3s3pACyGZLdgcEf4lJ/XFd9JHuLprT49VEgODT4fYhKD8LxAkc8nzX/txV7FqcjEZLbD5/dWmR8DwTGzPMPIp/wBmJI6Zjt7qrVYxNELta35/dONB7PaFLExGQ/nYt+m36YtNpYxwSWbG6x+ma3cLJmpKOOJeWNFQdygAfpiwGhuyVySvkN3kk9V3x6o0YEIwIRgQjAhGBC//2Q=="/>
          <p:cNvSpPr>
            <a:spLocks noChangeAspect="1" noChangeArrowheads="1"/>
          </p:cNvSpPr>
          <p:nvPr/>
        </p:nvSpPr>
        <p:spPr bwMode="auto">
          <a:xfrm>
            <a:off x="155575" y="-800100"/>
            <a:ext cx="1676400"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altLang="id-ID"/>
          </a:p>
        </p:txBody>
      </p:sp>
      <p:pic>
        <p:nvPicPr>
          <p:cNvPr id="6149" name="Picture 4" descr="http://www.poltekkes-medan.ac.id/images/Link%20Luar/ibi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947295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934" y="2967335"/>
            <a:ext cx="8584146" cy="92333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id-ID"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Bidan dapat menjadi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4" descr="http://www.poltekkes-medan.ac.id/images/Link%20Luar/ibi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555209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4881" y="1066800"/>
            <a:ext cx="7024744" cy="1143000"/>
          </a:xfrm>
        </p:spPr>
        <p:txBody>
          <a:bodyPr/>
          <a:lstStyle/>
          <a:p>
            <a:pPr eaLnBrk="1" hangingPunct="1"/>
            <a:r>
              <a:rPr lang="id-ID" altLang="id-ID" b="1" dirty="0" smtClean="0"/>
              <a:t>Bidan Berprestasi</a:t>
            </a:r>
          </a:p>
        </p:txBody>
      </p:sp>
      <p:pic>
        <p:nvPicPr>
          <p:cNvPr id="8195" name="Picture 2" descr="https://encrypted-tbn3.gstatic.com/images?q=tbn:ANd9GcSfPofIzbt--ePbsXtm4GuKh4j-vHSea5gPkinQQy-_Zrk5-mrtY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3048000"/>
            <a:ext cx="2901950"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descr="https://encrypted-tbn3.gstatic.com/images?q=tbn:ANd9GcRdK9khM9UWPK5RmgJ5SP3wOlP76DDkXsNsmUREN0D8dgZIokjzG2jsj8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81763" y="3082636"/>
            <a:ext cx="3207862" cy="2390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http://www.poltekkes-medan.ac.id/images/Link%20Luar/ibilogo.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464876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1219200"/>
            <a:ext cx="7024744" cy="1143000"/>
          </a:xfrm>
        </p:spPr>
        <p:txBody>
          <a:bodyPr/>
          <a:lstStyle/>
          <a:p>
            <a:pPr eaLnBrk="1" hangingPunct="1"/>
            <a:r>
              <a:rPr lang="id-ID" altLang="id-ID" b="1" dirty="0" smtClean="0"/>
              <a:t>Bidan Berdedikasi</a:t>
            </a:r>
          </a:p>
        </p:txBody>
      </p:sp>
      <p:pic>
        <p:nvPicPr>
          <p:cNvPr id="9219" name="Picture 2" descr="http://www.jpnn.com/picture/watermark/20111221_085321/085321_429489_boks_bidan_telada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2513310"/>
            <a:ext cx="4038600" cy="3244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4" descr="https://encrypted-tbn1.gstatic.com/images?q=tbn:ANd9GcRON4pCnsjP_RPw2tn-3-f5IOEUkTeeypTI7ojayCZodwRkpHv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81600" y="2345531"/>
            <a:ext cx="3200400" cy="3412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http://www.poltekkes-medan.ac.id/images/Link%20Luar/ibilogo.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042643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09800" y="1027664"/>
            <a:ext cx="4800600" cy="801136"/>
          </a:xfrm>
        </p:spPr>
        <p:txBody>
          <a:bodyPr/>
          <a:lstStyle/>
          <a:p>
            <a:pPr eaLnBrk="1" hangingPunct="1"/>
            <a:r>
              <a:rPr lang="id-ID" altLang="id-ID" b="1" dirty="0" smtClean="0"/>
              <a:t>Bidan Professional</a:t>
            </a:r>
          </a:p>
        </p:txBody>
      </p:sp>
      <p:pic>
        <p:nvPicPr>
          <p:cNvPr id="10243" name="Picture 2" descr="http://www.indonesian-publichealth.com/wp-content/uploads/2013/01/Bidan-Delima-300x18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1990725"/>
            <a:ext cx="73152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http://www.poltekkes-medan.ac.id/images/Link%20Luar/ibilogo.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05021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121" y="2226531"/>
            <a:ext cx="7811754"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d-ID" sz="4800" b="1" spc="50" dirty="0">
                <a:ln w="11430"/>
                <a:solidFill>
                  <a:schemeClr val="accent1">
                    <a:lumMod val="75000"/>
                  </a:schemeClr>
                </a:solidFill>
                <a:effectLst>
                  <a:outerShdw blurRad="76200" dist="50800" dir="5400000" algn="tl" rotWithShape="0">
                    <a:srgbClr val="000000">
                      <a:alpha val="65000"/>
                    </a:srgbClr>
                  </a:outerShdw>
                </a:effectLst>
              </a:rPr>
              <a:t>Namun Bidan Dapat Pula</a:t>
            </a:r>
          </a:p>
          <a:p>
            <a:pPr algn="ctr">
              <a:defRPr/>
            </a:pPr>
            <a:r>
              <a:rPr lang="id-ID" sz="4800" b="1" spc="50" dirty="0">
                <a:ln w="11430"/>
                <a:solidFill>
                  <a:schemeClr val="accent1">
                    <a:lumMod val="75000"/>
                  </a:schemeClr>
                </a:solidFill>
                <a:effectLst>
                  <a:outerShdw blurRad="76200" dist="50800" dir="5400000" algn="tl" rotWithShape="0">
                    <a:srgbClr val="000000">
                      <a:alpha val="65000"/>
                    </a:srgbClr>
                  </a:outerShdw>
                </a:effectLst>
              </a:rPr>
              <a:t>Menjadi !</a:t>
            </a:r>
            <a:endParaRPr lang="en-US" sz="4800" b="1" spc="50" dirty="0">
              <a:ln w="11430"/>
              <a:solidFill>
                <a:schemeClr val="accent1">
                  <a:lumMod val="75000"/>
                </a:schemeClr>
              </a:solidFill>
              <a:effectLst>
                <a:outerShdw blurRad="76200" dist="50800" dir="5400000" algn="tl" rotWithShape="0">
                  <a:srgbClr val="000000">
                    <a:alpha val="65000"/>
                  </a:srgbClr>
                </a:outerShdw>
              </a:effectLst>
            </a:endParaRPr>
          </a:p>
        </p:txBody>
      </p:sp>
      <p:pic>
        <p:nvPicPr>
          <p:cNvPr id="3" name="Picture 4" descr="http://www.poltekkes-medan.ac.id/images/Link%20Luar/ibi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223562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200400" y="2057400"/>
          <a:ext cx="2946400" cy="3352800"/>
        </p:xfrm>
        <a:graphic>
          <a:graphicData uri="http://schemas.openxmlformats.org/presentationml/2006/ole">
            <p:oleObj spid="_x0000_s52226" name="Clip" r:id="rId5" imgW="3848100" imgH="5478463" progId="">
              <p:embed/>
            </p:oleObj>
          </a:graphicData>
        </a:graphic>
      </p:graphicFrame>
      <p:sp>
        <p:nvSpPr>
          <p:cNvPr id="11267" name="Rectangle 3"/>
          <p:cNvSpPr>
            <a:spLocks noChangeArrowheads="1"/>
          </p:cNvSpPr>
          <p:nvPr/>
        </p:nvSpPr>
        <p:spPr bwMode="auto">
          <a:xfrm rot="-1572973">
            <a:off x="17463" y="2819400"/>
            <a:ext cx="3430587" cy="1219200"/>
          </a:xfrm>
          <a:prstGeom prst="rect">
            <a:avLst/>
          </a:prstGeom>
          <a:gradFill rotWithShape="0">
            <a:gsLst>
              <a:gs pos="0">
                <a:srgbClr val="0000FF"/>
              </a:gs>
              <a:gs pos="50000">
                <a:srgbClr val="FFFFFF"/>
              </a:gs>
              <a:gs pos="100000">
                <a:srgbClr val="0000FF"/>
              </a:gs>
            </a:gsLst>
            <a:lin ang="27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wrap="none" anchor="ctr">
            <a:flatTx/>
          </a:bodyPr>
          <a:lstStyle/>
          <a:p>
            <a:pPr algn="ctr">
              <a:defRPr/>
            </a:pPr>
            <a:r>
              <a:rPr lang="en-US" sz="3600" b="1" dirty="0">
                <a:latin typeface="Century Gothic" pitchFamily="34" charset="0"/>
              </a:rPr>
              <a:t>TIDAK SINCERE</a:t>
            </a:r>
          </a:p>
          <a:p>
            <a:pPr algn="ctr">
              <a:defRPr/>
            </a:pPr>
            <a:r>
              <a:rPr lang="id-ID" sz="2000" b="1" i="1" dirty="0">
                <a:ln w="18000">
                  <a:solidFill>
                    <a:schemeClr val="accent2">
                      <a:satMod val="140000"/>
                    </a:schemeClr>
                  </a:solidFill>
                  <a:prstDash val="solid"/>
                  <a:miter lim="800000"/>
                </a:ln>
                <a:effectLst>
                  <a:outerShdw blurRad="25500" dist="23000" dir="7020000" algn="tl">
                    <a:srgbClr val="000000">
                      <a:alpha val="50000"/>
                    </a:srgbClr>
                  </a:outerShdw>
                </a:effectLst>
                <a:latin typeface="Century Gothic" pitchFamily="34" charset="0"/>
              </a:rPr>
              <a:t>(Tidak Tulus Ikhlas – </a:t>
            </a:r>
          </a:p>
          <a:p>
            <a:pPr algn="ctr">
              <a:defRPr/>
            </a:pPr>
            <a:r>
              <a:rPr lang="id-ID" sz="2000" b="1" i="1" dirty="0">
                <a:ln w="18000">
                  <a:solidFill>
                    <a:schemeClr val="accent2">
                      <a:satMod val="140000"/>
                    </a:schemeClr>
                  </a:solidFill>
                  <a:prstDash val="solid"/>
                  <a:miter lim="800000"/>
                </a:ln>
                <a:effectLst>
                  <a:outerShdw blurRad="25500" dist="23000" dir="7020000" algn="tl">
                    <a:srgbClr val="000000">
                      <a:alpha val="50000"/>
                    </a:srgbClr>
                  </a:outerShdw>
                </a:effectLst>
                <a:latin typeface="Century Gothic" pitchFamily="34" charset="0"/>
              </a:rPr>
              <a:t>Tidak Sungguh-sungguh</a:t>
            </a:r>
            <a:r>
              <a:rPr lang="id-ID" sz="2000" i="1" dirty="0">
                <a:latin typeface="Century Gothic" pitchFamily="34" charset="0"/>
              </a:rPr>
              <a:t>)</a:t>
            </a:r>
          </a:p>
        </p:txBody>
      </p:sp>
      <p:sp>
        <p:nvSpPr>
          <p:cNvPr id="11268" name="Rectangle 4"/>
          <p:cNvSpPr>
            <a:spLocks noChangeArrowheads="1"/>
          </p:cNvSpPr>
          <p:nvPr/>
        </p:nvSpPr>
        <p:spPr bwMode="auto">
          <a:xfrm rot="1581107">
            <a:off x="5773738" y="2749550"/>
            <a:ext cx="3328987" cy="1143000"/>
          </a:xfrm>
          <a:prstGeom prst="rect">
            <a:avLst/>
          </a:prstGeom>
          <a:gradFill rotWithShape="0">
            <a:gsLst>
              <a:gs pos="0">
                <a:srgbClr val="FF0000"/>
              </a:gs>
              <a:gs pos="50000">
                <a:srgbClr val="FFFFFF"/>
              </a:gs>
              <a:gs pos="100000">
                <a:srgbClr val="FF0000"/>
              </a:gs>
            </a:gsLst>
            <a:lin ang="27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lang="en-US" altLang="id-ID" sz="4000" b="1">
                <a:solidFill>
                  <a:srgbClr val="0E0F20"/>
                </a:solidFill>
                <a:latin typeface="Century Gothic" pitchFamily="34" charset="0"/>
              </a:rPr>
              <a:t>SEMU</a:t>
            </a:r>
          </a:p>
          <a:p>
            <a:pPr algn="ctr">
              <a:lnSpc>
                <a:spcPct val="85000"/>
              </a:lnSpc>
            </a:pPr>
            <a:r>
              <a:rPr lang="id-ID" altLang="id-ID" sz="2000" b="1" i="1">
                <a:solidFill>
                  <a:srgbClr val="0E0F20"/>
                </a:solidFill>
                <a:latin typeface="Century Gothic" pitchFamily="34" charset="0"/>
              </a:rPr>
              <a:t>(Senang Basa Basi &amp;</a:t>
            </a:r>
          </a:p>
          <a:p>
            <a:pPr algn="ctr">
              <a:lnSpc>
                <a:spcPct val="85000"/>
              </a:lnSpc>
            </a:pPr>
            <a:r>
              <a:rPr lang="id-ID" altLang="id-ID" sz="2000" b="1" i="1">
                <a:solidFill>
                  <a:srgbClr val="0E0F20"/>
                </a:solidFill>
                <a:latin typeface="Century Gothic" pitchFamily="34" charset="0"/>
              </a:rPr>
              <a:t>Budaya Abs)</a:t>
            </a:r>
          </a:p>
        </p:txBody>
      </p:sp>
      <p:sp>
        <p:nvSpPr>
          <p:cNvPr id="11269" name="Text Box 5"/>
          <p:cNvSpPr txBox="1">
            <a:spLocks noChangeArrowheads="1"/>
          </p:cNvSpPr>
          <p:nvPr/>
        </p:nvSpPr>
        <p:spPr bwMode="auto">
          <a:xfrm>
            <a:off x="1752600" y="474662"/>
            <a:ext cx="5791200" cy="515938"/>
          </a:xfrm>
          <a:prstGeom prst="rect">
            <a:avLst/>
          </a:prstGeom>
          <a:solidFill>
            <a:schemeClr val="bg1"/>
          </a:solidFill>
          <a:ln w="9525">
            <a:solidFill>
              <a:schemeClr val="tx1"/>
            </a:solidFill>
            <a:miter lim="800000"/>
            <a:headEnd/>
            <a:tailEnd/>
          </a:ln>
        </p:spPr>
        <p:txBody>
          <a:bodyPr wrap="square">
            <a:spAutoFit/>
          </a:bodyPr>
          <a:lstStyle/>
          <a:p>
            <a:pPr algn="ctr" fontAlgn="auto">
              <a:lnSpc>
                <a:spcPct val="85000"/>
              </a:lnSpc>
              <a:spcBef>
                <a:spcPts val="0"/>
              </a:spcBef>
              <a:spcAft>
                <a:spcPts val="0"/>
              </a:spcAft>
              <a:defRPr/>
            </a:pPr>
            <a:r>
              <a:rPr lang="id-ID" sz="3200" b="1" dirty="0">
                <a:solidFill>
                  <a:srgbClr val="FF0000"/>
                </a:solidFill>
                <a:effectLst>
                  <a:outerShdw blurRad="38100" dist="38100" dir="2700000" algn="tl">
                    <a:srgbClr val="000000"/>
                  </a:outerShdw>
                </a:effectLst>
                <a:latin typeface="Century Gothic" pitchFamily="34" charset="0"/>
                <a:cs typeface="Arial" charset="0"/>
              </a:rPr>
              <a:t>Bidan Yang........</a:t>
            </a:r>
            <a:endParaRPr lang="en-US" sz="3200" b="1" dirty="0">
              <a:solidFill>
                <a:srgbClr val="FF0000"/>
              </a:solidFill>
              <a:effectLst>
                <a:outerShdw blurRad="38100" dist="38100" dir="2700000" algn="tl">
                  <a:srgbClr val="000000"/>
                </a:outerShdw>
              </a:effectLst>
              <a:latin typeface="Century Gothic" pitchFamily="34" charset="0"/>
              <a:cs typeface="Arial" charset="0"/>
            </a:endParaRPr>
          </a:p>
        </p:txBody>
      </p:sp>
      <p:graphicFrame>
        <p:nvGraphicFramePr>
          <p:cNvPr id="11270" name="Object 3"/>
          <p:cNvGraphicFramePr>
            <a:graphicFrameLocks noChangeAspect="1"/>
          </p:cNvGraphicFramePr>
          <p:nvPr>
            <p:extLst>
              <p:ext uri="{D42A27DB-BD31-4B8C-83A1-F6EECF244321}">
                <p14:modId xmlns="" xmlns:p14="http://schemas.microsoft.com/office/powerpoint/2010/main" val="245397031"/>
              </p:ext>
            </p:extLst>
          </p:nvPr>
        </p:nvGraphicFramePr>
        <p:xfrm>
          <a:off x="3124200" y="1160146"/>
          <a:ext cx="2971800" cy="821054"/>
        </p:xfrm>
        <a:graphic>
          <a:graphicData uri="http://schemas.openxmlformats.org/presentationml/2006/ole">
            <p:oleObj spid="_x0000_s52227" name="Bitmap Image" r:id="rId6" imgW="3409524" imgH="2010056" progId="PBrush">
              <p:embed/>
            </p:oleObj>
          </a:graphicData>
        </a:graphic>
      </p:graphicFrame>
      <p:sp>
        <p:nvSpPr>
          <p:cNvPr id="12295" name="AutoShape 8"/>
          <p:cNvSpPr>
            <a:spLocks noChangeArrowheads="1"/>
          </p:cNvSpPr>
          <p:nvPr/>
        </p:nvSpPr>
        <p:spPr bwMode="auto">
          <a:xfrm>
            <a:off x="1981200" y="5334000"/>
            <a:ext cx="5334000" cy="1295400"/>
          </a:xfrm>
          <a:prstGeom prst="wedgeRoundRectCallout">
            <a:avLst>
              <a:gd name="adj1" fmla="val 55861"/>
              <a:gd name="adj2" fmla="val -146273"/>
              <a:gd name="adj3" fmla="val 16667"/>
            </a:avLst>
          </a:prstGeom>
          <a:solidFill>
            <a:schemeClr val="folHlink"/>
          </a:solidFill>
          <a:ln w="57150" cmpd="thinThick">
            <a:solidFill>
              <a:schemeClr val="tx1"/>
            </a:solidFill>
            <a:miter lim="800000"/>
            <a:headEnd/>
            <a:tailEnd/>
          </a:ln>
        </p:spPr>
        <p:txBody>
          <a:bodyPr/>
          <a:lstStyle/>
          <a:p>
            <a:pPr algn="ctr"/>
            <a:r>
              <a:rPr lang="en-US" altLang="id-ID" sz="2400" b="1" dirty="0">
                <a:latin typeface="Calibri" pitchFamily="34" charset="0"/>
              </a:rPr>
              <a:t>AKIBATNYA:</a:t>
            </a:r>
          </a:p>
          <a:p>
            <a:pPr algn="ctr"/>
            <a:r>
              <a:rPr lang="id-ID" altLang="id-ID" dirty="0">
                <a:latin typeface="Calibri" pitchFamily="34" charset="0"/>
              </a:rPr>
              <a:t>Kinerja berkurang, kepercayaan masyarakat menurun, banyak malpraktik atau kejahatan dilakukan oleh Bidan</a:t>
            </a:r>
            <a:endParaRPr lang="en-US" altLang="id-ID" dirty="0">
              <a:latin typeface="Calibri" pitchFamily="34" charset="0"/>
            </a:endParaRPr>
          </a:p>
        </p:txBody>
      </p:sp>
      <p:pic>
        <p:nvPicPr>
          <p:cNvPr id="8" name="Picture 4" descr="http://www.poltekkes-medan.ac.id/images/Link%20Luar/ibilogo.gi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9600" y="461772"/>
            <a:ext cx="1022282" cy="103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 xmlns:p14="http://schemas.microsoft.com/office/powerpoint/2010/main" val="22695114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ou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ox(out)">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dissolve">
                                      <p:cBhvr>
                                        <p:cTn id="1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309C1A75-6B9D-4AEC-B7A3-A803974D4033}" type="slidenum">
              <a:rPr lang="en-US" smtClean="0"/>
              <a:pPr>
                <a:defRPr/>
              </a:pPr>
              <a:t>5</a:t>
            </a:fld>
            <a:endParaRPr lang="en-US" smtClean="0"/>
          </a:p>
        </p:txBody>
      </p:sp>
      <p:sp>
        <p:nvSpPr>
          <p:cNvPr id="3" name="Rectangle 4"/>
          <p:cNvSpPr txBox="1">
            <a:spLocks noChangeArrowheads="1"/>
          </p:cNvSpPr>
          <p:nvPr/>
        </p:nvSpPr>
        <p:spPr>
          <a:xfrm>
            <a:off x="396875" y="188913"/>
            <a:ext cx="8229600" cy="431800"/>
          </a:xfrm>
          <a:prstGeom prst="rect">
            <a:avLst/>
          </a:prstGeom>
          <a:noFill/>
          <a:ln/>
        </p:spPr>
        <p:txBody>
          <a:bodyPr/>
          <a:lstStyle/>
          <a:p>
            <a:pPr marL="342900" indent="-342900">
              <a:lnSpc>
                <a:spcPct val="90000"/>
              </a:lnSpc>
              <a:spcBef>
                <a:spcPct val="20000"/>
              </a:spcBef>
              <a:buFont typeface="Wingdings" pitchFamily="2" charset="2"/>
              <a:buNone/>
              <a:defRPr/>
            </a:pPr>
            <a:r>
              <a:rPr lang="en-US" sz="3200" b="1">
                <a:latin typeface="+mn-lt"/>
              </a:rPr>
              <a:t>2. Etika</a:t>
            </a:r>
          </a:p>
        </p:txBody>
      </p:sp>
      <p:sp>
        <p:nvSpPr>
          <p:cNvPr id="8196" name="Text Box 5"/>
          <p:cNvSpPr txBox="1">
            <a:spLocks noChangeArrowheads="1"/>
          </p:cNvSpPr>
          <p:nvPr/>
        </p:nvSpPr>
        <p:spPr bwMode="auto">
          <a:xfrm>
            <a:off x="901700" y="709613"/>
            <a:ext cx="2303463" cy="396875"/>
          </a:xfrm>
          <a:prstGeom prst="rect">
            <a:avLst/>
          </a:prstGeom>
          <a:noFill/>
          <a:ln w="9525">
            <a:noFill/>
            <a:miter lim="800000"/>
            <a:headEnd/>
            <a:tailEnd/>
          </a:ln>
        </p:spPr>
        <p:txBody>
          <a:bodyPr>
            <a:spAutoFit/>
          </a:bodyPr>
          <a:lstStyle/>
          <a:p>
            <a:pPr>
              <a:spcBef>
                <a:spcPct val="50000"/>
              </a:spcBef>
            </a:pPr>
            <a:r>
              <a:rPr lang="en-US" sz="2000" b="1"/>
              <a:t>a. Pengertian</a:t>
            </a:r>
          </a:p>
        </p:txBody>
      </p:sp>
      <p:sp>
        <p:nvSpPr>
          <p:cNvPr id="8197" name="Text Box 6"/>
          <p:cNvSpPr txBox="1">
            <a:spLocks noChangeArrowheads="1"/>
          </p:cNvSpPr>
          <p:nvPr/>
        </p:nvSpPr>
        <p:spPr bwMode="auto">
          <a:xfrm>
            <a:off x="1333500" y="1125538"/>
            <a:ext cx="6769100" cy="1093787"/>
          </a:xfrm>
          <a:prstGeom prst="rect">
            <a:avLst/>
          </a:prstGeom>
          <a:noFill/>
          <a:ln w="9525">
            <a:noFill/>
            <a:miter lim="800000"/>
            <a:headEnd/>
            <a:tailEnd/>
          </a:ln>
        </p:spPr>
        <p:txBody>
          <a:bodyPr>
            <a:spAutoFit/>
          </a:bodyPr>
          <a:lstStyle/>
          <a:p>
            <a:pPr>
              <a:lnSpc>
                <a:spcPct val="75000"/>
              </a:lnSpc>
              <a:spcBef>
                <a:spcPct val="50000"/>
              </a:spcBef>
              <a:buFontTx/>
              <a:buChar char="•"/>
            </a:pPr>
            <a:r>
              <a:rPr lang="en-US" sz="2000"/>
              <a:t> </a:t>
            </a:r>
            <a:r>
              <a:rPr lang="en-US" sz="2000" b="1"/>
              <a:t>Norma kesusilaan</a:t>
            </a:r>
          </a:p>
          <a:p>
            <a:pPr>
              <a:lnSpc>
                <a:spcPct val="75000"/>
              </a:lnSpc>
              <a:spcBef>
                <a:spcPct val="50000"/>
              </a:spcBef>
              <a:buFontTx/>
              <a:buChar char="•"/>
            </a:pPr>
            <a:r>
              <a:rPr lang="en-US" sz="2000" b="1"/>
              <a:t> Sikap moral</a:t>
            </a:r>
          </a:p>
          <a:p>
            <a:pPr>
              <a:lnSpc>
                <a:spcPct val="75000"/>
              </a:lnSpc>
              <a:spcBef>
                <a:spcPct val="50000"/>
              </a:spcBef>
              <a:buFontTx/>
              <a:buChar char="•"/>
            </a:pPr>
            <a:r>
              <a:rPr lang="en-US" sz="2000" b="1"/>
              <a:t> Altruisme</a:t>
            </a:r>
          </a:p>
        </p:txBody>
      </p:sp>
      <p:sp>
        <p:nvSpPr>
          <p:cNvPr id="8198" name="Text Box 9"/>
          <p:cNvSpPr txBox="1">
            <a:spLocks noChangeArrowheads="1"/>
          </p:cNvSpPr>
          <p:nvPr/>
        </p:nvSpPr>
        <p:spPr bwMode="auto">
          <a:xfrm>
            <a:off x="900113" y="2349500"/>
            <a:ext cx="4248150" cy="396875"/>
          </a:xfrm>
          <a:prstGeom prst="rect">
            <a:avLst/>
          </a:prstGeom>
          <a:noFill/>
          <a:ln w="9525">
            <a:noFill/>
            <a:miter lim="800000"/>
            <a:headEnd/>
            <a:tailEnd/>
          </a:ln>
        </p:spPr>
        <p:txBody>
          <a:bodyPr>
            <a:spAutoFit/>
          </a:bodyPr>
          <a:lstStyle/>
          <a:p>
            <a:pPr>
              <a:spcBef>
                <a:spcPct val="50000"/>
              </a:spcBef>
            </a:pPr>
            <a:r>
              <a:rPr lang="en-US" sz="2000" b="1" dirty="0"/>
              <a:t>b. </a:t>
            </a:r>
            <a:r>
              <a:rPr lang="en-US" sz="2000" b="1" dirty="0" err="1"/>
              <a:t>Prinsip</a:t>
            </a:r>
            <a:r>
              <a:rPr lang="en-US" sz="2000" b="1" dirty="0"/>
              <a:t> Moral </a:t>
            </a:r>
            <a:r>
              <a:rPr lang="en-US" sz="2000" b="1" dirty="0" err="1"/>
              <a:t>Profesi</a:t>
            </a:r>
            <a:endParaRPr lang="en-US" sz="2000" b="1" dirty="0"/>
          </a:p>
        </p:txBody>
      </p:sp>
      <p:graphicFrame>
        <p:nvGraphicFramePr>
          <p:cNvPr id="7" name="Group 10"/>
          <p:cNvGraphicFramePr>
            <a:graphicFrameLocks noGrp="1"/>
          </p:cNvGraphicFramePr>
          <p:nvPr/>
        </p:nvGraphicFramePr>
        <p:xfrm>
          <a:off x="1130300" y="2916238"/>
          <a:ext cx="7905750" cy="3684588"/>
        </p:xfrm>
        <a:graphic>
          <a:graphicData uri="http://schemas.openxmlformats.org/drawingml/2006/table">
            <a:tbl>
              <a:tblPr/>
              <a:tblGrid>
                <a:gridCol w="2936875"/>
                <a:gridCol w="4968875"/>
              </a:tblGrid>
              <a:tr h="284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Autonomy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Menghormati hak pasien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Beneficence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Berorientasi pada kebaikan pasien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Non maleficence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Verdana" pitchFamily="34" charset="0"/>
                        </a:rPr>
                        <a:t>Tidak</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mencelakakan</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memperburuk</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keadaan</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pasien</a:t>
                      </a:r>
                      <a:r>
                        <a:rPr kumimoji="0" lang="en-US" sz="2000" b="0" i="0" u="none" strike="noStrike" cap="none" normalizeH="0" baseline="0" dirty="0" smtClean="0">
                          <a:ln>
                            <a:noFill/>
                          </a:ln>
                          <a:solidFill>
                            <a:schemeClr val="tx1"/>
                          </a:solidFill>
                          <a:effectLst/>
                          <a:latin typeface="Verdan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Justice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Verdana" pitchFamily="34" charset="0"/>
                        </a:rPr>
                        <a:t>Tidak</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membedakan</a:t>
                      </a:r>
                      <a:r>
                        <a:rPr kumimoji="0" lang="en-US" sz="2000" b="0" i="0" u="none" strike="noStrike" cap="none" normalizeH="0" baseline="0" dirty="0" smtClean="0">
                          <a:ln>
                            <a:noFill/>
                          </a:ln>
                          <a:solidFill>
                            <a:schemeClr val="tx1"/>
                          </a:solidFill>
                          <a:effectLst/>
                          <a:latin typeface="Verdana" pitchFamily="34" charset="0"/>
                        </a:rPr>
                        <a:t> / </a:t>
                      </a:r>
                      <a:r>
                        <a:rPr kumimoji="0" lang="en-US" sz="2000" b="0" i="0" u="none" strike="noStrike" cap="none" normalizeH="0" baseline="0" dirty="0" err="1" smtClean="0">
                          <a:ln>
                            <a:noFill/>
                          </a:ln>
                          <a:solidFill>
                            <a:schemeClr val="tx1"/>
                          </a:solidFill>
                          <a:effectLst/>
                          <a:latin typeface="Verdana" pitchFamily="34" charset="0"/>
                        </a:rPr>
                        <a:t>diskriminasi</a:t>
                      </a:r>
                      <a:endParaRPr kumimoji="0" lang="en-US"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Veracity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Kebenaran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Fidelity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Kesetiaan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Confidentially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Verdana" pitchFamily="34" charset="0"/>
                        </a:rPr>
                        <a:t>Menjaga</a:t>
                      </a:r>
                      <a:r>
                        <a:rPr kumimoji="0" lang="en-US" sz="2000" b="0" i="0" u="none" strike="noStrike" cap="none" normalizeH="0" baseline="0" dirty="0" smtClean="0">
                          <a:ln>
                            <a:noFill/>
                          </a:ln>
                          <a:solidFill>
                            <a:schemeClr val="tx1"/>
                          </a:solidFill>
                          <a:effectLst/>
                          <a:latin typeface="Verdana" pitchFamily="34" charset="0"/>
                        </a:rPr>
                        <a:t> </a:t>
                      </a:r>
                      <a:r>
                        <a:rPr kumimoji="0" lang="en-US" sz="2000" b="0" i="0" u="none" strike="noStrike" cap="none" normalizeH="0" baseline="0" dirty="0" err="1" smtClean="0">
                          <a:ln>
                            <a:noFill/>
                          </a:ln>
                          <a:solidFill>
                            <a:schemeClr val="tx1"/>
                          </a:solidFill>
                          <a:effectLst/>
                          <a:latin typeface="Verdana" pitchFamily="34" charset="0"/>
                        </a:rPr>
                        <a:t>kerahasiaan</a:t>
                      </a:r>
                      <a:endParaRPr kumimoji="0" lang="en-US"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225" name="AutoShape 36"/>
          <p:cNvSpPr>
            <a:spLocks noChangeArrowheads="1"/>
          </p:cNvSpPr>
          <p:nvPr/>
        </p:nvSpPr>
        <p:spPr bwMode="auto">
          <a:xfrm>
            <a:off x="3636963" y="2844800"/>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26" name="AutoShape 37"/>
          <p:cNvSpPr>
            <a:spLocks noChangeArrowheads="1"/>
          </p:cNvSpPr>
          <p:nvPr/>
        </p:nvSpPr>
        <p:spPr bwMode="auto">
          <a:xfrm>
            <a:off x="3636963" y="3205163"/>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27" name="AutoShape 38"/>
          <p:cNvSpPr>
            <a:spLocks noChangeArrowheads="1"/>
          </p:cNvSpPr>
          <p:nvPr/>
        </p:nvSpPr>
        <p:spPr bwMode="auto">
          <a:xfrm>
            <a:off x="3636963" y="3924300"/>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28" name="AutoShape 39"/>
          <p:cNvSpPr>
            <a:spLocks noChangeArrowheads="1"/>
          </p:cNvSpPr>
          <p:nvPr/>
        </p:nvSpPr>
        <p:spPr bwMode="auto">
          <a:xfrm>
            <a:off x="3636963" y="4716463"/>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29" name="AutoShape 40"/>
          <p:cNvSpPr>
            <a:spLocks noChangeArrowheads="1"/>
          </p:cNvSpPr>
          <p:nvPr/>
        </p:nvSpPr>
        <p:spPr bwMode="auto">
          <a:xfrm>
            <a:off x="3636963" y="5148263"/>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30" name="AutoShape 41"/>
          <p:cNvSpPr>
            <a:spLocks noChangeArrowheads="1"/>
          </p:cNvSpPr>
          <p:nvPr/>
        </p:nvSpPr>
        <p:spPr bwMode="auto">
          <a:xfrm>
            <a:off x="3636963" y="5653088"/>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8231" name="AutoShape 42"/>
          <p:cNvSpPr>
            <a:spLocks noChangeArrowheads="1"/>
          </p:cNvSpPr>
          <p:nvPr/>
        </p:nvSpPr>
        <p:spPr bwMode="auto">
          <a:xfrm>
            <a:off x="3636963" y="6013450"/>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https://encrypted-tbn3.gstatic.com/images?q=tbn:ANd9GcQ5wo9FEVWfU-RcCRuLdHxmdkWi938FYQ6acKSYURNWd4w-Zj0xHpamw78"/>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a:xfrm>
            <a:off x="533400" y="762000"/>
            <a:ext cx="7772400" cy="3733800"/>
          </a:xfrm>
          <a:noFill/>
        </p:spPr>
      </p:pic>
      <p:pic>
        <p:nvPicPr>
          <p:cNvPr id="13315" name="Picture 2" descr="https://encrypted-tbn3.gstatic.com/images?q=tbn:ANd9GcSlX6XY1KplKXVimdSjOVS8ENWNNL60yq1xhmXy0SQZLb0Dc6BD"/>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 y="4648200"/>
            <a:ext cx="7848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912244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0375" y="4572000"/>
            <a:ext cx="8302625" cy="1600200"/>
          </a:xfrm>
        </p:spPr>
        <p:txBody>
          <a:bodyPr/>
          <a:lstStyle/>
          <a:p>
            <a:pPr eaLnBrk="1" hangingPunct="1"/>
            <a:r>
              <a:rPr lang="id-ID" altLang="id-ID" b="1" dirty="0" smtClean="0"/>
              <a:t>Kenapa aku dijual bu bidan ?</a:t>
            </a:r>
          </a:p>
        </p:txBody>
      </p:sp>
      <p:sp>
        <p:nvSpPr>
          <p:cNvPr id="14339" name="AutoShape 2" descr="data:image/jpeg;base64,/9j/4AAQSkZJRgABAQAAAQABAAD/2wCEAAkGBxQTEhUUExQWFhUXGBwbGBgXGBwaHRgdGBkXGhgeGhcaHSggHBwlHRgcITEiJSkrLi4uHB8zODMsNygtLiwBCgoKDg0OGhAPGiwkHCQsLCwsLCwsLCwsLCwsLCwsLCwsLCwsLCwsLCwsLCwsLCwsLCwsLCwsLCwsLCwsLCwsLP/AABEIALcBEwMBIgACEQEDEQH/xAAaAAACAwEBAAAAAAAAAAAAAAADBAECBQAG/8QAQBAAAQMCBAMFBgUCBQMFAQAAAQACEQMhBBIxQQVRYSIycYGRExRCUqGxBmLB0fAVciOCkuHxNKKyJGOTwtIz/8QAFgEBAQEAAAAAAAAAAAAAAAAAAAEC/8QAHBEBAQEAAwADAAAAAAAAAAAAAAEREiFRIjFC/9oADAMBAAIRAxEAPwDzrQjMKoGrJ/ErR7LNuCIO/qpRtVSgVCvMV2tGFa+SKnMEybnryVsRXzYen7ZzmkmZykzE6xvF0G+DdMsKy6mNYzKwyXEaASY5ws/glQe8VCO6AfISNtlR6lSIWY7i9MAEzlJgOi0+KNieI06cZiROlpB8woh0BESFHidNz8gdfw18Dum3CQQf55oqXaqGi/ReZwji7EuYXvygujtHbS8o9XGvw9YNc4vpu0zajbXog9K1WSdXGsZ3nAToNT4wLqzsZTDQ4uGU6GdZ5c0DQCsAEpRxjHSWvBA1vp4qaXEKTnZRUBJ0E6+HNA4ohRaNV5ipiKhxfshVeGT0nuzuOaD0xC5eew3EajMSaD3Z2zAJAkWkaei3iLaoLFTC8tTxlVmK9k+o7LNtLz3dvJTx7GVqLxlqOyO2htiNduqD0lV8TAk8h/vZWYZiyzcdVPsgWPOZ2UNNr5tJtHXyTYxLGAB9QT+YgE+SBtShHEMES9onmRfwXe8sicwg7yFAcBdCA7FMBgvAPIkfZIYmpV94ZkqN9n8QkT1trpog1YV2hCGIb8zfUIlJ7XCWkEcxf7JqJIUQs7jmKLKTnU6gDmwY7JmSBcHxSLMZiKmFY+mR7QuM90GAXCwNuSK3nNQ8ithycozRMCY52mFbKqKx0XLiFyDOzLH/ABN//H/MP1WrlQK+BZUHbE+Zj0BQecr4VgwzakQ8AEEb3S+NrOfQp57nMb8wAvQ/0qlYFsgaAkkehKvieHU3xmbMaCTA8lRkYU/+sdPK3o2FXhr2+1xDnd2HT1E3WvU4fTcQS24sDJnzO6vT4bSbMMF5nzQYGJqA0Blhrc9mzJ0Mkn9Ezxa4w4/L/wDla7eEUsuXII16+uqvU4TTMS3Swgm31QZ2L/6yn4D9V6YrOdwthfnM5ucnZPuEiLjqoPL8Kvi6h6v/APJR+IhnrMY3WI9T+y16fBmNdmaXhx3B5ouH4exhJAlx1cbn1KDGwL3HFVLiYIGadARpHT9VWvwuoxjQ14c5ji4AaxDZgdDHqtbE8IY9+eXNdzaY/hRf6YOyWuc0tmDMkzEzIM6IManimVaNX2hLHdnOQNYmIHMxBCDi3Evw9oHZyye0RIgnl4LaqcDYWOaS4lzsxdaSb9I3PqodwCn2e0+W7zfp4eSDZDQvKOYTjyGuymdYBjsdV6lrOzY/qswcFir7X2js88hyjTwQWocKp03Go55Lj8TiNTyWkAkeK8MFdoaXEQZt6GydoU8rQOQAv0Qed/FuFjJVbqLHpu0/dDxlA16LqxFwBlHRvfPmSfQL0GPwoq03MJid+R1CJRoBrQ0aAR5Qg8/+HCajWzpSkDqTp6Nt5pXEMAbiAHe1OpdFmX57naByXpeHcPFJmQdTPj/tCzKP4dAzj2jodt9p5wgVw+D9rgwdXMkt8ATI9ExwmqKzKdMichl3g3u+pI9CncNkwwbSc8kuJiRb6eKtwHBBge5uj3Ej+0Hs/v5oMLEPNJ9RlVmZlQk5t76Fp6cuiLiYONoxcFrDPPW61K/B3ubkNQFhdN23F5gGVStwQ+1bUa8DKAGjKdG6Te6DNwWFa7GVQ4At7VttRsh8LxLqdLEFpiMsdMxIlbeF4O5lZ1X2gJdMjLa9/m2KpgeA5BUa5wc14g9mCI0Iv1QZQwbPcTUIGcmc2/fjVBxbB7lRO+d1/wDX+y1hwSoKZo+1GSZHZ6zfouq/h97qTKXtGw0k907z16lBsYARSZ/aPsEyEHCMLWNa4gkAC3SyZAUAyFyuR1XKjGc5R7QXuqwvP/itghhgTJv5BBuFwXFwG/qsHHYQNotezsuABJFp0mVStjG1aDfaZhfVo3HTwVHowuzdQknY1rMre0SQIAuVmYCoPeXlotBtEctuag9MwogWTh+LMc1zhJDdbaJlvFKZZ7SYbpcb+CDSapWc7jFMQHBzZEiWm46RKM/iTGyJJIEkNBMDrAsgaKGSowWIbUbmaZC7GNBY6eRNrfZEFCleT4ZiX0q7WvcS1wGpPxAEfWy1+PYhwYWsJBguJGwH7kj0KDWLoXTKxPwy7NTNR7nEhxElxgCBtMLSZxKkSGh4k6dfA6FDDw0VgV5viOJc3FU2te4NdBIm2pB+gWu3idKD/iNtrcWRTbiuBslm4thbnD2lu5m3qp9+p5Q7O2NJkaqBhcSlquLYzvOaJ5kXSvGsSRRL6boiCCIMyQP1VGoFB6apDguLmix1R4kzckCe0f0XcQ4sykBBDnOs0AyNYJMbKIbxeHZUjO0OjSUUC3JCdVbGbMI5yI9UvxTEEUXPpuuBIIgg/og0Glc4LM4JjC+i19RwkkibDQrTYQRIPoqqWtVirALnNuiILVSUPHuIYSOn3RoUazrVAERrlBauYFUTK5XDVyI89mKwfxW61P8Azfot4BCxPDmPEkS7aUGZxmqG0I3cAB9FlYugWYdgIglxPqLL0VDANBBLG5hvr99FavgWVDLhPLp5K4axsPIxYzfKI/0hXwLv/VVSOR+4WriOGscBLbt0udOUqtHh7WukMaDz39NENYnDyBRrTvCN7tmwrbgEOMA7yYgdVqt4XSknKJOqX4lgAA1jWkNLpJEnL5KKO7Bvq1KRLSxrAJJIknWBBPJAqVW+1reyscrs7nG3XK3nO6X9yc0j2NVznSLQQOpJ0hbjuD0i7Nl7RueU720VCX4SH+E7+/8AQLUxhim/+132KpgOGNpTlm/NFxWHD2lpJAOsGJHJKjA/EWD/AMOnUFi0AHwi3ofumMS1xwr6jxDntHkBAA+581rtwQNM03S5ptc39VOOwIqNykuDdwCADy2UGDwtrfcn53FrS4yRr8KR4k4+zw9obfISZcR2bnYdAvSM4EwUzTl2Q3iRY8wYQan4bplrRLrGxm/hyHkikuIf9dS8G/8A2VOEUmuxdbMJjNr/AHgfutV/BB7QVM78zYjQ6eSxuEUi/EVsry0y6CIPxcjqgrw0kHFNHdDH28CQPpKL+H+GMq0nZwT2rXNoAn1/RbGH4KGU3sBMv7ztzP8Ayi8L4f7EFocSJm43jogxcQ0NfXDT7QlhkaBgHN25GgAS1CfcX9Hj7sWuPw+3O92dwD5lotrzO4Vm8AikaXtDDjOg2j9ggysBi2kUaVVsU7mT8Rkx/llH/ElECtRgC+ttbgJ2vwLNTbTzdw2dlvB21V8VwUvbTmoczNHRtaJE62QIY50YqnTa0ZG3DLAEkEzyU18LUZTxBcAGOuADMGQnsfwXPlcHkPHxc7zoNESrw17qZa6pmc7VxFgBeAAfqgxMBimmnSpVAQwkku59owAeU6lewo0w0AAADkFiP4ETRbTLh2XEh2XnJI16rV4fScxga9wdGhiLdboHAFDtLKQeS5wQLYoSwjoitMgeCIWpKhOXLaWmP2+ijX5OhQyeSG6qBr6f7KkvOnZ8dfTZVJKahcl/ZjeT5n9FynZ8fWNCMNELMFNGvJc2O7F9r3VRDtVaUJ9Vs6j1VKuIDROtwLddPugMFUldnFrhQCDuqLsCOxqT94AJEEmJtFgTA1N020qIM1iNCExFCDiqPCkt1VSEBWFXlCYLIsIIupBVgq5EHPE2tBQKWCptMhjARuGgJhw6LggsoUFQSgsrIQM2G2v3VgSgsCoJUBTKDmhTmVDqozICFykIYM3mZU5xa6AjXKc6GuD0BC5AqURM3B6GJ8VbPddKLLZ9K02Aab77+qI0qu6loQt0cOXKhXIawIQW4d4a4BzQXEkkTMkQPS3oikorTZUZVTAm9262tYQ2G+mqvTwRFhlgGYPRsCefNHxzyGOINwCQhUcU4GHNJ5c8trkeJ+iCrcC4EQQQCInWzbD1uj4SjkEQNBfcndUbxEfKRpe25IH1Cr79MQx17g2FgAZv4oDOw7y4GwykwRrBEQRHOD5KaXDzDQ6LEF15nKDF45mUNnEYHdJgTNrkMz/ZHr8QgEAQ6J2PyyNfzIFqFEuJyiDDiz8swO1aQRtyRxhzmy5WyXZoB+FrQGiY5met00zGjKDldd2WLTIJHONlccSbEw4SAQIF806X/KfRQHwlHIxrZmP+fRS7VLjijZuCOpEaNz/+N1R/Em3s6wJNuQBP0cEQ7TKPKzKHEGadqb7G8GDHgSEelj2O0nQHTZ0x9kDeZcHJJ/EWyI0JINjIOUOAA3JkK5xzBMkiOh3IH3MIGhKqTrK6jVDhIMj00MG3Oyu4Wsgw8JSqGmHAvILWSM1zrmIJNtuWhRX4V5Dwc57LQJfqRObSLxCmnxJ3dMTlcND32ugDXfVNUse0yDMgtBt8xIB1sJH2RRsKHS+QYLhlkzbK39ZSRc+amUlwE5YduYkX+WPqmX49oBiZyk6bXv4WKiljmTBtzJECcufXwuiET7aNHyA/ca5wWTf5ZRsLXJqntGJdA2MR6RB8UWnjpcW6doNEg3lmbyKri8UKb2gNHbnoSREDzlBXEh4e5zZ7giNO92rc8qGS8aufAYTcAXkxOuycOKDcrXkBxj69VFTFUiL3HUGOc6abyoFfa1QWwCezytOSR/3KKBdmmHXeyZbsG32tdPPx7ASJ0nY7QTtyuqVccxoN9BJgHpp6j1VVXibzlgAwQ4GBJ0taNCVXAF1wQYytiRG177ozscwAyYjWZ/m6tTqhzcwv/t9kRntw5dVe/TK4EWguhsRPKUGtXqFrXQXEOnuEZew7N4wU/g8dnaHZYbEkzoeXpqje+UxHaF/0QLMxD8wAmJbq3VpHacTFiDt+6JwnEPcYffstOkQTmzD6D1THvlMDvDnM85I+xTDUHSoVgxcg8/KI02S9WwWfhMO5zWm8HLPaPJ0nXqPRFaFVgMgiQVf2DSASAY0WTXD2gSTsDfU3k6225IzaD8hIzSSIl22UbTzVDowrLW+vK4+qq2gwHKAJA0nY/wA+iSfQqXPam/xfkEb/ADBFex+dpAJEAG8c+u31QP08Ezl9TuMv2sr1sHSkSIJsO0bmxtfXsz5LPpMqgDvTNwTbabg6an1sreyqENzZ7Ok3GzHiW3kSSFBq0sK2wg2dmFzqZ/crv6ezSCAAAO0bZZiDPU+qzHNrOmz7sINxrDNIP9yYqVasmA8CY0B+No/8ZQMV8CDmgkEzck6luSfSyCOGjLDidxY6BwEidxZc+o8Uw6TmDjYwC4ZiAL7xBQMVXqjMBnMNN8sycoIiBzlEHwuAscxM5iRB0l2a1uYHomxggCBs0ENuZvrJ9QPFZXvT2kDMYk9rLtLbm2kZk7iK7/alrXGBktE2JdmvGwEoL/0llru5i41AABFtbBX/AKY0mczpmTp8wdy5hJe3qBrXEnMWA9y7SXMkacp9EVuMqDUkjtXy6RUa1p82kn6oNXD0QxsAzcm/5iSfqUWUvgahexpdZ29o+hVsc+KbiDcNJHoUFamEZMxfNm88uWfRCPDgGuDfiEOkk9mSbCbGSkWmqRYvgxBgFw7HK1s38hFqVKjS8kutn1FhDARt807oHcRgmO56QI2Bbl+yG7h7DrJnUE69jJy+VJPxT8sBzpJNsployWns3Ga+iuK1Rz4aXRlMOLbTlaWnTcygabw9oIOZxIdmud8uXlyV8TgmvIc6YgiPGJ87BKNr1i1xcHDcCAT2ogWGovPlqj4SsS2Hd++oIsHEDblHqg5mBEglzjAjUXAmJt11XP4YMmXO6BYaaREabc9Uji7VXEtlkMzAC+rtOYFpA6KcZiXOzsElpY6OzuGgiPr/AAIpt2BzTLjfNOnxNDTtyCq7hgJJLnXBG2+Xp+VL1sVUaCZBHaAcG94hocPrI8lHv7w51wQJkRcDIHA68zCBmrwySTnN9dPmB5cwmsPh8rSJ1JM/3En9VmMx77HWBUsB3i2MvqCuq8RqBoILCIcbTfLEDobwiGaPDcoyteQC2DbXYHxRMPg8hmZjNaInNBj1AQ+JO/w5mO028xq4TfwQsXxHJGUgje/IiYP+ZAQcMzU8s5ZJJGtiCAPIFP4eiG6EyQJubx0mB5LIPFHie5ADzvowgc95Wvh62bNYgDc7+CA4K5VlQqdPPVXWPglaGPAb2gQbTpuJnVNEWQfc2EXH1PLxUUOrjBeJsdY6hvPmmvemiQdQJKSpYTUkyCZsTe8g6/ZOU6DHEh1yRpPO2myAJxva0IBHK85svouGObO+21rmB9USrg2yJJ5XN7GfuqU8G24veN/lMj6lVBGY4Zo+GBBjcuc2/mEf31gMGZBizSbxP2S/uTRoTtvyJcPqSmfcmkZpMzO2sFvLkgNTx7OdozaHSAf1CIzFs6zbY/EYG3NJ0eHNHxOsI20gDl0CPRwQBaY7LAcpm/a6RAA2UEuxdIkEwTNrGZiRFuRmVV+PaMsEEFxBN7Q0uB0vIH1VafDgwghzjedvly7DWEOpwkfM7WZtMhuUGQNd0F6telOZ0Et6XEkaeZHqm3jL2w2XHXawBIn+bpD+ny4uLzJHTm0/dq0MhLSJuZvHjsgFQxgMZuzmAIk6gif39Cj0sYwxlc10kCzukpJ+APZOYnIAAI1yg9d5VsBw9wawuIBAZIj5A4Aa69o3Qa0ckLFFoaS7ugXtNt1aiTAzaxeBuhY5hdTexsSWkDzQVpY6kAbwACdDYCJtHIj1V/faZzNnnMjkYIuL7eqVrcMDhcuBIIcRFw4NBGnJoVK3D7WcSb6wO85rnba2sgLiX0xTDgxjhmDbwACTB2tB1V6GNa4STl7RHMGCBYjaSL9VAwhLA0mIdmsAdDN+d7oTuGA/Ge9mOkTLTYbd37op2njaezxy/nnCEcS0gObcuOUdYmfKxKC/hshozns30/OH/cQrNwpAZBnI4keYcP1RBsLiA5hcRlAJFz8pIP1Cn3hk95t76hAbg3hpaHiJJ7t7km99JKEzhhHxjbblUL+fMqKZZjWl2WRcAgyO1M6eiqx1NskOHaPzan110QRwvm4QYJtye54j/VCrh+Glrg4kEAzEa9jLa6qG24gEA2E2vzGo8V3tW82+osEq/DHJABzF5cCI7BJJk+VkHE8MJJgtywQLcwBePBBoGq2NRCFWrtbE/EYFhus3F4N2azQQS4wJi5aYmLd3VM4nBuc7MMsS031GWbDoZQMtrNiY1ExaUzTcsM8NfliW9zLr0AB0t5LUw4ImXEzzi3QW0QOBylA9ouUGFiJymJmLQkh7QRmJAA5231kzy5p6pUDWydP3QjjGaHlJtMWn7KqUBqxbN3frDf1lWYX5gYcDPLUF4t/pTFbGgNJFzyg84vyUvxbZgTMgaeP0sURfiheILJ7rtBN7Rt4qmFc7NeSIdciNxF45SnnmyAaobcmJVUhVxFSX5STBIjLMWBG1zJTLcS9siTAnVtoyyDIGua1lAxVMExqSZ5SNZKL70wghxGlxr/NVBWliXyO0fiJGW8AAgG2pMqW4+plMWgOPd1hrSPqSEyypTAGUtB5c9P3HqER2MDC0OgTNyQBaP3RFaGIcQ+SJabGI+EHTxJHklmcRf2cxbfLIg/E0kjXYhN4jFtaOZBFgRIkgX6XR/eGx3m+o3t90GVQ4i46xBdBMbEMuBPNxG6mhjCCDIuGgiTvUc217HfyWoHtdoQfAyqVcQ1rgIkmeWwlALHY1zHDSMriQdyC0a9AZ9UTDY55OjTaTluT2iBlvGwV2V2uJ/KQL8yAfsUfC1GuBIEQS30KBjNadJGh180DGVS2m4t7wFt/orvN4XVawYCTYBAi7E1M0AyC4tBjQwCCekZvQJU4xznAE2DgRIjZ8/YeqfxOKpgg2c4ZW2NxmIH3KM2qyxzC5gGdTyUGfhMW803EFoysEAC8lgPPnaFSpjXFrgS2wG5Dvhg+BWn7ZvzD1CkVWxqI013VGa/iBc4DMBDhB/wDkBkTfujlqiO4g4Ma4Zb0y8g8xlsPGU9XqsYwvOgE+PgqMqtkNIuZgxyugWbxF2bLDSZvtNxp1gpU8SIp5Z1Y683ByucDPkFq+0YHBtpIJ20kDXzUVzTaJIBFhYTqYH1KgTbxQgAwO643NwWlog9TKrS4iRmEgw8gSbmXuAjoBbyWh7Bk6D0Cl+GYfhb6BUJYbiRcW9kBriBM82Z9I6QoPETfsiBm+K5yuynbVOGnTaW9kAk9mBuAfQwqvo0g4Nytkg7bSJv4lQI1eJEkAWhw3s4HN0/KubxQmBkgmCO1aC0u1jXslM4mjRbYhrSZIIby1Om0rsNhaYaAIMAEGNbRM+Cqs/wDqZLmwIEkRsSQ0tvFu8n6dUGY21/h1XUcDSLQ4NaQRy12RgyFEVAXK4auVGNVZIgoPuTYIEgERE9I+yjG1HAdnXoPFKOrvk94abfmg7cpRTZwLTub66XvPLmoGBAMyZkHbaenVK+8vsDJEGez0d06BVZiXNYBeRtHIDfr/ACEGvTptOrQfEShYrCZ4EkRy/nRL4XEOL4Ona2jR0D1CrVxzpOmsAnQd6J62AhAwcFYDN823z6qnuMXnNvGk9kN1nkENuONySBFog2uBPhrr0XU8e6J7IEN23cSOaA1DBEtaM2kbTcEO/SE3Wwuc2MWc3SbOid9bLMo4xwOcRBDSRJ/NMfqr1seS0nSz7gxcMBG/VA27hpuAREyOzcDMHEEzcSP+V39OcdXAiZiP/cz3v5IlLGf4Tqh2BMb22PWyC/HEGfkzSGmzhkzfqEDeDwZY6ZGjtB8zi7/ZDxPDnOzXaQc2oM9tsX8IQ3454cHFtg10tzC4BZBBE3vomsfjSwiGz2XO1izYnbW6IWr8Ne7NBbczvbsNaNvy/VHwuEe0vJcBmJMjVsknsyIg7of9SM9lti4CSY+INNkdmPDjcQIMnXRxbsOiKcoiNbmNSuxlLO0iYmL+BBCtM6KEQg7hU5hmF3TOW8Zg4iZ5hGr0HeyDNXSAHAAZSLhxE7JgDqrF4hAhX4WSey4AAQAR+Utve+spWvhHNsACHEzANgWNYR5xqtZ1RUvKAOPwjngRA7BblO0xcRuIhV9ydeC2+fn8YA0j+SnWaK4agzKfD35geyQC6xJg5nZoNtvuAhVuHPuBlA2IMGDUD+XktjNCjxUVlnAVJZZlgJgkT3gdt5/5RcFhHNY5tgSwAEGe0GkErRBUF0KjOOBqbdm8gA905C2fUyg1OH1MoteHfHo4hoBBgciVtCpzVHvUGfj6DnOaQDAY4WcAZdH7IFPC1WwIkAMBAdE5Q6Y5at8YK1XPVgVUYTMNWAaACAGwYcPlcOfMhPcPpObmBmJBEmfhE785TjXKRuoIlSpz9FypjzlWsG3JVfeW80viaDnRG0/Xy0Ue5C5JN/3lFNHEAFvIzfwV3V23uLJerhZykE9nT6X+ij3KxvqZ0vczrrqgNVxTWiZneAdkVuJaRqOl9UmcF11jUX2m/krNwBt2t506k8+qBylXaQIIM/VFDwRqD4LLGAdpmFhGn5S3n1TLcGcrmyBmgjyAH1j6oGKddrtBoSJttB9Lq9Ete02FiRcckthsIQ8OOX4tPzZf2VBgnTMts7N/35o05WQadGIMAXVqdFtrC3QWnVYmFwbi2wAkCQZExmuba3G2yMcK9oLuUyQTMezy8vmug134emRGRsbWCHXptLg43ygiIteP2WOyi9zZaIvMzA+GMvSx805gsM9rpImZntc3SPQIGnCkCS4AExNteRPmjUKTWyWtAJ3+qW4hScXgtEG1wbETcOadeiHh6FQTJg8zcGJNgCIUGlnUe0JViLLlURJUPfAJOg3U5ktxNrnUyGiSbW5TfXogNQxDX3aZG6ZavPHA1I0MFxJEydAGyZH3TVPBkZz2iQA1kG+lzrEyTryWrJ6NfNbzXFy82+hVygZXXBiHfFOpvy2RqlCoXT2+8bAnutbA33KcZ6Ns1hmyzeJhEa5ebp0qkiQ/OA0B025unnrCK01S2IeDBk31c6LdAE4wb+dUe8DU+qxK9R7Q67ozGL3iBBnlKvxPNlp5ZcRckdB972TiNYvVfaib8lkMdVNUAFwaIiQbiLzaJOl1ONa/2hc2QRkaI0MmT5KYNc1Fwqz1WAcRUIcTm7rpEQAZgAWva61KBaAGj4QPslmBo1IVvaSsNzT7Sq4kwGwCbxI2CJwJkB1rTAdEZgEwaznrlXOuUMYrHqZUrkVYPC5zpXLlBLUUO0XLkVAN/FS9ylciIa5GpPXLlBZ1SCCudWtZSuVFWVd0RtQSuXJRGe8q/tFy5BOdS2ouXIOzXVmuXLkE6qQbLlyiB1QJCu0ei5cqqwCsBZSuU0LYik06gHlI0RGNC5cqCOAXZeS5ciQJ7IUBi5cgnIohcuRUALly5Rl//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altLang="id-ID"/>
          </a:p>
        </p:txBody>
      </p:sp>
      <p:sp>
        <p:nvSpPr>
          <p:cNvPr id="14340" name="AutoShape 4" descr="data:image/jpeg;base64,/9j/4AAQSkZJRgABAQAAAQABAAD/2wCEAAkGBxQTEhUUExQWFhUXGBwbGBgXGBwaHRgdGBkXGhgeGhcaHSggHBwlHRgcITEiJSkrLi4uHB8zODMsNygtLiwBCgoKDg0OGhAPGiwkHCQsLCwsLCwsLCwsLCwsLCwsLCwsLCwsLCwsLCwsLCwsLCwsLCwsLCwsLCwsLCwsLCwsLP/AABEIALcBEwMBIgACEQEDEQH/xAAaAAACAwEBAAAAAAAAAAAAAAADBAECBQAG/8QAQBAAAQMCBAMFBgUCBQMFAQAAAQACEQMhBBIxQQVRYSIycYGRExRCUqGxBmLB0fAVciOCkuHxNKKyJGOTwtIz/8QAFgEBAQEAAAAAAAAAAAAAAAAAAAEC/8QAHBEBAQEAAwADAAAAAAAAAAAAAAEREiFRIjFC/9oADAMBAAIRAxEAPwDzrQjMKoGrJ/ErR7LNuCIO/qpRtVSgVCvMV2tGFa+SKnMEybnryVsRXzYen7ZzmkmZykzE6xvF0G+DdMsKy6mNYzKwyXEaASY5ws/glQe8VCO6AfISNtlR6lSIWY7i9MAEzlJgOi0+KNieI06cZiROlpB8woh0BESFHidNz8gdfw18Dum3CQQf55oqXaqGi/ReZwji7EuYXvygujtHbS8o9XGvw9YNc4vpu0zajbXog9K1WSdXGsZ3nAToNT4wLqzsZTDQ4uGU6GdZ5c0DQCsAEpRxjHSWvBA1vp4qaXEKTnZRUBJ0E6+HNA4ohRaNV5ipiKhxfshVeGT0nuzuOaD0xC5eew3EajMSaD3Z2zAJAkWkaei3iLaoLFTC8tTxlVmK9k+o7LNtLz3dvJTx7GVqLxlqOyO2htiNduqD0lV8TAk8h/vZWYZiyzcdVPsgWPOZ2UNNr5tJtHXyTYxLGAB9QT+YgE+SBtShHEMES9onmRfwXe8sicwg7yFAcBdCA7FMBgvAPIkfZIYmpV94ZkqN9n8QkT1trpog1YV2hCGIb8zfUIlJ7XCWkEcxf7JqJIUQs7jmKLKTnU6gDmwY7JmSBcHxSLMZiKmFY+mR7QuM90GAXCwNuSK3nNQ8ithycozRMCY52mFbKqKx0XLiFyDOzLH/ABN//H/MP1WrlQK+BZUHbE+Zj0BQecr4VgwzakQ8AEEb3S+NrOfQp57nMb8wAvQ/0qlYFsgaAkkehKvieHU3xmbMaCTA8lRkYU/+sdPK3o2FXhr2+1xDnd2HT1E3WvU4fTcQS24sDJnzO6vT4bSbMMF5nzQYGJqA0Blhrc9mzJ0Mkn9Ezxa4w4/L/wDla7eEUsuXII16+uqvU4TTMS3Swgm31QZ2L/6yn4D9V6YrOdwthfnM5ucnZPuEiLjqoPL8Kvi6h6v/APJR+IhnrMY3WI9T+y16fBmNdmaXhx3B5ouH4exhJAlx1cbn1KDGwL3HFVLiYIGadARpHT9VWvwuoxjQ14c5ji4AaxDZgdDHqtbE8IY9+eXNdzaY/hRf6YOyWuc0tmDMkzEzIM6IManimVaNX2hLHdnOQNYmIHMxBCDi3Evw9oHZyye0RIgnl4LaqcDYWOaS4lzsxdaSb9I3PqodwCn2e0+W7zfp4eSDZDQvKOYTjyGuymdYBjsdV6lrOzY/qswcFir7X2js88hyjTwQWocKp03Go55Lj8TiNTyWkAkeK8MFdoaXEQZt6GydoU8rQOQAv0Qed/FuFjJVbqLHpu0/dDxlA16LqxFwBlHRvfPmSfQL0GPwoq03MJid+R1CJRoBrQ0aAR5Qg8/+HCajWzpSkDqTp6Nt5pXEMAbiAHe1OpdFmX57naByXpeHcPFJmQdTPj/tCzKP4dAzj2jodt9p5wgVw+D9rgwdXMkt8ATI9ExwmqKzKdMichl3g3u+pI9CncNkwwbSc8kuJiRb6eKtwHBBge5uj3Ej+0Hs/v5oMLEPNJ9RlVmZlQk5t76Fp6cuiLiYONoxcFrDPPW61K/B3ubkNQFhdN23F5gGVStwQ+1bUa8DKAGjKdG6Te6DNwWFa7GVQ4At7VttRsh8LxLqdLEFpiMsdMxIlbeF4O5lZ1X2gJdMjLa9/m2KpgeA5BUa5wc14g9mCI0Iv1QZQwbPcTUIGcmc2/fjVBxbB7lRO+d1/wDX+y1hwSoKZo+1GSZHZ6zfouq/h97qTKXtGw0k907z16lBsYARSZ/aPsEyEHCMLWNa4gkAC3SyZAUAyFyuR1XKjGc5R7QXuqwvP/itghhgTJv5BBuFwXFwG/qsHHYQNotezsuABJFp0mVStjG1aDfaZhfVo3HTwVHowuzdQknY1rMre0SQIAuVmYCoPeXlotBtEctuag9MwogWTh+LMc1zhJDdbaJlvFKZZ7SYbpcb+CDSapWc7jFMQHBzZEiWm46RKM/iTGyJJIEkNBMDrAsgaKGSowWIbUbmaZC7GNBY6eRNrfZEFCleT4ZiX0q7WvcS1wGpPxAEfWy1+PYhwYWsJBguJGwH7kj0KDWLoXTKxPwy7NTNR7nEhxElxgCBtMLSZxKkSGh4k6dfA6FDDw0VgV5viOJc3FU2te4NdBIm2pB+gWu3idKD/iNtrcWRTbiuBslm4thbnD2lu5m3qp9+p5Q7O2NJkaqBhcSlquLYzvOaJ5kXSvGsSRRL6boiCCIMyQP1VGoFB6apDguLmix1R4kzckCe0f0XcQ4sykBBDnOs0AyNYJMbKIbxeHZUjO0OjSUUC3JCdVbGbMI5yI9UvxTEEUXPpuuBIIgg/og0Glc4LM4JjC+i19RwkkibDQrTYQRIPoqqWtVirALnNuiILVSUPHuIYSOn3RoUazrVAERrlBauYFUTK5XDVyI89mKwfxW61P8Azfot4BCxPDmPEkS7aUGZxmqG0I3cAB9FlYugWYdgIglxPqLL0VDANBBLG5hvr99FavgWVDLhPLp5K4axsPIxYzfKI/0hXwLv/VVSOR+4WriOGscBLbt0udOUqtHh7WukMaDz39NENYnDyBRrTvCN7tmwrbgEOMA7yYgdVqt4XSknKJOqX4lgAA1jWkNLpJEnL5KKO7Bvq1KRLSxrAJJIknWBBPJAqVW+1reyscrs7nG3XK3nO6X9yc0j2NVznSLQQOpJ0hbjuD0i7Nl7RueU720VCX4SH+E7+/8AQLUxhim/+132KpgOGNpTlm/NFxWHD2lpJAOsGJHJKjA/EWD/AMOnUFi0AHwi3ofumMS1xwr6jxDntHkBAA+581rtwQNM03S5ptc39VOOwIqNykuDdwCADy2UGDwtrfcn53FrS4yRr8KR4k4+zw9obfISZcR2bnYdAvSM4EwUzTl2Q3iRY8wYQan4bplrRLrGxm/hyHkikuIf9dS8G/8A2VOEUmuxdbMJjNr/AHgfutV/BB7QVM78zYjQ6eSxuEUi/EVsry0y6CIPxcjqgrw0kHFNHdDH28CQPpKL+H+GMq0nZwT2rXNoAn1/RbGH4KGU3sBMv7ztzP8Ayi8L4f7EFocSJm43jogxcQ0NfXDT7QlhkaBgHN25GgAS1CfcX9Hj7sWuPw+3O92dwD5lotrzO4Vm8AikaXtDDjOg2j9ggysBi2kUaVVsU7mT8Rkx/llH/ElECtRgC+ttbgJ2vwLNTbTzdw2dlvB21V8VwUvbTmoczNHRtaJE62QIY50YqnTa0ZG3DLAEkEzyU18LUZTxBcAGOuADMGQnsfwXPlcHkPHxc7zoNESrw17qZa6pmc7VxFgBeAAfqgxMBimmnSpVAQwkku59owAeU6lewo0w0AAADkFiP4ETRbTLh2XEh2XnJI16rV4fScxga9wdGhiLdboHAFDtLKQeS5wQLYoSwjoitMgeCIWpKhOXLaWmP2+ijX5OhQyeSG6qBr6f7KkvOnZ8dfTZVJKahcl/ZjeT5n9FynZ8fWNCMNELMFNGvJc2O7F9r3VRDtVaUJ9Vs6j1VKuIDROtwLddPugMFUldnFrhQCDuqLsCOxqT94AJEEmJtFgTA1N020qIM1iNCExFCDiqPCkt1VSEBWFXlCYLIsIIupBVgq5EHPE2tBQKWCptMhjARuGgJhw6LggsoUFQSgsrIQM2G2v3VgSgsCoJUBTKDmhTmVDqozICFykIYM3mZU5xa6AjXKc6GuD0BC5AqURM3B6GJ8VbPddKLLZ9K02Aab77+qI0qu6loQt0cOXKhXIawIQW4d4a4BzQXEkkTMkQPS3oikorTZUZVTAm9262tYQ2G+mqvTwRFhlgGYPRsCefNHxzyGOINwCQhUcU4GHNJ5c8trkeJ+iCrcC4EQQQCInWzbD1uj4SjkEQNBfcndUbxEfKRpe25IH1Cr79MQx17g2FgAZv4oDOw7y4GwykwRrBEQRHOD5KaXDzDQ6LEF15nKDF45mUNnEYHdJgTNrkMz/ZHr8QgEAQ6J2PyyNfzIFqFEuJyiDDiz8swO1aQRtyRxhzmy5WyXZoB+FrQGiY5met00zGjKDldd2WLTIJHONlccSbEw4SAQIF806X/KfRQHwlHIxrZmP+fRS7VLjijZuCOpEaNz/+N1R/Em3s6wJNuQBP0cEQ7TKPKzKHEGadqb7G8GDHgSEelj2O0nQHTZ0x9kDeZcHJJ/EWyI0JINjIOUOAA3JkK5xzBMkiOh3IH3MIGhKqTrK6jVDhIMj00MG3Oyu4Wsgw8JSqGmHAvILWSM1zrmIJNtuWhRX4V5Dwc57LQJfqRObSLxCmnxJ3dMTlcND32ugDXfVNUse0yDMgtBt8xIB1sJH2RRsKHS+QYLhlkzbK39ZSRc+amUlwE5YduYkX+WPqmX49oBiZyk6bXv4WKiljmTBtzJECcufXwuiET7aNHyA/ca5wWTf5ZRsLXJqntGJdA2MR6RB8UWnjpcW6doNEg3lmbyKri8UKb2gNHbnoSREDzlBXEh4e5zZ7giNO92rc8qGS8aufAYTcAXkxOuycOKDcrXkBxj69VFTFUiL3HUGOc6abyoFfa1QWwCezytOSR/3KKBdmmHXeyZbsG32tdPPx7ASJ0nY7QTtyuqVccxoN9BJgHpp6j1VVXibzlgAwQ4GBJ0taNCVXAF1wQYytiRG177ozscwAyYjWZ/m6tTqhzcwv/t9kRntw5dVe/TK4EWguhsRPKUGtXqFrXQXEOnuEZew7N4wU/g8dnaHZYbEkzoeXpqje+UxHaF/0QLMxD8wAmJbq3VpHacTFiDt+6JwnEPcYffstOkQTmzD6D1THvlMDvDnM85I+xTDUHSoVgxcg8/KI02S9WwWfhMO5zWm8HLPaPJ0nXqPRFaFVgMgiQVf2DSASAY0WTXD2gSTsDfU3k6225IzaD8hIzSSIl22UbTzVDowrLW+vK4+qq2gwHKAJA0nY/wA+iSfQqXPam/xfkEb/ADBFex+dpAJEAG8c+u31QP08Ezl9TuMv2sr1sHSkSIJsO0bmxtfXsz5LPpMqgDvTNwTbabg6an1sreyqENzZ7Ok3GzHiW3kSSFBq0sK2wg2dmFzqZ/crv6ezSCAAAO0bZZiDPU+qzHNrOmz7sINxrDNIP9yYqVasmA8CY0B+No/8ZQMV8CDmgkEzck6luSfSyCOGjLDidxY6BwEidxZc+o8Uw6TmDjYwC4ZiAL7xBQMVXqjMBnMNN8sycoIiBzlEHwuAscxM5iRB0l2a1uYHomxggCBs0ENuZvrJ9QPFZXvT2kDMYk9rLtLbm2kZk7iK7/alrXGBktE2JdmvGwEoL/0llru5i41AABFtbBX/AKY0mczpmTp8wdy5hJe3qBrXEnMWA9y7SXMkacp9EVuMqDUkjtXy6RUa1p82kn6oNXD0QxsAzcm/5iSfqUWUvgahexpdZ29o+hVsc+KbiDcNJHoUFamEZMxfNm88uWfRCPDgGuDfiEOkk9mSbCbGSkWmqRYvgxBgFw7HK1s38hFqVKjS8kutn1FhDARt807oHcRgmO56QI2Bbl+yG7h7DrJnUE69jJy+VJPxT8sBzpJNsployWns3Ga+iuK1Rz4aXRlMOLbTlaWnTcygabw9oIOZxIdmud8uXlyV8TgmvIc6YgiPGJ87BKNr1i1xcHDcCAT2ogWGovPlqj4SsS2Hd++oIsHEDblHqg5mBEglzjAjUXAmJt11XP4YMmXO6BYaaREabc9Uji7VXEtlkMzAC+rtOYFpA6KcZiXOzsElpY6OzuGgiPr/AAIpt2BzTLjfNOnxNDTtyCq7hgJJLnXBG2+Xp+VL1sVUaCZBHaAcG94hocPrI8lHv7w51wQJkRcDIHA68zCBmrwySTnN9dPmB5cwmsPh8rSJ1JM/3En9VmMx77HWBUsB3i2MvqCuq8RqBoILCIcbTfLEDobwiGaPDcoyteQC2DbXYHxRMPg8hmZjNaInNBj1AQ+JO/w5mO028xq4TfwQsXxHJGUgje/IiYP+ZAQcMzU8s5ZJJGtiCAPIFP4eiG6EyQJubx0mB5LIPFHie5ADzvowgc95Wvh62bNYgDc7+CA4K5VlQqdPPVXWPglaGPAb2gQbTpuJnVNEWQfc2EXH1PLxUUOrjBeJsdY6hvPmmvemiQdQJKSpYTUkyCZsTe8g6/ZOU6DHEh1yRpPO2myAJxva0IBHK85svouGObO+21rmB9USrg2yJJ5XN7GfuqU8G24veN/lMj6lVBGY4Zo+GBBjcuc2/mEf31gMGZBizSbxP2S/uTRoTtvyJcPqSmfcmkZpMzO2sFvLkgNTx7OdozaHSAf1CIzFs6zbY/EYG3NJ0eHNHxOsI20gDl0CPRwQBaY7LAcpm/a6RAA2UEuxdIkEwTNrGZiRFuRmVV+PaMsEEFxBN7Q0uB0vIH1VafDgwghzjedvly7DWEOpwkfM7WZtMhuUGQNd0F6telOZ0Et6XEkaeZHqm3jL2w2XHXawBIn+bpD+ny4uLzJHTm0/dq0MhLSJuZvHjsgFQxgMZuzmAIk6gif39Cj0sYwxlc10kCzukpJ+APZOYnIAAI1yg9d5VsBw9wawuIBAZIj5A4Aa69o3Qa0ckLFFoaS7ugXtNt1aiTAzaxeBuhY5hdTexsSWkDzQVpY6kAbwACdDYCJtHIj1V/faZzNnnMjkYIuL7eqVrcMDhcuBIIcRFw4NBGnJoVK3D7WcSb6wO85rnba2sgLiX0xTDgxjhmDbwACTB2tB1V6GNa4STl7RHMGCBYjaSL9VAwhLA0mIdmsAdDN+d7oTuGA/Ge9mOkTLTYbd37op2njaezxy/nnCEcS0gObcuOUdYmfKxKC/hshozns30/OH/cQrNwpAZBnI4keYcP1RBsLiA5hcRlAJFz8pIP1Cn3hk95t76hAbg3hpaHiJJ7t7km99JKEzhhHxjbblUL+fMqKZZjWl2WRcAgyO1M6eiqx1NskOHaPzan110QRwvm4QYJtye54j/VCrh+Glrg4kEAzEa9jLa6qG24gEA2E2vzGo8V3tW82+osEq/DHJABzF5cCI7BJJk+VkHE8MJJgtywQLcwBePBBoGq2NRCFWrtbE/EYFhus3F4N2azQQS4wJi5aYmLd3VM4nBuc7MMsS031GWbDoZQMtrNiY1ExaUzTcsM8NfliW9zLr0AB0t5LUw4ImXEzzi3QW0QOBylA9ouUGFiJymJmLQkh7QRmJAA5231kzy5p6pUDWydP3QjjGaHlJtMWn7KqUBqxbN3frDf1lWYX5gYcDPLUF4t/pTFbGgNJFzyg84vyUvxbZgTMgaeP0sURfiheILJ7rtBN7Rt4qmFc7NeSIdciNxF45SnnmyAaobcmJVUhVxFSX5STBIjLMWBG1zJTLcS9siTAnVtoyyDIGua1lAxVMExqSZ5SNZKL70wghxGlxr/NVBWliXyO0fiJGW8AAgG2pMqW4+plMWgOPd1hrSPqSEyypTAGUtB5c9P3HqER2MDC0OgTNyQBaP3RFaGIcQ+SJabGI+EHTxJHklmcRf2cxbfLIg/E0kjXYhN4jFtaOZBFgRIkgX6XR/eGx3m+o3t90GVQ4i46xBdBMbEMuBPNxG6mhjCCDIuGgiTvUc217HfyWoHtdoQfAyqVcQ1rgIkmeWwlALHY1zHDSMriQdyC0a9AZ9UTDY55OjTaTluT2iBlvGwV2V2uJ/KQL8yAfsUfC1GuBIEQS30KBjNadJGh180DGVS2m4t7wFt/orvN4XVawYCTYBAi7E1M0AyC4tBjQwCCekZvQJU4xznAE2DgRIjZ8/YeqfxOKpgg2c4ZW2NxmIH3KM2qyxzC5gGdTyUGfhMW803EFoysEAC8lgPPnaFSpjXFrgS2wG5Dvhg+BWn7ZvzD1CkVWxqI013VGa/iBc4DMBDhB/wDkBkTfujlqiO4g4Ma4Zb0y8g8xlsPGU9XqsYwvOgE+PgqMqtkNIuZgxyugWbxF2bLDSZvtNxp1gpU8SIp5Z1Y683ByucDPkFq+0YHBtpIJ20kDXzUVzTaJIBFhYTqYH1KgTbxQgAwO643NwWlog9TKrS4iRmEgw8gSbmXuAjoBbyWh7Bk6D0Cl+GYfhb6BUJYbiRcW9kBriBM82Z9I6QoPETfsiBm+K5yuynbVOGnTaW9kAk9mBuAfQwqvo0g4Nytkg7bSJv4lQI1eJEkAWhw3s4HN0/KubxQmBkgmCO1aC0u1jXslM4mjRbYhrSZIIby1Om0rsNhaYaAIMAEGNbRM+Cqs/wDqZLmwIEkRsSQ0tvFu8n6dUGY21/h1XUcDSLQ4NaQRy12RgyFEVAXK4auVGNVZIgoPuTYIEgERE9I+yjG1HAdnXoPFKOrvk94abfmg7cpRTZwLTub66XvPLmoGBAMyZkHbaenVK+8vsDJEGez0d06BVZiXNYBeRtHIDfr/ACEGvTptOrQfEShYrCZ4EkRy/nRL4XEOL4Ona2jR0D1CrVxzpOmsAnQd6J62AhAwcFYDN823z6qnuMXnNvGk9kN1nkENuONySBFog2uBPhrr0XU8e6J7IEN23cSOaA1DBEtaM2kbTcEO/SE3Wwuc2MWc3SbOid9bLMo4xwOcRBDSRJ/NMfqr1seS0nSz7gxcMBG/VA27hpuAREyOzcDMHEEzcSP+V39OcdXAiZiP/cz3v5IlLGf4Tqh2BMb22PWyC/HEGfkzSGmzhkzfqEDeDwZY6ZGjtB8zi7/ZDxPDnOzXaQc2oM9tsX8IQ3454cHFtg10tzC4BZBBE3vomsfjSwiGz2XO1izYnbW6IWr8Ne7NBbczvbsNaNvy/VHwuEe0vJcBmJMjVsknsyIg7of9SM9lti4CSY+INNkdmPDjcQIMnXRxbsOiKcoiNbmNSuxlLO0iYmL+BBCtM6KEQg7hU5hmF3TOW8Zg4iZ5hGr0HeyDNXSAHAAZSLhxE7JgDqrF4hAhX4WSey4AAQAR+Utve+spWvhHNsACHEzANgWNYR5xqtZ1RUvKAOPwjngRA7BblO0xcRuIhV9ydeC2+fn8YA0j+SnWaK4agzKfD35geyQC6xJg5nZoNtvuAhVuHPuBlA2IMGDUD+XktjNCjxUVlnAVJZZlgJgkT3gdt5/5RcFhHNY5tgSwAEGe0GkErRBUF0KjOOBqbdm8gA905C2fUyg1OH1MoteHfHo4hoBBgciVtCpzVHvUGfj6DnOaQDAY4WcAZdH7IFPC1WwIkAMBAdE5Q6Y5at8YK1XPVgVUYTMNWAaACAGwYcPlcOfMhPcPpObmBmJBEmfhE785TjXKRuoIlSpz9FypjzlWsG3JVfeW80viaDnRG0/Xy0Ue5C5JN/3lFNHEAFvIzfwV3V23uLJerhZykE9nT6X+ij3KxvqZ0vczrrqgNVxTWiZneAdkVuJaRqOl9UmcF11jUX2m/krNwBt2t506k8+qBylXaQIIM/VFDwRqD4LLGAdpmFhGn5S3n1TLcGcrmyBmgjyAH1j6oGKddrtBoSJttB9Lq9Ete02FiRcckthsIQ8OOX4tPzZf2VBgnTMts7N/35o05WQadGIMAXVqdFtrC3QWnVYmFwbi2wAkCQZExmuba3G2yMcK9oLuUyQTMezy8vmug134emRGRsbWCHXptLg43ygiIteP2WOyi9zZaIvMzA+GMvSx805gsM9rpImZntc3SPQIGnCkCS4AExNteRPmjUKTWyWtAJ3+qW4hScXgtEG1wbETcOadeiHh6FQTJg8zcGJNgCIUGlnUe0JViLLlURJUPfAJOg3U5ktxNrnUyGiSbW5TfXogNQxDX3aZG6ZavPHA1I0MFxJEydAGyZH3TVPBkZz2iQA1kG+lzrEyTryWrJ6NfNbzXFy82+hVygZXXBiHfFOpvy2RqlCoXT2+8bAnutbA33KcZ6Ns1hmyzeJhEa5ebp0qkiQ/OA0B025unnrCK01S2IeDBk31c6LdAE4wb+dUe8DU+qxK9R7Q67ozGL3iBBnlKvxPNlp5ZcRckdB972TiNYvVfaib8lkMdVNUAFwaIiQbiLzaJOl1ONa/2hc2QRkaI0MmT5KYNc1Fwqz1WAcRUIcTm7rpEQAZgAWva61KBaAGj4QPslmBo1IVvaSsNzT7Sq4kwGwCbxI2CJwJkB1rTAdEZgEwaznrlXOuUMYrHqZUrkVYPC5zpXLlBLUUO0XLkVAN/FS9ylciIa5GpPXLlBZ1SCCudWtZSuVFWVd0RtQSuXJRGe8q/tFy5BOdS2ouXIOzXVmuXLkE6qQbLlyiB1QJCu0ei5cqqwCsBZSuU0LYik06gHlI0RGNC5cqCOAXZeS5ciQJ7IUBi5cgnIohcuRUALly5Rl//9k="/>
          <p:cNvSpPr>
            <a:spLocks noChangeAspect="1" noChangeArrowheads="1"/>
          </p:cNvSpPr>
          <p:nvPr/>
        </p:nvSpPr>
        <p:spPr bwMode="auto">
          <a:xfrm>
            <a:off x="307975" y="79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altLang="id-ID"/>
          </a:p>
        </p:txBody>
      </p:sp>
      <p:sp>
        <p:nvSpPr>
          <p:cNvPr id="14341" name="AutoShape 6" descr="data:image/jpeg;base64,/9j/4AAQSkZJRgABAQAAAQABAAD/2wCEAAkGBxQTEhUUExQWFhUXGBwbGBgXGBwaHRgdGBkXGhgeGhcaHSggHBwlHRgcITEiJSkrLi4uHB8zODMsNygtLiwBCgoKDg0OGhAPGiwkHCQsLCwsLCwsLCwsLCwsLCwsLCwsLCwsLCwsLCwsLCwsLCwsLCwsLCwsLCwsLCwsLCwsLP/AABEIALcBEwMBIgACEQEDEQH/xAAaAAACAwEBAAAAAAAAAAAAAAADBAECBQAG/8QAQBAAAQMCBAMFBgUCBQMFAQAAAQACEQMhBBIxQQVRYSIycYGRExRCUqGxBmLB0fAVciOCkuHxNKKyJGOTwtIz/8QAFgEBAQEAAAAAAAAAAAAAAAAAAAEC/8QAHBEBAQEAAwADAAAAAAAAAAAAAAEREiFRIjFC/9oADAMBAAIRAxEAPwDzrQjMKoGrJ/ErR7LNuCIO/qpRtVSgVCvMV2tGFa+SKnMEybnryVsRXzYen7ZzmkmZykzE6xvF0G+DdMsKy6mNYzKwyXEaASY5ws/glQe8VCO6AfISNtlR6lSIWY7i9MAEzlJgOi0+KNieI06cZiROlpB8woh0BESFHidNz8gdfw18Dum3CQQf55oqXaqGi/ReZwji7EuYXvygujtHbS8o9XGvw9YNc4vpu0zajbXog9K1WSdXGsZ3nAToNT4wLqzsZTDQ4uGU6GdZ5c0DQCsAEpRxjHSWvBA1vp4qaXEKTnZRUBJ0E6+HNA4ohRaNV5ipiKhxfshVeGT0nuzuOaD0xC5eew3EajMSaD3Z2zAJAkWkaei3iLaoLFTC8tTxlVmK9k+o7LNtLz3dvJTx7GVqLxlqOyO2htiNduqD0lV8TAk8h/vZWYZiyzcdVPsgWPOZ2UNNr5tJtHXyTYxLGAB9QT+YgE+SBtShHEMES9onmRfwXe8sicwg7yFAcBdCA7FMBgvAPIkfZIYmpV94ZkqN9n8QkT1trpog1YV2hCGIb8zfUIlJ7XCWkEcxf7JqJIUQs7jmKLKTnU6gDmwY7JmSBcHxSLMZiKmFY+mR7QuM90GAXCwNuSK3nNQ8ithycozRMCY52mFbKqKx0XLiFyDOzLH/ABN//H/MP1WrlQK+BZUHbE+Zj0BQecr4VgwzakQ8AEEb3S+NrOfQp57nMb8wAvQ/0qlYFsgaAkkehKvieHU3xmbMaCTA8lRkYU/+sdPK3o2FXhr2+1xDnd2HT1E3WvU4fTcQS24sDJnzO6vT4bSbMMF5nzQYGJqA0Blhrc9mzJ0Mkn9Ezxa4w4/L/wDla7eEUsuXII16+uqvU4TTMS3Swgm31QZ2L/6yn4D9V6YrOdwthfnM5ucnZPuEiLjqoPL8Kvi6h6v/APJR+IhnrMY3WI9T+y16fBmNdmaXhx3B5ouH4exhJAlx1cbn1KDGwL3HFVLiYIGadARpHT9VWvwuoxjQ14c5ji4AaxDZgdDHqtbE8IY9+eXNdzaY/hRf6YOyWuc0tmDMkzEzIM6IManimVaNX2hLHdnOQNYmIHMxBCDi3Evw9oHZyye0RIgnl4LaqcDYWOaS4lzsxdaSb9I3PqodwCn2e0+W7zfp4eSDZDQvKOYTjyGuymdYBjsdV6lrOzY/qswcFir7X2js88hyjTwQWocKp03Go55Lj8TiNTyWkAkeK8MFdoaXEQZt6GydoU8rQOQAv0Qed/FuFjJVbqLHpu0/dDxlA16LqxFwBlHRvfPmSfQL0GPwoq03MJid+R1CJRoBrQ0aAR5Qg8/+HCajWzpSkDqTp6Nt5pXEMAbiAHe1OpdFmX57naByXpeHcPFJmQdTPj/tCzKP4dAzj2jodt9p5wgVw+D9rgwdXMkt8ATI9ExwmqKzKdMichl3g3u+pI9CncNkwwbSc8kuJiRb6eKtwHBBge5uj3Ej+0Hs/v5oMLEPNJ9RlVmZlQk5t76Fp6cuiLiYONoxcFrDPPW61K/B3ubkNQFhdN23F5gGVStwQ+1bUa8DKAGjKdG6Te6DNwWFa7GVQ4At7VttRsh8LxLqdLEFpiMsdMxIlbeF4O5lZ1X2gJdMjLa9/m2KpgeA5BUa5wc14g9mCI0Iv1QZQwbPcTUIGcmc2/fjVBxbB7lRO+d1/wDX+y1hwSoKZo+1GSZHZ6zfouq/h97qTKXtGw0k907z16lBsYARSZ/aPsEyEHCMLWNa4gkAC3SyZAUAyFyuR1XKjGc5R7QXuqwvP/itghhgTJv5BBuFwXFwG/qsHHYQNotezsuABJFp0mVStjG1aDfaZhfVo3HTwVHowuzdQknY1rMre0SQIAuVmYCoPeXlotBtEctuag9MwogWTh+LMc1zhJDdbaJlvFKZZ7SYbpcb+CDSapWc7jFMQHBzZEiWm46RKM/iTGyJJIEkNBMDrAsgaKGSowWIbUbmaZC7GNBY6eRNrfZEFCleT4ZiX0q7WvcS1wGpPxAEfWy1+PYhwYWsJBguJGwH7kj0KDWLoXTKxPwy7NTNR7nEhxElxgCBtMLSZxKkSGh4k6dfA6FDDw0VgV5viOJc3FU2te4NdBIm2pB+gWu3idKD/iNtrcWRTbiuBslm4thbnD2lu5m3qp9+p5Q7O2NJkaqBhcSlquLYzvOaJ5kXSvGsSRRL6boiCCIMyQP1VGoFB6apDguLmix1R4kzckCe0f0XcQ4sykBBDnOs0AyNYJMbKIbxeHZUjO0OjSUUC3JCdVbGbMI5yI9UvxTEEUXPpuuBIIgg/og0Glc4LM4JjC+i19RwkkibDQrTYQRIPoqqWtVirALnNuiILVSUPHuIYSOn3RoUazrVAERrlBauYFUTK5XDVyI89mKwfxW61P8Azfot4BCxPDmPEkS7aUGZxmqG0I3cAB9FlYugWYdgIglxPqLL0VDANBBLG5hvr99FavgWVDLhPLp5K4axsPIxYzfKI/0hXwLv/VVSOR+4WriOGscBLbt0udOUqtHh7WukMaDz39NENYnDyBRrTvCN7tmwrbgEOMA7yYgdVqt4XSknKJOqX4lgAA1jWkNLpJEnL5KKO7Bvq1KRLSxrAJJIknWBBPJAqVW+1reyscrs7nG3XK3nO6X9yc0j2NVznSLQQOpJ0hbjuD0i7Nl7RueU720VCX4SH+E7+/8AQLUxhim/+132KpgOGNpTlm/NFxWHD2lpJAOsGJHJKjA/EWD/AMOnUFi0AHwi3ofumMS1xwr6jxDntHkBAA+581rtwQNM03S5ptc39VOOwIqNykuDdwCADy2UGDwtrfcn53FrS4yRr8KR4k4+zw9obfISZcR2bnYdAvSM4EwUzTl2Q3iRY8wYQan4bplrRLrGxm/hyHkikuIf9dS8G/8A2VOEUmuxdbMJjNr/AHgfutV/BB7QVM78zYjQ6eSxuEUi/EVsry0y6CIPxcjqgrw0kHFNHdDH28CQPpKL+H+GMq0nZwT2rXNoAn1/RbGH4KGU3sBMv7ztzP8Ayi8L4f7EFocSJm43jogxcQ0NfXDT7QlhkaBgHN25GgAS1CfcX9Hj7sWuPw+3O92dwD5lotrzO4Vm8AikaXtDDjOg2j9ggysBi2kUaVVsU7mT8Rkx/llH/ElECtRgC+ttbgJ2vwLNTbTzdw2dlvB21V8VwUvbTmoczNHRtaJE62QIY50YqnTa0ZG3DLAEkEzyU18LUZTxBcAGOuADMGQnsfwXPlcHkPHxc7zoNESrw17qZa6pmc7VxFgBeAAfqgxMBimmnSpVAQwkku59owAeU6lewo0w0AAADkFiP4ETRbTLh2XEh2XnJI16rV4fScxga9wdGhiLdboHAFDtLKQeS5wQLYoSwjoitMgeCIWpKhOXLaWmP2+ijX5OhQyeSG6qBr6f7KkvOnZ8dfTZVJKahcl/ZjeT5n9FynZ8fWNCMNELMFNGvJc2O7F9r3VRDtVaUJ9Vs6j1VKuIDROtwLddPugMFUldnFrhQCDuqLsCOxqT94AJEEmJtFgTA1N020qIM1iNCExFCDiqPCkt1VSEBWFXlCYLIsIIupBVgq5EHPE2tBQKWCptMhjARuGgJhw6LggsoUFQSgsrIQM2G2v3VgSgsCoJUBTKDmhTmVDqozICFykIYM3mZU5xa6AjXKc6GuD0BC5AqURM3B6GJ8VbPddKLLZ9K02Aab77+qI0qu6loQt0cOXKhXIawIQW4d4a4BzQXEkkTMkQPS3oikorTZUZVTAm9262tYQ2G+mqvTwRFhlgGYPRsCefNHxzyGOINwCQhUcU4GHNJ5c8trkeJ+iCrcC4EQQQCInWzbD1uj4SjkEQNBfcndUbxEfKRpe25IH1Cr79MQx17g2FgAZv4oDOw7y4GwykwRrBEQRHOD5KaXDzDQ6LEF15nKDF45mUNnEYHdJgTNrkMz/ZHr8QgEAQ6J2PyyNfzIFqFEuJyiDDiz8swO1aQRtyRxhzmy5WyXZoB+FrQGiY5met00zGjKDldd2WLTIJHONlccSbEw4SAQIF806X/KfRQHwlHIxrZmP+fRS7VLjijZuCOpEaNz/+N1R/Em3s6wJNuQBP0cEQ7TKPKzKHEGadqb7G8GDHgSEelj2O0nQHTZ0x9kDeZcHJJ/EWyI0JINjIOUOAA3JkK5xzBMkiOh3IH3MIGhKqTrK6jVDhIMj00MG3Oyu4Wsgw8JSqGmHAvILWSM1zrmIJNtuWhRX4V5Dwc57LQJfqRObSLxCmnxJ3dMTlcND32ugDXfVNUse0yDMgtBt8xIB1sJH2RRsKHS+QYLhlkzbK39ZSRc+amUlwE5YduYkX+WPqmX49oBiZyk6bXv4WKiljmTBtzJECcufXwuiET7aNHyA/ca5wWTf5ZRsLXJqntGJdA2MR6RB8UWnjpcW6doNEg3lmbyKri8UKb2gNHbnoSREDzlBXEh4e5zZ7giNO92rc8qGS8aufAYTcAXkxOuycOKDcrXkBxj69VFTFUiL3HUGOc6abyoFfa1QWwCezytOSR/3KKBdmmHXeyZbsG32tdPPx7ASJ0nY7QTtyuqVccxoN9BJgHpp6j1VVXibzlgAwQ4GBJ0taNCVXAF1wQYytiRG177ozscwAyYjWZ/m6tTqhzcwv/t9kRntw5dVe/TK4EWguhsRPKUGtXqFrXQXEOnuEZew7N4wU/g8dnaHZYbEkzoeXpqje+UxHaF/0QLMxD8wAmJbq3VpHacTFiDt+6JwnEPcYffstOkQTmzD6D1THvlMDvDnM85I+xTDUHSoVgxcg8/KI02S9WwWfhMO5zWm8HLPaPJ0nXqPRFaFVgMgiQVf2DSASAY0WTXD2gSTsDfU3k6225IzaD8hIzSSIl22UbTzVDowrLW+vK4+qq2gwHKAJA0nY/wA+iSfQqXPam/xfkEb/ADBFex+dpAJEAG8c+u31QP08Ezl9TuMv2sr1sHSkSIJsO0bmxtfXsz5LPpMqgDvTNwTbabg6an1sreyqENzZ7Ok3GzHiW3kSSFBq0sK2wg2dmFzqZ/crv6ezSCAAAO0bZZiDPU+qzHNrOmz7sINxrDNIP9yYqVasmA8CY0B+No/8ZQMV8CDmgkEzck6luSfSyCOGjLDidxY6BwEidxZc+o8Uw6TmDjYwC4ZiAL7xBQMVXqjMBnMNN8sycoIiBzlEHwuAscxM5iRB0l2a1uYHomxggCBs0ENuZvrJ9QPFZXvT2kDMYk9rLtLbm2kZk7iK7/alrXGBktE2JdmvGwEoL/0llru5i41AABFtbBX/AKY0mczpmTp8wdy5hJe3qBrXEnMWA9y7SXMkacp9EVuMqDUkjtXy6RUa1p82kn6oNXD0QxsAzcm/5iSfqUWUvgahexpdZ29o+hVsc+KbiDcNJHoUFamEZMxfNm88uWfRCPDgGuDfiEOkk9mSbCbGSkWmqRYvgxBgFw7HK1s38hFqVKjS8kutn1FhDARt807oHcRgmO56QI2Bbl+yG7h7DrJnUE69jJy+VJPxT8sBzpJNsployWns3Ga+iuK1Rz4aXRlMOLbTlaWnTcygabw9oIOZxIdmud8uXlyV8TgmvIc6YgiPGJ87BKNr1i1xcHDcCAT2ogWGovPlqj4SsS2Hd++oIsHEDblHqg5mBEglzjAjUXAmJt11XP4YMmXO6BYaaREabc9Uji7VXEtlkMzAC+rtOYFpA6KcZiXOzsElpY6OzuGgiPr/AAIpt2BzTLjfNOnxNDTtyCq7hgJJLnXBG2+Xp+VL1sVUaCZBHaAcG94hocPrI8lHv7w51wQJkRcDIHA68zCBmrwySTnN9dPmB5cwmsPh8rSJ1JM/3En9VmMx77HWBUsB3i2MvqCuq8RqBoILCIcbTfLEDobwiGaPDcoyteQC2DbXYHxRMPg8hmZjNaInNBj1AQ+JO/w5mO028xq4TfwQsXxHJGUgje/IiYP+ZAQcMzU8s5ZJJGtiCAPIFP4eiG6EyQJubx0mB5LIPFHie5ADzvowgc95Wvh62bNYgDc7+CA4K5VlQqdPPVXWPglaGPAb2gQbTpuJnVNEWQfc2EXH1PLxUUOrjBeJsdY6hvPmmvemiQdQJKSpYTUkyCZsTe8g6/ZOU6DHEh1yRpPO2myAJxva0IBHK85svouGObO+21rmB9USrg2yJJ5XN7GfuqU8G24veN/lMj6lVBGY4Zo+GBBjcuc2/mEf31gMGZBizSbxP2S/uTRoTtvyJcPqSmfcmkZpMzO2sFvLkgNTx7OdozaHSAf1CIzFs6zbY/EYG3NJ0eHNHxOsI20gDl0CPRwQBaY7LAcpm/a6RAA2UEuxdIkEwTNrGZiRFuRmVV+PaMsEEFxBN7Q0uB0vIH1VafDgwghzjedvly7DWEOpwkfM7WZtMhuUGQNd0F6telOZ0Et6XEkaeZHqm3jL2w2XHXawBIn+bpD+ny4uLzJHTm0/dq0MhLSJuZvHjsgFQxgMZuzmAIk6gif39Cj0sYwxlc10kCzukpJ+APZOYnIAAI1yg9d5VsBw9wawuIBAZIj5A4Aa69o3Qa0ckLFFoaS7ugXtNt1aiTAzaxeBuhY5hdTexsSWkDzQVpY6kAbwACdDYCJtHIj1V/faZzNnnMjkYIuL7eqVrcMDhcuBIIcRFw4NBGnJoVK3D7WcSb6wO85rnba2sgLiX0xTDgxjhmDbwACTB2tB1V6GNa4STl7RHMGCBYjaSL9VAwhLA0mIdmsAdDN+d7oTuGA/Ge9mOkTLTYbd37op2njaezxy/nnCEcS0gObcuOUdYmfKxKC/hshozns30/OH/cQrNwpAZBnI4keYcP1RBsLiA5hcRlAJFz8pIP1Cn3hk95t76hAbg3hpaHiJJ7t7km99JKEzhhHxjbblUL+fMqKZZjWl2WRcAgyO1M6eiqx1NskOHaPzan110QRwvm4QYJtye54j/VCrh+Glrg4kEAzEa9jLa6qG24gEA2E2vzGo8V3tW82+osEq/DHJABzF5cCI7BJJk+VkHE8MJJgtywQLcwBePBBoGq2NRCFWrtbE/EYFhus3F4N2azQQS4wJi5aYmLd3VM4nBuc7MMsS031GWbDoZQMtrNiY1ExaUzTcsM8NfliW9zLr0AB0t5LUw4ImXEzzi3QW0QOBylA9ouUGFiJymJmLQkh7QRmJAA5231kzy5p6pUDWydP3QjjGaHlJtMWn7KqUBqxbN3frDf1lWYX5gYcDPLUF4t/pTFbGgNJFzyg84vyUvxbZgTMgaeP0sURfiheILJ7rtBN7Rt4qmFc7NeSIdciNxF45SnnmyAaobcmJVUhVxFSX5STBIjLMWBG1zJTLcS9siTAnVtoyyDIGua1lAxVMExqSZ5SNZKL70wghxGlxr/NVBWliXyO0fiJGW8AAgG2pMqW4+plMWgOPd1hrSPqSEyypTAGUtB5c9P3HqER2MDC0OgTNyQBaP3RFaGIcQ+SJabGI+EHTxJHklmcRf2cxbfLIg/E0kjXYhN4jFtaOZBFgRIkgX6XR/eGx3m+o3t90GVQ4i46xBdBMbEMuBPNxG6mhjCCDIuGgiTvUc217HfyWoHtdoQfAyqVcQ1rgIkmeWwlALHY1zHDSMriQdyC0a9AZ9UTDY55OjTaTluT2iBlvGwV2V2uJ/KQL8yAfsUfC1GuBIEQS30KBjNadJGh180DGVS2m4t7wFt/orvN4XVawYCTYBAi7E1M0AyC4tBjQwCCekZvQJU4xznAE2DgRIjZ8/YeqfxOKpgg2c4ZW2NxmIH3KM2qyxzC5gGdTyUGfhMW803EFoysEAC8lgPPnaFSpjXFrgS2wG5Dvhg+BWn7ZvzD1CkVWxqI013VGa/iBc4DMBDhB/wDkBkTfujlqiO4g4Ma4Zb0y8g8xlsPGU9XqsYwvOgE+PgqMqtkNIuZgxyugWbxF2bLDSZvtNxp1gpU8SIp5Z1Y683ByucDPkFq+0YHBtpIJ20kDXzUVzTaJIBFhYTqYH1KgTbxQgAwO643NwWlog9TKrS4iRmEgw8gSbmXuAjoBbyWh7Bk6D0Cl+GYfhb6BUJYbiRcW9kBriBM82Z9I6QoPETfsiBm+K5yuynbVOGnTaW9kAk9mBuAfQwqvo0g4Nytkg7bSJv4lQI1eJEkAWhw3s4HN0/KubxQmBkgmCO1aC0u1jXslM4mjRbYhrSZIIby1Om0rsNhaYaAIMAEGNbRM+Cqs/wDqZLmwIEkRsSQ0tvFu8n6dUGY21/h1XUcDSLQ4NaQRy12RgyFEVAXK4auVGNVZIgoPuTYIEgERE9I+yjG1HAdnXoPFKOrvk94abfmg7cpRTZwLTub66XvPLmoGBAMyZkHbaenVK+8vsDJEGez0d06BVZiXNYBeRtHIDfr/ACEGvTptOrQfEShYrCZ4EkRy/nRL4XEOL4Ona2jR0D1CrVxzpOmsAnQd6J62AhAwcFYDN823z6qnuMXnNvGk9kN1nkENuONySBFog2uBPhrr0XU8e6J7IEN23cSOaA1DBEtaM2kbTcEO/SE3Wwuc2MWc3SbOid9bLMo4xwOcRBDSRJ/NMfqr1seS0nSz7gxcMBG/VA27hpuAREyOzcDMHEEzcSP+V39OcdXAiZiP/cz3v5IlLGf4Tqh2BMb22PWyC/HEGfkzSGmzhkzfqEDeDwZY6ZGjtB8zi7/ZDxPDnOzXaQc2oM9tsX8IQ3454cHFtg10tzC4BZBBE3vomsfjSwiGz2XO1izYnbW6IWr8Ne7NBbczvbsNaNvy/VHwuEe0vJcBmJMjVsknsyIg7of9SM9lti4CSY+INNkdmPDjcQIMnXRxbsOiKcoiNbmNSuxlLO0iYmL+BBCtM6KEQg7hU5hmF3TOW8Zg4iZ5hGr0HeyDNXSAHAAZSLhxE7JgDqrF4hAhX4WSey4AAQAR+Utve+spWvhHNsACHEzANgWNYR5xqtZ1RUvKAOPwjngRA7BblO0xcRuIhV9ydeC2+fn8YA0j+SnWaK4agzKfD35geyQC6xJg5nZoNtvuAhVuHPuBlA2IMGDUD+XktjNCjxUVlnAVJZZlgJgkT3gdt5/5RcFhHNY5tgSwAEGe0GkErRBUF0KjOOBqbdm8gA905C2fUyg1OH1MoteHfHo4hoBBgciVtCpzVHvUGfj6DnOaQDAY4WcAZdH7IFPC1WwIkAMBAdE5Q6Y5at8YK1XPVgVUYTMNWAaACAGwYcPlcOfMhPcPpObmBmJBEmfhE785TjXKRuoIlSpz9FypjzlWsG3JVfeW80viaDnRG0/Xy0Ue5C5JN/3lFNHEAFvIzfwV3V23uLJerhZykE9nT6X+ij3KxvqZ0vczrrqgNVxTWiZneAdkVuJaRqOl9UmcF11jUX2m/krNwBt2t506k8+qBylXaQIIM/VFDwRqD4LLGAdpmFhGn5S3n1TLcGcrmyBmgjyAH1j6oGKddrtBoSJttB9Lq9Ete02FiRcckthsIQ8OOX4tPzZf2VBgnTMts7N/35o05WQadGIMAXVqdFtrC3QWnVYmFwbi2wAkCQZExmuba3G2yMcK9oLuUyQTMezy8vmug134emRGRsbWCHXptLg43ygiIteP2WOyi9zZaIvMzA+GMvSx805gsM9rpImZntc3SPQIGnCkCS4AExNteRPmjUKTWyWtAJ3+qW4hScXgtEG1wbETcOadeiHh6FQTJg8zcGJNgCIUGlnUe0JViLLlURJUPfAJOg3U5ktxNrnUyGiSbW5TfXogNQxDX3aZG6ZavPHA1I0MFxJEydAGyZH3TVPBkZz2iQA1kG+lzrEyTryWrJ6NfNbzXFy82+hVygZXXBiHfFOpvy2RqlCoXT2+8bAnutbA33KcZ6Ns1hmyzeJhEa5ebp0qkiQ/OA0B025unnrCK01S2IeDBk31c6LdAE4wb+dUe8DU+qxK9R7Q67ozGL3iBBnlKvxPNlp5ZcRckdB972TiNYvVfaib8lkMdVNUAFwaIiQbiLzaJOl1ONa/2hc2QRkaI0MmT5KYNc1Fwqz1WAcRUIcTm7rpEQAZgAWva61KBaAGj4QPslmBo1IVvaSsNzT7Sq4kwGwCbxI2CJwJkB1rTAdEZgEwaznrlXOuUMYrHqZUrkVYPC5zpXLlBLUUO0XLkVAN/FS9ylciIa5GpPXLlBZ1SCCudWtZSuVFWVd0RtQSuXJRGe8q/tFy5BOdS2ouXIOzXVmuXLkE6qQbLlyiB1QJCu0ei5cqqwCsBZSuU0LYik06gHlI0RGNC5cqCOAXZeS5ciQJ7IUBi5cgnIohcuRUALly5Rl//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altLang="id-ID"/>
          </a:p>
        </p:txBody>
      </p:sp>
      <p:sp>
        <p:nvSpPr>
          <p:cNvPr id="14342" name="AutoShape 8" descr="data:image/jpeg;base64,/9j/4AAQSkZJRgABAQAAAQABAAD/2wCEAAkGBxQTEhUUExQWFhUXGBwbGBgXGBwaHRgdGBkXGhgeGhcaHSggHBwlHRgcITEiJSkrLi4uHB8zODMsNygtLiwBCgoKDg0OGhAPGiwkHCQsLCwsLCwsLCwsLCwsLCwsLCwsLCwsLCwsLCwsLCwsLCwsLCwsLCwsLCwsLCwsLCwsLP/AABEIALcBEwMBIgACEQEDEQH/xAAaAAACAwEBAAAAAAAAAAAAAAADBAECBQAG/8QAQBAAAQMCBAMFBgUCBQMFAQAAAQACEQMhBBIxQQVRYSIycYGRExRCUqGxBmLB0fAVciOCkuHxNKKyJGOTwtIz/8QAFgEBAQEAAAAAAAAAAAAAAAAAAAEC/8QAHBEBAQEAAwADAAAAAAAAAAAAAAEREiFRIjFC/9oADAMBAAIRAxEAPwDzrQjMKoGrJ/ErR7LNuCIO/qpRtVSgVCvMV2tGFa+SKnMEybnryVsRXzYen7ZzmkmZykzE6xvF0G+DdMsKy6mNYzKwyXEaASY5ws/glQe8VCO6AfISNtlR6lSIWY7i9MAEzlJgOi0+KNieI06cZiROlpB8woh0BESFHidNz8gdfw18Dum3CQQf55oqXaqGi/ReZwji7EuYXvygujtHbS8o9XGvw9YNc4vpu0zajbXog9K1WSdXGsZ3nAToNT4wLqzsZTDQ4uGU6GdZ5c0DQCsAEpRxjHSWvBA1vp4qaXEKTnZRUBJ0E6+HNA4ohRaNV5ipiKhxfshVeGT0nuzuOaD0xC5eew3EajMSaD3Z2zAJAkWkaei3iLaoLFTC8tTxlVmK9k+o7LNtLz3dvJTx7GVqLxlqOyO2htiNduqD0lV8TAk8h/vZWYZiyzcdVPsgWPOZ2UNNr5tJtHXyTYxLGAB9QT+YgE+SBtShHEMES9onmRfwXe8sicwg7yFAcBdCA7FMBgvAPIkfZIYmpV94ZkqN9n8QkT1trpog1YV2hCGIb8zfUIlJ7XCWkEcxf7JqJIUQs7jmKLKTnU6gDmwY7JmSBcHxSLMZiKmFY+mR7QuM90GAXCwNuSK3nNQ8ithycozRMCY52mFbKqKx0XLiFyDOzLH/ABN//H/MP1WrlQK+BZUHbE+Zj0BQecr4VgwzakQ8AEEb3S+NrOfQp57nMb8wAvQ/0qlYFsgaAkkehKvieHU3xmbMaCTA8lRkYU/+sdPK3o2FXhr2+1xDnd2HT1E3WvU4fTcQS24sDJnzO6vT4bSbMMF5nzQYGJqA0Blhrc9mzJ0Mkn9Ezxa4w4/L/wDla7eEUsuXII16+uqvU4TTMS3Swgm31QZ2L/6yn4D9V6YrOdwthfnM5ucnZPuEiLjqoPL8Kvi6h6v/APJR+IhnrMY3WI9T+y16fBmNdmaXhx3B5ouH4exhJAlx1cbn1KDGwL3HFVLiYIGadARpHT9VWvwuoxjQ14c5ji4AaxDZgdDHqtbE8IY9+eXNdzaY/hRf6YOyWuc0tmDMkzEzIM6IManimVaNX2hLHdnOQNYmIHMxBCDi3Evw9oHZyye0RIgnl4LaqcDYWOaS4lzsxdaSb9I3PqodwCn2e0+W7zfp4eSDZDQvKOYTjyGuymdYBjsdV6lrOzY/qswcFir7X2js88hyjTwQWocKp03Go55Lj8TiNTyWkAkeK8MFdoaXEQZt6GydoU8rQOQAv0Qed/FuFjJVbqLHpu0/dDxlA16LqxFwBlHRvfPmSfQL0GPwoq03MJid+R1CJRoBrQ0aAR5Qg8/+HCajWzpSkDqTp6Nt5pXEMAbiAHe1OpdFmX57naByXpeHcPFJmQdTPj/tCzKP4dAzj2jodt9p5wgVw+D9rgwdXMkt8ATI9ExwmqKzKdMichl3g3u+pI9CncNkwwbSc8kuJiRb6eKtwHBBge5uj3Ej+0Hs/v5oMLEPNJ9RlVmZlQk5t76Fp6cuiLiYONoxcFrDPPW61K/B3ubkNQFhdN23F5gGVStwQ+1bUa8DKAGjKdG6Te6DNwWFa7GVQ4At7VttRsh8LxLqdLEFpiMsdMxIlbeF4O5lZ1X2gJdMjLa9/m2KpgeA5BUa5wc14g9mCI0Iv1QZQwbPcTUIGcmc2/fjVBxbB7lRO+d1/wDX+y1hwSoKZo+1GSZHZ6zfouq/h97qTKXtGw0k907z16lBsYARSZ/aPsEyEHCMLWNa4gkAC3SyZAUAyFyuR1XKjGc5R7QXuqwvP/itghhgTJv5BBuFwXFwG/qsHHYQNotezsuABJFp0mVStjG1aDfaZhfVo3HTwVHowuzdQknY1rMre0SQIAuVmYCoPeXlotBtEctuag9MwogWTh+LMc1zhJDdbaJlvFKZZ7SYbpcb+CDSapWc7jFMQHBzZEiWm46RKM/iTGyJJIEkNBMDrAsgaKGSowWIbUbmaZC7GNBY6eRNrfZEFCleT4ZiX0q7WvcS1wGpPxAEfWy1+PYhwYWsJBguJGwH7kj0KDWLoXTKxPwy7NTNR7nEhxElxgCBtMLSZxKkSGh4k6dfA6FDDw0VgV5viOJc3FU2te4NdBIm2pB+gWu3idKD/iNtrcWRTbiuBslm4thbnD2lu5m3qp9+p5Q7O2NJkaqBhcSlquLYzvOaJ5kXSvGsSRRL6boiCCIMyQP1VGoFB6apDguLmix1R4kzckCe0f0XcQ4sykBBDnOs0AyNYJMbKIbxeHZUjO0OjSUUC3JCdVbGbMI5yI9UvxTEEUXPpuuBIIgg/og0Glc4LM4JjC+i19RwkkibDQrTYQRIPoqqWtVirALnNuiILVSUPHuIYSOn3RoUazrVAERrlBauYFUTK5XDVyI89mKwfxW61P8Azfot4BCxPDmPEkS7aUGZxmqG0I3cAB9FlYugWYdgIglxPqLL0VDANBBLG5hvr99FavgWVDLhPLp5K4axsPIxYzfKI/0hXwLv/VVSOR+4WriOGscBLbt0udOUqtHh7WukMaDz39NENYnDyBRrTvCN7tmwrbgEOMA7yYgdVqt4XSknKJOqX4lgAA1jWkNLpJEnL5KKO7Bvq1KRLSxrAJJIknWBBPJAqVW+1reyscrs7nG3XK3nO6X9yc0j2NVznSLQQOpJ0hbjuD0i7Nl7RueU720VCX4SH+E7+/8AQLUxhim/+132KpgOGNpTlm/NFxWHD2lpJAOsGJHJKjA/EWD/AMOnUFi0AHwi3ofumMS1xwr6jxDntHkBAA+581rtwQNM03S5ptc39VOOwIqNykuDdwCADy2UGDwtrfcn53FrS4yRr8KR4k4+zw9obfISZcR2bnYdAvSM4EwUzTl2Q3iRY8wYQan4bplrRLrGxm/hyHkikuIf9dS8G/8A2VOEUmuxdbMJjNr/AHgfutV/BB7QVM78zYjQ6eSxuEUi/EVsry0y6CIPxcjqgrw0kHFNHdDH28CQPpKL+H+GMq0nZwT2rXNoAn1/RbGH4KGU3sBMv7ztzP8Ayi8L4f7EFocSJm43jogxcQ0NfXDT7QlhkaBgHN25GgAS1CfcX9Hj7sWuPw+3O92dwD5lotrzO4Vm8AikaXtDDjOg2j9ggysBi2kUaVVsU7mT8Rkx/llH/ElECtRgC+ttbgJ2vwLNTbTzdw2dlvB21V8VwUvbTmoczNHRtaJE62QIY50YqnTa0ZG3DLAEkEzyU18LUZTxBcAGOuADMGQnsfwXPlcHkPHxc7zoNESrw17qZa6pmc7VxFgBeAAfqgxMBimmnSpVAQwkku59owAeU6lewo0w0AAADkFiP4ETRbTLh2XEh2XnJI16rV4fScxga9wdGhiLdboHAFDtLKQeS5wQLYoSwjoitMgeCIWpKhOXLaWmP2+ijX5OhQyeSG6qBr6f7KkvOnZ8dfTZVJKahcl/ZjeT5n9FynZ8fWNCMNELMFNGvJc2O7F9r3VRDtVaUJ9Vs6j1VKuIDROtwLddPugMFUldnFrhQCDuqLsCOxqT94AJEEmJtFgTA1N020qIM1iNCExFCDiqPCkt1VSEBWFXlCYLIsIIupBVgq5EHPE2tBQKWCptMhjARuGgJhw6LggsoUFQSgsrIQM2G2v3VgSgsCoJUBTKDmhTmVDqozICFykIYM3mZU5xa6AjXKc6GuD0BC5AqURM3B6GJ8VbPddKLLZ9K02Aab77+qI0qu6loQt0cOXKhXIawIQW4d4a4BzQXEkkTMkQPS3oikorTZUZVTAm9262tYQ2G+mqvTwRFhlgGYPRsCefNHxzyGOINwCQhUcU4GHNJ5c8trkeJ+iCrcC4EQQQCInWzbD1uj4SjkEQNBfcndUbxEfKRpe25IH1Cr79MQx17g2FgAZv4oDOw7y4GwykwRrBEQRHOD5KaXDzDQ6LEF15nKDF45mUNnEYHdJgTNrkMz/ZHr8QgEAQ6J2PyyNfzIFqFEuJyiDDiz8swO1aQRtyRxhzmy5WyXZoB+FrQGiY5met00zGjKDldd2WLTIJHONlccSbEw4SAQIF806X/KfRQHwlHIxrZmP+fRS7VLjijZuCOpEaNz/+N1R/Em3s6wJNuQBP0cEQ7TKPKzKHEGadqb7G8GDHgSEelj2O0nQHTZ0x9kDeZcHJJ/EWyI0JINjIOUOAA3JkK5xzBMkiOh3IH3MIGhKqTrK6jVDhIMj00MG3Oyu4Wsgw8JSqGmHAvILWSM1zrmIJNtuWhRX4V5Dwc57LQJfqRObSLxCmnxJ3dMTlcND32ugDXfVNUse0yDMgtBt8xIB1sJH2RRsKHS+QYLhlkzbK39ZSRc+amUlwE5YduYkX+WPqmX49oBiZyk6bXv4WKiljmTBtzJECcufXwuiET7aNHyA/ca5wWTf5ZRsLXJqntGJdA2MR6RB8UWnjpcW6doNEg3lmbyKri8UKb2gNHbnoSREDzlBXEh4e5zZ7giNO92rc8qGS8aufAYTcAXkxOuycOKDcrXkBxj69VFTFUiL3HUGOc6abyoFfa1QWwCezytOSR/3KKBdmmHXeyZbsG32tdPPx7ASJ0nY7QTtyuqVccxoN9BJgHpp6j1VVXibzlgAwQ4GBJ0taNCVXAF1wQYytiRG177ozscwAyYjWZ/m6tTqhzcwv/t9kRntw5dVe/TK4EWguhsRPKUGtXqFrXQXEOnuEZew7N4wU/g8dnaHZYbEkzoeXpqje+UxHaF/0QLMxD8wAmJbq3VpHacTFiDt+6JwnEPcYffstOkQTmzD6D1THvlMDvDnM85I+xTDUHSoVgxcg8/KI02S9WwWfhMO5zWm8HLPaPJ0nXqPRFaFVgMgiQVf2DSASAY0WTXD2gSTsDfU3k6225IzaD8hIzSSIl22UbTzVDowrLW+vK4+qq2gwHKAJA0nY/wA+iSfQqXPam/xfkEb/ADBFex+dpAJEAG8c+u31QP08Ezl9TuMv2sr1sHSkSIJsO0bmxtfXsz5LPpMqgDvTNwTbabg6an1sreyqENzZ7Ok3GzHiW3kSSFBq0sK2wg2dmFzqZ/crv6ezSCAAAO0bZZiDPU+qzHNrOmz7sINxrDNIP9yYqVasmA8CY0B+No/8ZQMV8CDmgkEzck6luSfSyCOGjLDidxY6BwEidxZc+o8Uw6TmDjYwC4ZiAL7xBQMVXqjMBnMNN8sycoIiBzlEHwuAscxM5iRB0l2a1uYHomxggCBs0ENuZvrJ9QPFZXvT2kDMYk9rLtLbm2kZk7iK7/alrXGBktE2JdmvGwEoL/0llru5i41AABFtbBX/AKY0mczpmTp8wdy5hJe3qBrXEnMWA9y7SXMkacp9EVuMqDUkjtXy6RUa1p82kn6oNXD0QxsAzcm/5iSfqUWUvgahexpdZ29o+hVsc+KbiDcNJHoUFamEZMxfNm88uWfRCPDgGuDfiEOkk9mSbCbGSkWmqRYvgxBgFw7HK1s38hFqVKjS8kutn1FhDARt807oHcRgmO56QI2Bbl+yG7h7DrJnUE69jJy+VJPxT8sBzpJNsployWns3Ga+iuK1Rz4aXRlMOLbTlaWnTcygabw9oIOZxIdmud8uXlyV8TgmvIc6YgiPGJ87BKNr1i1xcHDcCAT2ogWGovPlqj4SsS2Hd++oIsHEDblHqg5mBEglzjAjUXAmJt11XP4YMmXO6BYaaREabc9Uji7VXEtlkMzAC+rtOYFpA6KcZiXOzsElpY6OzuGgiPr/AAIpt2BzTLjfNOnxNDTtyCq7hgJJLnXBG2+Xp+VL1sVUaCZBHaAcG94hocPrI8lHv7w51wQJkRcDIHA68zCBmrwySTnN9dPmB5cwmsPh8rSJ1JM/3En9VmMx77HWBUsB3i2MvqCuq8RqBoILCIcbTfLEDobwiGaPDcoyteQC2DbXYHxRMPg8hmZjNaInNBj1AQ+JO/w5mO028xq4TfwQsXxHJGUgje/IiYP+ZAQcMzU8s5ZJJGtiCAPIFP4eiG6EyQJubx0mB5LIPFHie5ADzvowgc95Wvh62bNYgDc7+CA4K5VlQqdPPVXWPglaGPAb2gQbTpuJnVNEWQfc2EXH1PLxUUOrjBeJsdY6hvPmmvemiQdQJKSpYTUkyCZsTe8g6/ZOU6DHEh1yRpPO2myAJxva0IBHK85svouGObO+21rmB9USrg2yJJ5XN7GfuqU8G24veN/lMj6lVBGY4Zo+GBBjcuc2/mEf31gMGZBizSbxP2S/uTRoTtvyJcPqSmfcmkZpMzO2sFvLkgNTx7OdozaHSAf1CIzFs6zbY/EYG3NJ0eHNHxOsI20gDl0CPRwQBaY7LAcpm/a6RAA2UEuxdIkEwTNrGZiRFuRmVV+PaMsEEFxBN7Q0uB0vIH1VafDgwghzjedvly7DWEOpwkfM7WZtMhuUGQNd0F6telOZ0Et6XEkaeZHqm3jL2w2XHXawBIn+bpD+ny4uLzJHTm0/dq0MhLSJuZvHjsgFQxgMZuzmAIk6gif39Cj0sYwxlc10kCzukpJ+APZOYnIAAI1yg9d5VsBw9wawuIBAZIj5A4Aa69o3Qa0ckLFFoaS7ugXtNt1aiTAzaxeBuhY5hdTexsSWkDzQVpY6kAbwACdDYCJtHIj1V/faZzNnnMjkYIuL7eqVrcMDhcuBIIcRFw4NBGnJoVK3D7WcSb6wO85rnba2sgLiX0xTDgxjhmDbwACTB2tB1V6GNa4STl7RHMGCBYjaSL9VAwhLA0mIdmsAdDN+d7oTuGA/Ge9mOkTLTYbd37op2njaezxy/nnCEcS0gObcuOUdYmfKxKC/hshozns30/OH/cQrNwpAZBnI4keYcP1RBsLiA5hcRlAJFz8pIP1Cn3hk95t76hAbg3hpaHiJJ7t7km99JKEzhhHxjbblUL+fMqKZZjWl2WRcAgyO1M6eiqx1NskOHaPzan110QRwvm4QYJtye54j/VCrh+Glrg4kEAzEa9jLa6qG24gEA2E2vzGo8V3tW82+osEq/DHJABzF5cCI7BJJk+VkHE8MJJgtywQLcwBePBBoGq2NRCFWrtbE/EYFhus3F4N2azQQS4wJi5aYmLd3VM4nBuc7MMsS031GWbDoZQMtrNiY1ExaUzTcsM8NfliW9zLr0AB0t5LUw4ImXEzzi3QW0QOBylA9ouUGFiJymJmLQkh7QRmJAA5231kzy5p6pUDWydP3QjjGaHlJtMWn7KqUBqxbN3frDf1lWYX5gYcDPLUF4t/pTFbGgNJFzyg84vyUvxbZgTMgaeP0sURfiheILJ7rtBN7Rt4qmFc7NeSIdciNxF45SnnmyAaobcmJVUhVxFSX5STBIjLMWBG1zJTLcS9siTAnVtoyyDIGua1lAxVMExqSZ5SNZKL70wghxGlxr/NVBWliXyO0fiJGW8AAgG2pMqW4+plMWgOPd1hrSPqSEyypTAGUtB5c9P3HqER2MDC0OgTNyQBaP3RFaGIcQ+SJabGI+EHTxJHklmcRf2cxbfLIg/E0kjXYhN4jFtaOZBFgRIkgX6XR/eGx3m+o3t90GVQ4i46xBdBMbEMuBPNxG6mhjCCDIuGgiTvUc217HfyWoHtdoQfAyqVcQ1rgIkmeWwlALHY1zHDSMriQdyC0a9AZ9UTDY55OjTaTluT2iBlvGwV2V2uJ/KQL8yAfsUfC1GuBIEQS30KBjNadJGh180DGVS2m4t7wFt/orvN4XVawYCTYBAi7E1M0AyC4tBjQwCCekZvQJU4xznAE2DgRIjZ8/YeqfxOKpgg2c4ZW2NxmIH3KM2qyxzC5gGdTyUGfhMW803EFoysEAC8lgPPnaFSpjXFrgS2wG5Dvhg+BWn7ZvzD1CkVWxqI013VGa/iBc4DMBDhB/wDkBkTfujlqiO4g4Ma4Zb0y8g8xlsPGU9XqsYwvOgE+PgqMqtkNIuZgxyugWbxF2bLDSZvtNxp1gpU8SIp5Z1Y683ByucDPkFq+0YHBtpIJ20kDXzUVzTaJIBFhYTqYH1KgTbxQgAwO643NwWlog9TKrS4iRmEgw8gSbmXuAjoBbyWh7Bk6D0Cl+GYfhb6BUJYbiRcW9kBriBM82Z9I6QoPETfsiBm+K5yuynbVOGnTaW9kAk9mBuAfQwqvo0g4Nytkg7bSJv4lQI1eJEkAWhw3s4HN0/KubxQmBkgmCO1aC0u1jXslM4mjRbYhrSZIIby1Om0rsNhaYaAIMAEGNbRM+Cqs/wDqZLmwIEkRsSQ0tvFu8n6dUGY21/h1XUcDSLQ4NaQRy12RgyFEVAXK4auVGNVZIgoPuTYIEgERE9I+yjG1HAdnXoPFKOrvk94abfmg7cpRTZwLTub66XvPLmoGBAMyZkHbaenVK+8vsDJEGez0d06BVZiXNYBeRtHIDfr/ACEGvTptOrQfEShYrCZ4EkRy/nRL4XEOL4Ona2jR0D1CrVxzpOmsAnQd6J62AhAwcFYDN823z6qnuMXnNvGk9kN1nkENuONySBFog2uBPhrr0XU8e6J7IEN23cSOaA1DBEtaM2kbTcEO/SE3Wwuc2MWc3SbOid9bLMo4xwOcRBDSRJ/NMfqr1seS0nSz7gxcMBG/VA27hpuAREyOzcDMHEEzcSP+V39OcdXAiZiP/cz3v5IlLGf4Tqh2BMb22PWyC/HEGfkzSGmzhkzfqEDeDwZY6ZGjtB8zi7/ZDxPDnOzXaQc2oM9tsX8IQ3454cHFtg10tzC4BZBBE3vomsfjSwiGz2XO1izYnbW6IWr8Ne7NBbczvbsNaNvy/VHwuEe0vJcBmJMjVsknsyIg7of9SM9lti4CSY+INNkdmPDjcQIMnXRxbsOiKcoiNbmNSuxlLO0iYmL+BBCtM6KEQg7hU5hmF3TOW8Zg4iZ5hGr0HeyDNXSAHAAZSLhxE7JgDqrF4hAhX4WSey4AAQAR+Utve+spWvhHNsACHEzANgWNYR5xqtZ1RUvKAOPwjngRA7BblO0xcRuIhV9ydeC2+fn8YA0j+SnWaK4agzKfD35geyQC6xJg5nZoNtvuAhVuHPuBlA2IMGDUD+XktjNCjxUVlnAVJZZlgJgkT3gdt5/5RcFhHNY5tgSwAEGe0GkErRBUF0KjOOBqbdm8gA905C2fUyg1OH1MoteHfHo4hoBBgciVtCpzVHvUGfj6DnOaQDAY4WcAZdH7IFPC1WwIkAMBAdE5Q6Y5at8YK1XPVgVUYTMNWAaACAGwYcPlcOfMhPcPpObmBmJBEmfhE785TjXKRuoIlSpz9FypjzlWsG3JVfeW80viaDnRG0/Xy0Ue5C5JN/3lFNHEAFvIzfwV3V23uLJerhZykE9nT6X+ij3KxvqZ0vczrrqgNVxTWiZneAdkVuJaRqOl9UmcF11jUX2m/krNwBt2t506k8+qBylXaQIIM/VFDwRqD4LLGAdpmFhGn5S3n1TLcGcrmyBmgjyAH1j6oGKddrtBoSJttB9Lq9Ete02FiRcckthsIQ8OOX4tPzZf2VBgnTMts7N/35o05WQadGIMAXVqdFtrC3QWnVYmFwbi2wAkCQZExmuba3G2yMcK9oLuUyQTMezy8vmug134emRGRsbWCHXptLg43ygiIteP2WOyi9zZaIvMzA+GMvSx805gsM9rpImZntc3SPQIGnCkCS4AExNteRPmjUKTWyWtAJ3+qW4hScXgtEG1wbETcOadeiHh6FQTJg8zcGJNgCIUGlnUe0JViLLlURJUPfAJOg3U5ktxNrnUyGiSbW5TfXogNQxDX3aZG6ZavPHA1I0MFxJEydAGyZH3TVPBkZz2iQA1kG+lzrEyTryWrJ6NfNbzXFy82+hVygZXXBiHfFOpvy2RqlCoXT2+8bAnutbA33KcZ6Ns1hmyzeJhEa5ebp0qkiQ/OA0B025unnrCK01S2IeDBk31c6LdAE4wb+dUe8DU+qxK9R7Q67ozGL3iBBnlKvxPNlp5ZcRckdB972TiNYvVfaib8lkMdVNUAFwaIiQbiLzaJOl1ONa/2hc2QRkaI0MmT5KYNc1Fwqz1WAcRUIcTm7rpEQAZgAWva61KBaAGj4QPslmBo1IVvaSsNzT7Sq4kwGwCbxI2CJwJkB1rTAdEZgEwaznrlXOuUMYrHqZUrkVYPC5zpXLlBLUUO0XLkVAN/FS9ylciIa5GpPXLlBZ1SCCudWtZSuVFWVd0RtQSuXJRGe8q/tFy5BOdS2ouXIOzXVmuXLkE6qQbLlyiB1QJCu0ei5cqqwCsBZSuU0LYik06gHlI0RGNC5cqCOAXZeS5ciQJ7IUBi5cgnIohcuRUALly5Rl//9k="/>
          <p:cNvSpPr>
            <a:spLocks noChangeAspect="1" noChangeArrowheads="1"/>
          </p:cNvSpPr>
          <p:nvPr/>
        </p:nvSpPr>
        <p:spPr bwMode="auto">
          <a:xfrm>
            <a:off x="155575" y="-776288"/>
            <a:ext cx="2438400" cy="1619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altLang="id-ID"/>
          </a:p>
        </p:txBody>
      </p:sp>
      <p:pic>
        <p:nvPicPr>
          <p:cNvPr id="14343" name="Picture 12" descr="http://media.viva.co.id/vthumbs2/2013/09/21/34859_dinkes-bandung-pertimbangkan-status-bidan-penjual-bayi_663_38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1219994"/>
            <a:ext cx="2890344" cy="34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14" descr="https://encrypted-tbn0.gstatic.com/images?q=tbn:ANd9GcQVfjcXFbGVTDh6v3vIn1jbAvOUFMWhSfa8RCGKMRxX_BYEDG1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90600" y="989116"/>
            <a:ext cx="3741738" cy="3954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7463212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533400"/>
            <a:ext cx="7924800" cy="1371600"/>
          </a:xfrm>
        </p:spPr>
        <p:txBody>
          <a:bodyPr>
            <a:normAutofit/>
          </a:bodyPr>
          <a:lstStyle/>
          <a:p>
            <a:pPr eaLnBrk="1" hangingPunct="1"/>
            <a:r>
              <a:rPr lang="id-ID" altLang="id-ID" sz="3200" b="1" dirty="0" smtClean="0"/>
              <a:t>Pengembangan Karakter Bidan dimulai dengan memahami.....</a:t>
            </a:r>
          </a:p>
        </p:txBody>
      </p:sp>
      <p:sp>
        <p:nvSpPr>
          <p:cNvPr id="5" name="Round Diagonal Corner Rectangle 4"/>
          <p:cNvSpPr/>
          <p:nvPr/>
        </p:nvSpPr>
        <p:spPr>
          <a:xfrm>
            <a:off x="1143000" y="2895600"/>
            <a:ext cx="30480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sz="2400" b="1" dirty="0"/>
              <a:t>APA  ITU KARAKTER ?</a:t>
            </a:r>
          </a:p>
        </p:txBody>
      </p:sp>
      <p:sp>
        <p:nvSpPr>
          <p:cNvPr id="6" name="Sun 5"/>
          <p:cNvSpPr/>
          <p:nvPr/>
        </p:nvSpPr>
        <p:spPr>
          <a:xfrm>
            <a:off x="1143000" y="2362200"/>
            <a:ext cx="1143000" cy="838200"/>
          </a:xfrm>
          <a:prstGeom prst="su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800" b="1" dirty="0"/>
              <a:t>1</a:t>
            </a:r>
          </a:p>
        </p:txBody>
      </p:sp>
      <p:sp>
        <p:nvSpPr>
          <p:cNvPr id="7" name="Round Diagonal Corner Rectangle 6"/>
          <p:cNvSpPr/>
          <p:nvPr/>
        </p:nvSpPr>
        <p:spPr>
          <a:xfrm>
            <a:off x="4800600" y="2895600"/>
            <a:ext cx="30480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sz="2400" b="1" dirty="0"/>
              <a:t>FUNGSI KARAKTER ?</a:t>
            </a:r>
          </a:p>
        </p:txBody>
      </p:sp>
      <p:sp>
        <p:nvSpPr>
          <p:cNvPr id="8" name="Round Diagonal Corner Rectangle 7"/>
          <p:cNvSpPr/>
          <p:nvPr/>
        </p:nvSpPr>
        <p:spPr>
          <a:xfrm>
            <a:off x="1143000" y="4648200"/>
            <a:ext cx="39624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sz="2400" b="1" dirty="0"/>
              <a:t>NILAI-NILAI YANG BAIK DALAM PEMBENTUKAN KARAKTER ?</a:t>
            </a:r>
          </a:p>
        </p:txBody>
      </p:sp>
      <p:sp>
        <p:nvSpPr>
          <p:cNvPr id="9" name="Round Diagonal Corner Rectangle 8"/>
          <p:cNvSpPr/>
          <p:nvPr/>
        </p:nvSpPr>
        <p:spPr>
          <a:xfrm>
            <a:off x="5486400" y="4648200"/>
            <a:ext cx="30480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sz="2400" b="1" dirty="0"/>
              <a:t>KRITERIA BIDAN PROFETIK?</a:t>
            </a:r>
          </a:p>
        </p:txBody>
      </p:sp>
      <p:sp>
        <p:nvSpPr>
          <p:cNvPr id="10" name="Sun 9"/>
          <p:cNvSpPr/>
          <p:nvPr/>
        </p:nvSpPr>
        <p:spPr>
          <a:xfrm>
            <a:off x="4533900" y="2378075"/>
            <a:ext cx="1143000" cy="838200"/>
          </a:xfrm>
          <a:prstGeom prst="su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800" b="1" dirty="0"/>
              <a:t>2</a:t>
            </a:r>
          </a:p>
        </p:txBody>
      </p:sp>
      <p:sp>
        <p:nvSpPr>
          <p:cNvPr id="11" name="Sun 10"/>
          <p:cNvSpPr/>
          <p:nvPr/>
        </p:nvSpPr>
        <p:spPr>
          <a:xfrm>
            <a:off x="457200" y="4343400"/>
            <a:ext cx="1143000" cy="838200"/>
          </a:xfrm>
          <a:prstGeom prst="su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800" b="1" dirty="0"/>
              <a:t>3</a:t>
            </a:r>
          </a:p>
        </p:txBody>
      </p:sp>
      <p:sp>
        <p:nvSpPr>
          <p:cNvPr id="12" name="Sun 11"/>
          <p:cNvSpPr/>
          <p:nvPr/>
        </p:nvSpPr>
        <p:spPr>
          <a:xfrm>
            <a:off x="5222875" y="4267200"/>
            <a:ext cx="1143000" cy="838200"/>
          </a:xfrm>
          <a:prstGeom prst="su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800" b="1" dirty="0"/>
              <a:t>4</a:t>
            </a:r>
          </a:p>
        </p:txBody>
      </p:sp>
    </p:spTree>
    <p:custDataLst>
      <p:tags r:id="rId1"/>
    </p:custDataLst>
    <p:extLst>
      <p:ext uri="{BB962C8B-B14F-4D97-AF65-F5344CB8AC3E}">
        <p14:creationId xmlns="" xmlns:p14="http://schemas.microsoft.com/office/powerpoint/2010/main" val="1029539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229600" cy="715963"/>
          </a:xfrm>
        </p:spPr>
        <p:txBody>
          <a:bodyPr rtlCol="0">
            <a:normAutofit fontScale="90000"/>
          </a:bodyPr>
          <a:lstStyle/>
          <a:p>
            <a:pPr eaLnBrk="1" fontAlgn="auto" hangingPunct="1">
              <a:spcAft>
                <a:spcPts val="0"/>
              </a:spcAft>
              <a:defRPr/>
            </a:pPr>
            <a:r>
              <a:rPr lang="id-ID" sz="4400" b="1" dirty="0" smtClean="0">
                <a:solidFill>
                  <a:schemeClr val="tx1">
                    <a:lumMod val="85000"/>
                    <a:lumOff val="15000"/>
                  </a:schemeClr>
                </a:solidFill>
              </a:rPr>
              <a:t>Hakekat Karakter </a:t>
            </a:r>
            <a:endParaRPr lang="en-US" b="1" dirty="0">
              <a:solidFill>
                <a:schemeClr val="tx1">
                  <a:lumMod val="85000"/>
                  <a:lumOff val="15000"/>
                </a:schemeClr>
              </a:solidFill>
            </a:endParaRPr>
          </a:p>
        </p:txBody>
      </p:sp>
      <p:sp>
        <p:nvSpPr>
          <p:cNvPr id="16387" name="Content Placeholder 2"/>
          <p:cNvSpPr>
            <a:spLocks noGrp="1"/>
          </p:cNvSpPr>
          <p:nvPr>
            <p:ph idx="1"/>
          </p:nvPr>
        </p:nvSpPr>
        <p:spPr>
          <a:xfrm>
            <a:off x="533400" y="1524000"/>
            <a:ext cx="8077200" cy="4098925"/>
          </a:xfrm>
        </p:spPr>
        <p:txBody>
          <a:bodyPr>
            <a:normAutofit fontScale="92500" lnSpcReduction="20000"/>
          </a:bodyPr>
          <a:lstStyle/>
          <a:p>
            <a:pPr algn="just" eaLnBrk="1" hangingPunct="1"/>
            <a:r>
              <a:rPr lang="id-ID" dirty="0" smtClean="0"/>
              <a:t>Menurut Simon Philips </a:t>
            </a:r>
            <a:r>
              <a:rPr lang="en-US" dirty="0" smtClean="0"/>
              <a:t> </a:t>
            </a:r>
            <a:r>
              <a:rPr lang="id-ID" dirty="0" smtClean="0"/>
              <a:t>(2008), karakter adalah kumpulan tata nilai yang menuju pada suatu sistem, yang melandasi pemikiran, sikap, dan perilaku yang ditampilkan. Sedangkan Doni Koesoema A (2007) memahami bahwa karakter sama dengan kepribadian. Kepribadian dianggap sebagai ”ciri, atau karakteristik, atau gaya, atau sifat khas dari diri seseorang yang bersumber dari bentukan-bentukan yang diterima dari lingkungan</a:t>
            </a:r>
          </a:p>
        </p:txBody>
      </p:sp>
      <p:pic>
        <p:nvPicPr>
          <p:cNvPr id="16388" name="Picture 5" descr="https://encrypted-tbn1.gstatic.com/images?q=tbn:ANd9GcTWfRz6VlXWzvNmfL21-Y3OK2GyKoXFZiW9_cw5Hwws69VNG0F-pQ"/>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5800" y="5257800"/>
            <a:ext cx="4191000"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80796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762000" y="1371600"/>
            <a:ext cx="7543800" cy="3429000"/>
          </a:xfrm>
        </p:spPr>
        <p:txBody>
          <a:bodyPr>
            <a:normAutofit fontScale="77500" lnSpcReduction="20000"/>
          </a:bodyPr>
          <a:lstStyle/>
          <a:p>
            <a:pPr algn="just" eaLnBrk="1" hangingPunct="1"/>
            <a:endParaRPr lang="id-ID" altLang="id-ID" sz="2800" smtClean="0"/>
          </a:p>
          <a:p>
            <a:pPr algn="just" eaLnBrk="1" hangingPunct="1"/>
            <a:r>
              <a:rPr lang="id-ID" altLang="id-ID" sz="2800" smtClean="0"/>
              <a:t>Sementara Winnie memahami bahwa istilah karakter </a:t>
            </a:r>
            <a:r>
              <a:rPr lang="en-US" altLang="id-ID" sz="2800" smtClean="0"/>
              <a:t>memiliki</a:t>
            </a:r>
            <a:r>
              <a:rPr lang="id-ID" altLang="id-ID" sz="2800" smtClean="0"/>
              <a:t> dua pengertian tentang karakter. Pertama, ia menunjukkan bagaimana seseorang bertingkah laku. Apabila seseorang berperilaku tidak jujur, kejam, atau rakus, tentulah orang tersebut memanifestasikan perilaku buruk. Sebaliknya, apabila seseorang berperilaku jujur, suka menolong, tentulah orang tersebut memanifestasikan karakter mulia. Kedua, istilah karakter erat kaitannya dengan ‘personality’. Seseorang baru bisa disebut ‘orang yang berkarakter’ (a person of character) apabila tingkah lakunya sesuai kaidah moral. </a:t>
            </a:r>
            <a:endParaRPr lang="en-US" altLang="id-ID" sz="2800" smtClean="0"/>
          </a:p>
          <a:p>
            <a:pPr eaLnBrk="1" hangingPunct="1"/>
            <a:endParaRPr lang="id-ID" altLang="id-ID" smtClean="0"/>
          </a:p>
        </p:txBody>
      </p:sp>
      <p:pic>
        <p:nvPicPr>
          <p:cNvPr id="17411" name="Picture 4" descr="http://www.poltekkes-medan.ac.id/images/Link%20Luar/ibi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 y="381000"/>
            <a:ext cx="990600" cy="109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626995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914401" y="1219200"/>
            <a:ext cx="7234516" cy="3048000"/>
          </a:xfrm>
        </p:spPr>
        <p:txBody>
          <a:bodyPr>
            <a:noAutofit/>
          </a:bodyPr>
          <a:lstStyle/>
          <a:p>
            <a:pPr marL="0" indent="0" algn="just" eaLnBrk="1" hangingPunct="1">
              <a:buFont typeface="Arial" charset="0"/>
              <a:buNone/>
            </a:pPr>
            <a:r>
              <a:rPr lang="id-ID" altLang="id-ID" sz="2800" b="1" dirty="0" smtClean="0"/>
              <a:t>Sedangkan Imam Ghozali menganggap bahwa karakter lebih dekat dengan akhlaq, yaitu spontanitas manusia dalam bersikap, atau melakukan perbuatan yang telah menyatu dalam diri manusia sehingga ketika muncul tidak perlu dipikirkan lagi</a:t>
            </a:r>
            <a:r>
              <a:rPr lang="id-ID" altLang="id-ID" sz="1800" b="1" dirty="0" smtClean="0"/>
              <a:t>.</a:t>
            </a:r>
          </a:p>
          <a:p>
            <a:pPr marL="0" indent="0" eaLnBrk="1" hangingPunct="1">
              <a:buFont typeface="Arial" charset="0"/>
              <a:buNone/>
            </a:pPr>
            <a:endParaRPr lang="id-ID" altLang="id-ID" sz="1800" b="1" dirty="0" smtClean="0"/>
          </a:p>
        </p:txBody>
      </p:sp>
      <p:pic>
        <p:nvPicPr>
          <p:cNvPr id="18435" name="Picture 4" descr="http://www.poltekkes-medan.ac.id/images/Link%20Luar/ibi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58565" y="4495801"/>
            <a:ext cx="1398970" cy="1374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549952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15963"/>
          </a:xfrm>
          <a:solidFill>
            <a:schemeClr val="bg1"/>
          </a:solidFill>
        </p:spPr>
        <p:txBody>
          <a:bodyPr rtlCol="0">
            <a:normAutofit fontScale="90000"/>
          </a:bodyPr>
          <a:lstStyle/>
          <a:p>
            <a:pPr eaLnBrk="1" fontAlgn="auto" hangingPunct="1">
              <a:spcAft>
                <a:spcPts val="0"/>
              </a:spcAft>
              <a:defRPr/>
            </a:pPr>
            <a:r>
              <a:rPr lang="en-US" b="1" dirty="0" smtClean="0">
                <a:solidFill>
                  <a:schemeClr val="tx1">
                    <a:lumMod val="85000"/>
                    <a:lumOff val="15000"/>
                  </a:schemeClr>
                </a:solidFill>
              </a:rPr>
              <a:t>FUNGSI KARAKTER</a:t>
            </a:r>
            <a:endParaRPr lang="en-US" b="1" dirty="0">
              <a:solidFill>
                <a:schemeClr val="tx1">
                  <a:lumMod val="85000"/>
                  <a:lumOff val="15000"/>
                </a:schemeClr>
              </a:solidFill>
            </a:endParaRPr>
          </a:p>
        </p:txBody>
      </p:sp>
      <p:sp>
        <p:nvSpPr>
          <p:cNvPr id="3" name="Content Placeholder 2"/>
          <p:cNvSpPr>
            <a:spLocks noGrp="1"/>
          </p:cNvSpPr>
          <p:nvPr>
            <p:ph idx="1"/>
          </p:nvPr>
        </p:nvSpPr>
        <p:spPr>
          <a:xfrm>
            <a:off x="457200" y="1371600"/>
            <a:ext cx="8229600" cy="4953000"/>
          </a:xfrm>
          <a:ln>
            <a:solidFill>
              <a:schemeClr val="tx1"/>
            </a:solidFill>
          </a:ln>
        </p:spPr>
        <p:txBody>
          <a:bodyPr rtlCol="0">
            <a:normAutofit/>
          </a:bodyPr>
          <a:lstStyle/>
          <a:p>
            <a:pPr marL="137160" indent="0" algn="just" eaLnBrk="1" fontAlgn="auto" hangingPunct="1">
              <a:spcAft>
                <a:spcPts val="0"/>
              </a:spcAft>
              <a:buClr>
                <a:schemeClr val="tx1">
                  <a:shade val="95000"/>
                </a:schemeClr>
              </a:buClr>
              <a:buFont typeface="Arial" charset="0"/>
              <a:buNone/>
              <a:defRPr/>
            </a:pPr>
            <a:r>
              <a:rPr lang="id-ID" sz="3200" dirty="0" smtClean="0">
                <a:latin typeface="Arial Unicode MS" pitchFamily="34" charset="-128"/>
                <a:ea typeface="Arial Unicode MS" pitchFamily="34" charset="-128"/>
                <a:cs typeface="Arial Unicode MS" pitchFamily="34" charset="-128"/>
              </a:rPr>
              <a:t>Selain memperkecil resiko kehancuran, karakter juga menjadi modal yang sangat penting untuk bersaing dan bekerja sama secara tangguh dan terhormat di tengah-tengah profesi kesehatan lain baik di dalam maupun di luar negeri. </a:t>
            </a:r>
          </a:p>
          <a:p>
            <a:pPr marL="137160" indent="0" algn="just" eaLnBrk="1" fontAlgn="auto" hangingPunct="1">
              <a:spcAft>
                <a:spcPts val="0"/>
              </a:spcAft>
              <a:buClr>
                <a:schemeClr val="tx1">
                  <a:shade val="95000"/>
                </a:schemeClr>
              </a:buClr>
              <a:buFont typeface="Arial" charset="0"/>
              <a:buNone/>
              <a:defRPr/>
            </a:pPr>
            <a:endParaRPr lang="id-ID" sz="3200" dirty="0">
              <a:latin typeface="Arial Unicode MS" pitchFamily="34" charset="-128"/>
              <a:ea typeface="Arial Unicode MS" pitchFamily="34" charset="-128"/>
              <a:cs typeface="Arial Unicode MS" pitchFamily="34" charset="-128"/>
            </a:endParaRPr>
          </a:p>
          <a:p>
            <a:pPr marL="137160" indent="0" algn="just" eaLnBrk="1" fontAlgn="auto" hangingPunct="1">
              <a:spcAft>
                <a:spcPts val="0"/>
              </a:spcAft>
              <a:buClr>
                <a:schemeClr val="tx1">
                  <a:shade val="95000"/>
                </a:schemeClr>
              </a:buClr>
              <a:buFont typeface="Arial" charset="0"/>
              <a:buNone/>
              <a:defRPr/>
            </a:pPr>
            <a:endParaRPr lang="id-ID" sz="3200" dirty="0" smtClean="0">
              <a:latin typeface="Arial Unicode MS" pitchFamily="34" charset="-128"/>
              <a:ea typeface="Arial Unicode MS" pitchFamily="34" charset="-128"/>
              <a:cs typeface="Arial Unicode MS" pitchFamily="34" charset="-128"/>
            </a:endParaRPr>
          </a:p>
          <a:p>
            <a:pPr marL="137160" indent="0" algn="just" eaLnBrk="1" fontAlgn="auto" hangingPunct="1">
              <a:spcAft>
                <a:spcPts val="0"/>
              </a:spcAft>
              <a:buClr>
                <a:schemeClr val="tx1">
                  <a:shade val="95000"/>
                </a:schemeClr>
              </a:buClr>
              <a:buFont typeface="Arial" charset="0"/>
              <a:buNone/>
              <a:defRPr/>
            </a:pPr>
            <a:endParaRPr lang="en-US" sz="3200" dirty="0" smtClean="0">
              <a:latin typeface="Arial Unicode MS" pitchFamily="34" charset="-128"/>
              <a:ea typeface="Arial Unicode MS" pitchFamily="34" charset="-128"/>
              <a:cs typeface="Arial Unicode MS" pitchFamily="34" charset="-128"/>
            </a:endParaRPr>
          </a:p>
        </p:txBody>
      </p:sp>
      <p:pic>
        <p:nvPicPr>
          <p:cNvPr id="19460" name="Picture 5" descr="https://encrypted-tbn0.gstatic.com/images?q=tbn:ANd9GcS4DnDwLCoQb_nZksP_rbGJyzaYTFi-77DBuXPGFDIVmy55rq7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4038600"/>
            <a:ext cx="33528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037490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762000"/>
            <a:ext cx="7162800" cy="609600"/>
          </a:xfrm>
          <a:solidFill>
            <a:schemeClr val="bg1"/>
          </a:solidFill>
        </p:spPr>
        <p:txBody>
          <a:bodyPr>
            <a:normAutofit/>
          </a:bodyPr>
          <a:lstStyle/>
          <a:p>
            <a:pPr eaLnBrk="1" hangingPunct="1"/>
            <a:r>
              <a:rPr lang="en-US" altLang="id-ID" sz="3200" b="1" dirty="0" smtClean="0"/>
              <a:t>URGENSI PENGEMBANGAN KARAKTER</a:t>
            </a:r>
          </a:p>
        </p:txBody>
      </p:sp>
      <p:sp>
        <p:nvSpPr>
          <p:cNvPr id="3" name="Content Placeholder 2"/>
          <p:cNvSpPr>
            <a:spLocks noGrp="1"/>
          </p:cNvSpPr>
          <p:nvPr>
            <p:ph idx="1"/>
          </p:nvPr>
        </p:nvSpPr>
        <p:spPr>
          <a:xfrm>
            <a:off x="457200" y="1600200"/>
            <a:ext cx="8229600" cy="4876800"/>
          </a:xfrm>
          <a:ln>
            <a:solidFill>
              <a:schemeClr val="tx1"/>
            </a:solidFill>
          </a:ln>
        </p:spPr>
        <p:txBody>
          <a:bodyPr rtlCol="0">
            <a:noAutofit/>
          </a:bodyPr>
          <a:lstStyle/>
          <a:p>
            <a:pPr marL="548640" indent="-411480" algn="just" eaLnBrk="1" fontAlgn="auto" hangingPunct="1">
              <a:spcAft>
                <a:spcPts val="0"/>
              </a:spcAft>
              <a:buClr>
                <a:schemeClr val="tx1">
                  <a:shade val="95000"/>
                </a:schemeClr>
              </a:buClr>
              <a:buFont typeface="Wingdings 2"/>
              <a:buChar char=""/>
              <a:defRPr/>
            </a:pPr>
            <a:r>
              <a:rPr lang="id-ID" sz="2600" dirty="0" smtClean="0">
                <a:latin typeface="Arial Unicode MS" pitchFamily="34" charset="-128"/>
                <a:ea typeface="Arial Unicode MS" pitchFamily="34" charset="-128"/>
                <a:cs typeface="Arial Unicode MS" pitchFamily="34" charset="-128"/>
              </a:rPr>
              <a:t>”Pilar akhlak (moral) yang dimiliki (mengejewantah) dalam diri seseorang</a:t>
            </a:r>
            <a:r>
              <a:rPr lang="en-US" sz="2600" dirty="0" smtClean="0">
                <a:latin typeface="Arial Unicode MS" pitchFamily="34" charset="-128"/>
                <a:ea typeface="Arial Unicode MS" pitchFamily="34" charset="-128"/>
                <a:cs typeface="Arial Unicode MS" pitchFamily="34" charset="-128"/>
              </a:rPr>
              <a:t>,</a:t>
            </a:r>
            <a:r>
              <a:rPr lang="id-ID" sz="2600" dirty="0" smtClean="0">
                <a:latin typeface="Arial Unicode MS" pitchFamily="34" charset="-128"/>
                <a:ea typeface="Arial Unicode MS" pitchFamily="34" charset="-128"/>
                <a:cs typeface="Arial Unicode MS" pitchFamily="34" charset="-128"/>
              </a:rPr>
              <a:t> sehingga ia menjadi orang yang berkarakter baik (good character)</a:t>
            </a:r>
            <a:r>
              <a:rPr lang="en-US" sz="2600" dirty="0" smtClean="0">
                <a:latin typeface="Arial Unicode MS" pitchFamily="34" charset="-128"/>
                <a:ea typeface="Arial Unicode MS" pitchFamily="34" charset="-128"/>
                <a:cs typeface="Arial Unicode MS" pitchFamily="34" charset="-128"/>
              </a:rPr>
              <a:t>, </a:t>
            </a:r>
            <a:r>
              <a:rPr lang="en-US" sz="2600" dirty="0" err="1" smtClean="0">
                <a:latin typeface="Arial Unicode MS" pitchFamily="34" charset="-128"/>
                <a:ea typeface="Arial Unicode MS" pitchFamily="34" charset="-128"/>
                <a:cs typeface="Arial Unicode MS" pitchFamily="34" charset="-128"/>
              </a:rPr>
              <a:t>memiliki</a:t>
            </a:r>
            <a:r>
              <a:rPr lang="en-US" sz="2600" dirty="0" smtClean="0">
                <a:latin typeface="Arial Unicode MS" pitchFamily="34" charset="-128"/>
                <a:ea typeface="Arial Unicode MS" pitchFamily="34" charset="-128"/>
                <a:cs typeface="Arial Unicode MS" pitchFamily="34" charset="-128"/>
              </a:rPr>
              <a:t> </a:t>
            </a:r>
            <a:r>
              <a:rPr lang="en-US" sz="2600" dirty="0" err="1" smtClean="0">
                <a:latin typeface="Arial Unicode MS" pitchFamily="34" charset="-128"/>
                <a:ea typeface="Arial Unicode MS" pitchFamily="34" charset="-128"/>
                <a:cs typeface="Arial Unicode MS" pitchFamily="34" charset="-128"/>
              </a:rPr>
              <a:t>sikap</a:t>
            </a:r>
            <a:r>
              <a:rPr lang="id-ID" sz="2600" dirty="0" smtClean="0">
                <a:latin typeface="Arial Unicode MS" pitchFamily="34" charset="-128"/>
                <a:ea typeface="Arial Unicode MS" pitchFamily="34" charset="-128"/>
                <a:cs typeface="Arial Unicode MS" pitchFamily="34" charset="-128"/>
              </a:rPr>
              <a:t> </a:t>
            </a:r>
            <a:r>
              <a:rPr lang="id-ID" sz="2600" b="1" dirty="0" smtClean="0">
                <a:latin typeface="Arial Unicode MS" pitchFamily="34" charset="-128"/>
                <a:ea typeface="Arial Unicode MS" pitchFamily="34" charset="-128"/>
                <a:cs typeface="Arial Unicode MS" pitchFamily="34" charset="-128"/>
              </a:rPr>
              <a:t>jujur, sabar, rendah hati, tanggung jawab dan rasa hormat, </a:t>
            </a:r>
            <a:r>
              <a:rPr lang="id-ID" sz="2600" dirty="0" smtClean="0">
                <a:latin typeface="Arial Unicode MS" pitchFamily="34" charset="-128"/>
                <a:ea typeface="Arial Unicode MS" pitchFamily="34" charset="-128"/>
                <a:cs typeface="Arial Unicode MS" pitchFamily="34" charset="-128"/>
              </a:rPr>
              <a:t>yang tercermin dalam kesatuan organisasi </a:t>
            </a:r>
            <a:r>
              <a:rPr lang="en-US" sz="2600" dirty="0" err="1" smtClean="0">
                <a:latin typeface="Arial Unicode MS" pitchFamily="34" charset="-128"/>
                <a:ea typeface="Arial Unicode MS" pitchFamily="34" charset="-128"/>
                <a:cs typeface="Arial Unicode MS" pitchFamily="34" charset="-128"/>
              </a:rPr>
              <a:t>pribadi</a:t>
            </a:r>
            <a:r>
              <a:rPr lang="en-US" sz="2600" dirty="0" smtClean="0">
                <a:latin typeface="Arial Unicode MS" pitchFamily="34" charset="-128"/>
                <a:ea typeface="Arial Unicode MS" pitchFamily="34" charset="-128"/>
                <a:cs typeface="Arial Unicode MS" pitchFamily="34" charset="-128"/>
              </a:rPr>
              <a:t> yang </a:t>
            </a:r>
            <a:r>
              <a:rPr lang="id-ID" sz="2600" dirty="0" smtClean="0">
                <a:latin typeface="Arial Unicode MS" pitchFamily="34" charset="-128"/>
                <a:ea typeface="Arial Unicode MS" pitchFamily="34" charset="-128"/>
                <a:cs typeface="Arial Unicode MS" pitchFamily="34" charset="-128"/>
              </a:rPr>
              <a:t>harmonis </a:t>
            </a:r>
            <a:r>
              <a:rPr lang="en-US" sz="2600" dirty="0" err="1" smtClean="0">
                <a:latin typeface="Arial Unicode MS" pitchFamily="34" charset="-128"/>
                <a:ea typeface="Arial Unicode MS" pitchFamily="34" charset="-128"/>
                <a:cs typeface="Arial Unicode MS" pitchFamily="34" charset="-128"/>
              </a:rPr>
              <a:t>dan</a:t>
            </a:r>
            <a:r>
              <a:rPr lang="en-US" sz="2600" dirty="0" smtClean="0">
                <a:latin typeface="Arial Unicode MS" pitchFamily="34" charset="-128"/>
                <a:ea typeface="Arial Unicode MS" pitchFamily="34" charset="-128"/>
                <a:cs typeface="Arial Unicode MS" pitchFamily="34" charset="-128"/>
              </a:rPr>
              <a:t> </a:t>
            </a:r>
            <a:r>
              <a:rPr lang="id-ID" sz="2600" dirty="0" smtClean="0">
                <a:latin typeface="Arial Unicode MS" pitchFamily="34" charset="-128"/>
                <a:ea typeface="Arial Unicode MS" pitchFamily="34" charset="-128"/>
                <a:cs typeface="Arial Unicode MS" pitchFamily="34" charset="-128"/>
              </a:rPr>
              <a:t>dinamis. Tanpa nilai-nilai moral dasar</a:t>
            </a:r>
            <a:r>
              <a:rPr lang="en-US" sz="2600" dirty="0" smtClean="0">
                <a:latin typeface="Arial Unicode MS" pitchFamily="34" charset="-128"/>
                <a:ea typeface="Arial Unicode MS" pitchFamily="34" charset="-128"/>
                <a:cs typeface="Arial Unicode MS" pitchFamily="34" charset="-128"/>
              </a:rPr>
              <a:t> </a:t>
            </a:r>
            <a:r>
              <a:rPr lang="id-ID" sz="2600" dirty="0" smtClean="0">
                <a:latin typeface="Arial Unicode MS" pitchFamily="34" charset="-128"/>
                <a:ea typeface="Arial Unicode MS" pitchFamily="34" charset="-128"/>
                <a:cs typeface="Arial Unicode MS" pitchFamily="34" charset="-128"/>
              </a:rPr>
              <a:t>(basic moral values) yang senantiasa mengejewantah dalam diri pribadi kapan dan dimana saja, orang dapat dipertanyakan kadar keimanan dan ketaqwaan </a:t>
            </a:r>
          </a:p>
          <a:p>
            <a:pPr marL="548640" indent="-411480" eaLnBrk="1" fontAlgn="auto" hangingPunct="1">
              <a:spcAft>
                <a:spcPts val="0"/>
              </a:spcAft>
              <a:buClr>
                <a:schemeClr val="tx1">
                  <a:shade val="95000"/>
                </a:schemeClr>
              </a:buClr>
              <a:buFont typeface="Wingdings 2"/>
              <a:buChar char=""/>
              <a:defRPr/>
            </a:pPr>
            <a:endParaRPr lang="en-US" sz="2600" dirty="0"/>
          </a:p>
        </p:txBody>
      </p:sp>
    </p:spTree>
    <p:custDataLst>
      <p:tags r:id="rId1"/>
    </p:custDataLst>
    <p:extLst>
      <p:ext uri="{BB962C8B-B14F-4D97-AF65-F5344CB8AC3E}">
        <p14:creationId xmlns="" xmlns:p14="http://schemas.microsoft.com/office/powerpoint/2010/main" val="31528860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09600"/>
            <a:ext cx="7772400" cy="990600"/>
          </a:xfrm>
          <a:solidFill>
            <a:schemeClr val="accent1"/>
          </a:solidFill>
        </p:spPr>
        <p:txBody>
          <a:bodyPr>
            <a:normAutofit fontScale="90000"/>
          </a:bodyPr>
          <a:lstStyle/>
          <a:p>
            <a:pPr eaLnBrk="1" hangingPunct="1"/>
            <a:r>
              <a:rPr lang="en-US" altLang="id-ID" sz="3200" b="1" dirty="0" smtClean="0">
                <a:solidFill>
                  <a:schemeClr val="tx1"/>
                </a:solidFill>
                <a:latin typeface="Arial Unicode MS" pitchFamily="34" charset="-128"/>
                <a:ea typeface="Arial Unicode MS" pitchFamily="34" charset="-128"/>
                <a:cs typeface="Arial Unicode MS" pitchFamily="34" charset="-128"/>
              </a:rPr>
              <a:t>N</a:t>
            </a:r>
            <a:r>
              <a:rPr lang="id-ID" altLang="id-ID" sz="3200" b="1" dirty="0" smtClean="0">
                <a:solidFill>
                  <a:schemeClr val="tx1"/>
                </a:solidFill>
                <a:latin typeface="Arial Unicode MS" pitchFamily="34" charset="-128"/>
                <a:ea typeface="Arial Unicode MS" pitchFamily="34" charset="-128"/>
                <a:cs typeface="Arial Unicode MS" pitchFamily="34" charset="-128"/>
              </a:rPr>
              <a:t>ilai-nilai yang perlu dikembangkan dalam pembentukan Karakter</a:t>
            </a:r>
            <a:endParaRPr lang="en-US" altLang="id-ID" sz="2400" b="1" dirty="0" smtClean="0">
              <a:solidFill>
                <a:schemeClr val="tx1"/>
              </a:solidFill>
            </a:endParaRPr>
          </a:p>
        </p:txBody>
      </p:sp>
      <p:sp>
        <p:nvSpPr>
          <p:cNvPr id="3" name="Content Placeholder 2"/>
          <p:cNvSpPr>
            <a:spLocks noGrp="1"/>
          </p:cNvSpPr>
          <p:nvPr>
            <p:ph idx="1"/>
          </p:nvPr>
        </p:nvSpPr>
        <p:spPr>
          <a:xfrm>
            <a:off x="457200" y="1676400"/>
            <a:ext cx="8229600" cy="5257800"/>
          </a:xfrm>
          <a:ln>
            <a:solidFill>
              <a:schemeClr val="tx1"/>
            </a:solidFill>
          </a:ln>
        </p:spPr>
        <p:txBody>
          <a:bodyPr rtlCol="0">
            <a:normAutofit fontScale="92500" lnSpcReduction="20000"/>
          </a:bodyPr>
          <a:lstStyle/>
          <a:p>
            <a:pPr marL="547688" indent="-430213" eaLnBrk="1" fontAlgn="auto" hangingPunct="1">
              <a:spcAft>
                <a:spcPts val="0"/>
              </a:spcAft>
              <a:buClr>
                <a:schemeClr val="tx1">
                  <a:shade val="95000"/>
                </a:schemeClr>
              </a:buClr>
              <a:buFont typeface="Wingdings 2"/>
              <a:buNone/>
              <a:defRPr/>
            </a:pPr>
            <a:r>
              <a:rPr lang="en-US" sz="3600" dirty="0" smtClean="0">
                <a:latin typeface="Arial Unicode MS" pitchFamily="34" charset="-128"/>
                <a:ea typeface="Arial Unicode MS" pitchFamily="34" charset="-128"/>
                <a:cs typeface="Arial Unicode MS" pitchFamily="34" charset="-128"/>
              </a:rPr>
              <a:t>	</a:t>
            </a:r>
            <a:r>
              <a:rPr lang="id-ID" sz="3600" dirty="0" smtClean="0">
                <a:latin typeface="Arial Unicode MS" pitchFamily="34" charset="-128"/>
                <a:ea typeface="Arial Unicode MS" pitchFamily="34" charset="-128"/>
                <a:cs typeface="Arial Unicode MS" pitchFamily="34" charset="-128"/>
              </a:rPr>
              <a:t>1.Kejujuran </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2.Loyalitas dan dapat diandalkan</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3.Hormat </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4.Cinta</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5.Ketidak egoisan dan sensitifitas</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6.Baik hati dan pertemanan</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7.Keberanian</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8.Kedamaian </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9.Mandiri dan Potensial</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10.Disiplin diri dan Moderasi</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11.Kesetiaan dan kemurnian</a:t>
            </a:r>
            <a:br>
              <a:rPr lang="id-ID" sz="3600" dirty="0" smtClean="0">
                <a:latin typeface="Arial Unicode MS" pitchFamily="34" charset="-128"/>
                <a:ea typeface="Arial Unicode MS" pitchFamily="34" charset="-128"/>
                <a:cs typeface="Arial Unicode MS" pitchFamily="34" charset="-128"/>
              </a:rPr>
            </a:br>
            <a:r>
              <a:rPr lang="id-ID" sz="3600" dirty="0" smtClean="0">
                <a:latin typeface="Arial Unicode MS" pitchFamily="34" charset="-128"/>
                <a:ea typeface="Arial Unicode MS" pitchFamily="34" charset="-128"/>
                <a:cs typeface="Arial Unicode MS" pitchFamily="34" charset="-128"/>
              </a:rPr>
              <a:t>12.Keadilan dan kasih sayang</a:t>
            </a:r>
          </a:p>
          <a:p>
            <a:pPr marL="548640" indent="-411480" eaLnBrk="1" fontAlgn="auto" hangingPunct="1">
              <a:spcAft>
                <a:spcPts val="0"/>
              </a:spcAft>
              <a:buClr>
                <a:schemeClr val="tx1">
                  <a:shade val="95000"/>
                </a:schemeClr>
              </a:buClr>
              <a:buFont typeface="Wingdings 2"/>
              <a:buChar char=""/>
              <a:defRPr/>
            </a:pPr>
            <a:endParaRPr lang="en-US" dirty="0"/>
          </a:p>
        </p:txBody>
      </p:sp>
    </p:spTree>
    <p:custDataLst>
      <p:tags r:id="rId1"/>
    </p:custDataLst>
    <p:extLst>
      <p:ext uri="{BB962C8B-B14F-4D97-AF65-F5344CB8AC3E}">
        <p14:creationId xmlns="" xmlns:p14="http://schemas.microsoft.com/office/powerpoint/2010/main" val="2270835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038600" cy="563563"/>
          </a:xfrm>
          <a:solidFill>
            <a:schemeClr val="bg1"/>
          </a:solidFill>
        </p:spPr>
        <p:txBody>
          <a:bodyPr rtlCol="0">
            <a:noAutofit/>
          </a:bodyPr>
          <a:lstStyle/>
          <a:p>
            <a:pPr eaLnBrk="1" fontAlgn="auto" hangingPunct="1">
              <a:spcAft>
                <a:spcPts val="0"/>
              </a:spcAft>
              <a:defRPr/>
            </a:pPr>
            <a:r>
              <a:rPr lang="id-ID" sz="3200" b="1" dirty="0">
                <a:solidFill>
                  <a:schemeClr val="tx1">
                    <a:lumMod val="85000"/>
                    <a:lumOff val="15000"/>
                  </a:schemeClr>
                </a:solidFill>
                <a:latin typeface="Arial Rounded MT Bold" pitchFamily="34" charset="0"/>
              </a:rPr>
              <a:t>B</a:t>
            </a:r>
            <a:r>
              <a:rPr lang="id-ID" sz="3200" b="1" dirty="0" smtClean="0">
                <a:solidFill>
                  <a:schemeClr val="tx1">
                    <a:lumMod val="85000"/>
                    <a:lumOff val="15000"/>
                  </a:schemeClr>
                </a:solidFill>
                <a:latin typeface="Arial Rounded MT Bold" pitchFamily="34" charset="0"/>
              </a:rPr>
              <a:t>IDAN</a:t>
            </a:r>
            <a:r>
              <a:rPr lang="en-US" sz="3200" b="1" dirty="0" smtClean="0">
                <a:solidFill>
                  <a:schemeClr val="tx1">
                    <a:lumMod val="85000"/>
                    <a:lumOff val="15000"/>
                  </a:schemeClr>
                </a:solidFill>
                <a:latin typeface="Arial Rounded MT Bold" pitchFamily="34" charset="0"/>
              </a:rPr>
              <a:t> PROFETIK</a:t>
            </a:r>
            <a:endParaRPr lang="en-US" sz="3200" b="1" dirty="0">
              <a:solidFill>
                <a:schemeClr val="tx1">
                  <a:lumMod val="85000"/>
                  <a:lumOff val="15000"/>
                </a:schemeClr>
              </a:solidFill>
              <a:latin typeface="Arial Rounded MT Bold" pitchFamily="34" charset="0"/>
            </a:endParaRPr>
          </a:p>
        </p:txBody>
      </p:sp>
      <p:sp>
        <p:nvSpPr>
          <p:cNvPr id="3" name="Content Placeholder 2"/>
          <p:cNvSpPr>
            <a:spLocks noGrp="1"/>
          </p:cNvSpPr>
          <p:nvPr>
            <p:ph idx="1"/>
          </p:nvPr>
        </p:nvSpPr>
        <p:spPr>
          <a:xfrm>
            <a:off x="457200" y="990600"/>
            <a:ext cx="8229600" cy="5334000"/>
          </a:xfrm>
        </p:spPr>
        <p:txBody>
          <a:bodyPr rtlCol="0">
            <a:noAutofit/>
          </a:bodyPr>
          <a:lstStyle/>
          <a:p>
            <a:pPr marL="548640" indent="-411480" algn="just" eaLnBrk="1" fontAlgn="auto" hangingPunct="1">
              <a:spcAft>
                <a:spcPts val="0"/>
              </a:spcAft>
              <a:buClr>
                <a:schemeClr val="tx1">
                  <a:shade val="95000"/>
                </a:schemeClr>
              </a:buClr>
              <a:buFont typeface="Wingdings 2"/>
              <a:buNone/>
              <a:defRPr/>
            </a:pPr>
            <a:r>
              <a:rPr lang="id-ID" sz="2800" dirty="0" smtClean="0">
                <a:latin typeface="Baskerville Old Face" pitchFamily="18" charset="0"/>
                <a:ea typeface="Arial Unicode MS" pitchFamily="34" charset="-128"/>
                <a:cs typeface="Arial Unicode MS" pitchFamily="34" charset="-128"/>
              </a:rPr>
              <a:t>1. Seorang intelektual profetik tidak memikirkan dirinya sendiri</a:t>
            </a:r>
            <a:r>
              <a:rPr lang="en-US" sz="2800" dirty="0" smtClean="0">
                <a:latin typeface="Baskerville Old Face" pitchFamily="18" charset="0"/>
                <a:ea typeface="Arial Unicode MS" pitchFamily="34" charset="-128"/>
                <a:cs typeface="Arial Unicode MS" pitchFamily="34" charset="-128"/>
              </a:rPr>
              <a:t>,</a:t>
            </a:r>
            <a:r>
              <a:rPr lang="id-ID"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tetapi</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berpikir</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bagaimana</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dapat</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memberikan</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sebanyak-banyaknya</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bagi</a:t>
            </a:r>
            <a:r>
              <a:rPr lang="en-US" sz="2800" dirty="0" smtClean="0">
                <a:latin typeface="Baskerville Old Face" pitchFamily="18" charset="0"/>
                <a:ea typeface="Arial Unicode MS" pitchFamily="34" charset="-128"/>
                <a:cs typeface="Arial Unicode MS" pitchFamily="34" charset="-128"/>
              </a:rPr>
              <a:t> </a:t>
            </a:r>
            <a:r>
              <a:rPr lang="en-US" sz="2800" dirty="0" err="1" smtClean="0">
                <a:latin typeface="Baskerville Old Face" pitchFamily="18" charset="0"/>
                <a:ea typeface="Arial Unicode MS" pitchFamily="34" charset="-128"/>
                <a:cs typeface="Arial Unicode MS" pitchFamily="34" charset="-128"/>
              </a:rPr>
              <a:t>lingkungan</a:t>
            </a:r>
            <a:r>
              <a:rPr lang="en-US" sz="2800" dirty="0" smtClean="0">
                <a:latin typeface="Baskerville Old Face" pitchFamily="18" charset="0"/>
                <a:ea typeface="Arial Unicode MS" pitchFamily="34" charset="-128"/>
                <a:cs typeface="Arial Unicode MS" pitchFamily="34" charset="-128"/>
              </a:rPr>
              <a:t>.  </a:t>
            </a:r>
          </a:p>
          <a:p>
            <a:pPr marL="548640" indent="-411480" algn="just" eaLnBrk="1" fontAlgn="auto" hangingPunct="1">
              <a:spcAft>
                <a:spcPts val="0"/>
              </a:spcAft>
              <a:buClr>
                <a:schemeClr val="tx1">
                  <a:shade val="95000"/>
                </a:schemeClr>
              </a:buClr>
              <a:buFont typeface="Wingdings 2"/>
              <a:buNone/>
              <a:defRPr/>
            </a:pPr>
            <a:r>
              <a:rPr lang="id-ID" sz="2800" dirty="0" smtClean="0">
                <a:latin typeface="Baskerville Old Face" pitchFamily="18" charset="0"/>
                <a:ea typeface="Arial Unicode MS" pitchFamily="34" charset="-128"/>
                <a:cs typeface="Arial Unicode MS" pitchFamily="34" charset="-128"/>
              </a:rPr>
              <a:t>2.</a:t>
            </a:r>
            <a:r>
              <a:rPr lang="en-US" sz="2800" dirty="0" smtClean="0">
                <a:latin typeface="Baskerville Old Face" pitchFamily="18" charset="0"/>
                <a:ea typeface="Arial Unicode MS" pitchFamily="34" charset="-128"/>
                <a:cs typeface="Arial Unicode MS" pitchFamily="34" charset="-128"/>
              </a:rPr>
              <a:t> </a:t>
            </a:r>
            <a:r>
              <a:rPr lang="id-ID" sz="2800" dirty="0" smtClean="0">
                <a:latin typeface="Baskerville Old Face" pitchFamily="18" charset="0"/>
                <a:ea typeface="Arial Unicode MS" pitchFamily="34" charset="-128"/>
                <a:cs typeface="Arial Unicode MS" pitchFamily="34" charset="-128"/>
              </a:rPr>
              <a:t>Sadar sebagai makhluq ciptaan Tuhan</a:t>
            </a:r>
            <a:r>
              <a:rPr lang="en-US" sz="2800" dirty="0" smtClean="0">
                <a:latin typeface="Baskerville Old Face" pitchFamily="18" charset="0"/>
                <a:ea typeface="Arial Unicode MS" pitchFamily="34" charset="-128"/>
                <a:cs typeface="Arial Unicode MS" pitchFamily="34" charset="-128"/>
              </a:rPr>
              <a:t>. </a:t>
            </a:r>
            <a:r>
              <a:rPr lang="id-ID" sz="2800" dirty="0" smtClean="0">
                <a:latin typeface="Baskerville Old Face" pitchFamily="18" charset="0"/>
                <a:ea typeface="Arial Unicode MS" pitchFamily="34" charset="-128"/>
                <a:cs typeface="Arial Unicode MS" pitchFamily="34" charset="-128"/>
              </a:rPr>
              <a:t>Sadar sebagai makhluq muncul ketika ia mampu memahami keberadaan dirinya, alam sekitar, dan Tuhan YME. Konsepsi ini dibangun dari nilai-nilai transendensi.</a:t>
            </a:r>
            <a:endParaRPr lang="en-US" sz="2800" dirty="0" smtClean="0">
              <a:latin typeface="Baskerville Old Face" pitchFamily="18" charset="0"/>
              <a:ea typeface="Arial Unicode MS" pitchFamily="34" charset="-128"/>
              <a:cs typeface="Arial Unicode MS" pitchFamily="34" charset="-128"/>
            </a:endParaRPr>
          </a:p>
          <a:p>
            <a:pPr marL="548640" indent="-411480" algn="just" eaLnBrk="1" fontAlgn="auto" hangingPunct="1">
              <a:spcAft>
                <a:spcPts val="0"/>
              </a:spcAft>
              <a:buClr>
                <a:schemeClr val="tx1">
                  <a:shade val="95000"/>
                </a:schemeClr>
              </a:buClr>
              <a:buFont typeface="Wingdings 2"/>
              <a:buNone/>
              <a:defRPr/>
            </a:pPr>
            <a:r>
              <a:rPr lang="id-ID" sz="2800" dirty="0" smtClean="0">
                <a:latin typeface="Baskerville Old Face" pitchFamily="18" charset="0"/>
                <a:ea typeface="Arial Unicode MS" pitchFamily="34" charset="-128"/>
                <a:cs typeface="Arial Unicode MS" pitchFamily="34" charset="-128"/>
              </a:rPr>
              <a:t>3.</a:t>
            </a:r>
            <a:r>
              <a:rPr lang="en-US" sz="2800" dirty="0" smtClean="0">
                <a:latin typeface="Baskerville Old Face" pitchFamily="18" charset="0"/>
                <a:ea typeface="Arial Unicode MS" pitchFamily="34" charset="-128"/>
                <a:cs typeface="Arial Unicode MS" pitchFamily="34" charset="-128"/>
              </a:rPr>
              <a:t> </a:t>
            </a:r>
            <a:r>
              <a:rPr lang="id-ID" sz="2800" dirty="0" smtClean="0">
                <a:latin typeface="Baskerville Old Face" pitchFamily="18" charset="0"/>
                <a:ea typeface="Arial Unicode MS" pitchFamily="34" charset="-128"/>
                <a:cs typeface="Arial Unicode MS" pitchFamily="34" charset="-128"/>
              </a:rPr>
              <a:t>Cinta Tuhan</a:t>
            </a:r>
            <a:r>
              <a:rPr lang="en-US" sz="2800" dirty="0" smtClean="0">
                <a:latin typeface="Baskerville Old Face" pitchFamily="18" charset="0"/>
                <a:ea typeface="Arial Unicode MS" pitchFamily="34" charset="-128"/>
                <a:cs typeface="Arial Unicode MS" pitchFamily="34" charset="-128"/>
              </a:rPr>
              <a:t>. </a:t>
            </a:r>
            <a:r>
              <a:rPr lang="id-ID" sz="2800" dirty="0" smtClean="0">
                <a:latin typeface="Baskerville Old Face" pitchFamily="18" charset="0"/>
                <a:ea typeface="Arial Unicode MS" pitchFamily="34" charset="-128"/>
                <a:cs typeface="Arial Unicode MS" pitchFamily="34" charset="-128"/>
              </a:rPr>
              <a:t>Orang yang sadar akan keberadaan Tuhan meyakini bahwa ia tidak dapat melakukan apapun tanpa kehendak Tuhan. Oleh karenanya memunculkan rasa cinta kepada Tuhan. Orang yang cinta Tuhan akan menjalankan apapun perintah dan menjauhi larangan-Nya. </a:t>
            </a:r>
            <a:endParaRPr lang="en-US" sz="2800" dirty="0" smtClean="0">
              <a:latin typeface="Baskerville Old Face" pitchFamily="18" charset="0"/>
              <a:ea typeface="Arial Unicode MS" pitchFamily="34" charset="-128"/>
              <a:cs typeface="Arial Unicode MS" pitchFamily="34" charset="-128"/>
            </a:endParaRPr>
          </a:p>
        </p:txBody>
      </p:sp>
    </p:spTree>
    <p:custDataLst>
      <p:tags r:id="rId1"/>
    </p:custDataLst>
    <p:extLst>
      <p:ext uri="{BB962C8B-B14F-4D97-AF65-F5344CB8AC3E}">
        <p14:creationId xmlns="" xmlns:p14="http://schemas.microsoft.com/office/powerpoint/2010/main" val="192040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6553200" y="6248400"/>
            <a:ext cx="2133600" cy="457200"/>
          </a:xfrm>
        </p:spPr>
        <p:txBody>
          <a:bodyPr/>
          <a:lstStyle/>
          <a:p>
            <a:pPr>
              <a:defRPr/>
            </a:pPr>
            <a:fld id="{90C0F8A8-1335-4844-9A3B-7E71335C1B98}" type="slidenum">
              <a:rPr lang="en-US" smtClean="0"/>
              <a:pPr>
                <a:defRPr/>
              </a:pPr>
              <a:t>6</a:t>
            </a:fld>
            <a:endParaRPr lang="en-US" smtClean="0"/>
          </a:p>
        </p:txBody>
      </p:sp>
      <p:sp>
        <p:nvSpPr>
          <p:cNvPr id="9219" name="Text Box 4"/>
          <p:cNvSpPr txBox="1">
            <a:spLocks noChangeArrowheads="1"/>
          </p:cNvSpPr>
          <p:nvPr/>
        </p:nvSpPr>
        <p:spPr bwMode="auto">
          <a:xfrm>
            <a:off x="539750" y="333375"/>
            <a:ext cx="4968875" cy="396875"/>
          </a:xfrm>
          <a:prstGeom prst="rect">
            <a:avLst/>
          </a:prstGeom>
          <a:noFill/>
          <a:ln w="9525">
            <a:noFill/>
            <a:miter lim="800000"/>
            <a:headEnd/>
            <a:tailEnd/>
          </a:ln>
        </p:spPr>
        <p:txBody>
          <a:bodyPr>
            <a:spAutoFit/>
          </a:bodyPr>
          <a:lstStyle/>
          <a:p>
            <a:pPr>
              <a:spcBef>
                <a:spcPct val="50000"/>
              </a:spcBef>
            </a:pPr>
            <a:r>
              <a:rPr lang="en-US" sz="2000" b="1" dirty="0"/>
              <a:t>c. </a:t>
            </a:r>
            <a:r>
              <a:rPr lang="en-US" sz="2000" b="1" dirty="0" err="1"/>
              <a:t>Perbedaan</a:t>
            </a:r>
            <a:r>
              <a:rPr lang="en-US" sz="2000" b="1" dirty="0"/>
              <a:t> </a:t>
            </a:r>
            <a:r>
              <a:rPr lang="en-US" sz="2000" b="1" dirty="0" err="1"/>
              <a:t>Etik</a:t>
            </a:r>
            <a:r>
              <a:rPr lang="en-US" sz="2000" b="1" dirty="0"/>
              <a:t> </a:t>
            </a:r>
            <a:r>
              <a:rPr lang="en-US" sz="2000" b="1" dirty="0" err="1"/>
              <a:t>dan</a:t>
            </a:r>
            <a:r>
              <a:rPr lang="en-US" sz="2000" b="1" dirty="0"/>
              <a:t> </a:t>
            </a:r>
            <a:r>
              <a:rPr lang="en-US" sz="2000" b="1" dirty="0" err="1"/>
              <a:t>Hukum</a:t>
            </a:r>
            <a:endParaRPr lang="en-US" sz="2000" b="1" dirty="0"/>
          </a:p>
        </p:txBody>
      </p:sp>
      <p:graphicFrame>
        <p:nvGraphicFramePr>
          <p:cNvPr id="4" name="Group 335"/>
          <p:cNvGraphicFramePr>
            <a:graphicFrameLocks/>
          </p:cNvGraphicFramePr>
          <p:nvPr/>
        </p:nvGraphicFramePr>
        <p:xfrm>
          <a:off x="539750" y="1125538"/>
          <a:ext cx="8255317" cy="3626676"/>
        </p:xfrm>
        <a:graphic>
          <a:graphicData uri="http://schemas.openxmlformats.org/drawingml/2006/table">
            <a:tbl>
              <a:tblPr/>
              <a:tblGrid>
                <a:gridCol w="2519363"/>
                <a:gridCol w="223837"/>
                <a:gridCol w="2584450"/>
                <a:gridCol w="208280"/>
                <a:gridCol w="2719387"/>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bg2"/>
                          </a:solidFill>
                          <a:effectLst/>
                          <a:latin typeface="Verdana" pitchFamily="34" charset="0"/>
                        </a:rPr>
                        <a:t>Etik</a:t>
                      </a:r>
                    </a:p>
                  </a:txBody>
                  <a:tcPr horzOverflow="overflow">
                    <a:lnL>
                      <a:noFill/>
                    </a:lnL>
                    <a:lnR w="38100" cap="flat" cmpd="sng" algn="ctr">
                      <a:solidFill>
                        <a:schemeClr val="accent2"/>
                      </a:solidFill>
                      <a:prstDash val="solid"/>
                      <a:round/>
                      <a:headEnd type="none" w="med" len="med"/>
                      <a:tailEnd type="none" w="med" len="med"/>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bg2"/>
                          </a:solidFill>
                          <a:effectLst/>
                          <a:latin typeface="Verdana" pitchFamily="34" charset="0"/>
                        </a:rPr>
                        <a:t>Hukum</a:t>
                      </a:r>
                    </a:p>
                  </a:txBody>
                  <a:tcPr horzOverflow="overflow">
                    <a:lnL>
                      <a:noFill/>
                    </a:lnL>
                    <a:lnR cap="flat">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Tujuan</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Hidup</a:t>
                      </a: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Wibawa profesi</a:t>
                      </a:r>
                    </a:p>
                  </a:txBody>
                  <a:tcPr horzOverflow="overflow">
                    <a:lnL>
                      <a:noFill/>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Kedamaian</a:t>
                      </a:r>
                      <a:r>
                        <a:rPr kumimoji="0" lang="en-US" sz="1800" b="1" i="0" u="none" strike="noStrike" cap="none" normalizeH="0" baseline="0" dirty="0" smtClean="0">
                          <a:ln>
                            <a:noFill/>
                          </a:ln>
                          <a:solidFill>
                            <a:schemeClr val="tx1"/>
                          </a:solidFill>
                          <a:effectLst/>
                          <a:latin typeface="Verdana" pitchFamily="34" charset="0"/>
                        </a:rPr>
                        <a:t> / </a:t>
                      </a:r>
                      <a:r>
                        <a:rPr kumimoji="0" lang="en-US" sz="1800" b="1" i="0" u="none" strike="noStrike" cap="none" normalizeH="0" baseline="0" dirty="0" err="1" smtClean="0">
                          <a:ln>
                            <a:noFill/>
                          </a:ln>
                          <a:solidFill>
                            <a:schemeClr val="tx1"/>
                          </a:solidFill>
                          <a:effectLst/>
                          <a:latin typeface="Verdana" pitchFamily="34" charset="0"/>
                        </a:rPr>
                        <a:t>Keadilan</a:t>
                      </a:r>
                      <a:r>
                        <a:rPr kumimoji="0" lang="en-US" sz="1800" b="1" i="0" u="none" strike="noStrike" cap="none" normalizeH="0" baseline="0" dirty="0" smtClean="0">
                          <a:ln>
                            <a:noFill/>
                          </a:ln>
                          <a:solidFill>
                            <a:schemeClr val="tx1"/>
                          </a:solidFill>
                          <a:effectLst/>
                          <a:latin typeface="Verdana" pitchFamily="34" charset="0"/>
                        </a:rPr>
                        <a:t> </a:t>
                      </a:r>
                    </a:p>
                  </a:txBody>
                  <a:tcPr horzOverflow="overflow">
                    <a:lnL>
                      <a:noFill/>
                    </a:lnL>
                    <a:lnR cap="flat">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Pembentukan</a:t>
                      </a: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Kelompok profesi</a:t>
                      </a:r>
                    </a:p>
                  </a:txBody>
                  <a:tcP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Penguasa</a:t>
                      </a:r>
                    </a:p>
                  </a:txBody>
                  <a:tcPr horzOverflow="overflow">
                    <a:lnL>
                      <a:noFill/>
                    </a:lnL>
                    <a:lnR cap="flat">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a:noFill/>
                    </a:lnL>
                    <a:lnR w="381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a:noFill/>
                    </a:lnL>
                    <a:lnR cap="flat">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Materi</a:t>
                      </a:r>
                      <a:endParaRPr kumimoji="0" lang="en-US" sz="18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Kewajiban</a:t>
                      </a:r>
                    </a:p>
                  </a:txBody>
                  <a:tcP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Hak &amp; kewajiban</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Sanksi</a:t>
                      </a:r>
                      <a:endParaRPr kumimoji="0" lang="en-US" sz="1800" b="1" i="0" u="none" strike="noStrike" cap="none" normalizeH="0" baseline="0" dirty="0" smtClean="0">
                        <a:ln>
                          <a:noFill/>
                        </a:ln>
                        <a:solidFill>
                          <a:schemeClr val="tx1"/>
                        </a:solidFill>
                        <a:effectLst/>
                        <a:latin typeface="Verdana" pitchFamily="34" charset="0"/>
                      </a:endParaRPr>
                    </a:p>
                  </a:txBody>
                  <a:tcPr anchor="ct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anchor="ct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Kelompok profesi</a:t>
                      </a:r>
                    </a:p>
                  </a:txBody>
                  <a:tcPr anchor="ct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anchor="ct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Penguasa</a:t>
                      </a:r>
                    </a:p>
                  </a:txBody>
                  <a:tcPr anchor="ct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Tanggung</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Jawab</a:t>
                      </a: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Pelanggar</a:t>
                      </a:r>
                    </a:p>
                  </a:txBody>
                  <a:tcP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Pelanggar</a:t>
                      </a:r>
                      <a:endParaRPr kumimoji="0" lang="en-US" sz="18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sym typeface="Wingdings" pitchFamily="2" charset="2"/>
                        </a:rPr>
                        <a:t> </a:t>
                      </a:r>
                      <a:r>
                        <a:rPr kumimoji="0" lang="en-US" sz="1800" b="1" i="0" u="none" strike="noStrike" cap="none" normalizeH="0" baseline="0" dirty="0" err="1" smtClean="0">
                          <a:ln>
                            <a:noFill/>
                          </a:ln>
                          <a:solidFill>
                            <a:schemeClr val="tx1"/>
                          </a:solidFill>
                          <a:effectLst/>
                          <a:latin typeface="Verdana" pitchFamily="34" charset="0"/>
                        </a:rPr>
                        <a:t>perdata</a:t>
                      </a:r>
                      <a:endParaRPr kumimoji="0" lang="en-US" sz="1800" b="1"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543800" cy="3886200"/>
          </a:xfrm>
        </p:spPr>
        <p:txBody>
          <a:bodyPr>
            <a:normAutofit fontScale="85000" lnSpcReduction="20000"/>
          </a:bodyPr>
          <a:lstStyle/>
          <a:p>
            <a:pPr marL="455613" indent="-341313" algn="just" eaLnBrk="1" fontAlgn="auto" hangingPunct="1">
              <a:spcAft>
                <a:spcPts val="0"/>
              </a:spcAft>
              <a:buClr>
                <a:schemeClr val="tx1">
                  <a:shade val="95000"/>
                </a:schemeClr>
              </a:buClr>
              <a:buFont typeface="Wingdings 2"/>
              <a:buNone/>
              <a:defRPr/>
            </a:pPr>
            <a:r>
              <a:rPr lang="id-ID" dirty="0">
                <a:latin typeface="Arial Unicode MS" pitchFamily="34" charset="-128"/>
                <a:ea typeface="Arial Unicode MS" pitchFamily="34" charset="-128"/>
                <a:cs typeface="Arial Unicode MS" pitchFamily="34" charset="-128"/>
              </a:rPr>
              <a:t>3</a:t>
            </a:r>
            <a:r>
              <a:rPr lang="id-ID" dirty="0" smtClean="0">
                <a:latin typeface="Arial Unicode MS" pitchFamily="34" charset="-128"/>
                <a:ea typeface="Arial Unicode MS" pitchFamily="34" charset="-128"/>
                <a:cs typeface="Arial Unicode MS" pitchFamily="34" charset="-128"/>
              </a:rPr>
              <a:t>.</a:t>
            </a:r>
            <a:r>
              <a:rPr lang="en-US" dirty="0" smtClean="0">
                <a:latin typeface="Arial Unicode MS" pitchFamily="34" charset="-128"/>
                <a:ea typeface="Arial Unicode MS" pitchFamily="34" charset="-128"/>
                <a:cs typeface="Arial Unicode MS" pitchFamily="34" charset="-128"/>
              </a:rPr>
              <a:t> </a:t>
            </a:r>
            <a:r>
              <a:rPr lang="id-ID" dirty="0" smtClean="0">
                <a:latin typeface="Arial Unicode MS" pitchFamily="34" charset="-128"/>
                <a:ea typeface="Arial Unicode MS" pitchFamily="34" charset="-128"/>
                <a:cs typeface="Arial Unicode MS" pitchFamily="34" charset="-128"/>
              </a:rPr>
              <a:t>Bermoral</a:t>
            </a:r>
            <a:r>
              <a:rPr lang="en-US" dirty="0">
                <a:latin typeface="Arial Unicode MS" pitchFamily="34" charset="-128"/>
                <a:ea typeface="Arial Unicode MS" pitchFamily="34" charset="-128"/>
                <a:cs typeface="Arial Unicode MS" pitchFamily="34" charset="-128"/>
              </a:rPr>
              <a:t>. </a:t>
            </a:r>
            <a:r>
              <a:rPr lang="id-ID" dirty="0">
                <a:latin typeface="Arial Unicode MS" pitchFamily="34" charset="-128"/>
                <a:ea typeface="Arial Unicode MS" pitchFamily="34" charset="-128"/>
                <a:cs typeface="Arial Unicode MS" pitchFamily="34" charset="-128"/>
              </a:rPr>
              <a:t>Jujur, saling menghormati, tidak sombong, suka membantu, dll merupakan turunan dari manusia yang bermoral. </a:t>
            </a:r>
            <a:endParaRPr lang="en-US" dirty="0" smtClean="0">
              <a:latin typeface="Arial Unicode MS" pitchFamily="34" charset="-128"/>
              <a:ea typeface="Arial Unicode MS" pitchFamily="34" charset="-128"/>
              <a:cs typeface="Arial Unicode MS" pitchFamily="34" charset="-128"/>
            </a:endParaRPr>
          </a:p>
          <a:p>
            <a:pPr marL="455613" indent="-341313" algn="just" eaLnBrk="1" fontAlgn="auto" hangingPunct="1">
              <a:spcAft>
                <a:spcPts val="0"/>
              </a:spcAft>
              <a:buClr>
                <a:schemeClr val="tx1">
                  <a:shade val="95000"/>
                </a:schemeClr>
              </a:buClr>
              <a:buFont typeface="Wingdings 2"/>
              <a:buNone/>
              <a:defRPr/>
            </a:pPr>
            <a:endParaRPr lang="en-US" dirty="0">
              <a:latin typeface="Arial Unicode MS" pitchFamily="34" charset="-128"/>
              <a:ea typeface="Arial Unicode MS" pitchFamily="34" charset="-128"/>
              <a:cs typeface="Arial Unicode MS" pitchFamily="34" charset="-128"/>
            </a:endParaRPr>
          </a:p>
          <a:p>
            <a:pPr marL="455613" indent="-341313" algn="just" eaLnBrk="1" fontAlgn="auto" hangingPunct="1">
              <a:spcAft>
                <a:spcPts val="0"/>
              </a:spcAft>
              <a:buClr>
                <a:schemeClr val="tx1">
                  <a:shade val="95000"/>
                </a:schemeClr>
              </a:buClr>
              <a:buFont typeface="Wingdings 2"/>
              <a:buNone/>
              <a:defRPr/>
            </a:pPr>
            <a:r>
              <a:rPr lang="id-ID" dirty="0" smtClean="0">
                <a:latin typeface="Arial Unicode MS" pitchFamily="34" charset="-128"/>
                <a:ea typeface="Arial Unicode MS" pitchFamily="34" charset="-128"/>
                <a:cs typeface="Arial Unicode MS" pitchFamily="34" charset="-128"/>
              </a:rPr>
              <a:t>4.</a:t>
            </a:r>
            <a:r>
              <a:rPr lang="en-US" dirty="0" smtClean="0">
                <a:latin typeface="Arial Unicode MS" pitchFamily="34" charset="-128"/>
                <a:ea typeface="Arial Unicode MS" pitchFamily="34" charset="-128"/>
                <a:cs typeface="Arial Unicode MS" pitchFamily="34" charset="-128"/>
              </a:rPr>
              <a:t> </a:t>
            </a:r>
            <a:r>
              <a:rPr lang="id-ID" dirty="0" smtClean="0">
                <a:latin typeface="Arial Unicode MS" pitchFamily="34" charset="-128"/>
                <a:ea typeface="Arial Unicode MS" pitchFamily="34" charset="-128"/>
                <a:cs typeface="Arial Unicode MS" pitchFamily="34" charset="-128"/>
              </a:rPr>
              <a:t>Bijaksana</a:t>
            </a:r>
            <a:r>
              <a:rPr lang="en-US" dirty="0">
                <a:latin typeface="Arial Unicode MS" pitchFamily="34" charset="-128"/>
                <a:ea typeface="Arial Unicode MS" pitchFamily="34" charset="-128"/>
                <a:cs typeface="Arial Unicode MS" pitchFamily="34" charset="-128"/>
              </a:rPr>
              <a:t>. </a:t>
            </a:r>
            <a:r>
              <a:rPr lang="id-ID" dirty="0">
                <a:latin typeface="Arial Unicode MS" pitchFamily="34" charset="-128"/>
                <a:ea typeface="Arial Unicode MS" pitchFamily="34" charset="-128"/>
                <a:cs typeface="Arial Unicode MS" pitchFamily="34" charset="-128"/>
              </a:rPr>
              <a:t>Karakter ini muncul karena keluasan wawasan seseorang. Dengan keluasan wawasan, ia akan melihat banyaknya perbedaan yang mampu diambil sebagai kekuatan. Karakter bijaksana ini dapat terbentuk dari adanya penanaman nilai-nilai kebinekaan</a:t>
            </a:r>
            <a:r>
              <a:rPr lang="id-ID" dirty="0" smtClean="0">
                <a:latin typeface="Arial Unicode MS" pitchFamily="34" charset="-128"/>
                <a:ea typeface="Arial Unicode MS" pitchFamily="34" charset="-128"/>
                <a:cs typeface="Arial Unicode MS" pitchFamily="34" charset="-128"/>
              </a:rPr>
              <a:t>.</a:t>
            </a:r>
            <a:endParaRPr lang="en-US" dirty="0" smtClean="0">
              <a:latin typeface="Arial Unicode MS" pitchFamily="34" charset="-128"/>
              <a:ea typeface="Arial Unicode MS" pitchFamily="34" charset="-128"/>
              <a:cs typeface="Arial Unicode MS" pitchFamily="34" charset="-128"/>
            </a:endParaRPr>
          </a:p>
          <a:p>
            <a:pPr marL="455613" indent="-341313" algn="just" eaLnBrk="1" fontAlgn="auto" hangingPunct="1">
              <a:spcAft>
                <a:spcPts val="0"/>
              </a:spcAft>
              <a:buClr>
                <a:schemeClr val="tx1">
                  <a:shade val="95000"/>
                </a:schemeClr>
              </a:buClr>
              <a:buFont typeface="Wingdings 2"/>
              <a:buNone/>
              <a:defRPr/>
            </a:pPr>
            <a:endParaRPr lang="en-US" dirty="0">
              <a:latin typeface="Arial Unicode MS" pitchFamily="34" charset="-128"/>
              <a:ea typeface="Arial Unicode MS" pitchFamily="34" charset="-128"/>
              <a:cs typeface="Arial Unicode MS" pitchFamily="34" charset="-128"/>
            </a:endParaRPr>
          </a:p>
        </p:txBody>
      </p:sp>
    </p:spTree>
    <p:custDataLst>
      <p:tags r:id="rId1"/>
    </p:custDataLst>
    <p:extLst>
      <p:ext uri="{BB962C8B-B14F-4D97-AF65-F5344CB8AC3E}">
        <p14:creationId xmlns="" xmlns:p14="http://schemas.microsoft.com/office/powerpoint/2010/main" val="2417432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543800" cy="3508977"/>
          </a:xfrm>
        </p:spPr>
        <p:txBody>
          <a:bodyPr/>
          <a:lstStyle/>
          <a:p>
            <a:pPr marL="548640" indent="-411480" eaLnBrk="1" fontAlgn="auto" hangingPunct="1">
              <a:spcAft>
                <a:spcPts val="0"/>
              </a:spcAft>
              <a:buClr>
                <a:schemeClr val="tx1">
                  <a:shade val="95000"/>
                </a:schemeClr>
              </a:buClr>
              <a:buFont typeface="Wingdings 2"/>
              <a:buNone/>
              <a:defRPr/>
            </a:pPr>
            <a:r>
              <a:rPr lang="id-ID" sz="2800" dirty="0">
                <a:latin typeface="Arial Unicode MS" pitchFamily="34" charset="-128"/>
                <a:ea typeface="Arial Unicode MS" pitchFamily="34" charset="-128"/>
                <a:cs typeface="Arial Unicode MS" pitchFamily="34" charset="-128"/>
              </a:rPr>
              <a:t>5</a:t>
            </a:r>
            <a:r>
              <a:rPr lang="id-ID" sz="2800" dirty="0" smtClean="0">
                <a:latin typeface="Arial Unicode MS" pitchFamily="34" charset="-128"/>
                <a:ea typeface="Arial Unicode MS" pitchFamily="34" charset="-128"/>
                <a:cs typeface="Arial Unicode MS" pitchFamily="34" charset="-128"/>
              </a:rPr>
              <a:t>.</a:t>
            </a:r>
            <a:r>
              <a:rPr lang="en-US" sz="2800" dirty="0" smtClean="0">
                <a:latin typeface="Arial Unicode MS" pitchFamily="34" charset="-128"/>
                <a:ea typeface="Arial Unicode MS" pitchFamily="34" charset="-128"/>
                <a:cs typeface="Arial Unicode MS" pitchFamily="34" charset="-128"/>
              </a:rPr>
              <a:t> </a:t>
            </a:r>
            <a:r>
              <a:rPr lang="id-ID" sz="2800" dirty="0" smtClean="0">
                <a:latin typeface="Arial Unicode MS" pitchFamily="34" charset="-128"/>
                <a:ea typeface="Arial Unicode MS" pitchFamily="34" charset="-128"/>
                <a:cs typeface="Arial Unicode MS" pitchFamily="34" charset="-128"/>
              </a:rPr>
              <a:t>Pembelajar </a:t>
            </a:r>
            <a:r>
              <a:rPr lang="id-ID" sz="2800" dirty="0">
                <a:latin typeface="Arial Unicode MS" pitchFamily="34" charset="-128"/>
                <a:ea typeface="Arial Unicode MS" pitchFamily="34" charset="-128"/>
                <a:cs typeface="Arial Unicode MS" pitchFamily="34" charset="-128"/>
              </a:rPr>
              <a:t>sejati</a:t>
            </a:r>
            <a:r>
              <a:rPr lang="en-US" sz="2800" dirty="0">
                <a:latin typeface="Arial Unicode MS" pitchFamily="34" charset="-128"/>
                <a:ea typeface="Arial Unicode MS" pitchFamily="34" charset="-128"/>
                <a:cs typeface="Arial Unicode MS" pitchFamily="34" charset="-128"/>
              </a:rPr>
              <a:t>. </a:t>
            </a:r>
            <a:r>
              <a:rPr lang="id-ID" sz="2800" dirty="0">
                <a:latin typeface="Arial Unicode MS" pitchFamily="34" charset="-128"/>
                <a:ea typeface="Arial Unicode MS" pitchFamily="34" charset="-128"/>
                <a:cs typeface="Arial Unicode MS" pitchFamily="34" charset="-128"/>
              </a:rPr>
              <a:t>Untuk dapat memiliki wawasan yang luas, seseorang harus senantiasa belajar. Seorang pembelajar sejati pada dasarnya dimotivasi oleh adanya pemahaman akan luasnya ilmu Tuhan (nilai transendensi). Selain itu, dengan penanaman nilai-nilai kebinekaan ia akan semakin bersemangat untuk mengambil kekuatan dari sekian banyak perbedaan</a:t>
            </a:r>
            <a:r>
              <a:rPr lang="id-ID" sz="2800" dirty="0" smtClean="0">
                <a:latin typeface="Arial Unicode MS" pitchFamily="34" charset="-128"/>
                <a:ea typeface="Arial Unicode MS" pitchFamily="34" charset="-128"/>
                <a:cs typeface="Arial Unicode MS" pitchFamily="34" charset="-128"/>
              </a:rPr>
              <a:t>.</a:t>
            </a:r>
            <a:endParaRPr lang="id-ID" sz="2800" dirty="0"/>
          </a:p>
        </p:txBody>
      </p:sp>
      <p:pic>
        <p:nvPicPr>
          <p:cNvPr id="2457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1400" y="5024261"/>
            <a:ext cx="1752600" cy="1833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22657176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762000" y="685800"/>
            <a:ext cx="7543800" cy="5248275"/>
          </a:xfrm>
        </p:spPr>
        <p:txBody>
          <a:bodyPr/>
          <a:lstStyle/>
          <a:p>
            <a:pPr marL="466725" indent="-447675" eaLnBrk="1" hangingPunct="1">
              <a:buFont typeface="Arial" charset="0"/>
              <a:buNone/>
              <a:tabLst>
                <a:tab pos="233363" algn="l"/>
              </a:tabLst>
              <a:defRPr/>
            </a:pPr>
            <a:r>
              <a:rPr lang="id-ID" altLang="id-ID" sz="2800" dirty="0" smtClean="0">
                <a:latin typeface="Arial Unicode MS" pitchFamily="34" charset="-128"/>
                <a:ea typeface="Arial Unicode MS" pitchFamily="34" charset="-128"/>
                <a:cs typeface="Arial Unicode MS" pitchFamily="34" charset="-128"/>
              </a:rPr>
              <a:t>6.</a:t>
            </a:r>
            <a:r>
              <a:rPr lang="en-US" altLang="id-ID" sz="2800" dirty="0" smtClean="0">
                <a:latin typeface="Arial Unicode MS" pitchFamily="34" charset="-128"/>
                <a:ea typeface="Arial Unicode MS" pitchFamily="34" charset="-128"/>
                <a:cs typeface="Arial Unicode MS" pitchFamily="34" charset="-128"/>
              </a:rPr>
              <a:t> </a:t>
            </a:r>
            <a:r>
              <a:rPr lang="id-ID" altLang="id-ID" sz="2800" dirty="0" smtClean="0">
                <a:latin typeface="Arial Unicode MS" pitchFamily="34" charset="-128"/>
                <a:ea typeface="Arial Unicode MS" pitchFamily="34" charset="-128"/>
                <a:cs typeface="Arial Unicode MS" pitchFamily="34" charset="-128"/>
              </a:rPr>
              <a:t>Mandiri</a:t>
            </a:r>
            <a:r>
              <a:rPr lang="en-US" altLang="id-ID" sz="2800" dirty="0" smtClean="0">
                <a:latin typeface="Arial Unicode MS" pitchFamily="34" charset="-128"/>
                <a:ea typeface="Arial Unicode MS" pitchFamily="34" charset="-128"/>
                <a:cs typeface="Arial Unicode MS" pitchFamily="34" charset="-128"/>
              </a:rPr>
              <a:t>. </a:t>
            </a:r>
            <a:r>
              <a:rPr lang="id-ID" altLang="id-ID" sz="2800" dirty="0" smtClean="0">
                <a:latin typeface="Arial Unicode MS" pitchFamily="34" charset="-128"/>
                <a:ea typeface="Arial Unicode MS" pitchFamily="34" charset="-128"/>
                <a:cs typeface="Arial Unicode MS" pitchFamily="34" charset="-128"/>
              </a:rPr>
              <a:t>Karakter ini muncul dari penanaman nilai-nilai humanisasi dan liberasi. Dengan pemahaman bahwa tiap manusia dan bangsa memiliki potensi dan sama-sama subjek kehidupan maka ia tidak akan membenarkan adanya penindasan sesama manusia. Darinya, memunculkan sikap mandiri sebagai bangsa.</a:t>
            </a:r>
            <a:endParaRPr lang="en-US" altLang="id-ID" sz="2800" dirty="0" smtClean="0">
              <a:latin typeface="Arial Unicode MS" pitchFamily="34" charset="-128"/>
              <a:ea typeface="Arial Unicode MS" pitchFamily="34" charset="-128"/>
              <a:cs typeface="Arial Unicode MS" pitchFamily="34" charset="-128"/>
            </a:endParaRPr>
          </a:p>
          <a:p>
            <a:pPr marL="466725" indent="-447675" eaLnBrk="1" hangingPunct="1">
              <a:buFont typeface="Arial" charset="0"/>
              <a:buNone/>
              <a:defRPr/>
            </a:pPr>
            <a:r>
              <a:rPr lang="id-ID" altLang="id-ID" sz="2800" dirty="0" smtClean="0">
                <a:latin typeface="Arial Unicode MS" pitchFamily="34" charset="-128"/>
                <a:ea typeface="Arial Unicode MS" pitchFamily="34" charset="-128"/>
                <a:cs typeface="Arial Unicode MS" pitchFamily="34" charset="-128"/>
              </a:rPr>
              <a:t>7.</a:t>
            </a:r>
            <a:r>
              <a:rPr lang="en-US" altLang="id-ID" sz="2800" dirty="0" smtClean="0">
                <a:latin typeface="Arial Unicode MS" pitchFamily="34" charset="-128"/>
                <a:ea typeface="Arial Unicode MS" pitchFamily="34" charset="-128"/>
                <a:cs typeface="Arial Unicode MS" pitchFamily="34" charset="-128"/>
              </a:rPr>
              <a:t> </a:t>
            </a:r>
            <a:r>
              <a:rPr lang="id-ID" altLang="id-ID" sz="2800" dirty="0" smtClean="0">
                <a:latin typeface="Arial Unicode MS" pitchFamily="34" charset="-128"/>
                <a:ea typeface="Arial Unicode MS" pitchFamily="34" charset="-128"/>
                <a:cs typeface="Arial Unicode MS" pitchFamily="34" charset="-128"/>
              </a:rPr>
              <a:t>Kontributif</a:t>
            </a:r>
            <a:r>
              <a:rPr lang="en-US" altLang="id-ID" sz="2800" dirty="0" smtClean="0">
                <a:latin typeface="Arial Unicode MS" pitchFamily="34" charset="-128"/>
                <a:ea typeface="Arial Unicode MS" pitchFamily="34" charset="-128"/>
                <a:cs typeface="Arial Unicode MS" pitchFamily="34" charset="-128"/>
              </a:rPr>
              <a:t>. </a:t>
            </a:r>
            <a:r>
              <a:rPr lang="id-ID" altLang="id-ID" sz="2800" dirty="0" smtClean="0">
                <a:latin typeface="Arial Unicode MS" pitchFamily="34" charset="-128"/>
                <a:ea typeface="Arial Unicode MS" pitchFamily="34" charset="-128"/>
                <a:cs typeface="Arial Unicode MS" pitchFamily="34" charset="-128"/>
              </a:rPr>
              <a:t>Kontributif </a:t>
            </a:r>
            <a:r>
              <a:rPr lang="en-US" altLang="id-ID" sz="2800" dirty="0" smtClean="0">
                <a:latin typeface="Arial Unicode MS" pitchFamily="34" charset="-128"/>
                <a:ea typeface="Arial Unicode MS" pitchFamily="34" charset="-128"/>
                <a:cs typeface="Arial Unicode MS" pitchFamily="34" charset="-128"/>
              </a:rPr>
              <a:t>m</a:t>
            </a:r>
            <a:r>
              <a:rPr lang="id-ID" altLang="id-ID" sz="2800" dirty="0" smtClean="0">
                <a:latin typeface="Arial Unicode MS" pitchFamily="34" charset="-128"/>
                <a:ea typeface="Arial Unicode MS" pitchFamily="34" charset="-128"/>
                <a:cs typeface="Arial Unicode MS" pitchFamily="34" charset="-128"/>
              </a:rPr>
              <a:t>erupakan cermin seorang pemimpin.</a:t>
            </a:r>
            <a:endParaRPr lang="en-US" altLang="id-ID" sz="2800" dirty="0" smtClean="0">
              <a:latin typeface="Arial Unicode MS" pitchFamily="34" charset="-128"/>
              <a:ea typeface="Arial Unicode MS" pitchFamily="34" charset="-128"/>
              <a:cs typeface="Arial Unicode MS" pitchFamily="34" charset="-128"/>
            </a:endParaRPr>
          </a:p>
          <a:p>
            <a:pPr marL="0" indent="0" eaLnBrk="1" hangingPunct="1">
              <a:buFont typeface="Arial" charset="0"/>
              <a:buNone/>
              <a:defRPr/>
            </a:pPr>
            <a:endParaRPr lang="id-ID" altLang="id-ID" sz="2800" dirty="0" smtClean="0"/>
          </a:p>
        </p:txBody>
      </p:sp>
      <p:pic>
        <p:nvPicPr>
          <p:cNvPr id="25603" name="Picture 2" descr="http://4.bp.blogspot.com/-wMY_F2FiGwk/Tob6ihlBmNI/AAAAAAAAACM/GSgdSPW6_Ws/s320/Pemeriksaan+kehamila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0400" y="5029200"/>
            <a:ext cx="1317171"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353769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19200" y="990600"/>
            <a:ext cx="6781800" cy="1600200"/>
          </a:xfrm>
        </p:spPr>
        <p:txBody>
          <a:bodyPr>
            <a:normAutofit/>
          </a:bodyPr>
          <a:lstStyle/>
          <a:p>
            <a:pPr algn="ctr" eaLnBrk="1" hangingPunct="1"/>
            <a:r>
              <a:rPr lang="id-ID" altLang="id-ID" sz="4800" b="1" dirty="0" smtClean="0"/>
              <a:t>Pedoman Pembentukan karakter calon Bidan</a:t>
            </a:r>
          </a:p>
        </p:txBody>
      </p:sp>
      <p:pic>
        <p:nvPicPr>
          <p:cNvPr id="266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4600" y="3184525"/>
            <a:ext cx="3924300" cy="2597150"/>
          </a:xfrm>
          <a:prstGeom prst="rect">
            <a:avLst/>
          </a:prstGeom>
          <a:noFill/>
          <a:ln>
            <a:noFill/>
          </a:ln>
          <a:effectLst>
            <a:prstShdw prst="shdw17" dist="17961" dir="2700000">
              <a:schemeClr val="bg2"/>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325647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19200" y="762000"/>
            <a:ext cx="6781800" cy="533400"/>
          </a:xfrm>
        </p:spPr>
        <p:txBody>
          <a:bodyPr>
            <a:normAutofit fontScale="90000"/>
          </a:bodyPr>
          <a:lstStyle/>
          <a:p>
            <a:pPr eaLnBrk="1" hangingPunct="1"/>
            <a:r>
              <a:rPr lang="id-ID" altLang="id-ID" sz="3200" b="1" dirty="0" smtClean="0"/>
              <a:t>KARAKTER BIDAN YG BAIK</a:t>
            </a:r>
          </a:p>
        </p:txBody>
      </p:sp>
      <p:sp>
        <p:nvSpPr>
          <p:cNvPr id="3" name="Content Placeholder 2"/>
          <p:cNvSpPr>
            <a:spLocks noGrp="1"/>
          </p:cNvSpPr>
          <p:nvPr>
            <p:ph idx="1"/>
          </p:nvPr>
        </p:nvSpPr>
        <p:spPr>
          <a:xfrm>
            <a:off x="762000" y="1447800"/>
            <a:ext cx="7543800" cy="4876800"/>
          </a:xfrm>
          <a:solidFill>
            <a:schemeClr val="accent5">
              <a:lumMod val="20000"/>
              <a:lumOff val="80000"/>
            </a:schemeClr>
          </a:solidFill>
        </p:spPr>
        <p:txBody>
          <a:bodyPr>
            <a:normAutofit/>
          </a:bodyPr>
          <a:lstStyle/>
          <a:p>
            <a:pPr algn="just" eaLnBrk="1" hangingPunct="1">
              <a:defRPr/>
            </a:pPr>
            <a:r>
              <a:rPr lang="id-ID" sz="2800" b="1" dirty="0" smtClean="0"/>
              <a:t>Karakter bidan yang baik memandang penting</a:t>
            </a:r>
            <a:r>
              <a:rPr lang="en-US" sz="2800" b="1" dirty="0" smtClean="0"/>
              <a:t> a</a:t>
            </a:r>
            <a:r>
              <a:rPr lang="id-ID" sz="2800" b="1" dirty="0" smtClean="0"/>
              <a:t>kan kejujuran dan karakter dapat dipercaya</a:t>
            </a:r>
          </a:p>
          <a:p>
            <a:pPr algn="just" eaLnBrk="1" hangingPunct="1">
              <a:defRPr/>
            </a:pPr>
            <a:r>
              <a:rPr lang="id-ID" sz="2800" b="1" dirty="0" smtClean="0"/>
              <a:t>Karakter yang baik didasarkan pada perilaku, tindakan dan sikap seorang Bidan yang tidak mempermalukan atau mencoreng nama baik Profesinya.</a:t>
            </a:r>
          </a:p>
          <a:p>
            <a:pPr algn="just" eaLnBrk="1" hangingPunct="1">
              <a:defRPr/>
            </a:pPr>
            <a:r>
              <a:rPr lang="id-ID" sz="2800" b="1" dirty="0" smtClean="0"/>
              <a:t>Karakter yang baik harus mampu mencetak bidan yang dapat berpraktik aman dan kompeten tanpa supervisi (mandiri).</a:t>
            </a:r>
            <a:endParaRPr lang="id-ID" sz="2800" b="1" dirty="0"/>
          </a:p>
        </p:txBody>
      </p:sp>
    </p:spTree>
    <p:custDataLst>
      <p:tags r:id="rId1"/>
    </p:custDataLst>
    <p:extLst>
      <p:ext uri="{BB962C8B-B14F-4D97-AF65-F5344CB8AC3E}">
        <p14:creationId xmlns="" xmlns:p14="http://schemas.microsoft.com/office/powerpoint/2010/main" val="829742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914400"/>
            <a:ext cx="8001000" cy="685800"/>
          </a:xfrm>
        </p:spPr>
        <p:txBody>
          <a:bodyPr>
            <a:normAutofit/>
          </a:bodyPr>
          <a:lstStyle/>
          <a:p>
            <a:pPr eaLnBrk="1" hangingPunct="1"/>
            <a:r>
              <a:rPr lang="en-US" altLang="id-ID" sz="3200" b="1" dirty="0" smtClean="0"/>
              <a:t>HAL YANG TIDAK BOLEH DILAKUKAN</a:t>
            </a:r>
            <a:endParaRPr lang="id-ID" altLang="id-ID" sz="3200" b="1" dirty="0" smtClean="0"/>
          </a:p>
        </p:txBody>
      </p:sp>
      <p:sp>
        <p:nvSpPr>
          <p:cNvPr id="28675" name="Content Placeholder 2"/>
          <p:cNvSpPr>
            <a:spLocks noGrp="1"/>
          </p:cNvSpPr>
          <p:nvPr>
            <p:ph idx="1"/>
          </p:nvPr>
        </p:nvSpPr>
        <p:spPr>
          <a:xfrm>
            <a:off x="762000" y="1905000"/>
            <a:ext cx="7543800" cy="3886200"/>
          </a:xfrm>
        </p:spPr>
        <p:txBody>
          <a:bodyPr>
            <a:normAutofit fontScale="70000" lnSpcReduction="20000"/>
          </a:bodyPr>
          <a:lstStyle/>
          <a:p>
            <a:pPr marL="457200" indent="-457200">
              <a:buFont typeface="Wingdings" pitchFamily="2" charset="2"/>
              <a:buChar char="v"/>
            </a:pPr>
            <a:r>
              <a:rPr lang="id-ID" sz="3200" b="1" dirty="0" smtClean="0"/>
              <a:t>Tindakan yang  </a:t>
            </a:r>
            <a:r>
              <a:rPr lang="en-US" sz="3200" b="1" dirty="0" smtClean="0"/>
              <a:t>Aggressive, </a:t>
            </a:r>
            <a:r>
              <a:rPr lang="id-ID" sz="3200" b="1" dirty="0" smtClean="0"/>
              <a:t>kekerasan atau perilaku yang mengancam</a:t>
            </a:r>
            <a:endParaRPr lang="en-US" sz="3200" b="1" dirty="0" smtClean="0"/>
          </a:p>
          <a:p>
            <a:pPr marL="457200" indent="-457200">
              <a:buFont typeface="Wingdings" pitchFamily="2" charset="2"/>
              <a:buChar char="v"/>
            </a:pPr>
            <a:r>
              <a:rPr lang="id-ID" sz="3200" b="1" dirty="0" smtClean="0"/>
              <a:t>Kecurangan </a:t>
            </a:r>
            <a:r>
              <a:rPr lang="id-ID" sz="3200" b="1" dirty="0"/>
              <a:t>atau </a:t>
            </a:r>
            <a:r>
              <a:rPr lang="id-ID" sz="3200" b="1" dirty="0" smtClean="0"/>
              <a:t>Plagiat</a:t>
            </a:r>
            <a:endParaRPr lang="en-US" sz="3200" b="1" dirty="0" smtClean="0"/>
          </a:p>
          <a:p>
            <a:pPr marL="457200" indent="-457200">
              <a:buFont typeface="Wingdings" pitchFamily="2" charset="2"/>
              <a:buChar char="v"/>
            </a:pPr>
            <a:r>
              <a:rPr lang="id-ID" altLang="id-ID" sz="3200" b="1" dirty="0" smtClean="0"/>
              <a:t>Tindakan </a:t>
            </a:r>
            <a:r>
              <a:rPr lang="id-ID" altLang="id-ID" sz="3200" b="1" dirty="0"/>
              <a:t>atau tuduhan kriminalCriminal </a:t>
            </a:r>
            <a:endParaRPr lang="en-US" altLang="id-ID" sz="3200" b="1" dirty="0" smtClean="0"/>
          </a:p>
          <a:p>
            <a:pPr marL="457200" indent="-457200">
              <a:buFont typeface="Wingdings" pitchFamily="2" charset="2"/>
              <a:buChar char="v"/>
            </a:pPr>
            <a:r>
              <a:rPr lang="id-ID" altLang="id-ID" sz="3200" b="1" dirty="0" smtClean="0"/>
              <a:t>Ketidakjujuran</a:t>
            </a:r>
            <a:endParaRPr lang="en-US" altLang="id-ID" sz="3200" b="1" dirty="0" smtClean="0"/>
          </a:p>
          <a:p>
            <a:pPr marL="457200" indent="-457200">
              <a:buFont typeface="Wingdings" pitchFamily="2" charset="2"/>
              <a:buChar char="v"/>
            </a:pPr>
            <a:r>
              <a:rPr lang="id-ID" altLang="id-ID" sz="3200" b="1" dirty="0"/>
              <a:t>Penyalahgunaan obat-obatan terlarang dan mengkonsumsi minuman keras</a:t>
            </a:r>
          </a:p>
          <a:p>
            <a:pPr marL="457200" indent="-457200">
              <a:buFont typeface="Wingdings" pitchFamily="2" charset="2"/>
              <a:buChar char="v"/>
            </a:pPr>
            <a:r>
              <a:rPr lang="id-ID" altLang="id-ID" sz="3200" b="1" dirty="0"/>
              <a:t>Masalah dalam Praktik </a:t>
            </a:r>
            <a:r>
              <a:rPr lang="id-ID" altLang="id-ID" sz="3200" b="1" dirty="0" smtClean="0"/>
              <a:t>Kebidanan</a:t>
            </a:r>
            <a:endParaRPr lang="en-US" altLang="id-ID" sz="3200" b="1" dirty="0" smtClean="0"/>
          </a:p>
          <a:p>
            <a:pPr marL="457200" indent="-457200">
              <a:buFont typeface="Wingdings" pitchFamily="2" charset="2"/>
              <a:buChar char="v"/>
            </a:pPr>
            <a:r>
              <a:rPr lang="id-ID" altLang="id-ID" sz="3200" b="1" dirty="0"/>
              <a:t>Perlikau atau Sikap Tidak Baik yang menetap/tidak </a:t>
            </a:r>
            <a:r>
              <a:rPr lang="id-ID" altLang="id-ID" sz="3200" b="1" dirty="0" smtClean="0"/>
              <a:t>berubah</a:t>
            </a:r>
            <a:endParaRPr lang="en-US" altLang="id-ID" sz="3200" b="1" dirty="0" smtClean="0"/>
          </a:p>
          <a:p>
            <a:pPr marL="457200" indent="-457200">
              <a:buFont typeface="Wingdings" pitchFamily="2" charset="2"/>
              <a:buChar char="v"/>
            </a:pPr>
            <a:r>
              <a:rPr lang="id-ID" altLang="id-ID" sz="3200" b="1" dirty="0"/>
              <a:t>Perilaku tidak Professional</a:t>
            </a:r>
          </a:p>
          <a:p>
            <a:pPr marL="457200" indent="-457200">
              <a:buFont typeface="Wingdings" pitchFamily="2" charset="2"/>
              <a:buChar char="v"/>
            </a:pPr>
            <a:r>
              <a:rPr lang="id-ID" altLang="id-ID" sz="3200" b="1" dirty="0"/>
              <a:t>Catatan Tindakan pelanggaran</a:t>
            </a:r>
          </a:p>
          <a:p>
            <a:pPr marL="457200" indent="-457200">
              <a:buFont typeface="Wingdings" pitchFamily="2" charset="2"/>
              <a:buChar char="v"/>
            </a:pPr>
            <a:endParaRPr lang="id-ID" altLang="id-ID" sz="3200" b="1" dirty="0"/>
          </a:p>
          <a:p>
            <a:pPr marL="457200" indent="-457200">
              <a:buFont typeface="Wingdings" pitchFamily="2" charset="2"/>
              <a:buChar char="v"/>
            </a:pPr>
            <a:endParaRPr lang="id-ID" altLang="id-ID" sz="3200" b="1" dirty="0"/>
          </a:p>
          <a:p>
            <a:pPr marL="457200" indent="-457200">
              <a:buFont typeface="Wingdings" pitchFamily="2" charset="2"/>
              <a:buChar char="v"/>
            </a:pPr>
            <a:endParaRPr lang="id-ID" sz="3200" b="1" dirty="0"/>
          </a:p>
          <a:p>
            <a:pPr marL="457200" indent="-457200" eaLnBrk="1" hangingPunct="1">
              <a:buFont typeface="Wingdings" pitchFamily="2" charset="2"/>
              <a:buChar char="v"/>
            </a:pPr>
            <a:endParaRPr lang="id-ID" sz="3200" dirty="0" smtClean="0"/>
          </a:p>
        </p:txBody>
      </p:sp>
    </p:spTree>
    <p:custDataLst>
      <p:tags r:id="rId1"/>
    </p:custDataLst>
    <p:extLst>
      <p:ext uri="{BB962C8B-B14F-4D97-AF65-F5344CB8AC3E}">
        <p14:creationId xmlns="" xmlns:p14="http://schemas.microsoft.com/office/powerpoint/2010/main" val="1080467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457200"/>
            <a:ext cx="7772400" cy="1600200"/>
          </a:xfrm>
        </p:spPr>
        <p:txBody>
          <a:bodyPr>
            <a:normAutofit/>
          </a:bodyPr>
          <a:lstStyle/>
          <a:p>
            <a:r>
              <a:rPr lang="id-ID" sz="3200" b="1" dirty="0" smtClean="0"/>
              <a:t>MONITORING </a:t>
            </a:r>
            <a:r>
              <a:rPr lang="en-US" sz="3200" b="1" dirty="0" smtClean="0"/>
              <a:t/>
            </a:r>
            <a:br>
              <a:rPr lang="en-US" sz="3200" b="1" dirty="0" smtClean="0"/>
            </a:br>
            <a:r>
              <a:rPr lang="id-ID" sz="3200" b="1" dirty="0" smtClean="0"/>
              <a:t>DALAM ORGANISASI PROFESI</a:t>
            </a:r>
          </a:p>
        </p:txBody>
      </p:sp>
      <p:sp>
        <p:nvSpPr>
          <p:cNvPr id="36867" name="Content Placeholder 2"/>
          <p:cNvSpPr>
            <a:spLocks noGrp="1"/>
          </p:cNvSpPr>
          <p:nvPr>
            <p:ph idx="1"/>
          </p:nvPr>
        </p:nvSpPr>
        <p:spPr>
          <a:xfrm>
            <a:off x="609600" y="2514600"/>
            <a:ext cx="7924800" cy="2057400"/>
          </a:xfrm>
        </p:spPr>
        <p:txBody>
          <a:bodyPr/>
          <a:lstStyle/>
          <a:p>
            <a:pPr marL="0" indent="0">
              <a:buFont typeface="Arial" charset="0"/>
              <a:buNone/>
            </a:pPr>
            <a:r>
              <a:rPr lang="id-ID" dirty="0" smtClean="0">
                <a:latin typeface="Arial Rounded MT Bold" pitchFamily="34" charset="0"/>
              </a:rPr>
              <a:t>DALAM PROFESI KEBIDANAN SEBAGAI ANGGOTA, PENGEMBANGAN KARAKTER DIATUR DALAM </a:t>
            </a:r>
            <a:r>
              <a:rPr lang="id-ID" b="1" dirty="0" smtClean="0">
                <a:latin typeface="Arial Rounded MT Bold" pitchFamily="34" charset="0"/>
              </a:rPr>
              <a:t>KODE ETIK PROFESI BIDAN</a:t>
            </a:r>
          </a:p>
        </p:txBody>
      </p:sp>
    </p:spTree>
    <p:custDataLst>
      <p:tags r:id="rId1"/>
    </p:custDataLst>
    <p:extLst>
      <p:ext uri="{BB962C8B-B14F-4D97-AF65-F5344CB8AC3E}">
        <p14:creationId xmlns="" xmlns:p14="http://schemas.microsoft.com/office/powerpoint/2010/main" val="3625473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2974" y="2967335"/>
            <a:ext cx="5078057" cy="923330"/>
          </a:xfrm>
          <a:prstGeom prst="rect">
            <a:avLst/>
          </a:prstGeom>
          <a:noFill/>
        </p:spPr>
        <p:txBody>
          <a:bodyPr wrap="none">
            <a:spAutoFit/>
          </a:bodyPr>
          <a:lstStyle/>
          <a:p>
            <a:pPr algn="ctr">
              <a:defRPr/>
            </a:pPr>
            <a:r>
              <a:rPr lang="id-ID"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rPr>
              <a:t>THANK YOU</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endParaRPr>
          </a:p>
        </p:txBody>
      </p:sp>
      <p:pic>
        <p:nvPicPr>
          <p:cNvPr id="3789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5838" y="4268788"/>
            <a:ext cx="2562225" cy="1781175"/>
          </a:xfrm>
          <a:prstGeom prst="rect">
            <a:avLst/>
          </a:prstGeom>
          <a:noFill/>
          <a:ln>
            <a:noFill/>
          </a:ln>
          <a:effectLst>
            <a:prstShdw prst="shdw17" dist="17961" dir="2700000">
              <a:schemeClr val="bg2"/>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05000" y="4268788"/>
            <a:ext cx="2886075" cy="1781175"/>
          </a:xfrm>
          <a:prstGeom prst="rect">
            <a:avLst/>
          </a:prstGeom>
          <a:noFill/>
          <a:ln>
            <a:noFill/>
          </a:ln>
          <a:effectLst>
            <a:prstShdw prst="shdw17" dist="17961" dir="2700000">
              <a:schemeClr val="bg2"/>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92487" y="986135"/>
            <a:ext cx="2017713"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9177844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Student%20Midwife%202"/>
          <p:cNvPicPr>
            <a:picLocks noChangeAspect="1" noChangeArrowheads="1"/>
          </p:cNvPicPr>
          <p:nvPr/>
        </p:nvPicPr>
        <p:blipFill>
          <a:blip r:embed="rId3" cstate="print"/>
          <a:srcRect/>
          <a:stretch>
            <a:fillRect/>
          </a:stretch>
        </p:blipFill>
        <p:spPr bwMode="auto">
          <a:xfrm>
            <a:off x="0" y="0"/>
            <a:ext cx="9144000" cy="6248400"/>
          </a:xfrm>
          <a:prstGeom prst="rect">
            <a:avLst/>
          </a:prstGeom>
          <a:noFill/>
          <a:ln w="9525">
            <a:noFill/>
            <a:miter lim="800000"/>
            <a:headEnd/>
            <a:tailEnd/>
          </a:ln>
        </p:spPr>
      </p:pic>
      <p:sp>
        <p:nvSpPr>
          <p:cNvPr id="44035" name="WordArt 6"/>
          <p:cNvSpPr>
            <a:spLocks noChangeArrowheads="1" noChangeShapeType="1" noTextEdit="1"/>
          </p:cNvSpPr>
          <p:nvPr/>
        </p:nvSpPr>
        <p:spPr bwMode="auto">
          <a:xfrm>
            <a:off x="0" y="4648200"/>
            <a:ext cx="9144000" cy="1676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Semoga Bermanfaat</a:t>
            </a:r>
          </a:p>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Terima Kasih</a:t>
            </a:r>
          </a:p>
        </p:txBody>
      </p:sp>
      <p:sp>
        <p:nvSpPr>
          <p:cNvPr id="10" name="Slide Number Placeholder 9"/>
          <p:cNvSpPr>
            <a:spLocks noGrp="1"/>
          </p:cNvSpPr>
          <p:nvPr>
            <p:ph type="sldNum" sz="quarter" idx="12"/>
          </p:nvPr>
        </p:nvSpPr>
        <p:spPr/>
        <p:txBody>
          <a:bodyPr/>
          <a:lstStyle/>
          <a:p>
            <a:pPr>
              <a:defRPr/>
            </a:pPr>
            <a:fld id="{85905C18-6449-4DA2-91CE-0F7C3584A3D4}" type="slidenum">
              <a:rPr lang="en-US" smtClean="0"/>
              <a:pPr>
                <a:defRPr/>
              </a:pPr>
              <a:t>68</a:t>
            </a:fld>
            <a:endParaRPr lang="en-US"/>
          </a:p>
        </p:txBody>
      </p:sp>
      <p:sp>
        <p:nvSpPr>
          <p:cNvPr id="44039" name="TextBox 6"/>
          <p:cNvSpPr txBox="1">
            <a:spLocks noChangeArrowheads="1"/>
          </p:cNvSpPr>
          <p:nvPr/>
        </p:nvSpPr>
        <p:spPr bwMode="auto">
          <a:xfrm>
            <a:off x="990600" y="0"/>
            <a:ext cx="4697413" cy="584200"/>
          </a:xfrm>
          <a:prstGeom prst="rect">
            <a:avLst/>
          </a:prstGeom>
          <a:noFill/>
          <a:ln w="9525">
            <a:noFill/>
            <a:miter lim="800000"/>
            <a:headEnd/>
            <a:tailEnd/>
          </a:ln>
        </p:spPr>
        <p:txBody>
          <a:bodyPr>
            <a:spAutoFit/>
          </a:bodyPr>
          <a:lstStyle/>
          <a:p>
            <a:r>
              <a:rPr lang="en-US" sz="3200" b="1">
                <a:latin typeface="Bodoni MT Black" pitchFamily="18" charset="0"/>
              </a:rPr>
              <a:t>Midwives save life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984A5F1D-AA6D-4374-A544-0C853DAE0EA5}" type="slidenum">
              <a:rPr lang="en-US" smtClean="0"/>
              <a:pPr>
                <a:defRPr/>
              </a:pPr>
              <a:t>7</a:t>
            </a:fld>
            <a:endParaRPr lang="en-US" smtClean="0"/>
          </a:p>
        </p:txBody>
      </p:sp>
      <p:sp>
        <p:nvSpPr>
          <p:cNvPr id="10243" name="Text Box 4"/>
          <p:cNvSpPr txBox="1">
            <a:spLocks noChangeArrowheads="1"/>
          </p:cNvSpPr>
          <p:nvPr/>
        </p:nvSpPr>
        <p:spPr bwMode="auto">
          <a:xfrm>
            <a:off x="539750" y="333375"/>
            <a:ext cx="5903913" cy="396875"/>
          </a:xfrm>
          <a:prstGeom prst="rect">
            <a:avLst/>
          </a:prstGeom>
          <a:noFill/>
          <a:ln w="9525">
            <a:noFill/>
            <a:miter lim="800000"/>
            <a:headEnd/>
            <a:tailEnd/>
          </a:ln>
        </p:spPr>
        <p:txBody>
          <a:bodyPr>
            <a:spAutoFit/>
          </a:bodyPr>
          <a:lstStyle/>
          <a:p>
            <a:pPr>
              <a:spcBef>
                <a:spcPct val="50000"/>
              </a:spcBef>
            </a:pPr>
            <a:r>
              <a:rPr lang="en-US" sz="2000" b="1"/>
              <a:t>d. Etika Hukum dan Perilaku Manusia</a:t>
            </a:r>
          </a:p>
        </p:txBody>
      </p:sp>
      <p:sp>
        <p:nvSpPr>
          <p:cNvPr id="10244" name="Oval 5"/>
          <p:cNvSpPr>
            <a:spLocks noChangeArrowheads="1"/>
          </p:cNvSpPr>
          <p:nvPr/>
        </p:nvSpPr>
        <p:spPr bwMode="auto">
          <a:xfrm>
            <a:off x="1473200" y="1412875"/>
            <a:ext cx="1728788" cy="122396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0245" name="Oval 7"/>
          <p:cNvSpPr>
            <a:spLocks noChangeArrowheads="1"/>
          </p:cNvSpPr>
          <p:nvPr/>
        </p:nvSpPr>
        <p:spPr bwMode="auto">
          <a:xfrm>
            <a:off x="2843213" y="4437063"/>
            <a:ext cx="1511300" cy="1439862"/>
          </a:xfrm>
          <a:prstGeom prst="ellipse">
            <a:avLst/>
          </a:prstGeom>
          <a:solidFill>
            <a:srgbClr val="C0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0246" name="Oval 8"/>
          <p:cNvSpPr>
            <a:spLocks noChangeArrowheads="1"/>
          </p:cNvSpPr>
          <p:nvPr/>
        </p:nvSpPr>
        <p:spPr bwMode="auto">
          <a:xfrm>
            <a:off x="4787900" y="4437063"/>
            <a:ext cx="1511300" cy="1439862"/>
          </a:xfrm>
          <a:prstGeom prst="ellipse">
            <a:avLst/>
          </a:prstGeom>
          <a:solidFill>
            <a:srgbClr val="FB69E6"/>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a:latin typeface="Arial" charset="0"/>
            </a:endParaRPr>
          </a:p>
        </p:txBody>
      </p:sp>
      <p:sp>
        <p:nvSpPr>
          <p:cNvPr id="10249" name="Oval 9"/>
          <p:cNvSpPr>
            <a:spLocks noChangeArrowheads="1"/>
          </p:cNvSpPr>
          <p:nvPr/>
        </p:nvSpPr>
        <p:spPr bwMode="auto">
          <a:xfrm>
            <a:off x="3733800" y="4495800"/>
            <a:ext cx="1511300" cy="1439863"/>
          </a:xfrm>
          <a:prstGeom prst="ellipse">
            <a:avLst/>
          </a:prstGeom>
          <a:solidFill>
            <a:srgbClr val="92D050"/>
          </a:solidFill>
          <a:ln w="9525">
            <a:solidFill>
              <a:schemeClr val="tx1"/>
            </a:solidFill>
            <a:round/>
            <a:headEnd/>
            <a:tailEnd/>
          </a:ln>
        </p:spPr>
        <p:txBody>
          <a:bodyPr wrap="none" anchor="ctr"/>
          <a:lstStyle/>
          <a:p>
            <a:endParaRPr lang="en-US"/>
          </a:p>
        </p:txBody>
      </p:sp>
      <p:sp>
        <p:nvSpPr>
          <p:cNvPr id="10250" name="Text Box 10"/>
          <p:cNvSpPr txBox="1">
            <a:spLocks noChangeArrowheads="1"/>
          </p:cNvSpPr>
          <p:nvPr/>
        </p:nvSpPr>
        <p:spPr bwMode="auto">
          <a:xfrm>
            <a:off x="1403350" y="1700213"/>
            <a:ext cx="1727200" cy="519112"/>
          </a:xfrm>
          <a:prstGeom prst="rect">
            <a:avLst/>
          </a:prstGeom>
          <a:noFill/>
          <a:ln w="9525">
            <a:noFill/>
            <a:miter lim="800000"/>
            <a:headEnd/>
            <a:tailEnd/>
          </a:ln>
        </p:spPr>
        <p:txBody>
          <a:bodyPr>
            <a:spAutoFit/>
          </a:bodyPr>
          <a:lstStyle/>
          <a:p>
            <a:pPr algn="ctr">
              <a:spcBef>
                <a:spcPct val="50000"/>
              </a:spcBef>
            </a:pPr>
            <a:r>
              <a:rPr lang="en-US" sz="2800" b="1"/>
              <a:t>ETIKA</a:t>
            </a:r>
          </a:p>
        </p:txBody>
      </p:sp>
      <p:sp>
        <p:nvSpPr>
          <p:cNvPr id="10251" name="Text Box 12"/>
          <p:cNvSpPr txBox="1">
            <a:spLocks noChangeArrowheads="1"/>
          </p:cNvSpPr>
          <p:nvPr/>
        </p:nvSpPr>
        <p:spPr bwMode="auto">
          <a:xfrm>
            <a:off x="2895600" y="4876800"/>
            <a:ext cx="3311525" cy="457200"/>
          </a:xfrm>
          <a:prstGeom prst="rect">
            <a:avLst/>
          </a:prstGeom>
          <a:noFill/>
          <a:ln w="9525">
            <a:noFill/>
            <a:miter lim="800000"/>
            <a:headEnd/>
            <a:tailEnd/>
          </a:ln>
        </p:spPr>
        <p:txBody>
          <a:bodyPr>
            <a:spAutoFit/>
          </a:bodyPr>
          <a:lstStyle/>
          <a:p>
            <a:pPr algn="ctr">
              <a:spcBef>
                <a:spcPct val="50000"/>
              </a:spcBef>
            </a:pPr>
            <a:r>
              <a:rPr lang="en-US" sz="2400" b="1"/>
              <a:t>Perilaku Manusia</a:t>
            </a:r>
          </a:p>
        </p:txBody>
      </p:sp>
      <p:sp>
        <p:nvSpPr>
          <p:cNvPr id="10252" name="Line 13"/>
          <p:cNvSpPr>
            <a:spLocks noChangeShapeType="1"/>
          </p:cNvSpPr>
          <p:nvPr/>
        </p:nvSpPr>
        <p:spPr bwMode="auto">
          <a:xfrm>
            <a:off x="3059113" y="2349500"/>
            <a:ext cx="1873250" cy="2303463"/>
          </a:xfrm>
          <a:prstGeom prst="line">
            <a:avLst/>
          </a:prstGeom>
          <a:noFill/>
          <a:ln w="9525">
            <a:solidFill>
              <a:schemeClr val="tx1"/>
            </a:solidFill>
            <a:round/>
            <a:headEnd/>
            <a:tailEnd/>
          </a:ln>
        </p:spPr>
        <p:txBody>
          <a:bodyPr/>
          <a:lstStyle/>
          <a:p>
            <a:endParaRPr lang="en-US"/>
          </a:p>
        </p:txBody>
      </p:sp>
      <p:sp>
        <p:nvSpPr>
          <p:cNvPr id="10253" name="Line 14"/>
          <p:cNvSpPr>
            <a:spLocks noChangeShapeType="1"/>
          </p:cNvSpPr>
          <p:nvPr/>
        </p:nvSpPr>
        <p:spPr bwMode="auto">
          <a:xfrm>
            <a:off x="2124075" y="2636838"/>
            <a:ext cx="719138" cy="2520950"/>
          </a:xfrm>
          <a:prstGeom prst="line">
            <a:avLst/>
          </a:prstGeom>
          <a:noFill/>
          <a:ln w="9525">
            <a:solidFill>
              <a:schemeClr val="tx1"/>
            </a:solidFill>
            <a:round/>
            <a:headEnd/>
            <a:tailEnd/>
          </a:ln>
        </p:spPr>
        <p:txBody>
          <a:bodyPr/>
          <a:lstStyle/>
          <a:p>
            <a:endParaRPr lang="en-US"/>
          </a:p>
        </p:txBody>
      </p:sp>
      <p:sp>
        <p:nvSpPr>
          <p:cNvPr id="3" name="Oval 21"/>
          <p:cNvSpPr>
            <a:spLocks noChangeArrowheads="1"/>
          </p:cNvSpPr>
          <p:nvPr/>
        </p:nvSpPr>
        <p:spPr bwMode="auto">
          <a:xfrm flipH="1">
            <a:off x="6011863" y="1412875"/>
            <a:ext cx="1728787" cy="1223963"/>
          </a:xfrm>
          <a:prstGeom prst="ellipse">
            <a:avLst/>
          </a:prstGeom>
          <a:solidFill>
            <a:schemeClr val="accent1">
              <a:lumMod val="75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0255" name="Line 23"/>
          <p:cNvSpPr>
            <a:spLocks noChangeShapeType="1"/>
          </p:cNvSpPr>
          <p:nvPr/>
        </p:nvSpPr>
        <p:spPr bwMode="auto">
          <a:xfrm flipH="1">
            <a:off x="4140200" y="2420938"/>
            <a:ext cx="2089150" cy="2159000"/>
          </a:xfrm>
          <a:prstGeom prst="line">
            <a:avLst/>
          </a:prstGeom>
          <a:noFill/>
          <a:ln w="9525">
            <a:solidFill>
              <a:schemeClr val="tx1"/>
            </a:solidFill>
            <a:round/>
            <a:headEnd/>
            <a:tailEnd/>
          </a:ln>
        </p:spPr>
        <p:txBody>
          <a:bodyPr/>
          <a:lstStyle/>
          <a:p>
            <a:endParaRPr lang="en-US"/>
          </a:p>
        </p:txBody>
      </p:sp>
      <p:sp>
        <p:nvSpPr>
          <p:cNvPr id="10256" name="Line 24"/>
          <p:cNvSpPr>
            <a:spLocks noChangeShapeType="1"/>
          </p:cNvSpPr>
          <p:nvPr/>
        </p:nvSpPr>
        <p:spPr bwMode="auto">
          <a:xfrm flipH="1">
            <a:off x="6300788" y="2636838"/>
            <a:ext cx="790575" cy="2520950"/>
          </a:xfrm>
          <a:prstGeom prst="line">
            <a:avLst/>
          </a:prstGeom>
          <a:noFill/>
          <a:ln w="9525">
            <a:solidFill>
              <a:schemeClr val="tx1"/>
            </a:solidFill>
            <a:round/>
            <a:headEnd/>
            <a:tailEnd/>
          </a:ln>
        </p:spPr>
        <p:txBody>
          <a:bodyPr/>
          <a:lstStyle/>
          <a:p>
            <a:endParaRPr lang="en-US"/>
          </a:p>
        </p:txBody>
      </p:sp>
      <p:sp>
        <p:nvSpPr>
          <p:cNvPr id="10257" name="Text Box 11"/>
          <p:cNvSpPr txBox="1">
            <a:spLocks noChangeArrowheads="1"/>
          </p:cNvSpPr>
          <p:nvPr/>
        </p:nvSpPr>
        <p:spPr bwMode="auto">
          <a:xfrm>
            <a:off x="6013450" y="1771650"/>
            <a:ext cx="1727200" cy="519113"/>
          </a:xfrm>
          <a:prstGeom prst="rect">
            <a:avLst/>
          </a:prstGeom>
          <a:noFill/>
          <a:ln w="9525">
            <a:noFill/>
            <a:miter lim="800000"/>
            <a:headEnd/>
            <a:tailEnd/>
          </a:ln>
        </p:spPr>
        <p:txBody>
          <a:bodyPr>
            <a:spAutoFit/>
          </a:bodyPr>
          <a:lstStyle/>
          <a:p>
            <a:pPr algn="ctr">
              <a:spcBef>
                <a:spcPct val="50000"/>
              </a:spcBef>
            </a:pPr>
            <a:r>
              <a:rPr lang="en-US" sz="2800" b="1"/>
              <a:t>HUKUM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6553200" y="6248400"/>
            <a:ext cx="2133600" cy="457200"/>
          </a:xfrm>
        </p:spPr>
        <p:txBody>
          <a:bodyPr/>
          <a:lstStyle/>
          <a:p>
            <a:pPr>
              <a:defRPr/>
            </a:pPr>
            <a:fld id="{B526CDEF-EB5E-484F-9495-04BFD5B59478}" type="slidenum">
              <a:rPr lang="en-US" smtClean="0"/>
              <a:pPr>
                <a:defRPr/>
              </a:pPr>
              <a:t>8</a:t>
            </a:fld>
            <a:endParaRPr lang="en-US" smtClean="0"/>
          </a:p>
        </p:txBody>
      </p:sp>
      <p:sp>
        <p:nvSpPr>
          <p:cNvPr id="11267" name="Text Box 4"/>
          <p:cNvSpPr txBox="1">
            <a:spLocks noChangeArrowheads="1"/>
          </p:cNvSpPr>
          <p:nvPr/>
        </p:nvSpPr>
        <p:spPr bwMode="auto">
          <a:xfrm>
            <a:off x="539750" y="228600"/>
            <a:ext cx="8353425" cy="400050"/>
          </a:xfrm>
          <a:prstGeom prst="rect">
            <a:avLst/>
          </a:prstGeom>
          <a:noFill/>
          <a:ln w="9525">
            <a:noFill/>
            <a:miter lim="800000"/>
            <a:headEnd/>
            <a:tailEnd/>
          </a:ln>
        </p:spPr>
        <p:txBody>
          <a:bodyPr>
            <a:spAutoFit/>
          </a:bodyPr>
          <a:lstStyle/>
          <a:p>
            <a:pPr>
              <a:spcBef>
                <a:spcPct val="50000"/>
              </a:spcBef>
            </a:pPr>
            <a:r>
              <a:rPr lang="en-US" sz="2000" b="1"/>
              <a:t>e. Perbedaan Etika Profesi, Disiplin Profesi dan Hukum</a:t>
            </a:r>
          </a:p>
        </p:txBody>
      </p:sp>
      <p:graphicFrame>
        <p:nvGraphicFramePr>
          <p:cNvPr id="4" name="Group 138"/>
          <p:cNvGraphicFramePr>
            <a:graphicFrameLocks/>
          </p:cNvGraphicFramePr>
          <p:nvPr/>
        </p:nvGraphicFramePr>
        <p:xfrm>
          <a:off x="228600" y="762000"/>
          <a:ext cx="8642985" cy="6097506"/>
        </p:xfrm>
        <a:graphic>
          <a:graphicData uri="http://schemas.openxmlformats.org/drawingml/2006/table">
            <a:tbl>
              <a:tblPr/>
              <a:tblGrid>
                <a:gridCol w="2514601"/>
                <a:gridCol w="376999"/>
                <a:gridCol w="2699068"/>
                <a:gridCol w="217384"/>
                <a:gridCol w="2834933"/>
              </a:tblGrid>
              <a:tr h="47879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bg2"/>
                          </a:solidFill>
                          <a:effectLst/>
                          <a:latin typeface="Verdana" pitchFamily="34" charset="0"/>
                        </a:rPr>
                        <a:t>Etika</a:t>
                      </a:r>
                      <a:endParaRPr kumimoji="0" lang="en-US" sz="1800" b="1" i="0" u="none" strike="noStrike" cap="none" normalizeH="0" baseline="0" dirty="0" smtClean="0">
                        <a:ln>
                          <a:noFill/>
                        </a:ln>
                        <a:solidFill>
                          <a:schemeClr val="bg2"/>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bg2"/>
                          </a:solidFill>
                          <a:effectLst/>
                          <a:latin typeface="Verdana" pitchFamily="34" charset="0"/>
                        </a:rPr>
                        <a:t>Disiplin</a:t>
                      </a:r>
                      <a:endParaRPr kumimoji="0" lang="en-US" sz="1800" b="1" i="0" u="none" strike="noStrike" cap="none" normalizeH="0" baseline="0" dirty="0" smtClean="0">
                        <a:ln>
                          <a:noFill/>
                        </a:ln>
                        <a:solidFill>
                          <a:schemeClr val="bg2"/>
                        </a:solidFill>
                        <a:effectLst/>
                        <a:latin typeface="Verdana" pitchFamily="34" charset="0"/>
                      </a:endParaRPr>
                    </a:p>
                  </a:txBody>
                  <a:tcPr horzOverflow="overflow">
                    <a:lnL>
                      <a:noFill/>
                    </a:lnL>
                    <a:lnR w="38100" cap="flat" cmpd="sng" algn="ctr">
                      <a:solidFill>
                        <a:schemeClr val="accent2"/>
                      </a:solidFill>
                      <a:prstDash val="solid"/>
                      <a:round/>
                      <a:headEnd type="none" w="med" len="med"/>
                      <a:tailEnd type="none" w="med" len="med"/>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bg2"/>
                          </a:solidFill>
                          <a:effectLst/>
                          <a:latin typeface="Verdana" pitchFamily="34" charset="0"/>
                        </a:rPr>
                        <a:t>Hukum</a:t>
                      </a:r>
                    </a:p>
                  </a:txBody>
                  <a:tcPr horzOverflow="overflow">
                    <a:lnL>
                      <a:noFill/>
                    </a:lnL>
                    <a:lnR cap="flat">
                      <a:noFill/>
                    </a:lnR>
                    <a:lnT cap="flat">
                      <a:noFill/>
                    </a:lnT>
                    <a:lnB w="38100" cap="flat" cmpd="sng" algn="ctr">
                      <a:solidFill>
                        <a:schemeClr val="accent2"/>
                      </a:solidFill>
                      <a:prstDash val="solid"/>
                      <a:round/>
                      <a:headEnd type="none" w="med" len="med"/>
                      <a:tailEnd type="none" w="med" len="med"/>
                    </a:lnB>
                    <a:lnTlToBr>
                      <a:noFill/>
                    </a:lnTlToBr>
                    <a:lnBlToTr>
                      <a:noFill/>
                    </a:lnBlToTr>
                    <a:solidFill>
                      <a:schemeClr val="hlink"/>
                    </a:solidFill>
                  </a:tcPr>
                </a:tc>
              </a:tr>
              <a:tr h="655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Masalah</a:t>
                      </a:r>
                      <a:r>
                        <a:rPr kumimoji="0" lang="en-US" sz="1600" b="1" i="0" u="none" strike="noStrike" cap="none" normalizeH="0" baseline="0" dirty="0" smtClean="0">
                          <a:ln>
                            <a:noFill/>
                          </a:ln>
                          <a:solidFill>
                            <a:schemeClr val="tx1"/>
                          </a:solidFill>
                          <a:effectLst/>
                          <a:latin typeface="Verdana" pitchFamily="34" charset="0"/>
                        </a:rPr>
                        <a:t> Moral</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0"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Baik-buruk</a:t>
                      </a:r>
                      <a:endParaRPr kumimoji="0" lang="en-US" sz="1600" b="0"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400" b="1" i="0" u="none" strike="noStrike" cap="none" normalizeH="0" baseline="0" dirty="0" err="1" smtClean="0">
                          <a:ln>
                            <a:noFill/>
                          </a:ln>
                          <a:solidFill>
                            <a:schemeClr val="tx1"/>
                          </a:solidFill>
                          <a:effectLst/>
                          <a:latin typeface="Verdana" pitchFamily="34" charset="0"/>
                        </a:rPr>
                        <a:t>Standar</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profesi</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perilaku-pelayanan</a:t>
                      </a: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a:noFill/>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Norma </a:t>
                      </a:r>
                      <a:r>
                        <a:rPr kumimoji="0" lang="en-US" sz="1600" b="1" i="0" u="none" strike="noStrike" cap="none" normalizeH="0" baseline="0" dirty="0" err="1" smtClean="0">
                          <a:ln>
                            <a:noFill/>
                          </a:ln>
                          <a:solidFill>
                            <a:schemeClr val="tx1"/>
                          </a:solidFill>
                          <a:effectLst/>
                          <a:latin typeface="Verdana" pitchFamily="34" charset="0"/>
                        </a:rPr>
                        <a:t>hukum</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85885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Dilemma Norma internal (</a:t>
                      </a:r>
                      <a:r>
                        <a:rPr kumimoji="0" lang="en-US" sz="1600" b="1" i="0" u="none" strike="noStrike" cap="none" normalizeH="0" baseline="0" dirty="0" err="1" smtClean="0">
                          <a:ln>
                            <a:noFill/>
                          </a:ln>
                          <a:solidFill>
                            <a:schemeClr val="tx1"/>
                          </a:solidFill>
                          <a:effectLst/>
                          <a:latin typeface="Verdana" pitchFamily="34" charset="0"/>
                        </a:rPr>
                        <a:t>etika</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profesi</a:t>
                      </a:r>
                      <a:r>
                        <a:rPr kumimoji="0" lang="en-US" sz="1600" b="1" i="0" u="none" strike="noStrike" cap="none" normalizeH="0" baseline="0" dirty="0" smtClean="0">
                          <a:ln>
                            <a:noFill/>
                          </a:ln>
                          <a:solidFill>
                            <a:schemeClr val="tx1"/>
                          </a:solidFill>
                          <a:effectLst/>
                          <a:latin typeface="Verdana" pitchFamily="34" charset="0"/>
                        </a:rPr>
                        <a:t>)</a:t>
                      </a:r>
                    </a:p>
                  </a:txBody>
                  <a:tcP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400" b="1" i="0" u="none" strike="noStrike" cap="none" normalizeH="0" baseline="0" dirty="0" err="1" smtClean="0">
                          <a:ln>
                            <a:noFill/>
                          </a:ln>
                          <a:solidFill>
                            <a:schemeClr val="tx1"/>
                          </a:solidFill>
                          <a:effectLst/>
                          <a:latin typeface="Verdana" pitchFamily="34" charset="0"/>
                        </a:rPr>
                        <a:t>Pelanggaran</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standar</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profesi</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benar-salah</a:t>
                      </a:r>
                      <a:r>
                        <a:rPr kumimoji="0" lang="en-US" sz="1400" b="1" i="0" u="none" strike="noStrike" cap="none" normalizeH="0" baseline="0" dirty="0" smtClean="0">
                          <a:ln>
                            <a:noFill/>
                          </a:ln>
                          <a:solidFill>
                            <a:schemeClr val="tx1"/>
                          </a:solidFill>
                          <a:effectLst/>
                          <a:latin typeface="Verdana" pitchFamily="34"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400" b="1" i="0" u="none" strike="noStrike" cap="none" normalizeH="0" baseline="0" smtClean="0">
                          <a:ln>
                            <a:noFill/>
                          </a:ln>
                          <a:solidFill>
                            <a:schemeClr val="tx1"/>
                          </a:solidFill>
                          <a:effectLst/>
                          <a:latin typeface="Verdana" pitchFamily="34" charset="0"/>
                        </a:rPr>
                        <a:t>Pelanggaran norma hukum (benar-salah)</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16422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Kehormatan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Profesi</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Kualitas</a:t>
                      </a:r>
                      <a:r>
                        <a:rPr kumimoji="0" lang="en-US" sz="1600" b="0" i="0" u="none" strike="noStrike" cap="none" normalizeH="0" baseline="0" dirty="0" smtClean="0">
                          <a:ln>
                            <a:noFill/>
                          </a:ln>
                          <a:solidFill>
                            <a:schemeClr val="tx1"/>
                          </a:solidFill>
                          <a:effectLst/>
                          <a:latin typeface="Verdana" pitchFamily="34" charset="0"/>
                        </a:rPr>
                        <a:t> Moral</a:t>
                      </a:r>
                    </a:p>
                  </a:txBody>
                  <a:tcPr horzOverflow="overflow">
                    <a:lnL cap="flat">
                      <a:noFill/>
                    </a:lnL>
                    <a:lnR w="381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Kualitas</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Profesi</a:t>
                      </a: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pelayanan-perilaku</a:t>
                      </a:r>
                      <a:r>
                        <a:rPr kumimoji="0" lang="en-US" sz="1400" b="1" i="0" u="none" strike="noStrike" cap="none" normalizeH="0" baseline="0" dirty="0" smtClean="0">
                          <a:ln>
                            <a:noFill/>
                          </a:ln>
                          <a:solidFill>
                            <a:schemeClr val="tx1"/>
                          </a:solidFill>
                          <a:effectLst/>
                          <a:latin typeface="Verdana" pitchFamily="34" charset="0"/>
                        </a:rPr>
                        <a:t>)</a:t>
                      </a:r>
                    </a:p>
                  </a:txBody>
                  <a:tcPr horzOverflow="overflow">
                    <a:lnL>
                      <a:noFill/>
                    </a:lnL>
                    <a:lnR w="381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Kedamaian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mencegah-mengatasi</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konflik</a:t>
                      </a:r>
                      <a:r>
                        <a:rPr kumimoji="0" lang="en-US" sz="1600" b="1" i="0" u="none" strike="noStrike" cap="none" normalizeH="0" baseline="0" dirty="0" smtClean="0">
                          <a:ln>
                            <a:noFill/>
                          </a:ln>
                          <a:solidFill>
                            <a:schemeClr val="tx1"/>
                          </a:solidFill>
                          <a:effectLst/>
                          <a:latin typeface="Verdana" pitchFamily="34"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Perdata-pidana</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2660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MKEK-Org. </a:t>
                      </a:r>
                      <a:r>
                        <a:rPr kumimoji="0" lang="en-US" sz="1600" b="1" i="0" u="none" strike="noStrike" cap="none" normalizeH="0" baseline="0" dirty="0" err="1" smtClean="0">
                          <a:ln>
                            <a:noFill/>
                          </a:ln>
                          <a:solidFill>
                            <a:schemeClr val="tx1"/>
                          </a:solidFill>
                          <a:effectLst/>
                          <a:latin typeface="Verdana" pitchFamily="34" charset="0"/>
                        </a:rPr>
                        <a:t>Profesi</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Anggota</a:t>
                      </a:r>
                      <a:r>
                        <a:rPr kumimoji="0" lang="en-US" sz="1600" b="0"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profesi</a:t>
                      </a:r>
                      <a:endParaRPr kumimoji="0" lang="en-US" sz="1600" b="0" i="0" u="none" strike="noStrike" cap="none" normalizeH="0" baseline="0" dirty="0" smtClean="0">
                        <a:ln>
                          <a:noFill/>
                        </a:ln>
                        <a:solidFill>
                          <a:schemeClr val="tx1"/>
                        </a:solidFill>
                        <a:effectLst/>
                        <a:latin typeface="Verdana" pitchFamily="34" charset="0"/>
                      </a:endParaRPr>
                    </a:p>
                  </a:txBody>
                  <a:tcPr anchor="ct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bg2"/>
                        </a:solidFill>
                        <a:effectLst/>
                        <a:latin typeface="Verdana" pitchFamily="34" charset="0"/>
                      </a:endParaRPr>
                    </a:p>
                  </a:txBody>
                  <a:tcPr anchor="ct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Konsil – Joint Commission</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400" b="1" i="0" u="none" strike="noStrike" cap="none" normalizeH="0" baseline="0" smtClean="0">
                          <a:ln>
                            <a:noFill/>
                          </a:ln>
                          <a:solidFill>
                            <a:schemeClr val="tx1"/>
                          </a:solidFill>
                          <a:effectLst/>
                          <a:latin typeface="Verdana" pitchFamily="34" charset="0"/>
                        </a:rPr>
                        <a:t> Anggota profesi</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400" b="1" i="0" u="none" strike="noStrike" cap="none" normalizeH="0" baseline="0" smtClean="0">
                          <a:ln>
                            <a:noFill/>
                          </a:ln>
                          <a:solidFill>
                            <a:schemeClr val="tx1"/>
                          </a:solidFill>
                          <a:effectLst/>
                          <a:latin typeface="Verdana" pitchFamily="34" charset="0"/>
                        </a:rPr>
                        <a:t> Masyarakat</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400" b="1" i="0" u="none" strike="noStrike" cap="none" normalizeH="0" baseline="0" smtClean="0">
                          <a:ln>
                            <a:noFill/>
                          </a:ln>
                          <a:solidFill>
                            <a:schemeClr val="tx1"/>
                          </a:solidFill>
                          <a:effectLst/>
                          <a:latin typeface="Verdana" pitchFamily="34" charset="0"/>
                        </a:rPr>
                        <a:t> Pemerintah</a:t>
                      </a:r>
                    </a:p>
                  </a:txBody>
                  <a:tcPr anchor="ct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anchor="ct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Pengadilan</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Hakim</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Penggugat</a:t>
                      </a:r>
                      <a:r>
                        <a:rPr kumimoji="0" lang="en-US" sz="1600" b="1" i="0" u="none" strike="noStrike" cap="none" normalizeH="0" baseline="0" dirty="0" smtClean="0">
                          <a:ln>
                            <a:noFill/>
                          </a:ln>
                          <a:solidFill>
                            <a:schemeClr val="tx1"/>
                          </a:solidFill>
                          <a:effectLst/>
                          <a:latin typeface="Verdana" pitchFamily="34" charset="0"/>
                        </a:rPr>
                        <a:t>/</a:t>
                      </a:r>
                      <a:r>
                        <a:rPr kumimoji="0" lang="en-US" sz="1600" b="1" i="0" u="none" strike="noStrike" cap="none" normalizeH="0" baseline="0" dirty="0" err="1" smtClean="0">
                          <a:ln>
                            <a:noFill/>
                          </a:ln>
                          <a:solidFill>
                            <a:schemeClr val="tx1"/>
                          </a:solidFill>
                          <a:effectLst/>
                          <a:latin typeface="Verdana" pitchFamily="34" charset="0"/>
                        </a:rPr>
                        <a:t>jaksa</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Tergugat</a:t>
                      </a:r>
                      <a:r>
                        <a:rPr kumimoji="0" lang="en-US" sz="1600" b="1" i="0" u="none" strike="noStrike" cap="none" normalizeH="0" baseline="0" dirty="0" smtClean="0">
                          <a:ln>
                            <a:noFill/>
                          </a:ln>
                          <a:solidFill>
                            <a:schemeClr val="tx1"/>
                          </a:solidFill>
                          <a:effectLst/>
                          <a:latin typeface="Verdana" pitchFamily="34" charset="0"/>
                        </a:rPr>
                        <a:t>/</a:t>
                      </a:r>
                      <a:r>
                        <a:rPr kumimoji="0" lang="en-US" sz="1600" b="1" i="0" u="none" strike="noStrike" cap="none" normalizeH="0" baseline="0" dirty="0" err="1" smtClean="0">
                          <a:ln>
                            <a:noFill/>
                          </a:ln>
                          <a:solidFill>
                            <a:schemeClr val="tx1"/>
                          </a:solidFill>
                          <a:effectLst/>
                          <a:latin typeface="Verdana" pitchFamily="34" charset="0"/>
                        </a:rPr>
                        <a:t>terdakwa</a:t>
                      </a:r>
                      <a:endParaRPr kumimoji="0" lang="en-US" sz="1600" b="1" i="0" u="none" strike="noStrike" cap="none" normalizeH="0" baseline="0" dirty="0" smtClean="0">
                        <a:ln>
                          <a:noFill/>
                        </a:ln>
                        <a:solidFill>
                          <a:schemeClr val="tx1"/>
                        </a:solidFill>
                        <a:effectLst/>
                        <a:latin typeface="Verdana" pitchFamily="34" charset="0"/>
                      </a:endParaRPr>
                    </a:p>
                  </a:txBody>
                  <a:tcPr anchor="ct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65409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Lingkup-sasaran</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Diri</a:t>
                      </a:r>
                      <a:r>
                        <a:rPr kumimoji="0" lang="en-US" sz="1600" b="0" i="0" u="none" strike="noStrike" cap="none" normalizeH="0" baseline="0" dirty="0" smtClean="0">
                          <a:ln>
                            <a:noFill/>
                          </a:ln>
                          <a:solidFill>
                            <a:schemeClr val="tx1"/>
                          </a:solidFill>
                          <a:effectLst/>
                          <a:latin typeface="Verdana" pitchFamily="34" charset="0"/>
                        </a:rPr>
                        <a:t> </a:t>
                      </a:r>
                      <a:r>
                        <a:rPr kumimoji="0" lang="en-US" sz="1600" b="0" i="0" u="none" strike="noStrike" cap="none" normalizeH="0" baseline="0" dirty="0" err="1" smtClean="0">
                          <a:ln>
                            <a:noFill/>
                          </a:ln>
                          <a:solidFill>
                            <a:schemeClr val="tx1"/>
                          </a:solidFill>
                          <a:effectLst/>
                          <a:latin typeface="Verdana" pitchFamily="34" charset="0"/>
                        </a:rPr>
                        <a:t>sendiri</a:t>
                      </a:r>
                      <a:endParaRPr kumimoji="0" lang="en-US" sz="1600" b="0" i="0" u="none" strike="noStrike" cap="none" normalizeH="0" baseline="0" dirty="0" smtClean="0">
                        <a:ln>
                          <a:noFill/>
                        </a:ln>
                        <a:solidFill>
                          <a:schemeClr val="tx1"/>
                        </a:solidFill>
                        <a:effectLst/>
                        <a:latin typeface="Verdana" pitchFamily="34" charset="0"/>
                      </a:endParaRPr>
                    </a:p>
                  </a:txBody>
                  <a:tcPr horzOverflow="overflow">
                    <a:lnL cap="flat">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bg2"/>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Lingkup-sasaran</a:t>
                      </a:r>
                      <a:r>
                        <a:rPr kumimoji="0" lang="en-US" sz="1400" b="1" i="0" u="none" strike="noStrike" cap="none" normalizeH="0" baseline="0" dirty="0" smtClean="0">
                          <a:ln>
                            <a:noFill/>
                          </a:ln>
                          <a:solidFill>
                            <a:schemeClr val="tx1"/>
                          </a:solidFill>
                          <a:effectLst/>
                          <a:latin typeface="Verdana" pitchFamily="34"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Pasien</a:t>
                      </a:r>
                      <a:r>
                        <a:rPr kumimoji="0" lang="en-US" sz="1400" b="1" i="0" u="none" strike="noStrike" cap="none" normalizeH="0" baseline="0" dirty="0" smtClean="0">
                          <a:ln>
                            <a:noFill/>
                          </a:ln>
                          <a:solidFill>
                            <a:schemeClr val="tx1"/>
                          </a:solidFill>
                          <a:effectLst/>
                          <a:latin typeface="Verdana" pitchFamily="34" charset="0"/>
                        </a:rPr>
                        <a:t>/</a:t>
                      </a:r>
                      <a:r>
                        <a:rPr kumimoji="0" lang="en-US" sz="1400" b="1" i="0" u="none" strike="noStrike" cap="none" normalizeH="0" baseline="0" dirty="0" err="1" smtClean="0">
                          <a:ln>
                            <a:noFill/>
                          </a:ln>
                          <a:solidFill>
                            <a:schemeClr val="tx1"/>
                          </a:solidFill>
                          <a:effectLst/>
                          <a:latin typeface="Verdana" pitchFamily="34" charset="0"/>
                        </a:rPr>
                        <a:t>klien</a:t>
                      </a:r>
                      <a:endParaRPr kumimoji="0" lang="en-US"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4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err="1" smtClean="0">
                          <a:ln>
                            <a:noFill/>
                          </a:ln>
                          <a:solidFill>
                            <a:schemeClr val="tx1"/>
                          </a:solidFill>
                          <a:effectLst/>
                          <a:latin typeface="Verdana" pitchFamily="34" charset="0"/>
                        </a:rPr>
                        <a:t>Underskilled</a:t>
                      </a:r>
                      <a:endParaRPr kumimoji="0" lang="en-US"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400" b="1" i="0" u="none" strike="noStrike" cap="none" normalizeH="0" baseline="0" dirty="0" smtClean="0">
                          <a:ln>
                            <a:noFill/>
                          </a:ln>
                          <a:solidFill>
                            <a:schemeClr val="tx1"/>
                          </a:solidFill>
                          <a:effectLst/>
                          <a:latin typeface="Verdana" pitchFamily="34" charset="0"/>
                        </a:rPr>
                        <a:t> Communication Problem</a:t>
                      </a:r>
                      <a:r>
                        <a:rPr kumimoji="0" lang="en-US" sz="1200" b="1" i="0" u="none" strike="noStrike" cap="none" normalizeH="0" baseline="0" dirty="0" smtClean="0">
                          <a:ln>
                            <a:noFill/>
                          </a:ln>
                          <a:solidFill>
                            <a:schemeClr val="tx1"/>
                          </a:solidFill>
                          <a:effectLst/>
                          <a:latin typeface="Verdana" pitchFamily="34" charset="0"/>
                        </a:rPr>
                        <a:t> </a:t>
                      </a:r>
                      <a:r>
                        <a:rPr kumimoji="0" lang="en-US" sz="1400" b="1" i="0" u="none" strike="noStrike" cap="none" normalizeH="0" baseline="0" dirty="0" smtClean="0">
                          <a:ln>
                            <a:noFill/>
                          </a:ln>
                          <a:solidFill>
                            <a:schemeClr val="tx1"/>
                          </a:solidFill>
                          <a:effectLst/>
                          <a:latin typeface="Verdana" pitchFamily="34" charset="0"/>
                        </a:rPr>
                        <a:t>Sexual</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a:noFill/>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Verdana" pitchFamily="34" charset="0"/>
                      </a:endParaRPr>
                    </a:p>
                  </a:txBody>
                  <a:tcPr horzOverflow="overflow">
                    <a:lnL w="381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Lingkup-sasaran</a:t>
                      </a:r>
                      <a:r>
                        <a:rPr kumimoji="0" lang="en-US" sz="1400" b="1" i="0" u="none" strike="noStrike" cap="none" normalizeH="0" baseline="0" dirty="0" smtClean="0">
                          <a:ln>
                            <a:noFill/>
                          </a:ln>
                          <a:solidFill>
                            <a:schemeClr val="tx1"/>
                          </a:solidFill>
                          <a:effectLst/>
                          <a:latin typeface="Verdana" pitchFamily="34"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Profesi</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Char char="•"/>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Rumah</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sakit</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600" b="1" i="0" u="none" strike="noStrike" cap="none" normalizeH="0" baseline="0" dirty="0" smtClean="0">
                          <a:ln>
                            <a:noFill/>
                          </a:ln>
                          <a:solidFill>
                            <a:schemeClr val="tx1"/>
                          </a:solidFill>
                          <a:effectLst/>
                          <a:latin typeface="Verdana" pitchFamily="34" charset="0"/>
                        </a:rPr>
                        <a:t>   - </a:t>
                      </a:r>
                      <a:r>
                        <a:rPr kumimoji="0" lang="en-US" sz="1600" b="1" i="0" u="none" strike="noStrike" cap="none" normalizeH="0" baseline="0" dirty="0" err="1" smtClean="0">
                          <a:ln>
                            <a:noFill/>
                          </a:ln>
                          <a:solidFill>
                            <a:schemeClr val="tx1"/>
                          </a:solidFill>
                          <a:effectLst/>
                          <a:latin typeface="Verdana" pitchFamily="34" charset="0"/>
                        </a:rPr>
                        <a:t>kelalaian</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2133600" cy="457200"/>
          </a:xfrm>
        </p:spPr>
        <p:txBody>
          <a:bodyPr/>
          <a:lstStyle/>
          <a:p>
            <a:pPr>
              <a:defRPr/>
            </a:pPr>
            <a:fld id="{66B92B6E-8DCE-4528-8D4B-18F7161F38F3}" type="slidenum">
              <a:rPr lang="en-US" smtClean="0"/>
              <a:pPr>
                <a:defRPr/>
              </a:pPr>
              <a:t>9</a:t>
            </a:fld>
            <a:endParaRPr lang="en-US" smtClean="0"/>
          </a:p>
        </p:txBody>
      </p:sp>
      <p:sp>
        <p:nvSpPr>
          <p:cNvPr id="12291" name="Text Box 4"/>
          <p:cNvSpPr txBox="1">
            <a:spLocks noChangeArrowheads="1"/>
          </p:cNvSpPr>
          <p:nvPr/>
        </p:nvSpPr>
        <p:spPr bwMode="auto">
          <a:xfrm>
            <a:off x="468313" y="260350"/>
            <a:ext cx="8353425" cy="101600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2400" b="1" dirty="0"/>
              <a:t>F. </a:t>
            </a:r>
            <a:r>
              <a:rPr lang="en-US" sz="2400" b="1" dirty="0" err="1"/>
              <a:t>Kode</a:t>
            </a:r>
            <a:r>
              <a:rPr lang="en-US" sz="2400" b="1" dirty="0"/>
              <a:t> </a:t>
            </a:r>
            <a:r>
              <a:rPr lang="en-US" sz="2400" b="1" dirty="0" err="1"/>
              <a:t>Etik</a:t>
            </a:r>
            <a:r>
              <a:rPr lang="en-US" sz="2400" b="1" dirty="0"/>
              <a:t>          </a:t>
            </a:r>
            <a:r>
              <a:rPr lang="en-US" sz="2400" b="1" dirty="0" err="1"/>
              <a:t>Komunitas</a:t>
            </a:r>
            <a:r>
              <a:rPr lang="en-US" sz="2400" b="1" dirty="0"/>
              <a:t> </a:t>
            </a:r>
            <a:r>
              <a:rPr lang="en-US" sz="2400" b="1" dirty="0" err="1"/>
              <a:t>profesi</a:t>
            </a:r>
            <a:r>
              <a:rPr lang="en-US" sz="2400" b="1" dirty="0"/>
              <a:t>                 </a:t>
            </a:r>
          </a:p>
          <a:p>
            <a:pPr>
              <a:spcBef>
                <a:spcPct val="50000"/>
              </a:spcBef>
              <a:defRPr/>
            </a:pPr>
            <a:r>
              <a:rPr lang="en-US" sz="2400" b="1" dirty="0"/>
              <a:t>    </a:t>
            </a:r>
            <a:r>
              <a:rPr lang="en-US" sz="2400" b="1" dirty="0" err="1"/>
              <a:t>Inti</a:t>
            </a:r>
            <a:r>
              <a:rPr lang="en-US" sz="2400" b="1" dirty="0"/>
              <a:t> </a:t>
            </a:r>
            <a:r>
              <a:rPr lang="en-US" sz="2400" b="1" dirty="0" err="1"/>
              <a:t>Kode</a:t>
            </a:r>
            <a:r>
              <a:rPr lang="en-US" sz="2400" b="1" dirty="0"/>
              <a:t> </a:t>
            </a:r>
            <a:r>
              <a:rPr lang="en-US" sz="2400" b="1" dirty="0" err="1"/>
              <a:t>Etik</a:t>
            </a:r>
            <a:r>
              <a:rPr lang="en-US" sz="2400" b="1" dirty="0"/>
              <a:t> </a:t>
            </a:r>
            <a:r>
              <a:rPr lang="en-US" sz="2400" b="1" dirty="0" err="1"/>
              <a:t>Profesi</a:t>
            </a:r>
            <a:r>
              <a:rPr lang="en-US" sz="2400" b="1" dirty="0"/>
              <a:t>          </a:t>
            </a:r>
            <a:r>
              <a:rPr lang="en-US" sz="2400" b="1" dirty="0" err="1"/>
              <a:t>Prinsip</a:t>
            </a:r>
            <a:r>
              <a:rPr lang="en-US" sz="2400" b="1" dirty="0"/>
              <a:t> </a:t>
            </a:r>
            <a:r>
              <a:rPr lang="en-US" sz="2400" b="1" dirty="0" err="1"/>
              <a:t>Umum</a:t>
            </a:r>
            <a:r>
              <a:rPr lang="en-US" sz="2400" b="1" dirty="0"/>
              <a:t> </a:t>
            </a:r>
            <a:r>
              <a:rPr lang="en-US" sz="2400" b="1" dirty="0" err="1"/>
              <a:t>Profesi</a:t>
            </a:r>
            <a:endParaRPr lang="en-US" sz="2400" b="1" dirty="0"/>
          </a:p>
        </p:txBody>
      </p:sp>
      <p:sp>
        <p:nvSpPr>
          <p:cNvPr id="12292" name="AutoShape 5"/>
          <p:cNvSpPr>
            <a:spLocks noChangeArrowheads="1"/>
          </p:cNvSpPr>
          <p:nvPr/>
        </p:nvSpPr>
        <p:spPr bwMode="auto">
          <a:xfrm>
            <a:off x="2438400" y="304800"/>
            <a:ext cx="609600" cy="381000"/>
          </a:xfrm>
          <a:prstGeom prst="rightArrow">
            <a:avLst>
              <a:gd name="adj1" fmla="val 50000"/>
              <a:gd name="adj2" fmla="val 28844"/>
            </a:avLst>
          </a:prstGeom>
          <a:solidFill>
            <a:schemeClr val="hlink"/>
          </a:solidFill>
          <a:ln w="9525">
            <a:solidFill>
              <a:schemeClr val="tx1"/>
            </a:solidFill>
            <a:miter lim="800000"/>
            <a:headEnd/>
            <a:tailEnd/>
          </a:ln>
        </p:spPr>
        <p:txBody>
          <a:bodyPr wrap="none" anchor="ctr"/>
          <a:lstStyle/>
          <a:p>
            <a:endParaRPr lang="en-US"/>
          </a:p>
        </p:txBody>
      </p:sp>
      <p:sp>
        <p:nvSpPr>
          <p:cNvPr id="12293" name="AutoShape 6"/>
          <p:cNvSpPr>
            <a:spLocks noChangeArrowheads="1"/>
          </p:cNvSpPr>
          <p:nvPr/>
        </p:nvSpPr>
        <p:spPr bwMode="auto">
          <a:xfrm>
            <a:off x="4114800" y="762000"/>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12294" name="Text Box 7"/>
          <p:cNvSpPr txBox="1">
            <a:spLocks noChangeArrowheads="1"/>
          </p:cNvSpPr>
          <p:nvPr/>
        </p:nvSpPr>
        <p:spPr bwMode="auto">
          <a:xfrm>
            <a:off x="0" y="1339850"/>
            <a:ext cx="9144000" cy="523875"/>
          </a:xfrm>
          <a:prstGeom prst="rect">
            <a:avLst/>
          </a:prstGeom>
          <a:solidFill>
            <a:srgbClr val="BBFAFD"/>
          </a:solidFill>
          <a:ln w="9525">
            <a:noFill/>
            <a:miter lim="800000"/>
            <a:headEnd/>
            <a:tailEnd/>
          </a:ln>
        </p:spPr>
        <p:txBody>
          <a:bodyPr>
            <a:spAutoFit/>
          </a:bodyPr>
          <a:lstStyle/>
          <a:p>
            <a:pPr>
              <a:spcBef>
                <a:spcPct val="50000"/>
              </a:spcBef>
              <a:buFontTx/>
              <a:buBlip>
                <a:blip r:embed="rId2"/>
              </a:buBlip>
            </a:pPr>
            <a:r>
              <a:rPr lang="en-US" sz="2000"/>
              <a:t> </a:t>
            </a:r>
            <a:r>
              <a:rPr lang="en-US" sz="2800"/>
              <a:t>Karakter profesi yang seharusnya &amp; tidak seharusnya</a:t>
            </a:r>
          </a:p>
        </p:txBody>
      </p:sp>
      <p:sp>
        <p:nvSpPr>
          <p:cNvPr id="12295" name="Text Box 8"/>
          <p:cNvSpPr txBox="1">
            <a:spLocks noChangeArrowheads="1"/>
          </p:cNvSpPr>
          <p:nvPr/>
        </p:nvSpPr>
        <p:spPr bwMode="auto">
          <a:xfrm>
            <a:off x="0" y="1981200"/>
            <a:ext cx="8675688" cy="523875"/>
          </a:xfrm>
          <a:prstGeom prst="rect">
            <a:avLst/>
          </a:prstGeom>
          <a:solidFill>
            <a:srgbClr val="BBFAFD"/>
          </a:solidFill>
          <a:ln w="9525">
            <a:noFill/>
            <a:miter lim="800000"/>
            <a:headEnd/>
            <a:tailEnd/>
          </a:ln>
        </p:spPr>
        <p:txBody>
          <a:bodyPr>
            <a:spAutoFit/>
          </a:bodyPr>
          <a:lstStyle/>
          <a:p>
            <a:pPr>
              <a:spcBef>
                <a:spcPct val="50000"/>
              </a:spcBef>
              <a:buFontTx/>
              <a:buBlip>
                <a:blip r:embed="rId2"/>
              </a:buBlip>
            </a:pPr>
            <a:r>
              <a:rPr lang="en-US" sz="2000"/>
              <a:t> </a:t>
            </a:r>
            <a:r>
              <a:rPr lang="en-US" sz="2800"/>
              <a:t>Dasar etika            dinilai:</a:t>
            </a:r>
          </a:p>
        </p:txBody>
      </p:sp>
      <p:sp>
        <p:nvSpPr>
          <p:cNvPr id="12296" name="AutoShape 9"/>
          <p:cNvSpPr>
            <a:spLocks noChangeArrowheads="1"/>
          </p:cNvSpPr>
          <p:nvPr/>
        </p:nvSpPr>
        <p:spPr bwMode="auto">
          <a:xfrm>
            <a:off x="2286000" y="2057400"/>
            <a:ext cx="431800" cy="4318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12297" name="Text Box 10"/>
          <p:cNvSpPr txBox="1">
            <a:spLocks noChangeArrowheads="1"/>
          </p:cNvSpPr>
          <p:nvPr/>
        </p:nvSpPr>
        <p:spPr bwMode="auto">
          <a:xfrm>
            <a:off x="533400" y="2667000"/>
            <a:ext cx="7620000" cy="3810000"/>
          </a:xfrm>
          <a:prstGeom prst="rect">
            <a:avLst/>
          </a:prstGeom>
          <a:solidFill>
            <a:srgbClr val="BBFAFD"/>
          </a:solidFill>
          <a:ln w="9525">
            <a:noFill/>
            <a:miter lim="800000"/>
            <a:headEnd/>
            <a:tailEnd/>
          </a:ln>
        </p:spPr>
        <p:txBody>
          <a:bodyPr>
            <a:spAutoFit/>
          </a:bodyPr>
          <a:lstStyle/>
          <a:p>
            <a:pPr>
              <a:lnSpc>
                <a:spcPct val="65000"/>
              </a:lnSpc>
              <a:spcBef>
                <a:spcPct val="50000"/>
              </a:spcBef>
              <a:buFontTx/>
              <a:buChar char="•"/>
            </a:pPr>
            <a:r>
              <a:rPr lang="en-US" sz="3200" dirty="0"/>
              <a:t> </a:t>
            </a:r>
            <a:r>
              <a:rPr lang="en-US" sz="3200" dirty="0" err="1"/>
              <a:t>Sikap</a:t>
            </a:r>
            <a:r>
              <a:rPr lang="en-US" sz="3200" dirty="0"/>
              <a:t> </a:t>
            </a:r>
            <a:r>
              <a:rPr lang="en-US" sz="3200" dirty="0" err="1"/>
              <a:t>berbuat</a:t>
            </a:r>
            <a:r>
              <a:rPr lang="en-US" sz="3200" dirty="0"/>
              <a:t> </a:t>
            </a:r>
            <a:r>
              <a:rPr lang="en-US" sz="3200" dirty="0" err="1"/>
              <a:t>baik</a:t>
            </a:r>
            <a:endParaRPr lang="en-US" sz="3200" dirty="0"/>
          </a:p>
          <a:p>
            <a:pPr>
              <a:lnSpc>
                <a:spcPct val="65000"/>
              </a:lnSpc>
              <a:spcBef>
                <a:spcPct val="50000"/>
              </a:spcBef>
              <a:buFontTx/>
              <a:buChar char="•"/>
            </a:pPr>
            <a:r>
              <a:rPr lang="en-US" sz="3200" dirty="0"/>
              <a:t> </a:t>
            </a:r>
            <a:r>
              <a:rPr lang="en-US" sz="3200" dirty="0" err="1"/>
              <a:t>Tidak</a:t>
            </a:r>
            <a:r>
              <a:rPr lang="en-US" sz="3200" dirty="0"/>
              <a:t> </a:t>
            </a:r>
            <a:r>
              <a:rPr lang="en-US" sz="3200" dirty="0" err="1"/>
              <a:t>merugikan</a:t>
            </a:r>
            <a:r>
              <a:rPr lang="en-US" sz="3200" dirty="0"/>
              <a:t> </a:t>
            </a:r>
            <a:r>
              <a:rPr lang="en-US" sz="3200" dirty="0" err="1"/>
              <a:t>orang</a:t>
            </a:r>
            <a:r>
              <a:rPr lang="en-US" sz="3200" dirty="0"/>
              <a:t> lain</a:t>
            </a:r>
          </a:p>
          <a:p>
            <a:pPr>
              <a:lnSpc>
                <a:spcPct val="65000"/>
              </a:lnSpc>
              <a:spcBef>
                <a:spcPct val="50000"/>
              </a:spcBef>
              <a:buFontTx/>
              <a:buChar char="•"/>
            </a:pPr>
            <a:r>
              <a:rPr lang="en-US" sz="3200" dirty="0"/>
              <a:t> </a:t>
            </a:r>
            <a:r>
              <a:rPr lang="en-US" sz="3200" dirty="0" err="1"/>
              <a:t>Adil</a:t>
            </a:r>
            <a:endParaRPr lang="en-US" sz="3200" dirty="0"/>
          </a:p>
          <a:p>
            <a:pPr>
              <a:lnSpc>
                <a:spcPct val="65000"/>
              </a:lnSpc>
              <a:spcBef>
                <a:spcPct val="50000"/>
              </a:spcBef>
              <a:buFontTx/>
              <a:buChar char="•"/>
            </a:pPr>
            <a:r>
              <a:rPr lang="en-US" sz="3200" dirty="0"/>
              <a:t> </a:t>
            </a:r>
            <a:r>
              <a:rPr lang="en-US" sz="3200" dirty="0" err="1"/>
              <a:t>Menghormati</a:t>
            </a:r>
            <a:r>
              <a:rPr lang="en-US" sz="3200" dirty="0"/>
              <a:t> </a:t>
            </a:r>
            <a:r>
              <a:rPr lang="en-US" sz="3200" dirty="0" err="1"/>
              <a:t>otonomi</a:t>
            </a:r>
            <a:r>
              <a:rPr lang="en-US" sz="3200" dirty="0"/>
              <a:t> </a:t>
            </a:r>
            <a:r>
              <a:rPr lang="en-US" sz="3200" dirty="0" err="1"/>
              <a:t>pasien</a:t>
            </a:r>
            <a:endParaRPr lang="en-US" sz="3200" dirty="0"/>
          </a:p>
          <a:p>
            <a:pPr>
              <a:lnSpc>
                <a:spcPct val="65000"/>
              </a:lnSpc>
              <a:spcBef>
                <a:spcPct val="50000"/>
              </a:spcBef>
              <a:buFontTx/>
              <a:buChar char="•"/>
            </a:pPr>
            <a:r>
              <a:rPr lang="en-US" sz="3200" dirty="0"/>
              <a:t> </a:t>
            </a:r>
            <a:r>
              <a:rPr lang="en-US" sz="3200" dirty="0" err="1"/>
              <a:t>Tanggung</a:t>
            </a:r>
            <a:r>
              <a:rPr lang="en-US" sz="3200" dirty="0"/>
              <a:t> </a:t>
            </a:r>
            <a:r>
              <a:rPr lang="en-US" sz="3200" dirty="0" err="1"/>
              <a:t>jawab</a:t>
            </a:r>
            <a:r>
              <a:rPr lang="en-US" sz="3200" dirty="0"/>
              <a:t> - </a:t>
            </a:r>
            <a:r>
              <a:rPr lang="en-US" sz="3200" dirty="0" err="1" smtClean="0"/>
              <a:t>akuntabel</a:t>
            </a:r>
            <a:endParaRPr lang="en-US" sz="3200" dirty="0"/>
          </a:p>
          <a:p>
            <a:pPr>
              <a:lnSpc>
                <a:spcPct val="65000"/>
              </a:lnSpc>
              <a:spcBef>
                <a:spcPct val="50000"/>
              </a:spcBef>
              <a:buFontTx/>
              <a:buChar char="•"/>
            </a:pPr>
            <a:r>
              <a:rPr lang="en-US" sz="3200" dirty="0"/>
              <a:t> </a:t>
            </a:r>
            <a:r>
              <a:rPr lang="en-US" sz="3200" dirty="0" err="1"/>
              <a:t>Memenuhi</a:t>
            </a:r>
            <a:r>
              <a:rPr lang="en-US" sz="3200" dirty="0"/>
              <a:t> </a:t>
            </a:r>
            <a:r>
              <a:rPr lang="en-US" sz="3200" dirty="0" err="1"/>
              <a:t>standar</a:t>
            </a:r>
            <a:endParaRPr lang="en-US" sz="2000" dirty="0"/>
          </a:p>
          <a:p>
            <a:pPr>
              <a:lnSpc>
                <a:spcPct val="65000"/>
              </a:lnSpc>
              <a:spcBef>
                <a:spcPct val="50000"/>
              </a:spcBef>
              <a:buFontTx/>
              <a:buChar char="•"/>
            </a:pPr>
            <a:r>
              <a:rPr lang="en-US" sz="2000" dirty="0"/>
              <a:t> </a:t>
            </a:r>
            <a:r>
              <a:rPr lang="en-US" sz="3200" dirty="0" err="1"/>
              <a:t>Mengabdi</a:t>
            </a:r>
            <a:r>
              <a:rPr lang="en-US" sz="3200" dirty="0"/>
              <a:t> </a:t>
            </a:r>
            <a:r>
              <a:rPr lang="en-US" sz="3200" dirty="0" err="1"/>
              <a:t>pada</a:t>
            </a:r>
            <a:r>
              <a:rPr lang="en-US" sz="3200" dirty="0"/>
              <a:t> </a:t>
            </a:r>
            <a:r>
              <a:rPr lang="en-US" sz="3200" dirty="0" err="1"/>
              <a:t>tuntutan</a:t>
            </a:r>
            <a:r>
              <a:rPr lang="en-US" sz="3200" dirty="0"/>
              <a:t> </a:t>
            </a:r>
            <a:r>
              <a:rPr lang="en-US" sz="3200" dirty="0" err="1"/>
              <a:t>luhur</a:t>
            </a:r>
            <a:r>
              <a:rPr lang="en-US" sz="3200" dirty="0"/>
              <a:t> </a:t>
            </a:r>
            <a:r>
              <a:rPr lang="en-US" sz="3200" dirty="0" err="1"/>
              <a:t>profesi</a:t>
            </a:r>
            <a:endParaRPr lang="en-US" sz="3200" dirty="0"/>
          </a:p>
        </p:txBody>
      </p:sp>
      <p:pic>
        <p:nvPicPr>
          <p:cNvPr id="12298" name="Picture 14" descr="images"/>
          <p:cNvPicPr>
            <a:picLocks noChangeAspect="1" noChangeArrowheads="1"/>
          </p:cNvPicPr>
          <p:nvPr/>
        </p:nvPicPr>
        <p:blipFill>
          <a:blip r:embed="rId3" cstate="print"/>
          <a:srcRect/>
          <a:stretch>
            <a:fillRect/>
          </a:stretch>
        </p:blipFill>
        <p:spPr bwMode="auto">
          <a:xfrm>
            <a:off x="6443663" y="1916113"/>
            <a:ext cx="2452687"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TotalTime>
  <Words>2996</Words>
  <Application>Microsoft Office PowerPoint</Application>
  <PresentationFormat>On-screen Show (4:3)</PresentationFormat>
  <Paragraphs>507</Paragraphs>
  <Slides>68</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Office Theme</vt:lpstr>
      <vt:lpstr>Clip</vt:lpstr>
      <vt:lpstr>Bitmap Image</vt:lpstr>
      <vt:lpstr>Etika dalam Profesi Kebidanan </vt:lpstr>
      <vt:lpstr>Slide 2</vt:lpstr>
      <vt:lpstr>Slide 3</vt:lpstr>
      <vt:lpstr>Slide 4</vt:lpstr>
      <vt:lpstr>Slide 5</vt:lpstr>
      <vt:lpstr>Slide 6</vt:lpstr>
      <vt:lpstr>Slide 7</vt:lpstr>
      <vt:lpstr>Slide 8</vt:lpstr>
      <vt:lpstr>Slide 9</vt:lpstr>
      <vt:lpstr>Slide 10</vt:lpstr>
      <vt:lpstr> Tujuan Kode Etik</vt:lpstr>
      <vt:lpstr>Slide 12</vt:lpstr>
      <vt:lpstr>Bidan sebagai profesi memiliki ciri-ciri</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NILAI-NILAI DALAM PENETAPAN KEPUTUSAN ETIK </vt:lpstr>
      <vt:lpstr>Slide 28</vt:lpstr>
      <vt:lpstr>Slide 29</vt:lpstr>
      <vt:lpstr>Pemecahan Masalah Etik: </vt:lpstr>
      <vt:lpstr>Utilitarianisme</vt:lpstr>
      <vt:lpstr>DEONTOLOGI</vt:lpstr>
      <vt:lpstr>Slide 33</vt:lpstr>
      <vt:lpstr>Slide 34</vt:lpstr>
      <vt:lpstr>Slide 35</vt:lpstr>
      <vt:lpstr>Slide 36</vt:lpstr>
      <vt:lpstr>Slide 37</vt:lpstr>
      <vt:lpstr>Slide 38</vt:lpstr>
      <vt:lpstr>Slide 39</vt:lpstr>
      <vt:lpstr>Slide 40</vt:lpstr>
      <vt:lpstr>Slide 41</vt:lpstr>
      <vt:lpstr>Slide 42</vt:lpstr>
      <vt:lpstr>PENGEMBANGAN  KARAKTER BIDAN</vt:lpstr>
      <vt:lpstr>Slide 44</vt:lpstr>
      <vt:lpstr>Bidan Berprestasi</vt:lpstr>
      <vt:lpstr>Bidan Berdedikasi</vt:lpstr>
      <vt:lpstr>Bidan Professional</vt:lpstr>
      <vt:lpstr>Slide 48</vt:lpstr>
      <vt:lpstr>Slide 49</vt:lpstr>
      <vt:lpstr>Slide 50</vt:lpstr>
      <vt:lpstr>Kenapa aku dijual bu bidan ?</vt:lpstr>
      <vt:lpstr>Pengembangan Karakter Bidan dimulai dengan memahami.....</vt:lpstr>
      <vt:lpstr>Hakekat Karakter </vt:lpstr>
      <vt:lpstr>Slide 54</vt:lpstr>
      <vt:lpstr>Slide 55</vt:lpstr>
      <vt:lpstr>FUNGSI KARAKTER</vt:lpstr>
      <vt:lpstr>URGENSI PENGEMBANGAN KARAKTER</vt:lpstr>
      <vt:lpstr>Nilai-nilai yang perlu dikembangkan dalam pembentukan Karakter</vt:lpstr>
      <vt:lpstr>BIDAN PROFETIK</vt:lpstr>
      <vt:lpstr>Slide 60</vt:lpstr>
      <vt:lpstr>Slide 61</vt:lpstr>
      <vt:lpstr>Slide 62</vt:lpstr>
      <vt:lpstr>Pedoman Pembentukan karakter calon Bidan</vt:lpstr>
      <vt:lpstr>KARAKTER BIDAN YG BAIK</vt:lpstr>
      <vt:lpstr>HAL YANG TIDAK BOLEH DILAKUKAN</vt:lpstr>
      <vt:lpstr>MONITORING  DALAM ORGANISASI PROFESI</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Profesi dan patient safety dalam Asuhan Kebidanan</dc:title>
  <dc:creator>H a n i f a h</dc:creator>
  <cp:lastModifiedBy>WIN7</cp:lastModifiedBy>
  <cp:revision>129</cp:revision>
  <dcterms:created xsi:type="dcterms:W3CDTF">2006-08-16T00:00:00Z</dcterms:created>
  <dcterms:modified xsi:type="dcterms:W3CDTF">2022-10-26T03:26:27Z</dcterms:modified>
</cp:coreProperties>
</file>