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7"/>
  </p:notesMasterIdLst>
  <p:sldIdLst>
    <p:sldId id="269" r:id="rId2"/>
    <p:sldId id="2147469749" r:id="rId3"/>
    <p:sldId id="2147469808" r:id="rId4"/>
    <p:sldId id="2147469809" r:id="rId5"/>
    <p:sldId id="257" r:id="rId6"/>
    <p:sldId id="256" r:id="rId7"/>
    <p:sldId id="267" r:id="rId8"/>
    <p:sldId id="268" r:id="rId9"/>
    <p:sldId id="258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902CB-6761-466D-8B19-CFC480D03BF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5913-ABE4-4F63-BC90-14D5AFF22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8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Kesehatan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diwujudkan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6 pilar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penopang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Indonesia </a:t>
            </a:r>
            <a:r>
              <a:rPr lang="en-US" dirty="0" err="1"/>
              <a:t>yaitu</a:t>
            </a:r>
            <a:r>
              <a:rPr lang="en-US" dirty="0"/>
              <a:t> :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primer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rujukan</a:t>
            </a:r>
            <a:endParaRPr lang="en-US" dirty="0"/>
          </a:p>
          <a:p>
            <a:pPr marL="228600" indent="-228600">
              <a:buFontTx/>
              <a:buAutoNum type="arabicPeriod"/>
              <a:defRPr/>
            </a:pP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Kesehata</a:t>
            </a:r>
            <a:endParaRPr lang="en-US" dirty="0"/>
          </a:p>
          <a:p>
            <a:pPr marL="228600" indent="-228600">
              <a:buFontTx/>
              <a:buAutoNum type="arabicPeriod"/>
              <a:defRPr/>
            </a:pP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pPr marL="228600" indent="-228600">
              <a:buFontTx/>
              <a:buAutoNum type="arabicPeriod"/>
              <a:defRPr/>
            </a:pPr>
            <a:r>
              <a:rPr lang="en-US" dirty="0" err="1"/>
              <a:t>Transformasi</a:t>
            </a:r>
            <a:r>
              <a:rPr lang="en-US" dirty="0"/>
              <a:t> SDM Kesehatan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sistim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akselerasi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target RPJMN </a:t>
            </a:r>
            <a:r>
              <a:rPr lang="en-US" dirty="0" err="1"/>
              <a:t>bidang</a:t>
            </a:r>
            <a:r>
              <a:rPr lang="en-US" dirty="0"/>
              <a:t> Kesehatan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, </a:t>
            </a:r>
            <a:r>
              <a:rPr lang="en-US" dirty="0" err="1"/>
              <a:t>anak</a:t>
            </a:r>
            <a:r>
              <a:rPr lang="en-US" dirty="0"/>
              <a:t>  ,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berencana</a:t>
            </a:r>
            <a:r>
              <a:rPr lang="en-US" dirty="0"/>
              <a:t> dan </a:t>
            </a:r>
            <a:r>
              <a:rPr lang="en-US" dirty="0" err="1"/>
              <a:t>kespro</a:t>
            </a:r>
            <a:endParaRPr lang="en-US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err="1"/>
              <a:t>Mempercepat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masyrakat</a:t>
            </a:r>
            <a:endParaRPr lang="en-US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/>
              <a:t>Gerakan Masyarakat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(GERMAS)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dan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dan </a:t>
            </a:r>
            <a:r>
              <a:rPr lang="en-US" dirty="0" err="1"/>
              <a:t>makanan</a:t>
            </a:r>
            <a:r>
              <a:rPr lang="en-US" dirty="0"/>
              <a:t>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ID" dirty="0"/>
          </a:p>
        </p:txBody>
      </p:sp>
      <p:sp>
        <p:nvSpPr>
          <p:cNvPr id="358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5D7C963-E3AB-4247-9B94-DE283A526FCC}" type="slidenum">
              <a:rPr lang="en-US" altLang="en-US">
                <a:latin typeface="Calibri" pitchFamily="34" charset="0"/>
              </a:rPr>
              <a:pPr/>
              <a:t>2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6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8d42cbad93_0_0:notes"/>
          <p:cNvSpPr txBox="1">
            <a:spLocks noGrp="1"/>
          </p:cNvSpPr>
          <p:nvPr>
            <p:ph type="body" idx="1"/>
          </p:nvPr>
        </p:nvSpPr>
        <p:spPr>
          <a:xfrm>
            <a:off x="726031" y="4593506"/>
            <a:ext cx="5808000" cy="3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25" tIns="48100" rIns="96225" bIns="4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81" name="Google Shape;381;g18d42cbad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1193800"/>
            <a:ext cx="5722938" cy="321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6:notes"/>
          <p:cNvSpPr txBox="1">
            <a:spLocks noGrp="1"/>
          </p:cNvSpPr>
          <p:nvPr>
            <p:ph type="body" idx="1"/>
          </p:nvPr>
        </p:nvSpPr>
        <p:spPr>
          <a:xfrm>
            <a:off x="725483" y="4473716"/>
            <a:ext cx="55596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0" name="Google Shape;10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55880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4D42-9710-4C1C-8D79-E807DDD8D85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CCC600C-8309-4499-BF12-C3E7781C30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7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4D42-9710-4C1C-8D79-E807DDD8D85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600C-8309-4499-BF12-C3E7781C30A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9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4D42-9710-4C1C-8D79-E807DDD8D85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600C-8309-4499-BF12-C3E7781C30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6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11664462" cy="391013"/>
          </a:xfrm>
          <a:prstGeom prst="rect">
            <a:avLst/>
          </a:prstGeom>
        </p:spPr>
        <p:txBody>
          <a:bodyPr/>
          <a:lstStyle>
            <a:lvl1pPr algn="l">
              <a:defRPr sz="25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7CB45-B150-0948-ACCF-D2859B6A0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76" y="6189786"/>
            <a:ext cx="1282299" cy="58029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11664975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A84A077-0FE0-9046-898B-ED6DF2AD89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86147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3"/>
          <p:cNvSpPr txBox="1">
            <a:spLocks noGrp="1"/>
          </p:cNvSpPr>
          <p:nvPr>
            <p:ph type="title"/>
          </p:nvPr>
        </p:nvSpPr>
        <p:spPr>
          <a:xfrm>
            <a:off x="554736" y="519011"/>
            <a:ext cx="11082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3"/>
          <p:cNvSpPr txBox="1">
            <a:spLocks noGrp="1"/>
          </p:cNvSpPr>
          <p:nvPr>
            <p:ph type="subTitle" idx="1"/>
          </p:nvPr>
        </p:nvSpPr>
        <p:spPr>
          <a:xfrm>
            <a:off x="554736" y="884725"/>
            <a:ext cx="11082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 b="0"/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◼"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◼"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◼"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◼"/>
              <a:defRPr/>
            </a:lvl9pPr>
          </a:lstStyle>
          <a:p>
            <a:endParaRPr/>
          </a:p>
        </p:txBody>
      </p:sp>
      <p:sp>
        <p:nvSpPr>
          <p:cNvPr id="34" name="Google Shape;34;p53"/>
          <p:cNvSpPr txBox="1">
            <a:spLocks noGrp="1"/>
          </p:cNvSpPr>
          <p:nvPr>
            <p:ph type="body" idx="2"/>
          </p:nvPr>
        </p:nvSpPr>
        <p:spPr>
          <a:xfrm>
            <a:off x="554735" y="41597"/>
            <a:ext cx="3843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800" b="0"/>
            </a:lvl1pPr>
            <a:lvl2pPr marL="914400" lvl="1" indent="-35433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◼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◼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◼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◼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26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4D42-9710-4C1C-8D79-E807DDD8D85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600C-8309-4499-BF12-C3E7781C30A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45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4D42-9710-4C1C-8D79-E807DDD8D85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600C-8309-4499-BF12-C3E7781C30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14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4D42-9710-4C1C-8D79-E807DDD8D85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600C-8309-4499-BF12-C3E7781C30A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2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4D42-9710-4C1C-8D79-E807DDD8D85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600C-8309-4499-BF12-C3E7781C30A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6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4D42-9710-4C1C-8D79-E807DDD8D85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600C-8309-4499-BF12-C3E7781C30A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5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4D42-9710-4C1C-8D79-E807DDD8D85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600C-8309-4499-BF12-C3E7781C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4D42-9710-4C1C-8D79-E807DDD8D85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600C-8309-4499-BF12-C3E7781C30A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0E94D42-9710-4C1C-8D79-E807DDD8D85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600C-8309-4499-BF12-C3E7781C30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36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4D42-9710-4C1C-8D79-E807DDD8D85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CCC600C-8309-4499-BF12-C3E7781C30A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02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C0F0D-B8F3-D5D0-7770-9675C346B7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EKO-KES </a:t>
            </a:r>
            <a:br>
              <a:rPr lang="en-US" dirty="0"/>
            </a:br>
            <a:r>
              <a:rPr lang="en-US" dirty="0"/>
              <a:t>TGL 30 NOP 22 (ITKES SIDRAP)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76071-CC3E-09FF-F4F5-E8F4F7611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9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AE22-A70D-EF7A-D673-21BA6D08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0F16-AD0F-5182-D9C4-394D05D0B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BC427-40E5-FF23-F1FE-68A72C7E8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4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2F16-DD37-A2E7-001A-164920D5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9789-84B0-04D8-0A96-886765A09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95FEE-30E8-C057-0979-CF04F291A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45AFF-621C-1987-BA10-AAD8B7F15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325290-0587-5CF1-4DA5-52A3F4B2E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0D4111-D8A7-AF6B-1E91-A3CFF96C4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8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459C-7D0F-4A5D-9A35-109C551A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9F053-4615-A6F0-65BF-5B7D518E7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24E03-87E1-DA0A-6F8D-6C7C2A976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3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D0F6-8A70-E9DE-7A3B-719F8582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JENIS BIAYA </a:t>
            </a:r>
            <a:r>
              <a:rPr lang="en-US" dirty="0" err="1"/>
              <a:t>dalam</a:t>
            </a:r>
            <a:r>
              <a:rPr lang="en-US" dirty="0"/>
              <a:t> PERHITUNGAN TARIF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6A253-4155-2058-BBB9-0287B2CDC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(</a:t>
            </a:r>
            <a:r>
              <a:rPr lang="en-US" dirty="0" err="1"/>
              <a:t>invesment</a:t>
            </a:r>
            <a:r>
              <a:rPr lang="en-US" dirty="0"/>
              <a:t> cost )</a:t>
            </a:r>
          </a:p>
          <a:p>
            <a:pPr marL="0" indent="0">
              <a:buNone/>
            </a:pPr>
            <a:r>
              <a:rPr lang="en-US" dirty="0"/>
              <a:t>	&gt; 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Gedung,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dan non </a:t>
            </a:r>
            <a:r>
              <a:rPr lang="en-US" dirty="0" err="1"/>
              <a:t>medis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biaya</a:t>
            </a:r>
            <a:r>
              <a:rPr lang="en-US" dirty="0"/>
              <a:t> Pendidikan dan </a:t>
            </a:r>
            <a:r>
              <a:rPr lang="en-US" dirty="0" err="1"/>
              <a:t>pelatihan</a:t>
            </a:r>
            <a:r>
              <a:rPr lang="en-US" dirty="0"/>
              <a:t> (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, </a:t>
            </a:r>
            <a:r>
              <a:rPr lang="en-US" dirty="0" err="1"/>
              <a:t>rencana</a:t>
            </a:r>
            <a:r>
              <a:rPr lang="en-US" dirty="0"/>
              <a:t>  			</a:t>
            </a:r>
            <a:r>
              <a:rPr lang="en-US" dirty="0" err="1"/>
              <a:t>titikinpas</a:t>
            </a:r>
            <a:r>
              <a:rPr lang="en-US" dirty="0"/>
              <a:t> =break  event point ;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pengembalian</a:t>
            </a:r>
            <a:r>
              <a:rPr lang="en-US" dirty="0"/>
              <a:t> 		modal;  	</a:t>
            </a:r>
            <a:r>
              <a:rPr lang="en-US" dirty="0" err="1"/>
              <a:t>perhitungan</a:t>
            </a:r>
            <a:r>
              <a:rPr lang="en-US" dirty="0"/>
              <a:t> masa </a:t>
            </a:r>
            <a:r>
              <a:rPr lang="en-US" dirty="0" err="1"/>
              <a:t>kadaluarsa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( operational cost  )</a:t>
            </a:r>
          </a:p>
          <a:p>
            <a:pPr marL="0" indent="0">
              <a:buNone/>
            </a:pPr>
            <a:r>
              <a:rPr lang="en-US" dirty="0"/>
              <a:t>	&gt;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di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pelayanan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(direct cost) 			</a:t>
            </a:r>
            <a:r>
              <a:rPr lang="en-US" dirty="0" err="1"/>
              <a:t>biaya</a:t>
            </a:r>
            <a:r>
              <a:rPr lang="en-US" dirty="0"/>
              <a:t> Tindakan dan </a:t>
            </a:r>
            <a:r>
              <a:rPr lang="en-US" dirty="0" err="1"/>
              <a:t>obat</a:t>
            </a:r>
            <a:r>
              <a:rPr lang="en-US" dirty="0"/>
              <a:t> /</a:t>
            </a:r>
            <a:r>
              <a:rPr lang="en-US" dirty="0" err="1"/>
              <a:t>alat</a:t>
            </a:r>
            <a:r>
              <a:rPr lang="en-US" dirty="0"/>
              <a:t>, </a:t>
            </a:r>
            <a:r>
              <a:rPr lang="en-US" dirty="0" err="1"/>
              <a:t>listrik</a:t>
            </a:r>
            <a:r>
              <a:rPr lang="en-US" dirty="0"/>
              <a:t>, air 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penunjang</a:t>
            </a:r>
            <a:r>
              <a:rPr lang="en-US" dirty="0"/>
              <a:t> 			</a:t>
            </a:r>
            <a:r>
              <a:rPr lang="en-US" dirty="0" err="1"/>
              <a:t>lainnya</a:t>
            </a:r>
            <a:r>
              <a:rPr lang="en-US" dirty="0"/>
              <a:t> dan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		</a:t>
            </a:r>
            <a:r>
              <a:rPr lang="en-US" dirty="0" err="1"/>
              <a:t>pelayanan</a:t>
            </a:r>
            <a:r>
              <a:rPr lang="en-US" dirty="0"/>
              <a:t> (  indirect cost ) mis.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dan </a:t>
            </a:r>
            <a:r>
              <a:rPr lang="en-US" dirty="0" err="1"/>
              <a:t>peralatan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796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A838-37BD-4CF5-7BB8-D428DDDF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89DD2-F4FC-D3DA-81B5-B003A503B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Mis.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perluasan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,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, 	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;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t	</a:t>
            </a:r>
            <a:r>
              <a:rPr lang="en-US" dirty="0" err="1"/>
              <a:t>enaga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Pendidikan dan  </a:t>
            </a:r>
            <a:r>
              <a:rPr lang="en-US" dirty="0" err="1"/>
              <a:t>pelatihan</a:t>
            </a:r>
            <a:endParaRPr lang="en-US" dirty="0"/>
          </a:p>
          <a:p>
            <a:pPr marL="514350" indent="-514350">
              <a:buAutoNum type="arabicPeriod" startAt="4"/>
            </a:pPr>
            <a:r>
              <a:rPr lang="en-US" dirty="0" err="1"/>
              <a:t>Besarnya</a:t>
            </a:r>
            <a:r>
              <a:rPr lang="en-US" dirty="0"/>
              <a:t> target </a:t>
            </a:r>
            <a:r>
              <a:rPr lang="en-US" dirty="0" err="1"/>
              <a:t>keuntungan</a:t>
            </a:r>
            <a:endParaRPr lang="en-US" dirty="0"/>
          </a:p>
          <a:p>
            <a:pPr marL="514350" indent="-514350">
              <a:buAutoNum type="arabicPeriod" startAt="4"/>
            </a:pP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dan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perda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dan </a:t>
            </a:r>
            <a:r>
              <a:rPr lang="en-US" dirty="0" err="1"/>
              <a:t>swasta</a:t>
            </a:r>
            <a:r>
              <a:rPr lang="en-US" dirty="0"/>
              <a:t> 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lembaganya</a:t>
            </a:r>
            <a:endParaRPr lang="en-US" dirty="0"/>
          </a:p>
          <a:p>
            <a:pPr marL="514350" indent="-514350"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2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CC21-5F10-BAD8-717D-2E305E25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5756-E2C1-333F-6436-2CE87F672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32B3A-74BB-9028-ED58-A30043D0A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56924-A75B-8F54-6B30-4EF295081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21DFA3-93DB-6E62-B627-F5F5B1A73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0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ID" altLang="en-US" sz="2000" dirty="0" err="1"/>
              <a:t>Kemenkes</a:t>
            </a:r>
            <a:r>
              <a:rPr lang="en-ID" altLang="en-US" sz="2000" dirty="0"/>
              <a:t> </a:t>
            </a:r>
            <a:r>
              <a:rPr lang="en-ID" altLang="en-US" sz="2000" dirty="0" err="1"/>
              <a:t>berkomitmen</a:t>
            </a:r>
            <a:r>
              <a:rPr lang="en-ID" altLang="en-US" sz="2000" dirty="0"/>
              <a:t> </a:t>
            </a:r>
            <a:r>
              <a:rPr lang="en-ID" altLang="en-US" sz="2000" dirty="0" err="1"/>
              <a:t>untuk</a:t>
            </a:r>
            <a:r>
              <a:rPr lang="en-ID" altLang="en-US" sz="2000" dirty="0"/>
              <a:t> </a:t>
            </a:r>
            <a:r>
              <a:rPr lang="en-ID" altLang="en-US" sz="2000" dirty="0" err="1"/>
              <a:t>melakukan</a:t>
            </a:r>
            <a:r>
              <a:rPr lang="en-ID" altLang="en-US" dirty="0"/>
              <a:t> </a:t>
            </a:r>
            <a:r>
              <a:rPr lang="en-ID" altLang="en-US" dirty="0">
                <a:solidFill>
                  <a:srgbClr val="00B3AC"/>
                </a:solidFill>
              </a:rPr>
              <a:t>TRANSFORMASI SISTEM KESEHATAN</a:t>
            </a:r>
          </a:p>
        </p:txBody>
      </p:sp>
      <p:sp>
        <p:nvSpPr>
          <p:cNvPr id="25603" name="Slide Number Placeholder 2"/>
          <p:cNvSpPr>
            <a:spLocks noGrp="1" noChangeArrowheads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1D18C92-1F96-4005-B57E-A59AD900E705}" type="slidenum">
              <a:rPr lang="en-US" altLang="en-US">
                <a:solidFill>
                  <a:srgbClr val="7F7F7F"/>
                </a:solidFill>
              </a:rPr>
              <a:pPr/>
              <a:t>2</a:t>
            </a:fld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25604" name="Text Placeholder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1" hangingPunct="1"/>
            <a:r>
              <a:rPr lang="en-ID" altLang="en-US"/>
              <a:t>6 pilar transformasi penopang kesehatan Indonesia</a:t>
            </a:r>
          </a:p>
        </p:txBody>
      </p:sp>
      <p:sp>
        <p:nvSpPr>
          <p:cNvPr id="25605" name="object 2"/>
          <p:cNvSpPr>
            <a:spLocks/>
          </p:cNvSpPr>
          <p:nvPr/>
        </p:nvSpPr>
        <p:spPr bwMode="auto">
          <a:xfrm>
            <a:off x="1281113" y="930275"/>
            <a:ext cx="10561637" cy="688975"/>
          </a:xfrm>
          <a:custGeom>
            <a:avLst/>
            <a:gdLst>
              <a:gd name="T0" fmla="*/ 10552747 w 10562590"/>
              <a:gd name="T1" fmla="*/ 574339 h 689610"/>
              <a:gd name="T2" fmla="*/ 5276376 w 10562590"/>
              <a:gd name="T3" fmla="*/ 0 h 689610"/>
              <a:gd name="T4" fmla="*/ 0 w 10562590"/>
              <a:gd name="T5" fmla="*/ 574339 h 689610"/>
              <a:gd name="T6" fmla="*/ 10552747 w 10562590"/>
              <a:gd name="T7" fmla="*/ 574339 h 689610"/>
              <a:gd name="T8" fmla="*/ 10554016 w 10562590"/>
              <a:gd name="T9" fmla="*/ 593231 h 689610"/>
              <a:gd name="T10" fmla="*/ 1270 w 10562590"/>
              <a:gd name="T11" fmla="*/ 593231 h 689610"/>
              <a:gd name="T12" fmla="*/ 1270 w 10562590"/>
              <a:gd name="T13" fmla="*/ 683917 h 689610"/>
              <a:gd name="T14" fmla="*/ 10554016 w 10562590"/>
              <a:gd name="T15" fmla="*/ 683917 h 689610"/>
              <a:gd name="T16" fmla="*/ 10554016 w 10562590"/>
              <a:gd name="T17" fmla="*/ 593231 h 6896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562590" h="689610">
                <a:moveTo>
                  <a:pt x="10561320" y="579120"/>
                </a:moveTo>
                <a:lnTo>
                  <a:pt x="5280660" y="0"/>
                </a:lnTo>
                <a:lnTo>
                  <a:pt x="0" y="579120"/>
                </a:lnTo>
                <a:lnTo>
                  <a:pt x="10561320" y="579120"/>
                </a:lnTo>
                <a:close/>
              </a:path>
              <a:path w="10562590" h="689610">
                <a:moveTo>
                  <a:pt x="10562590" y="598170"/>
                </a:moveTo>
                <a:lnTo>
                  <a:pt x="1270" y="598170"/>
                </a:lnTo>
                <a:lnTo>
                  <a:pt x="1270" y="689610"/>
                </a:lnTo>
                <a:lnTo>
                  <a:pt x="10562590" y="689610"/>
                </a:lnTo>
                <a:lnTo>
                  <a:pt x="10562590" y="598170"/>
                </a:lnTo>
                <a:close/>
              </a:path>
            </a:pathLst>
          </a:custGeom>
          <a:solidFill>
            <a:srgbClr val="16B3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5606" name="object 3"/>
          <p:cNvGrpSpPr>
            <a:grpSpLocks/>
          </p:cNvGrpSpPr>
          <p:nvPr/>
        </p:nvGrpSpPr>
        <p:grpSpPr bwMode="auto">
          <a:xfrm>
            <a:off x="1282700" y="2327275"/>
            <a:ext cx="10560050" cy="2520950"/>
            <a:chOff x="1449069" y="2327910"/>
            <a:chExt cx="10561320" cy="2520950"/>
          </a:xfrm>
        </p:grpSpPr>
        <p:sp>
          <p:nvSpPr>
            <p:cNvPr id="25668" name="object 4"/>
            <p:cNvSpPr>
              <a:spLocks/>
            </p:cNvSpPr>
            <p:nvPr/>
          </p:nvSpPr>
          <p:spPr bwMode="auto">
            <a:xfrm>
              <a:off x="1449069" y="2327910"/>
              <a:ext cx="10561320" cy="91440"/>
            </a:xfrm>
            <a:custGeom>
              <a:avLst/>
              <a:gdLst>
                <a:gd name="T0" fmla="*/ 10561320 w 10561320"/>
                <a:gd name="T1" fmla="*/ 0 h 91439"/>
                <a:gd name="T2" fmla="*/ 0 w 10561320"/>
                <a:gd name="T3" fmla="*/ 0 h 91439"/>
                <a:gd name="T4" fmla="*/ 0 w 10561320"/>
                <a:gd name="T5" fmla="*/ 91448 h 91439"/>
                <a:gd name="T6" fmla="*/ 10561320 w 10561320"/>
                <a:gd name="T7" fmla="*/ 91448 h 91439"/>
                <a:gd name="T8" fmla="*/ 10561320 w 10561320"/>
                <a:gd name="T9" fmla="*/ 0 h 91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61320" h="91439">
                  <a:moveTo>
                    <a:pt x="1056132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10561320" y="91439"/>
                  </a:lnTo>
                  <a:lnTo>
                    <a:pt x="10561320" y="0"/>
                  </a:lnTo>
                  <a:close/>
                </a:path>
              </a:pathLst>
            </a:custGeom>
            <a:solidFill>
              <a:srgbClr val="16B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69" name="object 5"/>
            <p:cNvSpPr>
              <a:spLocks/>
            </p:cNvSpPr>
            <p:nvPr/>
          </p:nvSpPr>
          <p:spPr bwMode="auto">
            <a:xfrm>
              <a:off x="1648459" y="2552700"/>
              <a:ext cx="5422900" cy="2296160"/>
            </a:xfrm>
            <a:custGeom>
              <a:avLst/>
              <a:gdLst>
                <a:gd name="T0" fmla="*/ 5422899 w 5422900"/>
                <a:gd name="T1" fmla="*/ 0 h 2296160"/>
                <a:gd name="T2" fmla="*/ 0 w 5422900"/>
                <a:gd name="T3" fmla="*/ 0 h 2296160"/>
                <a:gd name="T4" fmla="*/ 0 w 5422900"/>
                <a:gd name="T5" fmla="*/ 2296160 h 2296160"/>
                <a:gd name="T6" fmla="*/ 5422899 w 5422900"/>
                <a:gd name="T7" fmla="*/ 2296160 h 2296160"/>
                <a:gd name="T8" fmla="*/ 5422899 w 5422900"/>
                <a:gd name="T9" fmla="*/ 0 h 2296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22900" h="2296160">
                  <a:moveTo>
                    <a:pt x="5422899" y="0"/>
                  </a:moveTo>
                  <a:lnTo>
                    <a:pt x="0" y="0"/>
                  </a:lnTo>
                  <a:lnTo>
                    <a:pt x="0" y="2296160"/>
                  </a:lnTo>
                  <a:lnTo>
                    <a:pt x="5422899" y="2296160"/>
                  </a:lnTo>
                  <a:lnTo>
                    <a:pt x="5422899" y="0"/>
                  </a:lnTo>
                  <a:close/>
                </a:path>
              </a:pathLst>
            </a:custGeom>
            <a:solidFill>
              <a:srgbClr val="C7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607" name="object 7"/>
          <p:cNvSpPr txBox="1">
            <a:spLocks noChangeArrowheads="1"/>
          </p:cNvSpPr>
          <p:nvPr/>
        </p:nvSpPr>
        <p:spPr bwMode="auto">
          <a:xfrm>
            <a:off x="2257425" y="1119188"/>
            <a:ext cx="83534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defTabSz="6286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6286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6286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6286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6286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62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575"/>
              </a:spcBef>
            </a:pPr>
            <a:r>
              <a:rPr lang="en-US" altLang="en-US" sz="1000" b="1">
                <a:solidFill>
                  <a:srgbClr val="FFFFFF"/>
                </a:solidFill>
                <a:latin typeface="Gothic Uralic"/>
                <a:ea typeface="Gothic Uralic"/>
                <a:cs typeface="Gothic Uralic"/>
              </a:rPr>
              <a:t>Visi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  <a:p>
            <a:pPr algn="ctr" eaLnBrk="1" hangingPunct="1">
              <a:spcBef>
                <a:spcPts val="300"/>
              </a:spcBef>
            </a:pPr>
            <a:r>
              <a:rPr lang="en-US" altLang="en-US" sz="1000" b="1">
                <a:solidFill>
                  <a:srgbClr val="FFFFFF"/>
                </a:solidFill>
                <a:latin typeface="Gothic Uralic"/>
                <a:ea typeface="Gothic Uralic"/>
                <a:cs typeface="Gothic Uralic"/>
              </a:rPr>
              <a:t>Sejalan dengan visi Presiden untuk mewujudkan masyarakat yang sehat,  produktif, mandiri dan berkeadilan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08" name="object 8"/>
          <p:cNvSpPr txBox="1">
            <a:spLocks noChangeArrowheads="1"/>
          </p:cNvSpPr>
          <p:nvPr/>
        </p:nvSpPr>
        <p:spPr bwMode="auto">
          <a:xfrm>
            <a:off x="1677988" y="1647825"/>
            <a:ext cx="1747837" cy="649288"/>
          </a:xfrm>
          <a:prstGeom prst="rect">
            <a:avLst/>
          </a:prstGeom>
          <a:noFill/>
          <a:ln w="6350">
            <a:solidFill>
              <a:srgbClr val="16B3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9050" rIns="0" bIns="0" anchor="ctr">
            <a:spAutoFit/>
          </a:bodyPr>
          <a:lstStyle>
            <a:lvl1pPr marL="698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50"/>
              </a:spcBef>
            </a:pPr>
            <a:r>
              <a:rPr lang="en-US" altLang="en-US" sz="1000" b="1">
                <a:solidFill>
                  <a:srgbClr val="16B3AC"/>
                </a:solidFill>
                <a:latin typeface="Gothic Uralic"/>
                <a:ea typeface="Gothic Uralic"/>
                <a:cs typeface="Gothic Uralic"/>
              </a:rPr>
              <a:t>Meningkatkan kesehatan  ibu, anak, keluarga  berencana dan  kesehatan reproduksi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09" name="object 9"/>
          <p:cNvSpPr txBox="1">
            <a:spLocks noChangeArrowheads="1"/>
          </p:cNvSpPr>
          <p:nvPr/>
        </p:nvSpPr>
        <p:spPr bwMode="auto">
          <a:xfrm>
            <a:off x="3689350" y="1647825"/>
            <a:ext cx="1747838" cy="652463"/>
          </a:xfrm>
          <a:prstGeom prst="rect">
            <a:avLst/>
          </a:prstGeom>
          <a:noFill/>
          <a:ln w="6350">
            <a:solidFill>
              <a:srgbClr val="16B3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17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25"/>
              </a:spcBef>
            </a:pPr>
            <a:endParaRPr lang="en-US" altLang="en-US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000" b="1">
                <a:solidFill>
                  <a:srgbClr val="16B3AC"/>
                </a:solidFill>
                <a:latin typeface="Gothic Uralic"/>
                <a:ea typeface="Gothic Uralic"/>
                <a:cs typeface="Gothic Uralic"/>
              </a:rPr>
              <a:t>Mempercepat perbaikan  gizi masyarakat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10" name="object 10"/>
          <p:cNvSpPr txBox="1">
            <a:spLocks noChangeArrowheads="1"/>
          </p:cNvSpPr>
          <p:nvPr/>
        </p:nvSpPr>
        <p:spPr bwMode="auto">
          <a:xfrm>
            <a:off x="5702300" y="1647825"/>
            <a:ext cx="1746250" cy="652463"/>
          </a:xfrm>
          <a:prstGeom prst="rect">
            <a:avLst/>
          </a:prstGeom>
          <a:noFill/>
          <a:ln w="6350">
            <a:solidFill>
              <a:srgbClr val="16B3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17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25"/>
              </a:spcBef>
            </a:pPr>
            <a:endParaRPr lang="en-ID" altLang="en-US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000" b="1">
                <a:solidFill>
                  <a:srgbClr val="16B3AC"/>
                </a:solidFill>
                <a:latin typeface="Gothic Uralic"/>
                <a:ea typeface="Gothic Uralic"/>
                <a:cs typeface="Gothic Uralic"/>
              </a:rPr>
              <a:t>Memperbaiki  pengendalian penyakit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11" name="object 11"/>
          <p:cNvSpPr txBox="1">
            <a:spLocks noChangeArrowheads="1"/>
          </p:cNvSpPr>
          <p:nvPr/>
        </p:nvSpPr>
        <p:spPr bwMode="auto">
          <a:xfrm>
            <a:off x="7713663" y="1647825"/>
            <a:ext cx="1747837" cy="652463"/>
          </a:xfrm>
          <a:prstGeom prst="rect">
            <a:avLst/>
          </a:prstGeom>
          <a:noFill/>
          <a:ln w="6350">
            <a:solidFill>
              <a:srgbClr val="16B3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17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25"/>
              </a:spcBef>
            </a:pPr>
            <a:endParaRPr lang="en-US" altLang="en-US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000" b="1">
                <a:solidFill>
                  <a:srgbClr val="16B3AC"/>
                </a:solidFill>
                <a:latin typeface="Gothic Uralic"/>
                <a:ea typeface="Gothic Uralic"/>
                <a:cs typeface="Gothic Uralic"/>
              </a:rPr>
              <a:t>Gerakan Masyarakat  Hidup Sehat (GERMAS)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12" name="object 12"/>
          <p:cNvSpPr txBox="1">
            <a:spLocks noChangeArrowheads="1"/>
          </p:cNvSpPr>
          <p:nvPr/>
        </p:nvSpPr>
        <p:spPr bwMode="auto">
          <a:xfrm>
            <a:off x="9721850" y="1647825"/>
            <a:ext cx="1751013" cy="649288"/>
          </a:xfrm>
          <a:prstGeom prst="rect">
            <a:avLst/>
          </a:prstGeom>
          <a:noFill/>
          <a:ln w="6350">
            <a:solidFill>
              <a:srgbClr val="16B3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9050" rIns="0" bIns="0" anchor="ctr">
            <a:spAutoFit/>
          </a:bodyPr>
          <a:lstStyle>
            <a:lvl1pPr marL="730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50"/>
              </a:spcBef>
            </a:pPr>
            <a:r>
              <a:rPr lang="en-US" altLang="en-US" sz="1000" b="1">
                <a:solidFill>
                  <a:srgbClr val="16B3AC"/>
                </a:solidFill>
                <a:latin typeface="Gothic Uralic"/>
                <a:ea typeface="Gothic Uralic"/>
                <a:cs typeface="Gothic Uralic"/>
              </a:rPr>
              <a:t>Memperkuat sistem  kesehatan &amp;  pengendalian obat dan  makanan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13" name="object 13"/>
          <p:cNvSpPr txBox="1">
            <a:spLocks noChangeArrowheads="1"/>
          </p:cNvSpPr>
          <p:nvPr/>
        </p:nvSpPr>
        <p:spPr bwMode="auto">
          <a:xfrm>
            <a:off x="374650" y="3492500"/>
            <a:ext cx="558800" cy="4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1000" b="1" dirty="0">
                <a:solidFill>
                  <a:srgbClr val="005050"/>
                </a:solidFill>
                <a:latin typeface="Gothic Uralic"/>
                <a:ea typeface="Gothic Uralic"/>
                <a:cs typeface="Gothic Uralic"/>
              </a:rPr>
              <a:t>6 </a:t>
            </a:r>
            <a:r>
              <a:rPr lang="en-US" altLang="en-US" sz="1000" b="1" dirty="0" err="1">
                <a:solidFill>
                  <a:srgbClr val="005050"/>
                </a:solidFill>
                <a:latin typeface="Gothic Uralic"/>
                <a:ea typeface="Gothic Uralic"/>
                <a:cs typeface="Gothic Uralic"/>
              </a:rPr>
              <a:t>kategori</a:t>
            </a:r>
            <a:r>
              <a:rPr lang="en-US" altLang="en-US" sz="1000" b="1" dirty="0">
                <a:solidFill>
                  <a:srgbClr val="005050"/>
                </a:solidFill>
                <a:latin typeface="Gothic Uralic"/>
                <a:ea typeface="Gothic Uralic"/>
                <a:cs typeface="Gothic Uralic"/>
              </a:rPr>
              <a:t>  </a:t>
            </a:r>
            <a:r>
              <a:rPr lang="en-US" altLang="en-US" sz="1000" b="1" dirty="0" err="1">
                <a:solidFill>
                  <a:srgbClr val="005050"/>
                </a:solidFill>
                <a:latin typeface="Gothic Uralic"/>
                <a:ea typeface="Gothic Uralic"/>
                <a:cs typeface="Gothic Uralic"/>
              </a:rPr>
              <a:t>utama</a:t>
            </a:r>
            <a:endParaRPr lang="en-US" altLang="en-US" sz="1000" dirty="0">
              <a:solidFill>
                <a:srgbClr val="00505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14" name="object 15"/>
          <p:cNvSpPr txBox="1">
            <a:spLocks noChangeArrowheads="1"/>
          </p:cNvSpPr>
          <p:nvPr/>
        </p:nvSpPr>
        <p:spPr bwMode="auto">
          <a:xfrm>
            <a:off x="374650" y="1735138"/>
            <a:ext cx="847725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1000" b="1" i="1" dirty="0">
                <a:solidFill>
                  <a:srgbClr val="005050"/>
                </a:solidFill>
                <a:latin typeface="Gothic Uralic"/>
                <a:ea typeface="Gothic Uralic"/>
                <a:cs typeface="Gothic Uralic"/>
              </a:rPr>
              <a:t>Outcome</a:t>
            </a:r>
            <a:r>
              <a:rPr lang="en-US" altLang="en-US" sz="1000" b="1" dirty="0">
                <a:solidFill>
                  <a:srgbClr val="005050"/>
                </a:solidFill>
                <a:latin typeface="Gothic Uralic"/>
                <a:ea typeface="Gothic Uralic"/>
                <a:cs typeface="Gothic Uralic"/>
              </a:rPr>
              <a:t> RPJMN </a:t>
            </a:r>
            <a:r>
              <a:rPr lang="en-US" altLang="en-US" sz="1000" b="1" dirty="0" err="1">
                <a:solidFill>
                  <a:srgbClr val="005050"/>
                </a:solidFill>
                <a:latin typeface="Gothic Uralic"/>
                <a:ea typeface="Gothic Uralic"/>
                <a:cs typeface="Gothic Uralic"/>
              </a:rPr>
              <a:t>bidang</a:t>
            </a:r>
            <a:r>
              <a:rPr lang="en-US" altLang="en-US" sz="1000" b="1" dirty="0">
                <a:solidFill>
                  <a:srgbClr val="005050"/>
                </a:solidFill>
                <a:latin typeface="Gothic Uralic"/>
                <a:ea typeface="Gothic Uralic"/>
                <a:cs typeface="Gothic Uralic"/>
              </a:rPr>
              <a:t> </a:t>
            </a:r>
            <a:r>
              <a:rPr lang="en-US" altLang="en-US" sz="1000" b="1" dirty="0" err="1">
                <a:solidFill>
                  <a:srgbClr val="005050"/>
                </a:solidFill>
                <a:latin typeface="Gothic Uralic"/>
                <a:ea typeface="Gothic Uralic"/>
                <a:cs typeface="Gothic Uralic"/>
              </a:rPr>
              <a:t>kesehatan</a:t>
            </a:r>
            <a:endParaRPr lang="en-US" altLang="en-US" sz="1000" dirty="0">
              <a:solidFill>
                <a:srgbClr val="00505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15" name="object 16"/>
          <p:cNvSpPr txBox="1">
            <a:spLocks noChangeArrowheads="1"/>
          </p:cNvSpPr>
          <p:nvPr/>
        </p:nvSpPr>
        <p:spPr bwMode="auto">
          <a:xfrm>
            <a:off x="1563688" y="3338513"/>
            <a:ext cx="1252537" cy="1411287"/>
          </a:xfrm>
          <a:prstGeom prst="rect">
            <a:avLst/>
          </a:prstGeom>
          <a:solidFill>
            <a:srgbClr val="FFFFFF"/>
          </a:solidFill>
          <a:ln w="6350">
            <a:solidFill>
              <a:srgbClr val="16B3AC"/>
            </a:solidFill>
            <a:miter lim="800000"/>
            <a:headEnd/>
            <a:tailEnd/>
          </a:ln>
        </p:spPr>
        <p:txBody>
          <a:bodyPr lIns="0" tIns="68580" rIns="0" bIns="0">
            <a:spAutoFit/>
          </a:bodyPr>
          <a:lstStyle>
            <a:lvl1pPr marL="698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538"/>
              </a:spcBef>
            </a:pPr>
            <a:r>
              <a:rPr lang="en-US" altLang="en-US" sz="1000" b="1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Edukasi</a:t>
            </a:r>
            <a:endParaRPr lang="en-US" altLang="en-US" sz="1000" dirty="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  <a:p>
            <a:pPr eaLnBrk="1" hangingPunct="1"/>
            <a:r>
              <a:rPr lang="en-US" altLang="en-US" sz="1000" b="1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penduduk</a:t>
            </a:r>
            <a:endParaRPr lang="en-US" altLang="en-US" sz="1000" dirty="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  <a:p>
            <a:pPr eaLnBrk="1" hangingPunct="1">
              <a:spcBef>
                <a:spcPts val="5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7 </a:t>
            </a:r>
            <a:r>
              <a:rPr lang="en-US" altLang="en-US" sz="9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kampanye</a:t>
            </a: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 </a:t>
            </a:r>
            <a:r>
              <a:rPr lang="en-US" altLang="en-US" sz="9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utama</a:t>
            </a: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: </a:t>
            </a:r>
            <a:r>
              <a:rPr lang="en-US" altLang="en-US" sz="9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imunisasi</a:t>
            </a: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, </a:t>
            </a:r>
            <a:r>
              <a:rPr lang="en-US" altLang="en-US" sz="9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gizi</a:t>
            </a: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 </a:t>
            </a:r>
            <a:r>
              <a:rPr lang="en-US" altLang="en-US" sz="9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seimbang</a:t>
            </a: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, </a:t>
            </a:r>
            <a:r>
              <a:rPr lang="en-US" altLang="en-US" sz="9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olah</a:t>
            </a: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 raga, anti </a:t>
            </a:r>
            <a:r>
              <a:rPr lang="en-US" altLang="en-US" sz="9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rokok</a:t>
            </a: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, </a:t>
            </a:r>
            <a:r>
              <a:rPr lang="en-US" altLang="en-US" sz="9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sanitasi</a:t>
            </a: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 &amp; </a:t>
            </a:r>
            <a:r>
              <a:rPr lang="en-US" altLang="en-US" sz="9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kebersihan</a:t>
            </a: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 </a:t>
            </a:r>
            <a:r>
              <a:rPr lang="en-US" altLang="en-US" sz="9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lingkungan</a:t>
            </a: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, </a:t>
            </a:r>
            <a:r>
              <a:rPr lang="en-US" altLang="en-US" sz="9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skrining</a:t>
            </a: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 </a:t>
            </a:r>
            <a:r>
              <a:rPr lang="en-US" altLang="en-US" sz="9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penyakit</a:t>
            </a: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, </a:t>
            </a:r>
            <a:r>
              <a:rPr lang="en-US" altLang="en-US" sz="9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kepatuhan</a:t>
            </a:r>
            <a:r>
              <a:rPr lang="en-US" altLang="en-US" sz="900" dirty="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 </a:t>
            </a:r>
            <a:r>
              <a:rPr lang="en-US" altLang="en-US" sz="800" dirty="0" err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pengobatan</a:t>
            </a:r>
            <a:endParaRPr lang="en-US" altLang="en-US" sz="800" dirty="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16" name="object 17"/>
          <p:cNvSpPr txBox="1">
            <a:spLocks noChangeArrowheads="1"/>
          </p:cNvSpPr>
          <p:nvPr/>
        </p:nvSpPr>
        <p:spPr bwMode="auto">
          <a:xfrm>
            <a:off x="2897188" y="3338513"/>
            <a:ext cx="1249362" cy="1408112"/>
          </a:xfrm>
          <a:prstGeom prst="rect">
            <a:avLst/>
          </a:prstGeom>
          <a:solidFill>
            <a:srgbClr val="FFFFFF"/>
          </a:solidFill>
          <a:ln w="6350">
            <a:solidFill>
              <a:srgbClr val="16B3AC"/>
            </a:solidFill>
            <a:miter lim="800000"/>
            <a:headEnd/>
            <a:tailEnd/>
          </a:ln>
        </p:spPr>
        <p:txBody>
          <a:bodyPr lIns="0" tIns="68580" rIns="0" bIns="0">
            <a:spAutoFit/>
          </a:bodyPr>
          <a:lstStyle>
            <a:lvl1pPr marL="698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538"/>
              </a:spcBef>
            </a:pPr>
            <a:r>
              <a:rPr lang="en-US" altLang="en-US" sz="1000" b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Pencegahan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primer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  <a:p>
            <a:pPr eaLnBrk="1" hangingPunct="1">
              <a:spcBef>
                <a:spcPts val="500"/>
              </a:spcBef>
            </a:pPr>
            <a:r>
              <a:rPr lang="en-US" altLang="en-US" sz="90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Penambahan imunisasi rutin menjadi 14 antigen dan perluasan cakupan di seluruh Indonesia.</a:t>
            </a:r>
          </a:p>
        </p:txBody>
      </p:sp>
      <p:sp>
        <p:nvSpPr>
          <p:cNvPr id="25617" name="object 18"/>
          <p:cNvSpPr txBox="1">
            <a:spLocks noChangeArrowheads="1"/>
          </p:cNvSpPr>
          <p:nvPr/>
        </p:nvSpPr>
        <p:spPr bwMode="auto">
          <a:xfrm>
            <a:off x="4229100" y="3338513"/>
            <a:ext cx="1250950" cy="1411287"/>
          </a:xfrm>
          <a:prstGeom prst="rect">
            <a:avLst/>
          </a:prstGeom>
          <a:solidFill>
            <a:srgbClr val="FFFFFF"/>
          </a:solidFill>
          <a:ln w="6350">
            <a:solidFill>
              <a:srgbClr val="16B3AC"/>
            </a:solidFill>
            <a:miter lim="800000"/>
            <a:headEnd/>
            <a:tailEnd/>
          </a:ln>
        </p:spPr>
        <p:txBody>
          <a:bodyPr lIns="0" tIns="68580" rIns="0" bIns="0">
            <a:spAutoFit/>
          </a:bodyPr>
          <a:lstStyle>
            <a:lvl1pPr marL="7143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538"/>
              </a:spcBef>
            </a:pPr>
            <a:r>
              <a:rPr lang="en-US" altLang="en-US" sz="1000" b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Pencegahan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sekunder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  <a:p>
            <a:pPr eaLnBrk="1" hangingPunct="1">
              <a:spcBef>
                <a:spcPts val="500"/>
              </a:spcBef>
            </a:pPr>
            <a:r>
              <a:rPr lang="en-US" altLang="en-US" sz="90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Skrining 14 penyakit penyebab kematian tertinggi di tiap sasaran usia, skrining stunting, &amp; peningkatan ANC untuk kesehatan ibu &amp; bayi.</a:t>
            </a:r>
          </a:p>
        </p:txBody>
      </p:sp>
      <p:sp>
        <p:nvSpPr>
          <p:cNvPr id="25618" name="object 19"/>
          <p:cNvSpPr txBox="1">
            <a:spLocks noChangeArrowheads="1"/>
          </p:cNvSpPr>
          <p:nvPr/>
        </p:nvSpPr>
        <p:spPr bwMode="auto">
          <a:xfrm>
            <a:off x="5562600" y="3338513"/>
            <a:ext cx="1250950" cy="1441450"/>
          </a:xfrm>
          <a:prstGeom prst="rect">
            <a:avLst/>
          </a:prstGeom>
          <a:solidFill>
            <a:srgbClr val="FFFFFF"/>
          </a:solidFill>
          <a:ln w="6350">
            <a:solidFill>
              <a:srgbClr val="16B3AC"/>
            </a:solidFill>
            <a:miter lim="800000"/>
            <a:headEnd/>
            <a:tailEnd/>
          </a:ln>
        </p:spPr>
        <p:txBody>
          <a:bodyPr lIns="0" tIns="68580" rIns="0" bIns="0">
            <a:spAutoFit/>
          </a:bodyPr>
          <a:lstStyle>
            <a:lvl1pPr marL="7143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538"/>
              </a:spcBef>
            </a:pPr>
            <a:r>
              <a:rPr lang="en-US" altLang="en-US" sz="1000" b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Meningkatkan  kapasitas dan  kapabilitas  layanan primer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  <a:p>
            <a:pPr eaLnBrk="1" hangingPunct="1">
              <a:spcBef>
                <a:spcPts val="500"/>
              </a:spcBef>
            </a:pPr>
            <a:r>
              <a:rPr lang="en-US" altLang="en-US" sz="90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Pembangunan Puskesmas di 171 kec., penyediaan 40 obat esensial, pemenuhan SDM kesehatan primer</a:t>
            </a:r>
          </a:p>
        </p:txBody>
      </p:sp>
      <p:grpSp>
        <p:nvGrpSpPr>
          <p:cNvPr id="25619" name="object 20"/>
          <p:cNvGrpSpPr>
            <a:grpSpLocks/>
          </p:cNvGrpSpPr>
          <p:nvPr/>
        </p:nvGrpSpPr>
        <p:grpSpPr bwMode="auto">
          <a:xfrm>
            <a:off x="1404938" y="2438400"/>
            <a:ext cx="7175500" cy="2447925"/>
            <a:chOff x="1572260" y="2438400"/>
            <a:chExt cx="7174678" cy="2448560"/>
          </a:xfrm>
        </p:grpSpPr>
        <p:sp>
          <p:nvSpPr>
            <p:cNvPr id="25664" name="object 21"/>
            <p:cNvSpPr>
              <a:spLocks/>
            </p:cNvSpPr>
            <p:nvPr/>
          </p:nvSpPr>
          <p:spPr bwMode="auto">
            <a:xfrm>
              <a:off x="1572260" y="2438400"/>
              <a:ext cx="5577840" cy="99060"/>
            </a:xfrm>
            <a:custGeom>
              <a:avLst/>
              <a:gdLst>
                <a:gd name="T0" fmla="*/ 5577840 w 5577840"/>
                <a:gd name="T1" fmla="*/ 0 h 99060"/>
                <a:gd name="T2" fmla="*/ 0 w 5577840"/>
                <a:gd name="T3" fmla="*/ 0 h 99060"/>
                <a:gd name="T4" fmla="*/ 0 w 5577840"/>
                <a:gd name="T5" fmla="*/ 99060 h 99060"/>
                <a:gd name="T6" fmla="*/ 5577840 w 5577840"/>
                <a:gd name="T7" fmla="*/ 99060 h 99060"/>
                <a:gd name="T8" fmla="*/ 5577840 w 5577840"/>
                <a:gd name="T9" fmla="*/ 0 h 990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77840" h="99060">
                  <a:moveTo>
                    <a:pt x="5577840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5577840" y="99060"/>
                  </a:lnTo>
                  <a:lnTo>
                    <a:pt x="5577840" y="0"/>
                  </a:lnTo>
                  <a:close/>
                </a:path>
              </a:pathLst>
            </a:custGeom>
            <a:solidFill>
              <a:srgbClr val="C7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65" name="object 22"/>
            <p:cNvSpPr>
              <a:spLocks/>
            </p:cNvSpPr>
            <p:nvPr/>
          </p:nvSpPr>
          <p:spPr bwMode="auto">
            <a:xfrm>
              <a:off x="1572260" y="4787900"/>
              <a:ext cx="5577840" cy="99060"/>
            </a:xfrm>
            <a:custGeom>
              <a:avLst/>
              <a:gdLst>
                <a:gd name="T0" fmla="*/ 5577840 w 5577840"/>
                <a:gd name="T1" fmla="*/ 0 h 99060"/>
                <a:gd name="T2" fmla="*/ 0 w 5577840"/>
                <a:gd name="T3" fmla="*/ 0 h 99060"/>
                <a:gd name="T4" fmla="*/ 0 w 5577840"/>
                <a:gd name="T5" fmla="*/ 99060 h 99060"/>
                <a:gd name="T6" fmla="*/ 5577840 w 5577840"/>
                <a:gd name="T7" fmla="*/ 99060 h 99060"/>
                <a:gd name="T8" fmla="*/ 5577840 w 5577840"/>
                <a:gd name="T9" fmla="*/ 0 h 990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77840" h="99060">
                  <a:moveTo>
                    <a:pt x="5577840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5577840" y="99060"/>
                  </a:lnTo>
                  <a:lnTo>
                    <a:pt x="5577840" y="0"/>
                  </a:lnTo>
                  <a:close/>
                </a:path>
              </a:pathLst>
            </a:custGeom>
            <a:solidFill>
              <a:srgbClr val="C7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66" name="object 23"/>
            <p:cNvSpPr>
              <a:spLocks/>
            </p:cNvSpPr>
            <p:nvPr/>
          </p:nvSpPr>
          <p:spPr bwMode="auto">
            <a:xfrm>
              <a:off x="1572260" y="4787900"/>
              <a:ext cx="5577840" cy="99060"/>
            </a:xfrm>
            <a:custGeom>
              <a:avLst/>
              <a:gdLst>
                <a:gd name="T0" fmla="*/ 0 w 5577840"/>
                <a:gd name="T1" fmla="*/ 99060 h 99060"/>
                <a:gd name="T2" fmla="*/ 5577840 w 5577840"/>
                <a:gd name="T3" fmla="*/ 99060 h 99060"/>
                <a:gd name="T4" fmla="*/ 5577840 w 5577840"/>
                <a:gd name="T5" fmla="*/ 0 h 99060"/>
                <a:gd name="T6" fmla="*/ 0 w 5577840"/>
                <a:gd name="T7" fmla="*/ 0 h 99060"/>
                <a:gd name="T8" fmla="*/ 0 w 5577840"/>
                <a:gd name="T9" fmla="*/ 99060 h 990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77840" h="99060">
                  <a:moveTo>
                    <a:pt x="0" y="99060"/>
                  </a:moveTo>
                  <a:lnTo>
                    <a:pt x="5577840" y="99060"/>
                  </a:lnTo>
                  <a:lnTo>
                    <a:pt x="5577840" y="0"/>
                  </a:lnTo>
                  <a:lnTo>
                    <a:pt x="0" y="0"/>
                  </a:lnTo>
                  <a:lnTo>
                    <a:pt x="0" y="99060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67" name="object 24"/>
            <p:cNvSpPr>
              <a:spLocks/>
            </p:cNvSpPr>
            <p:nvPr/>
          </p:nvSpPr>
          <p:spPr bwMode="auto">
            <a:xfrm>
              <a:off x="7338060" y="2552700"/>
              <a:ext cx="1408878" cy="2296160"/>
            </a:xfrm>
            <a:custGeom>
              <a:avLst/>
              <a:gdLst>
                <a:gd name="T0" fmla="*/ 6289 w 2771140"/>
                <a:gd name="T1" fmla="*/ 0 h 2296160"/>
                <a:gd name="T2" fmla="*/ 0 w 2771140"/>
                <a:gd name="T3" fmla="*/ 0 h 2296160"/>
                <a:gd name="T4" fmla="*/ 0 w 2771140"/>
                <a:gd name="T5" fmla="*/ 2296160 h 2296160"/>
                <a:gd name="T6" fmla="*/ 6289 w 2771140"/>
                <a:gd name="T7" fmla="*/ 2296160 h 2296160"/>
                <a:gd name="T8" fmla="*/ 6289 w 2771140"/>
                <a:gd name="T9" fmla="*/ 0 h 2296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1140" h="2296160">
                  <a:moveTo>
                    <a:pt x="2771140" y="0"/>
                  </a:moveTo>
                  <a:lnTo>
                    <a:pt x="0" y="0"/>
                  </a:lnTo>
                  <a:lnTo>
                    <a:pt x="0" y="2296160"/>
                  </a:lnTo>
                  <a:lnTo>
                    <a:pt x="2771140" y="229616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C7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620" name="object 25"/>
          <p:cNvSpPr txBox="1">
            <a:spLocks noChangeArrowheads="1"/>
          </p:cNvSpPr>
          <p:nvPr/>
        </p:nvSpPr>
        <p:spPr bwMode="auto">
          <a:xfrm>
            <a:off x="7262813" y="2584450"/>
            <a:ext cx="1327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ID" altLang="en-US" sz="1000" b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Transformasi layanan rujukan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21" name="object 26"/>
          <p:cNvSpPr txBox="1">
            <a:spLocks noChangeArrowheads="1"/>
          </p:cNvSpPr>
          <p:nvPr/>
        </p:nvSpPr>
        <p:spPr bwMode="auto">
          <a:xfrm>
            <a:off x="7264400" y="3338513"/>
            <a:ext cx="1250950" cy="1425575"/>
          </a:xfrm>
          <a:prstGeom prst="rect">
            <a:avLst/>
          </a:prstGeom>
          <a:solidFill>
            <a:srgbClr val="FFFFFF"/>
          </a:solidFill>
          <a:ln w="6350">
            <a:solidFill>
              <a:srgbClr val="16B3AC"/>
            </a:solidFill>
            <a:miter lim="800000"/>
            <a:headEnd/>
            <a:tailEnd/>
          </a:ln>
        </p:spPr>
        <p:txBody>
          <a:bodyPr lIns="0" tIns="68580" rIns="0" bIns="0">
            <a:spAutoFit/>
          </a:bodyPr>
          <a:lstStyle>
            <a:lvl1pPr marL="730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538"/>
              </a:spcBef>
            </a:pPr>
            <a:r>
              <a:rPr lang="en-US" altLang="en-US" sz="1000" b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Meningkatkan  akses dan  mutu layanan  sekunder &amp; tersier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  <a:p>
            <a:pPr eaLnBrk="1" hangingPunct="1">
              <a:spcBef>
                <a:spcPts val="500"/>
              </a:spcBef>
            </a:pPr>
            <a:r>
              <a:rPr lang="en-US" altLang="en-US" sz="90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Pembangunan RS di Kawasan Timur, jejaring pengampuan 6 layanan unggulan, kemitraan dengan </a:t>
            </a:r>
            <a:r>
              <a:rPr lang="en-US" altLang="en-US" sz="900" i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world’s top healthcare centers.</a:t>
            </a:r>
          </a:p>
        </p:txBody>
      </p:sp>
      <p:grpSp>
        <p:nvGrpSpPr>
          <p:cNvPr id="25622" name="object 28"/>
          <p:cNvGrpSpPr>
            <a:grpSpLocks/>
          </p:cNvGrpSpPr>
          <p:nvPr/>
        </p:nvGrpSpPr>
        <p:grpSpPr bwMode="auto">
          <a:xfrm>
            <a:off x="7072313" y="2438400"/>
            <a:ext cx="4576762" cy="2447925"/>
            <a:chOff x="7239000" y="2438400"/>
            <a:chExt cx="4577080" cy="2448560"/>
          </a:xfrm>
        </p:grpSpPr>
        <p:sp>
          <p:nvSpPr>
            <p:cNvPr id="25660" name="object 29"/>
            <p:cNvSpPr>
              <a:spLocks/>
            </p:cNvSpPr>
            <p:nvPr/>
          </p:nvSpPr>
          <p:spPr bwMode="auto">
            <a:xfrm>
              <a:off x="7239000" y="2438400"/>
              <a:ext cx="1616400" cy="99060"/>
            </a:xfrm>
            <a:custGeom>
              <a:avLst/>
              <a:gdLst>
                <a:gd name="T0" fmla="*/ 12467 w 2969259"/>
                <a:gd name="T1" fmla="*/ 0 h 99060"/>
                <a:gd name="T2" fmla="*/ 0 w 2969259"/>
                <a:gd name="T3" fmla="*/ 0 h 99060"/>
                <a:gd name="T4" fmla="*/ 0 w 2969259"/>
                <a:gd name="T5" fmla="*/ 99060 h 99060"/>
                <a:gd name="T6" fmla="*/ 12467 w 2969259"/>
                <a:gd name="T7" fmla="*/ 99060 h 99060"/>
                <a:gd name="T8" fmla="*/ 12467 w 2969259"/>
                <a:gd name="T9" fmla="*/ 0 h 990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9259" h="99060">
                  <a:moveTo>
                    <a:pt x="2969259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2969259" y="99060"/>
                  </a:lnTo>
                  <a:lnTo>
                    <a:pt x="2969259" y="0"/>
                  </a:lnTo>
                  <a:close/>
                </a:path>
              </a:pathLst>
            </a:custGeom>
            <a:solidFill>
              <a:srgbClr val="C7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61" name="object 30"/>
            <p:cNvSpPr>
              <a:spLocks/>
            </p:cNvSpPr>
            <p:nvPr/>
          </p:nvSpPr>
          <p:spPr bwMode="auto">
            <a:xfrm>
              <a:off x="7239000" y="4787900"/>
              <a:ext cx="2969260" cy="99060"/>
            </a:xfrm>
            <a:custGeom>
              <a:avLst/>
              <a:gdLst>
                <a:gd name="T0" fmla="*/ 2969268 w 2969259"/>
                <a:gd name="T1" fmla="*/ 0 h 99060"/>
                <a:gd name="T2" fmla="*/ 0 w 2969259"/>
                <a:gd name="T3" fmla="*/ 0 h 99060"/>
                <a:gd name="T4" fmla="*/ 0 w 2969259"/>
                <a:gd name="T5" fmla="*/ 99060 h 99060"/>
                <a:gd name="T6" fmla="*/ 2969268 w 2969259"/>
                <a:gd name="T7" fmla="*/ 99060 h 99060"/>
                <a:gd name="T8" fmla="*/ 2969268 w 2969259"/>
                <a:gd name="T9" fmla="*/ 0 h 990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9259" h="99060">
                  <a:moveTo>
                    <a:pt x="2969259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2969259" y="99060"/>
                  </a:lnTo>
                  <a:lnTo>
                    <a:pt x="2969259" y="0"/>
                  </a:lnTo>
                  <a:close/>
                </a:path>
              </a:pathLst>
            </a:custGeom>
            <a:solidFill>
              <a:srgbClr val="C7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62" name="object 31"/>
            <p:cNvSpPr>
              <a:spLocks/>
            </p:cNvSpPr>
            <p:nvPr/>
          </p:nvSpPr>
          <p:spPr bwMode="auto">
            <a:xfrm>
              <a:off x="7239000" y="4787900"/>
              <a:ext cx="1616400" cy="99060"/>
            </a:xfrm>
            <a:custGeom>
              <a:avLst/>
              <a:gdLst>
                <a:gd name="T0" fmla="*/ 0 w 2969259"/>
                <a:gd name="T1" fmla="*/ 99060 h 99060"/>
                <a:gd name="T2" fmla="*/ 12467 w 2969259"/>
                <a:gd name="T3" fmla="*/ 99060 h 99060"/>
                <a:gd name="T4" fmla="*/ 12467 w 2969259"/>
                <a:gd name="T5" fmla="*/ 0 h 99060"/>
                <a:gd name="T6" fmla="*/ 0 w 2969259"/>
                <a:gd name="T7" fmla="*/ 0 h 99060"/>
                <a:gd name="T8" fmla="*/ 0 w 2969259"/>
                <a:gd name="T9" fmla="*/ 99060 h 990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9259" h="99060">
                  <a:moveTo>
                    <a:pt x="0" y="99060"/>
                  </a:moveTo>
                  <a:lnTo>
                    <a:pt x="2969259" y="99060"/>
                  </a:lnTo>
                  <a:lnTo>
                    <a:pt x="2969259" y="0"/>
                  </a:lnTo>
                  <a:lnTo>
                    <a:pt x="0" y="0"/>
                  </a:lnTo>
                  <a:lnTo>
                    <a:pt x="0" y="99060"/>
                  </a:lnTo>
                  <a:close/>
                </a:path>
              </a:pathLst>
            </a:custGeom>
            <a:noFill/>
            <a:ln w="9524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63" name="object 32"/>
            <p:cNvSpPr>
              <a:spLocks/>
            </p:cNvSpPr>
            <p:nvPr/>
          </p:nvSpPr>
          <p:spPr bwMode="auto">
            <a:xfrm>
              <a:off x="8934898" y="2552700"/>
              <a:ext cx="2881182" cy="2296160"/>
            </a:xfrm>
            <a:custGeom>
              <a:avLst/>
              <a:gdLst>
                <a:gd name="T0" fmla="*/ 840219783 w 1417320"/>
                <a:gd name="T1" fmla="*/ 0 h 2296160"/>
                <a:gd name="T2" fmla="*/ 0 w 1417320"/>
                <a:gd name="T3" fmla="*/ 0 h 2296160"/>
                <a:gd name="T4" fmla="*/ 0 w 1417320"/>
                <a:gd name="T5" fmla="*/ 2296160 h 2296160"/>
                <a:gd name="T6" fmla="*/ 840219783 w 1417320"/>
                <a:gd name="T7" fmla="*/ 2296160 h 2296160"/>
                <a:gd name="T8" fmla="*/ 840219783 w 1417320"/>
                <a:gd name="T9" fmla="*/ 0 h 2296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7320" h="2296160">
                  <a:moveTo>
                    <a:pt x="1417320" y="0"/>
                  </a:moveTo>
                  <a:lnTo>
                    <a:pt x="0" y="0"/>
                  </a:lnTo>
                  <a:lnTo>
                    <a:pt x="0" y="2296160"/>
                  </a:lnTo>
                  <a:lnTo>
                    <a:pt x="1417320" y="2296160"/>
                  </a:lnTo>
                  <a:lnTo>
                    <a:pt x="1417320" y="0"/>
                  </a:lnTo>
                  <a:close/>
                </a:path>
              </a:pathLst>
            </a:custGeom>
            <a:solidFill>
              <a:srgbClr val="C7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623" name="object 33"/>
          <p:cNvSpPr txBox="1">
            <a:spLocks noChangeArrowheads="1"/>
          </p:cNvSpPr>
          <p:nvPr/>
        </p:nvSpPr>
        <p:spPr bwMode="auto">
          <a:xfrm>
            <a:off x="10317163" y="3338513"/>
            <a:ext cx="1249362" cy="1436687"/>
          </a:xfrm>
          <a:prstGeom prst="rect">
            <a:avLst/>
          </a:prstGeom>
          <a:solidFill>
            <a:srgbClr val="FFFFFF"/>
          </a:solidFill>
          <a:ln w="6350">
            <a:solidFill>
              <a:srgbClr val="16B3AC"/>
            </a:solidFill>
            <a:miter lim="800000"/>
            <a:headEnd/>
            <a:tailEnd/>
          </a:ln>
        </p:spPr>
        <p:txBody>
          <a:bodyPr lIns="0" tIns="68580" rIns="0" bIns="0">
            <a:spAutoFit/>
          </a:bodyPr>
          <a:lstStyle>
            <a:lvl1pPr marL="698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538"/>
              </a:spcBef>
            </a:pPr>
            <a:r>
              <a:rPr lang="en-US" altLang="en-US" sz="1000" b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Memperkuat  ketahanan  tanggap darurat</a:t>
            </a:r>
            <a:endParaRPr lang="en-ID" altLang="en-US" sz="1000" b="1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  <a:p>
            <a:pPr eaLnBrk="1" hangingPunct="1">
              <a:spcBef>
                <a:spcPts val="500"/>
              </a:spcBef>
            </a:pPr>
            <a:r>
              <a:rPr lang="en-ID" altLang="en-US" sz="90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Jejaring nasional surveilans berbasis lab, tenaga cadangan tanggap darurat, </a:t>
            </a:r>
            <a:r>
              <a:rPr lang="en-ID" altLang="en-US" sz="900" i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table top exercise </a:t>
            </a:r>
            <a:r>
              <a:rPr lang="en-ID" altLang="en-US" sz="90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kesiapsiagaan krisis.</a:t>
            </a:r>
          </a:p>
        </p:txBody>
      </p:sp>
      <p:grpSp>
        <p:nvGrpSpPr>
          <p:cNvPr id="25624" name="object 34"/>
          <p:cNvGrpSpPr>
            <a:grpSpLocks/>
          </p:cNvGrpSpPr>
          <p:nvPr/>
        </p:nvGrpSpPr>
        <p:grpSpPr bwMode="auto">
          <a:xfrm>
            <a:off x="1281113" y="2438400"/>
            <a:ext cx="10561637" cy="3683000"/>
            <a:chOff x="1447800" y="2438400"/>
            <a:chExt cx="10561320" cy="3682999"/>
          </a:xfrm>
        </p:grpSpPr>
        <p:sp>
          <p:nvSpPr>
            <p:cNvPr id="25655" name="object 35"/>
            <p:cNvSpPr>
              <a:spLocks/>
            </p:cNvSpPr>
            <p:nvPr/>
          </p:nvSpPr>
          <p:spPr bwMode="auto">
            <a:xfrm>
              <a:off x="8895743" y="2438400"/>
              <a:ext cx="2970000" cy="99060"/>
            </a:xfrm>
            <a:custGeom>
              <a:avLst/>
              <a:gdLst>
                <a:gd name="T0" fmla="*/ 382846758 w 1617979"/>
                <a:gd name="T1" fmla="*/ 0 h 99060"/>
                <a:gd name="T2" fmla="*/ 0 w 1617979"/>
                <a:gd name="T3" fmla="*/ 0 h 99060"/>
                <a:gd name="T4" fmla="*/ 0 w 1617979"/>
                <a:gd name="T5" fmla="*/ 99060 h 99060"/>
                <a:gd name="T6" fmla="*/ 382846758 w 1617979"/>
                <a:gd name="T7" fmla="*/ 99060 h 99060"/>
                <a:gd name="T8" fmla="*/ 382846758 w 1617979"/>
                <a:gd name="T9" fmla="*/ 0 h 990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7979" h="99060">
                  <a:moveTo>
                    <a:pt x="1617979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1617979" y="99060"/>
                  </a:lnTo>
                  <a:lnTo>
                    <a:pt x="1617979" y="0"/>
                  </a:lnTo>
                  <a:close/>
                </a:path>
              </a:pathLst>
            </a:custGeom>
            <a:solidFill>
              <a:srgbClr val="C7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6" name="object 36"/>
            <p:cNvSpPr>
              <a:spLocks/>
            </p:cNvSpPr>
            <p:nvPr/>
          </p:nvSpPr>
          <p:spPr bwMode="auto">
            <a:xfrm>
              <a:off x="10297159" y="4787900"/>
              <a:ext cx="1617980" cy="99060"/>
            </a:xfrm>
            <a:custGeom>
              <a:avLst/>
              <a:gdLst>
                <a:gd name="T0" fmla="*/ 1617988 w 1617979"/>
                <a:gd name="T1" fmla="*/ 0 h 99060"/>
                <a:gd name="T2" fmla="*/ 0 w 1617979"/>
                <a:gd name="T3" fmla="*/ 0 h 99060"/>
                <a:gd name="T4" fmla="*/ 0 w 1617979"/>
                <a:gd name="T5" fmla="*/ 99060 h 99060"/>
                <a:gd name="T6" fmla="*/ 1617988 w 1617979"/>
                <a:gd name="T7" fmla="*/ 99060 h 99060"/>
                <a:gd name="T8" fmla="*/ 1617988 w 1617979"/>
                <a:gd name="T9" fmla="*/ 0 h 990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7979" h="99060">
                  <a:moveTo>
                    <a:pt x="1617979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1617979" y="99060"/>
                  </a:lnTo>
                  <a:lnTo>
                    <a:pt x="1617979" y="0"/>
                  </a:lnTo>
                  <a:close/>
                </a:path>
              </a:pathLst>
            </a:custGeom>
            <a:solidFill>
              <a:srgbClr val="C7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7" name="object 37"/>
            <p:cNvSpPr>
              <a:spLocks/>
            </p:cNvSpPr>
            <p:nvPr/>
          </p:nvSpPr>
          <p:spPr bwMode="auto">
            <a:xfrm>
              <a:off x="8895743" y="4823214"/>
              <a:ext cx="3019396" cy="63746"/>
            </a:xfrm>
            <a:custGeom>
              <a:avLst/>
              <a:gdLst>
                <a:gd name="T0" fmla="*/ 0 w 1617979"/>
                <a:gd name="T1" fmla="*/ 1875 h 99060"/>
                <a:gd name="T2" fmla="*/ 444117226 w 1617979"/>
                <a:gd name="T3" fmla="*/ 1875 h 99060"/>
                <a:gd name="T4" fmla="*/ 444117226 w 1617979"/>
                <a:gd name="T5" fmla="*/ 0 h 99060"/>
                <a:gd name="T6" fmla="*/ 0 w 1617979"/>
                <a:gd name="T7" fmla="*/ 0 h 99060"/>
                <a:gd name="T8" fmla="*/ 0 w 1617979"/>
                <a:gd name="T9" fmla="*/ 1875 h 990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7979" h="99060">
                  <a:moveTo>
                    <a:pt x="0" y="99060"/>
                  </a:moveTo>
                  <a:lnTo>
                    <a:pt x="1617979" y="99060"/>
                  </a:lnTo>
                  <a:lnTo>
                    <a:pt x="1617979" y="0"/>
                  </a:lnTo>
                  <a:lnTo>
                    <a:pt x="0" y="0"/>
                  </a:lnTo>
                  <a:lnTo>
                    <a:pt x="0" y="99060"/>
                  </a:lnTo>
                  <a:close/>
                </a:path>
              </a:pathLst>
            </a:custGeom>
            <a:solidFill>
              <a:srgbClr val="C7F8F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8" name="object 38"/>
            <p:cNvSpPr>
              <a:spLocks/>
            </p:cNvSpPr>
            <p:nvPr/>
          </p:nvSpPr>
          <p:spPr bwMode="auto">
            <a:xfrm>
              <a:off x="1447800" y="4899659"/>
              <a:ext cx="10561320" cy="1221740"/>
            </a:xfrm>
            <a:custGeom>
              <a:avLst/>
              <a:gdLst>
                <a:gd name="T0" fmla="*/ 10480040 w 10561320"/>
                <a:gd name="T1" fmla="*/ 0 h 1221739"/>
                <a:gd name="T2" fmla="*/ 127000 w 10561320"/>
                <a:gd name="T3" fmla="*/ 0 h 1221739"/>
                <a:gd name="T4" fmla="*/ 127000 w 10561320"/>
                <a:gd name="T5" fmla="*/ 60960 h 1221739"/>
                <a:gd name="T6" fmla="*/ 10480040 w 10561320"/>
                <a:gd name="T7" fmla="*/ 60960 h 1221739"/>
                <a:gd name="T8" fmla="*/ 10480040 w 10561320"/>
                <a:gd name="T9" fmla="*/ 0 h 1221739"/>
                <a:gd name="T10" fmla="*/ 10561320 w 10561320"/>
                <a:gd name="T11" fmla="*/ 78740 h 1221739"/>
                <a:gd name="T12" fmla="*/ 0 w 10561320"/>
                <a:gd name="T13" fmla="*/ 78740 h 1221739"/>
                <a:gd name="T14" fmla="*/ 0 w 10561320"/>
                <a:gd name="T15" fmla="*/ 1221749 h 1221739"/>
                <a:gd name="T16" fmla="*/ 10561320 w 10561320"/>
                <a:gd name="T17" fmla="*/ 1221749 h 1221739"/>
                <a:gd name="T18" fmla="*/ 10561320 w 10561320"/>
                <a:gd name="T19" fmla="*/ 78740 h 12217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61320" h="1221739">
                  <a:moveTo>
                    <a:pt x="10480040" y="0"/>
                  </a:moveTo>
                  <a:lnTo>
                    <a:pt x="127000" y="0"/>
                  </a:lnTo>
                  <a:lnTo>
                    <a:pt x="127000" y="60960"/>
                  </a:lnTo>
                  <a:lnTo>
                    <a:pt x="10480040" y="60960"/>
                  </a:lnTo>
                  <a:lnTo>
                    <a:pt x="10480040" y="0"/>
                  </a:lnTo>
                  <a:close/>
                </a:path>
                <a:path w="10561320" h="1221739">
                  <a:moveTo>
                    <a:pt x="10561320" y="78740"/>
                  </a:moveTo>
                  <a:lnTo>
                    <a:pt x="0" y="78740"/>
                  </a:lnTo>
                  <a:lnTo>
                    <a:pt x="0" y="1221740"/>
                  </a:lnTo>
                  <a:lnTo>
                    <a:pt x="10561320" y="1221740"/>
                  </a:lnTo>
                  <a:lnTo>
                    <a:pt x="10561320" y="78740"/>
                  </a:lnTo>
                  <a:close/>
                </a:path>
              </a:pathLst>
            </a:custGeom>
            <a:solidFill>
              <a:srgbClr val="16B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9" name="object 39"/>
            <p:cNvSpPr>
              <a:spLocks/>
            </p:cNvSpPr>
            <p:nvPr/>
          </p:nvSpPr>
          <p:spPr bwMode="auto">
            <a:xfrm>
              <a:off x="4939029" y="5083810"/>
              <a:ext cx="3243580" cy="922655"/>
            </a:xfrm>
            <a:custGeom>
              <a:avLst/>
              <a:gdLst>
                <a:gd name="T0" fmla="*/ 0 w 3243579"/>
                <a:gd name="T1" fmla="*/ 0 h 922654"/>
                <a:gd name="T2" fmla="*/ 0 w 3243579"/>
                <a:gd name="T3" fmla="*/ 922308 h 922654"/>
                <a:gd name="T4" fmla="*/ 3243588 w 3243579"/>
                <a:gd name="T5" fmla="*/ 0 h 922654"/>
                <a:gd name="T6" fmla="*/ 3243588 w 3243579"/>
                <a:gd name="T7" fmla="*/ 922308 h 9226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43579" h="922654">
                  <a:moveTo>
                    <a:pt x="0" y="0"/>
                  </a:moveTo>
                  <a:lnTo>
                    <a:pt x="0" y="922299"/>
                  </a:lnTo>
                </a:path>
                <a:path w="3243579" h="922654">
                  <a:moveTo>
                    <a:pt x="3243579" y="0"/>
                  </a:moveTo>
                  <a:lnTo>
                    <a:pt x="3243579" y="922299"/>
                  </a:lnTo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625" name="object 40"/>
          <p:cNvSpPr txBox="1">
            <a:spLocks noChangeArrowheads="1"/>
          </p:cNvSpPr>
          <p:nvPr/>
        </p:nvSpPr>
        <p:spPr bwMode="auto">
          <a:xfrm>
            <a:off x="1917700" y="5497513"/>
            <a:ext cx="19478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900">
                <a:solidFill>
                  <a:srgbClr val="FFFFFF"/>
                </a:solidFill>
                <a:latin typeface="Gothic Uralic"/>
                <a:ea typeface="Gothic Uralic"/>
                <a:cs typeface="Gothic Uralic"/>
              </a:rPr>
              <a:t>Regulasi pembiayaan kesehatan dengan 3 tujuan: tersedia, cukup, dan berkelanjutan; alokasi yang adil; dan pemanfaatan yang efektif dan efisien.</a:t>
            </a:r>
            <a:endParaRPr lang="en-US" altLang="en-US" sz="9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26" name="object 41"/>
          <p:cNvSpPr txBox="1">
            <a:spLocks noChangeArrowheads="1"/>
          </p:cNvSpPr>
          <p:nvPr/>
        </p:nvSpPr>
        <p:spPr bwMode="auto">
          <a:xfrm>
            <a:off x="1898650" y="5167313"/>
            <a:ext cx="1655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97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13"/>
              </a:spcBef>
            </a:pPr>
            <a:r>
              <a:rPr lang="en-US" altLang="en-US" sz="1000" b="1">
                <a:solidFill>
                  <a:srgbClr val="FFFFFF"/>
                </a:solidFill>
                <a:latin typeface="Gothic Uralic"/>
                <a:ea typeface="Gothic Uralic"/>
                <a:cs typeface="Gothic Uralic"/>
              </a:rPr>
              <a:t>Transformasi sistem pembiayaan kesehatan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27" name="object 43"/>
          <p:cNvSpPr>
            <a:spLocks noChangeArrowheads="1"/>
          </p:cNvSpPr>
          <p:nvPr/>
        </p:nvSpPr>
        <p:spPr bwMode="auto">
          <a:xfrm>
            <a:off x="3524250" y="5099050"/>
            <a:ext cx="290513" cy="2905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28" name="object 46"/>
          <p:cNvSpPr txBox="1">
            <a:spLocks noChangeArrowheads="1"/>
          </p:cNvSpPr>
          <p:nvPr/>
        </p:nvSpPr>
        <p:spPr bwMode="auto">
          <a:xfrm>
            <a:off x="5329238" y="5511800"/>
            <a:ext cx="18589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100"/>
              </a:spcBef>
            </a:pPr>
            <a:r>
              <a:rPr lang="en-US" altLang="en-US" sz="900">
                <a:solidFill>
                  <a:srgbClr val="FFFFFF"/>
                </a:solidFill>
                <a:latin typeface="Gothic Uralic"/>
                <a:ea typeface="Gothic Uralic"/>
                <a:cs typeface="Gothic Uralic"/>
              </a:rPr>
              <a:t>Penambahan kuota mahasiswa, beasiswa dalam &amp; luar negeri, kemudahan penyetaraan nakes lulusan luar negeri.</a:t>
            </a:r>
            <a:endParaRPr lang="en-US" altLang="en-US" sz="9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29" name="object 47"/>
          <p:cNvSpPr txBox="1">
            <a:spLocks noChangeArrowheads="1"/>
          </p:cNvSpPr>
          <p:nvPr/>
        </p:nvSpPr>
        <p:spPr bwMode="auto">
          <a:xfrm>
            <a:off x="5326063" y="5127625"/>
            <a:ext cx="1362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97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13"/>
              </a:spcBef>
            </a:pPr>
            <a:r>
              <a:rPr lang="en-US" altLang="en-US" sz="1000" b="1">
                <a:solidFill>
                  <a:srgbClr val="FFFFFF"/>
                </a:solidFill>
                <a:latin typeface="Gothic Uralic"/>
                <a:ea typeface="Gothic Uralic"/>
                <a:cs typeface="Gothic Uralic"/>
              </a:rPr>
              <a:t>Transformasi SDM Kesehatan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30" name="object 49"/>
          <p:cNvSpPr>
            <a:spLocks noChangeArrowheads="1"/>
          </p:cNvSpPr>
          <p:nvPr/>
        </p:nvSpPr>
        <p:spPr bwMode="auto">
          <a:xfrm>
            <a:off x="6738938" y="5156200"/>
            <a:ext cx="273050" cy="2921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31" name="object 52"/>
          <p:cNvSpPr txBox="1">
            <a:spLocks noChangeArrowheads="1"/>
          </p:cNvSpPr>
          <p:nvPr/>
        </p:nvSpPr>
        <p:spPr bwMode="auto">
          <a:xfrm>
            <a:off x="8494713" y="5486400"/>
            <a:ext cx="24161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800">
                <a:solidFill>
                  <a:srgbClr val="FFFFFF"/>
                </a:solidFill>
                <a:latin typeface="Gothic Uralic"/>
                <a:ea typeface="Gothic Uralic"/>
                <a:cs typeface="Gothic Uralic"/>
              </a:rPr>
              <a:t>Pengembangan dan pemanfaatan teknologi, digitalisasi, dan bioteknologi di sektor kesehatan.</a:t>
            </a:r>
            <a:endParaRPr lang="en-US" altLang="en-US" sz="8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grpSp>
        <p:nvGrpSpPr>
          <p:cNvPr id="25632" name="object 53"/>
          <p:cNvGrpSpPr>
            <a:grpSpLocks/>
          </p:cNvGrpSpPr>
          <p:nvPr/>
        </p:nvGrpSpPr>
        <p:grpSpPr bwMode="auto">
          <a:xfrm>
            <a:off x="10277475" y="5165725"/>
            <a:ext cx="292100" cy="268288"/>
            <a:chOff x="10445129" y="5165400"/>
            <a:chExt cx="291465" cy="267970"/>
          </a:xfrm>
        </p:grpSpPr>
        <p:sp>
          <p:nvSpPr>
            <p:cNvPr id="25653" name="object 54"/>
            <p:cNvSpPr>
              <a:spLocks/>
            </p:cNvSpPr>
            <p:nvPr/>
          </p:nvSpPr>
          <p:spPr bwMode="auto">
            <a:xfrm>
              <a:off x="10445128" y="5165407"/>
              <a:ext cx="291465" cy="267970"/>
            </a:xfrm>
            <a:custGeom>
              <a:avLst/>
              <a:gdLst>
                <a:gd name="T0" fmla="*/ 291147 w 291465"/>
                <a:gd name="T1" fmla="*/ 0 h 267970"/>
                <a:gd name="T2" fmla="*/ 278371 w 291465"/>
                <a:gd name="T3" fmla="*/ 0 h 267970"/>
                <a:gd name="T4" fmla="*/ 278371 w 291465"/>
                <a:gd name="T5" fmla="*/ 12776 h 267970"/>
                <a:gd name="T6" fmla="*/ 278371 w 291465"/>
                <a:gd name="T7" fmla="*/ 221424 h 267970"/>
                <a:gd name="T8" fmla="*/ 12763 w 291465"/>
                <a:gd name="T9" fmla="*/ 221424 h 267970"/>
                <a:gd name="T10" fmla="*/ 12763 w 291465"/>
                <a:gd name="T11" fmla="*/ 12776 h 267970"/>
                <a:gd name="T12" fmla="*/ 278371 w 291465"/>
                <a:gd name="T13" fmla="*/ 12776 h 267970"/>
                <a:gd name="T14" fmla="*/ 278371 w 291465"/>
                <a:gd name="T15" fmla="*/ 0 h 267970"/>
                <a:gd name="T16" fmla="*/ 0 w 291465"/>
                <a:gd name="T17" fmla="*/ 0 h 267970"/>
                <a:gd name="T18" fmla="*/ 0 w 291465"/>
                <a:gd name="T19" fmla="*/ 234200 h 267970"/>
                <a:gd name="T20" fmla="*/ 98780 w 291465"/>
                <a:gd name="T21" fmla="*/ 234200 h 267970"/>
                <a:gd name="T22" fmla="*/ 98780 w 291465"/>
                <a:gd name="T23" fmla="*/ 267792 h 267970"/>
                <a:gd name="T24" fmla="*/ 111544 w 291465"/>
                <a:gd name="T25" fmla="*/ 267792 h 267970"/>
                <a:gd name="T26" fmla="*/ 111544 w 291465"/>
                <a:gd name="T27" fmla="*/ 234200 h 267970"/>
                <a:gd name="T28" fmla="*/ 179590 w 291465"/>
                <a:gd name="T29" fmla="*/ 234200 h 267970"/>
                <a:gd name="T30" fmla="*/ 179590 w 291465"/>
                <a:gd name="T31" fmla="*/ 267792 h 267970"/>
                <a:gd name="T32" fmla="*/ 192366 w 291465"/>
                <a:gd name="T33" fmla="*/ 267792 h 267970"/>
                <a:gd name="T34" fmla="*/ 192366 w 291465"/>
                <a:gd name="T35" fmla="*/ 234200 h 267970"/>
                <a:gd name="T36" fmla="*/ 291147 w 291465"/>
                <a:gd name="T37" fmla="*/ 234200 h 267970"/>
                <a:gd name="T38" fmla="*/ 291147 w 291465"/>
                <a:gd name="T39" fmla="*/ 227812 h 267970"/>
                <a:gd name="T40" fmla="*/ 291147 w 291465"/>
                <a:gd name="T41" fmla="*/ 221424 h 267970"/>
                <a:gd name="T42" fmla="*/ 291147 w 291465"/>
                <a:gd name="T43" fmla="*/ 12776 h 267970"/>
                <a:gd name="T44" fmla="*/ 291147 w 291465"/>
                <a:gd name="T45" fmla="*/ 6375 h 267970"/>
                <a:gd name="T46" fmla="*/ 291147 w 291465"/>
                <a:gd name="T47" fmla="*/ 0 h 267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1465" h="267970">
                  <a:moveTo>
                    <a:pt x="291147" y="0"/>
                  </a:moveTo>
                  <a:lnTo>
                    <a:pt x="278371" y="0"/>
                  </a:lnTo>
                  <a:lnTo>
                    <a:pt x="278371" y="12776"/>
                  </a:lnTo>
                  <a:lnTo>
                    <a:pt x="278371" y="221424"/>
                  </a:lnTo>
                  <a:lnTo>
                    <a:pt x="12763" y="221424"/>
                  </a:lnTo>
                  <a:lnTo>
                    <a:pt x="12763" y="12776"/>
                  </a:lnTo>
                  <a:lnTo>
                    <a:pt x="278371" y="12776"/>
                  </a:lnTo>
                  <a:lnTo>
                    <a:pt x="278371" y="0"/>
                  </a:lnTo>
                  <a:lnTo>
                    <a:pt x="0" y="0"/>
                  </a:lnTo>
                  <a:lnTo>
                    <a:pt x="0" y="234200"/>
                  </a:lnTo>
                  <a:lnTo>
                    <a:pt x="98780" y="234200"/>
                  </a:lnTo>
                  <a:lnTo>
                    <a:pt x="98780" y="267792"/>
                  </a:lnTo>
                  <a:lnTo>
                    <a:pt x="111544" y="267792"/>
                  </a:lnTo>
                  <a:lnTo>
                    <a:pt x="111544" y="234200"/>
                  </a:lnTo>
                  <a:lnTo>
                    <a:pt x="179590" y="234200"/>
                  </a:lnTo>
                  <a:lnTo>
                    <a:pt x="179590" y="267792"/>
                  </a:lnTo>
                  <a:lnTo>
                    <a:pt x="192366" y="267792"/>
                  </a:lnTo>
                  <a:lnTo>
                    <a:pt x="192366" y="234200"/>
                  </a:lnTo>
                  <a:lnTo>
                    <a:pt x="291147" y="234200"/>
                  </a:lnTo>
                  <a:lnTo>
                    <a:pt x="291147" y="227812"/>
                  </a:lnTo>
                  <a:lnTo>
                    <a:pt x="291147" y="221424"/>
                  </a:lnTo>
                  <a:lnTo>
                    <a:pt x="291147" y="12776"/>
                  </a:lnTo>
                  <a:lnTo>
                    <a:pt x="291147" y="6375"/>
                  </a:lnTo>
                  <a:lnTo>
                    <a:pt x="291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4" name="object 55"/>
            <p:cNvSpPr>
              <a:spLocks noChangeArrowheads="1"/>
            </p:cNvSpPr>
            <p:nvPr/>
          </p:nvSpPr>
          <p:spPr bwMode="auto">
            <a:xfrm>
              <a:off x="10477456" y="5207620"/>
              <a:ext cx="226949" cy="149312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8" name="object 56"/>
          <p:cNvSpPr txBox="1"/>
          <p:nvPr/>
        </p:nvSpPr>
        <p:spPr>
          <a:xfrm>
            <a:off x="8485188" y="5127625"/>
            <a:ext cx="2052637" cy="350838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1050" b="1" dirty="0" err="1">
                <a:solidFill>
                  <a:srgbClr val="FFFFFF"/>
                </a:solidFill>
                <a:latin typeface="Gothic Uralic"/>
                <a:ea typeface="+mn-ea"/>
                <a:cs typeface="Gothic Uralic"/>
              </a:rPr>
              <a:t>T</a:t>
            </a:r>
            <a:r>
              <a:rPr lang="en-US" sz="1050" b="1" dirty="0" err="1">
                <a:solidFill>
                  <a:srgbClr val="FFFFFF"/>
                </a:solidFill>
                <a:latin typeface="Gothic Uralic"/>
                <a:ea typeface="+mn-ea"/>
                <a:cs typeface="Gothic Uralic"/>
              </a:rPr>
              <a:t>ransformasi</a:t>
            </a:r>
            <a:r>
              <a:rPr lang="en-US" sz="1050" b="1" dirty="0">
                <a:solidFill>
                  <a:srgbClr val="FFFFFF"/>
                </a:solidFill>
                <a:latin typeface="Gothic Uralic"/>
                <a:ea typeface="+mn-ea"/>
                <a:cs typeface="Gothic Uralic"/>
              </a:rPr>
              <a:t> </a:t>
            </a:r>
            <a:r>
              <a:rPr lang="en-US" sz="1050" b="1" dirty="0" err="1">
                <a:solidFill>
                  <a:srgbClr val="FFFFFF"/>
                </a:solidFill>
                <a:latin typeface="Gothic Uralic"/>
                <a:ea typeface="+mn-ea"/>
                <a:cs typeface="Gothic Uralic"/>
              </a:rPr>
              <a:t>teknologi</a:t>
            </a:r>
            <a:endParaRPr lang="en-US" sz="1050" b="1" dirty="0">
              <a:solidFill>
                <a:srgbClr val="FFFFFF"/>
              </a:solidFill>
              <a:latin typeface="Gothic Uralic"/>
              <a:ea typeface="+mn-ea"/>
              <a:cs typeface="Gothic Uralic"/>
            </a:endParaRPr>
          </a:p>
          <a:p>
            <a:pPr marL="12700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lang="en-US" sz="1050" b="1" dirty="0" err="1">
                <a:solidFill>
                  <a:srgbClr val="FFFFFF"/>
                </a:solidFill>
                <a:latin typeface="Gothic Uralic"/>
                <a:ea typeface="+mn-ea"/>
                <a:cs typeface="Gothic Uralic"/>
              </a:rPr>
              <a:t>kesehatan</a:t>
            </a:r>
            <a:endParaRPr sz="1050" dirty="0">
              <a:solidFill>
                <a:prstClr val="black"/>
              </a:solidFill>
              <a:latin typeface="Gothic Uralic"/>
              <a:ea typeface="+mn-ea"/>
              <a:cs typeface="Gothic Uralic"/>
            </a:endParaRPr>
          </a:p>
        </p:txBody>
      </p:sp>
      <p:grpSp>
        <p:nvGrpSpPr>
          <p:cNvPr id="25634" name="object 73"/>
          <p:cNvGrpSpPr>
            <a:grpSpLocks/>
          </p:cNvGrpSpPr>
          <p:nvPr/>
        </p:nvGrpSpPr>
        <p:grpSpPr bwMode="auto">
          <a:xfrm>
            <a:off x="1327150" y="2555875"/>
            <a:ext cx="5905500" cy="233363"/>
            <a:chOff x="1493519" y="2555239"/>
            <a:chExt cx="5905500" cy="233679"/>
          </a:xfrm>
        </p:grpSpPr>
        <p:sp>
          <p:nvSpPr>
            <p:cNvPr id="25651" name="object 74"/>
            <p:cNvSpPr>
              <a:spLocks noChangeArrowheads="1"/>
            </p:cNvSpPr>
            <p:nvPr/>
          </p:nvSpPr>
          <p:spPr bwMode="auto">
            <a:xfrm>
              <a:off x="1493519" y="2555239"/>
              <a:ext cx="220980" cy="22352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52" name="object 75"/>
            <p:cNvSpPr>
              <a:spLocks noChangeArrowheads="1"/>
            </p:cNvSpPr>
            <p:nvPr/>
          </p:nvSpPr>
          <p:spPr bwMode="auto">
            <a:xfrm>
              <a:off x="7178040" y="2567939"/>
              <a:ext cx="220979" cy="22098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9" name="object 76"/>
          <p:cNvSpPr txBox="1"/>
          <p:nvPr/>
        </p:nvSpPr>
        <p:spPr>
          <a:xfrm>
            <a:off x="1368425" y="2559050"/>
            <a:ext cx="5811838" cy="196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5710555" algn="l"/>
              </a:tabLst>
              <a:defRPr/>
            </a:pPr>
            <a:r>
              <a:rPr lang="en-US" sz="1200" b="1" spc="-5" dirty="0">
                <a:solidFill>
                  <a:srgbClr val="FFFFFF"/>
                </a:solidFill>
                <a:latin typeface="Gothic Uralic"/>
                <a:ea typeface="+mn-ea"/>
                <a:cs typeface="Gothic Uralic"/>
              </a:rPr>
              <a:t> 1</a:t>
            </a:r>
            <a:r>
              <a:rPr sz="1200" b="1" spc="-5" dirty="0">
                <a:solidFill>
                  <a:srgbClr val="FFFFFF"/>
                </a:solidFill>
                <a:latin typeface="Gothic Uralic"/>
                <a:ea typeface="+mn-ea"/>
                <a:cs typeface="Gothic Uralic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Gothic Uralic"/>
                <a:ea typeface="+mn-ea"/>
                <a:cs typeface="Gothic Uralic"/>
              </a:rPr>
              <a:t> </a:t>
            </a:r>
            <a:r>
              <a:rPr lang="en-ID" sz="1000" b="1" spc="-5" dirty="0">
                <a:solidFill>
                  <a:srgbClr val="FFFFFF"/>
                </a:solidFill>
                <a:latin typeface="Gothic Uralic"/>
                <a:ea typeface="+mn-ea"/>
                <a:cs typeface="Gothic Uralic"/>
              </a:rPr>
              <a:t> </a:t>
            </a:r>
            <a:r>
              <a:rPr lang="en-ID" sz="1000" b="1" spc="-5" dirty="0" err="1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Transformasi</a:t>
            </a:r>
            <a:r>
              <a:rPr lang="en-ID" sz="1000" b="1" spc="-5" dirty="0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 </a:t>
            </a:r>
            <a:r>
              <a:rPr lang="en-ID" sz="1000" b="1" spc="-5" dirty="0" err="1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layanan</a:t>
            </a:r>
            <a:r>
              <a:rPr lang="en-ID" sz="1000" b="1" spc="-5" dirty="0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 primer</a:t>
            </a:r>
            <a:r>
              <a:rPr sz="1000" b="1" dirty="0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	</a:t>
            </a:r>
            <a:r>
              <a:rPr lang="en-US" sz="1000" b="1" dirty="0">
                <a:solidFill>
                  <a:prstClr val="white"/>
                </a:solidFill>
                <a:latin typeface="Gothic Uralic"/>
                <a:ea typeface="+mn-ea"/>
                <a:cs typeface="Gothic Uralic"/>
              </a:rPr>
              <a:t>2</a:t>
            </a:r>
            <a:endParaRPr baseline="-4629" dirty="0">
              <a:solidFill>
                <a:prstClr val="white"/>
              </a:solidFill>
              <a:latin typeface="Gothic Uralic"/>
              <a:ea typeface="+mn-ea"/>
              <a:cs typeface="Gothic Uralic"/>
            </a:endParaRPr>
          </a:p>
        </p:txBody>
      </p:sp>
      <p:sp>
        <p:nvSpPr>
          <p:cNvPr id="25636" name="object 77"/>
          <p:cNvSpPr>
            <a:spLocks noChangeArrowheads="1"/>
          </p:cNvSpPr>
          <p:nvPr/>
        </p:nvSpPr>
        <p:spPr bwMode="auto">
          <a:xfrm>
            <a:off x="8818563" y="2579688"/>
            <a:ext cx="220662" cy="2206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1" name="object 78"/>
          <p:cNvSpPr txBox="1"/>
          <p:nvPr/>
        </p:nvSpPr>
        <p:spPr>
          <a:xfrm>
            <a:off x="8886825" y="2586038"/>
            <a:ext cx="2165350" cy="320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79388" indent="-166688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00" b="1" spc="-7" dirty="0">
                <a:solidFill>
                  <a:srgbClr val="FFFFFF"/>
                </a:solidFill>
                <a:latin typeface="Gothic Uralic"/>
                <a:ea typeface="+mn-ea"/>
                <a:cs typeface="Gothic Uralic"/>
              </a:rPr>
              <a:t>3</a:t>
            </a:r>
            <a:r>
              <a:rPr sz="1000" b="1" spc="330" dirty="0">
                <a:solidFill>
                  <a:srgbClr val="FFFFFF"/>
                </a:solidFill>
                <a:latin typeface="Gothic Uralic"/>
                <a:ea typeface="+mn-ea"/>
                <a:cs typeface="Gothic Uralic"/>
              </a:rPr>
              <a:t> </a:t>
            </a:r>
            <a:r>
              <a:rPr lang="en-US" sz="1000" b="1" spc="330" dirty="0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 </a:t>
            </a:r>
            <a:r>
              <a:rPr lang="en-ID" sz="1000" b="1" spc="-5" dirty="0" err="1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Transformasi</a:t>
            </a:r>
            <a:r>
              <a:rPr lang="en-ID" sz="1000" b="1" spc="-5" dirty="0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 </a:t>
            </a:r>
            <a:r>
              <a:rPr lang="en-ID" sz="1000" b="1" spc="-5" dirty="0" err="1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sistem</a:t>
            </a:r>
            <a:r>
              <a:rPr lang="en-ID" sz="1000" b="1" spc="-5" dirty="0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 </a:t>
            </a:r>
            <a:r>
              <a:rPr lang="en-ID" sz="1000" b="1" spc="-5" dirty="0" err="1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ketahanan</a:t>
            </a:r>
            <a:r>
              <a:rPr lang="en-ID" sz="1000" b="1" spc="-5" dirty="0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 </a:t>
            </a:r>
            <a:r>
              <a:rPr lang="en-ID" sz="1000" b="1" spc="-5" dirty="0" err="1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kesehatan</a:t>
            </a:r>
            <a:r>
              <a:rPr lang="en-ID" sz="1000" b="1" spc="-5" dirty="0">
                <a:solidFill>
                  <a:prstClr val="black"/>
                </a:solidFill>
                <a:latin typeface="Gothic Uralic"/>
                <a:ea typeface="+mn-ea"/>
                <a:cs typeface="Gothic Uralic"/>
              </a:rPr>
              <a:t> </a:t>
            </a:r>
            <a:endParaRPr sz="1000" dirty="0">
              <a:solidFill>
                <a:prstClr val="black"/>
              </a:solidFill>
              <a:latin typeface="Gothic Uralic"/>
              <a:ea typeface="+mn-ea"/>
              <a:cs typeface="Gothic Uralic"/>
            </a:endParaRPr>
          </a:p>
        </p:txBody>
      </p:sp>
      <p:sp>
        <p:nvSpPr>
          <p:cNvPr id="25638" name="object 79"/>
          <p:cNvSpPr>
            <a:spLocks noChangeArrowheads="1"/>
          </p:cNvSpPr>
          <p:nvPr/>
        </p:nvSpPr>
        <p:spPr bwMode="auto">
          <a:xfrm>
            <a:off x="1662113" y="5180013"/>
            <a:ext cx="220662" cy="2206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39" name="object 80"/>
          <p:cNvSpPr txBox="1">
            <a:spLocks noChangeArrowheads="1"/>
          </p:cNvSpPr>
          <p:nvPr/>
        </p:nvSpPr>
        <p:spPr bwMode="auto">
          <a:xfrm>
            <a:off x="1706563" y="5184775"/>
            <a:ext cx="1317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1200" b="1">
                <a:solidFill>
                  <a:srgbClr val="FFFFFF"/>
                </a:solidFill>
                <a:latin typeface="Gothic Uralic"/>
                <a:ea typeface="Gothic Uralic"/>
                <a:cs typeface="Gothic Uralic"/>
              </a:rPr>
              <a:t>4</a:t>
            </a:r>
            <a:endParaRPr lang="en-US" altLang="en-US" sz="12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</p:txBody>
      </p:sp>
      <p:sp>
        <p:nvSpPr>
          <p:cNvPr id="25640" name="object 27"/>
          <p:cNvSpPr txBox="1">
            <a:spLocks noChangeArrowheads="1"/>
          </p:cNvSpPr>
          <p:nvPr/>
        </p:nvSpPr>
        <p:spPr bwMode="auto">
          <a:xfrm>
            <a:off x="8870950" y="3338513"/>
            <a:ext cx="1252538" cy="1436687"/>
          </a:xfrm>
          <a:prstGeom prst="rect">
            <a:avLst/>
          </a:prstGeom>
          <a:solidFill>
            <a:srgbClr val="FFFFFF"/>
          </a:solidFill>
          <a:ln w="6350">
            <a:solidFill>
              <a:srgbClr val="16B3AC"/>
            </a:solidFill>
            <a:miter lim="800000"/>
            <a:headEnd/>
            <a:tailEnd/>
          </a:ln>
        </p:spPr>
        <p:txBody>
          <a:bodyPr lIns="0" tIns="68580" rIns="0" bIns="0">
            <a:spAutoFit/>
          </a:bodyPr>
          <a:lstStyle>
            <a:lvl1pPr marL="730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538"/>
              </a:spcBef>
            </a:pPr>
            <a:r>
              <a:rPr lang="en-US" altLang="en-US" sz="1000" b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Meningkatkan  ketahanan sektor  farmasi &amp; alat  kesehatan</a:t>
            </a:r>
            <a:endParaRPr lang="en-US" altLang="en-US" sz="1000">
              <a:solidFill>
                <a:srgbClr val="000000"/>
              </a:solidFill>
              <a:latin typeface="Gothic Uralic"/>
              <a:ea typeface="Gothic Uralic"/>
              <a:cs typeface="Gothic Uralic"/>
            </a:endParaRPr>
          </a:p>
          <a:p>
            <a:pPr eaLnBrk="1" hangingPunct="1">
              <a:spcBef>
                <a:spcPts val="500"/>
              </a:spcBef>
            </a:pPr>
            <a:r>
              <a:rPr lang="en-US" altLang="en-US" sz="900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Produksi dalam negeri 14 vaksin rutin, top 10 obat, top 10 alkes </a:t>
            </a:r>
            <a:r>
              <a:rPr lang="en-US" altLang="en-US" sz="900" i="1">
                <a:solidFill>
                  <a:srgbClr val="000000"/>
                </a:solidFill>
                <a:latin typeface="Gothic Uralic"/>
                <a:ea typeface="Gothic Uralic"/>
                <a:cs typeface="Gothic Uralic"/>
              </a:rPr>
              <a:t>by volume &amp; by value.</a:t>
            </a:r>
          </a:p>
        </p:txBody>
      </p:sp>
      <p:sp>
        <p:nvSpPr>
          <p:cNvPr id="25641" name="object 79"/>
          <p:cNvSpPr>
            <a:spLocks noChangeArrowheads="1"/>
          </p:cNvSpPr>
          <p:nvPr/>
        </p:nvSpPr>
        <p:spPr bwMode="auto">
          <a:xfrm>
            <a:off x="5022850" y="5184775"/>
            <a:ext cx="220663" cy="2206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42" name="object 80"/>
          <p:cNvSpPr txBox="1">
            <a:spLocks noChangeArrowheads="1"/>
          </p:cNvSpPr>
          <p:nvPr/>
        </p:nvSpPr>
        <p:spPr bwMode="auto">
          <a:xfrm>
            <a:off x="5086350" y="5189538"/>
            <a:ext cx="1333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1200" b="1">
                <a:solidFill>
                  <a:srgbClr val="FFFFFF"/>
                </a:solidFill>
                <a:latin typeface="Gothic Uralic"/>
                <a:ea typeface="Gothic Uralic"/>
                <a:cs typeface="Gothic Uralic"/>
              </a:rPr>
              <a:t>5</a:t>
            </a:r>
          </a:p>
        </p:txBody>
      </p:sp>
      <p:sp>
        <p:nvSpPr>
          <p:cNvPr id="25643" name="object 79"/>
          <p:cNvSpPr>
            <a:spLocks noChangeArrowheads="1"/>
          </p:cNvSpPr>
          <p:nvPr/>
        </p:nvSpPr>
        <p:spPr bwMode="auto">
          <a:xfrm>
            <a:off x="8226425" y="5173663"/>
            <a:ext cx="222250" cy="2222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44" name="object 80"/>
          <p:cNvSpPr txBox="1">
            <a:spLocks noChangeArrowheads="1"/>
          </p:cNvSpPr>
          <p:nvPr/>
        </p:nvSpPr>
        <p:spPr bwMode="auto">
          <a:xfrm>
            <a:off x="8272463" y="5180013"/>
            <a:ext cx="1333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1200" b="1">
                <a:solidFill>
                  <a:srgbClr val="FFFFFF"/>
                </a:solidFill>
                <a:latin typeface="Gothic Uralic"/>
                <a:ea typeface="Gothic Uralic"/>
                <a:cs typeface="Gothic Uralic"/>
              </a:rPr>
              <a:t>6</a:t>
            </a:r>
          </a:p>
        </p:txBody>
      </p:sp>
      <p:sp>
        <p:nvSpPr>
          <p:cNvPr id="6" name="Oval 5"/>
          <p:cNvSpPr/>
          <p:nvPr/>
        </p:nvSpPr>
        <p:spPr>
          <a:xfrm>
            <a:off x="2643188" y="3263900"/>
            <a:ext cx="163512" cy="165100"/>
          </a:xfrm>
          <a:prstGeom prst="ellipse">
            <a:avLst/>
          </a:prstGeom>
          <a:solidFill>
            <a:srgbClr val="D2D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68" name="Oval 67"/>
          <p:cNvSpPr/>
          <p:nvPr/>
        </p:nvSpPr>
        <p:spPr>
          <a:xfrm>
            <a:off x="3990975" y="3263900"/>
            <a:ext cx="163513" cy="165100"/>
          </a:xfrm>
          <a:prstGeom prst="ellipse">
            <a:avLst/>
          </a:prstGeom>
          <a:solidFill>
            <a:srgbClr val="D2D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69" name="Oval 68"/>
          <p:cNvSpPr/>
          <p:nvPr/>
        </p:nvSpPr>
        <p:spPr>
          <a:xfrm>
            <a:off x="5321300" y="3263900"/>
            <a:ext cx="165100" cy="165100"/>
          </a:xfrm>
          <a:prstGeom prst="ellipse">
            <a:avLst/>
          </a:prstGeom>
          <a:solidFill>
            <a:srgbClr val="D2D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70" name="Oval 69"/>
          <p:cNvSpPr/>
          <p:nvPr/>
        </p:nvSpPr>
        <p:spPr>
          <a:xfrm>
            <a:off x="6653213" y="3263900"/>
            <a:ext cx="165100" cy="165100"/>
          </a:xfrm>
          <a:prstGeom prst="ellipse">
            <a:avLst/>
          </a:prstGeom>
          <a:solidFill>
            <a:srgbClr val="D2D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71" name="Oval 70"/>
          <p:cNvSpPr/>
          <p:nvPr/>
        </p:nvSpPr>
        <p:spPr>
          <a:xfrm>
            <a:off x="9958388" y="3263900"/>
            <a:ext cx="163512" cy="165100"/>
          </a:xfrm>
          <a:prstGeom prst="ellipse">
            <a:avLst/>
          </a:prstGeom>
          <a:solidFill>
            <a:srgbClr val="D2D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72" name="Oval 71"/>
          <p:cNvSpPr/>
          <p:nvPr/>
        </p:nvSpPr>
        <p:spPr>
          <a:xfrm>
            <a:off x="11385550" y="3263900"/>
            <a:ext cx="165100" cy="165100"/>
          </a:xfrm>
          <a:prstGeom prst="ellipse">
            <a:avLst/>
          </a:prstGeom>
          <a:solidFill>
            <a:srgbClr val="D2D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9205985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8d42cbad93_0_0"/>
          <p:cNvSpPr txBox="1">
            <a:spLocks noGrp="1"/>
          </p:cNvSpPr>
          <p:nvPr>
            <p:ph type="sldNum" sz="quarter" idx="12"/>
          </p:nvPr>
        </p:nvSpPr>
        <p:spPr>
          <a:xfrm>
            <a:off x="11581130" y="6403450"/>
            <a:ext cx="2469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7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84" name="Google Shape;384;g18d42cbad93_0_0"/>
          <p:cNvSpPr/>
          <p:nvPr/>
        </p:nvSpPr>
        <p:spPr>
          <a:xfrm>
            <a:off x="3028868" y="245998"/>
            <a:ext cx="629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 PRIORITAS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PEMBANGUNAN  NASIONAL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g18d42cbad93_0_0"/>
          <p:cNvSpPr/>
          <p:nvPr/>
        </p:nvSpPr>
        <p:spPr>
          <a:xfrm>
            <a:off x="2647919" y="6353661"/>
            <a:ext cx="695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KEGIATAN PRIORITAS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PROMOSI KESEHATAN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6" name="Google Shape;386;g18d42cbad93_0_0"/>
          <p:cNvGrpSpPr/>
          <p:nvPr/>
        </p:nvGrpSpPr>
        <p:grpSpPr>
          <a:xfrm>
            <a:off x="547704" y="1757097"/>
            <a:ext cx="10193838" cy="4549035"/>
            <a:chOff x="773349" y="970891"/>
            <a:chExt cx="10468102" cy="5007193"/>
          </a:xfrm>
        </p:grpSpPr>
        <p:sp>
          <p:nvSpPr>
            <p:cNvPr id="387" name="Google Shape;387;g18d42cbad93_0_0"/>
            <p:cNvSpPr/>
            <p:nvPr/>
          </p:nvSpPr>
          <p:spPr>
            <a:xfrm>
              <a:off x="3028868" y="2084935"/>
              <a:ext cx="1939925" cy="2484120"/>
            </a:xfrm>
            <a:custGeom>
              <a:avLst/>
              <a:gdLst/>
              <a:ahLst/>
              <a:cxnLst/>
              <a:rect l="l" t="t" r="r" b="b"/>
              <a:pathLst>
                <a:path w="1939925" h="2484120" extrusionOk="0">
                  <a:moveTo>
                    <a:pt x="1939544" y="0"/>
                  </a:moveTo>
                  <a:lnTo>
                    <a:pt x="0" y="0"/>
                  </a:lnTo>
                  <a:lnTo>
                    <a:pt x="0" y="2483866"/>
                  </a:lnTo>
                  <a:lnTo>
                    <a:pt x="1939544" y="2483866"/>
                  </a:lnTo>
                  <a:lnTo>
                    <a:pt x="1939544" y="0"/>
                  </a:lnTo>
                  <a:close/>
                </a:path>
              </a:pathLst>
            </a:custGeom>
            <a:solidFill>
              <a:srgbClr val="C5EB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18d42cbad93_0_0"/>
            <p:cNvSpPr txBox="1"/>
            <p:nvPr/>
          </p:nvSpPr>
          <p:spPr>
            <a:xfrm>
              <a:off x="3649564" y="2211734"/>
              <a:ext cx="1090200" cy="5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Prevalensi stunting  pada balita (%)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g18d42cbad93_0_0"/>
            <p:cNvSpPr txBox="1"/>
            <p:nvPr/>
          </p:nvSpPr>
          <p:spPr>
            <a:xfrm>
              <a:off x="3649565" y="2842163"/>
              <a:ext cx="8844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Prevalensi wasting  pada balita (%)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g18d42cbad93_0_0"/>
            <p:cNvSpPr/>
            <p:nvPr/>
          </p:nvSpPr>
          <p:spPr>
            <a:xfrm>
              <a:off x="3322197" y="2221385"/>
              <a:ext cx="278764" cy="243839"/>
            </a:xfrm>
            <a:custGeom>
              <a:avLst/>
              <a:gdLst/>
              <a:ahLst/>
              <a:cxnLst/>
              <a:rect l="l" t="t" r="r" b="b"/>
              <a:pathLst>
                <a:path w="278764" h="243839" extrusionOk="0">
                  <a:moveTo>
                    <a:pt x="139191" y="0"/>
                  </a:moveTo>
                  <a:lnTo>
                    <a:pt x="85089" y="9525"/>
                  </a:lnTo>
                  <a:lnTo>
                    <a:pt x="40766" y="35687"/>
                  </a:lnTo>
                  <a:lnTo>
                    <a:pt x="10922" y="74422"/>
                  </a:lnTo>
                  <a:lnTo>
                    <a:pt x="0" y="121920"/>
                  </a:lnTo>
                  <a:lnTo>
                    <a:pt x="10922" y="169418"/>
                  </a:lnTo>
                  <a:lnTo>
                    <a:pt x="40766" y="208152"/>
                  </a:lnTo>
                  <a:lnTo>
                    <a:pt x="85089" y="234314"/>
                  </a:lnTo>
                  <a:lnTo>
                    <a:pt x="139191" y="243840"/>
                  </a:lnTo>
                  <a:lnTo>
                    <a:pt x="193294" y="234314"/>
                  </a:lnTo>
                  <a:lnTo>
                    <a:pt x="237616" y="208152"/>
                  </a:lnTo>
                  <a:lnTo>
                    <a:pt x="267462" y="169418"/>
                  </a:lnTo>
                  <a:lnTo>
                    <a:pt x="278384" y="121920"/>
                  </a:lnTo>
                  <a:lnTo>
                    <a:pt x="267462" y="74422"/>
                  </a:lnTo>
                  <a:lnTo>
                    <a:pt x="237616" y="35687"/>
                  </a:lnTo>
                  <a:lnTo>
                    <a:pt x="193294" y="9525"/>
                  </a:lnTo>
                  <a:lnTo>
                    <a:pt x="139191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18d42cbad93_0_0"/>
            <p:cNvSpPr txBox="1"/>
            <p:nvPr/>
          </p:nvSpPr>
          <p:spPr>
            <a:xfrm>
              <a:off x="3382864" y="2223622"/>
              <a:ext cx="102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g18d42cbad93_0_0"/>
            <p:cNvSpPr/>
            <p:nvPr/>
          </p:nvSpPr>
          <p:spPr>
            <a:xfrm>
              <a:off x="3301331" y="2870357"/>
              <a:ext cx="278764" cy="243839"/>
            </a:xfrm>
            <a:custGeom>
              <a:avLst/>
              <a:gdLst/>
              <a:ahLst/>
              <a:cxnLst/>
              <a:rect l="l" t="t" r="r" b="b"/>
              <a:pathLst>
                <a:path w="278764" h="243839" extrusionOk="0">
                  <a:moveTo>
                    <a:pt x="139191" y="0"/>
                  </a:moveTo>
                  <a:lnTo>
                    <a:pt x="85089" y="9525"/>
                  </a:lnTo>
                  <a:lnTo>
                    <a:pt x="40766" y="35687"/>
                  </a:lnTo>
                  <a:lnTo>
                    <a:pt x="10922" y="74422"/>
                  </a:lnTo>
                  <a:lnTo>
                    <a:pt x="0" y="121920"/>
                  </a:lnTo>
                  <a:lnTo>
                    <a:pt x="10922" y="169418"/>
                  </a:lnTo>
                  <a:lnTo>
                    <a:pt x="40766" y="208153"/>
                  </a:lnTo>
                  <a:lnTo>
                    <a:pt x="85089" y="234315"/>
                  </a:lnTo>
                  <a:lnTo>
                    <a:pt x="139191" y="243840"/>
                  </a:lnTo>
                  <a:lnTo>
                    <a:pt x="193294" y="234315"/>
                  </a:lnTo>
                  <a:lnTo>
                    <a:pt x="237616" y="208153"/>
                  </a:lnTo>
                  <a:lnTo>
                    <a:pt x="267462" y="169418"/>
                  </a:lnTo>
                  <a:lnTo>
                    <a:pt x="278384" y="121920"/>
                  </a:lnTo>
                  <a:lnTo>
                    <a:pt x="267462" y="74422"/>
                  </a:lnTo>
                  <a:lnTo>
                    <a:pt x="237616" y="35687"/>
                  </a:lnTo>
                  <a:lnTo>
                    <a:pt x="193294" y="9525"/>
                  </a:lnTo>
                  <a:lnTo>
                    <a:pt x="139191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18d42cbad93_0_0"/>
            <p:cNvSpPr txBox="1"/>
            <p:nvPr/>
          </p:nvSpPr>
          <p:spPr>
            <a:xfrm>
              <a:off x="3382864" y="2854609"/>
              <a:ext cx="102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g18d42cbad93_0_0"/>
            <p:cNvSpPr/>
            <p:nvPr/>
          </p:nvSpPr>
          <p:spPr>
            <a:xfrm>
              <a:off x="944037" y="2084935"/>
              <a:ext cx="1939925" cy="2484120"/>
            </a:xfrm>
            <a:custGeom>
              <a:avLst/>
              <a:gdLst/>
              <a:ahLst/>
              <a:cxnLst/>
              <a:rect l="l" t="t" r="r" b="b"/>
              <a:pathLst>
                <a:path w="1939925" h="2484120" extrusionOk="0">
                  <a:moveTo>
                    <a:pt x="1939544" y="0"/>
                  </a:moveTo>
                  <a:lnTo>
                    <a:pt x="0" y="0"/>
                  </a:lnTo>
                  <a:lnTo>
                    <a:pt x="0" y="2483866"/>
                  </a:lnTo>
                  <a:lnTo>
                    <a:pt x="1939544" y="2483866"/>
                  </a:lnTo>
                  <a:lnTo>
                    <a:pt x="1939544" y="0"/>
                  </a:lnTo>
                  <a:close/>
                </a:path>
              </a:pathLst>
            </a:custGeom>
            <a:solidFill>
              <a:srgbClr val="C5EB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18d42cbad93_0_0"/>
            <p:cNvSpPr txBox="1"/>
            <p:nvPr/>
          </p:nvSpPr>
          <p:spPr>
            <a:xfrm>
              <a:off x="1045564" y="2192461"/>
              <a:ext cx="1128300" cy="5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Angka kematian ibu  (per 100.000 KH)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18d42cbad93_0_0"/>
            <p:cNvSpPr/>
            <p:nvPr/>
          </p:nvSpPr>
          <p:spPr>
            <a:xfrm>
              <a:off x="2423629" y="2211934"/>
              <a:ext cx="278765" cy="243839"/>
            </a:xfrm>
            <a:custGeom>
              <a:avLst/>
              <a:gdLst/>
              <a:ahLst/>
              <a:cxnLst/>
              <a:rect l="l" t="t" r="r" b="b"/>
              <a:pathLst>
                <a:path w="278765" h="243839" extrusionOk="0">
                  <a:moveTo>
                    <a:pt x="139191" y="0"/>
                  </a:moveTo>
                  <a:lnTo>
                    <a:pt x="85039" y="9525"/>
                  </a:lnTo>
                  <a:lnTo>
                    <a:pt x="40792" y="35687"/>
                  </a:lnTo>
                  <a:lnTo>
                    <a:pt x="10947" y="74422"/>
                  </a:lnTo>
                  <a:lnTo>
                    <a:pt x="0" y="121920"/>
                  </a:lnTo>
                  <a:lnTo>
                    <a:pt x="10947" y="169418"/>
                  </a:lnTo>
                  <a:lnTo>
                    <a:pt x="40792" y="208152"/>
                  </a:lnTo>
                  <a:lnTo>
                    <a:pt x="85039" y="234314"/>
                  </a:lnTo>
                  <a:lnTo>
                    <a:pt x="139191" y="243840"/>
                  </a:lnTo>
                  <a:lnTo>
                    <a:pt x="193294" y="234314"/>
                  </a:lnTo>
                  <a:lnTo>
                    <a:pt x="237616" y="208152"/>
                  </a:lnTo>
                  <a:lnTo>
                    <a:pt x="267462" y="169418"/>
                  </a:lnTo>
                  <a:lnTo>
                    <a:pt x="278384" y="121920"/>
                  </a:lnTo>
                  <a:lnTo>
                    <a:pt x="267462" y="74422"/>
                  </a:lnTo>
                  <a:lnTo>
                    <a:pt x="237616" y="35687"/>
                  </a:lnTo>
                  <a:lnTo>
                    <a:pt x="193294" y="9525"/>
                  </a:lnTo>
                  <a:lnTo>
                    <a:pt x="139191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18d42cbad93_0_0"/>
            <p:cNvSpPr txBox="1"/>
            <p:nvPr/>
          </p:nvSpPr>
          <p:spPr>
            <a:xfrm>
              <a:off x="2522434" y="2223235"/>
              <a:ext cx="102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g18d42cbad93_0_0"/>
            <p:cNvSpPr txBox="1"/>
            <p:nvPr/>
          </p:nvSpPr>
          <p:spPr>
            <a:xfrm>
              <a:off x="1075281" y="2832960"/>
              <a:ext cx="11868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Angka kematian bayi  (per 1.000 KH)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18d42cbad93_0_0"/>
            <p:cNvSpPr txBox="1"/>
            <p:nvPr/>
          </p:nvSpPr>
          <p:spPr>
            <a:xfrm>
              <a:off x="1023242" y="3355764"/>
              <a:ext cx="998700" cy="75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% Imunisasi Dasar  Lengkap pada  anak  usia 12-23 bulan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g18d42cbad93_0_0"/>
            <p:cNvSpPr/>
            <p:nvPr/>
          </p:nvSpPr>
          <p:spPr>
            <a:xfrm>
              <a:off x="2441407" y="2888256"/>
              <a:ext cx="278765" cy="243839"/>
            </a:xfrm>
            <a:custGeom>
              <a:avLst/>
              <a:gdLst/>
              <a:ahLst/>
              <a:cxnLst/>
              <a:rect l="l" t="t" r="r" b="b"/>
              <a:pathLst>
                <a:path w="278765" h="243839" extrusionOk="0">
                  <a:moveTo>
                    <a:pt x="139191" y="0"/>
                  </a:moveTo>
                  <a:lnTo>
                    <a:pt x="85039" y="9525"/>
                  </a:lnTo>
                  <a:lnTo>
                    <a:pt x="40792" y="35687"/>
                  </a:lnTo>
                  <a:lnTo>
                    <a:pt x="10947" y="74422"/>
                  </a:lnTo>
                  <a:lnTo>
                    <a:pt x="0" y="121920"/>
                  </a:lnTo>
                  <a:lnTo>
                    <a:pt x="10947" y="169418"/>
                  </a:lnTo>
                  <a:lnTo>
                    <a:pt x="40792" y="208153"/>
                  </a:lnTo>
                  <a:lnTo>
                    <a:pt x="85039" y="234315"/>
                  </a:lnTo>
                  <a:lnTo>
                    <a:pt x="139191" y="243840"/>
                  </a:lnTo>
                  <a:lnTo>
                    <a:pt x="193294" y="234315"/>
                  </a:lnTo>
                  <a:lnTo>
                    <a:pt x="237616" y="208153"/>
                  </a:lnTo>
                  <a:lnTo>
                    <a:pt x="267462" y="169418"/>
                  </a:lnTo>
                  <a:lnTo>
                    <a:pt x="278384" y="121920"/>
                  </a:lnTo>
                  <a:lnTo>
                    <a:pt x="267462" y="74422"/>
                  </a:lnTo>
                  <a:lnTo>
                    <a:pt x="237616" y="35687"/>
                  </a:lnTo>
                  <a:lnTo>
                    <a:pt x="193294" y="9525"/>
                  </a:lnTo>
                  <a:lnTo>
                    <a:pt x="139191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g18d42cbad93_0_0"/>
            <p:cNvSpPr txBox="1"/>
            <p:nvPr/>
          </p:nvSpPr>
          <p:spPr>
            <a:xfrm>
              <a:off x="2522891" y="2872508"/>
              <a:ext cx="102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g18d42cbad93_0_0"/>
            <p:cNvSpPr/>
            <p:nvPr/>
          </p:nvSpPr>
          <p:spPr>
            <a:xfrm>
              <a:off x="2422281" y="3465536"/>
              <a:ext cx="278765" cy="243839"/>
            </a:xfrm>
            <a:custGeom>
              <a:avLst/>
              <a:gdLst/>
              <a:ahLst/>
              <a:cxnLst/>
              <a:rect l="l" t="t" r="r" b="b"/>
              <a:pathLst>
                <a:path w="278765" h="243839" extrusionOk="0">
                  <a:moveTo>
                    <a:pt x="139191" y="0"/>
                  </a:moveTo>
                  <a:lnTo>
                    <a:pt x="85039" y="9525"/>
                  </a:lnTo>
                  <a:lnTo>
                    <a:pt x="40792" y="35687"/>
                  </a:lnTo>
                  <a:lnTo>
                    <a:pt x="10947" y="74421"/>
                  </a:lnTo>
                  <a:lnTo>
                    <a:pt x="0" y="121919"/>
                  </a:lnTo>
                  <a:lnTo>
                    <a:pt x="10947" y="169418"/>
                  </a:lnTo>
                  <a:lnTo>
                    <a:pt x="40792" y="208152"/>
                  </a:lnTo>
                  <a:lnTo>
                    <a:pt x="85039" y="234314"/>
                  </a:lnTo>
                  <a:lnTo>
                    <a:pt x="139191" y="243839"/>
                  </a:lnTo>
                  <a:lnTo>
                    <a:pt x="193294" y="234314"/>
                  </a:lnTo>
                  <a:lnTo>
                    <a:pt x="237616" y="208152"/>
                  </a:lnTo>
                  <a:lnTo>
                    <a:pt x="267462" y="169418"/>
                  </a:lnTo>
                  <a:lnTo>
                    <a:pt x="278384" y="121919"/>
                  </a:lnTo>
                  <a:lnTo>
                    <a:pt x="267462" y="74421"/>
                  </a:lnTo>
                  <a:lnTo>
                    <a:pt x="237616" y="35687"/>
                  </a:lnTo>
                  <a:lnTo>
                    <a:pt x="193294" y="9525"/>
                  </a:lnTo>
                  <a:lnTo>
                    <a:pt x="139191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g18d42cbad93_0_0"/>
            <p:cNvSpPr txBox="1"/>
            <p:nvPr/>
          </p:nvSpPr>
          <p:spPr>
            <a:xfrm>
              <a:off x="2503765" y="3448518"/>
              <a:ext cx="102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g18d42cbad93_0_0"/>
            <p:cNvSpPr/>
            <p:nvPr/>
          </p:nvSpPr>
          <p:spPr>
            <a:xfrm>
              <a:off x="5100798" y="2146262"/>
              <a:ext cx="1939925" cy="2484120"/>
            </a:xfrm>
            <a:custGeom>
              <a:avLst/>
              <a:gdLst/>
              <a:ahLst/>
              <a:cxnLst/>
              <a:rect l="l" t="t" r="r" b="b"/>
              <a:pathLst>
                <a:path w="1939925" h="2484120" extrusionOk="0">
                  <a:moveTo>
                    <a:pt x="1939543" y="0"/>
                  </a:moveTo>
                  <a:lnTo>
                    <a:pt x="0" y="0"/>
                  </a:lnTo>
                  <a:lnTo>
                    <a:pt x="0" y="2483866"/>
                  </a:lnTo>
                  <a:lnTo>
                    <a:pt x="1939543" y="2483866"/>
                  </a:lnTo>
                  <a:lnTo>
                    <a:pt x="1939543" y="0"/>
                  </a:lnTo>
                  <a:close/>
                </a:path>
              </a:pathLst>
            </a:custGeom>
            <a:solidFill>
              <a:srgbClr val="C5EB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18d42cbad93_0_0"/>
            <p:cNvSpPr txBox="1"/>
            <p:nvPr/>
          </p:nvSpPr>
          <p:spPr>
            <a:xfrm>
              <a:off x="5232824" y="2998996"/>
              <a:ext cx="11310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Insidensi TB (per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100.000 penduduk)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g18d42cbad93_0_0"/>
            <p:cNvSpPr txBox="1"/>
            <p:nvPr/>
          </p:nvSpPr>
          <p:spPr>
            <a:xfrm>
              <a:off x="5257888" y="2201871"/>
              <a:ext cx="1119600" cy="76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Insidensi HIV (per  1.000 penduduk yang  tidak terinfeksi HIV)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g18d42cbad93_0_0"/>
            <p:cNvSpPr txBox="1"/>
            <p:nvPr/>
          </p:nvSpPr>
          <p:spPr>
            <a:xfrm>
              <a:off x="5286409" y="3525706"/>
              <a:ext cx="12873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Eliminasi  malaria  (kab/kota)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g18d42cbad93_0_0"/>
            <p:cNvSpPr/>
            <p:nvPr/>
          </p:nvSpPr>
          <p:spPr>
            <a:xfrm>
              <a:off x="6406757" y="2236622"/>
              <a:ext cx="278764" cy="243839"/>
            </a:xfrm>
            <a:custGeom>
              <a:avLst/>
              <a:gdLst/>
              <a:ahLst/>
              <a:cxnLst/>
              <a:rect l="l" t="t" r="r" b="b"/>
              <a:pathLst>
                <a:path w="278764" h="243839" extrusionOk="0">
                  <a:moveTo>
                    <a:pt x="139192" y="0"/>
                  </a:moveTo>
                  <a:lnTo>
                    <a:pt x="85089" y="9525"/>
                  </a:lnTo>
                  <a:lnTo>
                    <a:pt x="40767" y="35687"/>
                  </a:lnTo>
                  <a:lnTo>
                    <a:pt x="10922" y="74422"/>
                  </a:lnTo>
                  <a:lnTo>
                    <a:pt x="0" y="121920"/>
                  </a:lnTo>
                  <a:lnTo>
                    <a:pt x="10922" y="169418"/>
                  </a:lnTo>
                  <a:lnTo>
                    <a:pt x="40767" y="208152"/>
                  </a:lnTo>
                  <a:lnTo>
                    <a:pt x="85089" y="234314"/>
                  </a:lnTo>
                  <a:lnTo>
                    <a:pt x="139192" y="243840"/>
                  </a:lnTo>
                  <a:lnTo>
                    <a:pt x="193294" y="234314"/>
                  </a:lnTo>
                  <a:lnTo>
                    <a:pt x="237617" y="208152"/>
                  </a:lnTo>
                  <a:lnTo>
                    <a:pt x="267462" y="169418"/>
                  </a:lnTo>
                  <a:lnTo>
                    <a:pt x="278384" y="121920"/>
                  </a:lnTo>
                  <a:lnTo>
                    <a:pt x="267462" y="74422"/>
                  </a:lnTo>
                  <a:lnTo>
                    <a:pt x="237617" y="35687"/>
                  </a:lnTo>
                  <a:lnTo>
                    <a:pt x="193294" y="9525"/>
                  </a:lnTo>
                  <a:lnTo>
                    <a:pt x="139192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18d42cbad93_0_0"/>
            <p:cNvSpPr txBox="1"/>
            <p:nvPr/>
          </p:nvSpPr>
          <p:spPr>
            <a:xfrm>
              <a:off x="6472987" y="2251086"/>
              <a:ext cx="102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g18d42cbad93_0_0"/>
            <p:cNvSpPr/>
            <p:nvPr/>
          </p:nvSpPr>
          <p:spPr>
            <a:xfrm>
              <a:off x="6422209" y="2999573"/>
              <a:ext cx="278764" cy="243839"/>
            </a:xfrm>
            <a:custGeom>
              <a:avLst/>
              <a:gdLst/>
              <a:ahLst/>
              <a:cxnLst/>
              <a:rect l="l" t="t" r="r" b="b"/>
              <a:pathLst>
                <a:path w="278764" h="243839" extrusionOk="0">
                  <a:moveTo>
                    <a:pt x="139192" y="0"/>
                  </a:moveTo>
                  <a:lnTo>
                    <a:pt x="85089" y="9525"/>
                  </a:lnTo>
                  <a:lnTo>
                    <a:pt x="40767" y="35687"/>
                  </a:lnTo>
                  <a:lnTo>
                    <a:pt x="10922" y="74422"/>
                  </a:lnTo>
                  <a:lnTo>
                    <a:pt x="0" y="121920"/>
                  </a:lnTo>
                  <a:lnTo>
                    <a:pt x="10922" y="169418"/>
                  </a:lnTo>
                  <a:lnTo>
                    <a:pt x="40767" y="208153"/>
                  </a:lnTo>
                  <a:lnTo>
                    <a:pt x="85089" y="234315"/>
                  </a:lnTo>
                  <a:lnTo>
                    <a:pt x="139192" y="243840"/>
                  </a:lnTo>
                  <a:lnTo>
                    <a:pt x="193294" y="234315"/>
                  </a:lnTo>
                  <a:lnTo>
                    <a:pt x="237617" y="208153"/>
                  </a:lnTo>
                  <a:lnTo>
                    <a:pt x="267462" y="169418"/>
                  </a:lnTo>
                  <a:lnTo>
                    <a:pt x="278384" y="121920"/>
                  </a:lnTo>
                  <a:lnTo>
                    <a:pt x="267462" y="74422"/>
                  </a:lnTo>
                  <a:lnTo>
                    <a:pt x="237617" y="35687"/>
                  </a:lnTo>
                  <a:lnTo>
                    <a:pt x="193294" y="9525"/>
                  </a:lnTo>
                  <a:lnTo>
                    <a:pt x="139192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18d42cbad93_0_0"/>
            <p:cNvSpPr txBox="1"/>
            <p:nvPr/>
          </p:nvSpPr>
          <p:spPr>
            <a:xfrm>
              <a:off x="6477478" y="3025292"/>
              <a:ext cx="102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g18d42cbad93_0_0"/>
            <p:cNvSpPr/>
            <p:nvPr/>
          </p:nvSpPr>
          <p:spPr>
            <a:xfrm>
              <a:off x="6406757" y="3480205"/>
              <a:ext cx="278764" cy="243839"/>
            </a:xfrm>
            <a:custGeom>
              <a:avLst/>
              <a:gdLst/>
              <a:ahLst/>
              <a:cxnLst/>
              <a:rect l="l" t="t" r="r" b="b"/>
              <a:pathLst>
                <a:path w="278764" h="243839" extrusionOk="0">
                  <a:moveTo>
                    <a:pt x="139192" y="0"/>
                  </a:moveTo>
                  <a:lnTo>
                    <a:pt x="85089" y="9525"/>
                  </a:lnTo>
                  <a:lnTo>
                    <a:pt x="40767" y="35687"/>
                  </a:lnTo>
                  <a:lnTo>
                    <a:pt x="10922" y="74421"/>
                  </a:lnTo>
                  <a:lnTo>
                    <a:pt x="0" y="121919"/>
                  </a:lnTo>
                  <a:lnTo>
                    <a:pt x="10922" y="169418"/>
                  </a:lnTo>
                  <a:lnTo>
                    <a:pt x="40767" y="208152"/>
                  </a:lnTo>
                  <a:lnTo>
                    <a:pt x="85089" y="234314"/>
                  </a:lnTo>
                  <a:lnTo>
                    <a:pt x="139192" y="243839"/>
                  </a:lnTo>
                  <a:lnTo>
                    <a:pt x="193294" y="234314"/>
                  </a:lnTo>
                  <a:lnTo>
                    <a:pt x="237617" y="208152"/>
                  </a:lnTo>
                  <a:lnTo>
                    <a:pt x="267462" y="169418"/>
                  </a:lnTo>
                  <a:lnTo>
                    <a:pt x="278384" y="121919"/>
                  </a:lnTo>
                  <a:lnTo>
                    <a:pt x="267462" y="74421"/>
                  </a:lnTo>
                  <a:lnTo>
                    <a:pt x="237617" y="35687"/>
                  </a:lnTo>
                  <a:lnTo>
                    <a:pt x="193294" y="9525"/>
                  </a:lnTo>
                  <a:lnTo>
                    <a:pt x="139192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18d42cbad93_0_0"/>
            <p:cNvSpPr txBox="1"/>
            <p:nvPr/>
          </p:nvSpPr>
          <p:spPr>
            <a:xfrm>
              <a:off x="6472987" y="3494974"/>
              <a:ext cx="102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g18d42cbad93_0_0"/>
            <p:cNvSpPr/>
            <p:nvPr/>
          </p:nvSpPr>
          <p:spPr>
            <a:xfrm>
              <a:off x="7091853" y="2084935"/>
              <a:ext cx="1939925" cy="2484120"/>
            </a:xfrm>
            <a:custGeom>
              <a:avLst/>
              <a:gdLst/>
              <a:ahLst/>
              <a:cxnLst/>
              <a:rect l="l" t="t" r="r" b="b"/>
              <a:pathLst>
                <a:path w="1939925" h="2484120" extrusionOk="0">
                  <a:moveTo>
                    <a:pt x="1939544" y="0"/>
                  </a:moveTo>
                  <a:lnTo>
                    <a:pt x="0" y="0"/>
                  </a:lnTo>
                  <a:lnTo>
                    <a:pt x="0" y="2483866"/>
                  </a:lnTo>
                  <a:lnTo>
                    <a:pt x="1939544" y="2483866"/>
                  </a:lnTo>
                  <a:lnTo>
                    <a:pt x="1939544" y="0"/>
                  </a:lnTo>
                  <a:close/>
                </a:path>
              </a:pathLst>
            </a:custGeom>
            <a:solidFill>
              <a:srgbClr val="C5EB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18d42cbad93_0_0"/>
            <p:cNvSpPr txBox="1"/>
            <p:nvPr/>
          </p:nvSpPr>
          <p:spPr>
            <a:xfrm>
              <a:off x="7758778" y="2185808"/>
              <a:ext cx="1224900" cy="5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508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 merokok  penduduk usia 10-18  tahun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g18d42cbad93_0_0"/>
            <p:cNvSpPr txBox="1"/>
            <p:nvPr/>
          </p:nvSpPr>
          <p:spPr>
            <a:xfrm>
              <a:off x="7758778" y="2816237"/>
              <a:ext cx="1099200" cy="75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Prevalensi obesitas  pada penduduk  umur &gt;= 18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18d42cbad93_0_0"/>
            <p:cNvSpPr/>
            <p:nvPr/>
          </p:nvSpPr>
          <p:spPr>
            <a:xfrm>
              <a:off x="7363045" y="2215019"/>
              <a:ext cx="278765" cy="243839"/>
            </a:xfrm>
            <a:custGeom>
              <a:avLst/>
              <a:gdLst/>
              <a:ahLst/>
              <a:cxnLst/>
              <a:rect l="l" t="t" r="r" b="b"/>
              <a:pathLst>
                <a:path w="278765" h="243839" extrusionOk="0">
                  <a:moveTo>
                    <a:pt x="139192" y="0"/>
                  </a:moveTo>
                  <a:lnTo>
                    <a:pt x="85090" y="9525"/>
                  </a:lnTo>
                  <a:lnTo>
                    <a:pt x="40767" y="35687"/>
                  </a:lnTo>
                  <a:lnTo>
                    <a:pt x="10922" y="74422"/>
                  </a:lnTo>
                  <a:lnTo>
                    <a:pt x="0" y="121920"/>
                  </a:lnTo>
                  <a:lnTo>
                    <a:pt x="10922" y="169418"/>
                  </a:lnTo>
                  <a:lnTo>
                    <a:pt x="40767" y="208152"/>
                  </a:lnTo>
                  <a:lnTo>
                    <a:pt x="85090" y="234314"/>
                  </a:lnTo>
                  <a:lnTo>
                    <a:pt x="139192" y="243840"/>
                  </a:lnTo>
                  <a:lnTo>
                    <a:pt x="193294" y="234314"/>
                  </a:lnTo>
                  <a:lnTo>
                    <a:pt x="237617" y="208152"/>
                  </a:lnTo>
                  <a:lnTo>
                    <a:pt x="267462" y="169418"/>
                  </a:lnTo>
                  <a:lnTo>
                    <a:pt x="278384" y="121920"/>
                  </a:lnTo>
                  <a:lnTo>
                    <a:pt x="267462" y="74422"/>
                  </a:lnTo>
                  <a:lnTo>
                    <a:pt x="237617" y="35687"/>
                  </a:lnTo>
                  <a:lnTo>
                    <a:pt x="193294" y="9525"/>
                  </a:lnTo>
                  <a:lnTo>
                    <a:pt x="139192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g18d42cbad93_0_0"/>
            <p:cNvSpPr txBox="1"/>
            <p:nvPr/>
          </p:nvSpPr>
          <p:spPr>
            <a:xfrm>
              <a:off x="7450992" y="2210611"/>
              <a:ext cx="102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g18d42cbad93_0_0"/>
            <p:cNvSpPr/>
            <p:nvPr/>
          </p:nvSpPr>
          <p:spPr>
            <a:xfrm>
              <a:off x="7379227" y="2801324"/>
              <a:ext cx="278765" cy="243839"/>
            </a:xfrm>
            <a:custGeom>
              <a:avLst/>
              <a:gdLst/>
              <a:ahLst/>
              <a:cxnLst/>
              <a:rect l="l" t="t" r="r" b="b"/>
              <a:pathLst>
                <a:path w="278765" h="243839" extrusionOk="0">
                  <a:moveTo>
                    <a:pt x="139192" y="0"/>
                  </a:moveTo>
                  <a:lnTo>
                    <a:pt x="85090" y="9525"/>
                  </a:lnTo>
                  <a:lnTo>
                    <a:pt x="40767" y="35687"/>
                  </a:lnTo>
                  <a:lnTo>
                    <a:pt x="10922" y="74422"/>
                  </a:lnTo>
                  <a:lnTo>
                    <a:pt x="0" y="121920"/>
                  </a:lnTo>
                  <a:lnTo>
                    <a:pt x="10922" y="169418"/>
                  </a:lnTo>
                  <a:lnTo>
                    <a:pt x="40767" y="208153"/>
                  </a:lnTo>
                  <a:lnTo>
                    <a:pt x="85090" y="234315"/>
                  </a:lnTo>
                  <a:lnTo>
                    <a:pt x="139192" y="243840"/>
                  </a:lnTo>
                  <a:lnTo>
                    <a:pt x="193294" y="234315"/>
                  </a:lnTo>
                  <a:lnTo>
                    <a:pt x="237617" y="208153"/>
                  </a:lnTo>
                  <a:lnTo>
                    <a:pt x="267462" y="169418"/>
                  </a:lnTo>
                  <a:lnTo>
                    <a:pt x="278384" y="121920"/>
                  </a:lnTo>
                  <a:lnTo>
                    <a:pt x="267462" y="74422"/>
                  </a:lnTo>
                  <a:lnTo>
                    <a:pt x="237617" y="35687"/>
                  </a:lnTo>
                  <a:lnTo>
                    <a:pt x="193294" y="9525"/>
                  </a:lnTo>
                  <a:lnTo>
                    <a:pt x="139192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18d42cbad93_0_0"/>
            <p:cNvSpPr txBox="1"/>
            <p:nvPr/>
          </p:nvSpPr>
          <p:spPr>
            <a:xfrm>
              <a:off x="7400383" y="2828683"/>
              <a:ext cx="180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g18d42cbad93_0_0"/>
            <p:cNvSpPr/>
            <p:nvPr/>
          </p:nvSpPr>
          <p:spPr>
            <a:xfrm>
              <a:off x="9108105" y="2084935"/>
              <a:ext cx="1939925" cy="2484120"/>
            </a:xfrm>
            <a:custGeom>
              <a:avLst/>
              <a:gdLst/>
              <a:ahLst/>
              <a:cxnLst/>
              <a:rect l="l" t="t" r="r" b="b"/>
              <a:pathLst>
                <a:path w="1939925" h="2484120" extrusionOk="0">
                  <a:moveTo>
                    <a:pt x="1939544" y="0"/>
                  </a:moveTo>
                  <a:lnTo>
                    <a:pt x="0" y="0"/>
                  </a:lnTo>
                  <a:lnTo>
                    <a:pt x="0" y="2483866"/>
                  </a:lnTo>
                  <a:lnTo>
                    <a:pt x="1939544" y="2483866"/>
                  </a:lnTo>
                  <a:lnTo>
                    <a:pt x="1939544" y="0"/>
                  </a:lnTo>
                  <a:close/>
                </a:path>
              </a:pathLst>
            </a:custGeom>
            <a:solidFill>
              <a:srgbClr val="C5EB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18d42cbad93_0_0"/>
            <p:cNvSpPr txBox="1"/>
            <p:nvPr/>
          </p:nvSpPr>
          <p:spPr>
            <a:xfrm>
              <a:off x="9679731" y="2166976"/>
              <a:ext cx="1181100" cy="5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% fasilitas  kesehatan  FTKP terstandar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18d42cbad93_0_0"/>
            <p:cNvSpPr txBox="1"/>
            <p:nvPr/>
          </p:nvSpPr>
          <p:spPr>
            <a:xfrm>
              <a:off x="9679731" y="2622144"/>
              <a:ext cx="10407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% RS terakreditasi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g18d42cbad93_0_0"/>
            <p:cNvSpPr txBox="1"/>
            <p:nvPr/>
          </p:nvSpPr>
          <p:spPr>
            <a:xfrm>
              <a:off x="9679731" y="2938501"/>
              <a:ext cx="1306200" cy="75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% puskesmas dengan  jenis tenaga kesehatan  sesuai standar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g18d42cbad93_0_0"/>
            <p:cNvSpPr txBox="1"/>
            <p:nvPr/>
          </p:nvSpPr>
          <p:spPr>
            <a:xfrm>
              <a:off x="9679731" y="3559024"/>
              <a:ext cx="1368300" cy="10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9652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% puskesmas  tanpa  dokter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% puskesmas  dengan  ketersediaan obat  esensial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g18d42cbad93_0_0"/>
            <p:cNvSpPr/>
            <p:nvPr/>
          </p:nvSpPr>
          <p:spPr>
            <a:xfrm>
              <a:off x="9254408" y="2196187"/>
              <a:ext cx="278765" cy="243839"/>
            </a:xfrm>
            <a:custGeom>
              <a:avLst/>
              <a:gdLst/>
              <a:ahLst/>
              <a:cxnLst/>
              <a:rect l="l" t="t" r="r" b="b"/>
              <a:pathLst>
                <a:path w="278765" h="243839" extrusionOk="0">
                  <a:moveTo>
                    <a:pt x="139192" y="0"/>
                  </a:moveTo>
                  <a:lnTo>
                    <a:pt x="85089" y="9525"/>
                  </a:lnTo>
                  <a:lnTo>
                    <a:pt x="40767" y="35687"/>
                  </a:lnTo>
                  <a:lnTo>
                    <a:pt x="10922" y="74422"/>
                  </a:lnTo>
                  <a:lnTo>
                    <a:pt x="0" y="121920"/>
                  </a:lnTo>
                  <a:lnTo>
                    <a:pt x="10922" y="169418"/>
                  </a:lnTo>
                  <a:lnTo>
                    <a:pt x="40767" y="208152"/>
                  </a:lnTo>
                  <a:lnTo>
                    <a:pt x="85089" y="234314"/>
                  </a:lnTo>
                  <a:lnTo>
                    <a:pt x="139192" y="243840"/>
                  </a:lnTo>
                  <a:lnTo>
                    <a:pt x="193294" y="234314"/>
                  </a:lnTo>
                  <a:lnTo>
                    <a:pt x="237617" y="208152"/>
                  </a:lnTo>
                  <a:lnTo>
                    <a:pt x="267461" y="169418"/>
                  </a:lnTo>
                  <a:lnTo>
                    <a:pt x="278383" y="121920"/>
                  </a:lnTo>
                  <a:lnTo>
                    <a:pt x="267461" y="74422"/>
                  </a:lnTo>
                  <a:lnTo>
                    <a:pt x="237617" y="35687"/>
                  </a:lnTo>
                  <a:lnTo>
                    <a:pt x="193294" y="9525"/>
                  </a:lnTo>
                  <a:lnTo>
                    <a:pt x="139192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g18d42cbad93_0_0"/>
            <p:cNvSpPr txBox="1"/>
            <p:nvPr/>
          </p:nvSpPr>
          <p:spPr>
            <a:xfrm>
              <a:off x="9291366" y="2178864"/>
              <a:ext cx="180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g18d42cbad93_0_0"/>
            <p:cNvSpPr/>
            <p:nvPr/>
          </p:nvSpPr>
          <p:spPr>
            <a:xfrm>
              <a:off x="9254408" y="2612238"/>
              <a:ext cx="278765" cy="243839"/>
            </a:xfrm>
            <a:custGeom>
              <a:avLst/>
              <a:gdLst/>
              <a:ahLst/>
              <a:cxnLst/>
              <a:rect l="l" t="t" r="r" b="b"/>
              <a:pathLst>
                <a:path w="278765" h="243839" extrusionOk="0">
                  <a:moveTo>
                    <a:pt x="139192" y="0"/>
                  </a:moveTo>
                  <a:lnTo>
                    <a:pt x="85089" y="9524"/>
                  </a:lnTo>
                  <a:lnTo>
                    <a:pt x="40767" y="35686"/>
                  </a:lnTo>
                  <a:lnTo>
                    <a:pt x="10922" y="74421"/>
                  </a:lnTo>
                  <a:lnTo>
                    <a:pt x="0" y="121919"/>
                  </a:lnTo>
                  <a:lnTo>
                    <a:pt x="10922" y="169417"/>
                  </a:lnTo>
                  <a:lnTo>
                    <a:pt x="40767" y="208152"/>
                  </a:lnTo>
                  <a:lnTo>
                    <a:pt x="85089" y="234314"/>
                  </a:lnTo>
                  <a:lnTo>
                    <a:pt x="139192" y="243839"/>
                  </a:lnTo>
                  <a:lnTo>
                    <a:pt x="193294" y="234314"/>
                  </a:lnTo>
                  <a:lnTo>
                    <a:pt x="237617" y="208152"/>
                  </a:lnTo>
                  <a:lnTo>
                    <a:pt x="267461" y="169417"/>
                  </a:lnTo>
                  <a:lnTo>
                    <a:pt x="278383" y="121919"/>
                  </a:lnTo>
                  <a:lnTo>
                    <a:pt x="267461" y="74421"/>
                  </a:lnTo>
                  <a:lnTo>
                    <a:pt x="237617" y="35686"/>
                  </a:lnTo>
                  <a:lnTo>
                    <a:pt x="193294" y="9524"/>
                  </a:lnTo>
                  <a:lnTo>
                    <a:pt x="139192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18d42cbad93_0_0"/>
            <p:cNvSpPr txBox="1"/>
            <p:nvPr/>
          </p:nvSpPr>
          <p:spPr>
            <a:xfrm>
              <a:off x="9291366" y="2595855"/>
              <a:ext cx="180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g18d42cbad93_0_0"/>
            <p:cNvSpPr/>
            <p:nvPr/>
          </p:nvSpPr>
          <p:spPr>
            <a:xfrm>
              <a:off x="9254408" y="2991714"/>
              <a:ext cx="278765" cy="243839"/>
            </a:xfrm>
            <a:custGeom>
              <a:avLst/>
              <a:gdLst/>
              <a:ahLst/>
              <a:cxnLst/>
              <a:rect l="l" t="t" r="r" b="b"/>
              <a:pathLst>
                <a:path w="278765" h="243839" extrusionOk="0">
                  <a:moveTo>
                    <a:pt x="139192" y="0"/>
                  </a:moveTo>
                  <a:lnTo>
                    <a:pt x="85089" y="9524"/>
                  </a:lnTo>
                  <a:lnTo>
                    <a:pt x="40767" y="35686"/>
                  </a:lnTo>
                  <a:lnTo>
                    <a:pt x="10922" y="74421"/>
                  </a:lnTo>
                  <a:lnTo>
                    <a:pt x="0" y="121919"/>
                  </a:lnTo>
                  <a:lnTo>
                    <a:pt x="10922" y="169417"/>
                  </a:lnTo>
                  <a:lnTo>
                    <a:pt x="40767" y="208152"/>
                  </a:lnTo>
                  <a:lnTo>
                    <a:pt x="85089" y="234314"/>
                  </a:lnTo>
                  <a:lnTo>
                    <a:pt x="139192" y="243839"/>
                  </a:lnTo>
                  <a:lnTo>
                    <a:pt x="193294" y="234314"/>
                  </a:lnTo>
                  <a:lnTo>
                    <a:pt x="237617" y="208152"/>
                  </a:lnTo>
                  <a:lnTo>
                    <a:pt x="267461" y="169417"/>
                  </a:lnTo>
                  <a:lnTo>
                    <a:pt x="278383" y="121919"/>
                  </a:lnTo>
                  <a:lnTo>
                    <a:pt x="267461" y="74421"/>
                  </a:lnTo>
                  <a:lnTo>
                    <a:pt x="237617" y="35686"/>
                  </a:lnTo>
                  <a:lnTo>
                    <a:pt x="193294" y="9524"/>
                  </a:lnTo>
                  <a:lnTo>
                    <a:pt x="139192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g18d42cbad93_0_0"/>
            <p:cNvSpPr txBox="1"/>
            <p:nvPr/>
          </p:nvSpPr>
          <p:spPr>
            <a:xfrm>
              <a:off x="9291366" y="2975967"/>
              <a:ext cx="180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g18d42cbad93_0_0"/>
            <p:cNvSpPr/>
            <p:nvPr/>
          </p:nvSpPr>
          <p:spPr>
            <a:xfrm>
              <a:off x="9254408" y="3610458"/>
              <a:ext cx="278765" cy="243839"/>
            </a:xfrm>
            <a:custGeom>
              <a:avLst/>
              <a:gdLst/>
              <a:ahLst/>
              <a:cxnLst/>
              <a:rect l="l" t="t" r="r" b="b"/>
              <a:pathLst>
                <a:path w="278765" h="243839" extrusionOk="0">
                  <a:moveTo>
                    <a:pt x="139192" y="0"/>
                  </a:moveTo>
                  <a:lnTo>
                    <a:pt x="85089" y="9525"/>
                  </a:lnTo>
                  <a:lnTo>
                    <a:pt x="40767" y="35687"/>
                  </a:lnTo>
                  <a:lnTo>
                    <a:pt x="10922" y="74421"/>
                  </a:lnTo>
                  <a:lnTo>
                    <a:pt x="0" y="121919"/>
                  </a:lnTo>
                  <a:lnTo>
                    <a:pt x="10922" y="169418"/>
                  </a:lnTo>
                  <a:lnTo>
                    <a:pt x="40767" y="208152"/>
                  </a:lnTo>
                  <a:lnTo>
                    <a:pt x="85089" y="234314"/>
                  </a:lnTo>
                  <a:lnTo>
                    <a:pt x="139192" y="243839"/>
                  </a:lnTo>
                  <a:lnTo>
                    <a:pt x="193294" y="234314"/>
                  </a:lnTo>
                  <a:lnTo>
                    <a:pt x="237617" y="208152"/>
                  </a:lnTo>
                  <a:lnTo>
                    <a:pt x="267461" y="169418"/>
                  </a:lnTo>
                  <a:lnTo>
                    <a:pt x="278383" y="121919"/>
                  </a:lnTo>
                  <a:lnTo>
                    <a:pt x="267461" y="74421"/>
                  </a:lnTo>
                  <a:lnTo>
                    <a:pt x="237617" y="35687"/>
                  </a:lnTo>
                  <a:lnTo>
                    <a:pt x="193294" y="9525"/>
                  </a:lnTo>
                  <a:lnTo>
                    <a:pt x="139192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g18d42cbad93_0_0"/>
            <p:cNvSpPr txBox="1"/>
            <p:nvPr/>
          </p:nvSpPr>
          <p:spPr>
            <a:xfrm>
              <a:off x="9291366" y="3620364"/>
              <a:ext cx="168300" cy="2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14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g18d42cbad93_0_0"/>
            <p:cNvSpPr/>
            <p:nvPr/>
          </p:nvSpPr>
          <p:spPr>
            <a:xfrm>
              <a:off x="9254408" y="3992982"/>
              <a:ext cx="278765" cy="243839"/>
            </a:xfrm>
            <a:custGeom>
              <a:avLst/>
              <a:gdLst/>
              <a:ahLst/>
              <a:cxnLst/>
              <a:rect l="l" t="t" r="r" b="b"/>
              <a:pathLst>
                <a:path w="278765" h="243839" extrusionOk="0">
                  <a:moveTo>
                    <a:pt x="139192" y="0"/>
                  </a:moveTo>
                  <a:lnTo>
                    <a:pt x="85089" y="9525"/>
                  </a:lnTo>
                  <a:lnTo>
                    <a:pt x="40767" y="35687"/>
                  </a:lnTo>
                  <a:lnTo>
                    <a:pt x="10922" y="74422"/>
                  </a:lnTo>
                  <a:lnTo>
                    <a:pt x="0" y="121919"/>
                  </a:lnTo>
                  <a:lnTo>
                    <a:pt x="10922" y="169417"/>
                  </a:lnTo>
                  <a:lnTo>
                    <a:pt x="40767" y="208152"/>
                  </a:lnTo>
                  <a:lnTo>
                    <a:pt x="85089" y="234314"/>
                  </a:lnTo>
                  <a:lnTo>
                    <a:pt x="139192" y="243839"/>
                  </a:lnTo>
                  <a:lnTo>
                    <a:pt x="193294" y="234314"/>
                  </a:lnTo>
                  <a:lnTo>
                    <a:pt x="237617" y="208152"/>
                  </a:lnTo>
                  <a:lnTo>
                    <a:pt x="267461" y="169417"/>
                  </a:lnTo>
                  <a:lnTo>
                    <a:pt x="278383" y="121919"/>
                  </a:lnTo>
                  <a:lnTo>
                    <a:pt x="267461" y="74422"/>
                  </a:lnTo>
                  <a:lnTo>
                    <a:pt x="237617" y="35687"/>
                  </a:lnTo>
                  <a:lnTo>
                    <a:pt x="193294" y="9525"/>
                  </a:lnTo>
                  <a:lnTo>
                    <a:pt x="139192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18d42cbad93_0_0"/>
            <p:cNvSpPr txBox="1"/>
            <p:nvPr/>
          </p:nvSpPr>
          <p:spPr>
            <a:xfrm>
              <a:off x="9291366" y="3976295"/>
              <a:ext cx="1809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g18d42cbad93_0_0"/>
            <p:cNvSpPr/>
            <p:nvPr/>
          </p:nvSpPr>
          <p:spPr>
            <a:xfrm>
              <a:off x="773349" y="970891"/>
              <a:ext cx="2324100" cy="897255"/>
            </a:xfrm>
            <a:custGeom>
              <a:avLst/>
              <a:gdLst/>
              <a:ahLst/>
              <a:cxnLst/>
              <a:rect l="l" t="t" r="r" b="b"/>
              <a:pathLst>
                <a:path w="2324100" h="897255" extrusionOk="0">
                  <a:moveTo>
                    <a:pt x="2324100" y="0"/>
                  </a:moveTo>
                  <a:lnTo>
                    <a:pt x="0" y="0"/>
                  </a:lnTo>
                  <a:lnTo>
                    <a:pt x="224027" y="897127"/>
                  </a:lnTo>
                  <a:lnTo>
                    <a:pt x="2100072" y="897127"/>
                  </a:lnTo>
                  <a:lnTo>
                    <a:pt x="2324100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18d42cbad93_0_0"/>
            <p:cNvSpPr txBox="1"/>
            <p:nvPr/>
          </p:nvSpPr>
          <p:spPr>
            <a:xfrm>
              <a:off x="1693336" y="1048742"/>
              <a:ext cx="1028700" cy="82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31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Peningkatan  kesehatan ibu,  anak &amp; reproduksi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8" name="Google Shape;438;g18d42cbad93_0_0"/>
            <p:cNvGrpSpPr/>
            <p:nvPr/>
          </p:nvGrpSpPr>
          <p:grpSpPr>
            <a:xfrm>
              <a:off x="982137" y="970891"/>
              <a:ext cx="4177030" cy="897255"/>
              <a:chOff x="1106424" y="2142744"/>
              <a:chExt cx="4177030" cy="897255"/>
            </a:xfrm>
          </p:grpSpPr>
          <p:sp>
            <p:nvSpPr>
              <p:cNvPr id="439" name="Google Shape;439;g18d42cbad93_0_0"/>
              <p:cNvSpPr/>
              <p:nvPr/>
            </p:nvSpPr>
            <p:spPr>
              <a:xfrm>
                <a:off x="1164336" y="2305812"/>
                <a:ext cx="506094" cy="508635"/>
              </a:xfrm>
              <a:custGeom>
                <a:avLst/>
                <a:gdLst/>
                <a:ahLst/>
                <a:cxnLst/>
                <a:rect l="l" t="t" r="r" b="b"/>
                <a:pathLst>
                  <a:path w="506094" h="508635" extrusionOk="0">
                    <a:moveTo>
                      <a:pt x="252856" y="0"/>
                    </a:moveTo>
                    <a:lnTo>
                      <a:pt x="0" y="123951"/>
                    </a:lnTo>
                    <a:lnTo>
                      <a:pt x="0" y="384555"/>
                    </a:lnTo>
                    <a:lnTo>
                      <a:pt x="252856" y="508508"/>
                    </a:lnTo>
                    <a:lnTo>
                      <a:pt x="505840" y="384555"/>
                    </a:lnTo>
                    <a:lnTo>
                      <a:pt x="505840" y="123951"/>
                    </a:lnTo>
                    <a:lnTo>
                      <a:pt x="252856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0" name="Google Shape;440;g18d42cbad93_0_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06424" y="2391156"/>
                <a:ext cx="463295" cy="3124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1" name="Google Shape;441;g18d42cbad93_0_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427988" y="2432304"/>
                <a:ext cx="252984" cy="2301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2" name="Google Shape;442;g18d42cbad93_0_0"/>
              <p:cNvSpPr/>
              <p:nvPr/>
            </p:nvSpPr>
            <p:spPr>
              <a:xfrm>
                <a:off x="2958084" y="2142744"/>
                <a:ext cx="2325370" cy="897255"/>
              </a:xfrm>
              <a:custGeom>
                <a:avLst/>
                <a:gdLst/>
                <a:ahLst/>
                <a:cxnLst/>
                <a:rect l="l" t="t" r="r" b="b"/>
                <a:pathLst>
                  <a:path w="2325370" h="897255" extrusionOk="0">
                    <a:moveTo>
                      <a:pt x="2325243" y="0"/>
                    </a:moveTo>
                    <a:lnTo>
                      <a:pt x="0" y="0"/>
                    </a:lnTo>
                    <a:lnTo>
                      <a:pt x="224028" y="897127"/>
                    </a:lnTo>
                    <a:lnTo>
                      <a:pt x="2101215" y="897127"/>
                    </a:lnTo>
                    <a:lnTo>
                      <a:pt x="2325243" y="0"/>
                    </a:lnTo>
                    <a:close/>
                  </a:path>
                </a:pathLst>
              </a:custGeom>
              <a:solidFill>
                <a:srgbClr val="008E8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" name="Google Shape;443;g18d42cbad93_0_0"/>
            <p:cNvSpPr txBox="1"/>
            <p:nvPr/>
          </p:nvSpPr>
          <p:spPr>
            <a:xfrm>
              <a:off x="3812585" y="1048742"/>
              <a:ext cx="8871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380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Percepatan  perbaikangizi  masyarakat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4" name="Google Shape;444;g18d42cbad93_0_0"/>
            <p:cNvGrpSpPr/>
            <p:nvPr/>
          </p:nvGrpSpPr>
          <p:grpSpPr>
            <a:xfrm>
              <a:off x="3129453" y="970891"/>
              <a:ext cx="4055110" cy="897255"/>
              <a:chOff x="3253740" y="2142744"/>
              <a:chExt cx="4055110" cy="897255"/>
            </a:xfrm>
          </p:grpSpPr>
          <p:sp>
            <p:nvSpPr>
              <p:cNvPr id="445" name="Google Shape;445;g18d42cbad93_0_0"/>
              <p:cNvSpPr/>
              <p:nvPr/>
            </p:nvSpPr>
            <p:spPr>
              <a:xfrm>
                <a:off x="3253740" y="2305812"/>
                <a:ext cx="507364" cy="508635"/>
              </a:xfrm>
              <a:custGeom>
                <a:avLst/>
                <a:gdLst/>
                <a:ahLst/>
                <a:cxnLst/>
                <a:rect l="l" t="t" r="r" b="b"/>
                <a:pathLst>
                  <a:path w="507364" h="508635" extrusionOk="0">
                    <a:moveTo>
                      <a:pt x="253492" y="0"/>
                    </a:moveTo>
                    <a:lnTo>
                      <a:pt x="0" y="124333"/>
                    </a:lnTo>
                    <a:lnTo>
                      <a:pt x="0" y="384175"/>
                    </a:lnTo>
                    <a:lnTo>
                      <a:pt x="253492" y="508508"/>
                    </a:lnTo>
                    <a:lnTo>
                      <a:pt x="506984" y="384175"/>
                    </a:lnTo>
                    <a:lnTo>
                      <a:pt x="506984" y="124333"/>
                    </a:lnTo>
                    <a:lnTo>
                      <a:pt x="253492" y="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6" name="Google Shape;446;g18d42cbad93_0_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386328" y="2398776"/>
                <a:ext cx="265175" cy="3230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7" name="Google Shape;447;g18d42cbad93_0_0"/>
              <p:cNvSpPr/>
              <p:nvPr/>
            </p:nvSpPr>
            <p:spPr>
              <a:xfrm>
                <a:off x="4983480" y="2142744"/>
                <a:ext cx="2325370" cy="897255"/>
              </a:xfrm>
              <a:custGeom>
                <a:avLst/>
                <a:gdLst/>
                <a:ahLst/>
                <a:cxnLst/>
                <a:rect l="l" t="t" r="r" b="b"/>
                <a:pathLst>
                  <a:path w="2325370" h="897255" extrusionOk="0">
                    <a:moveTo>
                      <a:pt x="2325243" y="0"/>
                    </a:moveTo>
                    <a:lnTo>
                      <a:pt x="0" y="0"/>
                    </a:lnTo>
                    <a:lnTo>
                      <a:pt x="224028" y="897127"/>
                    </a:lnTo>
                    <a:lnTo>
                      <a:pt x="2101215" y="897127"/>
                    </a:lnTo>
                    <a:lnTo>
                      <a:pt x="2325243" y="0"/>
                    </a:lnTo>
                    <a:close/>
                  </a:path>
                </a:pathLst>
              </a:custGeom>
              <a:solidFill>
                <a:srgbClr val="008E8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8" name="Google Shape;448;g18d42cbad93_0_0"/>
            <p:cNvSpPr txBox="1"/>
            <p:nvPr/>
          </p:nvSpPr>
          <p:spPr>
            <a:xfrm>
              <a:off x="5866047" y="1048742"/>
              <a:ext cx="9588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065" marR="5080" lvl="0" indent="-63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Peningkatan  pengendalian  penyakit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9" name="Google Shape;449;g18d42cbad93_0_0"/>
            <p:cNvGrpSpPr/>
            <p:nvPr/>
          </p:nvGrpSpPr>
          <p:grpSpPr>
            <a:xfrm>
              <a:off x="5186853" y="970891"/>
              <a:ext cx="4021582" cy="897255"/>
              <a:chOff x="5311140" y="2142744"/>
              <a:chExt cx="4021582" cy="897255"/>
            </a:xfrm>
          </p:grpSpPr>
          <p:sp>
            <p:nvSpPr>
              <p:cNvPr id="450" name="Google Shape;450;g18d42cbad93_0_0"/>
              <p:cNvSpPr/>
              <p:nvPr/>
            </p:nvSpPr>
            <p:spPr>
              <a:xfrm>
                <a:off x="5311140" y="2305812"/>
                <a:ext cx="507364" cy="508635"/>
              </a:xfrm>
              <a:custGeom>
                <a:avLst/>
                <a:gdLst/>
                <a:ahLst/>
                <a:cxnLst/>
                <a:rect l="l" t="t" r="r" b="b"/>
                <a:pathLst>
                  <a:path w="507364" h="508635" extrusionOk="0">
                    <a:moveTo>
                      <a:pt x="253492" y="0"/>
                    </a:moveTo>
                    <a:lnTo>
                      <a:pt x="0" y="124333"/>
                    </a:lnTo>
                    <a:lnTo>
                      <a:pt x="0" y="384175"/>
                    </a:lnTo>
                    <a:lnTo>
                      <a:pt x="253492" y="508508"/>
                    </a:lnTo>
                    <a:lnTo>
                      <a:pt x="506984" y="384175"/>
                    </a:lnTo>
                    <a:lnTo>
                      <a:pt x="506984" y="124333"/>
                    </a:lnTo>
                    <a:lnTo>
                      <a:pt x="253492" y="0"/>
                    </a:lnTo>
                    <a:close/>
                  </a:path>
                </a:pathLst>
              </a:custGeom>
              <a:solidFill>
                <a:srgbClr val="F8C9AC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51" name="Google Shape;451;g18d42cbad93_0_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340096" y="2441448"/>
                <a:ext cx="257555" cy="2377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2" name="Google Shape;452;g18d42cbad93_0_0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585460" y="2452116"/>
                <a:ext cx="243839" cy="21488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3" name="Google Shape;453;g18d42cbad93_0_0"/>
              <p:cNvSpPr/>
              <p:nvPr/>
            </p:nvSpPr>
            <p:spPr>
              <a:xfrm>
                <a:off x="7007352" y="2142744"/>
                <a:ext cx="2325370" cy="897255"/>
              </a:xfrm>
              <a:custGeom>
                <a:avLst/>
                <a:gdLst/>
                <a:ahLst/>
                <a:cxnLst/>
                <a:rect l="l" t="t" r="r" b="b"/>
                <a:pathLst>
                  <a:path w="2325370" h="897255" extrusionOk="0">
                    <a:moveTo>
                      <a:pt x="2325243" y="0"/>
                    </a:moveTo>
                    <a:lnTo>
                      <a:pt x="0" y="0"/>
                    </a:lnTo>
                    <a:lnTo>
                      <a:pt x="224027" y="897127"/>
                    </a:lnTo>
                    <a:lnTo>
                      <a:pt x="2101215" y="897127"/>
                    </a:lnTo>
                    <a:lnTo>
                      <a:pt x="2325243" y="0"/>
                    </a:lnTo>
                    <a:close/>
                  </a:path>
                </a:pathLst>
              </a:custGeom>
              <a:solidFill>
                <a:srgbClr val="008E8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4" name="Google Shape;454;g18d42cbad93_0_0"/>
            <p:cNvSpPr txBox="1"/>
            <p:nvPr/>
          </p:nvSpPr>
          <p:spPr>
            <a:xfrm>
              <a:off x="7616870" y="1048742"/>
              <a:ext cx="14148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-190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Pembudayaan  Gerakan Masyarakat Hidup Sehat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5" name="Google Shape;455;g18d42cbad93_0_0"/>
            <p:cNvGrpSpPr/>
            <p:nvPr/>
          </p:nvGrpSpPr>
          <p:grpSpPr>
            <a:xfrm>
              <a:off x="7091853" y="970891"/>
              <a:ext cx="4149598" cy="897255"/>
              <a:chOff x="7216140" y="2142744"/>
              <a:chExt cx="4149598" cy="897255"/>
            </a:xfrm>
          </p:grpSpPr>
          <p:pic>
            <p:nvPicPr>
              <p:cNvPr id="456" name="Google Shape;456;g18d42cbad93_0_0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216140" y="2305812"/>
                <a:ext cx="507492" cy="50749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7" name="Google Shape;457;g18d42cbad93_0_0"/>
              <p:cNvSpPr/>
              <p:nvPr/>
            </p:nvSpPr>
            <p:spPr>
              <a:xfrm>
                <a:off x="9040368" y="2142744"/>
                <a:ext cx="2325370" cy="897255"/>
              </a:xfrm>
              <a:custGeom>
                <a:avLst/>
                <a:gdLst/>
                <a:ahLst/>
                <a:cxnLst/>
                <a:rect l="l" t="t" r="r" b="b"/>
                <a:pathLst>
                  <a:path w="2325370" h="897255" extrusionOk="0">
                    <a:moveTo>
                      <a:pt x="2325242" y="0"/>
                    </a:moveTo>
                    <a:lnTo>
                      <a:pt x="0" y="0"/>
                    </a:lnTo>
                    <a:lnTo>
                      <a:pt x="224027" y="897127"/>
                    </a:lnTo>
                    <a:lnTo>
                      <a:pt x="2101214" y="897127"/>
                    </a:lnTo>
                    <a:lnTo>
                      <a:pt x="2325242" y="0"/>
                    </a:lnTo>
                    <a:close/>
                  </a:path>
                </a:pathLst>
              </a:custGeom>
              <a:solidFill>
                <a:srgbClr val="008E8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8" name="Google Shape;458;g18d42cbad93_0_0"/>
            <p:cNvSpPr txBox="1"/>
            <p:nvPr/>
          </p:nvSpPr>
          <p:spPr>
            <a:xfrm>
              <a:off x="10024409" y="1048742"/>
              <a:ext cx="8364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Penguatan  Sistem  Kesehatan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9" name="Google Shape;459;g18d42cbad93_0_0"/>
            <p:cNvGrpSpPr/>
            <p:nvPr/>
          </p:nvGrpSpPr>
          <p:grpSpPr>
            <a:xfrm>
              <a:off x="773349" y="1133958"/>
              <a:ext cx="10447020" cy="931417"/>
              <a:chOff x="897636" y="2305811"/>
              <a:chExt cx="10447020" cy="931417"/>
            </a:xfrm>
          </p:grpSpPr>
          <p:sp>
            <p:nvSpPr>
              <p:cNvPr id="460" name="Google Shape;460;g18d42cbad93_0_0"/>
              <p:cNvSpPr/>
              <p:nvPr/>
            </p:nvSpPr>
            <p:spPr>
              <a:xfrm>
                <a:off x="984504" y="3172459"/>
                <a:ext cx="10273030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10273030" h="64769" extrusionOk="0">
                    <a:moveTo>
                      <a:pt x="10272649" y="0"/>
                    </a:moveTo>
                    <a:lnTo>
                      <a:pt x="2083943" y="0"/>
                    </a:lnTo>
                    <a:lnTo>
                      <a:pt x="2083943" y="508"/>
                    </a:lnTo>
                    <a:lnTo>
                      <a:pt x="0" y="508"/>
                    </a:lnTo>
                    <a:lnTo>
                      <a:pt x="0" y="64516"/>
                    </a:lnTo>
                    <a:lnTo>
                      <a:pt x="2083943" y="64516"/>
                    </a:lnTo>
                    <a:lnTo>
                      <a:pt x="2083943" y="64770"/>
                    </a:lnTo>
                    <a:lnTo>
                      <a:pt x="10272649" y="64770"/>
                    </a:lnTo>
                    <a:lnTo>
                      <a:pt x="10272649" y="0"/>
                    </a:lnTo>
                    <a:close/>
                  </a:path>
                </a:pathLst>
              </a:custGeom>
              <a:solidFill>
                <a:srgbClr val="C5EBE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1" name="Google Shape;461;g18d42cbad93_0_0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9334500" y="2305811"/>
                <a:ext cx="547116" cy="50749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2" name="Google Shape;462;g18d42cbad93_0_0"/>
              <p:cNvSpPr/>
              <p:nvPr/>
            </p:nvSpPr>
            <p:spPr>
              <a:xfrm>
                <a:off x="897636" y="2964179"/>
                <a:ext cx="10447020" cy="208280"/>
              </a:xfrm>
              <a:custGeom>
                <a:avLst/>
                <a:gdLst/>
                <a:ahLst/>
                <a:cxnLst/>
                <a:rect l="l" t="t" r="r" b="b"/>
                <a:pathLst>
                  <a:path w="10447020" h="208280" extrusionOk="0">
                    <a:moveTo>
                      <a:pt x="0" y="208280"/>
                    </a:moveTo>
                    <a:lnTo>
                      <a:pt x="10447019" y="208280"/>
                    </a:lnTo>
                    <a:lnTo>
                      <a:pt x="10447019" y="0"/>
                    </a:lnTo>
                    <a:lnTo>
                      <a:pt x="0" y="0"/>
                    </a:lnTo>
                    <a:lnTo>
                      <a:pt x="0" y="208280"/>
                    </a:lnTo>
                    <a:close/>
                  </a:path>
                </a:pathLst>
              </a:custGeom>
              <a:solidFill>
                <a:srgbClr val="C5EBE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3" name="Google Shape;463;g18d42cbad93_0_0"/>
            <p:cNvSpPr txBox="1"/>
            <p:nvPr/>
          </p:nvSpPr>
          <p:spPr>
            <a:xfrm>
              <a:off x="3290237" y="1773272"/>
              <a:ext cx="49395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15 indikator sasaran pokok pembangunan kesehatan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g18d42cbad93_0_0"/>
            <p:cNvSpPr/>
            <p:nvPr/>
          </p:nvSpPr>
          <p:spPr>
            <a:xfrm>
              <a:off x="2172253" y="5350701"/>
              <a:ext cx="1714960" cy="614620"/>
            </a:xfrm>
            <a:custGeom>
              <a:avLst/>
              <a:gdLst/>
              <a:ahLst/>
              <a:cxnLst/>
              <a:rect l="l" t="t" r="r" b="b"/>
              <a:pathLst>
                <a:path w="2325370" h="897255" extrusionOk="0">
                  <a:moveTo>
                    <a:pt x="2325243" y="0"/>
                  </a:moveTo>
                  <a:lnTo>
                    <a:pt x="0" y="0"/>
                  </a:lnTo>
                  <a:lnTo>
                    <a:pt x="224028" y="897127"/>
                  </a:lnTo>
                  <a:lnTo>
                    <a:pt x="2101215" y="897127"/>
                  </a:lnTo>
                  <a:lnTo>
                    <a:pt x="2325243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18d42cbad93_0_0"/>
            <p:cNvSpPr txBox="1"/>
            <p:nvPr/>
          </p:nvSpPr>
          <p:spPr>
            <a:xfrm>
              <a:off x="2328390" y="5546248"/>
              <a:ext cx="10287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31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Posyandu Aktif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g18d42cbad93_0_0"/>
            <p:cNvSpPr/>
            <p:nvPr/>
          </p:nvSpPr>
          <p:spPr>
            <a:xfrm>
              <a:off x="5215809" y="5363464"/>
              <a:ext cx="1714960" cy="614620"/>
            </a:xfrm>
            <a:custGeom>
              <a:avLst/>
              <a:gdLst/>
              <a:ahLst/>
              <a:cxnLst/>
              <a:rect l="l" t="t" r="r" b="b"/>
              <a:pathLst>
                <a:path w="2325370" h="897255" extrusionOk="0">
                  <a:moveTo>
                    <a:pt x="2325243" y="0"/>
                  </a:moveTo>
                  <a:lnTo>
                    <a:pt x="0" y="0"/>
                  </a:lnTo>
                  <a:lnTo>
                    <a:pt x="224028" y="897127"/>
                  </a:lnTo>
                  <a:lnTo>
                    <a:pt x="2101215" y="897127"/>
                  </a:lnTo>
                  <a:lnTo>
                    <a:pt x="2325243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18d42cbad93_0_0"/>
            <p:cNvSpPr/>
            <p:nvPr/>
          </p:nvSpPr>
          <p:spPr>
            <a:xfrm>
              <a:off x="7770542" y="5341230"/>
              <a:ext cx="1714960" cy="614620"/>
            </a:xfrm>
            <a:custGeom>
              <a:avLst/>
              <a:gdLst/>
              <a:ahLst/>
              <a:cxnLst/>
              <a:rect l="l" t="t" r="r" b="b"/>
              <a:pathLst>
                <a:path w="2325370" h="897255" extrusionOk="0">
                  <a:moveTo>
                    <a:pt x="2325243" y="0"/>
                  </a:moveTo>
                  <a:lnTo>
                    <a:pt x="0" y="0"/>
                  </a:lnTo>
                  <a:lnTo>
                    <a:pt x="224028" y="897127"/>
                  </a:lnTo>
                  <a:lnTo>
                    <a:pt x="2101215" y="897127"/>
                  </a:lnTo>
                  <a:lnTo>
                    <a:pt x="2325243" y="0"/>
                  </a:lnTo>
                  <a:close/>
                </a:path>
              </a:pathLst>
            </a:custGeom>
            <a:solidFill>
              <a:srgbClr val="008E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18d42cbad93_0_0"/>
            <p:cNvSpPr txBox="1"/>
            <p:nvPr/>
          </p:nvSpPr>
          <p:spPr>
            <a:xfrm>
              <a:off x="8061815" y="5526640"/>
              <a:ext cx="10287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31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Germas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g18d42cbad93_0_0"/>
            <p:cNvSpPr txBox="1"/>
            <p:nvPr/>
          </p:nvSpPr>
          <p:spPr>
            <a:xfrm>
              <a:off x="5558073" y="5542957"/>
              <a:ext cx="10287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31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Stunting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0" name="Google Shape;470;g18d42cbad93_0_0"/>
            <p:cNvCxnSpPr/>
            <p:nvPr/>
          </p:nvCxnSpPr>
          <p:spPr>
            <a:xfrm>
              <a:off x="2965984" y="2211934"/>
              <a:ext cx="0" cy="3097800"/>
            </a:xfrm>
            <a:prstGeom prst="straightConnector1">
              <a:avLst/>
            </a:prstGeom>
            <a:noFill/>
            <a:ln w="41275" cap="flat" cmpd="sng">
              <a:solidFill>
                <a:srgbClr val="FFC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71" name="Google Shape;471;g18d42cbad93_0_0"/>
            <p:cNvCxnSpPr/>
            <p:nvPr/>
          </p:nvCxnSpPr>
          <p:spPr>
            <a:xfrm>
              <a:off x="2701624" y="2261473"/>
              <a:ext cx="267000" cy="0"/>
            </a:xfrm>
            <a:prstGeom prst="straightConnector1">
              <a:avLst/>
            </a:prstGeom>
            <a:noFill/>
            <a:ln w="41275" cap="flat" cmpd="sng">
              <a:solidFill>
                <a:srgbClr val="FFC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72" name="Google Shape;472;g18d42cbad93_0_0"/>
            <p:cNvCxnSpPr/>
            <p:nvPr/>
          </p:nvCxnSpPr>
          <p:spPr>
            <a:xfrm>
              <a:off x="2701046" y="3007341"/>
              <a:ext cx="267000" cy="0"/>
            </a:xfrm>
            <a:prstGeom prst="straightConnector1">
              <a:avLst/>
            </a:prstGeom>
            <a:noFill/>
            <a:ln w="41275" cap="flat" cmpd="sng">
              <a:solidFill>
                <a:srgbClr val="FFC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73" name="Google Shape;473;g18d42cbad93_0_0"/>
            <p:cNvCxnSpPr/>
            <p:nvPr/>
          </p:nvCxnSpPr>
          <p:spPr>
            <a:xfrm>
              <a:off x="2703099" y="3567975"/>
              <a:ext cx="267000" cy="0"/>
            </a:xfrm>
            <a:prstGeom prst="straightConnector1">
              <a:avLst/>
            </a:prstGeom>
            <a:noFill/>
            <a:ln w="41275" cap="flat" cmpd="sng">
              <a:solidFill>
                <a:srgbClr val="FFC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74" name="Google Shape;474;g18d42cbad93_0_0"/>
            <p:cNvCxnSpPr/>
            <p:nvPr/>
          </p:nvCxnSpPr>
          <p:spPr>
            <a:xfrm rot="10800000">
              <a:off x="2939893" y="2272076"/>
              <a:ext cx="294300" cy="18000"/>
            </a:xfrm>
            <a:prstGeom prst="straightConnector1">
              <a:avLst/>
            </a:prstGeom>
            <a:noFill/>
            <a:ln w="41275" cap="flat" cmpd="sng">
              <a:solidFill>
                <a:srgbClr val="FFC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75" name="Google Shape;475;g18d42cbad93_0_0"/>
            <p:cNvCxnSpPr/>
            <p:nvPr/>
          </p:nvCxnSpPr>
          <p:spPr>
            <a:xfrm rot="10800000">
              <a:off x="2972809" y="2999394"/>
              <a:ext cx="294300" cy="18000"/>
            </a:xfrm>
            <a:prstGeom prst="straightConnector1">
              <a:avLst/>
            </a:prstGeom>
            <a:noFill/>
            <a:ln w="41275" cap="flat" cmpd="sng">
              <a:solidFill>
                <a:srgbClr val="FFC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76" name="Google Shape;476;g18d42cbad93_0_0"/>
            <p:cNvCxnSpPr/>
            <p:nvPr/>
          </p:nvCxnSpPr>
          <p:spPr>
            <a:xfrm rot="10800000">
              <a:off x="3028063" y="4696222"/>
              <a:ext cx="4156500" cy="42900"/>
            </a:xfrm>
            <a:prstGeom prst="straightConnector1">
              <a:avLst/>
            </a:prstGeom>
            <a:noFill/>
            <a:ln w="41275" cap="flat" cmpd="sng">
              <a:solidFill>
                <a:srgbClr val="FFC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77" name="Google Shape;477;g18d42cbad93_0_0"/>
            <p:cNvCxnSpPr/>
            <p:nvPr/>
          </p:nvCxnSpPr>
          <p:spPr>
            <a:xfrm>
              <a:off x="7085297" y="2854609"/>
              <a:ext cx="0" cy="1884600"/>
            </a:xfrm>
            <a:prstGeom prst="straightConnector1">
              <a:avLst/>
            </a:prstGeom>
            <a:noFill/>
            <a:ln w="41275" cap="flat" cmpd="sng">
              <a:solidFill>
                <a:srgbClr val="FFC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78" name="Google Shape;478;g18d42cbad93_0_0"/>
            <p:cNvCxnSpPr>
              <a:stCxn id="420" idx="1"/>
            </p:cNvCxnSpPr>
            <p:nvPr/>
          </p:nvCxnSpPr>
          <p:spPr>
            <a:xfrm rot="10800000">
              <a:off x="7114783" y="2918533"/>
              <a:ext cx="285600" cy="18900"/>
            </a:xfrm>
            <a:prstGeom prst="straightConnector1">
              <a:avLst/>
            </a:prstGeom>
            <a:noFill/>
            <a:ln w="41275" cap="flat" cmpd="sng">
              <a:solidFill>
                <a:srgbClr val="FFC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79" name="Google Shape;479;g18d42cbad93_0_0"/>
            <p:cNvCxnSpPr/>
            <p:nvPr/>
          </p:nvCxnSpPr>
          <p:spPr>
            <a:xfrm>
              <a:off x="6072423" y="4847208"/>
              <a:ext cx="0" cy="471900"/>
            </a:xfrm>
            <a:prstGeom prst="straightConnector1">
              <a:avLst/>
            </a:prstGeom>
            <a:noFill/>
            <a:ln w="41275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80" name="Google Shape;480;g18d42cbad93_0_0"/>
            <p:cNvCxnSpPr/>
            <p:nvPr/>
          </p:nvCxnSpPr>
          <p:spPr>
            <a:xfrm>
              <a:off x="2115339" y="4831776"/>
              <a:ext cx="3941100" cy="42900"/>
            </a:xfrm>
            <a:prstGeom prst="straightConnector1">
              <a:avLst/>
            </a:prstGeom>
            <a:noFill/>
            <a:ln w="41275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81" name="Google Shape;481;g18d42cbad93_0_0"/>
            <p:cNvCxnSpPr/>
            <p:nvPr/>
          </p:nvCxnSpPr>
          <p:spPr>
            <a:xfrm>
              <a:off x="4846841" y="2240867"/>
              <a:ext cx="0" cy="2634000"/>
            </a:xfrm>
            <a:prstGeom prst="straightConnector1">
              <a:avLst/>
            </a:prstGeom>
            <a:noFill/>
            <a:ln w="41275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82" name="Google Shape;482;g18d42cbad93_0_0"/>
            <p:cNvCxnSpPr/>
            <p:nvPr/>
          </p:nvCxnSpPr>
          <p:spPr>
            <a:xfrm rot="10800000" flipH="1">
              <a:off x="4551406" y="2296830"/>
              <a:ext cx="270900" cy="6000"/>
            </a:xfrm>
            <a:prstGeom prst="straightConnector1">
              <a:avLst/>
            </a:prstGeom>
            <a:noFill/>
            <a:ln w="41275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83" name="Google Shape;483;g18d42cbad93_0_0"/>
            <p:cNvCxnSpPr/>
            <p:nvPr/>
          </p:nvCxnSpPr>
          <p:spPr>
            <a:xfrm rot="10800000" flipH="1">
              <a:off x="4547952" y="2992020"/>
              <a:ext cx="270900" cy="6000"/>
            </a:xfrm>
            <a:prstGeom prst="straightConnector1">
              <a:avLst/>
            </a:prstGeom>
            <a:noFill/>
            <a:ln w="41275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84" name="Google Shape;484;g18d42cbad93_0_0"/>
            <p:cNvCxnSpPr/>
            <p:nvPr/>
          </p:nvCxnSpPr>
          <p:spPr>
            <a:xfrm flipH="1">
              <a:off x="2137161" y="3552440"/>
              <a:ext cx="600" cy="1279200"/>
            </a:xfrm>
            <a:prstGeom prst="straightConnector1">
              <a:avLst/>
            </a:prstGeom>
            <a:noFill/>
            <a:ln w="41275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85" name="Google Shape;485;g18d42cbad93_0_0"/>
            <p:cNvCxnSpPr/>
            <p:nvPr/>
          </p:nvCxnSpPr>
          <p:spPr>
            <a:xfrm rot="10800000">
              <a:off x="2159649" y="3564650"/>
              <a:ext cx="291900" cy="21600"/>
            </a:xfrm>
            <a:prstGeom prst="straightConnector1">
              <a:avLst/>
            </a:prstGeom>
            <a:noFill/>
            <a:ln w="41275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86" name="Google Shape;486;g18d42cbad93_0_0"/>
            <p:cNvCxnSpPr/>
            <p:nvPr/>
          </p:nvCxnSpPr>
          <p:spPr>
            <a:xfrm>
              <a:off x="8597818" y="4831776"/>
              <a:ext cx="0" cy="471900"/>
            </a:xfrm>
            <a:prstGeom prst="straightConnector1">
              <a:avLst/>
            </a:prstGeom>
            <a:noFill/>
            <a:ln w="41275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87" name="Google Shape;487;g18d42cbad93_0_0"/>
            <p:cNvCxnSpPr/>
            <p:nvPr/>
          </p:nvCxnSpPr>
          <p:spPr>
            <a:xfrm>
              <a:off x="6835806" y="4873841"/>
              <a:ext cx="1740300" cy="12000"/>
            </a:xfrm>
            <a:prstGeom prst="straightConnector1">
              <a:avLst/>
            </a:prstGeom>
            <a:noFill/>
            <a:ln w="41275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88" name="Google Shape;488;g18d42cbad93_0_0"/>
            <p:cNvCxnSpPr/>
            <p:nvPr/>
          </p:nvCxnSpPr>
          <p:spPr>
            <a:xfrm>
              <a:off x="6922556" y="2281034"/>
              <a:ext cx="0" cy="2550900"/>
            </a:xfrm>
            <a:prstGeom prst="straightConnector1">
              <a:avLst/>
            </a:prstGeom>
            <a:noFill/>
            <a:ln w="41275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89" name="Google Shape;489;g18d42cbad93_0_0"/>
            <p:cNvCxnSpPr/>
            <p:nvPr/>
          </p:nvCxnSpPr>
          <p:spPr>
            <a:xfrm flipH="1">
              <a:off x="6936085" y="2315576"/>
              <a:ext cx="341400" cy="17100"/>
            </a:xfrm>
            <a:prstGeom prst="straightConnector1">
              <a:avLst/>
            </a:prstGeom>
            <a:noFill/>
            <a:ln w="41275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90" name="Google Shape;490;g18d42cbad93_0_0"/>
            <p:cNvCxnSpPr/>
            <p:nvPr/>
          </p:nvCxnSpPr>
          <p:spPr>
            <a:xfrm rot="10800000">
              <a:off x="6972835" y="3141166"/>
              <a:ext cx="564900" cy="12000"/>
            </a:xfrm>
            <a:prstGeom prst="straightConnector1">
              <a:avLst/>
            </a:prstGeom>
            <a:noFill/>
            <a:ln w="41275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  <p:cxnSp>
          <p:nvCxnSpPr>
            <p:cNvPr id="491" name="Google Shape;491;g18d42cbad93_0_0"/>
            <p:cNvCxnSpPr/>
            <p:nvPr/>
          </p:nvCxnSpPr>
          <p:spPr>
            <a:xfrm rot="10800000" flipH="1">
              <a:off x="6604390" y="3141233"/>
              <a:ext cx="291300" cy="6000"/>
            </a:xfrm>
            <a:prstGeom prst="straightConnector1">
              <a:avLst/>
            </a:prstGeom>
            <a:noFill/>
            <a:ln w="41275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oval" w="med" len="med"/>
            </a:ln>
          </p:spPr>
        </p:cxnSp>
      </p:grpSp>
      <p:sp>
        <p:nvSpPr>
          <p:cNvPr id="492" name="Google Shape;492;g18d42cbad93_0_0"/>
          <p:cNvSpPr/>
          <p:nvPr/>
        </p:nvSpPr>
        <p:spPr>
          <a:xfrm>
            <a:off x="604587" y="745521"/>
            <a:ext cx="10801350" cy="662305"/>
          </a:xfrm>
          <a:custGeom>
            <a:avLst/>
            <a:gdLst/>
            <a:ahLst/>
            <a:cxnLst/>
            <a:rect l="l" t="t" r="r" b="b"/>
            <a:pathLst>
              <a:path w="10801350" h="662305" extrusionOk="0">
                <a:moveTo>
                  <a:pt x="5400484" y="0"/>
                </a:moveTo>
                <a:lnTo>
                  <a:pt x="0" y="661924"/>
                </a:lnTo>
                <a:lnTo>
                  <a:pt x="10801032" y="661924"/>
                </a:lnTo>
                <a:lnTo>
                  <a:pt x="5400484" y="0"/>
                </a:lnTo>
                <a:close/>
              </a:path>
            </a:pathLst>
          </a:custGeom>
          <a:solidFill>
            <a:srgbClr val="D2DE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18d42cbad93_0_0"/>
          <p:cNvSpPr txBox="1"/>
          <p:nvPr/>
        </p:nvSpPr>
        <p:spPr>
          <a:xfrm>
            <a:off x="2411734" y="920970"/>
            <a:ext cx="72993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412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5 prioritas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untuk meningkatkan pelayanan kesehatan terutama pelayanan kesehatan dasar dengan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18d42cbad93_0_0"/>
          <p:cNvSpPr txBox="1"/>
          <p:nvPr/>
        </p:nvSpPr>
        <p:spPr>
          <a:xfrm>
            <a:off x="319154" y="1407682"/>
            <a:ext cx="11372100" cy="295500"/>
          </a:xfrm>
          <a:prstGeom prst="rect">
            <a:avLst/>
          </a:prstGeom>
          <a:solidFill>
            <a:srgbClr val="D2DE00"/>
          </a:solidFill>
          <a:ln>
            <a:noFill/>
          </a:ln>
        </p:spPr>
        <p:txBody>
          <a:bodyPr spcFirstLastPara="1" wrap="square" lIns="0" tIns="48875" rIns="0" bIns="0" anchor="t" anchorCtr="0">
            <a:spAutoFit/>
          </a:bodyPr>
          <a:lstStyle/>
          <a:p>
            <a:pPr marL="12446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peningkatan upaya promotif dan preventif, didukung inovasi dan pemanfaatan teknologi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6"/>
          <p:cNvSpPr/>
          <p:nvPr/>
        </p:nvSpPr>
        <p:spPr>
          <a:xfrm>
            <a:off x="6545868" y="1053237"/>
            <a:ext cx="2707800" cy="5039400"/>
          </a:xfrm>
          <a:prstGeom prst="rect">
            <a:avLst/>
          </a:prstGeom>
          <a:solidFill>
            <a:srgbClr val="E5F002"/>
          </a:solidFill>
          <a:ln w="19050" cap="flat" cmpd="sng">
            <a:solidFill>
              <a:srgbClr val="C4CE0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3" name="Google Shape;1063;p16"/>
          <p:cNvSpPr txBox="1">
            <a:spLocks noGrp="1"/>
          </p:cNvSpPr>
          <p:nvPr>
            <p:ph type="title"/>
          </p:nvPr>
        </p:nvSpPr>
        <p:spPr>
          <a:xfrm>
            <a:off x="554735" y="415569"/>
            <a:ext cx="11082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None/>
            </a:pPr>
            <a:r>
              <a:rPr lang="en-US"/>
              <a:t>4 inisiatif utama dalam transformasi layanan kesehatan primer</a:t>
            </a:r>
            <a:endParaRPr/>
          </a:p>
        </p:txBody>
      </p:sp>
      <p:sp>
        <p:nvSpPr>
          <p:cNvPr id="1064" name="Google Shape;1064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065" name="Google Shape;1065;p1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/>
          </a:p>
        </p:txBody>
      </p:sp>
      <p:sp>
        <p:nvSpPr>
          <p:cNvPr id="1066" name="Google Shape;1066;p16"/>
          <p:cNvSpPr/>
          <p:nvPr/>
        </p:nvSpPr>
        <p:spPr>
          <a:xfrm>
            <a:off x="554736" y="1205266"/>
            <a:ext cx="24744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Jaringan &amp; struktur</a:t>
            </a:r>
            <a:endParaRPr sz="1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67" name="Google Shape;1067;p16"/>
          <p:cNvGrpSpPr/>
          <p:nvPr/>
        </p:nvGrpSpPr>
        <p:grpSpPr>
          <a:xfrm>
            <a:off x="554736" y="2021073"/>
            <a:ext cx="2474422" cy="1999500"/>
            <a:chOff x="554736" y="2071873"/>
            <a:chExt cx="2474422" cy="1999500"/>
          </a:xfrm>
        </p:grpSpPr>
        <p:sp>
          <p:nvSpPr>
            <p:cNvPr id="1068" name="Google Shape;1068;p16"/>
            <p:cNvSpPr txBox="1"/>
            <p:nvPr/>
          </p:nvSpPr>
          <p:spPr>
            <a:xfrm>
              <a:off x="931258" y="2071873"/>
              <a:ext cx="2097900" cy="199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attrocento Sans"/>
                <a:buChar char="​"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Revitalisasi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jaringan dan struktur </a:t>
              </a:r>
              <a:r>
                <a:rPr lang="en-US" sz="14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layanan kesehatan primer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320"/>
                <a:buFont typeface="Noto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Puskesmas</a:t>
              </a:r>
              <a:endPara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320"/>
                <a:buFont typeface="Noto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Posyandu dan UKBM lainnya</a:t>
              </a:r>
              <a:endPara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1" indent="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540"/>
                <a:buFont typeface="Noto Sans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Termasuk pola kerja dan interaksi/rujukan antar tingkatan</a:t>
              </a: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9" name="Google Shape;1069;p16"/>
            <p:cNvSpPr/>
            <p:nvPr/>
          </p:nvSpPr>
          <p:spPr>
            <a:xfrm>
              <a:off x="554736" y="2071873"/>
              <a:ext cx="279300" cy="279300"/>
            </a:xfrm>
            <a:prstGeom prst="ellipse">
              <a:avLst/>
            </a:prstGeom>
            <a:solidFill>
              <a:schemeClr val="lt1"/>
            </a:solidFill>
            <a:ln w="9525" cap="sq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0" name="Google Shape;1070;p16"/>
          <p:cNvGrpSpPr/>
          <p:nvPr/>
        </p:nvGrpSpPr>
        <p:grpSpPr>
          <a:xfrm>
            <a:off x="554735" y="4221182"/>
            <a:ext cx="2474422" cy="1077600"/>
            <a:chOff x="554735" y="3477323"/>
            <a:chExt cx="2474422" cy="1077600"/>
          </a:xfrm>
        </p:grpSpPr>
        <p:sp>
          <p:nvSpPr>
            <p:cNvPr id="1071" name="Google Shape;1071;p16"/>
            <p:cNvSpPr txBox="1"/>
            <p:nvPr/>
          </p:nvSpPr>
          <p:spPr>
            <a:xfrm>
              <a:off x="931257" y="3477323"/>
              <a:ext cx="2097900" cy="10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attrocento Sans"/>
                <a:buChar char="​"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Revitalisasi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jaringan dan struktur </a:t>
              </a:r>
              <a:r>
                <a:rPr lang="en-US" sz="14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Laboratorium untuk fungsi kesehatan masyarakat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(deteksi dini dan surveilans)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554735" y="3477323"/>
              <a:ext cx="279300" cy="279300"/>
            </a:xfrm>
            <a:prstGeom prst="ellipse">
              <a:avLst/>
            </a:prstGeom>
            <a:solidFill>
              <a:schemeClr val="lt1"/>
            </a:solidFill>
            <a:ln w="9525" cap="sq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3" name="Google Shape;1073;p16"/>
          <p:cNvGrpSpPr/>
          <p:nvPr/>
        </p:nvGrpSpPr>
        <p:grpSpPr>
          <a:xfrm>
            <a:off x="3205808" y="1205266"/>
            <a:ext cx="3268823" cy="5254580"/>
            <a:chOff x="3379856" y="1205266"/>
            <a:chExt cx="3268823" cy="5254580"/>
          </a:xfrm>
        </p:grpSpPr>
        <p:sp>
          <p:nvSpPr>
            <p:cNvPr id="1074" name="Google Shape;1074;p16"/>
            <p:cNvSpPr/>
            <p:nvPr/>
          </p:nvSpPr>
          <p:spPr>
            <a:xfrm>
              <a:off x="3379856" y="1205266"/>
              <a:ext cx="32688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2. Standardisasi layanan</a:t>
              </a:r>
              <a:endPara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075" name="Google Shape;1075;p16"/>
            <p:cNvGrpSpPr/>
            <p:nvPr/>
          </p:nvGrpSpPr>
          <p:grpSpPr>
            <a:xfrm>
              <a:off x="3379858" y="2021073"/>
              <a:ext cx="3268821" cy="861900"/>
              <a:chOff x="3379402" y="2165373"/>
              <a:chExt cx="3268821" cy="861900"/>
            </a:xfrm>
          </p:grpSpPr>
          <p:sp>
            <p:nvSpPr>
              <p:cNvPr id="1076" name="Google Shape;1076;p16"/>
              <p:cNvSpPr txBox="1"/>
              <p:nvPr/>
            </p:nvSpPr>
            <p:spPr>
              <a:xfrm>
                <a:off x="3755923" y="2165373"/>
                <a:ext cx="2892300" cy="86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Quattrocento Sans"/>
                  <a:buChar char="​"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Integrasi </a:t>
                </a:r>
                <a:r>
                  <a:rPr lang="en-US" sz="1400" b="1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paket layanan kesehatan primer menurut kebutuhan siklus hidup </a:t>
                </a: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untuk tiap tingkatan pelayanan</a:t>
                </a:r>
                <a:endParaRPr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7" name="Google Shape;1077;p16"/>
              <p:cNvSpPr/>
              <p:nvPr/>
            </p:nvSpPr>
            <p:spPr>
              <a:xfrm>
                <a:off x="3379402" y="2165373"/>
                <a:ext cx="279300" cy="279300"/>
              </a:xfrm>
              <a:prstGeom prst="ellipse">
                <a:avLst/>
              </a:prstGeom>
              <a:solidFill>
                <a:schemeClr val="lt1"/>
              </a:solidFill>
              <a:ln w="9525" cap="sq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chemeClr val="accen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8" name="Google Shape;1078;p16"/>
            <p:cNvGrpSpPr/>
            <p:nvPr/>
          </p:nvGrpSpPr>
          <p:grpSpPr>
            <a:xfrm>
              <a:off x="3379858" y="3024657"/>
              <a:ext cx="3268821" cy="2721300"/>
              <a:chOff x="3379402" y="3277983"/>
              <a:chExt cx="3268821" cy="2721300"/>
            </a:xfrm>
          </p:grpSpPr>
          <p:sp>
            <p:nvSpPr>
              <p:cNvPr id="1079" name="Google Shape;1079;p16"/>
              <p:cNvSpPr txBox="1"/>
              <p:nvPr/>
            </p:nvSpPr>
            <p:spPr>
              <a:xfrm>
                <a:off x="3755923" y="3277983"/>
                <a:ext cx="2892300" cy="272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Quattrocento Sans"/>
                  <a:buChar char="​"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Standardisasi dan peningkatan pelayanan </a:t>
                </a: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untuk memperkuat fungsi layanan primer, misalnya: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28600" marR="0" lvl="1" indent="-228600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320"/>
                  <a:buFont typeface="Noto Sans"/>
                  <a:buChar char="•"/>
                </a:pPr>
                <a:r>
                  <a:rPr lang="en-US" sz="1200" b="1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ANC</a:t>
                </a: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menjadi 6 kali, termasuk 2 kali USG dengan dokter</a:t>
                </a:r>
                <a:endParaRPr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228600" marR="0" lvl="1" indent="-228600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320"/>
                  <a:buFont typeface="Noto Sans"/>
                  <a:buChar char="•"/>
                </a:pPr>
                <a:r>
                  <a:rPr lang="en-US" sz="1200" b="1" i="1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Screening</a:t>
                </a: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14 penyakit prioritas, termasuk TB dan PTM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28600" marR="0" lvl="1" indent="-228600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320"/>
                  <a:buFont typeface="Noto Sans"/>
                  <a:buChar char="•"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Peningkatan </a:t>
                </a:r>
                <a:r>
                  <a:rPr lang="en-US" sz="1200" b="1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imunisasi</a:t>
                </a: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menjadi 14 jenis antigen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28600" marR="0" lvl="1" indent="-228600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320"/>
                  <a:buFont typeface="Noto Sans"/>
                  <a:buChar char="•"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Pelaksanaan intervensi spesifik untuk </a:t>
                </a:r>
                <a:r>
                  <a:rPr lang="en-US" sz="1200" b="1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penurunan</a:t>
                </a: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US" sz="1200" b="1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stunting </a:t>
                </a: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(mis., pemantauan tumbuh kembang, pemberian TTD)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16"/>
              <p:cNvSpPr/>
              <p:nvPr/>
            </p:nvSpPr>
            <p:spPr>
              <a:xfrm>
                <a:off x="3379402" y="3277983"/>
                <a:ext cx="279300" cy="279300"/>
              </a:xfrm>
              <a:prstGeom prst="ellipse">
                <a:avLst/>
              </a:prstGeom>
              <a:solidFill>
                <a:schemeClr val="lt1"/>
              </a:solidFill>
              <a:ln w="9525" cap="sq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chemeClr val="accen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2b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1" name="Google Shape;1081;p16"/>
            <p:cNvGrpSpPr/>
            <p:nvPr/>
          </p:nvGrpSpPr>
          <p:grpSpPr>
            <a:xfrm>
              <a:off x="3379857" y="5813346"/>
              <a:ext cx="3268821" cy="646500"/>
              <a:chOff x="3379401" y="5583229"/>
              <a:chExt cx="3268821" cy="646500"/>
            </a:xfrm>
          </p:grpSpPr>
          <p:sp>
            <p:nvSpPr>
              <p:cNvPr id="1082" name="Google Shape;1082;p16"/>
              <p:cNvSpPr txBox="1"/>
              <p:nvPr/>
            </p:nvSpPr>
            <p:spPr>
              <a:xfrm>
                <a:off x="3755922" y="5583229"/>
                <a:ext cx="28923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Quattrocento Sans"/>
                  <a:buChar char="​"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Standardisasi dan integrasi layanan Labkesmas </a:t>
                </a: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untuk tiap tingkatan</a:t>
                </a:r>
                <a:endParaRPr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3" name="Google Shape;1083;p16"/>
              <p:cNvSpPr/>
              <p:nvPr/>
            </p:nvSpPr>
            <p:spPr>
              <a:xfrm>
                <a:off x="3379401" y="5583229"/>
                <a:ext cx="279300" cy="279300"/>
              </a:xfrm>
              <a:prstGeom prst="ellipse">
                <a:avLst/>
              </a:prstGeom>
              <a:solidFill>
                <a:schemeClr val="lt1"/>
              </a:solidFill>
              <a:ln w="9525" cap="sq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chemeClr val="accen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2c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84" name="Google Shape;1084;p16"/>
          <p:cNvGrpSpPr/>
          <p:nvPr/>
        </p:nvGrpSpPr>
        <p:grpSpPr>
          <a:xfrm>
            <a:off x="6651266" y="1205266"/>
            <a:ext cx="2489423" cy="4346853"/>
            <a:chOff x="6673631" y="1205266"/>
            <a:chExt cx="2489423" cy="4346853"/>
          </a:xfrm>
        </p:grpSpPr>
        <p:sp>
          <p:nvSpPr>
            <p:cNvPr id="1085" name="Google Shape;1085;p16"/>
            <p:cNvSpPr/>
            <p:nvPr/>
          </p:nvSpPr>
          <p:spPr>
            <a:xfrm>
              <a:off x="6673632" y="1205266"/>
              <a:ext cx="24894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3. Edukasi kesehatan</a:t>
              </a:r>
              <a:endPara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086" name="Google Shape;1086;p16"/>
            <p:cNvGrpSpPr/>
            <p:nvPr/>
          </p:nvGrpSpPr>
          <p:grpSpPr>
            <a:xfrm>
              <a:off x="6673632" y="2021073"/>
              <a:ext cx="2489422" cy="861900"/>
              <a:chOff x="6204068" y="2071873"/>
              <a:chExt cx="2489422" cy="861900"/>
            </a:xfrm>
          </p:grpSpPr>
          <p:sp>
            <p:nvSpPr>
              <p:cNvPr id="1087" name="Google Shape;1087;p16"/>
              <p:cNvSpPr txBox="1"/>
              <p:nvPr/>
            </p:nvSpPr>
            <p:spPr>
              <a:xfrm>
                <a:off x="6580590" y="2071873"/>
                <a:ext cx="2112900" cy="86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Quattrocento Sans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Penguatan peran kader </a:t>
                </a: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sebagai agen pemberdayaan kesehatan masyarakat</a:t>
                </a:r>
                <a:endParaRPr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8" name="Google Shape;1088;p16"/>
              <p:cNvSpPr/>
              <p:nvPr/>
            </p:nvSpPr>
            <p:spPr>
              <a:xfrm>
                <a:off x="6204068" y="2071873"/>
                <a:ext cx="279300" cy="279300"/>
              </a:xfrm>
              <a:prstGeom prst="ellipse">
                <a:avLst/>
              </a:prstGeom>
              <a:solidFill>
                <a:schemeClr val="lt1"/>
              </a:solidFill>
              <a:ln w="9525" cap="sq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chemeClr val="accen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9" name="Google Shape;1089;p16"/>
            <p:cNvGrpSpPr/>
            <p:nvPr/>
          </p:nvGrpSpPr>
          <p:grpSpPr>
            <a:xfrm>
              <a:off x="6673631" y="3032352"/>
              <a:ext cx="2489422" cy="1293000"/>
              <a:chOff x="6204067" y="3183254"/>
              <a:chExt cx="2489422" cy="1293000"/>
            </a:xfrm>
          </p:grpSpPr>
          <p:sp>
            <p:nvSpPr>
              <p:cNvPr id="1090" name="Google Shape;1090;p16"/>
              <p:cNvSpPr txBox="1"/>
              <p:nvPr/>
            </p:nvSpPr>
            <p:spPr>
              <a:xfrm>
                <a:off x="6580589" y="3183254"/>
                <a:ext cx="2112900" cy="129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Quattrocento Sans"/>
                  <a:buChar char="​"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Penguatan kampanye-kampanye </a:t>
                </a: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dan gerakan-gerakan, terutama untuk program prioritas (mis., stunting)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6"/>
              <p:cNvSpPr/>
              <p:nvPr/>
            </p:nvSpPr>
            <p:spPr>
              <a:xfrm>
                <a:off x="6204067" y="3183254"/>
                <a:ext cx="279300" cy="279300"/>
              </a:xfrm>
              <a:prstGeom prst="ellipse">
                <a:avLst/>
              </a:prstGeom>
              <a:solidFill>
                <a:schemeClr val="lt1"/>
              </a:solidFill>
              <a:ln w="9525" cap="sq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chemeClr val="accen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3b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2" name="Google Shape;1092;p16"/>
            <p:cNvGrpSpPr/>
            <p:nvPr/>
          </p:nvGrpSpPr>
          <p:grpSpPr>
            <a:xfrm>
              <a:off x="6673631" y="4474519"/>
              <a:ext cx="2489422" cy="1077600"/>
              <a:chOff x="6204067" y="4510080"/>
              <a:chExt cx="2489422" cy="1077600"/>
            </a:xfrm>
          </p:grpSpPr>
          <p:sp>
            <p:nvSpPr>
              <p:cNvPr id="1093" name="Google Shape;1093;p16"/>
              <p:cNvSpPr txBox="1"/>
              <p:nvPr/>
            </p:nvSpPr>
            <p:spPr>
              <a:xfrm>
                <a:off x="6580589" y="4510080"/>
                <a:ext cx="2112900" cy="107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Quattrocento Sans"/>
                  <a:buChar char="​"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Penggunaan platform edukasi terintegrasi </a:t>
                </a: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melalui media sosial untuk menjangkau masyarakat secara luas</a:t>
                </a:r>
                <a:endParaRPr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4" name="Google Shape;1094;p16"/>
              <p:cNvSpPr/>
              <p:nvPr/>
            </p:nvSpPr>
            <p:spPr>
              <a:xfrm>
                <a:off x="6204067" y="4510080"/>
                <a:ext cx="279300" cy="279300"/>
              </a:xfrm>
              <a:prstGeom prst="ellipse">
                <a:avLst/>
              </a:prstGeom>
              <a:solidFill>
                <a:schemeClr val="lt1"/>
              </a:solidFill>
              <a:ln w="9525" cap="sq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chemeClr val="accen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3c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95" name="Google Shape;1095;p16"/>
          <p:cNvGrpSpPr/>
          <p:nvPr/>
        </p:nvGrpSpPr>
        <p:grpSpPr>
          <a:xfrm>
            <a:off x="9317276" y="1205266"/>
            <a:ext cx="2319924" cy="3737207"/>
            <a:chOff x="9317276" y="1205266"/>
            <a:chExt cx="2319924" cy="3737207"/>
          </a:xfrm>
        </p:grpSpPr>
        <p:sp>
          <p:nvSpPr>
            <p:cNvPr id="1096" name="Google Shape;1096;p16"/>
            <p:cNvSpPr/>
            <p:nvPr/>
          </p:nvSpPr>
          <p:spPr>
            <a:xfrm>
              <a:off x="9317276" y="1205266"/>
              <a:ext cx="23199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4. Digitalisasi</a:t>
              </a:r>
              <a:endPara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097" name="Google Shape;1097;p16"/>
            <p:cNvGrpSpPr/>
            <p:nvPr/>
          </p:nvGrpSpPr>
          <p:grpSpPr>
            <a:xfrm>
              <a:off x="9317277" y="2021073"/>
              <a:ext cx="2319923" cy="2921400"/>
              <a:chOff x="9028734" y="2071873"/>
              <a:chExt cx="2319923" cy="2921400"/>
            </a:xfrm>
          </p:grpSpPr>
          <p:sp>
            <p:nvSpPr>
              <p:cNvPr id="1098" name="Google Shape;1098;p16"/>
              <p:cNvSpPr txBox="1"/>
              <p:nvPr/>
            </p:nvSpPr>
            <p:spPr>
              <a:xfrm>
                <a:off x="9405257" y="2071873"/>
                <a:ext cx="1943400" cy="292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Quattrocento Sans"/>
                  <a:buChar char="​"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Integrasi sistem informasi secara digital </a:t>
                </a: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untuk mendukung: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28600" marR="0" lvl="1" indent="-228600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540"/>
                  <a:buFont typeface="Noto Sans"/>
                  <a:buChar char="•"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Pelaporan layanan secara </a:t>
                </a:r>
                <a:r>
                  <a:rPr lang="en-US" sz="1400" b="0" i="1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real-time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28600" marR="0" lvl="1" indent="-228600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540"/>
                  <a:buFont typeface="Noto Sans"/>
                  <a:buChar char="•"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Pengawasan capaian program dan beban penyakit secara detail (untuk tiap program dan tiap tingkatan daerah)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6"/>
              <p:cNvSpPr/>
              <p:nvPr/>
            </p:nvSpPr>
            <p:spPr>
              <a:xfrm>
                <a:off x="9028734" y="2071873"/>
                <a:ext cx="279300" cy="279300"/>
              </a:xfrm>
              <a:prstGeom prst="ellipse">
                <a:avLst/>
              </a:prstGeom>
              <a:solidFill>
                <a:schemeClr val="lt1"/>
              </a:solidFill>
              <a:ln w="9525" cap="sq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chemeClr val="accen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4a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ECAB-6351-DE12-FF9C-A3AFD82A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4BB75-4722-E1F6-2222-F40BB4A4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98465-F790-55D1-4648-09B502770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DACA2A-85F3-3A03-DD87-470EB048A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A14F02-FCC8-DD79-16BE-6933E355A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9ACE32-0BE3-71C7-1C35-4D5203742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5B46-9F19-C20A-439B-8CB6AEB7D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3BB5C-0C83-EBE0-BB2C-C3F59E9B94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98D11-FE21-7F2F-C4BA-40971BDA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C3D4-EDFB-2373-FDB9-C2DFCF36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49C1-8A86-5896-0ACC-501D3E3C6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1.Kurangnya dana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, </a:t>
            </a:r>
            <a:r>
              <a:rPr lang="en-US" dirty="0" err="1"/>
              <a:t>rendahnya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dana Kesehatan</a:t>
            </a:r>
          </a:p>
          <a:p>
            <a:pPr marL="0" indent="0">
              <a:buNone/>
            </a:pPr>
            <a:r>
              <a:rPr lang="en-US" dirty="0"/>
              <a:t>2.Penyebaran dana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sesuai</a:t>
            </a:r>
            <a:r>
              <a:rPr lang="en-US" dirty="0"/>
              <a:t> ; </a:t>
            </a:r>
            <a:r>
              <a:rPr lang="en-US" dirty="0" err="1"/>
              <a:t>biaya</a:t>
            </a:r>
            <a:r>
              <a:rPr lang="en-US" dirty="0"/>
              <a:t> di  </a:t>
            </a:r>
            <a:r>
              <a:rPr lang="en-US" dirty="0" err="1"/>
              <a:t>perkotaan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&gt; </a:t>
            </a:r>
            <a:r>
              <a:rPr lang="en-US" dirty="0" err="1"/>
              <a:t>desa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3.Pemanfaatan dana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tepat</a:t>
            </a:r>
            <a:r>
              <a:rPr lang="en-US" dirty="0"/>
              <a:t> 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kedokteran</a:t>
            </a:r>
            <a:r>
              <a:rPr lang="en-US" dirty="0"/>
              <a:t>  /</a:t>
            </a:r>
            <a:r>
              <a:rPr lang="en-US" dirty="0" err="1"/>
              <a:t>kuratif</a:t>
            </a:r>
            <a:r>
              <a:rPr lang="en-US" dirty="0"/>
              <a:t>  </a:t>
            </a:r>
            <a:r>
              <a:rPr lang="en-US" dirty="0" err="1"/>
              <a:t>lbih</a:t>
            </a:r>
            <a:r>
              <a:rPr lang="en-US" dirty="0"/>
              <a:t> 	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pencegahan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Pengelolaan</a:t>
            </a:r>
            <a:r>
              <a:rPr lang="en-US" dirty="0"/>
              <a:t> dana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kaitan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 	</a:t>
            </a:r>
            <a:r>
              <a:rPr lang="en-US" dirty="0" err="1"/>
              <a:t>mentalpengelolah</a:t>
            </a:r>
            <a:r>
              <a:rPr lang="en-US" dirty="0"/>
              <a:t> dan </a:t>
            </a:r>
            <a:r>
              <a:rPr lang="en-US" dirty="0" err="1"/>
              <a:t>tekanan</a:t>
            </a:r>
            <a:r>
              <a:rPr lang="en-US" dirty="0"/>
              <a:t>  </a:t>
            </a:r>
            <a:r>
              <a:rPr lang="en-US" dirty="0" err="1"/>
              <a:t>politik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a.tingkat</a:t>
            </a:r>
            <a:r>
              <a:rPr lang="en-US" dirty="0"/>
              <a:t> </a:t>
            </a:r>
            <a:r>
              <a:rPr lang="en-US" dirty="0" err="1"/>
              <a:t>inflasi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permintaan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0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B315-C09A-8472-27B6-93FD914A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53A50-399C-BB65-0182-B81AD77A1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dan </a:t>
            </a:r>
            <a:r>
              <a:rPr lang="en-US" dirty="0" err="1"/>
              <a:t>teknologi</a:t>
            </a:r>
            <a:endParaRPr lang="en-US" dirty="0"/>
          </a:p>
          <a:p>
            <a:r>
              <a:rPr lang="en-US" dirty="0" err="1"/>
              <a:t>D.perobahan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r>
              <a:rPr lang="en-US" dirty="0"/>
              <a:t>E.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Kesehatan </a:t>
            </a:r>
            <a:r>
              <a:rPr lang="en-US" dirty="0" err="1"/>
              <a:t>umum</a:t>
            </a:r>
            <a:r>
              <a:rPr lang="en-US" dirty="0"/>
              <a:t> 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spesialisasi</a:t>
            </a:r>
            <a:r>
              <a:rPr lang="en-US" dirty="0"/>
              <a:t> </a:t>
            </a:r>
          </a:p>
          <a:p>
            <a:r>
              <a:rPr lang="en-US" dirty="0"/>
              <a:t>F.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&gt; </a:t>
            </a:r>
            <a:r>
              <a:rPr lang="en-US" dirty="0" err="1"/>
              <a:t>hakpasien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mengklaim</a:t>
            </a:r>
            <a:r>
              <a:rPr lang="en-US" dirty="0"/>
              <a:t> 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mengasuransikan</a:t>
            </a:r>
            <a:r>
              <a:rPr lang="en-US" dirty="0"/>
              <a:t> </a:t>
            </a:r>
            <a:r>
              <a:rPr lang="en-US" dirty="0" err="1"/>
              <a:t>jasanya</a:t>
            </a:r>
            <a:endParaRPr lang="en-US" dirty="0"/>
          </a:p>
          <a:p>
            <a:r>
              <a:rPr lang="en-US" dirty="0" err="1"/>
              <a:t>Lemahnya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&gt;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 </a:t>
            </a:r>
          </a:p>
          <a:p>
            <a:r>
              <a:rPr lang="en-US" dirty="0" err="1"/>
              <a:t>Penyala</a:t>
            </a:r>
            <a:r>
              <a:rPr lang="en-US" dirty="0"/>
              <a:t> </a:t>
            </a:r>
            <a:r>
              <a:rPr lang="en-US" dirty="0" err="1"/>
              <a:t>gunaan</a:t>
            </a:r>
            <a:r>
              <a:rPr lang="en-US" dirty="0"/>
              <a:t> </a:t>
            </a:r>
            <a:r>
              <a:rPr lang="en-US" dirty="0" err="1"/>
              <a:t>asuransi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9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FD50-FEBF-D33F-5835-5F2FD513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B83F5-4A1C-4A5F-71DF-BFB49A90A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0F66C-BDEA-54AA-E28A-6C8EB49E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382162-DE3E-E094-111D-BCE5C41B6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5DFCF3-EAEA-20B3-E936-02AA4CBE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9851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138</TotalTime>
  <Words>1104</Words>
  <Application>Microsoft Office PowerPoint</Application>
  <PresentationFormat>Widescreen</PresentationFormat>
  <Paragraphs>174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Gill Sans MT</vt:lpstr>
      <vt:lpstr>Gothic Uralic</vt:lpstr>
      <vt:lpstr>Noto Sans</vt:lpstr>
      <vt:lpstr>Quattrocento Sans</vt:lpstr>
      <vt:lpstr>Times New Roman</vt:lpstr>
      <vt:lpstr>Gallery</vt:lpstr>
      <vt:lpstr>EKO-KES  TGL 30 NOP 22 (ITKES SIDRAP)</vt:lpstr>
      <vt:lpstr>Kemenkes berkomitmen untuk melakukan TRANSFORMASI SISTEM KESEHATAN</vt:lpstr>
      <vt:lpstr>PowerPoint Presentation</vt:lpstr>
      <vt:lpstr>4 inisiatif utama dalam transformasi layanan kesehatan primer</vt:lpstr>
      <vt:lpstr>PowerPoint Presentation</vt:lpstr>
      <vt:lpstr>PowerPoint Presentation</vt:lpstr>
      <vt:lpstr>Masalah dalam pembiayaan kesehatan</vt:lpstr>
      <vt:lpstr>Lanjut masalah biaya</vt:lpstr>
      <vt:lpstr>PowerPoint Presentation</vt:lpstr>
      <vt:lpstr>PowerPoint Presentation</vt:lpstr>
      <vt:lpstr>PowerPoint Presentation</vt:lpstr>
      <vt:lpstr>PowerPoint Presentation</vt:lpstr>
      <vt:lpstr>JENIS BIAYA dalam PERHITUNGAN TARIF</vt:lpstr>
      <vt:lpstr>Jenis biaya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2022-11-08T22:30:54Z</dcterms:created>
  <dcterms:modified xsi:type="dcterms:W3CDTF">2022-11-30T01:21:29Z</dcterms:modified>
</cp:coreProperties>
</file>