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9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4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0F91-4287-463C-9D6B-EB3766E1682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CB81-995F-4A61-B97B-267D266C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Gangguan</a:t>
            </a:r>
            <a:r>
              <a:rPr lang="en-US" b="1" dirty="0"/>
              <a:t> </a:t>
            </a:r>
            <a:r>
              <a:rPr lang="en-US" b="1" dirty="0" err="1"/>
              <a:t>Psikologis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Bumil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Ridha</a:t>
            </a:r>
            <a:r>
              <a:rPr lang="en-US" dirty="0" smtClean="0"/>
              <a:t> </a:t>
            </a:r>
            <a:r>
              <a:rPr lang="en-US" dirty="0" err="1" smtClean="0"/>
              <a:t>Wahyuni</a:t>
            </a:r>
            <a:r>
              <a:rPr lang="en-US" dirty="0" smtClean="0"/>
              <a:t>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9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Thankyou!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 smtClean="0"/>
              <a:t>.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iri-ciri</a:t>
            </a:r>
            <a:r>
              <a:rPr lang="en-US" dirty="0" smtClean="0"/>
              <a:t>: </a:t>
            </a:r>
            <a:r>
              <a:rPr lang="en-US" dirty="0" err="1" smtClean="0"/>
              <a:t>sensitif</a:t>
            </a:r>
            <a:r>
              <a:rPr lang="en-US" dirty="0" smtClean="0"/>
              <a:t>;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terkontrol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menangis</a:t>
            </a:r>
            <a:r>
              <a:rPr lang="en-US" dirty="0" smtClean="0"/>
              <a:t>, </a:t>
            </a:r>
            <a:r>
              <a:rPr lang="en-US" dirty="0" err="1" smtClean="0"/>
              <a:t>murung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impulsif</a:t>
            </a:r>
            <a:r>
              <a:rPr lang="en-US" dirty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/>
              <a:t>tersinggung</a:t>
            </a:r>
            <a:r>
              <a:rPr lang="en-US" dirty="0"/>
              <a:t>,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/>
              <a:t>, </a:t>
            </a:r>
            <a:r>
              <a:rPr lang="en-US" dirty="0" err="1" smtClean="0"/>
              <a:t>meledak-ledak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menggangu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sehari-hari</a:t>
            </a:r>
            <a:r>
              <a:rPr lang="en-US" dirty="0" smtClean="0">
                <a:sym typeface="Wingdings" panose="05000000000000000000" pitchFamily="2" charset="2"/>
              </a:rPr>
              <a:t> &amp; hub org </a:t>
            </a:r>
            <a:r>
              <a:rPr lang="en-US" dirty="0" err="1" smtClean="0">
                <a:sym typeface="Wingdings" panose="05000000000000000000" pitchFamily="2" charset="2"/>
              </a:rPr>
              <a:t>terdekat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estrogen &amp; progesterone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Pikiran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hal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baru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butuh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adaptasi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Perasaan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senang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khawatir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satu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458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Takut</a:t>
            </a:r>
            <a:r>
              <a:rPr lang="en-US" b="1" dirty="0" smtClean="0"/>
              <a:t>,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Panik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well prepared;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sehat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mengganggu</a:t>
            </a:r>
            <a:r>
              <a:rPr lang="en-US" dirty="0" smtClean="0">
                <a:sym typeface="Wingdings" panose="05000000000000000000" pitchFamily="2" charset="2"/>
              </a:rPr>
              <a:t>-stress, </a:t>
            </a:r>
            <a:r>
              <a:rPr lang="en-US" dirty="0" err="1" smtClean="0">
                <a:sym typeface="Wingdings" panose="05000000000000000000" pitchFamily="2" charset="2"/>
              </a:rPr>
              <a:t>kesulitan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mengurus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bayi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baik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Cemas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takut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keguguran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melahirkan</a:t>
            </a:r>
            <a:r>
              <a:rPr lang="en-US" dirty="0" smtClean="0">
                <a:sym typeface="Wingdings" panose="05000000000000000000" pitchFamily="2" charset="2"/>
              </a:rPr>
              <a:t>, orang </a:t>
            </a:r>
            <a:r>
              <a:rPr lang="en-US" dirty="0" err="1" smtClean="0">
                <a:sym typeface="Wingdings" panose="05000000000000000000" pitchFamily="2" charset="2"/>
              </a:rPr>
              <a:t>tua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baik</a:t>
            </a:r>
            <a:r>
              <a:rPr lang="en-US" dirty="0" smtClean="0">
                <a:sym typeface="Wingdings" panose="05000000000000000000" pitchFamily="2" charset="2"/>
              </a:rPr>
              <a:t> (?), </a:t>
            </a:r>
            <a:r>
              <a:rPr lang="en-US" dirty="0" err="1" smtClean="0">
                <a:sym typeface="Wingdings" panose="05000000000000000000" pitchFamily="2" charset="2"/>
              </a:rPr>
              <a:t>tanggung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jawab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anak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Panik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ketidaktahuan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menangani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kehamilan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940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Depresi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Rasa sedih yang </a:t>
            </a:r>
            <a:r>
              <a:rPr lang="id-ID" dirty="0" smtClean="0"/>
              <a:t>menetap</a:t>
            </a:r>
            <a:r>
              <a:rPr lang="en-US" dirty="0" smtClean="0"/>
              <a:t>,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, </a:t>
            </a:r>
            <a:r>
              <a:rPr lang="en-US" dirty="0"/>
              <a:t>m</a:t>
            </a:r>
            <a:r>
              <a:rPr lang="id-ID" dirty="0" smtClean="0"/>
              <a:t>udah tersinggung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/>
              <a:t>m</a:t>
            </a:r>
            <a:r>
              <a:rPr lang="id-ID" dirty="0" smtClean="0"/>
              <a:t>udah </a:t>
            </a:r>
            <a:r>
              <a:rPr lang="id-ID" dirty="0"/>
              <a:t>merasa </a:t>
            </a:r>
            <a:r>
              <a:rPr lang="id-ID" dirty="0" smtClean="0"/>
              <a:t>lelah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gaangguan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/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Stress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</a:t>
            </a:r>
            <a:r>
              <a:rPr lang="en-US" dirty="0" err="1" smtClean="0"/>
              <a:t>eningkatan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kortisol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menghambat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pertumbuhan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janin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keguguran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prematur</a:t>
            </a:r>
            <a:r>
              <a:rPr lang="en-US" dirty="0" smtClean="0">
                <a:sym typeface="Wingdings" panose="05000000000000000000" pitchFamily="2" charset="2"/>
              </a:rPr>
              <a:t>, BBLR</a:t>
            </a:r>
          </a:p>
          <a:p>
            <a:pPr lvl="0"/>
            <a:endParaRPr lang="en-US" dirty="0">
              <a:sym typeface="Wingdings" panose="05000000000000000000" pitchFamily="2" charset="2"/>
            </a:endParaRPr>
          </a:p>
          <a:p>
            <a:pPr lvl="0"/>
            <a:r>
              <a:rPr lang="en-US" dirty="0" err="1" smtClean="0">
                <a:sym typeface="Wingdings" panose="05000000000000000000" pitchFamily="2" charset="2"/>
              </a:rPr>
              <a:t>Jika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berkepanjangan</a:t>
            </a:r>
            <a:r>
              <a:rPr lang="en-US" dirty="0" smtClean="0">
                <a:sym typeface="Wingdings" panose="05000000000000000000" pitchFamily="2" charset="2"/>
              </a:rPr>
              <a:t>  post partum depression (</a:t>
            </a:r>
            <a:r>
              <a:rPr lang="en-US" dirty="0" err="1" smtClean="0">
                <a:sym typeface="Wingdings" panose="05000000000000000000" pitchFamily="2" charset="2"/>
              </a:rPr>
              <a:t>depresi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jangka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panjang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setelah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melahirkan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7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Obsessive-compulsive disorder</a:t>
            </a:r>
            <a:r>
              <a:rPr lang="en-US" dirty="0"/>
              <a:t> (OCD)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(</a:t>
            </a:r>
            <a:r>
              <a:rPr lang="en-US" dirty="0" err="1"/>
              <a:t>obsesi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repetitif</a:t>
            </a:r>
            <a:r>
              <a:rPr lang="en-US" dirty="0"/>
              <a:t> (</a:t>
            </a:r>
            <a:r>
              <a:rPr lang="en-US" dirty="0" err="1"/>
              <a:t>kompulsi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pencegahan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berulang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cuci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berulang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cek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nafas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bayi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lain,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368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Psikosis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Diskoneksi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endParaRPr lang="en-US" dirty="0" smtClean="0"/>
          </a:p>
          <a:p>
            <a:r>
              <a:rPr lang="en-US" dirty="0" err="1" smtClean="0"/>
              <a:t>Ciri-ciri</a:t>
            </a:r>
            <a:r>
              <a:rPr lang="en-US" dirty="0" smtClean="0"/>
              <a:t>: </a:t>
            </a:r>
            <a:r>
              <a:rPr lang="fi-FI" dirty="0"/>
              <a:t>halusinasi, paranoid, delusi, sulit </a:t>
            </a:r>
            <a:r>
              <a:rPr lang="fi-FI" dirty="0" smtClean="0"/>
              <a:t>konsentrasi, disorientasi waktu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4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gg 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Bipolar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depresif</a:t>
            </a:r>
            <a:r>
              <a:rPr lang="en-US" dirty="0"/>
              <a:t>/</a:t>
            </a:r>
            <a:r>
              <a:rPr lang="en-US" dirty="0" err="1"/>
              <a:t>tertekan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/</a:t>
            </a:r>
            <a:r>
              <a:rPr lang="en-US" dirty="0" err="1"/>
              <a:t>manik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erjadi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; </a:t>
            </a:r>
            <a:r>
              <a:rPr lang="en-US" dirty="0" err="1" smtClean="0"/>
              <a:t>kambuhan</a:t>
            </a:r>
            <a:r>
              <a:rPr lang="en-US" dirty="0"/>
              <a:t>.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masa </a:t>
            </a:r>
            <a:r>
              <a:rPr lang="en-US" dirty="0" err="1"/>
              <a:t>kehamilan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bipolar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keparahannya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kejiwaan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3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Skizofrenia</a:t>
            </a:r>
            <a:r>
              <a:rPr lang="en-US" b="1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gg </a:t>
            </a:r>
            <a:r>
              <a:rPr lang="en-US" dirty="0" smtClean="0"/>
              <a:t>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merasakan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; </a:t>
            </a:r>
            <a:r>
              <a:rPr lang="en-US" dirty="0" err="1" smtClean="0"/>
              <a:t>waham</a:t>
            </a:r>
            <a:r>
              <a:rPr lang="en-US" dirty="0"/>
              <a:t>, </a:t>
            </a:r>
            <a:r>
              <a:rPr lang="en-US" dirty="0" err="1"/>
              <a:t>halusinasi</a:t>
            </a:r>
            <a:r>
              <a:rPr lang="en-US" dirty="0"/>
              <a:t>, </a:t>
            </a:r>
            <a:r>
              <a:rPr lang="en-US" dirty="0" err="1"/>
              <a:t>disorganisasi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(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inkoheren</a:t>
            </a:r>
            <a:r>
              <a:rPr lang="en-US" dirty="0"/>
              <a:t>),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 smtClean="0"/>
              <a:t>terdisorganisasi</a:t>
            </a:r>
            <a:r>
              <a:rPr lang="en-US" dirty="0" smtClean="0"/>
              <a:t>, </a:t>
            </a:r>
            <a:r>
              <a:rPr lang="en-US" dirty="0" err="1"/>
              <a:t>dengan</a:t>
            </a:r>
            <a:r>
              <a:rPr lang="en-US" dirty="0"/>
              <a:t> lama </a:t>
            </a:r>
            <a:r>
              <a:rPr lang="en-US" dirty="0" err="1"/>
              <a:t>suatu</a:t>
            </a:r>
            <a:r>
              <a:rPr lang="en-US" dirty="0"/>
              <a:t> episode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minimal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disfungsi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 smtClean="0"/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naik-turun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masa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Tidur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(sleep hygiene)</a:t>
            </a:r>
          </a:p>
          <a:p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bergizi</a:t>
            </a:r>
            <a:endParaRPr lang="en-US" dirty="0" smtClean="0"/>
          </a:p>
          <a:p>
            <a:r>
              <a:rPr lang="en-US" dirty="0" err="1" smtClean="0"/>
              <a:t>Obat</a:t>
            </a:r>
            <a:endParaRPr lang="en-US" dirty="0" smtClean="0"/>
          </a:p>
          <a:p>
            <a:r>
              <a:rPr lang="en-US" dirty="0" err="1" smtClean="0"/>
              <a:t>Terapi</a:t>
            </a:r>
            <a:r>
              <a:rPr lang="en-US" dirty="0" smtClean="0"/>
              <a:t>;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, CBT</a:t>
            </a:r>
          </a:p>
          <a:p>
            <a:r>
              <a:rPr lang="en-US" dirty="0" err="1" smtClean="0"/>
              <a:t>Pskoedukasi</a:t>
            </a:r>
            <a:endParaRPr lang="en-US" dirty="0" smtClean="0"/>
          </a:p>
          <a:p>
            <a:r>
              <a:rPr lang="en-US" dirty="0" err="1" smtClean="0"/>
              <a:t>Meditasi</a:t>
            </a:r>
            <a:r>
              <a:rPr lang="en-US" dirty="0" smtClean="0"/>
              <a:t>; yoga</a:t>
            </a:r>
          </a:p>
          <a:p>
            <a:r>
              <a:rPr lang="en-US" dirty="0" err="1" smtClean="0"/>
              <a:t>Olahraga</a:t>
            </a:r>
            <a:r>
              <a:rPr lang="en-US" dirty="0" smtClean="0"/>
              <a:t>; </a:t>
            </a:r>
            <a:r>
              <a:rPr lang="en-US" dirty="0" err="1" smtClean="0"/>
              <a:t>renang</a:t>
            </a:r>
            <a:r>
              <a:rPr lang="en-US" dirty="0" smtClean="0"/>
              <a:t>, jogging</a:t>
            </a:r>
          </a:p>
          <a:p>
            <a:r>
              <a:rPr lang="en-US" dirty="0" smtClean="0"/>
              <a:t>Sharing </a:t>
            </a:r>
            <a:r>
              <a:rPr lang="en-US" dirty="0" err="1" smtClean="0"/>
              <a:t>dengan</a:t>
            </a:r>
            <a:r>
              <a:rPr lang="en-US" dirty="0" smtClean="0"/>
              <a:t> support system; </a:t>
            </a:r>
            <a:r>
              <a:rPr lang="en-US" dirty="0" err="1" smtClean="0"/>
              <a:t>suami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sahabat</a:t>
            </a:r>
            <a:r>
              <a:rPr lang="en-US" dirty="0" smtClean="0"/>
              <a:t>, professional</a:t>
            </a:r>
          </a:p>
          <a:p>
            <a:r>
              <a:rPr lang="en-US" dirty="0" err="1" smtClean="0"/>
              <a:t>Afirmasi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hobby</a:t>
            </a:r>
          </a:p>
          <a:p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6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459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Gangguan Psikologis pada Bumil </vt:lpstr>
      <vt:lpstr>Mood swing</vt:lpstr>
      <vt:lpstr>Takut, Cemas, Panik</vt:lpstr>
      <vt:lpstr>Depresi</vt:lpstr>
      <vt:lpstr>Obsessive-compulsive disorder (OCD)</vt:lpstr>
      <vt:lpstr>Psikosis</vt:lpstr>
      <vt:lpstr>Ibu hamil dengan riwayat gg mental</vt:lpstr>
      <vt:lpstr>PowerPoint Presentation</vt:lpstr>
      <vt:lpstr>Upaya pencegahan dan perawatan</vt:lpstr>
      <vt:lpstr>Thankyou!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Psikologis pada Bumil</dc:title>
  <dc:creator>Hewlett-packard</dc:creator>
  <cp:lastModifiedBy>Hewlett-packard</cp:lastModifiedBy>
  <cp:revision>8</cp:revision>
  <dcterms:created xsi:type="dcterms:W3CDTF">2021-04-05T09:46:26Z</dcterms:created>
  <dcterms:modified xsi:type="dcterms:W3CDTF">2021-04-05T10:51:48Z</dcterms:modified>
</cp:coreProperties>
</file>