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59" y="1013458"/>
            <a:ext cx="3187954" cy="584225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4704" y="1385521"/>
            <a:ext cx="2819344" cy="52049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34694" y="1917065"/>
            <a:ext cx="6674611" cy="159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23084" y="5099367"/>
            <a:ext cx="4497831" cy="975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859" y="3604260"/>
            <a:ext cx="3198114" cy="325145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3625160"/>
            <a:ext cx="3154230" cy="322600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52063" y="477202"/>
            <a:ext cx="3039872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17650" y="1600517"/>
            <a:ext cx="6108700" cy="402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53018" y="6297922"/>
            <a:ext cx="254000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010" y="1917065"/>
            <a:ext cx="4392295" cy="159067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736600" marR="5080" indent="-724535">
              <a:lnSpc>
                <a:spcPts val="5840"/>
              </a:lnSpc>
              <a:spcBef>
                <a:spcPts val="825"/>
              </a:spcBef>
            </a:pPr>
            <a:r>
              <a:rPr sz="5400" b="1" spc="-390" dirty="0">
                <a:latin typeface="Trebuchet MS"/>
                <a:cs typeface="Trebuchet MS"/>
              </a:rPr>
              <a:t>T</a:t>
            </a:r>
            <a:r>
              <a:rPr sz="5400" b="1" spc="-505" dirty="0">
                <a:latin typeface="Trebuchet MS"/>
                <a:cs typeface="Trebuchet MS"/>
              </a:rPr>
              <a:t>a</a:t>
            </a:r>
            <a:r>
              <a:rPr sz="5400" b="1" spc="-440" dirty="0">
                <a:latin typeface="Trebuchet MS"/>
                <a:cs typeface="Trebuchet MS"/>
              </a:rPr>
              <a:t>r</a:t>
            </a:r>
            <a:r>
              <a:rPr sz="5400" b="1" spc="-270" dirty="0">
                <a:latin typeface="Trebuchet MS"/>
                <a:cs typeface="Trebuchet MS"/>
              </a:rPr>
              <a:t>if</a:t>
            </a:r>
            <a:r>
              <a:rPr sz="5400" b="1" spc="-320" dirty="0">
                <a:latin typeface="Trebuchet MS"/>
                <a:cs typeface="Trebuchet MS"/>
              </a:rPr>
              <a:t> </a:t>
            </a:r>
            <a:r>
              <a:rPr sz="5400" b="1" spc="-175" dirty="0">
                <a:latin typeface="Trebuchet MS"/>
                <a:cs typeface="Trebuchet MS"/>
              </a:rPr>
              <a:t>P</a:t>
            </a:r>
            <a:r>
              <a:rPr sz="5400" b="1" spc="-565" dirty="0">
                <a:latin typeface="Trebuchet MS"/>
                <a:cs typeface="Trebuchet MS"/>
              </a:rPr>
              <a:t>e</a:t>
            </a:r>
            <a:r>
              <a:rPr sz="5400" b="1" spc="-270" dirty="0">
                <a:latin typeface="Trebuchet MS"/>
                <a:cs typeface="Trebuchet MS"/>
              </a:rPr>
              <a:t>l</a:t>
            </a:r>
            <a:r>
              <a:rPr sz="5400" b="1" spc="-505" dirty="0">
                <a:latin typeface="Trebuchet MS"/>
                <a:cs typeface="Trebuchet MS"/>
              </a:rPr>
              <a:t>a</a:t>
            </a:r>
            <a:r>
              <a:rPr sz="5400" b="1" spc="-345" dirty="0">
                <a:latin typeface="Trebuchet MS"/>
                <a:cs typeface="Trebuchet MS"/>
              </a:rPr>
              <a:t>y</a:t>
            </a:r>
            <a:r>
              <a:rPr sz="5400" b="1" spc="-320" dirty="0">
                <a:latin typeface="Trebuchet MS"/>
                <a:cs typeface="Trebuchet MS"/>
              </a:rPr>
              <a:t>a</a:t>
            </a:r>
            <a:r>
              <a:rPr sz="5400" b="1" spc="-210" dirty="0">
                <a:latin typeface="Trebuchet MS"/>
                <a:cs typeface="Trebuchet MS"/>
              </a:rPr>
              <a:t>nan  </a:t>
            </a:r>
            <a:r>
              <a:rPr sz="5400" b="1" spc="-355" dirty="0">
                <a:latin typeface="Trebuchet MS"/>
                <a:cs typeface="Trebuchet MS"/>
              </a:rPr>
              <a:t>Kesehatan</a:t>
            </a:r>
            <a:endParaRPr sz="5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>
              <a:lnSpc>
                <a:spcPts val="16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5850" y="477202"/>
            <a:ext cx="44272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9" dirty="0"/>
              <a:t>a</a:t>
            </a:r>
            <a:r>
              <a:rPr spc="-515" dirty="0"/>
              <a:t>.</a:t>
            </a:r>
            <a:r>
              <a:rPr spc="-215" dirty="0"/>
              <a:t> </a:t>
            </a:r>
            <a:r>
              <a:rPr spc="-340" dirty="0"/>
              <a:t>P</a:t>
            </a:r>
            <a:r>
              <a:rPr spc="-300" dirty="0"/>
              <a:t>e</a:t>
            </a:r>
            <a:r>
              <a:rPr spc="30" dirty="0"/>
              <a:t>m</a:t>
            </a:r>
            <a:r>
              <a:rPr spc="-204" dirty="0"/>
              <a:t>u</a:t>
            </a:r>
            <a:r>
              <a:rPr spc="-90" dirty="0"/>
              <a:t>l</a:t>
            </a:r>
            <a:r>
              <a:rPr spc="-135" dirty="0"/>
              <a:t>i</a:t>
            </a:r>
            <a:r>
              <a:rPr spc="-260" dirty="0"/>
              <a:t>h</a:t>
            </a:r>
            <a:r>
              <a:rPr spc="-254" dirty="0"/>
              <a:t>a</a:t>
            </a:r>
            <a:r>
              <a:rPr spc="-275" dirty="0"/>
              <a:t>n</a:t>
            </a:r>
            <a:r>
              <a:rPr spc="-265" dirty="0"/>
              <a:t> </a:t>
            </a:r>
            <a:r>
              <a:rPr spc="-210" dirty="0"/>
              <a:t>b</a:t>
            </a:r>
            <a:r>
              <a:rPr spc="-165" dirty="0"/>
              <a:t>i</a:t>
            </a:r>
            <a:r>
              <a:rPr spc="-409" dirty="0"/>
              <a:t>a</a:t>
            </a:r>
            <a:r>
              <a:rPr spc="-280" dirty="0"/>
              <a:t>ya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600517"/>
            <a:ext cx="5789295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latin typeface="Times New Roman"/>
                <a:cs typeface="Times New Roman"/>
              </a:rPr>
              <a:t>Tarif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ditetapkan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 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meningkatkan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pemulihan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95" dirty="0">
                <a:latin typeface="Times New Roman"/>
                <a:cs typeface="Times New Roman"/>
              </a:rPr>
              <a:t>RS</a:t>
            </a:r>
            <a:endParaRPr sz="3200">
              <a:latin typeface="Times New Roman"/>
              <a:cs typeface="Times New Roman"/>
            </a:endParaRPr>
          </a:p>
          <a:p>
            <a:pPr marL="355600" marR="83693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0" dirty="0">
                <a:latin typeface="Times New Roman"/>
                <a:cs typeface="Times New Roman"/>
              </a:rPr>
              <a:t>Perlu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ada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usaha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inovatif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dari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95" dirty="0">
                <a:latin typeface="Times New Roman"/>
                <a:cs typeface="Times New Roman"/>
              </a:rPr>
              <a:t>RS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m</a:t>
            </a:r>
            <a:r>
              <a:rPr sz="3200" spc="-30" dirty="0">
                <a:latin typeface="Times New Roman"/>
                <a:cs typeface="Times New Roman"/>
              </a:rPr>
              <a:t>e</a:t>
            </a:r>
            <a:r>
              <a:rPr sz="3200" spc="-20" dirty="0">
                <a:latin typeface="Times New Roman"/>
                <a:cs typeface="Times New Roman"/>
              </a:rPr>
              <a:t>n</a:t>
            </a:r>
            <a:r>
              <a:rPr sz="3200" spc="-55" dirty="0">
                <a:latin typeface="Times New Roman"/>
                <a:cs typeface="Times New Roman"/>
              </a:rPr>
              <a:t>dap</a:t>
            </a:r>
            <a:r>
              <a:rPr sz="3200" spc="-45" dirty="0">
                <a:latin typeface="Times New Roman"/>
                <a:cs typeface="Times New Roman"/>
              </a:rPr>
              <a:t>a</a:t>
            </a:r>
            <a:r>
              <a:rPr sz="3200" spc="-35" dirty="0">
                <a:latin typeface="Times New Roman"/>
                <a:cs typeface="Times New Roman"/>
              </a:rPr>
              <a:t>tkan  </a:t>
            </a:r>
            <a:r>
              <a:rPr sz="3200" spc="-55" dirty="0">
                <a:latin typeface="Times New Roman"/>
                <a:cs typeface="Times New Roman"/>
              </a:rPr>
              <a:t>dana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tambahan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4404" y="477202"/>
            <a:ext cx="36887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b</a:t>
            </a:r>
            <a:r>
              <a:rPr spc="-515" dirty="0"/>
              <a:t>.</a:t>
            </a:r>
            <a:r>
              <a:rPr spc="-235" dirty="0"/>
              <a:t> </a:t>
            </a:r>
            <a:r>
              <a:rPr spc="-265" dirty="0"/>
              <a:t>S</a:t>
            </a:r>
            <a:r>
              <a:rPr spc="-285" dirty="0"/>
              <a:t>u</a:t>
            </a:r>
            <a:r>
              <a:rPr spc="-210" dirty="0"/>
              <a:t>b</a:t>
            </a:r>
            <a:r>
              <a:rPr spc="-390" dirty="0"/>
              <a:t>s</a:t>
            </a:r>
            <a:r>
              <a:rPr spc="-210" dirty="0"/>
              <a:t>idi</a:t>
            </a:r>
            <a:r>
              <a:rPr spc="-254" dirty="0"/>
              <a:t> </a:t>
            </a:r>
            <a:r>
              <a:rPr spc="-390" dirty="0"/>
              <a:t>s</a:t>
            </a:r>
            <a:r>
              <a:rPr spc="-165" dirty="0"/>
              <a:t>i</a:t>
            </a:r>
            <a:r>
              <a:rPr spc="-150" dirty="0"/>
              <a:t>l</a:t>
            </a:r>
            <a:r>
              <a:rPr spc="-170" dirty="0"/>
              <a:t>ang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600517"/>
            <a:ext cx="6035675" cy="4515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5" dirty="0">
                <a:latin typeface="Times New Roman"/>
                <a:cs typeface="Times New Roman"/>
              </a:rPr>
              <a:t>Diharapkan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adanya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kebijakan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agar 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masyarakat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ekonomi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kuat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ikut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meringankan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pembiayaan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95" dirty="0">
                <a:latin typeface="Times New Roman"/>
                <a:cs typeface="Times New Roman"/>
              </a:rPr>
              <a:t>RS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40" dirty="0">
                <a:latin typeface="Times New Roman"/>
                <a:cs typeface="Times New Roman"/>
              </a:rPr>
              <a:t>b</a:t>
            </a:r>
            <a:r>
              <a:rPr sz="3200" spc="-180" dirty="0">
                <a:latin typeface="Times New Roman"/>
                <a:cs typeface="Times New Roman"/>
              </a:rPr>
              <a:t>ag</a:t>
            </a:r>
            <a:r>
              <a:rPr sz="3200" spc="-105" dirty="0">
                <a:latin typeface="Times New Roman"/>
                <a:cs typeface="Times New Roman"/>
              </a:rPr>
              <a:t>i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ma</a:t>
            </a:r>
            <a:r>
              <a:rPr sz="3200" spc="-75" dirty="0">
                <a:latin typeface="Times New Roman"/>
                <a:cs typeface="Times New Roman"/>
              </a:rPr>
              <a:t>s</a:t>
            </a:r>
            <a:r>
              <a:rPr sz="3200" spc="-100" dirty="0">
                <a:latin typeface="Times New Roman"/>
                <a:cs typeface="Times New Roman"/>
              </a:rPr>
              <a:t>yarakat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e</a:t>
            </a:r>
            <a:r>
              <a:rPr sz="3200" spc="-15" dirty="0">
                <a:latin typeface="Times New Roman"/>
                <a:cs typeface="Times New Roman"/>
              </a:rPr>
              <a:t>ko</a:t>
            </a:r>
            <a:r>
              <a:rPr sz="3200" spc="-5" dirty="0">
                <a:latin typeface="Times New Roman"/>
                <a:cs typeface="Times New Roman"/>
              </a:rPr>
              <a:t>n</a:t>
            </a:r>
            <a:r>
              <a:rPr sz="3200" spc="-65" dirty="0">
                <a:latin typeface="Times New Roman"/>
                <a:cs typeface="Times New Roman"/>
              </a:rPr>
              <a:t>om</a:t>
            </a:r>
            <a:r>
              <a:rPr sz="3200" spc="-30" dirty="0">
                <a:latin typeface="Times New Roman"/>
                <a:cs typeface="Times New Roman"/>
              </a:rPr>
              <a:t>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l</a:t>
            </a:r>
            <a:r>
              <a:rPr sz="3200" spc="-145" dirty="0">
                <a:latin typeface="Times New Roman"/>
                <a:cs typeface="Times New Roman"/>
              </a:rPr>
              <a:t>e</a:t>
            </a:r>
            <a:r>
              <a:rPr sz="3200" spc="-40" dirty="0">
                <a:latin typeface="Times New Roman"/>
                <a:cs typeface="Times New Roman"/>
              </a:rPr>
              <a:t>mah</a:t>
            </a:r>
            <a:endParaRPr sz="3200">
              <a:latin typeface="Times New Roman"/>
              <a:cs typeface="Times New Roman"/>
            </a:endParaRPr>
          </a:p>
          <a:p>
            <a:pPr marL="355600" marR="361315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latin typeface="Times New Roman"/>
                <a:cs typeface="Times New Roman"/>
              </a:rPr>
              <a:t>Tarif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bangsal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VIP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atau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kelas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65" dirty="0">
                <a:latin typeface="Times New Roman"/>
                <a:cs typeface="Times New Roman"/>
              </a:rPr>
              <a:t>I </a:t>
            </a:r>
            <a:r>
              <a:rPr sz="3200" spc="7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harus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berada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di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atas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unit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cost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agar</a:t>
            </a:r>
            <a:endParaRPr sz="3200">
              <a:latin typeface="Times New Roman"/>
              <a:cs typeface="Times New Roman"/>
            </a:endParaRPr>
          </a:p>
          <a:p>
            <a:pPr marL="927100" marR="231140">
              <a:lnSpc>
                <a:spcPct val="100000"/>
              </a:lnSpc>
              <a:spcBef>
                <a:spcPts val="5"/>
              </a:spcBef>
            </a:pPr>
            <a:r>
              <a:rPr sz="3200" spc="-75" dirty="0">
                <a:latin typeface="Times New Roman"/>
                <a:cs typeface="Times New Roman"/>
              </a:rPr>
              <a:t>surplusnya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dipakai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mengatasi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kerugian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di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bangsal 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kelas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65" dirty="0">
                <a:latin typeface="Times New Roman"/>
                <a:cs typeface="Times New Roman"/>
              </a:rPr>
              <a:t>III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4404" y="477202"/>
            <a:ext cx="36887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b</a:t>
            </a:r>
            <a:r>
              <a:rPr spc="-515" dirty="0"/>
              <a:t>.</a:t>
            </a:r>
            <a:r>
              <a:rPr spc="-235" dirty="0"/>
              <a:t> </a:t>
            </a:r>
            <a:r>
              <a:rPr spc="-265" dirty="0"/>
              <a:t>S</a:t>
            </a:r>
            <a:r>
              <a:rPr spc="-285" dirty="0"/>
              <a:t>u</a:t>
            </a:r>
            <a:r>
              <a:rPr spc="-210" dirty="0"/>
              <a:t>b</a:t>
            </a:r>
            <a:r>
              <a:rPr spc="-390" dirty="0"/>
              <a:t>s</a:t>
            </a:r>
            <a:r>
              <a:rPr spc="-210" dirty="0"/>
              <a:t>idi</a:t>
            </a:r>
            <a:r>
              <a:rPr spc="-254" dirty="0"/>
              <a:t> </a:t>
            </a:r>
            <a:r>
              <a:rPr spc="-390" dirty="0"/>
              <a:t>s</a:t>
            </a:r>
            <a:r>
              <a:rPr spc="-165" dirty="0"/>
              <a:t>i</a:t>
            </a:r>
            <a:r>
              <a:rPr spc="-150" dirty="0"/>
              <a:t>l</a:t>
            </a:r>
            <a:r>
              <a:rPr spc="-170" dirty="0"/>
              <a:t>ang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600517"/>
            <a:ext cx="6254115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2207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95" dirty="0">
                <a:latin typeface="Times New Roman"/>
                <a:cs typeface="Times New Roman"/>
              </a:rPr>
              <a:t>Subsidi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silang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20" dirty="0">
                <a:latin typeface="Times New Roman"/>
                <a:cs typeface="Times New Roman"/>
              </a:rPr>
              <a:t>juga 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diterapkan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pada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bagian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95" dirty="0">
                <a:latin typeface="Times New Roman"/>
                <a:cs typeface="Times New Roman"/>
              </a:rPr>
              <a:t>RS </a:t>
            </a:r>
            <a:r>
              <a:rPr sz="3200" spc="-19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mendatangkan </a:t>
            </a:r>
            <a:r>
              <a:rPr sz="3200" spc="-80" dirty="0">
                <a:latin typeface="Times New Roman"/>
                <a:cs typeface="Times New Roman"/>
              </a:rPr>
              <a:t>kerugian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95" dirty="0">
                <a:latin typeface="Times New Roman"/>
                <a:cs typeface="Times New Roman"/>
              </a:rPr>
              <a:t>Subsidi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silang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dari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dikhawatirkan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akan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menurunkan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mutu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 </a:t>
            </a:r>
            <a:r>
              <a:rPr sz="3200" spc="-85" dirty="0">
                <a:latin typeface="Times New Roman"/>
                <a:cs typeface="Times New Roman"/>
              </a:rPr>
              <a:t> dalam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jangka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panjang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7592" y="515556"/>
            <a:ext cx="702183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35" dirty="0"/>
              <a:t>c</a:t>
            </a:r>
            <a:r>
              <a:rPr sz="4000" spc="-470" dirty="0"/>
              <a:t>.</a:t>
            </a:r>
            <a:r>
              <a:rPr sz="4000" spc="-210" dirty="0"/>
              <a:t> </a:t>
            </a:r>
            <a:r>
              <a:rPr sz="4000" spc="610" dirty="0"/>
              <a:t>M</a:t>
            </a:r>
            <a:r>
              <a:rPr sz="4000" spc="-285" dirty="0"/>
              <a:t>e</a:t>
            </a:r>
            <a:r>
              <a:rPr sz="4000" spc="-254" dirty="0"/>
              <a:t>n</a:t>
            </a:r>
            <a:r>
              <a:rPr sz="4000" spc="-90" dirty="0"/>
              <a:t>i</a:t>
            </a:r>
            <a:r>
              <a:rPr sz="4000" spc="-160" dirty="0"/>
              <a:t>n</a:t>
            </a:r>
            <a:r>
              <a:rPr sz="4000" spc="-210" dirty="0"/>
              <a:t>gkatk</a:t>
            </a:r>
            <a:r>
              <a:rPr sz="4000" spc="-200" dirty="0"/>
              <a:t>a</a:t>
            </a:r>
            <a:r>
              <a:rPr sz="4000" spc="-90" dirty="0"/>
              <a:t>n</a:t>
            </a:r>
            <a:r>
              <a:rPr sz="4000" spc="-240" dirty="0"/>
              <a:t> </a:t>
            </a:r>
            <a:r>
              <a:rPr sz="4000" spc="-380" dirty="0"/>
              <a:t>a</a:t>
            </a:r>
            <a:r>
              <a:rPr sz="4000" spc="-140" dirty="0"/>
              <a:t>k</a:t>
            </a:r>
            <a:r>
              <a:rPr sz="4000" spc="-355" dirty="0"/>
              <a:t>s</a:t>
            </a:r>
            <a:r>
              <a:rPr sz="4000" spc="-459" dirty="0"/>
              <a:t>e</a:t>
            </a:r>
            <a:r>
              <a:rPr sz="4000" spc="-355" dirty="0"/>
              <a:t>s</a:t>
            </a:r>
            <a:r>
              <a:rPr sz="4000" spc="-235" dirty="0"/>
              <a:t> </a:t>
            </a:r>
            <a:r>
              <a:rPr sz="4000" spc="-315" dirty="0"/>
              <a:t>p</a:t>
            </a:r>
            <a:r>
              <a:rPr sz="4000" spc="-420" dirty="0"/>
              <a:t>e</a:t>
            </a:r>
            <a:r>
              <a:rPr sz="4000" spc="-200" dirty="0"/>
              <a:t>l</a:t>
            </a:r>
            <a:r>
              <a:rPr sz="4000" spc="-380" dirty="0"/>
              <a:t>a</a:t>
            </a:r>
            <a:r>
              <a:rPr sz="4000" spc="-215" dirty="0"/>
              <a:t>yanan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600517"/>
            <a:ext cx="6099810" cy="4612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971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25" dirty="0">
                <a:latin typeface="Times New Roman"/>
                <a:cs typeface="Times New Roman"/>
              </a:rPr>
              <a:t>Salah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satu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misi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RS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adalah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14" dirty="0">
                <a:latin typeface="Times New Roman"/>
                <a:cs typeface="Times New Roman"/>
              </a:rPr>
              <a:t>melayani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masyarakat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miskin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Times New Roman"/>
                <a:cs typeface="Times New Roman"/>
              </a:rPr>
              <a:t>Dengan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adanya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kebijakan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penetapan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rendah,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diharapkan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akses 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orang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miskin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mendapatkan 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menjadi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3200" spc="-65" dirty="0">
                <a:latin typeface="Times New Roman"/>
                <a:cs typeface="Times New Roman"/>
              </a:rPr>
              <a:t>lebih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baik</a:t>
            </a:r>
            <a:endParaRPr sz="3200">
              <a:latin typeface="Times New Roman"/>
              <a:cs typeface="Times New Roman"/>
            </a:endParaRPr>
          </a:p>
          <a:p>
            <a:pPr marL="355600" marR="128905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5" dirty="0">
                <a:latin typeface="Times New Roman"/>
                <a:cs typeface="Times New Roman"/>
              </a:rPr>
              <a:t>Akses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tinggi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tidak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menjamin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mutu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yang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baik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8692" y="515556"/>
            <a:ext cx="72009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55" dirty="0"/>
              <a:t>d.</a:t>
            </a:r>
            <a:r>
              <a:rPr sz="4000" spc="-180" dirty="0"/>
              <a:t> </a:t>
            </a:r>
            <a:r>
              <a:rPr sz="4000" spc="610" dirty="0"/>
              <a:t>M</a:t>
            </a:r>
            <a:r>
              <a:rPr sz="4000" spc="-285" dirty="0"/>
              <a:t>e</a:t>
            </a:r>
            <a:r>
              <a:rPr sz="4000" spc="-254" dirty="0"/>
              <a:t>n</a:t>
            </a:r>
            <a:r>
              <a:rPr sz="4000" spc="-165" dirty="0"/>
              <a:t>ingka</a:t>
            </a:r>
            <a:r>
              <a:rPr sz="4000" spc="-120" dirty="0"/>
              <a:t>t</a:t>
            </a:r>
            <a:r>
              <a:rPr sz="4000" spc="-215" dirty="0"/>
              <a:t>kan</a:t>
            </a:r>
            <a:r>
              <a:rPr sz="4000" spc="-235" dirty="0"/>
              <a:t> </a:t>
            </a:r>
            <a:r>
              <a:rPr sz="4000" spc="35" dirty="0"/>
              <a:t>m</a:t>
            </a:r>
            <a:r>
              <a:rPr sz="4000" spc="-110" dirty="0"/>
              <a:t>u</a:t>
            </a:r>
            <a:r>
              <a:rPr sz="4000" spc="-175" dirty="0"/>
              <a:t>t</a:t>
            </a:r>
            <a:r>
              <a:rPr sz="4000" spc="-120" dirty="0"/>
              <a:t>u</a:t>
            </a:r>
            <a:r>
              <a:rPr sz="4000" spc="-215" dirty="0"/>
              <a:t> </a:t>
            </a:r>
            <a:r>
              <a:rPr sz="4000" spc="-315" dirty="0"/>
              <a:t>p</a:t>
            </a:r>
            <a:r>
              <a:rPr sz="4000" spc="-420" dirty="0"/>
              <a:t>e</a:t>
            </a:r>
            <a:r>
              <a:rPr sz="4000" spc="-200" dirty="0"/>
              <a:t>l</a:t>
            </a:r>
            <a:r>
              <a:rPr sz="4000" spc="-380" dirty="0"/>
              <a:t>a</a:t>
            </a:r>
            <a:r>
              <a:rPr sz="4000" spc="-215" dirty="0"/>
              <a:t>yanan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600517"/>
            <a:ext cx="6039485" cy="3148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0" dirty="0">
                <a:latin typeface="Times New Roman"/>
                <a:cs typeface="Times New Roman"/>
              </a:rPr>
              <a:t>Kebijakan</a:t>
            </a:r>
            <a:r>
              <a:rPr sz="3200" spc="-25" dirty="0">
                <a:latin typeface="Times New Roman"/>
                <a:cs typeface="Times New Roman"/>
              </a:rPr>
              <a:t> penetapan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dilakukan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berdasarkan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pertimbangan;</a:t>
            </a:r>
            <a:endParaRPr sz="3200">
              <a:latin typeface="Times New Roman"/>
              <a:cs typeface="Times New Roman"/>
            </a:endParaRPr>
          </a:p>
          <a:p>
            <a:pPr marL="355600" marR="1112520" indent="-342900">
              <a:lnSpc>
                <a:spcPts val="3820"/>
              </a:lnSpc>
              <a:spcBef>
                <a:spcPts val="944"/>
              </a:spcBef>
            </a:pPr>
            <a:r>
              <a:rPr sz="3200" spc="-55" dirty="0">
                <a:latin typeface="Microsoft Sans Serif"/>
                <a:cs typeface="Microsoft Sans Serif"/>
              </a:rPr>
              <a:t>👉</a:t>
            </a:r>
            <a:r>
              <a:rPr sz="3200" spc="-55" dirty="0">
                <a:latin typeface="Times New Roman"/>
                <a:cs typeface="Times New Roman"/>
              </a:rPr>
              <a:t>Peningkatan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mutu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 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355600" marR="73025" indent="-342900">
              <a:lnSpc>
                <a:spcPts val="3820"/>
              </a:lnSpc>
              <a:spcBef>
                <a:spcPts val="785"/>
              </a:spcBef>
            </a:pPr>
            <a:r>
              <a:rPr sz="3200" spc="-55" dirty="0">
                <a:latin typeface="Microsoft Sans Serif"/>
                <a:cs typeface="Microsoft Sans Serif"/>
              </a:rPr>
              <a:t>👉</a:t>
            </a:r>
            <a:r>
              <a:rPr sz="3200" spc="-55" dirty="0">
                <a:latin typeface="Times New Roman"/>
                <a:cs typeface="Times New Roman"/>
              </a:rPr>
              <a:t>Peningkatan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kepuasan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kerja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dokter, 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terutama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dokter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spesialis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0770" y="307022"/>
            <a:ext cx="4438015" cy="107061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 indent="48260">
              <a:lnSpc>
                <a:spcPts val="3900"/>
              </a:lnSpc>
              <a:spcBef>
                <a:spcPts val="580"/>
              </a:spcBef>
            </a:pPr>
            <a:r>
              <a:rPr sz="3600" spc="-415" dirty="0"/>
              <a:t>e</a:t>
            </a:r>
            <a:r>
              <a:rPr sz="3600" spc="-425" dirty="0"/>
              <a:t>.</a:t>
            </a:r>
            <a:r>
              <a:rPr sz="3600" spc="-170" dirty="0"/>
              <a:t> </a:t>
            </a:r>
            <a:r>
              <a:rPr sz="3600" spc="550" dirty="0"/>
              <a:t>M</a:t>
            </a:r>
            <a:r>
              <a:rPr sz="3600" spc="-415" dirty="0"/>
              <a:t>e</a:t>
            </a:r>
            <a:r>
              <a:rPr sz="3600" spc="40" dirty="0"/>
              <a:t>m</a:t>
            </a:r>
            <a:r>
              <a:rPr sz="3600" spc="-220" dirty="0"/>
              <a:t>aksim</a:t>
            </a:r>
            <a:r>
              <a:rPr sz="3600" spc="-204" dirty="0"/>
              <a:t>a</a:t>
            </a:r>
            <a:r>
              <a:rPr sz="3600" spc="-145" dirty="0"/>
              <a:t>l</a:t>
            </a:r>
            <a:r>
              <a:rPr sz="3600" spc="-160" dirty="0"/>
              <a:t>i</a:t>
            </a:r>
            <a:r>
              <a:rPr sz="3600" spc="-300" dirty="0"/>
              <a:t>s</a:t>
            </a:r>
            <a:r>
              <a:rPr sz="3600" spc="-355" dirty="0"/>
              <a:t>a</a:t>
            </a:r>
            <a:r>
              <a:rPr sz="3600" spc="-190" dirty="0"/>
              <a:t>sikan  </a:t>
            </a:r>
            <a:r>
              <a:rPr sz="3600" spc="-120" dirty="0"/>
              <a:t>P</a:t>
            </a:r>
            <a:r>
              <a:rPr sz="3600" spc="-415" dirty="0"/>
              <a:t>e</a:t>
            </a:r>
            <a:r>
              <a:rPr sz="3600" spc="-75" dirty="0"/>
              <a:t>n</a:t>
            </a:r>
            <a:r>
              <a:rPr sz="3600" spc="25" dirty="0"/>
              <a:t>gg</a:t>
            </a:r>
            <a:r>
              <a:rPr sz="3600" spc="-100" dirty="0"/>
              <a:t>u</a:t>
            </a:r>
            <a:r>
              <a:rPr sz="3600" spc="-85" dirty="0"/>
              <a:t>n</a:t>
            </a:r>
            <a:r>
              <a:rPr sz="3600" spc="-254" dirty="0"/>
              <a:t>aa</a:t>
            </a:r>
            <a:r>
              <a:rPr sz="3600" spc="-280" dirty="0"/>
              <a:t>n</a:t>
            </a:r>
            <a:r>
              <a:rPr sz="3600" spc="-215" dirty="0"/>
              <a:t> </a:t>
            </a:r>
            <a:r>
              <a:rPr sz="3600" spc="-120" dirty="0"/>
              <a:t>P</a:t>
            </a:r>
            <a:r>
              <a:rPr sz="3600" spc="-415" dirty="0"/>
              <a:t>e</a:t>
            </a:r>
            <a:r>
              <a:rPr sz="3600" spc="-130" dirty="0"/>
              <a:t>l</a:t>
            </a:r>
            <a:r>
              <a:rPr sz="3600" spc="-235" dirty="0"/>
              <a:t>a</a:t>
            </a:r>
            <a:r>
              <a:rPr sz="3600" spc="-220" dirty="0"/>
              <a:t>y</a:t>
            </a:r>
            <a:r>
              <a:rPr sz="3600" spc="-210" dirty="0"/>
              <a:t>an</a:t>
            </a:r>
            <a:r>
              <a:rPr sz="3600" spc="-220" dirty="0"/>
              <a:t>an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752917"/>
            <a:ext cx="5439410" cy="1977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50" dirty="0">
                <a:latin typeface="Times New Roman"/>
                <a:cs typeface="Times New Roman"/>
              </a:rPr>
              <a:t>Bila </a:t>
            </a:r>
            <a:r>
              <a:rPr sz="3200" spc="-190" dirty="0">
                <a:latin typeface="Times New Roman"/>
                <a:cs typeface="Times New Roman"/>
              </a:rPr>
              <a:t>RS</a:t>
            </a:r>
            <a:r>
              <a:rPr sz="3200" spc="-18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mempunyai </a:t>
            </a:r>
            <a:r>
              <a:rPr sz="3200" spc="-40" dirty="0">
                <a:latin typeface="Times New Roman"/>
                <a:cs typeface="Times New Roman"/>
              </a:rPr>
              <a:t>BOR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rendah,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maka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ditekan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serendah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mungkin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 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meningkatkan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utilisasi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5989" y="515556"/>
            <a:ext cx="47307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50" dirty="0"/>
              <a:t>f.</a:t>
            </a:r>
            <a:r>
              <a:rPr sz="4000" spc="-180" dirty="0"/>
              <a:t> </a:t>
            </a:r>
            <a:r>
              <a:rPr sz="4000" spc="610" dirty="0"/>
              <a:t>M</a:t>
            </a:r>
            <a:r>
              <a:rPr sz="4000" spc="-285" dirty="0"/>
              <a:t>e</a:t>
            </a:r>
            <a:r>
              <a:rPr sz="4000" spc="-254" dirty="0"/>
              <a:t>n</a:t>
            </a:r>
            <a:r>
              <a:rPr sz="4000" spc="-204" dirty="0"/>
              <a:t>gur</a:t>
            </a:r>
            <a:r>
              <a:rPr sz="4000" spc="-195" dirty="0"/>
              <a:t>a</a:t>
            </a:r>
            <a:r>
              <a:rPr sz="4000" spc="-80" dirty="0"/>
              <a:t>ngi</a:t>
            </a:r>
            <a:r>
              <a:rPr sz="4000" spc="-240" dirty="0"/>
              <a:t> </a:t>
            </a:r>
            <a:r>
              <a:rPr sz="4000" spc="-315" dirty="0"/>
              <a:t>p</a:t>
            </a:r>
            <a:r>
              <a:rPr sz="4000" spc="-480" dirty="0"/>
              <a:t>e</a:t>
            </a:r>
            <a:r>
              <a:rPr sz="4000" spc="-340" dirty="0"/>
              <a:t>s</a:t>
            </a:r>
            <a:r>
              <a:rPr sz="4000" spc="-380" dirty="0"/>
              <a:t>a</a:t>
            </a:r>
            <a:r>
              <a:rPr sz="4000" spc="-80" dirty="0"/>
              <a:t>ing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752917"/>
            <a:ext cx="6029325" cy="2076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90" dirty="0">
                <a:latin typeface="Times New Roman"/>
                <a:cs typeface="Times New Roman"/>
              </a:rPr>
              <a:t>RS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mempunyai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strategi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agar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tarifnya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t</a:t>
            </a:r>
            <a:r>
              <a:rPr sz="3200" spc="-50" dirty="0">
                <a:latin typeface="Times New Roman"/>
                <a:cs typeface="Times New Roman"/>
              </a:rPr>
              <a:t>i</a:t>
            </a:r>
            <a:r>
              <a:rPr sz="3200" spc="-75" dirty="0">
                <a:latin typeface="Times New Roman"/>
                <a:cs typeface="Times New Roman"/>
              </a:rPr>
              <a:t>dak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sa</a:t>
            </a:r>
            <a:r>
              <a:rPr sz="3200" spc="-125" dirty="0">
                <a:latin typeface="Times New Roman"/>
                <a:cs typeface="Times New Roman"/>
              </a:rPr>
              <a:t>ma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de</a:t>
            </a:r>
            <a:r>
              <a:rPr sz="3200" spc="-10" dirty="0">
                <a:latin typeface="Times New Roman"/>
                <a:cs typeface="Times New Roman"/>
              </a:rPr>
              <a:t>n</a:t>
            </a:r>
            <a:r>
              <a:rPr sz="3200" spc="-85" dirty="0">
                <a:latin typeface="Times New Roman"/>
                <a:cs typeface="Times New Roman"/>
              </a:rPr>
              <a:t>gan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95" dirty="0">
                <a:latin typeface="Times New Roman"/>
                <a:cs typeface="Times New Roman"/>
              </a:rPr>
              <a:t>RS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60" dirty="0">
                <a:latin typeface="Times New Roman"/>
                <a:cs typeface="Times New Roman"/>
              </a:rPr>
              <a:t>la</a:t>
            </a:r>
            <a:r>
              <a:rPr sz="3200" spc="-114" dirty="0">
                <a:latin typeface="Times New Roman"/>
                <a:cs typeface="Times New Roman"/>
              </a:rPr>
              <a:t>i</a:t>
            </a:r>
            <a:r>
              <a:rPr sz="3200" spc="30" dirty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  <a:p>
            <a:pPr marL="355600" marR="7874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35" dirty="0">
                <a:latin typeface="Times New Roman"/>
                <a:cs typeface="Times New Roman"/>
              </a:rPr>
              <a:t>Bisa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diterapkan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rendah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atau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tinggi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1049" y="515556"/>
            <a:ext cx="65805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40" dirty="0"/>
              <a:t>g</a:t>
            </a:r>
            <a:r>
              <a:rPr sz="4000" spc="-470" dirty="0"/>
              <a:t>.</a:t>
            </a:r>
            <a:r>
              <a:rPr sz="4000" spc="-210" dirty="0"/>
              <a:t> </a:t>
            </a:r>
            <a:r>
              <a:rPr sz="4000" spc="615" dirty="0"/>
              <a:t>M</a:t>
            </a:r>
            <a:r>
              <a:rPr sz="4000" spc="-185" dirty="0"/>
              <a:t>e</a:t>
            </a:r>
            <a:r>
              <a:rPr sz="4000" spc="-245" dirty="0"/>
              <a:t>m</a:t>
            </a:r>
            <a:r>
              <a:rPr sz="4000" spc="-380" dirty="0"/>
              <a:t>a</a:t>
            </a:r>
            <a:r>
              <a:rPr sz="4000" spc="-290" dirty="0"/>
              <a:t>k</a:t>
            </a:r>
            <a:r>
              <a:rPr sz="4000" spc="-220" dirty="0"/>
              <a:t>s</a:t>
            </a:r>
            <a:r>
              <a:rPr sz="4000" spc="-190" dirty="0"/>
              <a:t>imalkan</a:t>
            </a:r>
            <a:r>
              <a:rPr sz="4000" spc="-220" dirty="0"/>
              <a:t> </a:t>
            </a:r>
            <a:r>
              <a:rPr sz="4000" spc="-315" dirty="0"/>
              <a:t>p</a:t>
            </a:r>
            <a:r>
              <a:rPr sz="4000" spc="-285" dirty="0"/>
              <a:t>e</a:t>
            </a:r>
            <a:r>
              <a:rPr sz="4000" spc="-254" dirty="0"/>
              <a:t>n</a:t>
            </a:r>
            <a:r>
              <a:rPr sz="4000" spc="-325" dirty="0"/>
              <a:t>d</a:t>
            </a:r>
            <a:r>
              <a:rPr sz="4000" spc="-320" dirty="0"/>
              <a:t>a</a:t>
            </a:r>
            <a:r>
              <a:rPr sz="4000" spc="-375" dirty="0"/>
              <a:t>p</a:t>
            </a:r>
            <a:r>
              <a:rPr sz="4000" spc="-340" dirty="0"/>
              <a:t>a</a:t>
            </a:r>
            <a:r>
              <a:rPr sz="4000" spc="-175" dirty="0"/>
              <a:t>t</a:t>
            </a:r>
            <a:r>
              <a:rPr sz="4000" spc="-245" dirty="0"/>
              <a:t>an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752917"/>
            <a:ext cx="5263515" cy="2076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Dapat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dilakukan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pada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pasar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RS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cenderung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dikuasai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oleh 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satu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RS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90" dirty="0">
                <a:latin typeface="Times New Roman"/>
                <a:cs typeface="Times New Roman"/>
              </a:rPr>
              <a:t>Ap</a:t>
            </a:r>
            <a:r>
              <a:rPr sz="3200" spc="-65" dirty="0">
                <a:latin typeface="Times New Roman"/>
                <a:cs typeface="Times New Roman"/>
              </a:rPr>
              <a:t>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co</a:t>
            </a:r>
            <a:r>
              <a:rPr sz="3200" dirty="0">
                <a:latin typeface="Times New Roman"/>
                <a:cs typeface="Times New Roman"/>
              </a:rPr>
              <a:t>n</a:t>
            </a:r>
            <a:r>
              <a:rPr sz="3200" spc="25" dirty="0">
                <a:latin typeface="Times New Roman"/>
                <a:cs typeface="Times New Roman"/>
              </a:rPr>
              <a:t>t</a:t>
            </a:r>
            <a:r>
              <a:rPr sz="3200" spc="60" dirty="0">
                <a:latin typeface="Times New Roman"/>
                <a:cs typeface="Times New Roman"/>
              </a:rPr>
              <a:t>o</a:t>
            </a:r>
            <a:r>
              <a:rPr sz="3200" spc="30" dirty="0">
                <a:latin typeface="Times New Roman"/>
                <a:cs typeface="Times New Roman"/>
              </a:rPr>
              <a:t>h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RS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35" dirty="0">
                <a:latin typeface="Times New Roman"/>
                <a:cs typeface="Times New Roman"/>
              </a:rPr>
              <a:t>n</a:t>
            </a:r>
            <a:r>
              <a:rPr sz="3200" spc="-190" dirty="0">
                <a:latin typeface="Times New Roman"/>
                <a:cs typeface="Times New Roman"/>
              </a:rPr>
              <a:t>ya…?</a:t>
            </a:r>
            <a:r>
              <a:rPr sz="3200" spc="-155" dirty="0">
                <a:latin typeface="Times New Roman"/>
                <a:cs typeface="Times New Roman"/>
              </a:rPr>
              <a:t>?</a:t>
            </a:r>
            <a:r>
              <a:rPr sz="3200" spc="-254" dirty="0">
                <a:latin typeface="Times New Roman"/>
                <a:cs typeface="Times New Roman"/>
              </a:rPr>
              <a:t>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9512" y="515556"/>
            <a:ext cx="678053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75" dirty="0"/>
              <a:t>h</a:t>
            </a:r>
            <a:r>
              <a:rPr sz="4000" spc="-470" dirty="0"/>
              <a:t>.</a:t>
            </a:r>
            <a:r>
              <a:rPr sz="4000" spc="-210" dirty="0"/>
              <a:t> </a:t>
            </a:r>
            <a:r>
              <a:rPr sz="4000" spc="610" dirty="0"/>
              <a:t>M</a:t>
            </a:r>
            <a:r>
              <a:rPr sz="4000" spc="-185" dirty="0"/>
              <a:t>e</a:t>
            </a:r>
            <a:r>
              <a:rPr sz="4000" spc="-250" dirty="0"/>
              <a:t>m</a:t>
            </a:r>
            <a:r>
              <a:rPr sz="4000" spc="-90" dirty="0"/>
              <a:t>i</a:t>
            </a:r>
            <a:r>
              <a:rPr sz="4000" spc="-160" dirty="0"/>
              <a:t>n</a:t>
            </a:r>
            <a:r>
              <a:rPr sz="4000" spc="-190" dirty="0"/>
              <a:t>imalkan</a:t>
            </a:r>
            <a:r>
              <a:rPr sz="4000" spc="-240" dirty="0"/>
              <a:t> </a:t>
            </a:r>
            <a:r>
              <a:rPr sz="4000" spc="-315" dirty="0"/>
              <a:t>p</a:t>
            </a:r>
            <a:r>
              <a:rPr sz="4000" spc="-285" dirty="0"/>
              <a:t>e</a:t>
            </a:r>
            <a:r>
              <a:rPr sz="4000" spc="-254" dirty="0"/>
              <a:t>n</a:t>
            </a:r>
            <a:r>
              <a:rPr sz="4000" spc="20" dirty="0"/>
              <a:t>g</a:t>
            </a:r>
            <a:r>
              <a:rPr sz="4000" spc="25" dirty="0"/>
              <a:t>g</a:t>
            </a:r>
            <a:r>
              <a:rPr sz="4000" spc="-210" dirty="0"/>
              <a:t>un</a:t>
            </a:r>
            <a:r>
              <a:rPr sz="4000" spc="-175" dirty="0"/>
              <a:t>a</a:t>
            </a:r>
            <a:r>
              <a:rPr sz="4000" spc="-229" dirty="0"/>
              <a:t>a</a:t>
            </a:r>
            <a:r>
              <a:rPr sz="4000" spc="-250" dirty="0"/>
              <a:t>n</a:t>
            </a:r>
            <a:r>
              <a:rPr sz="4000" spc="-245" dirty="0"/>
              <a:t> </a:t>
            </a:r>
            <a:r>
              <a:rPr sz="4000" spc="-470" dirty="0"/>
              <a:t>.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501189"/>
            <a:ext cx="5883910" cy="324802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latin typeface="Times New Roman"/>
                <a:cs typeface="Times New Roman"/>
              </a:rPr>
              <a:t>Tarif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ditetapkan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secara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tinggi</a:t>
            </a:r>
            <a:endParaRPr sz="3200">
              <a:latin typeface="Times New Roman"/>
              <a:cs typeface="Times New Roman"/>
            </a:endParaRPr>
          </a:p>
          <a:p>
            <a:pPr marL="355600" marR="358775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35" dirty="0">
                <a:latin typeface="Times New Roman"/>
                <a:cs typeface="Times New Roman"/>
              </a:rPr>
              <a:t>Mis.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Tarif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pelayanan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umum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pada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RS</a:t>
            </a:r>
            <a:r>
              <a:rPr sz="3200" spc="-18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pemerintah </a:t>
            </a:r>
            <a:r>
              <a:rPr sz="3200" spc="-45" dirty="0">
                <a:latin typeface="Times New Roman"/>
                <a:cs typeface="Times New Roman"/>
              </a:rPr>
              <a:t>ditetapkan </a:t>
            </a:r>
            <a:r>
              <a:rPr sz="3200" spc="-65" dirty="0">
                <a:latin typeface="Times New Roman"/>
                <a:cs typeface="Times New Roman"/>
              </a:rPr>
              <a:t>lebih 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tinggi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dibandingkan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 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serupa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di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puskesmas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latin typeface="Times New Roman"/>
                <a:cs typeface="Times New Roman"/>
              </a:rPr>
              <a:t>Fungsi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rujukan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ditingkatkan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2188" y="482282"/>
            <a:ext cx="61207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20" dirty="0"/>
              <a:t>i.</a:t>
            </a:r>
            <a:r>
              <a:rPr sz="4000" spc="-180" dirty="0"/>
              <a:t> </a:t>
            </a:r>
            <a:r>
              <a:rPr sz="4000" spc="615" dirty="0"/>
              <a:t>M</a:t>
            </a:r>
            <a:r>
              <a:rPr sz="4000" spc="-465" dirty="0"/>
              <a:t>e</a:t>
            </a:r>
            <a:r>
              <a:rPr sz="4000" spc="-70" dirty="0"/>
              <a:t>n</a:t>
            </a:r>
            <a:r>
              <a:rPr sz="4000" spc="-254" dirty="0"/>
              <a:t>cipta</a:t>
            </a:r>
            <a:r>
              <a:rPr sz="4000" spc="-285" dirty="0"/>
              <a:t>k</a:t>
            </a:r>
            <a:r>
              <a:rPr sz="4000" spc="-229" dirty="0"/>
              <a:t>a</a:t>
            </a:r>
            <a:r>
              <a:rPr sz="4000" spc="-250" dirty="0"/>
              <a:t>n</a:t>
            </a:r>
            <a:r>
              <a:rPr sz="4000" spc="-220" dirty="0"/>
              <a:t> </a:t>
            </a:r>
            <a:r>
              <a:rPr b="0" i="1" spc="-555" dirty="0">
                <a:latin typeface="Times New Roman"/>
                <a:cs typeface="Times New Roman"/>
              </a:rPr>
              <a:t>corpo</a:t>
            </a:r>
            <a:r>
              <a:rPr b="0" i="1" spc="-480" dirty="0">
                <a:latin typeface="Times New Roman"/>
                <a:cs typeface="Times New Roman"/>
              </a:rPr>
              <a:t>r</a:t>
            </a:r>
            <a:r>
              <a:rPr b="0" i="1" spc="-390" dirty="0">
                <a:latin typeface="Times New Roman"/>
                <a:cs typeface="Times New Roman"/>
              </a:rPr>
              <a:t>at</a:t>
            </a:r>
            <a:r>
              <a:rPr b="0" i="1" spc="-440" dirty="0">
                <a:latin typeface="Times New Roman"/>
                <a:cs typeface="Times New Roman"/>
              </a:rPr>
              <a:t>e</a:t>
            </a:r>
            <a:r>
              <a:rPr b="0" i="1" spc="-5" dirty="0">
                <a:latin typeface="Times New Roman"/>
                <a:cs typeface="Times New Roman"/>
              </a:rPr>
              <a:t> </a:t>
            </a:r>
            <a:r>
              <a:rPr b="0" i="1" spc="-505" dirty="0">
                <a:latin typeface="Times New Roman"/>
                <a:cs typeface="Times New Roman"/>
              </a:rPr>
              <a:t>image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600517"/>
            <a:ext cx="6101715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0" dirty="0">
                <a:latin typeface="Times New Roman"/>
                <a:cs typeface="Times New Roman"/>
              </a:rPr>
              <a:t>Yaitu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penetapan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bertujuan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12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meningkatkan</a:t>
            </a:r>
            <a:r>
              <a:rPr sz="3200" spc="114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citra</a:t>
            </a:r>
            <a:r>
              <a:rPr sz="3200" spc="12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sebagai 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RS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golongan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masyarakat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kelas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atas</a:t>
            </a:r>
            <a:endParaRPr sz="320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25" dirty="0">
                <a:latin typeface="Times New Roman"/>
                <a:cs typeface="Times New Roman"/>
              </a:rPr>
              <a:t>Banyak </a:t>
            </a:r>
            <a:r>
              <a:rPr sz="3200" spc="-195" dirty="0">
                <a:latin typeface="Times New Roman"/>
                <a:cs typeface="Times New Roman"/>
              </a:rPr>
              <a:t>RS</a:t>
            </a:r>
            <a:r>
              <a:rPr sz="3200" spc="-190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saling </a:t>
            </a:r>
            <a:r>
              <a:rPr sz="3200" spc="-40" dirty="0">
                <a:latin typeface="Times New Roman"/>
                <a:cs typeface="Times New Roman"/>
              </a:rPr>
              <a:t>berlomba </a:t>
            </a:r>
            <a:r>
              <a:rPr sz="3200" spc="-20" dirty="0">
                <a:latin typeface="Times New Roman"/>
                <a:cs typeface="Times New Roman"/>
              </a:rPr>
              <a:t>untuk 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mendapatkan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citra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RS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paling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mewah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8191" y="477202"/>
            <a:ext cx="35496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P</a:t>
            </a:r>
            <a:r>
              <a:rPr spc="-5" dirty="0"/>
              <a:t>o</a:t>
            </a:r>
            <a:r>
              <a:rPr spc="-160" dirty="0"/>
              <a:t>k</a:t>
            </a:r>
            <a:r>
              <a:rPr spc="-45" dirty="0"/>
              <a:t>ok</a:t>
            </a:r>
            <a:r>
              <a:rPr spc="-260" dirty="0"/>
              <a:t> </a:t>
            </a:r>
            <a:r>
              <a:rPr spc="-245" dirty="0"/>
              <a:t>B</a:t>
            </a:r>
            <a:r>
              <a:rPr spc="-409" dirty="0"/>
              <a:t>a</a:t>
            </a:r>
            <a:r>
              <a:rPr spc="-195" dirty="0"/>
              <a:t>h</a:t>
            </a:r>
            <a:r>
              <a:rPr spc="-340" dirty="0"/>
              <a:t>asan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501189"/>
            <a:ext cx="5652770" cy="3443604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40" dirty="0">
                <a:latin typeface="Times New Roman"/>
                <a:cs typeface="Times New Roman"/>
              </a:rPr>
              <a:t>Pendahuluan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Konsep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Times New Roman"/>
                <a:cs typeface="Times New Roman"/>
              </a:rPr>
              <a:t>Tujuan</a:t>
            </a:r>
            <a:r>
              <a:rPr sz="3200" spc="-25" dirty="0">
                <a:latin typeface="Times New Roman"/>
                <a:cs typeface="Times New Roman"/>
              </a:rPr>
              <a:t> penetapan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endParaRPr sz="3200">
              <a:latin typeface="Times New Roman"/>
              <a:cs typeface="Times New Roman"/>
            </a:endParaRPr>
          </a:p>
          <a:p>
            <a:pPr marL="355600" marR="94869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Times New Roman"/>
                <a:cs typeface="Times New Roman"/>
              </a:rPr>
              <a:t>Faktor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mempengaruhi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10" dirty="0">
                <a:latin typeface="Times New Roman"/>
                <a:cs typeface="Times New Roman"/>
              </a:rPr>
              <a:t>Upaya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pengendalian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6008" y="241553"/>
            <a:ext cx="5954395" cy="1184275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417955" marR="5080" indent="-1405890">
              <a:lnSpc>
                <a:spcPts val="4320"/>
              </a:lnSpc>
              <a:spcBef>
                <a:spcPts val="645"/>
              </a:spcBef>
            </a:pPr>
            <a:r>
              <a:rPr sz="4000" spc="-215" dirty="0"/>
              <a:t>F</a:t>
            </a:r>
            <a:r>
              <a:rPr sz="4000" spc="-375" dirty="0"/>
              <a:t>a</a:t>
            </a:r>
            <a:r>
              <a:rPr sz="4000" spc="-140" dirty="0"/>
              <a:t>k</a:t>
            </a:r>
            <a:r>
              <a:rPr sz="4000" spc="-170" dirty="0"/>
              <a:t>t</a:t>
            </a:r>
            <a:r>
              <a:rPr sz="4000" spc="-135" dirty="0"/>
              <a:t>or</a:t>
            </a:r>
            <a:r>
              <a:rPr sz="4000" spc="-235" dirty="0"/>
              <a:t> </a:t>
            </a:r>
            <a:r>
              <a:rPr sz="4000" spc="-100" dirty="0"/>
              <a:t>y</a:t>
            </a:r>
            <a:r>
              <a:rPr sz="4000" spc="-375" dirty="0"/>
              <a:t>a</a:t>
            </a:r>
            <a:r>
              <a:rPr sz="4000" spc="-65" dirty="0"/>
              <a:t>n</a:t>
            </a:r>
            <a:r>
              <a:rPr sz="4000" spc="20" dirty="0"/>
              <a:t>g</a:t>
            </a:r>
            <a:r>
              <a:rPr sz="4000" spc="-235" dirty="0"/>
              <a:t> </a:t>
            </a:r>
            <a:r>
              <a:rPr sz="4000" spc="35" dirty="0"/>
              <a:t>m</a:t>
            </a:r>
            <a:r>
              <a:rPr sz="4000" spc="-465" dirty="0"/>
              <a:t>e</a:t>
            </a:r>
            <a:r>
              <a:rPr sz="4000" spc="35" dirty="0"/>
              <a:t>m</a:t>
            </a:r>
            <a:r>
              <a:rPr sz="4000" spc="-225" dirty="0"/>
              <a:t>pen</a:t>
            </a:r>
            <a:r>
              <a:rPr sz="4000" spc="-185" dirty="0"/>
              <a:t>g</a:t>
            </a:r>
            <a:r>
              <a:rPr sz="4000" spc="-375" dirty="0"/>
              <a:t>a</a:t>
            </a:r>
            <a:r>
              <a:rPr sz="4000" spc="-210" dirty="0"/>
              <a:t>ru</a:t>
            </a:r>
            <a:r>
              <a:rPr sz="4000" spc="-229" dirty="0"/>
              <a:t>h</a:t>
            </a:r>
            <a:r>
              <a:rPr sz="4000" spc="-170" dirty="0"/>
              <a:t>i  </a:t>
            </a:r>
            <a:r>
              <a:rPr sz="4000" spc="-175" dirty="0"/>
              <a:t>t</a:t>
            </a:r>
            <a:r>
              <a:rPr sz="4000" spc="-380" dirty="0"/>
              <a:t>a</a:t>
            </a:r>
            <a:r>
              <a:rPr sz="4000" spc="-320" dirty="0"/>
              <a:t>r</a:t>
            </a:r>
            <a:r>
              <a:rPr sz="4000" spc="-200" dirty="0"/>
              <a:t>if</a:t>
            </a:r>
            <a:r>
              <a:rPr sz="4000" spc="-225" dirty="0"/>
              <a:t> </a:t>
            </a:r>
            <a:r>
              <a:rPr sz="4000" spc="-315" dirty="0"/>
              <a:t>p</a:t>
            </a:r>
            <a:r>
              <a:rPr sz="4000" spc="-420" dirty="0"/>
              <a:t>e</a:t>
            </a:r>
            <a:r>
              <a:rPr sz="4000" spc="-200" dirty="0"/>
              <a:t>l</a:t>
            </a:r>
            <a:r>
              <a:rPr sz="4000" spc="-380" dirty="0"/>
              <a:t>a</a:t>
            </a:r>
            <a:r>
              <a:rPr sz="4000" spc="-215" dirty="0"/>
              <a:t>yanan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501189"/>
            <a:ext cx="5025390" cy="236918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70" dirty="0">
                <a:latin typeface="Times New Roman"/>
                <a:cs typeface="Times New Roman"/>
              </a:rPr>
              <a:t>Biaya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investasi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70" dirty="0">
                <a:latin typeface="Times New Roman"/>
                <a:cs typeface="Times New Roman"/>
              </a:rPr>
              <a:t>Biaya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kegiatan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rutin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70" dirty="0">
                <a:latin typeface="Times New Roman"/>
                <a:cs typeface="Times New Roman"/>
              </a:rPr>
              <a:t>Biaya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rencana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pengembangan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5" dirty="0">
                <a:latin typeface="Times New Roman"/>
                <a:cs typeface="Times New Roman"/>
              </a:rPr>
              <a:t>Besarnya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target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keuntungan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5410" y="477202"/>
            <a:ext cx="38544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9" dirty="0"/>
              <a:t>a</a:t>
            </a:r>
            <a:r>
              <a:rPr spc="-515" dirty="0"/>
              <a:t>.</a:t>
            </a:r>
            <a:r>
              <a:rPr spc="-210" dirty="0"/>
              <a:t> </a:t>
            </a:r>
            <a:r>
              <a:rPr spc="-245" dirty="0"/>
              <a:t>B</a:t>
            </a:r>
            <a:r>
              <a:rPr spc="-160" dirty="0"/>
              <a:t>i</a:t>
            </a:r>
            <a:r>
              <a:rPr spc="-335" dirty="0"/>
              <a:t>ay</a:t>
            </a:r>
            <a:r>
              <a:rPr spc="-330" dirty="0"/>
              <a:t>a</a:t>
            </a:r>
            <a:r>
              <a:rPr spc="-260" dirty="0"/>
              <a:t> </a:t>
            </a:r>
            <a:r>
              <a:rPr spc="-160" dirty="0"/>
              <a:t>i</a:t>
            </a:r>
            <a:r>
              <a:rPr spc="-85" dirty="0"/>
              <a:t>n</a:t>
            </a:r>
            <a:r>
              <a:rPr spc="-310" dirty="0"/>
              <a:t>v</a:t>
            </a:r>
            <a:r>
              <a:rPr spc="-405" dirty="0"/>
              <a:t>es</a:t>
            </a:r>
            <a:r>
              <a:rPr spc="-295" dirty="0"/>
              <a:t>t</a:t>
            </a:r>
            <a:r>
              <a:rPr spc="-340" dirty="0"/>
              <a:t>asi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557337"/>
            <a:ext cx="5923915" cy="431736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788670" indent="-342900">
              <a:lnSpc>
                <a:spcPct val="9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Di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rumah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sakit,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biaya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investasi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meliputi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pembangunan 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gedung,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pembelian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berbagai 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peralatan </a:t>
            </a:r>
            <a:r>
              <a:rPr sz="3200" spc="50" dirty="0">
                <a:latin typeface="Times New Roman"/>
                <a:cs typeface="Times New Roman"/>
              </a:rPr>
              <a:t>medis/non </a:t>
            </a:r>
            <a:r>
              <a:rPr sz="3200" spc="-75" dirty="0">
                <a:latin typeface="Times New Roman"/>
                <a:cs typeface="Times New Roman"/>
              </a:rPr>
              <a:t>medis, 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pendidikan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pelatihan,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dll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latin typeface="Times New Roman"/>
                <a:cs typeface="Times New Roman"/>
              </a:rPr>
              <a:t>Penetapan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bergantung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kepada;</a:t>
            </a:r>
            <a:endParaRPr sz="3200">
              <a:latin typeface="Times New Roman"/>
              <a:cs typeface="Times New Roman"/>
            </a:endParaRPr>
          </a:p>
          <a:p>
            <a:pPr marL="756920" lvl="1" indent="-287020">
              <a:lnSpc>
                <a:spcPct val="100000"/>
              </a:lnSpc>
              <a:spcBef>
                <a:spcPts val="384"/>
              </a:spcBef>
              <a:buChar char="–"/>
              <a:tabLst>
                <a:tab pos="756920" algn="l"/>
              </a:tabLst>
            </a:pPr>
            <a:r>
              <a:rPr sz="3000" spc="-65" dirty="0">
                <a:latin typeface="Times New Roman"/>
                <a:cs typeface="Times New Roman"/>
              </a:rPr>
              <a:t>Rencana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spc="-65" dirty="0">
                <a:latin typeface="Times New Roman"/>
                <a:cs typeface="Times New Roman"/>
              </a:rPr>
              <a:t>titik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65" dirty="0">
                <a:latin typeface="Times New Roman"/>
                <a:cs typeface="Times New Roman"/>
              </a:rPr>
              <a:t>impas</a:t>
            </a:r>
            <a:endParaRPr sz="3000">
              <a:latin typeface="Times New Roman"/>
              <a:cs typeface="Times New Roman"/>
            </a:endParaRPr>
          </a:p>
          <a:p>
            <a:pPr marL="756920" lvl="1" indent="-287020">
              <a:lnSpc>
                <a:spcPct val="100000"/>
              </a:lnSpc>
              <a:spcBef>
                <a:spcPts val="360"/>
              </a:spcBef>
              <a:buChar char="–"/>
              <a:tabLst>
                <a:tab pos="756920" algn="l"/>
              </a:tabLst>
            </a:pPr>
            <a:r>
              <a:rPr sz="3000" spc="-105" dirty="0">
                <a:latin typeface="Times New Roman"/>
                <a:cs typeface="Times New Roman"/>
              </a:rPr>
              <a:t>Jangka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75" dirty="0">
                <a:latin typeface="Times New Roman"/>
                <a:cs typeface="Times New Roman"/>
              </a:rPr>
              <a:t>waktu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spc="-65" dirty="0">
                <a:latin typeface="Times New Roman"/>
                <a:cs typeface="Times New Roman"/>
              </a:rPr>
              <a:t>pengembalian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spc="-50" dirty="0">
                <a:latin typeface="Times New Roman"/>
                <a:cs typeface="Times New Roman"/>
              </a:rPr>
              <a:t>modal</a:t>
            </a:r>
            <a:endParaRPr sz="3000">
              <a:latin typeface="Times New Roman"/>
              <a:cs typeface="Times New Roman"/>
            </a:endParaRPr>
          </a:p>
          <a:p>
            <a:pPr marL="756920" lvl="1" indent="-287020">
              <a:lnSpc>
                <a:spcPct val="100000"/>
              </a:lnSpc>
              <a:spcBef>
                <a:spcPts val="360"/>
              </a:spcBef>
              <a:buChar char="–"/>
              <a:tabLst>
                <a:tab pos="756920" algn="l"/>
              </a:tabLst>
            </a:pPr>
            <a:r>
              <a:rPr sz="3000" spc="-35" dirty="0">
                <a:latin typeface="Times New Roman"/>
                <a:cs typeface="Times New Roman"/>
              </a:rPr>
              <a:t>Perhitungan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spc="-80" dirty="0">
                <a:latin typeface="Times New Roman"/>
                <a:cs typeface="Times New Roman"/>
              </a:rPr>
              <a:t>masa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spc="-90" dirty="0">
                <a:latin typeface="Times New Roman"/>
                <a:cs typeface="Times New Roman"/>
              </a:rPr>
              <a:t>kadaluwarsa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9450" y="477202"/>
            <a:ext cx="52387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b</a:t>
            </a:r>
            <a:r>
              <a:rPr spc="-515" dirty="0"/>
              <a:t>.</a:t>
            </a:r>
            <a:r>
              <a:rPr spc="-235" dirty="0"/>
              <a:t> </a:t>
            </a:r>
            <a:r>
              <a:rPr spc="-245" dirty="0"/>
              <a:t>B</a:t>
            </a:r>
            <a:r>
              <a:rPr spc="-165" dirty="0"/>
              <a:t>i</a:t>
            </a:r>
            <a:r>
              <a:rPr spc="-335" dirty="0"/>
              <a:t>ay</a:t>
            </a:r>
            <a:r>
              <a:rPr spc="-330" dirty="0"/>
              <a:t>a</a:t>
            </a:r>
            <a:r>
              <a:rPr spc="-245" dirty="0"/>
              <a:t> </a:t>
            </a:r>
            <a:r>
              <a:rPr spc="-160" dirty="0"/>
              <a:t>k</a:t>
            </a:r>
            <a:r>
              <a:rPr spc="-500" dirty="0"/>
              <a:t>e</a:t>
            </a:r>
            <a:r>
              <a:rPr spc="-200" dirty="0"/>
              <a:t>gia</a:t>
            </a:r>
            <a:r>
              <a:rPr spc="-160" dirty="0"/>
              <a:t>t</a:t>
            </a:r>
            <a:r>
              <a:rPr spc="-254" dirty="0"/>
              <a:t>a</a:t>
            </a:r>
            <a:r>
              <a:rPr spc="-275" dirty="0"/>
              <a:t>n</a:t>
            </a:r>
            <a:r>
              <a:rPr spc="-265" dirty="0"/>
              <a:t> </a:t>
            </a:r>
            <a:r>
              <a:rPr spc="-210" dirty="0"/>
              <a:t>r</a:t>
            </a:r>
            <a:r>
              <a:rPr spc="-280" dirty="0"/>
              <a:t>u</a:t>
            </a:r>
            <a:r>
              <a:rPr spc="-195" dirty="0"/>
              <a:t>t</a:t>
            </a:r>
            <a:r>
              <a:rPr spc="-165" dirty="0"/>
              <a:t>i</a:t>
            </a:r>
            <a:r>
              <a:rPr spc="-100" dirty="0"/>
              <a:t>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600517"/>
            <a:ext cx="6175375" cy="324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latin typeface="Times New Roman"/>
                <a:cs typeface="Times New Roman"/>
              </a:rPr>
              <a:t>Mencakup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semua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dibutuhkan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menyelenggarakan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berbagai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kegiatan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rutin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Times New Roman"/>
                <a:cs typeface="Times New Roman"/>
              </a:rPr>
              <a:t>Terdiri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dari;</a:t>
            </a:r>
            <a:endParaRPr sz="3200">
              <a:latin typeface="Times New Roman"/>
              <a:cs typeface="Times New Roman"/>
            </a:endParaRPr>
          </a:p>
          <a:p>
            <a:pPr marL="756920" lvl="1" indent="-287020">
              <a:lnSpc>
                <a:spcPct val="100000"/>
              </a:lnSpc>
              <a:spcBef>
                <a:spcPts val="765"/>
              </a:spcBef>
              <a:buChar char="–"/>
              <a:tabLst>
                <a:tab pos="756920" algn="l"/>
              </a:tabLst>
            </a:pPr>
            <a:r>
              <a:rPr sz="3200" spc="-25" dirty="0">
                <a:latin typeface="Times New Roman"/>
                <a:cs typeface="Times New Roman"/>
              </a:rPr>
              <a:t>Direct </a:t>
            </a:r>
            <a:r>
              <a:rPr sz="3200" spc="-20" dirty="0">
                <a:latin typeface="Times New Roman"/>
                <a:cs typeface="Times New Roman"/>
              </a:rPr>
              <a:t>cost</a:t>
            </a:r>
            <a:endParaRPr sz="3200">
              <a:latin typeface="Times New Roman"/>
              <a:cs typeface="Times New Roman"/>
            </a:endParaRPr>
          </a:p>
          <a:p>
            <a:pPr marL="756920" lvl="1" indent="-287020">
              <a:lnSpc>
                <a:spcPct val="100000"/>
              </a:lnSpc>
              <a:spcBef>
                <a:spcPts val="760"/>
              </a:spcBef>
              <a:buChar char="–"/>
              <a:tabLst>
                <a:tab pos="756920" algn="l"/>
              </a:tabLst>
            </a:pPr>
            <a:r>
              <a:rPr sz="3200" spc="-25" dirty="0">
                <a:latin typeface="Times New Roman"/>
                <a:cs typeface="Times New Roman"/>
              </a:rPr>
              <a:t>Indirect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cost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5390" y="477202"/>
            <a:ext cx="26308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5" dirty="0"/>
              <a:t>D</a:t>
            </a:r>
            <a:r>
              <a:rPr spc="-165" dirty="0"/>
              <a:t>i</a:t>
            </a:r>
            <a:r>
              <a:rPr spc="-380" dirty="0"/>
              <a:t>r</a:t>
            </a:r>
            <a:r>
              <a:rPr spc="-500" dirty="0"/>
              <a:t>e</a:t>
            </a:r>
            <a:r>
              <a:rPr spc="-295" dirty="0"/>
              <a:t>ct</a:t>
            </a:r>
            <a:r>
              <a:rPr spc="-245" dirty="0"/>
              <a:t> </a:t>
            </a:r>
            <a:r>
              <a:rPr spc="60" dirty="0"/>
              <a:t>C</a:t>
            </a:r>
            <a:r>
              <a:rPr spc="105" dirty="0"/>
              <a:t>o</a:t>
            </a:r>
            <a:r>
              <a:rPr spc="-295" dirty="0"/>
              <a:t>st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600517"/>
            <a:ext cx="5581650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533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70" dirty="0">
                <a:latin typeface="Times New Roman"/>
                <a:cs typeface="Times New Roman"/>
              </a:rPr>
              <a:t>Biaya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kegiatan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berhubungan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langsung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 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kebutuhan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pelayanan</a:t>
            </a:r>
            <a:r>
              <a:rPr sz="3200" spc="-55" dirty="0">
                <a:latin typeface="Times New Roman"/>
                <a:cs typeface="Times New Roman"/>
              </a:rPr>
              <a:t> kesehatan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Times New Roman"/>
                <a:cs typeface="Times New Roman"/>
              </a:rPr>
              <a:t>Contoh;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penggunaan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alat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alat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kesehatan,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konsultasi 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dokter,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dll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5" dirty="0"/>
              <a:t>I</a:t>
            </a:r>
            <a:r>
              <a:rPr spc="-90" dirty="0"/>
              <a:t>n</a:t>
            </a:r>
            <a:r>
              <a:rPr spc="-245" dirty="0"/>
              <a:t>d</a:t>
            </a:r>
            <a:r>
              <a:rPr spc="-350" dirty="0"/>
              <a:t>ire</a:t>
            </a:r>
            <a:r>
              <a:rPr spc="-400" dirty="0"/>
              <a:t>c</a:t>
            </a:r>
            <a:r>
              <a:rPr spc="-200" dirty="0"/>
              <a:t>t</a:t>
            </a:r>
            <a:r>
              <a:rPr spc="-260" dirty="0"/>
              <a:t> </a:t>
            </a:r>
            <a:r>
              <a:rPr spc="60" dirty="0"/>
              <a:t>C</a:t>
            </a:r>
            <a:r>
              <a:rPr spc="105" dirty="0"/>
              <a:t>o</a:t>
            </a:r>
            <a:r>
              <a:rPr spc="-390" dirty="0"/>
              <a:t>s</a:t>
            </a:r>
            <a:r>
              <a:rPr spc="-200" dirty="0"/>
              <a:t>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600517"/>
            <a:ext cx="5753100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241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7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kegiatan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tidak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berhubungan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langsung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 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kebutuhan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pelayanan</a:t>
            </a:r>
            <a:r>
              <a:rPr sz="3200" spc="-55" dirty="0">
                <a:latin typeface="Times New Roman"/>
                <a:cs typeface="Times New Roman"/>
              </a:rPr>
              <a:t> kesehatan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Times New Roman"/>
                <a:cs typeface="Times New Roman"/>
              </a:rPr>
              <a:t>Contoh;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50" dirty="0">
                <a:latin typeface="Times New Roman"/>
                <a:cs typeface="Times New Roman"/>
              </a:rPr>
              <a:t>gaji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karyawan,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rekening 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listrik,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air,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pemeliharaan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bangunan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40" dirty="0">
                <a:latin typeface="Times New Roman"/>
                <a:cs typeface="Times New Roman"/>
              </a:rPr>
              <a:t>p</a:t>
            </a:r>
            <a:r>
              <a:rPr sz="3200" spc="-80" dirty="0">
                <a:latin typeface="Times New Roman"/>
                <a:cs typeface="Times New Roman"/>
              </a:rPr>
              <a:t>erala</a:t>
            </a:r>
            <a:r>
              <a:rPr sz="3200" spc="-45" dirty="0">
                <a:latin typeface="Times New Roman"/>
                <a:cs typeface="Times New Roman"/>
              </a:rPr>
              <a:t>t</a:t>
            </a:r>
            <a:r>
              <a:rPr sz="3200" spc="-50" dirty="0">
                <a:latin typeface="Times New Roman"/>
                <a:cs typeface="Times New Roman"/>
              </a:rPr>
              <a:t>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(</a:t>
            </a:r>
            <a:r>
              <a:rPr sz="3200" i="1" spc="-295" dirty="0">
                <a:latin typeface="Times New Roman"/>
                <a:cs typeface="Times New Roman"/>
              </a:rPr>
              <a:t>maintenanc</a:t>
            </a:r>
            <a:r>
              <a:rPr sz="3200" i="1" spc="-480" dirty="0">
                <a:latin typeface="Times New Roman"/>
                <a:cs typeface="Times New Roman"/>
              </a:rPr>
              <a:t>e</a:t>
            </a:r>
            <a:r>
              <a:rPr sz="3200" spc="-120" dirty="0">
                <a:latin typeface="Times New Roman"/>
                <a:cs typeface="Times New Roman"/>
              </a:rPr>
              <a:t>),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d</a:t>
            </a:r>
            <a:r>
              <a:rPr sz="3200" spc="-55" dirty="0">
                <a:latin typeface="Times New Roman"/>
                <a:cs typeface="Times New Roman"/>
              </a:rPr>
              <a:t>l</a:t>
            </a:r>
            <a:r>
              <a:rPr sz="3200" spc="-160" dirty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9312" y="477202"/>
            <a:ext cx="74409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0" dirty="0"/>
              <a:t>c.</a:t>
            </a:r>
            <a:r>
              <a:rPr spc="-204" dirty="0"/>
              <a:t> </a:t>
            </a:r>
            <a:r>
              <a:rPr spc="-245" dirty="0"/>
              <a:t>B</a:t>
            </a:r>
            <a:r>
              <a:rPr spc="-165" dirty="0"/>
              <a:t>i</a:t>
            </a:r>
            <a:r>
              <a:rPr spc="-335" dirty="0"/>
              <a:t>ay</a:t>
            </a:r>
            <a:r>
              <a:rPr spc="-330" dirty="0"/>
              <a:t>a</a:t>
            </a:r>
            <a:r>
              <a:rPr spc="-245" dirty="0"/>
              <a:t> </a:t>
            </a:r>
            <a:r>
              <a:rPr spc="-380" dirty="0"/>
              <a:t>r</a:t>
            </a:r>
            <a:r>
              <a:rPr spc="-475" dirty="0"/>
              <a:t>e</a:t>
            </a:r>
            <a:r>
              <a:rPr spc="-90" dirty="0"/>
              <a:t>n</a:t>
            </a:r>
            <a:r>
              <a:rPr spc="-335" dirty="0"/>
              <a:t>cana</a:t>
            </a:r>
            <a:r>
              <a:rPr spc="-240" dirty="0"/>
              <a:t> </a:t>
            </a:r>
            <a:r>
              <a:rPr spc="-355" dirty="0"/>
              <a:t>p</a:t>
            </a:r>
            <a:r>
              <a:rPr spc="-500" dirty="0"/>
              <a:t>e</a:t>
            </a:r>
            <a:r>
              <a:rPr spc="-195" dirty="0"/>
              <a:t>ngembang</a:t>
            </a:r>
            <a:r>
              <a:rPr spc="-150" dirty="0"/>
              <a:t>a</a:t>
            </a:r>
            <a:r>
              <a:rPr spc="-100" dirty="0"/>
              <a:t>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600517"/>
            <a:ext cx="5735320" cy="295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35" dirty="0">
                <a:latin typeface="Times New Roman"/>
                <a:cs typeface="Times New Roman"/>
              </a:rPr>
              <a:t>Mulai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dari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rencana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perluasan 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bangunan,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penambahan </a:t>
            </a:r>
            <a:r>
              <a:rPr sz="3200" spc="-65" dirty="0">
                <a:latin typeface="Times New Roman"/>
                <a:cs typeface="Times New Roman"/>
              </a:rPr>
              <a:t>peralatan,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penambahan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jumlah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dan 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peningkatan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pengetahuan 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karyawan,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rencana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penambahan 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jenis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pelayanan,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dll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4252" y="477202"/>
            <a:ext cx="712850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45" dirty="0"/>
              <a:t>d</a:t>
            </a:r>
            <a:r>
              <a:rPr spc="-515" dirty="0"/>
              <a:t>.</a:t>
            </a:r>
            <a:r>
              <a:rPr spc="-235" dirty="0"/>
              <a:t> </a:t>
            </a:r>
            <a:r>
              <a:rPr spc="-245" dirty="0"/>
              <a:t>B</a:t>
            </a:r>
            <a:r>
              <a:rPr spc="-500" dirty="0"/>
              <a:t>e</a:t>
            </a:r>
            <a:r>
              <a:rPr spc="-365" dirty="0"/>
              <a:t>s</a:t>
            </a:r>
            <a:r>
              <a:rPr spc="-450" dirty="0"/>
              <a:t>a</a:t>
            </a:r>
            <a:r>
              <a:rPr spc="-260" dirty="0"/>
              <a:t>rnya</a:t>
            </a:r>
            <a:r>
              <a:rPr spc="-270" dirty="0"/>
              <a:t> </a:t>
            </a:r>
            <a:r>
              <a:rPr spc="-195" dirty="0"/>
              <a:t>t</a:t>
            </a:r>
            <a:r>
              <a:rPr spc="-409" dirty="0"/>
              <a:t>a</a:t>
            </a:r>
            <a:r>
              <a:rPr spc="-160" dirty="0"/>
              <a:t>rg</a:t>
            </a:r>
            <a:r>
              <a:rPr spc="-430" dirty="0"/>
              <a:t>e</a:t>
            </a:r>
            <a:r>
              <a:rPr spc="-295" dirty="0"/>
              <a:t>t</a:t>
            </a:r>
            <a:r>
              <a:rPr spc="-250" dirty="0"/>
              <a:t> </a:t>
            </a:r>
            <a:r>
              <a:rPr spc="-160" dirty="0"/>
              <a:t>k</a:t>
            </a:r>
            <a:r>
              <a:rPr spc="-500" dirty="0"/>
              <a:t>e</a:t>
            </a:r>
            <a:r>
              <a:rPr spc="-165" dirty="0"/>
              <a:t>un</a:t>
            </a:r>
            <a:r>
              <a:rPr spc="-90" dirty="0"/>
              <a:t>t</a:t>
            </a:r>
            <a:r>
              <a:rPr spc="-165" dirty="0"/>
              <a:t>ung</a:t>
            </a:r>
            <a:r>
              <a:rPr spc="-150" dirty="0"/>
              <a:t>a</a:t>
            </a:r>
            <a:r>
              <a:rPr spc="-100" dirty="0"/>
              <a:t>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600517"/>
            <a:ext cx="6010910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45" dirty="0">
                <a:latin typeface="Times New Roman"/>
                <a:cs typeface="Times New Roman"/>
              </a:rPr>
              <a:t>Tergantung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dari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filosofi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dianut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oleh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organisasi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355600" marR="115697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14" dirty="0">
                <a:latin typeface="Times New Roman"/>
                <a:cs typeface="Times New Roman"/>
              </a:rPr>
              <a:t>Sebaiknya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keuntungan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suatu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sarana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tidak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boleh</a:t>
            </a:r>
            <a:endParaRPr sz="3200">
              <a:latin typeface="Times New Roman"/>
              <a:cs typeface="Times New Roman"/>
            </a:endParaRPr>
          </a:p>
          <a:p>
            <a:pPr marL="355600" marR="242570">
              <a:lnSpc>
                <a:spcPct val="100000"/>
              </a:lnSpc>
            </a:pPr>
            <a:r>
              <a:rPr sz="3200" spc="-90" dirty="0">
                <a:latin typeface="Times New Roman"/>
                <a:cs typeface="Times New Roman"/>
              </a:rPr>
              <a:t>sama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dengan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keuntungan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berbagai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kegiatan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usaha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lainnya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4050" y="515556"/>
            <a:ext cx="529209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220" dirty="0"/>
              <a:t>U</a:t>
            </a:r>
            <a:r>
              <a:rPr sz="4000" spc="-315" dirty="0"/>
              <a:t>p</a:t>
            </a:r>
            <a:r>
              <a:rPr sz="4000" spc="-380" dirty="0"/>
              <a:t>a</a:t>
            </a:r>
            <a:r>
              <a:rPr sz="4000" spc="-254" dirty="0"/>
              <a:t>ya</a:t>
            </a:r>
            <a:r>
              <a:rPr sz="4000" spc="-229" dirty="0"/>
              <a:t> </a:t>
            </a:r>
            <a:r>
              <a:rPr sz="4000" spc="-315" dirty="0"/>
              <a:t>p</a:t>
            </a:r>
            <a:r>
              <a:rPr sz="4000" spc="-285" dirty="0"/>
              <a:t>e</a:t>
            </a:r>
            <a:r>
              <a:rPr sz="4000" spc="-254" dirty="0"/>
              <a:t>n</a:t>
            </a:r>
            <a:r>
              <a:rPr sz="4000" spc="-220" dirty="0"/>
              <a:t>gendalian</a:t>
            </a:r>
            <a:r>
              <a:rPr sz="4000" spc="-240" dirty="0"/>
              <a:t> </a:t>
            </a:r>
            <a:r>
              <a:rPr sz="4000" spc="-175" dirty="0"/>
              <a:t>t</a:t>
            </a:r>
            <a:r>
              <a:rPr sz="4000" spc="-380" dirty="0"/>
              <a:t>a</a:t>
            </a:r>
            <a:r>
              <a:rPr sz="4000" spc="-320" dirty="0"/>
              <a:t>r</a:t>
            </a:r>
            <a:r>
              <a:rPr sz="4000" spc="-200" dirty="0"/>
              <a:t>if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2325" marR="29019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821690" algn="l"/>
                <a:tab pos="822325" algn="l"/>
              </a:tabLst>
            </a:pPr>
            <a:r>
              <a:rPr spc="-145" dirty="0"/>
              <a:t>Jika</a:t>
            </a:r>
            <a:r>
              <a:rPr spc="-10" dirty="0"/>
              <a:t> </a:t>
            </a:r>
            <a:r>
              <a:rPr spc="-130" dirty="0"/>
              <a:t>biaya</a:t>
            </a:r>
            <a:r>
              <a:rPr spc="-10" dirty="0"/>
              <a:t> </a:t>
            </a:r>
            <a:r>
              <a:rPr spc="-85" dirty="0"/>
              <a:t>investasi,</a:t>
            </a:r>
            <a:r>
              <a:rPr spc="-30" dirty="0"/>
              <a:t> </a:t>
            </a:r>
            <a:r>
              <a:rPr spc="-130" dirty="0"/>
              <a:t>biaya</a:t>
            </a:r>
            <a:r>
              <a:rPr spc="-10" dirty="0"/>
              <a:t> </a:t>
            </a:r>
            <a:r>
              <a:rPr spc="-40" dirty="0"/>
              <a:t>rutin, </a:t>
            </a:r>
            <a:r>
              <a:rPr spc="-35" dirty="0"/>
              <a:t> </a:t>
            </a:r>
            <a:r>
              <a:rPr spc="-130" dirty="0"/>
              <a:t>biaya</a:t>
            </a:r>
            <a:r>
              <a:rPr spc="-15" dirty="0"/>
              <a:t> </a:t>
            </a:r>
            <a:r>
              <a:rPr spc="-50" dirty="0"/>
              <a:t>rencana</a:t>
            </a:r>
            <a:r>
              <a:rPr spc="-35" dirty="0"/>
              <a:t> </a:t>
            </a:r>
            <a:r>
              <a:rPr spc="-55" dirty="0"/>
              <a:t>pengembangan, </a:t>
            </a:r>
            <a:r>
              <a:rPr spc="-50" dirty="0"/>
              <a:t> </a:t>
            </a:r>
            <a:r>
              <a:rPr spc="-30" dirty="0"/>
              <a:t>dan</a:t>
            </a:r>
            <a:r>
              <a:rPr spc="-10" dirty="0"/>
              <a:t> </a:t>
            </a:r>
            <a:r>
              <a:rPr spc="-80" dirty="0"/>
              <a:t>besarnya</a:t>
            </a:r>
            <a:r>
              <a:rPr spc="-15" dirty="0"/>
              <a:t> </a:t>
            </a:r>
            <a:r>
              <a:rPr spc="-50" dirty="0"/>
              <a:t>target</a:t>
            </a:r>
            <a:r>
              <a:rPr spc="-15" dirty="0"/>
              <a:t> </a:t>
            </a:r>
            <a:r>
              <a:rPr spc="-40" dirty="0"/>
              <a:t>keuntungan </a:t>
            </a:r>
            <a:r>
              <a:rPr spc="-785" dirty="0"/>
              <a:t> </a:t>
            </a:r>
            <a:r>
              <a:rPr spc="-95" dirty="0"/>
              <a:t>tinggi,</a:t>
            </a:r>
            <a:r>
              <a:rPr spc="-25" dirty="0"/>
              <a:t> </a:t>
            </a:r>
            <a:r>
              <a:rPr spc="-95" dirty="0"/>
              <a:t>maka</a:t>
            </a:r>
            <a:r>
              <a:rPr dirty="0"/>
              <a:t> </a:t>
            </a:r>
            <a:r>
              <a:rPr spc="-55" dirty="0"/>
              <a:t>tarif</a:t>
            </a:r>
            <a:r>
              <a:rPr dirty="0"/>
              <a:t> </a:t>
            </a:r>
            <a:r>
              <a:rPr spc="-90" dirty="0"/>
              <a:t>pelayanan </a:t>
            </a:r>
            <a:r>
              <a:rPr spc="-85" dirty="0"/>
              <a:t> </a:t>
            </a:r>
            <a:r>
              <a:rPr spc="-80" dirty="0"/>
              <a:t>akan</a:t>
            </a:r>
            <a:r>
              <a:rPr spc="-10" dirty="0"/>
              <a:t> </a:t>
            </a:r>
            <a:r>
              <a:rPr spc="-95" dirty="0"/>
              <a:t>tinggi</a:t>
            </a:r>
            <a:r>
              <a:rPr spc="-15" dirty="0"/>
              <a:t> </a:t>
            </a:r>
            <a:r>
              <a:rPr spc="-75" dirty="0"/>
              <a:t>pula</a:t>
            </a:r>
          </a:p>
          <a:p>
            <a:pPr marL="822325" marR="508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821690" algn="l"/>
                <a:tab pos="822325" algn="l"/>
              </a:tabLst>
            </a:pPr>
            <a:r>
              <a:rPr spc="-25" dirty="0"/>
              <a:t>Untuk</a:t>
            </a:r>
            <a:r>
              <a:rPr spc="-10" dirty="0"/>
              <a:t> </a:t>
            </a:r>
            <a:r>
              <a:rPr spc="-65" dirty="0"/>
              <a:t>mencegah</a:t>
            </a:r>
            <a:r>
              <a:rPr spc="-20" dirty="0"/>
              <a:t> </a:t>
            </a:r>
            <a:r>
              <a:rPr spc="-105" dirty="0"/>
              <a:t>tingginya</a:t>
            </a:r>
            <a:r>
              <a:rPr spc="-25" dirty="0"/>
              <a:t> </a:t>
            </a:r>
            <a:r>
              <a:rPr spc="-55" dirty="0"/>
              <a:t>tarif </a:t>
            </a:r>
            <a:r>
              <a:rPr spc="-50" dirty="0"/>
              <a:t> </a:t>
            </a:r>
            <a:r>
              <a:rPr spc="-90" dirty="0"/>
              <a:t>pelayanan,</a:t>
            </a:r>
            <a:r>
              <a:rPr spc="-25" dirty="0"/>
              <a:t> </a:t>
            </a:r>
            <a:r>
              <a:rPr spc="-95" dirty="0"/>
              <a:t>maka</a:t>
            </a:r>
            <a:r>
              <a:rPr spc="-10" dirty="0"/>
              <a:t> </a:t>
            </a:r>
            <a:r>
              <a:rPr spc="-50" dirty="0"/>
              <a:t>keempat</a:t>
            </a:r>
            <a:r>
              <a:rPr spc="-5" dirty="0"/>
              <a:t> </a:t>
            </a:r>
            <a:r>
              <a:rPr spc="-30" dirty="0"/>
              <a:t>faktor </a:t>
            </a:r>
            <a:r>
              <a:rPr spc="-25" dirty="0"/>
              <a:t> </a:t>
            </a:r>
            <a:r>
              <a:rPr spc="-20" dirty="0"/>
              <a:t>tersebut</a:t>
            </a:r>
            <a:r>
              <a:rPr spc="-5" dirty="0"/>
              <a:t> </a:t>
            </a:r>
            <a:r>
              <a:rPr spc="-45" dirty="0"/>
              <a:t>harus</a:t>
            </a:r>
            <a:r>
              <a:rPr spc="-25" dirty="0"/>
              <a:t> </a:t>
            </a:r>
            <a:r>
              <a:rPr spc="-35" dirty="0"/>
              <a:t>dapat</a:t>
            </a:r>
            <a:r>
              <a:rPr spc="-5" dirty="0"/>
              <a:t> </a:t>
            </a:r>
            <a:r>
              <a:rPr spc="-80" dirty="0"/>
              <a:t>dikendalikan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4050" y="515556"/>
            <a:ext cx="529209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220" dirty="0"/>
              <a:t>U</a:t>
            </a:r>
            <a:r>
              <a:rPr sz="4000" spc="-315" dirty="0"/>
              <a:t>p</a:t>
            </a:r>
            <a:r>
              <a:rPr sz="4000" spc="-380" dirty="0"/>
              <a:t>a</a:t>
            </a:r>
            <a:r>
              <a:rPr sz="4000" spc="-254" dirty="0"/>
              <a:t>ya</a:t>
            </a:r>
            <a:r>
              <a:rPr sz="4000" spc="-229" dirty="0"/>
              <a:t> </a:t>
            </a:r>
            <a:r>
              <a:rPr sz="4000" spc="-315" dirty="0"/>
              <a:t>p</a:t>
            </a:r>
            <a:r>
              <a:rPr sz="4000" spc="-285" dirty="0"/>
              <a:t>e</a:t>
            </a:r>
            <a:r>
              <a:rPr sz="4000" spc="-254" dirty="0"/>
              <a:t>n</a:t>
            </a:r>
            <a:r>
              <a:rPr sz="4000" spc="-220" dirty="0"/>
              <a:t>gendalian</a:t>
            </a:r>
            <a:r>
              <a:rPr sz="4000" spc="-240" dirty="0"/>
              <a:t> </a:t>
            </a:r>
            <a:r>
              <a:rPr sz="4000" spc="-175" dirty="0"/>
              <a:t>t</a:t>
            </a:r>
            <a:r>
              <a:rPr sz="4000" spc="-380" dirty="0"/>
              <a:t>a</a:t>
            </a:r>
            <a:r>
              <a:rPr sz="4000" spc="-320" dirty="0"/>
              <a:t>r</a:t>
            </a:r>
            <a:r>
              <a:rPr sz="4000" spc="-200" dirty="0"/>
              <a:t>if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498647"/>
            <a:ext cx="5668010" cy="404812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latin typeface="Times New Roman"/>
                <a:cs typeface="Times New Roman"/>
              </a:rPr>
              <a:t>Pengendalian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investasi</a:t>
            </a:r>
            <a:endParaRPr sz="3200">
              <a:latin typeface="Times New Roman"/>
              <a:cs typeface="Times New Roman"/>
            </a:endParaRPr>
          </a:p>
          <a:p>
            <a:pPr marL="355600" marR="189230" indent="-342900">
              <a:lnSpc>
                <a:spcPts val="3820"/>
              </a:lnSpc>
              <a:spcBef>
                <a:spcPts val="944"/>
              </a:spcBef>
              <a:buSzPct val="96875"/>
              <a:buFont typeface="Wingdings"/>
              <a:buChar char=""/>
              <a:tabLst>
                <a:tab pos="396240" algn="l"/>
              </a:tabLst>
            </a:pPr>
            <a:r>
              <a:rPr sz="3200" spc="-95" dirty="0">
                <a:latin typeface="Times New Roman"/>
                <a:cs typeface="Times New Roman"/>
              </a:rPr>
              <a:t>Men</a:t>
            </a:r>
            <a:r>
              <a:rPr sz="3200" spc="-60" dirty="0">
                <a:latin typeface="Times New Roman"/>
                <a:cs typeface="Times New Roman"/>
              </a:rPr>
              <a:t>e</a:t>
            </a:r>
            <a:r>
              <a:rPr sz="3200" spc="-50" dirty="0">
                <a:latin typeface="Times New Roman"/>
                <a:cs typeface="Times New Roman"/>
              </a:rPr>
              <a:t>rapka</a:t>
            </a:r>
            <a:r>
              <a:rPr sz="3200" spc="-55" dirty="0">
                <a:latin typeface="Times New Roman"/>
                <a:cs typeface="Times New Roman"/>
              </a:rPr>
              <a:t>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i="1" spc="-290" dirty="0">
                <a:latin typeface="Times New Roman"/>
                <a:cs typeface="Times New Roman"/>
              </a:rPr>
              <a:t>certifi</a:t>
            </a:r>
            <a:r>
              <a:rPr sz="3200" i="1" spc="-375" dirty="0">
                <a:latin typeface="Times New Roman"/>
                <a:cs typeface="Times New Roman"/>
              </a:rPr>
              <a:t>e</a:t>
            </a:r>
            <a:r>
              <a:rPr sz="3200" i="1" spc="-300" dirty="0">
                <a:latin typeface="Times New Roman"/>
                <a:cs typeface="Times New Roman"/>
              </a:rPr>
              <a:t>d</a:t>
            </a:r>
            <a:r>
              <a:rPr sz="3200" i="1" spc="-5" dirty="0">
                <a:latin typeface="Times New Roman"/>
                <a:cs typeface="Times New Roman"/>
              </a:rPr>
              <a:t> </a:t>
            </a:r>
            <a:r>
              <a:rPr sz="3200" i="1" spc="-330" dirty="0">
                <a:latin typeface="Times New Roman"/>
                <a:cs typeface="Times New Roman"/>
              </a:rPr>
              <a:t>of</a:t>
            </a:r>
            <a:r>
              <a:rPr sz="3200" i="1" dirty="0">
                <a:latin typeface="Times New Roman"/>
                <a:cs typeface="Times New Roman"/>
              </a:rPr>
              <a:t> </a:t>
            </a:r>
            <a:r>
              <a:rPr sz="3200" i="1" spc="-420" dirty="0">
                <a:latin typeface="Times New Roman"/>
                <a:cs typeface="Times New Roman"/>
              </a:rPr>
              <a:t>ne</a:t>
            </a:r>
            <a:r>
              <a:rPr sz="3200" i="1" spc="-385" dirty="0">
                <a:latin typeface="Times New Roman"/>
                <a:cs typeface="Times New Roman"/>
              </a:rPr>
              <a:t>e</a:t>
            </a:r>
            <a:r>
              <a:rPr sz="3200" i="1" spc="-175" dirty="0">
                <a:latin typeface="Times New Roman"/>
                <a:cs typeface="Times New Roman"/>
              </a:rPr>
              <a:t>d,  </a:t>
            </a:r>
            <a:r>
              <a:rPr sz="3200" i="1" spc="-310" dirty="0">
                <a:latin typeface="Times New Roman"/>
                <a:cs typeface="Times New Roman"/>
              </a:rPr>
              <a:t>feas</a:t>
            </a:r>
            <a:r>
              <a:rPr sz="3200" i="1" spc="-204" dirty="0">
                <a:latin typeface="Times New Roman"/>
                <a:cs typeface="Times New Roman"/>
              </a:rPr>
              <a:t>i</a:t>
            </a:r>
            <a:r>
              <a:rPr sz="3200" i="1" spc="-220" dirty="0">
                <a:latin typeface="Times New Roman"/>
                <a:cs typeface="Times New Roman"/>
              </a:rPr>
              <a:t>bil</a:t>
            </a:r>
            <a:r>
              <a:rPr sz="3200" i="1" spc="-165" dirty="0">
                <a:latin typeface="Times New Roman"/>
                <a:cs typeface="Times New Roman"/>
              </a:rPr>
              <a:t>i</a:t>
            </a:r>
            <a:r>
              <a:rPr sz="3200" i="1" spc="-225" dirty="0">
                <a:latin typeface="Times New Roman"/>
                <a:cs typeface="Times New Roman"/>
              </a:rPr>
              <a:t>ty</a:t>
            </a:r>
            <a:r>
              <a:rPr sz="3200" i="1" dirty="0">
                <a:latin typeface="Times New Roman"/>
                <a:cs typeface="Times New Roman"/>
              </a:rPr>
              <a:t> </a:t>
            </a:r>
            <a:r>
              <a:rPr sz="3200" i="1" spc="-185" dirty="0">
                <a:latin typeface="Times New Roman"/>
                <a:cs typeface="Times New Roman"/>
              </a:rPr>
              <a:t>st</a:t>
            </a:r>
            <a:r>
              <a:rPr sz="3200" i="1" spc="-285" dirty="0">
                <a:latin typeface="Times New Roman"/>
                <a:cs typeface="Times New Roman"/>
              </a:rPr>
              <a:t>u</a:t>
            </a:r>
            <a:r>
              <a:rPr sz="3200" i="1" spc="-350" dirty="0">
                <a:latin typeface="Times New Roman"/>
                <a:cs typeface="Times New Roman"/>
              </a:rPr>
              <a:t>d</a:t>
            </a:r>
            <a:r>
              <a:rPr sz="3200" i="1" spc="-310" dirty="0">
                <a:latin typeface="Times New Roman"/>
                <a:cs typeface="Times New Roman"/>
              </a:rPr>
              <a:t>y</a:t>
            </a:r>
            <a:r>
              <a:rPr sz="3200" i="1" spc="-5" dirty="0">
                <a:latin typeface="Times New Roman"/>
                <a:cs typeface="Times New Roman"/>
              </a:rPr>
              <a:t> </a:t>
            </a:r>
            <a:r>
              <a:rPr sz="3200" spc="-114" dirty="0">
                <a:latin typeface="Times New Roman"/>
                <a:cs typeface="Times New Roman"/>
              </a:rPr>
              <a:t>ya</a:t>
            </a:r>
            <a:r>
              <a:rPr sz="3200" spc="-120" dirty="0">
                <a:latin typeface="Times New Roman"/>
                <a:cs typeface="Times New Roman"/>
              </a:rPr>
              <a:t>n</a:t>
            </a:r>
            <a:r>
              <a:rPr sz="3200" spc="-170" dirty="0">
                <a:latin typeface="Times New Roman"/>
                <a:cs typeface="Times New Roman"/>
              </a:rPr>
              <a:t>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b</a:t>
            </a:r>
            <a:r>
              <a:rPr sz="3200" spc="-20" dirty="0">
                <a:latin typeface="Times New Roman"/>
                <a:cs typeface="Times New Roman"/>
              </a:rPr>
              <a:t>e</a:t>
            </a:r>
            <a:r>
              <a:rPr sz="3200" spc="-40" dirty="0">
                <a:latin typeface="Times New Roman"/>
                <a:cs typeface="Times New Roman"/>
              </a:rPr>
              <a:t>r</a:t>
            </a:r>
            <a:r>
              <a:rPr sz="3200" spc="-65" dirty="0">
                <a:latin typeface="Times New Roman"/>
                <a:cs typeface="Times New Roman"/>
              </a:rPr>
              <a:t>s</a:t>
            </a:r>
            <a:r>
              <a:rPr sz="3200" spc="-90" dirty="0">
                <a:latin typeface="Times New Roman"/>
                <a:cs typeface="Times New Roman"/>
              </a:rPr>
              <a:t>i</a:t>
            </a:r>
            <a:r>
              <a:rPr sz="3200" spc="-100" dirty="0">
                <a:latin typeface="Times New Roman"/>
                <a:cs typeface="Times New Roman"/>
              </a:rPr>
              <a:t>f</a:t>
            </a:r>
            <a:r>
              <a:rPr sz="3200" spc="-55" dirty="0">
                <a:latin typeface="Times New Roman"/>
                <a:cs typeface="Times New Roman"/>
              </a:rPr>
              <a:t>a</a:t>
            </a:r>
            <a:r>
              <a:rPr sz="3200" spc="-30" dirty="0">
                <a:latin typeface="Times New Roman"/>
                <a:cs typeface="Times New Roman"/>
              </a:rPr>
              <a:t>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sosial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32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latin typeface="Times New Roman"/>
                <a:cs typeface="Times New Roman"/>
              </a:rPr>
              <a:t>Pengendalian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kegiatan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rutin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9500"/>
              </a:lnSpc>
              <a:spcBef>
                <a:spcPts val="819"/>
              </a:spcBef>
              <a:buSzPct val="96875"/>
              <a:buFont typeface="Wingdings"/>
              <a:buChar char=""/>
              <a:tabLst>
                <a:tab pos="396240" algn="l"/>
              </a:tabLst>
            </a:pPr>
            <a:r>
              <a:rPr sz="3200" spc="-65" dirty="0">
                <a:latin typeface="Times New Roman"/>
                <a:cs typeface="Times New Roman"/>
              </a:rPr>
              <a:t>Menerapkan</a:t>
            </a:r>
            <a:r>
              <a:rPr sz="3200" spc="-30" dirty="0">
                <a:latin typeface="Times New Roman"/>
                <a:cs typeface="Times New Roman"/>
              </a:rPr>
              <a:t> ketentuan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bersifat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etis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dan 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sesuai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standar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4050" y="515556"/>
            <a:ext cx="529209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220" dirty="0"/>
              <a:t>U</a:t>
            </a:r>
            <a:r>
              <a:rPr sz="4000" spc="-315" dirty="0"/>
              <a:t>p</a:t>
            </a:r>
            <a:r>
              <a:rPr sz="4000" spc="-380" dirty="0"/>
              <a:t>a</a:t>
            </a:r>
            <a:r>
              <a:rPr sz="4000" spc="-254" dirty="0"/>
              <a:t>ya</a:t>
            </a:r>
            <a:r>
              <a:rPr sz="4000" spc="-229" dirty="0"/>
              <a:t> </a:t>
            </a:r>
            <a:r>
              <a:rPr sz="4000" spc="-315" dirty="0"/>
              <a:t>p</a:t>
            </a:r>
            <a:r>
              <a:rPr sz="4000" spc="-285" dirty="0"/>
              <a:t>e</a:t>
            </a:r>
            <a:r>
              <a:rPr sz="4000" spc="-254" dirty="0"/>
              <a:t>n</a:t>
            </a:r>
            <a:r>
              <a:rPr sz="4000" spc="-220" dirty="0"/>
              <a:t>gendalian</a:t>
            </a:r>
            <a:r>
              <a:rPr sz="4000" spc="-240" dirty="0"/>
              <a:t> </a:t>
            </a:r>
            <a:r>
              <a:rPr sz="4000" spc="-175" dirty="0"/>
              <a:t>t</a:t>
            </a:r>
            <a:r>
              <a:rPr sz="4000" spc="-380" dirty="0"/>
              <a:t>a</a:t>
            </a:r>
            <a:r>
              <a:rPr sz="4000" spc="-320" dirty="0"/>
              <a:t>r</a:t>
            </a:r>
            <a:r>
              <a:rPr sz="4000" spc="-200" dirty="0"/>
              <a:t>if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600517"/>
            <a:ext cx="6212205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529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latin typeface="Times New Roman"/>
                <a:cs typeface="Times New Roman"/>
              </a:rPr>
              <a:t>Pengendalian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rencana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pengembangan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9900"/>
              </a:lnSpc>
              <a:spcBef>
                <a:spcPts val="805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65" dirty="0">
                <a:latin typeface="Times New Roman"/>
                <a:cs typeface="Times New Roman"/>
              </a:rPr>
              <a:t>Menerapka</a:t>
            </a:r>
            <a:r>
              <a:rPr sz="3200" spc="-60" dirty="0">
                <a:latin typeface="Times New Roman"/>
                <a:cs typeface="Times New Roman"/>
              </a:rPr>
              <a:t>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i="1" spc="-370" dirty="0">
                <a:latin typeface="Times New Roman"/>
                <a:cs typeface="Times New Roman"/>
              </a:rPr>
              <a:t>devel</a:t>
            </a:r>
            <a:r>
              <a:rPr sz="3200" i="1" spc="-430" dirty="0">
                <a:latin typeface="Times New Roman"/>
                <a:cs typeface="Times New Roman"/>
              </a:rPr>
              <a:t>o</a:t>
            </a:r>
            <a:r>
              <a:rPr sz="3200" i="1" spc="-320" dirty="0">
                <a:latin typeface="Times New Roman"/>
                <a:cs typeface="Times New Roman"/>
              </a:rPr>
              <a:t>pmen</a:t>
            </a:r>
            <a:r>
              <a:rPr sz="3200" i="1" spc="-165" dirty="0">
                <a:latin typeface="Times New Roman"/>
                <a:cs typeface="Times New Roman"/>
              </a:rPr>
              <a:t>t</a:t>
            </a:r>
            <a:r>
              <a:rPr sz="3200" i="1" spc="-5" dirty="0">
                <a:latin typeface="Times New Roman"/>
                <a:cs typeface="Times New Roman"/>
              </a:rPr>
              <a:t> </a:t>
            </a:r>
            <a:r>
              <a:rPr sz="3200" i="1" spc="-250" dirty="0">
                <a:latin typeface="Times New Roman"/>
                <a:cs typeface="Times New Roman"/>
              </a:rPr>
              <a:t>pla</a:t>
            </a:r>
            <a:r>
              <a:rPr sz="3200" i="1" spc="-290" dirty="0">
                <a:latin typeface="Times New Roman"/>
                <a:cs typeface="Times New Roman"/>
              </a:rPr>
              <a:t>n</a:t>
            </a:r>
            <a:r>
              <a:rPr sz="3200" i="1" spc="10" dirty="0">
                <a:latin typeface="Times New Roman"/>
                <a:cs typeface="Times New Roman"/>
              </a:rPr>
              <a:t> </a:t>
            </a:r>
            <a:r>
              <a:rPr sz="3200" spc="-114" dirty="0">
                <a:latin typeface="Times New Roman"/>
                <a:cs typeface="Times New Roman"/>
              </a:rPr>
              <a:t>ya</a:t>
            </a:r>
            <a:r>
              <a:rPr sz="3200" spc="-120" dirty="0">
                <a:latin typeface="Times New Roman"/>
                <a:cs typeface="Times New Roman"/>
              </a:rPr>
              <a:t>n</a:t>
            </a:r>
            <a:r>
              <a:rPr sz="3200" spc="-114" dirty="0">
                <a:latin typeface="Times New Roman"/>
                <a:cs typeface="Times New Roman"/>
              </a:rPr>
              <a:t>g  </a:t>
            </a:r>
            <a:r>
              <a:rPr sz="3200" spc="-90" dirty="0">
                <a:latin typeface="Times New Roman"/>
                <a:cs typeface="Times New Roman"/>
              </a:rPr>
              <a:t>hanya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membenarkan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program 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pengembangan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apabila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telah 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direncanakan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60" dirty="0">
                <a:latin typeface="Times New Roman"/>
                <a:cs typeface="Times New Roman"/>
              </a:rPr>
              <a:t>&amp;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disetujui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sebelumnya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6791" y="604520"/>
            <a:ext cx="30892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35" dirty="0"/>
              <a:t>Pendahuluan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676717"/>
            <a:ext cx="5715635" cy="354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144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latin typeface="Times New Roman"/>
                <a:cs typeface="Times New Roman"/>
              </a:rPr>
              <a:t>Rumah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sakit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diharapkan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mampu 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memberikan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5" dirty="0">
                <a:latin typeface="Times New Roman"/>
                <a:cs typeface="Times New Roman"/>
              </a:rPr>
              <a:t> bermutu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kepada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masyarakat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9900"/>
              </a:lnSpc>
              <a:spcBef>
                <a:spcPts val="810"/>
              </a:spcBef>
              <a:buSzPct val="96875"/>
              <a:buFont typeface="Wingdings"/>
              <a:buChar char=""/>
              <a:tabLst>
                <a:tab pos="396240" algn="l"/>
              </a:tabLst>
            </a:pPr>
            <a:r>
              <a:rPr sz="3200" spc="-15" dirty="0">
                <a:latin typeface="Times New Roman"/>
                <a:cs typeface="Times New Roman"/>
              </a:rPr>
              <a:t>Dibutuhkan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dukungan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keuangan 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memadai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menjalankan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kegiatan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operasional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dan 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pengembangan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95" dirty="0">
                <a:latin typeface="Times New Roman"/>
                <a:cs typeface="Times New Roman"/>
              </a:rPr>
              <a:t>RS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4050" y="515556"/>
            <a:ext cx="529209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220" dirty="0"/>
              <a:t>U</a:t>
            </a:r>
            <a:r>
              <a:rPr sz="4000" spc="-315" dirty="0"/>
              <a:t>p</a:t>
            </a:r>
            <a:r>
              <a:rPr sz="4000" spc="-380" dirty="0"/>
              <a:t>a</a:t>
            </a:r>
            <a:r>
              <a:rPr sz="4000" spc="-254" dirty="0"/>
              <a:t>ya</a:t>
            </a:r>
            <a:r>
              <a:rPr sz="4000" spc="-229" dirty="0"/>
              <a:t> </a:t>
            </a:r>
            <a:r>
              <a:rPr sz="4000" spc="-315" dirty="0"/>
              <a:t>p</a:t>
            </a:r>
            <a:r>
              <a:rPr sz="4000" spc="-285" dirty="0"/>
              <a:t>e</a:t>
            </a:r>
            <a:r>
              <a:rPr sz="4000" spc="-254" dirty="0"/>
              <a:t>n</a:t>
            </a:r>
            <a:r>
              <a:rPr sz="4000" spc="-220" dirty="0"/>
              <a:t>gendalian</a:t>
            </a:r>
            <a:r>
              <a:rPr sz="4000" spc="-240" dirty="0"/>
              <a:t> </a:t>
            </a:r>
            <a:r>
              <a:rPr sz="4000" spc="-175" dirty="0"/>
              <a:t>t</a:t>
            </a:r>
            <a:r>
              <a:rPr sz="4000" spc="-380" dirty="0"/>
              <a:t>a</a:t>
            </a:r>
            <a:r>
              <a:rPr sz="4000" spc="-320" dirty="0"/>
              <a:t>r</a:t>
            </a:r>
            <a:r>
              <a:rPr sz="4000" spc="-200" dirty="0"/>
              <a:t>if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498647"/>
            <a:ext cx="5667375" cy="315404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latin typeface="Times New Roman"/>
                <a:cs typeface="Times New Roman"/>
              </a:rPr>
              <a:t>Pengendalian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target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keuntungan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9900"/>
              </a:lnSpc>
              <a:spcBef>
                <a:spcPts val="805"/>
              </a:spcBef>
              <a:buSzPct val="96875"/>
              <a:buFont typeface="Wingdings"/>
              <a:buChar char=""/>
              <a:tabLst>
                <a:tab pos="396240" algn="l"/>
              </a:tabLst>
            </a:pPr>
            <a:r>
              <a:rPr sz="3200" spc="-150" dirty="0">
                <a:latin typeface="Times New Roman"/>
                <a:cs typeface="Times New Roman"/>
              </a:rPr>
              <a:t>Bila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pengendalian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pengendalian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lainnya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sudah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terlaksana, 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maka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perhitungan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target 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keuntungan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terlalu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tinggi 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dicegah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2134B-81F5-4EA8-A2B4-9F1E97776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438400"/>
            <a:ext cx="4796535" cy="1354217"/>
          </a:xfrm>
        </p:spPr>
        <p:txBody>
          <a:bodyPr/>
          <a:lstStyle/>
          <a:p>
            <a:r>
              <a:rPr lang="en-US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0488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6791" y="604520"/>
            <a:ext cx="30892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35" dirty="0"/>
              <a:t>Pendahuluan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676717"/>
            <a:ext cx="4979035" cy="4515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4356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Times New Roman"/>
                <a:cs typeface="Times New Roman"/>
              </a:rPr>
              <a:t>Namun,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masih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banyak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RS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dihadapkan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pada 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masalah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pembiayaan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9900"/>
              </a:lnSpc>
              <a:spcBef>
                <a:spcPts val="810"/>
              </a:spcBef>
              <a:buSzPct val="96875"/>
              <a:buFont typeface="Wingdings"/>
              <a:buChar char=""/>
              <a:tabLst>
                <a:tab pos="396240" algn="l"/>
              </a:tabLst>
            </a:pPr>
            <a:r>
              <a:rPr sz="3200" spc="-45" dirty="0">
                <a:latin typeface="Times New Roman"/>
                <a:cs typeface="Times New Roman"/>
              </a:rPr>
              <a:t>Tantangan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bagi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pengelola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95" dirty="0">
                <a:latin typeface="Times New Roman"/>
                <a:cs typeface="Times New Roman"/>
              </a:rPr>
              <a:t>RS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melakukan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pencarian 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sumber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dana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 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dimanfaatkan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 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memenuhi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kebutuhan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95" dirty="0">
                <a:latin typeface="Times New Roman"/>
                <a:cs typeface="Times New Roman"/>
              </a:rPr>
              <a:t>RS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6791" y="604520"/>
            <a:ext cx="30892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35" dirty="0"/>
              <a:t>Pendahuluan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676717"/>
            <a:ext cx="5765800" cy="4612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latin typeface="Times New Roman"/>
                <a:cs typeface="Times New Roman"/>
              </a:rPr>
              <a:t>Tarif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merupakan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suatu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sistem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atau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model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pembiayaan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paling 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utama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dalam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pembiayaan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RS</a:t>
            </a:r>
            <a:endParaRPr sz="3200">
              <a:latin typeface="Times New Roman"/>
              <a:cs typeface="Times New Roman"/>
            </a:endParaRPr>
          </a:p>
          <a:p>
            <a:pPr marL="355600" marR="835025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Times New Roman"/>
                <a:cs typeface="Times New Roman"/>
              </a:rPr>
              <a:t>Pe</a:t>
            </a:r>
            <a:r>
              <a:rPr sz="3200" spc="-5" dirty="0">
                <a:latin typeface="Times New Roman"/>
                <a:cs typeface="Times New Roman"/>
              </a:rPr>
              <a:t>n</a:t>
            </a:r>
            <a:r>
              <a:rPr sz="3200" spc="-30" dirty="0">
                <a:latin typeface="Times New Roman"/>
                <a:cs typeface="Times New Roman"/>
              </a:rPr>
              <a:t>e</a:t>
            </a:r>
            <a:r>
              <a:rPr sz="3200" spc="-15" dirty="0">
                <a:latin typeface="Times New Roman"/>
                <a:cs typeface="Times New Roman"/>
              </a:rPr>
              <a:t>t</a:t>
            </a:r>
            <a:r>
              <a:rPr sz="3200" spc="-80" dirty="0">
                <a:latin typeface="Times New Roman"/>
                <a:cs typeface="Times New Roman"/>
              </a:rPr>
              <a:t>ap</a:t>
            </a:r>
            <a:r>
              <a:rPr sz="3200" spc="-65" dirty="0">
                <a:latin typeface="Times New Roman"/>
                <a:cs typeface="Times New Roman"/>
              </a:rPr>
              <a:t>a</a:t>
            </a:r>
            <a:r>
              <a:rPr sz="3200" spc="30" dirty="0">
                <a:latin typeface="Times New Roman"/>
                <a:cs typeface="Times New Roman"/>
              </a:rPr>
              <a:t>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95" dirty="0">
                <a:latin typeface="Times New Roman"/>
                <a:cs typeface="Times New Roman"/>
              </a:rPr>
              <a:t>RS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(</a:t>
            </a:r>
            <a:r>
              <a:rPr sz="3200" spc="-65" dirty="0">
                <a:latin typeface="Times New Roman"/>
                <a:cs typeface="Times New Roman"/>
              </a:rPr>
              <a:t>nasi</a:t>
            </a:r>
            <a:r>
              <a:rPr sz="3200" spc="-60" dirty="0">
                <a:latin typeface="Times New Roman"/>
                <a:cs typeface="Times New Roman"/>
              </a:rPr>
              <a:t>o</a:t>
            </a:r>
            <a:r>
              <a:rPr sz="3200" spc="-100" dirty="0">
                <a:latin typeface="Times New Roman"/>
                <a:cs typeface="Times New Roman"/>
              </a:rPr>
              <a:t>na</a:t>
            </a:r>
            <a:r>
              <a:rPr sz="3200" spc="-50" dirty="0">
                <a:latin typeface="Times New Roman"/>
                <a:cs typeface="Times New Roman"/>
              </a:rPr>
              <a:t>l</a:t>
            </a:r>
            <a:r>
              <a:rPr sz="3200" spc="-114" dirty="0">
                <a:latin typeface="Times New Roman"/>
                <a:cs typeface="Times New Roman"/>
              </a:rPr>
              <a:t>)  </a:t>
            </a:r>
            <a:r>
              <a:rPr sz="3200" spc="-60" dirty="0">
                <a:latin typeface="Times New Roman"/>
                <a:cs typeface="Times New Roman"/>
              </a:rPr>
              <a:t>berdasarkan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Kepmenkes 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No.582/1997</a:t>
            </a:r>
            <a:endParaRPr sz="3200">
              <a:latin typeface="Times New Roman"/>
              <a:cs typeface="Times New Roman"/>
            </a:endParaRPr>
          </a:p>
          <a:p>
            <a:pPr marL="355600" marR="964565" indent="-342900">
              <a:lnSpc>
                <a:spcPts val="3800"/>
              </a:lnSpc>
              <a:spcBef>
                <a:spcPts val="965"/>
              </a:spcBef>
              <a:buSzPct val="96875"/>
              <a:buFont typeface="Wingdings"/>
              <a:buChar char=""/>
              <a:tabLst>
                <a:tab pos="396240" algn="l"/>
              </a:tabLst>
            </a:pPr>
            <a:r>
              <a:rPr sz="3200" spc="-70" dirty="0">
                <a:latin typeface="Times New Roman"/>
                <a:cs typeface="Times New Roman"/>
              </a:rPr>
              <a:t>Disesuaikan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40" dirty="0">
                <a:latin typeface="Times New Roman"/>
                <a:cs typeface="Times New Roman"/>
              </a:rPr>
              <a:t>wilayah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atau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kebijakan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RS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masing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ts val="3720"/>
              </a:lnSpc>
            </a:pPr>
            <a:r>
              <a:rPr sz="3200" spc="-75" dirty="0">
                <a:latin typeface="Times New Roman"/>
                <a:cs typeface="Times New Roman"/>
              </a:rPr>
              <a:t>–masing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(swasta)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3749" y="604520"/>
            <a:ext cx="65532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20" dirty="0"/>
              <a:t>T</a:t>
            </a:r>
            <a:r>
              <a:rPr spc="-415" dirty="0"/>
              <a:t>a</a:t>
            </a:r>
            <a:r>
              <a:rPr spc="-330" dirty="0"/>
              <a:t>r</a:t>
            </a:r>
            <a:r>
              <a:rPr spc="-195" dirty="0"/>
              <a:t>i</a:t>
            </a:r>
            <a:r>
              <a:rPr spc="-254" dirty="0"/>
              <a:t>f</a:t>
            </a:r>
            <a:r>
              <a:rPr spc="-260" dirty="0"/>
              <a:t> </a:t>
            </a:r>
            <a:r>
              <a:rPr spc="-350" dirty="0"/>
              <a:t>p</a:t>
            </a:r>
            <a:r>
              <a:rPr spc="-495" dirty="0"/>
              <a:t>e</a:t>
            </a:r>
            <a:r>
              <a:rPr spc="-225" dirty="0"/>
              <a:t>la</a:t>
            </a:r>
            <a:r>
              <a:rPr spc="-275" dirty="0"/>
              <a:t>y</a:t>
            </a:r>
            <a:r>
              <a:rPr spc="-415" dirty="0"/>
              <a:t>a</a:t>
            </a:r>
            <a:r>
              <a:rPr spc="-210" dirty="0"/>
              <a:t>nan</a:t>
            </a:r>
            <a:r>
              <a:rPr spc="-260" dirty="0"/>
              <a:t> </a:t>
            </a:r>
            <a:r>
              <a:rPr spc="-160" dirty="0"/>
              <a:t>k</a:t>
            </a:r>
            <a:r>
              <a:rPr spc="-495" dirty="0"/>
              <a:t>e</a:t>
            </a:r>
            <a:r>
              <a:rPr spc="-355" dirty="0"/>
              <a:t>se</a:t>
            </a:r>
            <a:r>
              <a:rPr spc="-415" dirty="0"/>
              <a:t>h</a:t>
            </a:r>
            <a:r>
              <a:rPr spc="-365" dirty="0"/>
              <a:t>a</a:t>
            </a:r>
            <a:r>
              <a:rPr spc="-260" dirty="0"/>
              <a:t>t</a:t>
            </a:r>
            <a:r>
              <a:rPr spc="204" dirty="0"/>
              <a:t>an…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585049"/>
            <a:ext cx="4940300" cy="436562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latin typeface="Times New Roman"/>
                <a:cs typeface="Times New Roman"/>
              </a:rPr>
              <a:t>Tarif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20" dirty="0">
                <a:latin typeface="Times New Roman"/>
                <a:cs typeface="Times New Roman"/>
              </a:rPr>
              <a:t>Harga…???</a:t>
            </a:r>
            <a:endParaRPr sz="3200">
              <a:latin typeface="Times New Roman"/>
              <a:cs typeface="Times New Roman"/>
            </a:endParaRPr>
          </a:p>
          <a:p>
            <a:pPr marL="355600" marR="385445" indent="-342900">
              <a:lnSpc>
                <a:spcPts val="3460"/>
              </a:lnSpc>
              <a:spcBef>
                <a:spcPts val="81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0" dirty="0">
                <a:latin typeface="Times New Roman"/>
                <a:cs typeface="Times New Roman"/>
              </a:rPr>
              <a:t>Pengertian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tidak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sama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dengan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harga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99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latin typeface="Times New Roman"/>
                <a:cs typeface="Times New Roman"/>
              </a:rPr>
              <a:t>Harga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Besarnya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biaya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harus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dikeluarkan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 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memperoleh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barang</a:t>
            </a:r>
            <a:endParaRPr sz="3200">
              <a:latin typeface="Times New Roman"/>
              <a:cs typeface="Times New Roman"/>
            </a:endParaRPr>
          </a:p>
          <a:p>
            <a:pPr marL="355600" marR="186690" indent="-342900">
              <a:lnSpc>
                <a:spcPct val="899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latin typeface="Times New Roman"/>
                <a:cs typeface="Times New Roman"/>
              </a:rPr>
              <a:t>Tarif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Besarnya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harus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dikeluarkan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 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memperoleh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20" dirty="0">
                <a:latin typeface="Times New Roman"/>
                <a:cs typeface="Times New Roman"/>
              </a:rPr>
              <a:t>jasa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3530" y="477202"/>
            <a:ext cx="59924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20" dirty="0"/>
              <a:t>T</a:t>
            </a:r>
            <a:r>
              <a:rPr spc="-409" dirty="0"/>
              <a:t>a</a:t>
            </a:r>
            <a:r>
              <a:rPr spc="-330" dirty="0"/>
              <a:t>r</a:t>
            </a:r>
            <a:r>
              <a:rPr spc="-195" dirty="0"/>
              <a:t>i</a:t>
            </a:r>
            <a:r>
              <a:rPr spc="-254" dirty="0"/>
              <a:t>f</a:t>
            </a:r>
            <a:r>
              <a:rPr spc="-265" dirty="0"/>
              <a:t> </a:t>
            </a:r>
            <a:r>
              <a:rPr spc="-355" dirty="0"/>
              <a:t>p</a:t>
            </a:r>
            <a:r>
              <a:rPr spc="-500" dirty="0"/>
              <a:t>e</a:t>
            </a:r>
            <a:r>
              <a:rPr spc="-225" dirty="0"/>
              <a:t>la</a:t>
            </a:r>
            <a:r>
              <a:rPr spc="-280" dirty="0"/>
              <a:t>y</a:t>
            </a:r>
            <a:r>
              <a:rPr spc="-409" dirty="0"/>
              <a:t>a</a:t>
            </a:r>
            <a:r>
              <a:rPr spc="-210" dirty="0"/>
              <a:t>nan</a:t>
            </a:r>
            <a:r>
              <a:rPr spc="-265" dirty="0"/>
              <a:t> </a:t>
            </a:r>
            <a:r>
              <a:rPr spc="-160" dirty="0"/>
              <a:t>k</a:t>
            </a:r>
            <a:r>
              <a:rPr spc="-500" dirty="0"/>
              <a:t>e</a:t>
            </a:r>
            <a:r>
              <a:rPr spc="-370" dirty="0"/>
              <a:t>seha</a:t>
            </a:r>
            <a:r>
              <a:rPr spc="-260" dirty="0"/>
              <a:t>t</a:t>
            </a:r>
            <a:r>
              <a:rPr spc="-270" dirty="0"/>
              <a:t>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600517"/>
            <a:ext cx="4959350" cy="246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Times New Roman"/>
                <a:cs typeface="Times New Roman"/>
              </a:rPr>
              <a:t>Untuk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menjamin </a:t>
            </a:r>
            <a:r>
              <a:rPr sz="3200" spc="-60" dirty="0">
                <a:latin typeface="Times New Roman"/>
                <a:cs typeface="Times New Roman"/>
              </a:rPr>
              <a:t> kesinambungan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pelayanan, 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setiap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sarana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harus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menetapkan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besarnya 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efektif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efisien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3530" y="477202"/>
            <a:ext cx="59924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20" dirty="0"/>
              <a:t>T</a:t>
            </a:r>
            <a:r>
              <a:rPr spc="-409" dirty="0"/>
              <a:t>a</a:t>
            </a:r>
            <a:r>
              <a:rPr spc="-330" dirty="0"/>
              <a:t>r</a:t>
            </a:r>
            <a:r>
              <a:rPr spc="-195" dirty="0"/>
              <a:t>i</a:t>
            </a:r>
            <a:r>
              <a:rPr spc="-254" dirty="0"/>
              <a:t>f</a:t>
            </a:r>
            <a:r>
              <a:rPr spc="-265" dirty="0"/>
              <a:t> </a:t>
            </a:r>
            <a:r>
              <a:rPr spc="-355" dirty="0"/>
              <a:t>p</a:t>
            </a:r>
            <a:r>
              <a:rPr spc="-500" dirty="0"/>
              <a:t>e</a:t>
            </a:r>
            <a:r>
              <a:rPr spc="-225" dirty="0"/>
              <a:t>la</a:t>
            </a:r>
            <a:r>
              <a:rPr spc="-280" dirty="0"/>
              <a:t>y</a:t>
            </a:r>
            <a:r>
              <a:rPr spc="-409" dirty="0"/>
              <a:t>a</a:t>
            </a:r>
            <a:r>
              <a:rPr spc="-210" dirty="0"/>
              <a:t>nan</a:t>
            </a:r>
            <a:r>
              <a:rPr spc="-265" dirty="0"/>
              <a:t> </a:t>
            </a:r>
            <a:r>
              <a:rPr spc="-160" dirty="0"/>
              <a:t>k</a:t>
            </a:r>
            <a:r>
              <a:rPr spc="-500" dirty="0"/>
              <a:t>e</a:t>
            </a:r>
            <a:r>
              <a:rPr spc="-370" dirty="0"/>
              <a:t>seha</a:t>
            </a:r>
            <a:r>
              <a:rPr spc="-260" dirty="0"/>
              <a:t>t</a:t>
            </a:r>
            <a:r>
              <a:rPr spc="-270" dirty="0"/>
              <a:t>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232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821690" algn="l"/>
                <a:tab pos="822325" algn="l"/>
              </a:tabLst>
            </a:pPr>
            <a:r>
              <a:rPr spc="-95" dirty="0"/>
              <a:t>Apabila</a:t>
            </a:r>
            <a:r>
              <a:rPr spc="-5" dirty="0"/>
              <a:t> </a:t>
            </a:r>
            <a:r>
              <a:rPr spc="-55" dirty="0"/>
              <a:t>tarif</a:t>
            </a:r>
            <a:r>
              <a:rPr spc="-5" dirty="0"/>
              <a:t> </a:t>
            </a:r>
            <a:r>
              <a:rPr u="heavy" spc="-75" dirty="0">
                <a:uFill>
                  <a:solidFill>
                    <a:srgbClr val="000000"/>
                  </a:solidFill>
                </a:uFill>
              </a:rPr>
              <a:t>terlalu</a:t>
            </a:r>
            <a:r>
              <a:rPr u="heavy" spc="-1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35" dirty="0">
                <a:uFill>
                  <a:solidFill>
                    <a:srgbClr val="000000"/>
                  </a:solidFill>
                </a:uFill>
              </a:rPr>
              <a:t>rendah</a:t>
            </a:r>
            <a:r>
              <a:rPr spc="-35" dirty="0"/>
              <a:t>,</a:t>
            </a:r>
            <a:r>
              <a:rPr spc="-5" dirty="0"/>
              <a:t> </a:t>
            </a:r>
            <a:r>
              <a:rPr spc="-35" dirty="0"/>
              <a:t>dapat </a:t>
            </a:r>
            <a:r>
              <a:rPr spc="-785" dirty="0"/>
              <a:t> </a:t>
            </a:r>
            <a:r>
              <a:rPr spc="-65" dirty="0"/>
              <a:t>menyebabkan</a:t>
            </a:r>
            <a:r>
              <a:rPr spc="-20" dirty="0"/>
              <a:t> </a:t>
            </a:r>
            <a:r>
              <a:rPr spc="-30" dirty="0"/>
              <a:t>total</a:t>
            </a:r>
            <a:r>
              <a:rPr spc="-5" dirty="0"/>
              <a:t> </a:t>
            </a:r>
            <a:r>
              <a:rPr spc="-30" dirty="0"/>
              <a:t>pendapatan </a:t>
            </a:r>
            <a:r>
              <a:rPr spc="-25" dirty="0"/>
              <a:t> </a:t>
            </a:r>
            <a:r>
              <a:rPr spc="-130" dirty="0"/>
              <a:t>yang</a:t>
            </a:r>
            <a:r>
              <a:rPr spc="-5" dirty="0"/>
              <a:t> </a:t>
            </a:r>
            <a:r>
              <a:rPr spc="-40" dirty="0"/>
              <a:t>rendah,</a:t>
            </a:r>
            <a:r>
              <a:rPr spc="-25" dirty="0"/>
              <a:t> </a:t>
            </a:r>
            <a:r>
              <a:rPr spc="-130" dirty="0"/>
              <a:t>yang</a:t>
            </a:r>
            <a:r>
              <a:rPr spc="-5" dirty="0"/>
              <a:t> </a:t>
            </a:r>
            <a:r>
              <a:rPr spc="-85" dirty="0"/>
              <a:t>akan </a:t>
            </a:r>
            <a:r>
              <a:rPr spc="-80" dirty="0"/>
              <a:t> </a:t>
            </a:r>
            <a:r>
              <a:rPr spc="-55" dirty="0"/>
              <a:t>menimbulkan</a:t>
            </a:r>
            <a:r>
              <a:rPr spc="-15" dirty="0"/>
              <a:t> </a:t>
            </a:r>
            <a:r>
              <a:rPr spc="-75" dirty="0"/>
              <a:t>kesulitan</a:t>
            </a:r>
            <a:r>
              <a:rPr spc="-20" dirty="0"/>
              <a:t> </a:t>
            </a:r>
            <a:r>
              <a:rPr spc="-75" dirty="0"/>
              <a:t>keuangan</a:t>
            </a:r>
          </a:p>
          <a:p>
            <a:pPr marL="822325" marR="18034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821690" algn="l"/>
                <a:tab pos="822325" algn="l"/>
              </a:tabLst>
            </a:pPr>
            <a:r>
              <a:rPr spc="-95" dirty="0"/>
              <a:t>Apabila</a:t>
            </a:r>
            <a:r>
              <a:rPr spc="-5" dirty="0"/>
              <a:t> </a:t>
            </a:r>
            <a:r>
              <a:rPr spc="-55" dirty="0"/>
              <a:t>tarif</a:t>
            </a:r>
            <a:r>
              <a:rPr dirty="0"/>
              <a:t> </a:t>
            </a:r>
            <a:r>
              <a:rPr u="heavy" spc="-75" dirty="0">
                <a:uFill>
                  <a:solidFill>
                    <a:srgbClr val="000000"/>
                  </a:solidFill>
                </a:uFill>
              </a:rPr>
              <a:t>terlalu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95" dirty="0">
                <a:uFill>
                  <a:solidFill>
                    <a:srgbClr val="000000"/>
                  </a:solidFill>
                </a:uFill>
              </a:rPr>
              <a:t>tinggi</a:t>
            </a:r>
            <a:r>
              <a:rPr spc="-95" dirty="0"/>
              <a:t>,</a:t>
            </a:r>
            <a:r>
              <a:rPr spc="-25" dirty="0"/>
              <a:t> </a:t>
            </a:r>
            <a:r>
              <a:rPr spc="-85" dirty="0"/>
              <a:t>akan </a:t>
            </a:r>
            <a:r>
              <a:rPr spc="-80" dirty="0"/>
              <a:t> </a:t>
            </a:r>
            <a:r>
              <a:rPr spc="-35" dirty="0"/>
              <a:t>berpengaruh</a:t>
            </a:r>
            <a:r>
              <a:rPr spc="-15" dirty="0"/>
              <a:t> </a:t>
            </a:r>
            <a:r>
              <a:rPr spc="-55" dirty="0"/>
              <a:t>pada</a:t>
            </a:r>
            <a:r>
              <a:rPr spc="-40" dirty="0"/>
              <a:t> </a:t>
            </a:r>
            <a:r>
              <a:rPr spc="-50" dirty="0"/>
              <a:t>kemampuan </a:t>
            </a:r>
            <a:r>
              <a:rPr spc="-45" dirty="0"/>
              <a:t> </a:t>
            </a:r>
            <a:r>
              <a:rPr spc="-30" dirty="0"/>
              <a:t>konsumen</a:t>
            </a:r>
            <a:r>
              <a:rPr spc="-20" dirty="0"/>
              <a:t> </a:t>
            </a:r>
            <a:r>
              <a:rPr spc="-85" dirty="0"/>
              <a:t>dalam</a:t>
            </a:r>
            <a:r>
              <a:rPr spc="-20" dirty="0"/>
              <a:t> </a:t>
            </a:r>
            <a:r>
              <a:rPr spc="-60" dirty="0"/>
              <a:t>memanfaatkan </a:t>
            </a:r>
            <a:r>
              <a:rPr spc="-785" dirty="0"/>
              <a:t> </a:t>
            </a:r>
            <a:r>
              <a:rPr spc="-120" dirty="0"/>
              <a:t>jasa</a:t>
            </a:r>
            <a:r>
              <a:rPr spc="-5" dirty="0"/>
              <a:t> </a:t>
            </a:r>
            <a:r>
              <a:rPr spc="-90" dirty="0"/>
              <a:t>pelayanan</a:t>
            </a:r>
            <a:r>
              <a:rPr spc="-20" dirty="0"/>
              <a:t> </a:t>
            </a:r>
            <a:r>
              <a:rPr spc="-55" dirty="0"/>
              <a:t>kesehatan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8010" y="477202"/>
            <a:ext cx="54235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20" dirty="0"/>
              <a:t>T</a:t>
            </a:r>
            <a:r>
              <a:rPr spc="-385" dirty="0"/>
              <a:t>u</a:t>
            </a:r>
            <a:r>
              <a:rPr spc="-200" dirty="0"/>
              <a:t>j</a:t>
            </a:r>
            <a:r>
              <a:rPr spc="-300" dirty="0"/>
              <a:t>u</a:t>
            </a:r>
            <a:r>
              <a:rPr spc="-240" dirty="0"/>
              <a:t>a</a:t>
            </a:r>
            <a:r>
              <a:rPr spc="-100" dirty="0"/>
              <a:t>n</a:t>
            </a:r>
            <a:r>
              <a:rPr spc="-265" dirty="0"/>
              <a:t> </a:t>
            </a:r>
            <a:r>
              <a:rPr spc="-340" dirty="0"/>
              <a:t>P</a:t>
            </a:r>
            <a:r>
              <a:rPr spc="-300" dirty="0"/>
              <a:t>e</a:t>
            </a:r>
            <a:r>
              <a:rPr spc="-90" dirty="0"/>
              <a:t>n</a:t>
            </a:r>
            <a:r>
              <a:rPr spc="-390" dirty="0"/>
              <a:t>etap</a:t>
            </a:r>
            <a:r>
              <a:rPr spc="-380" dirty="0"/>
              <a:t>a</a:t>
            </a:r>
            <a:r>
              <a:rPr spc="-100" dirty="0"/>
              <a:t>n</a:t>
            </a:r>
            <a:r>
              <a:rPr spc="-265" dirty="0"/>
              <a:t> </a:t>
            </a:r>
            <a:r>
              <a:rPr spc="-320" dirty="0"/>
              <a:t>T</a:t>
            </a:r>
            <a:r>
              <a:rPr spc="-409" dirty="0"/>
              <a:t>a</a:t>
            </a:r>
            <a:r>
              <a:rPr spc="-330" dirty="0"/>
              <a:t>r</a:t>
            </a:r>
            <a:r>
              <a:rPr spc="-220" dirty="0"/>
              <a:t>i</a:t>
            </a:r>
            <a:r>
              <a:rPr spc="-254" dirty="0"/>
              <a:t>f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84375" y="1521512"/>
            <a:ext cx="6349365" cy="463550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0" dirty="0">
                <a:latin typeface="Times New Roman"/>
                <a:cs typeface="Times New Roman"/>
              </a:rPr>
              <a:t>Pemulihan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14" dirty="0">
                <a:latin typeface="Times New Roman"/>
                <a:cs typeface="Times New Roman"/>
              </a:rPr>
              <a:t>biaya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6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80" dirty="0">
                <a:latin typeface="Times New Roman"/>
                <a:cs typeface="Times New Roman"/>
              </a:rPr>
              <a:t>Subsidi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silang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70" dirty="0">
                <a:latin typeface="Times New Roman"/>
                <a:cs typeface="Times New Roman"/>
              </a:rPr>
              <a:t>Meningkatkan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85" dirty="0">
                <a:latin typeface="Times New Roman"/>
                <a:cs typeface="Times New Roman"/>
              </a:rPr>
              <a:t>akses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85" dirty="0">
                <a:latin typeface="Times New Roman"/>
                <a:cs typeface="Times New Roman"/>
              </a:rPr>
              <a:t>pelayanan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70" dirty="0">
                <a:latin typeface="Times New Roman"/>
                <a:cs typeface="Times New Roman"/>
              </a:rPr>
              <a:t>Meningkatkan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mutu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85" dirty="0">
                <a:latin typeface="Times New Roman"/>
                <a:cs typeface="Times New Roman"/>
              </a:rPr>
              <a:t>pelayanan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6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95" dirty="0">
                <a:latin typeface="Times New Roman"/>
                <a:cs typeface="Times New Roman"/>
              </a:rPr>
              <a:t>Memaksimalisasikan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penggunaan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80" dirty="0">
                <a:latin typeface="Times New Roman"/>
                <a:cs typeface="Times New Roman"/>
              </a:rPr>
              <a:t>pelayanan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80" dirty="0">
                <a:latin typeface="Times New Roman"/>
                <a:cs typeface="Times New Roman"/>
              </a:rPr>
              <a:t>Mengurangi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Times New Roman"/>
                <a:cs typeface="Times New Roman"/>
              </a:rPr>
              <a:t>pesaing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85" dirty="0">
                <a:latin typeface="Times New Roman"/>
                <a:cs typeface="Times New Roman"/>
              </a:rPr>
              <a:t>Memaksimalkan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pendapatan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80" dirty="0">
                <a:latin typeface="Times New Roman"/>
                <a:cs typeface="Times New Roman"/>
              </a:rPr>
              <a:t>Meminimalkan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penggunaan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85" dirty="0">
                <a:latin typeface="Times New Roman"/>
                <a:cs typeface="Times New Roman"/>
              </a:rPr>
              <a:t>Men</a:t>
            </a:r>
            <a:r>
              <a:rPr sz="2800" spc="-75" dirty="0">
                <a:latin typeface="Times New Roman"/>
                <a:cs typeface="Times New Roman"/>
              </a:rPr>
              <a:t>c</a:t>
            </a:r>
            <a:r>
              <a:rPr sz="2800" spc="-40" dirty="0">
                <a:latin typeface="Times New Roman"/>
                <a:cs typeface="Times New Roman"/>
              </a:rPr>
              <a:t>i</a:t>
            </a:r>
            <a:r>
              <a:rPr sz="2800" spc="-80" dirty="0">
                <a:latin typeface="Times New Roman"/>
                <a:cs typeface="Times New Roman"/>
              </a:rPr>
              <a:t>p</a:t>
            </a:r>
            <a:r>
              <a:rPr sz="2800" spc="-50" dirty="0">
                <a:latin typeface="Times New Roman"/>
                <a:cs typeface="Times New Roman"/>
              </a:rPr>
              <a:t>ta</a:t>
            </a:r>
            <a:r>
              <a:rPr sz="2800" spc="-60" dirty="0">
                <a:latin typeface="Times New Roman"/>
                <a:cs typeface="Times New Roman"/>
              </a:rPr>
              <a:t>k</a:t>
            </a:r>
            <a:r>
              <a:rPr sz="2800" spc="-45" dirty="0">
                <a:latin typeface="Times New Roman"/>
                <a:cs typeface="Times New Roman"/>
              </a:rPr>
              <a:t>an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i="1" spc="-114" dirty="0">
                <a:latin typeface="Times New Roman"/>
                <a:cs typeface="Times New Roman"/>
              </a:rPr>
              <a:t>C</a:t>
            </a:r>
            <a:r>
              <a:rPr sz="2800" i="1" spc="-405" dirty="0">
                <a:latin typeface="Times New Roman"/>
                <a:cs typeface="Times New Roman"/>
              </a:rPr>
              <a:t>o</a:t>
            </a:r>
            <a:r>
              <a:rPr sz="2800" i="1" spc="-280" dirty="0">
                <a:latin typeface="Times New Roman"/>
                <a:cs typeface="Times New Roman"/>
              </a:rPr>
              <a:t>rporat</a:t>
            </a:r>
            <a:r>
              <a:rPr sz="2800" i="1" spc="-285" dirty="0">
                <a:latin typeface="Times New Roman"/>
                <a:cs typeface="Times New Roman"/>
              </a:rPr>
              <a:t>e</a:t>
            </a:r>
            <a:r>
              <a:rPr sz="2800" i="1" spc="-35" dirty="0">
                <a:latin typeface="Times New Roman"/>
                <a:cs typeface="Times New Roman"/>
              </a:rPr>
              <a:t> </a:t>
            </a:r>
            <a:r>
              <a:rPr sz="2800" i="1" spc="-195" dirty="0">
                <a:latin typeface="Times New Roman"/>
                <a:cs typeface="Times New Roman"/>
              </a:rPr>
              <a:t>Im</a:t>
            </a:r>
            <a:r>
              <a:rPr sz="2800" i="1" spc="-180" dirty="0">
                <a:latin typeface="Times New Roman"/>
                <a:cs typeface="Times New Roman"/>
              </a:rPr>
              <a:t>a</a:t>
            </a:r>
            <a:r>
              <a:rPr sz="2800" i="1" spc="-465" dirty="0">
                <a:latin typeface="Times New Roman"/>
                <a:cs typeface="Times New Roman"/>
              </a:rPr>
              <a:t>ge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849</Words>
  <Application>Microsoft Office PowerPoint</Application>
  <PresentationFormat>On-screen Show (4:3)</PresentationFormat>
  <Paragraphs>146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Calibri</vt:lpstr>
      <vt:lpstr>Microsoft Sans Serif</vt:lpstr>
      <vt:lpstr>Tahoma</vt:lpstr>
      <vt:lpstr>Times New Roman</vt:lpstr>
      <vt:lpstr>Trebuchet MS</vt:lpstr>
      <vt:lpstr>Wingdings</vt:lpstr>
      <vt:lpstr>Office Theme</vt:lpstr>
      <vt:lpstr>PowerPoint Presentation</vt:lpstr>
      <vt:lpstr>Pokok Bahasan</vt:lpstr>
      <vt:lpstr>Pendahuluan</vt:lpstr>
      <vt:lpstr>Pendahuluan</vt:lpstr>
      <vt:lpstr>Pendahuluan</vt:lpstr>
      <vt:lpstr>Tarif pelayanan kesehatan…</vt:lpstr>
      <vt:lpstr>Tarif pelayanan kesehatan</vt:lpstr>
      <vt:lpstr>Tarif pelayanan kesehatan</vt:lpstr>
      <vt:lpstr>Tujuan Penetapan Tarif</vt:lpstr>
      <vt:lpstr>a. Pemulihan biaya</vt:lpstr>
      <vt:lpstr>b. Subsidi silang</vt:lpstr>
      <vt:lpstr>b. Subsidi silang</vt:lpstr>
      <vt:lpstr>c. Meningkatkan akses pelayanan</vt:lpstr>
      <vt:lpstr>d. Meningkatkan mutu pelayanan</vt:lpstr>
      <vt:lpstr>e. Memaksimalisasikan  Penggunaan Pelayanan</vt:lpstr>
      <vt:lpstr>f. Mengurangi pesaing</vt:lpstr>
      <vt:lpstr>g. Memaksimalkan pendapatan</vt:lpstr>
      <vt:lpstr>h. Meminimalkan penggunaan .</vt:lpstr>
      <vt:lpstr>i. Menciptakan corporate image</vt:lpstr>
      <vt:lpstr>Faktor yang mempengaruhi  tarif pelayanan</vt:lpstr>
      <vt:lpstr>a. Biaya investasi</vt:lpstr>
      <vt:lpstr>b. Biaya kegiatan rutin</vt:lpstr>
      <vt:lpstr>Direct Cost</vt:lpstr>
      <vt:lpstr>Indirect Cost</vt:lpstr>
      <vt:lpstr>c. Biaya rencana pengembangan</vt:lpstr>
      <vt:lpstr>d. Besarnya target keuntungan</vt:lpstr>
      <vt:lpstr>Upaya pengendalian tarif</vt:lpstr>
      <vt:lpstr>Upaya pengendalian tarif</vt:lpstr>
      <vt:lpstr>Upaya pengendalian tarif</vt:lpstr>
      <vt:lpstr>Upaya pengendalian tarif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Sense of It</dc:title>
  <dc:creator>INDONUSA</dc:creator>
  <cp:lastModifiedBy>Muhammad Tahir</cp:lastModifiedBy>
  <cp:revision>2</cp:revision>
  <dcterms:created xsi:type="dcterms:W3CDTF">2022-03-23T01:30:38Z</dcterms:created>
  <dcterms:modified xsi:type="dcterms:W3CDTF">2022-03-23T02:23:50Z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2022-03-23T00:00:00Z</vt:filetime>
  </property>
</Properties>
</file>