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1" r:id="rId5"/>
    <p:sldId id="262" r:id="rId6"/>
    <p:sldId id="263" r:id="rId7"/>
    <p:sldId id="267" r:id="rId8"/>
    <p:sldId id="268" r:id="rId9"/>
    <p:sldId id="269" r:id="rId10"/>
    <p:sldId id="270" r:id="rId11"/>
    <p:sldId id="266" r:id="rId12"/>
    <p:sldId id="271"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E477D52-FEEA-4408-BB19-0DA80276A9D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477D52-FEEA-4408-BB19-0DA80276A9D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8" name="Slide Number Placeholder 7"/>
          <p:cNvSpPr>
            <a:spLocks noGrp="1"/>
          </p:cNvSpPr>
          <p:nvPr>
            <p:ph type="sldNum" sz="quarter" idx="11"/>
          </p:nvPr>
        </p:nvSpPr>
        <p:spPr/>
        <p:txBody>
          <a:bodyPr/>
          <a:lstStyle/>
          <a:p>
            <a:fld id="{7E477D52-FEEA-4408-BB19-0DA80276A9D3}"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8D4B85-E627-43F3-84B7-C36E9394FCAA}" type="datetimeFigureOut">
              <a:rPr lang="id-ID" smtClean="0"/>
              <a:pPr/>
              <a:t>15/10/2022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7E477D52-FEEA-4408-BB19-0DA80276A9D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E8D4B85-E627-43F3-84B7-C36E9394FCAA}" type="datetimeFigureOut">
              <a:rPr lang="id-ID" smtClean="0"/>
              <a:pPr/>
              <a:t>15/10/2022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477D52-FEEA-4408-BB19-0DA80276A9D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E8D4B85-E627-43F3-84B7-C36E9394FCAA}" type="datetimeFigureOut">
              <a:rPr lang="id-ID" smtClean="0"/>
              <a:pPr/>
              <a:t>15/10/2022</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E477D52-FEEA-4408-BB19-0DA80276A9D3}"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92696"/>
            <a:ext cx="6781800" cy="1892895"/>
          </a:xfrm>
        </p:spPr>
        <p:txBody>
          <a:bodyPr>
            <a:noAutofit/>
          </a:bodyPr>
          <a:lstStyle/>
          <a:p>
            <a:pPr algn="ctr"/>
            <a:r>
              <a:rPr lang="id-ID" sz="2000" dirty="0" smtClean="0"/>
              <a:t/>
            </a:r>
            <a:br>
              <a:rPr lang="id-ID" sz="2000" dirty="0" smtClean="0"/>
            </a:br>
            <a:r>
              <a:rPr lang="id-ID" sz="2000" dirty="0" smtClean="0"/>
              <a:t>KEBUTUHAN </a:t>
            </a:r>
            <a:r>
              <a:rPr lang="id-ID" sz="2000" dirty="0"/>
              <a:t>KHUSUS PADA </a:t>
            </a:r>
            <a:r>
              <a:rPr lang="id-ID" sz="2000" dirty="0" smtClean="0"/>
              <a:t>PERMASALAHAN Ekonomi</a:t>
            </a:r>
            <a:r>
              <a:rPr lang="id-ID" sz="2000" dirty="0"/>
              <a:t/>
            </a:r>
            <a:br>
              <a:rPr lang="id-ID" sz="2000" dirty="0"/>
            </a:br>
            <a:r>
              <a:rPr lang="id-ID" sz="2000" dirty="0"/>
              <a:t>MELIPUTI</a:t>
            </a:r>
            <a:br>
              <a:rPr lang="id-ID" sz="2000" dirty="0"/>
            </a:br>
            <a:r>
              <a:rPr lang="id-ID" sz="2000" dirty="0" smtClean="0"/>
              <a:t>KEMISKINAN</a:t>
            </a:r>
            <a:br>
              <a:rPr lang="id-ID" sz="2000" dirty="0" smtClean="0"/>
            </a:br>
            <a:r>
              <a:rPr lang="id-ID" sz="2000" dirty="0" smtClean="0"/>
              <a:t>DAN</a:t>
            </a:r>
            <a:br>
              <a:rPr lang="id-ID" sz="2000" dirty="0" smtClean="0"/>
            </a:br>
            <a:r>
              <a:rPr lang="id-ID" sz="2000" dirty="0" smtClean="0"/>
              <a:t> ANAK BANYAK</a:t>
            </a:r>
            <a:r>
              <a:rPr lang="id-ID" sz="2000" dirty="0"/>
              <a:t/>
            </a:r>
            <a:br>
              <a:rPr lang="id-ID" sz="2000" dirty="0"/>
            </a:br>
            <a:r>
              <a:rPr lang="id-ID" sz="2000" dirty="0"/>
              <a:t/>
            </a:r>
            <a:br>
              <a:rPr lang="id-ID" sz="2000" dirty="0"/>
            </a:br>
            <a:endParaRPr lang="id-ID" sz="2000" dirty="0"/>
          </a:p>
        </p:txBody>
      </p:sp>
      <p:sp>
        <p:nvSpPr>
          <p:cNvPr id="3" name="Subtitle 2"/>
          <p:cNvSpPr>
            <a:spLocks noGrp="1"/>
          </p:cNvSpPr>
          <p:nvPr>
            <p:ph type="subTitle" idx="1"/>
          </p:nvPr>
        </p:nvSpPr>
        <p:spPr>
          <a:xfrm>
            <a:off x="323528" y="2924944"/>
            <a:ext cx="8417024" cy="3024336"/>
          </a:xfrm>
        </p:spPr>
        <p:txBody>
          <a:bodyPr>
            <a:normAutofit fontScale="92500" lnSpcReduction="20000"/>
          </a:bodyPr>
          <a:lstStyle/>
          <a:p>
            <a:pPr algn="ctr"/>
            <a:r>
              <a:rPr lang="id-ID" dirty="0" smtClean="0"/>
              <a:t>	KELOMPOK 5</a:t>
            </a:r>
          </a:p>
          <a:p>
            <a:pPr algn="ctr"/>
            <a:r>
              <a:rPr lang="id-ID" dirty="0" smtClean="0"/>
              <a:t>	KASRIANI	ANDI NADIMA</a:t>
            </a:r>
          </a:p>
          <a:p>
            <a:pPr algn="ctr"/>
            <a:r>
              <a:rPr lang="id-ID" dirty="0" smtClean="0"/>
              <a:t>	SALMAWATI	</a:t>
            </a:r>
          </a:p>
          <a:p>
            <a:pPr algn="ctr"/>
            <a:r>
              <a:rPr lang="id-ID" dirty="0" smtClean="0"/>
              <a:t>	SRI KUSUMA WARDANI</a:t>
            </a:r>
            <a:endParaRPr lang="id-ID" dirty="0"/>
          </a:p>
          <a:p>
            <a:pPr algn="l"/>
            <a:endParaRPr lang="id-ID" dirty="0" smtClean="0"/>
          </a:p>
          <a:p>
            <a:pPr algn="l"/>
            <a:endParaRPr lang="id-ID" dirty="0"/>
          </a:p>
          <a:p>
            <a:pPr algn="l"/>
            <a:r>
              <a:rPr lang="id-ID" dirty="0" smtClean="0"/>
              <a:t>MATA KULIAH</a:t>
            </a:r>
          </a:p>
          <a:p>
            <a:pPr algn="l"/>
            <a:r>
              <a:rPr lang="id-ID" dirty="0"/>
              <a:t>ASUHAN KEBIDANAN PADA PEREMPUAN DAN ANAK DENGAN KONDISI RENTAN </a:t>
            </a:r>
            <a:r>
              <a:rPr lang="id-ID" dirty="0" smtClean="0"/>
              <a:t>REPRODUKSI</a:t>
            </a:r>
          </a:p>
          <a:p>
            <a:pPr algn="l"/>
            <a:r>
              <a:rPr lang="id-ID" i="1" dirty="0" smtClean="0"/>
              <a:t>DOSEN  : SYAHRIANI, S.ST.,M.Kes</a:t>
            </a:r>
            <a:endParaRPr lang="id-ID" i="1" dirty="0"/>
          </a:p>
        </p:txBody>
      </p:sp>
    </p:spTree>
    <p:extLst>
      <p:ext uri="{BB962C8B-B14F-4D97-AF65-F5344CB8AC3E}">
        <p14:creationId xmlns:p14="http://schemas.microsoft.com/office/powerpoint/2010/main" xmlns="" val="1108082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 </a:t>
            </a:r>
            <a:endParaRPr lang="id-ID" dirty="0"/>
          </a:p>
        </p:txBody>
      </p:sp>
      <p:sp>
        <p:nvSpPr>
          <p:cNvPr id="3" name="Content Placeholder 2"/>
          <p:cNvSpPr>
            <a:spLocks noGrp="1"/>
          </p:cNvSpPr>
          <p:nvPr>
            <p:ph idx="1"/>
          </p:nvPr>
        </p:nvSpPr>
        <p:spPr/>
        <p:txBody>
          <a:bodyPr>
            <a:normAutofit lnSpcReduction="10000"/>
          </a:bodyPr>
          <a:lstStyle/>
          <a:p>
            <a:r>
              <a:rPr lang="id-ID" b="1" smtClean="0"/>
              <a:t>Pertumbuhan </a:t>
            </a:r>
            <a:r>
              <a:rPr lang="id-ID" b="1" dirty="0" smtClean="0"/>
              <a:t>ekonomi</a:t>
            </a:r>
            <a:r>
              <a:rPr lang="id-ID" dirty="0" smtClean="0"/>
              <a:t> akan meningkatkan pendapatan </a:t>
            </a:r>
            <a:r>
              <a:rPr lang="id-ID" b="1" dirty="0" smtClean="0"/>
              <a:t>masyarakat</a:t>
            </a:r>
            <a:r>
              <a:rPr lang="id-ID" dirty="0" smtClean="0"/>
              <a:t>, dengan peningkatan pendapatan yang terjadi,maka kemampuan </a:t>
            </a:r>
            <a:r>
              <a:rPr lang="id-ID" b="1" dirty="0" smtClean="0"/>
              <a:t>masyarakat</a:t>
            </a:r>
            <a:r>
              <a:rPr lang="id-ID" dirty="0" smtClean="0"/>
              <a:t> dalam memenuhi kebutuhannya menjadi lebih baik, hal ini menunjukan bahwa </a:t>
            </a:r>
            <a:r>
              <a:rPr lang="id-ID" b="1" dirty="0" smtClean="0"/>
              <a:t>kesejahteraan</a:t>
            </a:r>
            <a:r>
              <a:rPr lang="id-ID" dirty="0" smtClean="0"/>
              <a:t> dalam bentuk pendapatan </a:t>
            </a:r>
            <a:r>
              <a:rPr lang="id-ID" b="1" dirty="0" smtClean="0"/>
              <a:t>masyarakat</a:t>
            </a:r>
            <a:r>
              <a:rPr lang="id-ID" dirty="0" smtClean="0"/>
              <a:t> mulai meningkat.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B0F0"/>
                </a:solidFill>
              </a:rPr>
              <a:t>Daftar Pustaka</a:t>
            </a:r>
            <a:endParaRPr lang="id-ID"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endParaRPr lang="id-ID" u="sng" dirty="0" smtClean="0"/>
          </a:p>
          <a:p>
            <a:r>
              <a:rPr lang="id-ID" dirty="0" smtClean="0"/>
              <a:t>http</a:t>
            </a:r>
            <a:r>
              <a:rPr lang="id-ID" dirty="0"/>
              <a:t>://</a:t>
            </a:r>
            <a:r>
              <a:rPr lang="id-ID" dirty="0" smtClean="0"/>
              <a:t>digilib.uinsgd.ac.id/12315/4/4_bab1.pdf</a:t>
            </a:r>
            <a:endParaRPr lang="id-ID" dirty="0"/>
          </a:p>
          <a:p>
            <a:r>
              <a:rPr lang="id-ID" dirty="0"/>
              <a:t>http://</a:t>
            </a:r>
            <a:r>
              <a:rPr lang="id-ID" dirty="0" smtClean="0"/>
              <a:t>eprints.umm.ac.id/57126/3/BAB%20II.pdf</a:t>
            </a:r>
          </a:p>
          <a:p>
            <a:r>
              <a:rPr lang="id-ID" dirty="0"/>
              <a:t>http://digilib.unimed.ac.id/38463/8/8%20NIM.%</a:t>
            </a:r>
            <a:r>
              <a:rPr lang="id-ID" dirty="0" smtClean="0"/>
              <a:t>208156152005%20BAB%20I.pdf</a:t>
            </a:r>
            <a:endParaRPr lang="id-ID" dirty="0"/>
          </a:p>
          <a:p>
            <a:r>
              <a:rPr lang="id-ID" dirty="0"/>
              <a:t>http://</a:t>
            </a:r>
            <a:r>
              <a:rPr lang="id-ID" dirty="0" smtClean="0"/>
              <a:t>eprints.ums.ac.id/31317/2/BAB_I.pdf</a:t>
            </a:r>
          </a:p>
          <a:p>
            <a:r>
              <a:rPr lang="id-ID" dirty="0"/>
              <a:t>http://103.76.16.8/id/program/sekilas/</a:t>
            </a:r>
          </a:p>
          <a:p>
            <a:r>
              <a:rPr lang="id-ID" dirty="0"/>
              <a:t>https://</a:t>
            </a:r>
            <a:r>
              <a:rPr lang="id-ID" dirty="0" smtClean="0"/>
              <a:t>daldukkbpppa.bulelengkab.go.id/informasi/detail/artikel/kualitas-pelayanan-program-keluargaberencana-86</a:t>
            </a:r>
          </a:p>
          <a:p>
            <a:r>
              <a:rPr lang="id-ID" dirty="0"/>
              <a:t>https://media.neliti.com/media/publications/55282-ID-dampak-pertumbuhan-penduduk-terhadap-per.pdf</a:t>
            </a:r>
          </a:p>
          <a:p>
            <a:endParaRPr lang="id-ID" dirty="0"/>
          </a:p>
          <a:p>
            <a:pPr marL="36576" indent="0">
              <a:buNone/>
            </a:pPr>
            <a:endParaRPr lang="id-ID" dirty="0"/>
          </a:p>
        </p:txBody>
      </p:sp>
    </p:spTree>
    <p:extLst>
      <p:ext uri="{BB962C8B-B14F-4D97-AF65-F5344CB8AC3E}">
        <p14:creationId xmlns:p14="http://schemas.microsoft.com/office/powerpoint/2010/main" xmlns="" val="428341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descr="C:\Users\LENOVO\Pictures\trm ksh.jpg"/>
          <p:cNvPicPr>
            <a:picLocks noGrp="1" noChangeAspect="1" noChangeArrowheads="1"/>
          </p:cNvPicPr>
          <p:nvPr>
            <p:ph idx="1"/>
          </p:nvPr>
        </p:nvPicPr>
        <p:blipFill>
          <a:blip r:embed="rId2"/>
          <a:srcRect/>
          <a:stretch>
            <a:fillRect/>
          </a:stretch>
        </p:blipFill>
        <p:spPr bwMode="auto">
          <a:xfrm>
            <a:off x="500034" y="1285860"/>
            <a:ext cx="7786742" cy="45720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solidFill>
                  <a:srgbClr val="00B0F0"/>
                </a:solidFill>
              </a:rPr>
              <a:t>Permasalah Ekonomi</a:t>
            </a:r>
            <a:endParaRPr lang="id-ID" dirty="0">
              <a:solidFill>
                <a:srgbClr val="00B0F0"/>
              </a:solidFill>
            </a:endParaRPr>
          </a:p>
        </p:txBody>
      </p:sp>
      <p:sp>
        <p:nvSpPr>
          <p:cNvPr id="2" name="Content Placeholder 1"/>
          <p:cNvSpPr>
            <a:spLocks noGrp="1"/>
          </p:cNvSpPr>
          <p:nvPr>
            <p:ph idx="1"/>
          </p:nvPr>
        </p:nvSpPr>
        <p:spPr/>
        <p:txBody>
          <a:bodyPr>
            <a:normAutofit/>
          </a:bodyPr>
          <a:lstStyle/>
          <a:p>
            <a:r>
              <a:rPr lang="id-ID" dirty="0" smtClean="0"/>
              <a:t>Masalah </a:t>
            </a:r>
            <a:r>
              <a:rPr lang="id-ID" dirty="0"/>
              <a:t>ekonomi adalah masalah yang timbul saat keinginan dan kebutuhan bertemu dengan sumber daya yang terbatas. Masalah ekonomi ini pasti akan selalu muncul dalam kehidupan sehari-hari</a:t>
            </a:r>
            <a:r>
              <a:rPr lang="id-ID" dirty="0" smtClean="0"/>
              <a:t>. Masalah ekonomi yang akan di bahas adalah kemiskinan dan memiliki anak banyak</a:t>
            </a:r>
            <a:endParaRPr lang="id-ID" dirty="0"/>
          </a:p>
        </p:txBody>
      </p:sp>
    </p:spTree>
    <p:extLst>
      <p:ext uri="{BB962C8B-B14F-4D97-AF65-F5344CB8AC3E}">
        <p14:creationId xmlns:p14="http://schemas.microsoft.com/office/powerpoint/2010/main" xmlns="" val="2085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a:solidFill>
                  <a:srgbClr val="00B0F0"/>
                </a:solidFill>
              </a:rPr>
              <a:t>Kemiskinan</a:t>
            </a:r>
          </a:p>
        </p:txBody>
      </p:sp>
      <p:sp>
        <p:nvSpPr>
          <p:cNvPr id="3" name="Content Placeholder 2"/>
          <p:cNvSpPr>
            <a:spLocks noGrp="1"/>
          </p:cNvSpPr>
          <p:nvPr>
            <p:ph idx="1"/>
          </p:nvPr>
        </p:nvSpPr>
        <p:spPr/>
        <p:txBody>
          <a:bodyPr>
            <a:normAutofit fontScale="62500" lnSpcReduction="20000"/>
          </a:bodyPr>
          <a:lstStyle/>
          <a:p>
            <a:pPr marL="36576" indent="0">
              <a:buNone/>
            </a:pPr>
            <a:r>
              <a:rPr lang="id-ID" dirty="0"/>
              <a:t/>
            </a:r>
            <a:br>
              <a:rPr lang="id-ID" dirty="0"/>
            </a:br>
            <a:r>
              <a:rPr lang="id-ID" dirty="0"/>
              <a:t>Kemiskinan adalah seseorang yang secara ekonomis tidak mampu</a:t>
            </a:r>
            <a:br>
              <a:rPr lang="id-ID" dirty="0"/>
            </a:br>
            <a:r>
              <a:rPr lang="id-ID" dirty="0"/>
              <a:t>mencukupi kebutuhan dan tingkat kesejahteraan atau kemakmuran</a:t>
            </a:r>
            <a:br>
              <a:rPr lang="id-ID" dirty="0"/>
            </a:br>
            <a:r>
              <a:rPr lang="id-ID" dirty="0"/>
              <a:t>yang dianggap sebagai kebutuhan mendasar dari standar hidup</a:t>
            </a:r>
            <a:br>
              <a:rPr lang="id-ID" dirty="0"/>
            </a:br>
            <a:r>
              <a:rPr lang="id-ID" dirty="0"/>
              <a:t>tertentu. Kemiskinan (proper) dari arti sempit merupakan keadaan</a:t>
            </a:r>
            <a:br>
              <a:rPr lang="id-ID" dirty="0"/>
            </a:br>
            <a:r>
              <a:rPr lang="id-ID" dirty="0"/>
              <a:t>kekurangan barang maupun uang untuk menjamin kebutuhan dasar.</a:t>
            </a:r>
            <a:br>
              <a:rPr lang="id-ID" dirty="0"/>
            </a:br>
            <a:r>
              <a:rPr lang="id-ID" dirty="0"/>
              <a:t>(Chriswardani Suryawati, 2005) kemiskinan dalam arti luas memiliki</a:t>
            </a:r>
            <a:br>
              <a:rPr lang="id-ID" dirty="0"/>
            </a:br>
            <a:r>
              <a:rPr lang="id-ID" dirty="0"/>
              <a:t>lima konsep yang terpadu, yaitu :</a:t>
            </a:r>
            <a:br>
              <a:rPr lang="id-ID" dirty="0"/>
            </a:br>
            <a:r>
              <a:rPr lang="id-ID" dirty="0"/>
              <a:t>a. Kemiskinan (proper)</a:t>
            </a:r>
            <a:br>
              <a:rPr lang="id-ID" dirty="0"/>
            </a:br>
            <a:r>
              <a:rPr lang="id-ID" dirty="0"/>
              <a:t>b. Keterasingan (isolation)</a:t>
            </a:r>
            <a:br>
              <a:rPr lang="id-ID" dirty="0"/>
            </a:br>
            <a:r>
              <a:rPr lang="id-ID" dirty="0"/>
              <a:t>c. Ketergantungan (dependence)</a:t>
            </a:r>
            <a:br>
              <a:rPr lang="id-ID" dirty="0"/>
            </a:br>
            <a:r>
              <a:rPr lang="id-ID" dirty="0"/>
              <a:t>d. Ketidakberdayaan (powerless)</a:t>
            </a:r>
            <a:br>
              <a:rPr lang="id-ID" dirty="0"/>
            </a:br>
            <a:r>
              <a:rPr lang="id-ID" dirty="0"/>
              <a:t>e. Kerentanan menghadapi situasi darurat (state of emergency)</a:t>
            </a:r>
            <a:br>
              <a:rPr lang="id-ID" dirty="0"/>
            </a:br>
            <a:endParaRPr lang="id-ID" dirty="0"/>
          </a:p>
        </p:txBody>
      </p:sp>
    </p:spTree>
    <p:extLst>
      <p:ext uri="{BB962C8B-B14F-4D97-AF65-F5344CB8AC3E}">
        <p14:creationId xmlns:p14="http://schemas.microsoft.com/office/powerpoint/2010/main" xmlns="" val="251256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38138"/>
          </a:xfrm>
        </p:spPr>
        <p:txBody>
          <a:bodyPr>
            <a:normAutofit/>
          </a:bodyPr>
          <a:lstStyle/>
          <a:p>
            <a:r>
              <a:rPr lang="id-ID" sz="4800" dirty="0" smtClean="0">
                <a:solidFill>
                  <a:srgbClr val="00B0F0"/>
                </a:solidFill>
              </a:rPr>
              <a:t>Penyebab Kemiskinan</a:t>
            </a:r>
            <a:endParaRPr lang="id-ID" sz="4800"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r>
              <a:rPr lang="id-ID" dirty="0"/>
              <a:t>salah satu penyebab kemiskinan adalah</a:t>
            </a:r>
            <a:br>
              <a:rPr lang="id-ID" dirty="0"/>
            </a:br>
            <a:r>
              <a:rPr lang="id-ID" dirty="0"/>
              <a:t>terjadinya perbedaan antara modal. Selain itu, segi ekonomi </a:t>
            </a:r>
            <a:r>
              <a:rPr lang="id-ID" dirty="0" smtClean="0"/>
              <a:t>yang disebabkan </a:t>
            </a:r>
            <a:r>
              <a:rPr lang="id-ID" dirty="0"/>
              <a:t>oleh perbedaan dalam kualitas sumber daya </a:t>
            </a:r>
            <a:r>
              <a:rPr lang="id-ID" dirty="0" smtClean="0"/>
              <a:t>manusia. </a:t>
            </a:r>
          </a:p>
          <a:p>
            <a:r>
              <a:rPr lang="id-ID" dirty="0" smtClean="0"/>
              <a:t>Kualitas </a:t>
            </a:r>
            <a:r>
              <a:rPr lang="id-ID" dirty="0"/>
              <a:t>sumber daya manusia yang rendah dapat mengakibatkan</a:t>
            </a:r>
            <a:br>
              <a:rPr lang="id-ID" dirty="0"/>
            </a:br>
            <a:r>
              <a:rPr lang="id-ID" dirty="0"/>
              <a:t>produktivitas menurun dan juga akan menyebabkan turunnya </a:t>
            </a:r>
            <a:r>
              <a:rPr lang="id-ID" dirty="0" smtClean="0"/>
              <a:t>upah. Rendahnya </a:t>
            </a:r>
            <a:r>
              <a:rPr lang="id-ID" dirty="0"/>
              <a:t>kualitas sumber daya manusia disebabkan </a:t>
            </a:r>
            <a:r>
              <a:rPr lang="id-ID" dirty="0" smtClean="0"/>
              <a:t>karena rendahnya </a:t>
            </a:r>
            <a:r>
              <a:rPr lang="id-ID" dirty="0"/>
              <a:t>pendidikan</a:t>
            </a:r>
            <a:r>
              <a:rPr lang="id-ID" dirty="0" smtClean="0"/>
              <a:t>. </a:t>
            </a:r>
            <a:r>
              <a:rPr lang="id-ID" dirty="0"/>
              <a:t>. Keterbatasan pendidikan atau keterampilan yang</a:t>
            </a:r>
            <a:br>
              <a:rPr lang="id-ID" dirty="0"/>
            </a:br>
            <a:r>
              <a:rPr lang="id-ID" dirty="0"/>
              <a:t>dimiliki seseorang menyebabkan keterbatasan kemampuan</a:t>
            </a:r>
            <a:br>
              <a:rPr lang="id-ID" dirty="0"/>
            </a:br>
            <a:r>
              <a:rPr lang="id-ID" dirty="0"/>
              <a:t>seseorang untuk masuk dalam dunia kerja</a:t>
            </a:r>
            <a:br>
              <a:rPr lang="id-ID" dirty="0"/>
            </a:br>
            <a:endParaRPr lang="id-ID" dirty="0"/>
          </a:p>
        </p:txBody>
      </p:sp>
    </p:spTree>
    <p:extLst>
      <p:ext uri="{BB962C8B-B14F-4D97-AF65-F5344CB8AC3E}">
        <p14:creationId xmlns:p14="http://schemas.microsoft.com/office/powerpoint/2010/main" xmlns="" val="19431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467600" cy="5217443"/>
          </a:xfrm>
        </p:spPr>
        <p:txBody>
          <a:bodyPr>
            <a:normAutofit fontScale="77500" lnSpcReduction="20000"/>
          </a:bodyPr>
          <a:lstStyle/>
          <a:p>
            <a:r>
              <a:rPr lang="id-ID" dirty="0"/>
              <a:t>Kemiskinan menjadi masalah yang kompleks </a:t>
            </a:r>
            <a:r>
              <a:rPr lang="id-ID" dirty="0" smtClean="0"/>
              <a:t>dalam kesejahteraan yang </a:t>
            </a:r>
            <a:r>
              <a:rPr lang="id-ID" dirty="0"/>
              <a:t>dipengaruhi oleh berbagai faktor </a:t>
            </a:r>
            <a:r>
              <a:rPr lang="id-ID" dirty="0" smtClean="0"/>
              <a:t>yang saling </a:t>
            </a:r>
            <a:r>
              <a:rPr lang="id-ID" dirty="0"/>
              <a:t>berkaitan, antara </a:t>
            </a:r>
            <a:r>
              <a:rPr lang="id-ID" dirty="0" smtClean="0"/>
              <a:t>lain tingkat </a:t>
            </a:r>
            <a:r>
              <a:rPr lang="id-ID" dirty="0"/>
              <a:t>pendapatan dari masyarakat, tingkat pengangguran, kondisi </a:t>
            </a:r>
            <a:r>
              <a:rPr lang="id-ID" dirty="0" smtClean="0"/>
              <a:t>kesehatan, tingkat </a:t>
            </a:r>
            <a:r>
              <a:rPr lang="id-ID" dirty="0"/>
              <a:t>pendidikan, akses </a:t>
            </a:r>
            <a:r>
              <a:rPr lang="id-ID" dirty="0" smtClean="0"/>
              <a:t>terhadap barang </a:t>
            </a:r>
            <a:r>
              <a:rPr lang="id-ID" dirty="0"/>
              <a:t>dan jasa, lokasi, keadaan </a:t>
            </a:r>
            <a:r>
              <a:rPr lang="id-ID" dirty="0" smtClean="0"/>
              <a:t>geografis, gender </a:t>
            </a:r>
            <a:r>
              <a:rPr lang="id-ID" dirty="0"/>
              <a:t>dan lokasi dari lingkungan</a:t>
            </a:r>
            <a:r>
              <a:rPr lang="id-ID" dirty="0" smtClean="0"/>
              <a:t>.</a:t>
            </a:r>
          </a:p>
          <a:p>
            <a:pPr marL="36576" indent="0">
              <a:buNone/>
            </a:pPr>
            <a:endParaRPr lang="id-ID" dirty="0" smtClean="0"/>
          </a:p>
          <a:p>
            <a:r>
              <a:rPr lang="id-ID" dirty="0" smtClean="0"/>
              <a:t>Kemiskinan </a:t>
            </a:r>
            <a:r>
              <a:rPr lang="id-ID" dirty="0"/>
              <a:t>tidak dipahami hanya </a:t>
            </a:r>
            <a:r>
              <a:rPr lang="id-ID" dirty="0" smtClean="0"/>
              <a:t>sebatas</a:t>
            </a:r>
            <a:r>
              <a:rPr lang="id-ID" dirty="0"/>
              <a:t> </a:t>
            </a:r>
            <a:r>
              <a:rPr lang="id-ID" dirty="0" smtClean="0"/>
              <a:t>ketidakmampuan </a:t>
            </a:r>
            <a:r>
              <a:rPr lang="id-ID" dirty="0"/>
              <a:t>dalam keadaan ekonomi dari </a:t>
            </a:r>
            <a:r>
              <a:rPr lang="id-ID" dirty="0" smtClean="0"/>
              <a:t>suatu masyarakat</a:t>
            </a:r>
            <a:r>
              <a:rPr lang="id-ID" dirty="0"/>
              <a:t>, tetapi </a:t>
            </a:r>
            <a:r>
              <a:rPr lang="id-ID" dirty="0" smtClean="0"/>
              <a:t>juga merupakan </a:t>
            </a:r>
            <a:r>
              <a:rPr lang="id-ID" dirty="0"/>
              <a:t>suatu </a:t>
            </a:r>
            <a:r>
              <a:rPr lang="id-ID" dirty="0" smtClean="0"/>
              <a:t>kegagalan memenuhi </a:t>
            </a:r>
            <a:r>
              <a:rPr lang="id-ID" dirty="0"/>
              <a:t>hak-hak dasar dan perbedaan </a:t>
            </a:r>
            <a:r>
              <a:rPr lang="id-ID" dirty="0" smtClean="0"/>
              <a:t>dari perlakuan </a:t>
            </a:r>
            <a:r>
              <a:rPr lang="id-ID" dirty="0"/>
              <a:t>bagi seseorang atau sekelompok </a:t>
            </a:r>
            <a:r>
              <a:rPr lang="id-ID" dirty="0" smtClean="0"/>
              <a:t>orang dalam menjalani kehidupannya </a:t>
            </a:r>
            <a:r>
              <a:rPr lang="id-ID" dirty="0"/>
              <a:t>secara bermartabat</a:t>
            </a:r>
          </a:p>
        </p:txBody>
      </p:sp>
    </p:spTree>
    <p:extLst>
      <p:ext uri="{BB962C8B-B14F-4D97-AF65-F5344CB8AC3E}">
        <p14:creationId xmlns:p14="http://schemas.microsoft.com/office/powerpoint/2010/main" xmlns="" val="12666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800" dirty="0" smtClean="0">
                <a:solidFill>
                  <a:srgbClr val="00B0F0"/>
                </a:solidFill>
              </a:rPr>
              <a:t>Upaya Penanggulangan Kemiskinan</a:t>
            </a:r>
            <a:endParaRPr lang="id-ID" sz="4800" dirty="0">
              <a:solidFill>
                <a:srgbClr val="00B0F0"/>
              </a:solidFill>
            </a:endParaRPr>
          </a:p>
        </p:txBody>
      </p:sp>
      <p:sp>
        <p:nvSpPr>
          <p:cNvPr id="3" name="Content Placeholder 2"/>
          <p:cNvSpPr>
            <a:spLocks noGrp="1"/>
          </p:cNvSpPr>
          <p:nvPr>
            <p:ph idx="1"/>
          </p:nvPr>
        </p:nvSpPr>
        <p:spPr/>
        <p:txBody>
          <a:bodyPr>
            <a:normAutofit/>
          </a:bodyPr>
          <a:lstStyle/>
          <a:p>
            <a:pPr marL="36576" indent="0">
              <a:buNone/>
            </a:pPr>
            <a:r>
              <a:rPr lang="id-ID" dirty="0" smtClean="0"/>
              <a:t>Terdapat beberapa </a:t>
            </a:r>
            <a:r>
              <a:rPr lang="id-ID" dirty="0"/>
              <a:t>strategi dasar yang telah ditetapkan dalam melakukan percepatan penanggulangan kemiskinan, yaitu:</a:t>
            </a:r>
          </a:p>
          <a:p>
            <a:pPr lvl="0"/>
            <a:r>
              <a:rPr lang="id-ID" dirty="0"/>
              <a:t>Menyempurnakan program perlindungan sosial</a:t>
            </a:r>
          </a:p>
          <a:p>
            <a:pPr lvl="0"/>
            <a:r>
              <a:rPr lang="id-ID" dirty="0"/>
              <a:t>Peningkatan akses masyarakat miskin terhadap pelayanan dasar</a:t>
            </a:r>
          </a:p>
          <a:p>
            <a:pPr lvl="0"/>
            <a:r>
              <a:rPr lang="id-ID" dirty="0"/>
              <a:t>Pemberdayaan </a:t>
            </a:r>
            <a:r>
              <a:rPr lang="id-ID" dirty="0" smtClean="0"/>
              <a:t>masyarakat</a:t>
            </a:r>
            <a:endParaRPr lang="id-ID" dirty="0"/>
          </a:p>
          <a:p>
            <a:pPr lvl="0"/>
            <a:endParaRPr lang="id-ID" dirty="0"/>
          </a:p>
          <a:p>
            <a:endParaRPr lang="id-ID" dirty="0" smtClean="0"/>
          </a:p>
          <a:p>
            <a:endParaRPr lang="id-ID" dirty="0"/>
          </a:p>
        </p:txBody>
      </p:sp>
    </p:spTree>
    <p:extLst>
      <p:ext uri="{BB962C8B-B14F-4D97-AF65-F5344CB8AC3E}">
        <p14:creationId xmlns:p14="http://schemas.microsoft.com/office/powerpoint/2010/main" xmlns="" val="63348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00B0F0"/>
                </a:solidFill>
              </a:rPr>
              <a:t>Anak Banyak</a:t>
            </a:r>
            <a:endParaRPr lang="id-ID" b="1" dirty="0">
              <a:solidFill>
                <a:srgbClr val="00B0F0"/>
              </a:solidFill>
            </a:endParaRPr>
          </a:p>
        </p:txBody>
      </p:sp>
      <p:sp>
        <p:nvSpPr>
          <p:cNvPr id="3" name="Content Placeholder 2"/>
          <p:cNvSpPr>
            <a:spLocks noGrp="1"/>
          </p:cNvSpPr>
          <p:nvPr>
            <p:ph idx="1"/>
          </p:nvPr>
        </p:nvSpPr>
        <p:spPr/>
        <p:txBody>
          <a:bodyPr>
            <a:normAutofit fontScale="92500" lnSpcReduction="10000"/>
          </a:bodyPr>
          <a:lstStyle/>
          <a:p>
            <a:r>
              <a:rPr lang="id-ID" dirty="0"/>
              <a:t>Memiliki seorang anak dalam keluarga, </a:t>
            </a:r>
            <a:r>
              <a:rPr lang="id-ID" dirty="0" smtClean="0"/>
              <a:t>akan memberikan </a:t>
            </a:r>
            <a:r>
              <a:rPr lang="id-ID" dirty="0"/>
              <a:t>dampak positif </a:t>
            </a:r>
            <a:r>
              <a:rPr lang="id-ID" dirty="0" smtClean="0"/>
              <a:t>tersendiri kepada keluarga tersebut, seperti merasakan kehangatan </a:t>
            </a:r>
            <a:r>
              <a:rPr lang="id-ID" dirty="0"/>
              <a:t>dalam </a:t>
            </a:r>
            <a:r>
              <a:rPr lang="id-ID" dirty="0" smtClean="0"/>
              <a:t>keluarga, kebahagiaan kumpul</a:t>
            </a:r>
            <a:r>
              <a:rPr lang="id-ID" dirty="0"/>
              <a:t> </a:t>
            </a:r>
            <a:r>
              <a:rPr lang="id-ID" dirty="0" smtClean="0"/>
              <a:t>bersama </a:t>
            </a:r>
            <a:r>
              <a:rPr lang="id-ID" dirty="0"/>
              <a:t>hingga </a:t>
            </a:r>
            <a:r>
              <a:rPr lang="id-ID" dirty="0" smtClean="0"/>
              <a:t>rasa bangga </a:t>
            </a:r>
            <a:r>
              <a:rPr lang="id-ID" dirty="0"/>
              <a:t>ketika anak telah menjadi </a:t>
            </a:r>
            <a:r>
              <a:rPr lang="id-ID" dirty="0" smtClean="0"/>
              <a:t>orang yang </a:t>
            </a:r>
            <a:r>
              <a:rPr lang="id-ID" dirty="0"/>
              <a:t>sukses dan berguna </a:t>
            </a:r>
            <a:r>
              <a:rPr lang="id-ID" dirty="0" smtClean="0"/>
              <a:t>bagi orang </a:t>
            </a:r>
            <a:r>
              <a:rPr lang="id-ID" dirty="0"/>
              <a:t>lain. Orangtua memiliki tanggung jawab untuk merawat, menjaga dan mendidik anak</a:t>
            </a:r>
            <a:br>
              <a:rPr lang="id-ID" dirty="0"/>
            </a:br>
            <a:r>
              <a:rPr lang="id-ID" dirty="0"/>
              <a:t>tersebut, karena anak adalah amanah yang diberikan oleh Allah SWT</a:t>
            </a:r>
          </a:p>
        </p:txBody>
      </p:sp>
    </p:spTree>
    <p:extLst>
      <p:ext uri="{BB962C8B-B14F-4D97-AF65-F5344CB8AC3E}">
        <p14:creationId xmlns:p14="http://schemas.microsoft.com/office/powerpoint/2010/main" xmlns="" val="22458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467600" cy="5289451"/>
          </a:xfrm>
        </p:spPr>
        <p:txBody>
          <a:bodyPr>
            <a:normAutofit fontScale="77500" lnSpcReduction="20000"/>
          </a:bodyPr>
          <a:lstStyle/>
          <a:p>
            <a:r>
              <a:rPr lang="id-ID" dirty="0" smtClean="0"/>
              <a:t>Sisi lain dari dengan banyaknya anak akan menimbulkan dampak negatif. Hal ini berkaitan dengan masalah pertumbuhan jumlah penduduk yang pesat tanpa diimbangi dengan Sumber Daya Alam yang tersedia. </a:t>
            </a:r>
          </a:p>
          <a:p>
            <a:r>
              <a:rPr lang="id-ID" dirty="0"/>
              <a:t>Sebenarnya permasalahan yang muncul </a:t>
            </a:r>
            <a:r>
              <a:rPr lang="id-ID" dirty="0" smtClean="0"/>
              <a:t>dibidang </a:t>
            </a:r>
            <a:r>
              <a:rPr lang="id-ID" dirty="0"/>
              <a:t>kependudukan bukan hanya pada</a:t>
            </a:r>
            <a:br>
              <a:rPr lang="id-ID" dirty="0"/>
            </a:br>
            <a:r>
              <a:rPr lang="id-ID" dirty="0"/>
              <a:t>jumlah yang besar semata akan tetapi juga berimbas pada turunan dari kuantitas yang besar</a:t>
            </a:r>
            <a:br>
              <a:rPr lang="id-ID" dirty="0"/>
            </a:br>
            <a:r>
              <a:rPr lang="id-ID" dirty="0"/>
              <a:t>tersebut antara lain adalah persebaran penduduk, kualitas penduduk, kecukupan dari sisi</a:t>
            </a:r>
            <a:br>
              <a:rPr lang="id-ID" dirty="0"/>
            </a:br>
            <a:r>
              <a:rPr lang="id-ID" dirty="0"/>
              <a:t>konsumsi, struktur penduduk yang sebagian besar masih muda, modal dan teknologi yang</a:t>
            </a:r>
            <a:br>
              <a:rPr lang="id-ID" dirty="0"/>
            </a:br>
            <a:r>
              <a:rPr lang="id-ID" dirty="0"/>
              <a:t>dimiliki juga masih rendah dan akibatnya produktivitas kerja makin menurun serta masalah</a:t>
            </a:r>
            <a:br>
              <a:rPr lang="id-ID" dirty="0"/>
            </a:br>
            <a:r>
              <a:rPr lang="id-ID" dirty="0"/>
              <a:t>krusial yang berkaitan dengan </a:t>
            </a:r>
            <a:r>
              <a:rPr lang="id-ID" dirty="0" smtClean="0"/>
              <a:t>ketenagakerjaan. </a:t>
            </a:r>
            <a:endParaRPr lang="id-ID" dirty="0"/>
          </a:p>
        </p:txBody>
      </p:sp>
    </p:spTree>
    <p:extLst>
      <p:ext uri="{BB962C8B-B14F-4D97-AF65-F5344CB8AC3E}">
        <p14:creationId xmlns:p14="http://schemas.microsoft.com/office/powerpoint/2010/main" xmlns="" val="362026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467600" cy="5361459"/>
          </a:xfrm>
        </p:spPr>
        <p:txBody>
          <a:bodyPr>
            <a:normAutofit fontScale="92500" lnSpcReduction="20000"/>
          </a:bodyPr>
          <a:lstStyle/>
          <a:p>
            <a:r>
              <a:rPr lang="id-ID" dirty="0"/>
              <a:t>Masalah kependudukan menjadi masalah yang cukup penting karena berkaitan dengan pembangunan berkelanjutan. Pertumbuhan penduduk yang cepat tanpa diimbangi dengan pertumbuhan ekonomi yang memadai akan menyebabkan terjadinya pertambahan angka pengangguran, menurunnya mutu modal manusia dan bahkan akan mengancam ketahanan nasional. Masalah kependudukan ini telah dipikirkan oleh Pemerintah dengan menerapkan kebijakan tentang Keluarga Berencana untuk menekan laju pertumbuhan.</a:t>
            </a:r>
          </a:p>
          <a:p>
            <a:endParaRPr lang="id-ID" dirty="0"/>
          </a:p>
        </p:txBody>
      </p:sp>
    </p:spTree>
    <p:extLst>
      <p:ext uri="{BB962C8B-B14F-4D97-AF65-F5344CB8AC3E}">
        <p14:creationId xmlns:p14="http://schemas.microsoft.com/office/powerpoint/2010/main" xmlns="" val="86499575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163</TotalTime>
  <Words>346</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 KEBUTUHAN KHUSUS PADA PERMASALAHAN Ekonomi MELIPUTI KEMISKINAN DAN  ANAK BANYAK  </vt:lpstr>
      <vt:lpstr>Permasalah Ekonomi</vt:lpstr>
      <vt:lpstr>Kemiskinan</vt:lpstr>
      <vt:lpstr>Penyebab Kemiskinan</vt:lpstr>
      <vt:lpstr>Slide 5</vt:lpstr>
      <vt:lpstr>Upaya Penanggulangan Kemiskinan</vt:lpstr>
      <vt:lpstr>Anak Banyak</vt:lpstr>
      <vt:lpstr>Slide 8</vt:lpstr>
      <vt:lpstr>Slide 9</vt:lpstr>
      <vt:lpstr>Kesimpulan </vt:lpstr>
      <vt:lpstr>Daftar Pustaka</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KEBUTUHAN KHUSUS PADA PERMASALAHAN PSIKOLOGIS MELIPUTI TRAUMA PERSALINAN SEBELUMNYA KELAINAN MENTAL/JIWA</dc:title>
  <dc:creator>User-PC</dc:creator>
  <cp:lastModifiedBy>LENOVO</cp:lastModifiedBy>
  <cp:revision>13</cp:revision>
  <dcterms:created xsi:type="dcterms:W3CDTF">2022-10-06T16:19:42Z</dcterms:created>
  <dcterms:modified xsi:type="dcterms:W3CDTF">2022-10-15T01:37:00Z</dcterms:modified>
</cp:coreProperties>
</file>