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5" r:id="rId4"/>
    <p:sldId id="257" r:id="rId5"/>
    <p:sldId id="1943" r:id="rId6"/>
    <p:sldId id="1984" r:id="rId7"/>
    <p:sldId id="1985" r:id="rId8"/>
    <p:sldId id="1986" r:id="rId9"/>
    <p:sldId id="1987" r:id="rId10"/>
    <p:sldId id="263" r:id="rId11"/>
    <p:sldId id="259" r:id="rId12"/>
    <p:sldId id="261" r:id="rId13"/>
    <p:sldId id="1981" r:id="rId14"/>
    <p:sldId id="266" r:id="rId15"/>
    <p:sldId id="1989" r:id="rId16"/>
    <p:sldId id="19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78067-78E2-4B3E-8944-19AD9C3A09E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A07E43-111D-4334-85E7-EC856B3D82DA}">
      <dgm:prSet phldrT="[Text]" custT="1"/>
      <dgm:spPr/>
      <dgm:t>
        <a:bodyPr/>
        <a:lstStyle/>
        <a:p>
          <a:r>
            <a:rPr lang="en-US" sz="3200" dirty="0" err="1">
              <a:solidFill>
                <a:schemeClr val="bg1"/>
              </a:solidFill>
            </a:rPr>
            <a:t>Pelayanan</a:t>
          </a:r>
          <a:r>
            <a:rPr lang="en-US" sz="3200" dirty="0">
              <a:solidFill>
                <a:schemeClr val="bg1"/>
              </a:solidFill>
            </a:rPr>
            <a:t> Kesehatan (K4)</a:t>
          </a:r>
        </a:p>
      </dgm:t>
    </dgm:pt>
    <dgm:pt modelId="{68001EE2-8895-4ABF-AD2A-2784F3462364}" type="parTrans" cxnId="{3ECA5E92-FF7C-4586-933E-96BDE9613BE5}">
      <dgm:prSet/>
      <dgm:spPr/>
      <dgm:t>
        <a:bodyPr/>
        <a:lstStyle/>
        <a:p>
          <a:endParaRPr lang="en-US"/>
        </a:p>
      </dgm:t>
    </dgm:pt>
    <dgm:pt modelId="{681BE186-944A-47E8-8664-6AEAE6F45598}" type="sibTrans" cxnId="{3ECA5E92-FF7C-4586-933E-96BDE9613BE5}">
      <dgm:prSet/>
      <dgm:spPr/>
      <dgm:t>
        <a:bodyPr/>
        <a:lstStyle/>
        <a:p>
          <a:endParaRPr lang="en-US"/>
        </a:p>
      </dgm:t>
    </dgm:pt>
    <dgm:pt modelId="{F47382D4-C14F-4097-85D6-BC5B3DE30696}">
      <dgm:prSet phldrT="[Text]" custT="1"/>
      <dgm:spPr/>
      <dgm:t>
        <a:bodyPr/>
        <a:lstStyle/>
        <a:p>
          <a:r>
            <a:rPr lang="en-US" sz="3200" dirty="0" err="1">
              <a:solidFill>
                <a:schemeClr val="bg1"/>
              </a:solidFill>
            </a:rPr>
            <a:t>Asupan</a:t>
          </a:r>
          <a:r>
            <a:rPr lang="en-US" sz="3200" dirty="0">
              <a:solidFill>
                <a:schemeClr val="bg1"/>
              </a:solidFill>
            </a:rPr>
            <a:t> </a:t>
          </a:r>
          <a:r>
            <a:rPr lang="en-US" sz="3200" dirty="0" err="1">
              <a:solidFill>
                <a:schemeClr val="bg1"/>
              </a:solidFill>
            </a:rPr>
            <a:t>Gizi</a:t>
          </a:r>
          <a:endParaRPr lang="en-US" sz="3200" dirty="0">
            <a:solidFill>
              <a:schemeClr val="bg1"/>
            </a:solidFill>
          </a:endParaRPr>
        </a:p>
      </dgm:t>
    </dgm:pt>
    <dgm:pt modelId="{C5C8B484-0546-45C0-978E-43AED3240C4C}" type="parTrans" cxnId="{275FF539-E731-4EA5-B471-AAFD7D215CAA}">
      <dgm:prSet/>
      <dgm:spPr/>
      <dgm:t>
        <a:bodyPr/>
        <a:lstStyle/>
        <a:p>
          <a:endParaRPr lang="en-US"/>
        </a:p>
      </dgm:t>
    </dgm:pt>
    <dgm:pt modelId="{BC827425-1C5A-4DEF-A847-0CDDF2723799}" type="sibTrans" cxnId="{275FF539-E731-4EA5-B471-AAFD7D215CAA}">
      <dgm:prSet/>
      <dgm:spPr/>
      <dgm:t>
        <a:bodyPr/>
        <a:lstStyle/>
        <a:p>
          <a:endParaRPr lang="en-US"/>
        </a:p>
      </dgm:t>
    </dgm:pt>
    <dgm:pt modelId="{5C4F77AB-39C5-4562-9484-706A2A3902FF}">
      <dgm:prSet phldrT="[Text]" custT="1"/>
      <dgm:spPr/>
      <dgm:t>
        <a:bodyPr/>
        <a:lstStyle/>
        <a:p>
          <a:r>
            <a:rPr lang="en-US" sz="3200" dirty="0" err="1">
              <a:solidFill>
                <a:schemeClr val="bg1"/>
              </a:solidFill>
            </a:rPr>
            <a:t>Prilaku</a:t>
          </a:r>
          <a:r>
            <a:rPr lang="en-US" sz="3200" dirty="0">
              <a:solidFill>
                <a:schemeClr val="bg1"/>
              </a:solidFill>
            </a:rPr>
            <a:t> </a:t>
          </a:r>
          <a:r>
            <a:rPr lang="en-US" sz="3200" dirty="0" err="1">
              <a:solidFill>
                <a:schemeClr val="bg1"/>
              </a:solidFill>
            </a:rPr>
            <a:t>Bumil</a:t>
          </a:r>
          <a:r>
            <a:rPr lang="en-US" sz="3200" dirty="0">
              <a:solidFill>
                <a:schemeClr val="bg1"/>
              </a:solidFill>
            </a:rPr>
            <a:t> (</a:t>
          </a:r>
          <a:r>
            <a:rPr lang="en-US" sz="3200" dirty="0" err="1">
              <a:solidFill>
                <a:schemeClr val="bg1"/>
              </a:solidFill>
            </a:rPr>
            <a:t>merokok</a:t>
          </a:r>
          <a:r>
            <a:rPr lang="en-US" sz="3200" dirty="0">
              <a:solidFill>
                <a:schemeClr val="bg1"/>
              </a:solidFill>
            </a:rPr>
            <a:t>, </a:t>
          </a:r>
          <a:r>
            <a:rPr lang="en-US" sz="3200" dirty="0" err="1">
              <a:solidFill>
                <a:schemeClr val="bg1"/>
              </a:solidFill>
            </a:rPr>
            <a:t>miras</a:t>
          </a:r>
          <a:r>
            <a:rPr lang="en-US" sz="3200" dirty="0">
              <a:solidFill>
                <a:schemeClr val="bg1"/>
              </a:solidFill>
            </a:rPr>
            <a:t>, </a:t>
          </a:r>
          <a:r>
            <a:rPr lang="en-US" sz="3200" dirty="0" err="1">
              <a:solidFill>
                <a:schemeClr val="bg1"/>
              </a:solidFill>
            </a:rPr>
            <a:t>narkoba</a:t>
          </a:r>
          <a:r>
            <a:rPr lang="en-US" sz="3200" dirty="0">
              <a:solidFill>
                <a:schemeClr val="bg1"/>
              </a:solidFill>
            </a:rPr>
            <a:t> </a:t>
          </a:r>
          <a:r>
            <a:rPr lang="en-US" sz="3200" dirty="0" err="1">
              <a:solidFill>
                <a:schemeClr val="bg1"/>
              </a:solidFill>
            </a:rPr>
            <a:t>dll</a:t>
          </a:r>
          <a:r>
            <a:rPr lang="en-US" sz="3200" dirty="0">
              <a:solidFill>
                <a:schemeClr val="bg1"/>
              </a:solidFill>
            </a:rPr>
            <a:t>)</a:t>
          </a:r>
        </a:p>
      </dgm:t>
    </dgm:pt>
    <dgm:pt modelId="{047BE3EA-4AF6-4435-8366-725A55BAC604}" type="parTrans" cxnId="{689CB3AA-84FA-4B74-A882-6BE0402A0B85}">
      <dgm:prSet/>
      <dgm:spPr/>
      <dgm:t>
        <a:bodyPr/>
        <a:lstStyle/>
        <a:p>
          <a:endParaRPr lang="en-US"/>
        </a:p>
      </dgm:t>
    </dgm:pt>
    <dgm:pt modelId="{CC2B54FF-32B4-466D-960D-C9BA405EEB78}" type="sibTrans" cxnId="{689CB3AA-84FA-4B74-A882-6BE0402A0B85}">
      <dgm:prSet/>
      <dgm:spPr/>
      <dgm:t>
        <a:bodyPr/>
        <a:lstStyle/>
        <a:p>
          <a:endParaRPr lang="en-US"/>
        </a:p>
      </dgm:t>
    </dgm:pt>
    <dgm:pt modelId="{5890918A-F4D8-4C1D-A4BC-5A25780611CF}">
      <dgm:prSet phldrT="[Text]" custT="1"/>
      <dgm:spPr/>
      <dgm:t>
        <a:bodyPr/>
        <a:lstStyle/>
        <a:p>
          <a:r>
            <a:rPr lang="en-US" sz="3200" dirty="0" err="1">
              <a:solidFill>
                <a:schemeClr val="bg1"/>
              </a:solidFill>
            </a:rPr>
            <a:t>Genetik</a:t>
          </a:r>
          <a:r>
            <a:rPr lang="en-US" sz="3200" dirty="0">
              <a:solidFill>
                <a:schemeClr val="bg1"/>
              </a:solidFill>
            </a:rPr>
            <a:t> &amp; </a:t>
          </a:r>
          <a:r>
            <a:rPr lang="en-US" sz="3200" dirty="0" err="1">
              <a:solidFill>
                <a:schemeClr val="bg1"/>
              </a:solidFill>
            </a:rPr>
            <a:t>Penyakit</a:t>
          </a:r>
          <a:r>
            <a:rPr lang="en-US" sz="3200" dirty="0">
              <a:solidFill>
                <a:schemeClr val="bg1"/>
              </a:solidFill>
            </a:rPr>
            <a:t> </a:t>
          </a:r>
          <a:r>
            <a:rPr lang="en-US" sz="3200" dirty="0" err="1">
              <a:solidFill>
                <a:schemeClr val="bg1"/>
              </a:solidFill>
            </a:rPr>
            <a:t>Penyerta</a:t>
          </a:r>
          <a:endParaRPr lang="en-US" sz="3200" dirty="0">
            <a:solidFill>
              <a:schemeClr val="bg1"/>
            </a:solidFill>
          </a:endParaRPr>
        </a:p>
      </dgm:t>
    </dgm:pt>
    <dgm:pt modelId="{840B95A7-8A3F-4E3B-B6B5-05020BD00938}" type="parTrans" cxnId="{5D20E1C5-229C-49C1-BA86-3608E493C4F7}">
      <dgm:prSet/>
      <dgm:spPr/>
      <dgm:t>
        <a:bodyPr/>
        <a:lstStyle/>
        <a:p>
          <a:endParaRPr lang="en-US"/>
        </a:p>
      </dgm:t>
    </dgm:pt>
    <dgm:pt modelId="{CF8B1B40-48F2-4825-882B-022068572BF4}" type="sibTrans" cxnId="{5D20E1C5-229C-49C1-BA86-3608E493C4F7}">
      <dgm:prSet/>
      <dgm:spPr/>
      <dgm:t>
        <a:bodyPr/>
        <a:lstStyle/>
        <a:p>
          <a:endParaRPr lang="en-US"/>
        </a:p>
      </dgm:t>
    </dgm:pt>
    <dgm:pt modelId="{EBCD21A7-08D8-490E-B890-C0278FFF3F0C}" type="pres">
      <dgm:prSet presAssocID="{0C078067-78E2-4B3E-8944-19AD9C3A09E0}" presName="linear" presStyleCnt="0">
        <dgm:presLayoutVars>
          <dgm:dir/>
          <dgm:animLvl val="lvl"/>
          <dgm:resizeHandles val="exact"/>
        </dgm:presLayoutVars>
      </dgm:prSet>
      <dgm:spPr/>
    </dgm:pt>
    <dgm:pt modelId="{793D6F2E-721F-417C-B4E5-B6EFE0F2E27E}" type="pres">
      <dgm:prSet presAssocID="{E3A07E43-111D-4334-85E7-EC856B3D82DA}" presName="parentLin" presStyleCnt="0"/>
      <dgm:spPr/>
    </dgm:pt>
    <dgm:pt modelId="{EB89E535-9E32-4DA1-A990-2C6323E4BA45}" type="pres">
      <dgm:prSet presAssocID="{E3A07E43-111D-4334-85E7-EC856B3D82DA}" presName="parentLeftMargin" presStyleLbl="node1" presStyleIdx="0" presStyleCnt="4"/>
      <dgm:spPr/>
    </dgm:pt>
    <dgm:pt modelId="{1DCCAA70-1FC2-40E2-A6EC-49AF26BF13E6}" type="pres">
      <dgm:prSet presAssocID="{E3A07E43-111D-4334-85E7-EC856B3D82D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D4A310-CE38-48AA-BD1C-79612B06170F}" type="pres">
      <dgm:prSet presAssocID="{E3A07E43-111D-4334-85E7-EC856B3D82DA}" presName="negativeSpace" presStyleCnt="0"/>
      <dgm:spPr/>
    </dgm:pt>
    <dgm:pt modelId="{EB2DC87D-8931-4E25-A75E-8203548A0AA7}" type="pres">
      <dgm:prSet presAssocID="{E3A07E43-111D-4334-85E7-EC856B3D82DA}" presName="childText" presStyleLbl="conFgAcc1" presStyleIdx="0" presStyleCnt="4">
        <dgm:presLayoutVars>
          <dgm:bulletEnabled val="1"/>
        </dgm:presLayoutVars>
      </dgm:prSet>
      <dgm:spPr/>
    </dgm:pt>
    <dgm:pt modelId="{A054BBCB-5B3E-4339-BF81-805EE1DB0073}" type="pres">
      <dgm:prSet presAssocID="{681BE186-944A-47E8-8664-6AEAE6F45598}" presName="spaceBetweenRectangles" presStyleCnt="0"/>
      <dgm:spPr/>
    </dgm:pt>
    <dgm:pt modelId="{822AC51E-D57D-418E-8BF7-552E0A1F9183}" type="pres">
      <dgm:prSet presAssocID="{F47382D4-C14F-4097-85D6-BC5B3DE30696}" presName="parentLin" presStyleCnt="0"/>
      <dgm:spPr/>
    </dgm:pt>
    <dgm:pt modelId="{5677B68D-1B86-4764-BE27-94906BA0A296}" type="pres">
      <dgm:prSet presAssocID="{F47382D4-C14F-4097-85D6-BC5B3DE30696}" presName="parentLeftMargin" presStyleLbl="node1" presStyleIdx="0" presStyleCnt="4"/>
      <dgm:spPr/>
    </dgm:pt>
    <dgm:pt modelId="{25715892-60B7-4E8E-9F87-7C86FB80B732}" type="pres">
      <dgm:prSet presAssocID="{F47382D4-C14F-4097-85D6-BC5B3DE3069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F07B566-5C7C-4D2B-BE76-15969903F2DF}" type="pres">
      <dgm:prSet presAssocID="{F47382D4-C14F-4097-85D6-BC5B3DE30696}" presName="negativeSpace" presStyleCnt="0"/>
      <dgm:spPr/>
    </dgm:pt>
    <dgm:pt modelId="{380CC74E-9156-4FB7-9984-3E8B25A1E222}" type="pres">
      <dgm:prSet presAssocID="{F47382D4-C14F-4097-85D6-BC5B3DE30696}" presName="childText" presStyleLbl="conFgAcc1" presStyleIdx="1" presStyleCnt="4">
        <dgm:presLayoutVars>
          <dgm:bulletEnabled val="1"/>
        </dgm:presLayoutVars>
      </dgm:prSet>
      <dgm:spPr/>
    </dgm:pt>
    <dgm:pt modelId="{151CBC80-728B-48A1-9A1A-C65EA74FBB82}" type="pres">
      <dgm:prSet presAssocID="{BC827425-1C5A-4DEF-A847-0CDDF2723799}" presName="spaceBetweenRectangles" presStyleCnt="0"/>
      <dgm:spPr/>
    </dgm:pt>
    <dgm:pt modelId="{FBE20FD1-0ACA-470B-BE10-FBBBB452FFA8}" type="pres">
      <dgm:prSet presAssocID="{5C4F77AB-39C5-4562-9484-706A2A3902FF}" presName="parentLin" presStyleCnt="0"/>
      <dgm:spPr/>
    </dgm:pt>
    <dgm:pt modelId="{46DECB48-B137-4209-BEB2-B778B613374C}" type="pres">
      <dgm:prSet presAssocID="{5C4F77AB-39C5-4562-9484-706A2A3902FF}" presName="parentLeftMargin" presStyleLbl="node1" presStyleIdx="1" presStyleCnt="4"/>
      <dgm:spPr/>
    </dgm:pt>
    <dgm:pt modelId="{3C2568D0-FB1D-4431-BC02-B9A4092BA04F}" type="pres">
      <dgm:prSet presAssocID="{5C4F77AB-39C5-4562-9484-706A2A3902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B782E3-9DE9-4866-83B9-DB68346AF4DB}" type="pres">
      <dgm:prSet presAssocID="{5C4F77AB-39C5-4562-9484-706A2A3902FF}" presName="negativeSpace" presStyleCnt="0"/>
      <dgm:spPr/>
    </dgm:pt>
    <dgm:pt modelId="{1617C2E3-4A51-4C8A-B2AA-ED10BB1B6530}" type="pres">
      <dgm:prSet presAssocID="{5C4F77AB-39C5-4562-9484-706A2A3902FF}" presName="childText" presStyleLbl="conFgAcc1" presStyleIdx="2" presStyleCnt="4">
        <dgm:presLayoutVars>
          <dgm:bulletEnabled val="1"/>
        </dgm:presLayoutVars>
      </dgm:prSet>
      <dgm:spPr/>
    </dgm:pt>
    <dgm:pt modelId="{4FB1CD35-D224-46EE-87FD-3CB7C1E50C64}" type="pres">
      <dgm:prSet presAssocID="{CC2B54FF-32B4-466D-960D-C9BA405EEB78}" presName="spaceBetweenRectangles" presStyleCnt="0"/>
      <dgm:spPr/>
    </dgm:pt>
    <dgm:pt modelId="{037B05CF-F63F-4D7C-8A14-6483EF3F1709}" type="pres">
      <dgm:prSet presAssocID="{5890918A-F4D8-4C1D-A4BC-5A25780611CF}" presName="parentLin" presStyleCnt="0"/>
      <dgm:spPr/>
    </dgm:pt>
    <dgm:pt modelId="{001DDC19-4001-4E6F-BFB1-4D3828E22195}" type="pres">
      <dgm:prSet presAssocID="{5890918A-F4D8-4C1D-A4BC-5A25780611CF}" presName="parentLeftMargin" presStyleLbl="node1" presStyleIdx="2" presStyleCnt="4"/>
      <dgm:spPr/>
    </dgm:pt>
    <dgm:pt modelId="{51DF7086-40C4-4C04-94AB-5EB73BD5C642}" type="pres">
      <dgm:prSet presAssocID="{5890918A-F4D8-4C1D-A4BC-5A25780611C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AA33545-0EE4-4A9C-A523-F43B74CF5B23}" type="pres">
      <dgm:prSet presAssocID="{5890918A-F4D8-4C1D-A4BC-5A25780611CF}" presName="negativeSpace" presStyleCnt="0"/>
      <dgm:spPr/>
    </dgm:pt>
    <dgm:pt modelId="{C85CF2E9-B075-4A42-8FC0-3963DE2AC5FC}" type="pres">
      <dgm:prSet presAssocID="{5890918A-F4D8-4C1D-A4BC-5A25780611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DD69021-65AB-4D4C-A21B-CEC7B117084B}" type="presOf" srcId="{5C4F77AB-39C5-4562-9484-706A2A3902FF}" destId="{46DECB48-B137-4209-BEB2-B778B613374C}" srcOrd="0" destOrd="0" presId="urn:microsoft.com/office/officeart/2005/8/layout/list1"/>
    <dgm:cxn modelId="{275FF539-E731-4EA5-B471-AAFD7D215CAA}" srcId="{0C078067-78E2-4B3E-8944-19AD9C3A09E0}" destId="{F47382D4-C14F-4097-85D6-BC5B3DE30696}" srcOrd="1" destOrd="0" parTransId="{C5C8B484-0546-45C0-978E-43AED3240C4C}" sibTransId="{BC827425-1C5A-4DEF-A847-0CDDF2723799}"/>
    <dgm:cxn modelId="{0AA5A971-C27D-47B1-AC27-A22A07C7ECF4}" type="presOf" srcId="{E3A07E43-111D-4334-85E7-EC856B3D82DA}" destId="{1DCCAA70-1FC2-40E2-A6EC-49AF26BF13E6}" srcOrd="1" destOrd="0" presId="urn:microsoft.com/office/officeart/2005/8/layout/list1"/>
    <dgm:cxn modelId="{46BC0B88-4B81-4097-BE81-4C8270738A68}" type="presOf" srcId="{5890918A-F4D8-4C1D-A4BC-5A25780611CF}" destId="{51DF7086-40C4-4C04-94AB-5EB73BD5C642}" srcOrd="1" destOrd="0" presId="urn:microsoft.com/office/officeart/2005/8/layout/list1"/>
    <dgm:cxn modelId="{3ECA5E92-FF7C-4586-933E-96BDE9613BE5}" srcId="{0C078067-78E2-4B3E-8944-19AD9C3A09E0}" destId="{E3A07E43-111D-4334-85E7-EC856B3D82DA}" srcOrd="0" destOrd="0" parTransId="{68001EE2-8895-4ABF-AD2A-2784F3462364}" sibTransId="{681BE186-944A-47E8-8664-6AEAE6F45598}"/>
    <dgm:cxn modelId="{D448D894-D787-4952-8984-FF2E0D319CE3}" type="presOf" srcId="{E3A07E43-111D-4334-85E7-EC856B3D82DA}" destId="{EB89E535-9E32-4DA1-A990-2C6323E4BA45}" srcOrd="0" destOrd="0" presId="urn:microsoft.com/office/officeart/2005/8/layout/list1"/>
    <dgm:cxn modelId="{689CB3AA-84FA-4B74-A882-6BE0402A0B85}" srcId="{0C078067-78E2-4B3E-8944-19AD9C3A09E0}" destId="{5C4F77AB-39C5-4562-9484-706A2A3902FF}" srcOrd="2" destOrd="0" parTransId="{047BE3EA-4AF6-4435-8366-725A55BAC604}" sibTransId="{CC2B54FF-32B4-466D-960D-C9BA405EEB78}"/>
    <dgm:cxn modelId="{EC3452BE-6236-4B52-8C1F-37A6E98AD99C}" type="presOf" srcId="{5890918A-F4D8-4C1D-A4BC-5A25780611CF}" destId="{001DDC19-4001-4E6F-BFB1-4D3828E22195}" srcOrd="0" destOrd="0" presId="urn:microsoft.com/office/officeart/2005/8/layout/list1"/>
    <dgm:cxn modelId="{69BBD4BF-9775-4A71-B08A-0772BC31F883}" type="presOf" srcId="{F47382D4-C14F-4097-85D6-BC5B3DE30696}" destId="{5677B68D-1B86-4764-BE27-94906BA0A296}" srcOrd="0" destOrd="0" presId="urn:microsoft.com/office/officeart/2005/8/layout/list1"/>
    <dgm:cxn modelId="{36B729C4-9D42-4E5D-87DC-D367C49BA86B}" type="presOf" srcId="{0C078067-78E2-4B3E-8944-19AD9C3A09E0}" destId="{EBCD21A7-08D8-490E-B890-C0278FFF3F0C}" srcOrd="0" destOrd="0" presId="urn:microsoft.com/office/officeart/2005/8/layout/list1"/>
    <dgm:cxn modelId="{5D20E1C5-229C-49C1-BA86-3608E493C4F7}" srcId="{0C078067-78E2-4B3E-8944-19AD9C3A09E0}" destId="{5890918A-F4D8-4C1D-A4BC-5A25780611CF}" srcOrd="3" destOrd="0" parTransId="{840B95A7-8A3F-4E3B-B6B5-05020BD00938}" sibTransId="{CF8B1B40-48F2-4825-882B-022068572BF4}"/>
    <dgm:cxn modelId="{0D3BC9E4-1F28-4492-BD4B-D59BD11AF807}" type="presOf" srcId="{F47382D4-C14F-4097-85D6-BC5B3DE30696}" destId="{25715892-60B7-4E8E-9F87-7C86FB80B732}" srcOrd="1" destOrd="0" presId="urn:microsoft.com/office/officeart/2005/8/layout/list1"/>
    <dgm:cxn modelId="{E24775F4-5868-434E-83EA-FFB0EC3C3006}" type="presOf" srcId="{5C4F77AB-39C5-4562-9484-706A2A3902FF}" destId="{3C2568D0-FB1D-4431-BC02-B9A4092BA04F}" srcOrd="1" destOrd="0" presId="urn:microsoft.com/office/officeart/2005/8/layout/list1"/>
    <dgm:cxn modelId="{A68037C9-DEE0-4A1C-AEA3-B3A074634CF9}" type="presParOf" srcId="{EBCD21A7-08D8-490E-B890-C0278FFF3F0C}" destId="{793D6F2E-721F-417C-B4E5-B6EFE0F2E27E}" srcOrd="0" destOrd="0" presId="urn:microsoft.com/office/officeart/2005/8/layout/list1"/>
    <dgm:cxn modelId="{22ABA1C1-3811-4402-ABD8-2D605CAEC27B}" type="presParOf" srcId="{793D6F2E-721F-417C-B4E5-B6EFE0F2E27E}" destId="{EB89E535-9E32-4DA1-A990-2C6323E4BA45}" srcOrd="0" destOrd="0" presId="urn:microsoft.com/office/officeart/2005/8/layout/list1"/>
    <dgm:cxn modelId="{CD743DCD-210D-4AE7-8AFB-3D1379255F7F}" type="presParOf" srcId="{793D6F2E-721F-417C-B4E5-B6EFE0F2E27E}" destId="{1DCCAA70-1FC2-40E2-A6EC-49AF26BF13E6}" srcOrd="1" destOrd="0" presId="urn:microsoft.com/office/officeart/2005/8/layout/list1"/>
    <dgm:cxn modelId="{E5CA28A2-3F99-40D8-81D2-ECAC8FBDA1C4}" type="presParOf" srcId="{EBCD21A7-08D8-490E-B890-C0278FFF3F0C}" destId="{0FD4A310-CE38-48AA-BD1C-79612B06170F}" srcOrd="1" destOrd="0" presId="urn:microsoft.com/office/officeart/2005/8/layout/list1"/>
    <dgm:cxn modelId="{6EC5861E-3075-4435-BF8B-A298737EF8D4}" type="presParOf" srcId="{EBCD21A7-08D8-490E-B890-C0278FFF3F0C}" destId="{EB2DC87D-8931-4E25-A75E-8203548A0AA7}" srcOrd="2" destOrd="0" presId="urn:microsoft.com/office/officeart/2005/8/layout/list1"/>
    <dgm:cxn modelId="{A2BFA0B1-EB2B-4C57-89DE-E9FDCDC711BA}" type="presParOf" srcId="{EBCD21A7-08D8-490E-B890-C0278FFF3F0C}" destId="{A054BBCB-5B3E-4339-BF81-805EE1DB0073}" srcOrd="3" destOrd="0" presId="urn:microsoft.com/office/officeart/2005/8/layout/list1"/>
    <dgm:cxn modelId="{62250C32-0EF9-48CC-B1C3-49C094D93E57}" type="presParOf" srcId="{EBCD21A7-08D8-490E-B890-C0278FFF3F0C}" destId="{822AC51E-D57D-418E-8BF7-552E0A1F9183}" srcOrd="4" destOrd="0" presId="urn:microsoft.com/office/officeart/2005/8/layout/list1"/>
    <dgm:cxn modelId="{0AA8A645-C3AD-461D-8C0C-608F117CE70A}" type="presParOf" srcId="{822AC51E-D57D-418E-8BF7-552E0A1F9183}" destId="{5677B68D-1B86-4764-BE27-94906BA0A296}" srcOrd="0" destOrd="0" presId="urn:microsoft.com/office/officeart/2005/8/layout/list1"/>
    <dgm:cxn modelId="{EA2A96A9-1AFD-4BC3-AB10-ECAA7909F694}" type="presParOf" srcId="{822AC51E-D57D-418E-8BF7-552E0A1F9183}" destId="{25715892-60B7-4E8E-9F87-7C86FB80B732}" srcOrd="1" destOrd="0" presId="urn:microsoft.com/office/officeart/2005/8/layout/list1"/>
    <dgm:cxn modelId="{C6334460-01FA-4534-9EAB-A5EBF4C22B5A}" type="presParOf" srcId="{EBCD21A7-08D8-490E-B890-C0278FFF3F0C}" destId="{9F07B566-5C7C-4D2B-BE76-15969903F2DF}" srcOrd="5" destOrd="0" presId="urn:microsoft.com/office/officeart/2005/8/layout/list1"/>
    <dgm:cxn modelId="{CB1C6E6B-8BAC-4C89-9438-4B94CE367001}" type="presParOf" srcId="{EBCD21A7-08D8-490E-B890-C0278FFF3F0C}" destId="{380CC74E-9156-4FB7-9984-3E8B25A1E222}" srcOrd="6" destOrd="0" presId="urn:microsoft.com/office/officeart/2005/8/layout/list1"/>
    <dgm:cxn modelId="{14168A37-0478-4506-B86E-9BB385C3EED8}" type="presParOf" srcId="{EBCD21A7-08D8-490E-B890-C0278FFF3F0C}" destId="{151CBC80-728B-48A1-9A1A-C65EA74FBB82}" srcOrd="7" destOrd="0" presId="urn:microsoft.com/office/officeart/2005/8/layout/list1"/>
    <dgm:cxn modelId="{6D09EDC4-3530-477D-980E-A85B3A7716A9}" type="presParOf" srcId="{EBCD21A7-08D8-490E-B890-C0278FFF3F0C}" destId="{FBE20FD1-0ACA-470B-BE10-FBBBB452FFA8}" srcOrd="8" destOrd="0" presId="urn:microsoft.com/office/officeart/2005/8/layout/list1"/>
    <dgm:cxn modelId="{B5B2C559-E735-4368-BC68-2640A51BCFCD}" type="presParOf" srcId="{FBE20FD1-0ACA-470B-BE10-FBBBB452FFA8}" destId="{46DECB48-B137-4209-BEB2-B778B613374C}" srcOrd="0" destOrd="0" presId="urn:microsoft.com/office/officeart/2005/8/layout/list1"/>
    <dgm:cxn modelId="{2593DE06-7FC8-4E45-870C-198C5241E993}" type="presParOf" srcId="{FBE20FD1-0ACA-470B-BE10-FBBBB452FFA8}" destId="{3C2568D0-FB1D-4431-BC02-B9A4092BA04F}" srcOrd="1" destOrd="0" presId="urn:microsoft.com/office/officeart/2005/8/layout/list1"/>
    <dgm:cxn modelId="{3D7F96ED-DE52-42FF-9932-90616A116DD2}" type="presParOf" srcId="{EBCD21A7-08D8-490E-B890-C0278FFF3F0C}" destId="{B2B782E3-9DE9-4866-83B9-DB68346AF4DB}" srcOrd="9" destOrd="0" presId="urn:microsoft.com/office/officeart/2005/8/layout/list1"/>
    <dgm:cxn modelId="{6CABA9F7-2C20-4D03-BEAD-C27E50F29814}" type="presParOf" srcId="{EBCD21A7-08D8-490E-B890-C0278FFF3F0C}" destId="{1617C2E3-4A51-4C8A-B2AA-ED10BB1B6530}" srcOrd="10" destOrd="0" presId="urn:microsoft.com/office/officeart/2005/8/layout/list1"/>
    <dgm:cxn modelId="{2ACC44EE-70F6-4D29-91C9-C1BD47E76189}" type="presParOf" srcId="{EBCD21A7-08D8-490E-B890-C0278FFF3F0C}" destId="{4FB1CD35-D224-46EE-87FD-3CB7C1E50C64}" srcOrd="11" destOrd="0" presId="urn:microsoft.com/office/officeart/2005/8/layout/list1"/>
    <dgm:cxn modelId="{0AFC0A4B-FB6E-45D8-AB34-E18ACE48632D}" type="presParOf" srcId="{EBCD21A7-08D8-490E-B890-C0278FFF3F0C}" destId="{037B05CF-F63F-4D7C-8A14-6483EF3F1709}" srcOrd="12" destOrd="0" presId="urn:microsoft.com/office/officeart/2005/8/layout/list1"/>
    <dgm:cxn modelId="{2253EE0E-F68F-4A8F-BD59-2F3BD0FF568C}" type="presParOf" srcId="{037B05CF-F63F-4D7C-8A14-6483EF3F1709}" destId="{001DDC19-4001-4E6F-BFB1-4D3828E22195}" srcOrd="0" destOrd="0" presId="urn:microsoft.com/office/officeart/2005/8/layout/list1"/>
    <dgm:cxn modelId="{922A9F29-4C6E-4B51-B210-FB03E3DE3521}" type="presParOf" srcId="{037B05CF-F63F-4D7C-8A14-6483EF3F1709}" destId="{51DF7086-40C4-4C04-94AB-5EB73BD5C642}" srcOrd="1" destOrd="0" presId="urn:microsoft.com/office/officeart/2005/8/layout/list1"/>
    <dgm:cxn modelId="{3458002A-FCAD-4A38-86EB-FD90A5783D41}" type="presParOf" srcId="{EBCD21A7-08D8-490E-B890-C0278FFF3F0C}" destId="{5AA33545-0EE4-4A9C-A523-F43B74CF5B23}" srcOrd="13" destOrd="0" presId="urn:microsoft.com/office/officeart/2005/8/layout/list1"/>
    <dgm:cxn modelId="{595E32BF-2431-4092-B17A-41B791D507D9}" type="presParOf" srcId="{EBCD21A7-08D8-490E-B890-C0278FFF3F0C}" destId="{C85CF2E9-B075-4A42-8FC0-3963DE2AC5F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DC87D-8931-4E25-A75E-8203548A0AA7}">
      <dsp:nvSpPr>
        <dsp:cNvPr id="0" name=""/>
        <dsp:cNvSpPr/>
      </dsp:nvSpPr>
      <dsp:spPr>
        <a:xfrm>
          <a:off x="0" y="381151"/>
          <a:ext cx="1134266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CAA70-1FC2-40E2-A6EC-49AF26BF13E6}">
      <dsp:nvSpPr>
        <dsp:cNvPr id="0" name=""/>
        <dsp:cNvSpPr/>
      </dsp:nvSpPr>
      <dsp:spPr>
        <a:xfrm>
          <a:off x="567133" y="12151"/>
          <a:ext cx="793986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8" tIns="0" rIns="30010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bg1"/>
              </a:solidFill>
            </a:rPr>
            <a:t>Pelayanan</a:t>
          </a:r>
          <a:r>
            <a:rPr lang="en-US" sz="3200" kern="1200" dirty="0">
              <a:solidFill>
                <a:schemeClr val="bg1"/>
              </a:solidFill>
            </a:rPr>
            <a:t> Kesehatan (K4)</a:t>
          </a:r>
        </a:p>
      </dsp:txBody>
      <dsp:txXfrm>
        <a:off x="603159" y="48177"/>
        <a:ext cx="7867815" cy="665948"/>
      </dsp:txXfrm>
    </dsp:sp>
    <dsp:sp modelId="{380CC74E-9156-4FB7-9984-3E8B25A1E222}">
      <dsp:nvSpPr>
        <dsp:cNvPr id="0" name=""/>
        <dsp:cNvSpPr/>
      </dsp:nvSpPr>
      <dsp:spPr>
        <a:xfrm>
          <a:off x="0" y="1515151"/>
          <a:ext cx="1134266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15892-60B7-4E8E-9F87-7C86FB80B732}">
      <dsp:nvSpPr>
        <dsp:cNvPr id="0" name=""/>
        <dsp:cNvSpPr/>
      </dsp:nvSpPr>
      <dsp:spPr>
        <a:xfrm>
          <a:off x="567133" y="1146151"/>
          <a:ext cx="793986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8" tIns="0" rIns="30010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bg1"/>
              </a:solidFill>
            </a:rPr>
            <a:t>Asupan</a:t>
          </a:r>
          <a:r>
            <a:rPr lang="en-US" sz="3200" kern="1200" dirty="0">
              <a:solidFill>
                <a:schemeClr val="bg1"/>
              </a:solidFill>
            </a:rPr>
            <a:t> </a:t>
          </a:r>
          <a:r>
            <a:rPr lang="en-US" sz="3200" kern="1200" dirty="0" err="1">
              <a:solidFill>
                <a:schemeClr val="bg1"/>
              </a:solidFill>
            </a:rPr>
            <a:t>Gizi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603159" y="1182177"/>
        <a:ext cx="7867815" cy="665948"/>
      </dsp:txXfrm>
    </dsp:sp>
    <dsp:sp modelId="{1617C2E3-4A51-4C8A-B2AA-ED10BB1B6530}">
      <dsp:nvSpPr>
        <dsp:cNvPr id="0" name=""/>
        <dsp:cNvSpPr/>
      </dsp:nvSpPr>
      <dsp:spPr>
        <a:xfrm>
          <a:off x="0" y="2649151"/>
          <a:ext cx="1134266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568D0-FB1D-4431-BC02-B9A4092BA04F}">
      <dsp:nvSpPr>
        <dsp:cNvPr id="0" name=""/>
        <dsp:cNvSpPr/>
      </dsp:nvSpPr>
      <dsp:spPr>
        <a:xfrm>
          <a:off x="567133" y="2280151"/>
          <a:ext cx="793986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8" tIns="0" rIns="30010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bg1"/>
              </a:solidFill>
            </a:rPr>
            <a:t>Prilaku</a:t>
          </a:r>
          <a:r>
            <a:rPr lang="en-US" sz="3200" kern="1200" dirty="0">
              <a:solidFill>
                <a:schemeClr val="bg1"/>
              </a:solidFill>
            </a:rPr>
            <a:t> </a:t>
          </a:r>
          <a:r>
            <a:rPr lang="en-US" sz="3200" kern="1200" dirty="0" err="1">
              <a:solidFill>
                <a:schemeClr val="bg1"/>
              </a:solidFill>
            </a:rPr>
            <a:t>Bumil</a:t>
          </a:r>
          <a:r>
            <a:rPr lang="en-US" sz="3200" kern="1200" dirty="0">
              <a:solidFill>
                <a:schemeClr val="bg1"/>
              </a:solidFill>
            </a:rPr>
            <a:t> (</a:t>
          </a:r>
          <a:r>
            <a:rPr lang="en-US" sz="3200" kern="1200" dirty="0" err="1">
              <a:solidFill>
                <a:schemeClr val="bg1"/>
              </a:solidFill>
            </a:rPr>
            <a:t>merokok</a:t>
          </a:r>
          <a:r>
            <a:rPr lang="en-US" sz="3200" kern="1200" dirty="0">
              <a:solidFill>
                <a:schemeClr val="bg1"/>
              </a:solidFill>
            </a:rPr>
            <a:t>, </a:t>
          </a:r>
          <a:r>
            <a:rPr lang="en-US" sz="3200" kern="1200" dirty="0" err="1">
              <a:solidFill>
                <a:schemeClr val="bg1"/>
              </a:solidFill>
            </a:rPr>
            <a:t>miras</a:t>
          </a:r>
          <a:r>
            <a:rPr lang="en-US" sz="3200" kern="1200" dirty="0">
              <a:solidFill>
                <a:schemeClr val="bg1"/>
              </a:solidFill>
            </a:rPr>
            <a:t>, </a:t>
          </a:r>
          <a:r>
            <a:rPr lang="en-US" sz="3200" kern="1200" dirty="0" err="1">
              <a:solidFill>
                <a:schemeClr val="bg1"/>
              </a:solidFill>
            </a:rPr>
            <a:t>narkoba</a:t>
          </a:r>
          <a:r>
            <a:rPr lang="en-US" sz="3200" kern="1200" dirty="0">
              <a:solidFill>
                <a:schemeClr val="bg1"/>
              </a:solidFill>
            </a:rPr>
            <a:t> </a:t>
          </a:r>
          <a:r>
            <a:rPr lang="en-US" sz="3200" kern="1200" dirty="0" err="1">
              <a:solidFill>
                <a:schemeClr val="bg1"/>
              </a:solidFill>
            </a:rPr>
            <a:t>dll</a:t>
          </a:r>
          <a:r>
            <a:rPr lang="en-US" sz="3200" kern="1200" dirty="0">
              <a:solidFill>
                <a:schemeClr val="bg1"/>
              </a:solidFill>
            </a:rPr>
            <a:t>)</a:t>
          </a:r>
        </a:p>
      </dsp:txBody>
      <dsp:txXfrm>
        <a:off x="603159" y="2316177"/>
        <a:ext cx="7867815" cy="665948"/>
      </dsp:txXfrm>
    </dsp:sp>
    <dsp:sp modelId="{C85CF2E9-B075-4A42-8FC0-3963DE2AC5FC}">
      <dsp:nvSpPr>
        <dsp:cNvPr id="0" name=""/>
        <dsp:cNvSpPr/>
      </dsp:nvSpPr>
      <dsp:spPr>
        <a:xfrm>
          <a:off x="0" y="3783151"/>
          <a:ext cx="1134266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F7086-40C4-4C04-94AB-5EB73BD5C642}">
      <dsp:nvSpPr>
        <dsp:cNvPr id="0" name=""/>
        <dsp:cNvSpPr/>
      </dsp:nvSpPr>
      <dsp:spPr>
        <a:xfrm>
          <a:off x="567133" y="3414151"/>
          <a:ext cx="793986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108" tIns="0" rIns="300108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bg1"/>
              </a:solidFill>
            </a:rPr>
            <a:t>Genetik</a:t>
          </a:r>
          <a:r>
            <a:rPr lang="en-US" sz="3200" kern="1200" dirty="0">
              <a:solidFill>
                <a:schemeClr val="bg1"/>
              </a:solidFill>
            </a:rPr>
            <a:t> &amp; </a:t>
          </a:r>
          <a:r>
            <a:rPr lang="en-US" sz="3200" kern="1200" dirty="0" err="1">
              <a:solidFill>
                <a:schemeClr val="bg1"/>
              </a:solidFill>
            </a:rPr>
            <a:t>Penyakit</a:t>
          </a:r>
          <a:r>
            <a:rPr lang="en-US" sz="3200" kern="1200" dirty="0">
              <a:solidFill>
                <a:schemeClr val="bg1"/>
              </a:solidFill>
            </a:rPr>
            <a:t> </a:t>
          </a:r>
          <a:r>
            <a:rPr lang="en-US" sz="3200" kern="1200" dirty="0" err="1">
              <a:solidFill>
                <a:schemeClr val="bg1"/>
              </a:solidFill>
            </a:rPr>
            <a:t>Penyerta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603159" y="3450177"/>
        <a:ext cx="7867815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83032-0414-4181-8D4D-7ABE6694C5C8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BEA77-F163-488F-AB18-B8A36E49F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3BEA77-F163-488F-AB18-B8A36E49F8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9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7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7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3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C11BBD4C-C648-46A4-BF5D-E6AF87B4060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54A99C-6D29-4E04-A37C-4F602D5FD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87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8B97-43E4-4F52-8FDD-D27C0D0D3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Kesehatan pada </a:t>
            </a:r>
            <a:r>
              <a:rPr lang="en-US" dirty="0" err="1"/>
              <a:t>kebidanan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60E59-7E4A-4DE8-B1FC-8E6BC20AF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3375"/>
            <a:ext cx="9144000" cy="586028"/>
          </a:xfrm>
        </p:spPr>
        <p:txBody>
          <a:bodyPr>
            <a:normAutofit/>
          </a:bodyPr>
          <a:lstStyle/>
          <a:p>
            <a:r>
              <a:rPr lang="en-US" sz="2800" b="1" dirty="0"/>
              <a:t>ASMAH SUKARTA,S.ST.,M.KES</a:t>
            </a:r>
          </a:p>
        </p:txBody>
      </p:sp>
    </p:spTree>
    <p:extLst>
      <p:ext uri="{BB962C8B-B14F-4D97-AF65-F5344CB8AC3E}">
        <p14:creationId xmlns:p14="http://schemas.microsoft.com/office/powerpoint/2010/main" val="130446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6B159-498C-4787-A9A4-29226F24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20" y="284176"/>
            <a:ext cx="10319179" cy="1508760"/>
          </a:xfrm>
        </p:spPr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Kesehatan pada </a:t>
            </a:r>
            <a:r>
              <a:rPr lang="en-US" dirty="0" err="1"/>
              <a:t>kebidanan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63F8-A644-4C9E-9D62-D4729116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92936"/>
            <a:ext cx="11972544" cy="4780888"/>
          </a:xfrm>
        </p:spPr>
        <p:txBody>
          <a:bodyPr>
            <a:noAutofit/>
          </a:bodyPr>
          <a:lstStyle/>
          <a:p>
            <a:r>
              <a:rPr lang="en-US" sz="3200" dirty="0" err="1"/>
              <a:t>Determinan</a:t>
            </a:r>
            <a:r>
              <a:rPr lang="en-US" sz="3200" dirty="0"/>
              <a:t> Kesehatan pada </a:t>
            </a:r>
            <a:r>
              <a:rPr lang="en-US" sz="3200" dirty="0" err="1"/>
              <a:t>kebidanan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faktor-faktor</a:t>
            </a:r>
            <a:r>
              <a:rPr lang="en-US" sz="3200" dirty="0"/>
              <a:t> yang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hamil</a:t>
            </a:r>
            <a:r>
              <a:rPr lang="en-US" sz="3200" dirty="0"/>
              <a:t> dan </a:t>
            </a:r>
            <a:r>
              <a:rPr lang="en-US" sz="3200" dirty="0" err="1"/>
              <a:t>janin</a:t>
            </a:r>
            <a:endParaRPr lang="en-US" sz="3200" dirty="0"/>
          </a:p>
          <a:p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 </a:t>
            </a:r>
            <a:r>
              <a:rPr lang="en-US" sz="3200" dirty="0" err="1"/>
              <a:t>determinan</a:t>
            </a:r>
            <a:r>
              <a:rPr lang="en-US" sz="3200" dirty="0"/>
              <a:t> Kesehatan pada </a:t>
            </a:r>
            <a:r>
              <a:rPr lang="en-US" sz="3200" dirty="0" err="1"/>
              <a:t>kebidanan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- </a:t>
            </a:r>
            <a:r>
              <a:rPr lang="en-US" sz="3200" dirty="0" err="1"/>
              <a:t>Kematian</a:t>
            </a:r>
            <a:r>
              <a:rPr lang="en-US" sz="3200" dirty="0"/>
              <a:t> Ibu</a:t>
            </a:r>
          </a:p>
          <a:p>
            <a:pPr marL="0" indent="0">
              <a:buNone/>
            </a:pPr>
            <a:r>
              <a:rPr lang="en-US" sz="3200" dirty="0"/>
              <a:t>	- </a:t>
            </a:r>
            <a:r>
              <a:rPr lang="en-US" sz="3200" dirty="0" err="1"/>
              <a:t>Kematian</a:t>
            </a:r>
            <a:r>
              <a:rPr lang="en-US" sz="3200" dirty="0"/>
              <a:t> </a:t>
            </a:r>
            <a:r>
              <a:rPr lang="en-US" sz="3200" dirty="0" err="1"/>
              <a:t>Janin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	- </a:t>
            </a:r>
            <a:r>
              <a:rPr lang="en-US" sz="3200" dirty="0" err="1"/>
              <a:t>Kematian</a:t>
            </a:r>
            <a:r>
              <a:rPr lang="en-US" sz="3200" dirty="0"/>
              <a:t> </a:t>
            </a:r>
            <a:r>
              <a:rPr lang="en-US" sz="3200" dirty="0" err="1"/>
              <a:t>Bayi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289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731A-BC30-4AEA-B8E1-043F45A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42" y="284176"/>
            <a:ext cx="9969857" cy="1508760"/>
          </a:xfrm>
        </p:spPr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Kesehatan pada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E06DE1-C051-47F8-A59E-A15DFF7DB3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67456"/>
              </p:ext>
            </p:extLst>
          </p:nvPr>
        </p:nvGraphicFramePr>
        <p:xfrm>
          <a:off x="616450" y="2173081"/>
          <a:ext cx="11342668" cy="4425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90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15BDD8-5EAF-4A0B-B4AE-45BE5B419494}"/>
              </a:ext>
            </a:extLst>
          </p:cNvPr>
          <p:cNvSpPr/>
          <p:nvPr/>
        </p:nvSpPr>
        <p:spPr>
          <a:xfrm>
            <a:off x="352745" y="852755"/>
            <a:ext cx="11739937" cy="59281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Asupan</a:t>
            </a:r>
            <a:r>
              <a:rPr lang="en-US" sz="2400" b="1" dirty="0"/>
              <a:t> </a:t>
            </a:r>
            <a:r>
              <a:rPr lang="en-US" sz="2400" b="1" dirty="0" err="1"/>
              <a:t>Gizi</a:t>
            </a:r>
            <a:endParaRPr lang="en-US" sz="2400" b="1" dirty="0"/>
          </a:p>
          <a:p>
            <a:r>
              <a:rPr lang="en-US" sz="2400" dirty="0"/>
              <a:t>	Ibu </a:t>
            </a:r>
            <a:r>
              <a:rPr lang="en-US" sz="2400" dirty="0" err="1"/>
              <a:t>hamil</a:t>
            </a:r>
            <a:r>
              <a:rPr lang="en-US" sz="2400" dirty="0"/>
              <a:t> </a:t>
            </a:r>
            <a:r>
              <a:rPr lang="en-US" sz="2400" dirty="0" err="1"/>
              <a:t>mengkonsumsi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bergizi</a:t>
            </a:r>
            <a:r>
              <a:rPr lang="en-US" sz="2400" dirty="0"/>
              <a:t> </a:t>
            </a:r>
            <a:r>
              <a:rPr lang="en-US" sz="2400" dirty="0" err="1"/>
              <a:t>seimbang</a:t>
            </a:r>
            <a:r>
              <a:rPr lang="en-US" sz="2400" dirty="0"/>
              <a:t> dan </a:t>
            </a:r>
            <a:r>
              <a:rPr lang="en-US" sz="2400" dirty="0" err="1"/>
              <a:t>porsi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Aktivitas</a:t>
            </a:r>
            <a:r>
              <a:rPr lang="en-US" sz="2400" b="1" dirty="0"/>
              <a:t> </a:t>
            </a:r>
            <a:r>
              <a:rPr lang="en-US" sz="2400" b="1" dirty="0" err="1"/>
              <a:t>Fisik</a:t>
            </a:r>
            <a:endParaRPr lang="en-US" sz="2400" b="1" dirty="0"/>
          </a:p>
          <a:p>
            <a:r>
              <a:rPr lang="en-US" sz="2400" dirty="0"/>
              <a:t>	- </a:t>
            </a:r>
            <a:r>
              <a:rPr lang="en-US" sz="2400" dirty="0" err="1"/>
              <a:t>Bumil</a:t>
            </a:r>
            <a:r>
              <a:rPr lang="en-US" sz="2400" dirty="0"/>
              <a:t> </a:t>
            </a:r>
            <a:r>
              <a:rPr lang="en-US" sz="2400" dirty="0" err="1"/>
              <a:t>olahraga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teratur</a:t>
            </a:r>
            <a:r>
              <a:rPr lang="en-US" sz="2400" dirty="0"/>
              <a:t> 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, </a:t>
            </a:r>
          </a:p>
          <a:p>
            <a:r>
              <a:rPr lang="en-US" sz="2400" dirty="0"/>
              <a:t>	- </a:t>
            </a:r>
            <a:r>
              <a:rPr lang="en-US" sz="2400" dirty="0" err="1"/>
              <a:t>meningkatkan</a:t>
            </a:r>
            <a:r>
              <a:rPr lang="en-US" sz="2400" dirty="0"/>
              <a:t> </a:t>
            </a:r>
            <a:r>
              <a:rPr lang="en-US" sz="2400" i="1" dirty="0"/>
              <a:t>heart rate variability </a:t>
            </a:r>
            <a:r>
              <a:rPr lang="en-US" sz="2400" dirty="0"/>
              <a:t>(HRV) </a:t>
            </a:r>
          </a:p>
          <a:p>
            <a:r>
              <a:rPr lang="en-US" sz="2400" dirty="0"/>
              <a:t>	-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seolah-olah</a:t>
            </a:r>
            <a:r>
              <a:rPr lang="en-US" sz="2400" dirty="0"/>
              <a:t> “</a:t>
            </a:r>
            <a:r>
              <a:rPr lang="en-US" sz="2400" dirty="0" err="1"/>
              <a:t>ikut</a:t>
            </a:r>
            <a:r>
              <a:rPr lang="en-US" sz="2400" dirty="0"/>
              <a:t>” </a:t>
            </a:r>
            <a:r>
              <a:rPr lang="en-US" sz="2400" dirty="0" err="1"/>
              <a:t>berolahraga</a:t>
            </a:r>
            <a:r>
              <a:rPr lang="en-US" sz="2400" dirty="0"/>
              <a:t>,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jantungnya</a:t>
            </a:r>
            <a:r>
              <a:rPr lang="en-US" sz="2400" dirty="0"/>
              <a:t> </a:t>
            </a:r>
            <a:r>
              <a:rPr lang="en-US" sz="2400" dirty="0" err="1"/>
              <a:t>ikut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sang </a:t>
            </a:r>
            <a:r>
              <a:rPr lang="en-US" sz="2400" dirty="0" err="1"/>
              <a:t>ibu</a:t>
            </a:r>
            <a:r>
              <a:rPr lang="en-US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Lingkungan</a:t>
            </a:r>
            <a:endParaRPr lang="en-US" sz="2400" b="1" dirty="0"/>
          </a:p>
          <a:p>
            <a:r>
              <a:rPr lang="en-US" sz="2400" dirty="0"/>
              <a:t>	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polusi</a:t>
            </a:r>
            <a:r>
              <a:rPr lang="en-US" sz="2400" dirty="0"/>
              <a:t> asap </a:t>
            </a:r>
            <a:r>
              <a:rPr lang="en-US" sz="2400" dirty="0" err="1"/>
              <a:t>rokok</a:t>
            </a:r>
            <a:r>
              <a:rPr lang="en-US" sz="2400" dirty="0"/>
              <a:t>/</a:t>
            </a:r>
            <a:r>
              <a:rPr lang="en-US" sz="2400" dirty="0" err="1"/>
              <a:t>kendaraan</a:t>
            </a:r>
            <a:r>
              <a:rPr lang="en-US" sz="2400" dirty="0"/>
              <a:t> (</a:t>
            </a:r>
            <a:r>
              <a:rPr lang="en-US" sz="2400" dirty="0" err="1"/>
              <a:t>penyebab</a:t>
            </a:r>
            <a:r>
              <a:rPr lang="en-US" sz="2400" dirty="0"/>
              <a:t> BBLR)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Status </a:t>
            </a:r>
            <a:r>
              <a:rPr lang="en-US" sz="2400" b="1" dirty="0" err="1"/>
              <a:t>Gizi</a:t>
            </a:r>
            <a:r>
              <a:rPr lang="en-US" sz="2400" b="1" dirty="0"/>
              <a:t> </a:t>
            </a:r>
            <a:r>
              <a:rPr lang="en-US" sz="2400" b="1" dirty="0" err="1"/>
              <a:t>Pra</a:t>
            </a:r>
            <a:r>
              <a:rPr lang="en-US" sz="2400" b="1" dirty="0"/>
              <a:t> </a:t>
            </a:r>
            <a:r>
              <a:rPr lang="en-US" sz="2400" b="1" dirty="0" err="1"/>
              <a:t>Hamil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Bumil</a:t>
            </a:r>
            <a:r>
              <a:rPr lang="en-US" sz="2400" dirty="0"/>
              <a:t> KEK)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Kesehatan Mental</a:t>
            </a:r>
          </a:p>
          <a:p>
            <a:r>
              <a:rPr lang="fi-FI" sz="2400" dirty="0"/>
              <a:t>	Bumil stress berkepanjangan bisa terjadi masalah saraf hingga kelainan psikis. </a:t>
            </a:r>
          </a:p>
          <a:p>
            <a:r>
              <a:rPr lang="fi-FI" sz="2400" dirty="0"/>
              <a:t>	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autisme</a:t>
            </a:r>
            <a:r>
              <a:rPr lang="en-US" sz="2400" dirty="0"/>
              <a:t>, </a:t>
            </a:r>
            <a:r>
              <a:rPr lang="en-US" sz="2400" dirty="0" err="1"/>
              <a:t>depresi</a:t>
            </a:r>
            <a:r>
              <a:rPr lang="en-US" sz="2400" dirty="0"/>
              <a:t>, dan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kognitif</a:t>
            </a:r>
            <a:r>
              <a:rPr lang="en-US" sz="2400" dirty="0"/>
              <a:t> pada </a:t>
            </a:r>
            <a:r>
              <a:rPr lang="en-US" sz="2400" dirty="0" err="1"/>
              <a:t>anak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Komplikasi</a:t>
            </a:r>
            <a:r>
              <a:rPr lang="en-US" sz="2400" b="1" dirty="0"/>
              <a:t> </a:t>
            </a:r>
            <a:r>
              <a:rPr lang="en-US" sz="2400" b="1" dirty="0" err="1"/>
              <a:t>Kehamilan</a:t>
            </a:r>
            <a:r>
              <a:rPr lang="en-US" sz="2400" b="1" dirty="0"/>
              <a:t> (</a:t>
            </a:r>
            <a:r>
              <a:rPr lang="en-US" sz="2400" dirty="0" err="1"/>
              <a:t>hipertensi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, </a:t>
            </a:r>
            <a:r>
              <a:rPr lang="en-US" sz="2400" dirty="0" err="1"/>
              <a:t>insufisiensi</a:t>
            </a:r>
            <a:r>
              <a:rPr lang="en-US" sz="2400" dirty="0"/>
              <a:t> </a:t>
            </a:r>
            <a:r>
              <a:rPr lang="en-US" sz="2400" dirty="0" err="1"/>
              <a:t>plasenta</a:t>
            </a:r>
            <a:r>
              <a:rPr lang="en-US" sz="2400" dirty="0"/>
              <a:t>)</a:t>
            </a: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err="1"/>
              <a:t>Kondisi</a:t>
            </a:r>
            <a:r>
              <a:rPr lang="en-US" sz="2400" b="1" dirty="0"/>
              <a:t> Kesehatan Ibu</a:t>
            </a:r>
          </a:p>
          <a:p>
            <a:r>
              <a:rPr lang="en-US" sz="2400" dirty="0"/>
              <a:t>	Ibu </a:t>
            </a:r>
            <a:r>
              <a:rPr lang="en-US" sz="2400" dirty="0" err="1"/>
              <a:t>menderita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infeksi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non </a:t>
            </a:r>
            <a:r>
              <a:rPr lang="en-US" sz="2400" dirty="0" err="1"/>
              <a:t>infeksi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FB74E5-AB02-4DFE-9AE2-AA1F6E7D58B1}"/>
              </a:ext>
            </a:extLst>
          </p:cNvPr>
          <p:cNvSpPr txBox="1">
            <a:spLocks/>
          </p:cNvSpPr>
          <p:nvPr/>
        </p:nvSpPr>
        <p:spPr>
          <a:xfrm>
            <a:off x="1202919" y="284176"/>
            <a:ext cx="9784080" cy="6918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chemeClr val="tx1"/>
                </a:solidFill>
              </a:rPr>
              <a:t>Determinan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pada </a:t>
            </a:r>
            <a:r>
              <a:rPr lang="en-US" dirty="0" err="1">
                <a:solidFill>
                  <a:schemeClr val="tx1"/>
                </a:solidFill>
              </a:rPr>
              <a:t>janin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44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33759" y="185928"/>
            <a:ext cx="853440" cy="399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286438"/>
            <a:ext cx="12192000" cy="6571561"/>
            <a:chOff x="0" y="0"/>
            <a:chExt cx="12192000" cy="6858000"/>
          </a:xfrm>
        </p:grpSpPr>
        <p:sp>
          <p:nvSpPr>
            <p:cNvPr id="4" name="object 4"/>
            <p:cNvSpPr/>
            <p:nvPr/>
          </p:nvSpPr>
          <p:spPr>
            <a:xfrm>
              <a:off x="201168" y="164592"/>
              <a:ext cx="813816" cy="3992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68579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01952" y="3523488"/>
              <a:ext cx="5410200" cy="759460"/>
            </a:xfrm>
            <a:custGeom>
              <a:avLst/>
              <a:gdLst/>
              <a:ahLst/>
              <a:cxnLst/>
              <a:rect l="l" t="t" r="r" b="b"/>
              <a:pathLst>
                <a:path w="5410200" h="759460">
                  <a:moveTo>
                    <a:pt x="1325880" y="9144"/>
                  </a:moveTo>
                  <a:lnTo>
                    <a:pt x="0" y="9144"/>
                  </a:lnTo>
                  <a:lnTo>
                    <a:pt x="0" y="758952"/>
                  </a:lnTo>
                  <a:lnTo>
                    <a:pt x="1325880" y="758952"/>
                  </a:lnTo>
                  <a:lnTo>
                    <a:pt x="1325880" y="9144"/>
                  </a:lnTo>
                  <a:close/>
                </a:path>
                <a:path w="5410200" h="759460">
                  <a:moveTo>
                    <a:pt x="2676144" y="0"/>
                  </a:moveTo>
                  <a:lnTo>
                    <a:pt x="1389888" y="0"/>
                  </a:lnTo>
                  <a:lnTo>
                    <a:pt x="1389888" y="749808"/>
                  </a:lnTo>
                  <a:lnTo>
                    <a:pt x="2676144" y="749808"/>
                  </a:lnTo>
                  <a:lnTo>
                    <a:pt x="2676144" y="0"/>
                  </a:lnTo>
                  <a:close/>
                </a:path>
                <a:path w="5410200" h="759460">
                  <a:moveTo>
                    <a:pt x="4041648" y="0"/>
                  </a:moveTo>
                  <a:lnTo>
                    <a:pt x="2740152" y="0"/>
                  </a:lnTo>
                  <a:lnTo>
                    <a:pt x="2740152" y="749808"/>
                  </a:lnTo>
                  <a:lnTo>
                    <a:pt x="4041648" y="749808"/>
                  </a:lnTo>
                  <a:lnTo>
                    <a:pt x="4041648" y="0"/>
                  </a:lnTo>
                  <a:close/>
                </a:path>
                <a:path w="5410200" h="759460">
                  <a:moveTo>
                    <a:pt x="5410200" y="0"/>
                  </a:moveTo>
                  <a:lnTo>
                    <a:pt x="4126992" y="0"/>
                  </a:lnTo>
                  <a:lnTo>
                    <a:pt x="4126992" y="749808"/>
                  </a:lnTo>
                  <a:lnTo>
                    <a:pt x="5410200" y="749808"/>
                  </a:lnTo>
                  <a:lnTo>
                    <a:pt x="5410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46830" y="4580889"/>
            <a:ext cx="483806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1400" b="1" spc="-50" dirty="0">
                <a:solidFill>
                  <a:srgbClr val="FF0000"/>
                </a:solidFill>
                <a:latin typeface="Caladea"/>
                <a:cs typeface="Caladea"/>
              </a:rPr>
              <a:t>PENGUATAN </a:t>
            </a:r>
            <a:r>
              <a:rPr sz="1400" b="1" spc="-35" dirty="0">
                <a:solidFill>
                  <a:srgbClr val="FF0000"/>
                </a:solidFill>
                <a:latin typeface="Caladea"/>
                <a:cs typeface="Caladea"/>
              </a:rPr>
              <a:t>PELAYANAN KESEHATAN </a:t>
            </a:r>
            <a:r>
              <a:rPr sz="1400" b="1" spc="-25" dirty="0">
                <a:solidFill>
                  <a:srgbClr val="FF0000"/>
                </a:solidFill>
                <a:latin typeface="Caladea"/>
                <a:cs typeface="Caladea"/>
              </a:rPr>
              <a:t>DASAR DAN</a:t>
            </a:r>
            <a:r>
              <a:rPr sz="1400" b="1" dirty="0">
                <a:solidFill>
                  <a:srgbClr val="FF0000"/>
                </a:solidFill>
                <a:latin typeface="Caladea"/>
                <a:cs typeface="Caladea"/>
              </a:rPr>
              <a:t> </a:t>
            </a:r>
            <a:r>
              <a:rPr sz="1400" b="1" spc="-20" dirty="0">
                <a:solidFill>
                  <a:srgbClr val="FF0000"/>
                </a:solidFill>
                <a:latin typeface="Caladea"/>
                <a:cs typeface="Caladea"/>
              </a:rPr>
              <a:t>RUJUKAN</a:t>
            </a:r>
            <a:endParaRPr sz="1400" dirty="0">
              <a:solidFill>
                <a:srgbClr val="FF0000"/>
              </a:solidFill>
              <a:latin typeface="Caladea"/>
              <a:cs typeface="Calade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4151" y="4526292"/>
            <a:ext cx="1890522" cy="4609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0687" y="4579366"/>
            <a:ext cx="16402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DITJEN</a:t>
            </a:r>
            <a:r>
              <a:rPr sz="1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FFFFFF"/>
                </a:solidFill>
                <a:latin typeface="Arial"/>
                <a:cs typeface="Arial"/>
              </a:rPr>
              <a:t>YANKES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280" y="3532632"/>
            <a:ext cx="1125220" cy="74993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445" rIns="0" bIns="0" rtlCol="0">
            <a:spAutoFit/>
          </a:bodyPr>
          <a:lstStyle/>
          <a:p>
            <a:pPr marL="48260" marR="39370" algn="ctr">
              <a:lnSpc>
                <a:spcPts val="1800"/>
              </a:lnSpc>
              <a:spcBef>
                <a:spcPts val="35"/>
              </a:spcBef>
            </a:pP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Penguatan  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Fungsi  P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0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89757" y="3533394"/>
            <a:ext cx="1029969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1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Yankes 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di 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DTPK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0026" y="3526916"/>
            <a:ext cx="1106170" cy="713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aa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n  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Sarpras  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Alat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46621" y="3613150"/>
            <a:ext cx="792480" cy="484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66675">
              <a:lnSpc>
                <a:spcPct val="100000"/>
              </a:lnSpc>
              <a:spcBef>
                <a:spcPts val="11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Sistem  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97495" y="3517391"/>
            <a:ext cx="1106805" cy="875030"/>
          </a:xfrm>
          <a:custGeom>
            <a:avLst/>
            <a:gdLst/>
            <a:ahLst/>
            <a:cxnLst/>
            <a:rect l="l" t="t" r="r" b="b"/>
            <a:pathLst>
              <a:path w="1106804" h="875029">
                <a:moveTo>
                  <a:pt x="1094994" y="0"/>
                </a:moveTo>
                <a:lnTo>
                  <a:pt x="0" y="0"/>
                </a:lnTo>
                <a:lnTo>
                  <a:pt x="0" y="749046"/>
                </a:lnTo>
                <a:lnTo>
                  <a:pt x="50427" y="754152"/>
                </a:lnTo>
                <a:lnTo>
                  <a:pt x="101099" y="758157"/>
                </a:lnTo>
                <a:lnTo>
                  <a:pt x="151977" y="761234"/>
                </a:lnTo>
                <a:lnTo>
                  <a:pt x="203022" y="763558"/>
                </a:lnTo>
                <a:lnTo>
                  <a:pt x="254197" y="765303"/>
                </a:lnTo>
                <a:lnTo>
                  <a:pt x="305461" y="766641"/>
                </a:lnTo>
                <a:lnTo>
                  <a:pt x="459410" y="769961"/>
                </a:lnTo>
                <a:lnTo>
                  <a:pt x="510648" y="771416"/>
                </a:lnTo>
                <a:lnTo>
                  <a:pt x="561784" y="773334"/>
                </a:lnTo>
                <a:lnTo>
                  <a:pt x="612778" y="775890"/>
                </a:lnTo>
                <a:lnTo>
                  <a:pt x="663592" y="779257"/>
                </a:lnTo>
                <a:lnTo>
                  <a:pt x="714186" y="783610"/>
                </a:lnTo>
                <a:lnTo>
                  <a:pt x="764524" y="789122"/>
                </a:lnTo>
                <a:lnTo>
                  <a:pt x="814564" y="795968"/>
                </a:lnTo>
                <a:lnTo>
                  <a:pt x="864270" y="804320"/>
                </a:lnTo>
                <a:lnTo>
                  <a:pt x="913603" y="814354"/>
                </a:lnTo>
                <a:lnTo>
                  <a:pt x="962523" y="826242"/>
                </a:lnTo>
                <a:lnTo>
                  <a:pt x="1010992" y="840159"/>
                </a:lnTo>
                <a:lnTo>
                  <a:pt x="1058972" y="856279"/>
                </a:lnTo>
                <a:lnTo>
                  <a:pt x="1106424" y="874776"/>
                </a:lnTo>
                <a:lnTo>
                  <a:pt x="10949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466203" y="3551301"/>
            <a:ext cx="987425" cy="713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10"/>
              </a:spcBef>
            </a:pP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500" b="1" spc="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500" b="1" spc="1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sz="1500" b="1" spc="100" dirty="0">
                <a:solidFill>
                  <a:srgbClr val="FFFFFF"/>
                </a:solidFill>
                <a:latin typeface="Arial"/>
                <a:cs typeface="Arial"/>
              </a:rPr>
              <a:t>Mutu 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Yankes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2875" y="2052827"/>
            <a:ext cx="1691639" cy="661078"/>
          </a:xfrm>
          <a:prstGeom prst="rect">
            <a:avLst/>
          </a:prstGeom>
          <a:ln w="27432">
            <a:solidFill>
              <a:srgbClr val="FFFFFF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835"/>
              </a:spcBef>
            </a:pPr>
            <a:r>
              <a:rPr b="1" spc="-10" dirty="0">
                <a:solidFill>
                  <a:schemeClr val="bg1"/>
                </a:solidFill>
                <a:latin typeface="Carlito"/>
                <a:cs typeface="Carlito"/>
              </a:rPr>
              <a:t>PENURUNAN</a:t>
            </a:r>
            <a:endParaRPr b="1" dirty="0">
              <a:solidFill>
                <a:schemeClr val="bg1"/>
              </a:solidFill>
              <a:latin typeface="Carlito"/>
              <a:cs typeface="Carlito"/>
            </a:endParaRPr>
          </a:p>
          <a:p>
            <a:pPr marL="151130">
              <a:lnSpc>
                <a:spcPct val="100000"/>
              </a:lnSpc>
            </a:pPr>
            <a:r>
              <a:rPr b="1" spc="-10" dirty="0">
                <a:solidFill>
                  <a:schemeClr val="bg1"/>
                </a:solidFill>
                <a:latin typeface="Carlito"/>
                <a:cs typeface="Carlito"/>
              </a:rPr>
              <a:t>AKI </a:t>
            </a:r>
            <a:r>
              <a:rPr b="1" spc="-30" dirty="0">
                <a:solidFill>
                  <a:schemeClr val="bg1"/>
                </a:solidFill>
                <a:latin typeface="Carlito"/>
                <a:cs typeface="Carlito"/>
              </a:rPr>
              <a:t>DAN </a:t>
            </a:r>
            <a:r>
              <a:rPr b="1" spc="-10" dirty="0">
                <a:solidFill>
                  <a:schemeClr val="bg1"/>
                </a:solidFill>
                <a:latin typeface="Carlito"/>
                <a:cs typeface="Carlito"/>
              </a:rPr>
              <a:t>AKB</a:t>
            </a:r>
            <a:endParaRPr b="1" dirty="0">
              <a:solidFill>
                <a:schemeClr val="bg1"/>
              </a:solidFill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6435" y="2052827"/>
            <a:ext cx="1804670" cy="661078"/>
          </a:xfrm>
          <a:prstGeom prst="rect">
            <a:avLst/>
          </a:prstGeom>
          <a:ln w="27431">
            <a:solidFill>
              <a:srgbClr val="FFFFFF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b="1" spc="-10" dirty="0">
                <a:latin typeface="Carlito"/>
                <a:cs typeface="Carlito"/>
              </a:rPr>
              <a:t>PENURUNAN</a:t>
            </a:r>
            <a:endParaRPr b="1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b="1" spc="-10" dirty="0">
                <a:latin typeface="Carlito"/>
                <a:cs typeface="Carlito"/>
              </a:rPr>
              <a:t>STUNTING</a:t>
            </a:r>
            <a:endParaRPr b="1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58867" y="2055876"/>
            <a:ext cx="1990725" cy="659796"/>
          </a:xfrm>
          <a:prstGeom prst="rect">
            <a:avLst/>
          </a:prstGeom>
          <a:ln w="27432">
            <a:solidFill>
              <a:srgbClr val="FFFFFF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b="1" spc="-15" dirty="0">
                <a:latin typeface="Carlito"/>
                <a:cs typeface="Carlito"/>
              </a:rPr>
              <a:t>PENGENDALIAN</a:t>
            </a:r>
            <a:endParaRPr b="1">
              <a:latin typeface="Carlito"/>
              <a:cs typeface="Carlito"/>
            </a:endParaRPr>
          </a:p>
          <a:p>
            <a:pPr marL="2540" algn="ctr">
              <a:lnSpc>
                <a:spcPct val="100000"/>
              </a:lnSpc>
            </a:pPr>
            <a:r>
              <a:rPr b="1" spc="-30" dirty="0">
                <a:latin typeface="Carlito"/>
                <a:cs typeface="Carlito"/>
              </a:rPr>
              <a:t>PENYAKIT</a:t>
            </a:r>
            <a:endParaRPr b="1">
              <a:latin typeface="Carlito"/>
              <a:cs typeface="Carlito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2070707" y="481613"/>
            <a:ext cx="780674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1380" marR="5080" indent="-869315" algn="ctr">
              <a:lnSpc>
                <a:spcPct val="100000"/>
              </a:lnSpc>
              <a:spcBef>
                <a:spcPts val="0"/>
              </a:spcBef>
            </a:pPr>
            <a:r>
              <a:rPr sz="3200" b="1" spc="55" dirty="0">
                <a:latin typeface="+mn-lt"/>
              </a:rPr>
              <a:t> </a:t>
            </a:r>
            <a:r>
              <a:rPr sz="3200" b="1" spc="15" dirty="0">
                <a:solidFill>
                  <a:srgbClr val="FF0000"/>
                </a:solidFill>
                <a:latin typeface="+mn-lt"/>
              </a:rPr>
              <a:t>PROGRAM </a:t>
            </a:r>
            <a:r>
              <a:rPr sz="3200" b="1" dirty="0">
                <a:solidFill>
                  <a:srgbClr val="FF0000"/>
                </a:solidFill>
                <a:latin typeface="+mn-lt"/>
              </a:rPr>
              <a:t>PRIORITAS</a:t>
            </a:r>
            <a:r>
              <a:rPr sz="3200" b="1" spc="-204" dirty="0">
                <a:solidFill>
                  <a:srgbClr val="FF0000"/>
                </a:solidFill>
                <a:latin typeface="+mn-lt"/>
              </a:rPr>
              <a:t> </a:t>
            </a:r>
            <a:r>
              <a:rPr sz="3200" b="1" spc="50" dirty="0">
                <a:solidFill>
                  <a:srgbClr val="FF0000"/>
                </a:solidFill>
                <a:latin typeface="+mn-lt"/>
              </a:rPr>
              <a:t>NASIONAL</a:t>
            </a:r>
          </a:p>
        </p:txBody>
      </p:sp>
      <p:sp>
        <p:nvSpPr>
          <p:cNvPr id="25" name="object 25"/>
          <p:cNvSpPr/>
          <p:nvPr/>
        </p:nvSpPr>
        <p:spPr>
          <a:xfrm>
            <a:off x="9787128" y="2573429"/>
            <a:ext cx="2256281" cy="21678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240771" y="2822829"/>
            <a:ext cx="1352550" cy="1518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1400" b="1" spc="-1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400" b="1" spc="-20" dirty="0">
                <a:solidFill>
                  <a:srgbClr val="FFFFFF"/>
                </a:solidFill>
                <a:latin typeface="Tahoma"/>
                <a:cs typeface="Tahoma"/>
              </a:rPr>
              <a:t>GK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400" b="1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AN  PELAYANAN  KESEHATAN  MENUJU  </a:t>
            </a:r>
            <a:r>
              <a:rPr sz="1400" b="1" spc="-10" dirty="0">
                <a:solidFill>
                  <a:srgbClr val="FFFFFF"/>
                </a:solidFill>
                <a:latin typeface="Tahoma"/>
                <a:cs typeface="Tahoma"/>
              </a:rPr>
              <a:t>CAKUPAN  </a:t>
            </a:r>
            <a:r>
              <a:rPr sz="1400" b="1" spc="-5" dirty="0">
                <a:solidFill>
                  <a:srgbClr val="FFFFFF"/>
                </a:solidFill>
                <a:latin typeface="Tahoma"/>
                <a:cs typeface="Tahoma"/>
              </a:rPr>
              <a:t>KESEHATAN  SEMESTA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33051" y="49026"/>
            <a:ext cx="12019401" cy="3102069"/>
            <a:chOff x="0" y="137160"/>
            <a:chExt cx="12027535" cy="3084830"/>
          </a:xfrm>
        </p:grpSpPr>
        <p:sp>
          <p:nvSpPr>
            <p:cNvPr id="28" name="object 28"/>
            <p:cNvSpPr/>
            <p:nvPr/>
          </p:nvSpPr>
          <p:spPr>
            <a:xfrm>
              <a:off x="10933176" y="137160"/>
              <a:ext cx="1094231" cy="5090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207264"/>
              <a:ext cx="1277112" cy="5303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58695" y="3002280"/>
              <a:ext cx="448309" cy="213360"/>
            </a:xfrm>
            <a:custGeom>
              <a:avLst/>
              <a:gdLst/>
              <a:ahLst/>
              <a:cxnLst/>
              <a:rect l="l" t="t" r="r" b="b"/>
              <a:pathLst>
                <a:path w="448310" h="213360">
                  <a:moveTo>
                    <a:pt x="224028" y="0"/>
                  </a:moveTo>
                  <a:lnTo>
                    <a:pt x="0" y="106680"/>
                  </a:lnTo>
                  <a:lnTo>
                    <a:pt x="112014" y="106680"/>
                  </a:lnTo>
                  <a:lnTo>
                    <a:pt x="112014" y="213360"/>
                  </a:lnTo>
                  <a:lnTo>
                    <a:pt x="336042" y="213360"/>
                  </a:lnTo>
                  <a:lnTo>
                    <a:pt x="336042" y="106680"/>
                  </a:lnTo>
                  <a:lnTo>
                    <a:pt x="448056" y="106680"/>
                  </a:lnTo>
                  <a:lnTo>
                    <a:pt x="22402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58695" y="3002280"/>
              <a:ext cx="448309" cy="213360"/>
            </a:xfrm>
            <a:custGeom>
              <a:avLst/>
              <a:gdLst/>
              <a:ahLst/>
              <a:cxnLst/>
              <a:rect l="l" t="t" r="r" b="b"/>
              <a:pathLst>
                <a:path w="448310" h="213360">
                  <a:moveTo>
                    <a:pt x="0" y="106680"/>
                  </a:moveTo>
                  <a:lnTo>
                    <a:pt x="224028" y="0"/>
                  </a:lnTo>
                  <a:lnTo>
                    <a:pt x="448056" y="106680"/>
                  </a:lnTo>
                  <a:lnTo>
                    <a:pt x="336042" y="106680"/>
                  </a:lnTo>
                  <a:lnTo>
                    <a:pt x="336042" y="213360"/>
                  </a:lnTo>
                  <a:lnTo>
                    <a:pt x="112014" y="213360"/>
                  </a:lnTo>
                  <a:lnTo>
                    <a:pt x="112014" y="106680"/>
                  </a:lnTo>
                  <a:lnTo>
                    <a:pt x="0" y="106680"/>
                  </a:lnTo>
                  <a:close/>
                </a:path>
              </a:pathLst>
            </a:custGeom>
            <a:ln w="12192">
              <a:solidFill>
                <a:srgbClr val="BB8B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522464" y="3002280"/>
              <a:ext cx="448309" cy="213360"/>
            </a:xfrm>
            <a:custGeom>
              <a:avLst/>
              <a:gdLst/>
              <a:ahLst/>
              <a:cxnLst/>
              <a:rect l="l" t="t" r="r" b="b"/>
              <a:pathLst>
                <a:path w="448309" h="213360">
                  <a:moveTo>
                    <a:pt x="224027" y="0"/>
                  </a:moveTo>
                  <a:lnTo>
                    <a:pt x="0" y="106680"/>
                  </a:lnTo>
                  <a:lnTo>
                    <a:pt x="112013" y="106680"/>
                  </a:lnTo>
                  <a:lnTo>
                    <a:pt x="112013" y="213360"/>
                  </a:lnTo>
                  <a:lnTo>
                    <a:pt x="336041" y="213360"/>
                  </a:lnTo>
                  <a:lnTo>
                    <a:pt x="336041" y="106680"/>
                  </a:lnTo>
                  <a:lnTo>
                    <a:pt x="448055" y="106680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522464" y="3002280"/>
              <a:ext cx="448309" cy="213360"/>
            </a:xfrm>
            <a:custGeom>
              <a:avLst/>
              <a:gdLst/>
              <a:ahLst/>
              <a:cxnLst/>
              <a:rect l="l" t="t" r="r" b="b"/>
              <a:pathLst>
                <a:path w="448309" h="213360">
                  <a:moveTo>
                    <a:pt x="0" y="106680"/>
                  </a:moveTo>
                  <a:lnTo>
                    <a:pt x="224027" y="0"/>
                  </a:lnTo>
                  <a:lnTo>
                    <a:pt x="448055" y="106680"/>
                  </a:lnTo>
                  <a:lnTo>
                    <a:pt x="336041" y="106680"/>
                  </a:lnTo>
                  <a:lnTo>
                    <a:pt x="336041" y="213360"/>
                  </a:lnTo>
                  <a:lnTo>
                    <a:pt x="112013" y="213360"/>
                  </a:lnTo>
                  <a:lnTo>
                    <a:pt x="112013" y="106680"/>
                  </a:lnTo>
                  <a:lnTo>
                    <a:pt x="0" y="106680"/>
                  </a:lnTo>
                  <a:close/>
                </a:path>
              </a:pathLst>
            </a:custGeom>
            <a:ln w="12192">
              <a:solidFill>
                <a:srgbClr val="BB8B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88864" y="3005327"/>
              <a:ext cx="448309" cy="210820"/>
            </a:xfrm>
            <a:custGeom>
              <a:avLst/>
              <a:gdLst/>
              <a:ahLst/>
              <a:cxnLst/>
              <a:rect l="l" t="t" r="r" b="b"/>
              <a:pathLst>
                <a:path w="448310" h="210819">
                  <a:moveTo>
                    <a:pt x="224027" y="0"/>
                  </a:moveTo>
                  <a:lnTo>
                    <a:pt x="0" y="105156"/>
                  </a:lnTo>
                  <a:lnTo>
                    <a:pt x="112013" y="105156"/>
                  </a:lnTo>
                  <a:lnTo>
                    <a:pt x="112013" y="210312"/>
                  </a:lnTo>
                  <a:lnTo>
                    <a:pt x="336041" y="210312"/>
                  </a:lnTo>
                  <a:lnTo>
                    <a:pt x="336041" y="105156"/>
                  </a:lnTo>
                  <a:lnTo>
                    <a:pt x="448056" y="10515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88864" y="3005327"/>
              <a:ext cx="448309" cy="210820"/>
            </a:xfrm>
            <a:custGeom>
              <a:avLst/>
              <a:gdLst/>
              <a:ahLst/>
              <a:cxnLst/>
              <a:rect l="l" t="t" r="r" b="b"/>
              <a:pathLst>
                <a:path w="448310" h="210819">
                  <a:moveTo>
                    <a:pt x="0" y="105156"/>
                  </a:moveTo>
                  <a:lnTo>
                    <a:pt x="224027" y="0"/>
                  </a:lnTo>
                  <a:lnTo>
                    <a:pt x="448056" y="105156"/>
                  </a:lnTo>
                  <a:lnTo>
                    <a:pt x="336041" y="105156"/>
                  </a:lnTo>
                  <a:lnTo>
                    <a:pt x="336041" y="210312"/>
                  </a:lnTo>
                  <a:lnTo>
                    <a:pt x="112013" y="210312"/>
                  </a:lnTo>
                  <a:lnTo>
                    <a:pt x="112013" y="105156"/>
                  </a:lnTo>
                  <a:lnTo>
                    <a:pt x="0" y="105156"/>
                  </a:lnTo>
                  <a:close/>
                </a:path>
              </a:pathLst>
            </a:custGeom>
            <a:ln w="12192">
              <a:solidFill>
                <a:srgbClr val="BB8B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53384" y="3005327"/>
              <a:ext cx="448309" cy="210820"/>
            </a:xfrm>
            <a:custGeom>
              <a:avLst/>
              <a:gdLst/>
              <a:ahLst/>
              <a:cxnLst/>
              <a:rect l="l" t="t" r="r" b="b"/>
              <a:pathLst>
                <a:path w="448310" h="210819">
                  <a:moveTo>
                    <a:pt x="224027" y="0"/>
                  </a:moveTo>
                  <a:lnTo>
                    <a:pt x="0" y="105156"/>
                  </a:lnTo>
                  <a:lnTo>
                    <a:pt x="112013" y="105156"/>
                  </a:lnTo>
                  <a:lnTo>
                    <a:pt x="112013" y="210312"/>
                  </a:lnTo>
                  <a:lnTo>
                    <a:pt x="336041" y="210312"/>
                  </a:lnTo>
                  <a:lnTo>
                    <a:pt x="336041" y="105156"/>
                  </a:lnTo>
                  <a:lnTo>
                    <a:pt x="448055" y="10515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53384" y="3005327"/>
              <a:ext cx="448309" cy="210820"/>
            </a:xfrm>
            <a:custGeom>
              <a:avLst/>
              <a:gdLst/>
              <a:ahLst/>
              <a:cxnLst/>
              <a:rect l="l" t="t" r="r" b="b"/>
              <a:pathLst>
                <a:path w="448310" h="210819">
                  <a:moveTo>
                    <a:pt x="0" y="105156"/>
                  </a:moveTo>
                  <a:lnTo>
                    <a:pt x="224027" y="0"/>
                  </a:lnTo>
                  <a:lnTo>
                    <a:pt x="448055" y="105156"/>
                  </a:lnTo>
                  <a:lnTo>
                    <a:pt x="336041" y="105156"/>
                  </a:lnTo>
                  <a:lnTo>
                    <a:pt x="336041" y="210312"/>
                  </a:lnTo>
                  <a:lnTo>
                    <a:pt x="112013" y="210312"/>
                  </a:lnTo>
                  <a:lnTo>
                    <a:pt x="112013" y="105156"/>
                  </a:lnTo>
                  <a:lnTo>
                    <a:pt x="0" y="105156"/>
                  </a:lnTo>
                  <a:close/>
                </a:path>
              </a:pathLst>
            </a:custGeom>
            <a:ln w="12192">
              <a:solidFill>
                <a:srgbClr val="BB8B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752843" y="2402766"/>
            <a:ext cx="1990725" cy="312906"/>
          </a:xfrm>
          <a:prstGeom prst="rect">
            <a:avLst/>
          </a:prstGeom>
          <a:ln w="27432">
            <a:solidFill>
              <a:srgbClr val="FFFFFF"/>
            </a:solidFill>
          </a:ln>
        </p:spPr>
        <p:txBody>
          <a:bodyPr vert="horz" wrap="square" lIns="0" tIns="5080" rIns="0" bIns="0" rtlCol="0" anchor="ctr">
            <a:spAutoFit/>
          </a:bodyPr>
          <a:lstStyle/>
          <a:p>
            <a:pPr marL="533400">
              <a:lnSpc>
                <a:spcPct val="100000"/>
              </a:lnSpc>
            </a:pPr>
            <a:r>
              <a:rPr sz="2000" b="1" spc="-10" dirty="0">
                <a:latin typeface="Carlito"/>
                <a:cs typeface="Carlito"/>
              </a:rPr>
              <a:t>GERMAS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37269" y="3870147"/>
            <a:ext cx="703580" cy="4851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b="1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8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ov</a:t>
            </a:r>
            <a:r>
              <a:rPr sz="1500" b="1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500" b="1" spc="4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Yankes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DCD95FF9-84C4-43A0-A727-57EB67F5655D}"/>
              </a:ext>
            </a:extLst>
          </p:cNvPr>
          <p:cNvSpPr txBox="1"/>
          <p:nvPr/>
        </p:nvSpPr>
        <p:spPr>
          <a:xfrm>
            <a:off x="1851280" y="3553590"/>
            <a:ext cx="1389886" cy="7194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lang="en-US" sz="1500" b="1" spc="-20" dirty="0" err="1">
                <a:solidFill>
                  <a:srgbClr val="FFFFFF"/>
                </a:solidFill>
                <a:latin typeface="Arial"/>
                <a:cs typeface="Arial"/>
              </a:rPr>
              <a:t>Yankes</a:t>
            </a:r>
            <a:r>
              <a:rPr lang="en-US" sz="1500" b="1" spc="-20" dirty="0">
                <a:solidFill>
                  <a:srgbClr val="FFFFFF"/>
                </a:solidFill>
                <a:latin typeface="Arial"/>
                <a:cs typeface="Arial"/>
              </a:rPr>
              <a:t> Dasar </a:t>
            </a:r>
            <a:r>
              <a:rPr lang="en-US" sz="1500" b="1" spc="-20" dirty="0" err="1">
                <a:solidFill>
                  <a:srgbClr val="FFFFFF"/>
                </a:solidFill>
                <a:latin typeface="Arial"/>
                <a:cs typeface="Arial"/>
              </a:rPr>
              <a:t>Melalui</a:t>
            </a:r>
            <a:r>
              <a:rPr lang="en-US" sz="15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12700" marR="5080" algn="ctr">
              <a:lnSpc>
                <a:spcPct val="100000"/>
              </a:lnSpc>
              <a:spcBef>
                <a:spcPts val="110"/>
              </a:spcBef>
            </a:pPr>
            <a:r>
              <a:rPr lang="en-US" sz="1500" b="1" spc="-20" dirty="0">
                <a:solidFill>
                  <a:srgbClr val="FFFFFF"/>
                </a:solidFill>
                <a:latin typeface="Arial"/>
                <a:cs typeface="Arial"/>
              </a:rPr>
              <a:t>PIS-PK</a:t>
            </a:r>
            <a:endParaRPr sz="15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776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57B9212-F38D-4149-844C-A03D40E23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0400" y="0"/>
            <a:ext cx="961552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A693A9-98D7-4F5C-BA04-135F09AAD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17" y="170393"/>
            <a:ext cx="11633812" cy="6345716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39882C16-E086-44ED-B76D-FD30BB807DE1}"/>
              </a:ext>
            </a:extLst>
          </p:cNvPr>
          <p:cNvSpPr/>
          <p:nvPr/>
        </p:nvSpPr>
        <p:spPr>
          <a:xfrm>
            <a:off x="1509311" y="914400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3361B83-69BB-4E5D-B589-001AA771A7EA}"/>
              </a:ext>
            </a:extLst>
          </p:cNvPr>
          <p:cNvSpPr/>
          <p:nvPr/>
        </p:nvSpPr>
        <p:spPr>
          <a:xfrm>
            <a:off x="1507475" y="1331208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B3F1B875-344B-4B5B-9F26-B601C5E3BE2C}"/>
              </a:ext>
            </a:extLst>
          </p:cNvPr>
          <p:cNvSpPr/>
          <p:nvPr/>
        </p:nvSpPr>
        <p:spPr>
          <a:xfrm>
            <a:off x="1494620" y="1792084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1F3F2E9-A39B-4D68-AFE6-932A8D1242E1}"/>
              </a:ext>
            </a:extLst>
          </p:cNvPr>
          <p:cNvSpPr/>
          <p:nvPr/>
        </p:nvSpPr>
        <p:spPr>
          <a:xfrm>
            <a:off x="1514816" y="2219905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F46D9D7-9615-42C2-9159-88B1AE29DB3F}"/>
              </a:ext>
            </a:extLst>
          </p:cNvPr>
          <p:cNvSpPr/>
          <p:nvPr/>
        </p:nvSpPr>
        <p:spPr>
          <a:xfrm>
            <a:off x="1512978" y="2779928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9210552-2542-4272-B576-CBF9748C6403}"/>
              </a:ext>
            </a:extLst>
          </p:cNvPr>
          <p:cNvSpPr/>
          <p:nvPr/>
        </p:nvSpPr>
        <p:spPr>
          <a:xfrm>
            <a:off x="1511140" y="3780631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6E56189-73BE-4CF0-BAC8-032CD9AEBBE1}"/>
              </a:ext>
            </a:extLst>
          </p:cNvPr>
          <p:cNvSpPr/>
          <p:nvPr/>
        </p:nvSpPr>
        <p:spPr>
          <a:xfrm>
            <a:off x="1511140" y="3306904"/>
            <a:ext cx="914400" cy="33050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CC775E-F744-4208-B534-63AD7DE37CE3}"/>
              </a:ext>
            </a:extLst>
          </p:cNvPr>
          <p:cNvSpPr/>
          <p:nvPr/>
        </p:nvSpPr>
        <p:spPr>
          <a:xfrm>
            <a:off x="0" y="749148"/>
            <a:ext cx="1494619" cy="4993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PERMENKES </a:t>
            </a:r>
            <a:r>
              <a:rPr lang="en-US" sz="1200" b="1" dirty="0">
                <a:solidFill>
                  <a:srgbClr val="FF0000"/>
                </a:solidFill>
              </a:rPr>
              <a:t>NO.4 TAHUN 2019</a:t>
            </a:r>
          </a:p>
          <a:p>
            <a:pPr algn="ctr"/>
            <a:r>
              <a:rPr lang="en-US" sz="1200" b="1" dirty="0" err="1">
                <a:solidFill>
                  <a:srgbClr val="FF0000"/>
                </a:solidFill>
              </a:rPr>
              <a:t>tentang</a:t>
            </a:r>
            <a:endParaRPr lang="en-US" sz="1200" b="1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STANDAR TEKNIS PEMENUHAN MUTU PELAYANAN DASAR PADA STANDAR PELAYANAN MINIMAL BIDANG KESEHATAN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9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631F-B060-4F53-BC61-DF7A96E0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FC75A83B-C068-4B67-A574-EF8A306F16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5" b="20000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16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25C3-6EAD-4395-8011-D87912A3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85F8B-C53C-4C98-829C-6EAF43AF8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SEMOGA MENJADI AMAL JARIAH</a:t>
            </a:r>
          </a:p>
        </p:txBody>
      </p:sp>
    </p:spTree>
    <p:extLst>
      <p:ext uri="{BB962C8B-B14F-4D97-AF65-F5344CB8AC3E}">
        <p14:creationId xmlns:p14="http://schemas.microsoft.com/office/powerpoint/2010/main" val="294001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8F69-5A64-4DB2-AAE6-513D291D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40" y="284176"/>
            <a:ext cx="11476234" cy="1508760"/>
          </a:xfrm>
        </p:spPr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Al-Quran Surat al-</a:t>
            </a:r>
            <a:r>
              <a:rPr lang="en-US" dirty="0" err="1">
                <a:latin typeface="Bookman Old Style" panose="02050604050505020204" pitchFamily="18" charset="0"/>
              </a:rPr>
              <a:t>baqarah</a:t>
            </a:r>
            <a:r>
              <a:rPr lang="en-US" dirty="0">
                <a:latin typeface="Bookman Old Style" panose="02050604050505020204" pitchFamily="18" charset="0"/>
              </a:rPr>
              <a:t>/2:233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9B37-5E8D-4156-8006-20523C965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2011680"/>
            <a:ext cx="11065268" cy="4562144"/>
          </a:xfrm>
        </p:spPr>
        <p:txBody>
          <a:bodyPr>
            <a:normAutofit lnSpcReduction="10000"/>
          </a:bodyPr>
          <a:lstStyle/>
          <a:p>
            <a:pPr algn="r"/>
            <a:r>
              <a:rPr lang="ar-AE" dirty="0">
                <a:effectLst/>
              </a:rPr>
              <a:t>وَٱلْوَٰلِدَٰتُ يُرْضِعْنَ أَوْلَٰدَهُنَّ حَوْلَيْنِ كَامِلَيْنِ ۖ لِمَنْ أَرَادَ أَن يُتِمَّ ٱلرَّضَاعَةَ ۚ</a:t>
            </a:r>
            <a:br>
              <a:rPr lang="ar-AE" dirty="0">
                <a:effectLst/>
              </a:rPr>
            </a:br>
            <a:br>
              <a:rPr lang="ar-AE" dirty="0">
                <a:effectLst/>
              </a:rPr>
            </a:br>
            <a:endParaRPr lang="en-US" dirty="0">
              <a:effectLst/>
            </a:endParaRPr>
          </a:p>
          <a:p>
            <a:r>
              <a:rPr lang="en-US" sz="3200" dirty="0">
                <a:effectLst/>
              </a:rPr>
              <a:t>Wal-</a:t>
            </a:r>
            <a:r>
              <a:rPr lang="en-US" sz="3200" dirty="0" err="1">
                <a:effectLst/>
              </a:rPr>
              <a:t>wālidātu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yurḍi'na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aulādahunna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ḥaulaini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kāmilaini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liman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arāda</a:t>
            </a:r>
            <a:r>
              <a:rPr lang="en-US" sz="3200" dirty="0">
                <a:effectLst/>
              </a:rPr>
              <a:t> ay </a:t>
            </a:r>
            <a:r>
              <a:rPr lang="en-US" sz="3200" dirty="0" err="1">
                <a:effectLst/>
              </a:rPr>
              <a:t>yutimmar-raḍā'ah</a:t>
            </a:r>
            <a:r>
              <a:rPr lang="en-US" sz="3200" dirty="0">
                <a:effectLst/>
              </a:rPr>
              <a:t>,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 </a:t>
            </a:r>
          </a:p>
          <a:p>
            <a:r>
              <a:rPr lang="en-US" sz="3200" dirty="0">
                <a:effectLst/>
              </a:rPr>
              <a:t>Para </a:t>
            </a:r>
            <a:r>
              <a:rPr lang="en-US" sz="3200" dirty="0" err="1">
                <a:effectLst/>
              </a:rPr>
              <a:t>ibu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hendaklah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menyusukan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anak-anaknya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selama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dua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tahun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penuh</a:t>
            </a:r>
            <a:r>
              <a:rPr lang="en-US" sz="3200" dirty="0">
                <a:effectLst/>
              </a:rPr>
              <a:t>, </a:t>
            </a:r>
            <a:r>
              <a:rPr lang="en-US" sz="3200" dirty="0" err="1">
                <a:effectLst/>
              </a:rPr>
              <a:t>yaitu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bagi</a:t>
            </a:r>
            <a:r>
              <a:rPr lang="en-US" sz="3200" dirty="0">
                <a:effectLst/>
              </a:rPr>
              <a:t> yang </a:t>
            </a:r>
            <a:r>
              <a:rPr lang="en-US" sz="3200" dirty="0" err="1">
                <a:effectLst/>
              </a:rPr>
              <a:t>ingin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menyempurnakan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penyusuan</a:t>
            </a:r>
            <a:br>
              <a:rPr lang="en-US" sz="3200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Referensi</a:t>
            </a:r>
            <a:r>
              <a:rPr lang="en-US" dirty="0">
                <a:effectLst/>
              </a:rPr>
              <a:t>: https://tafsirweb.com/924-quran-surat-al-baqarah-ayat-233.html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7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335A-FBCC-4695-ACB8-C715F667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KONSEP SEHAT DAN SAKIT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C060-318B-4941-BD8F-91D1624D2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128" y="2011679"/>
            <a:ext cx="5693096" cy="4717893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FF00"/>
                </a:solidFill>
              </a:rPr>
              <a:t>Sehat</a:t>
            </a:r>
            <a:r>
              <a:rPr lang="en-US" sz="2800" dirty="0">
                <a:solidFill>
                  <a:srgbClr val="FFFF0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2800" b="1" dirty="0" err="1"/>
              <a:t>Sehat</a:t>
            </a:r>
            <a:r>
              <a:rPr lang="en-US" sz="2800" b="1" dirty="0"/>
              <a:t> </a:t>
            </a:r>
            <a:r>
              <a:rPr lang="en-US" sz="2800" b="1" dirty="0" err="1"/>
              <a:t>menurut</a:t>
            </a:r>
            <a:r>
              <a:rPr lang="en-US" sz="2800" dirty="0"/>
              <a:t> WHO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yang </a:t>
            </a:r>
            <a:r>
              <a:rPr lang="en-US" sz="2800" dirty="0" err="1"/>
              <a:t>sempurna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, mental,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kelemahan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Kesehatan </a:t>
            </a:r>
            <a:r>
              <a:rPr lang="en-US" sz="2800" dirty="0" err="1"/>
              <a:t>menurut</a:t>
            </a:r>
            <a:r>
              <a:rPr lang="en-US" sz="2800" dirty="0"/>
              <a:t> UU no 36/2019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b="1" dirty="0" err="1"/>
              <a:t>sehat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, mental, </a:t>
            </a:r>
            <a:r>
              <a:rPr lang="en-US" sz="2800" dirty="0" err="1"/>
              <a:t>spritual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produktif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dan </a:t>
            </a:r>
            <a:r>
              <a:rPr lang="en-US" sz="2800" dirty="0" err="1"/>
              <a:t>ekonomis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4B4A1-62D2-4AD5-B6ED-28352B723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5451326" cy="471789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FF00"/>
                </a:solidFill>
              </a:rPr>
              <a:t>Sakit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b="1" dirty="0" err="1"/>
              <a:t>sakit</a:t>
            </a:r>
            <a:r>
              <a:rPr lang="en-US" sz="2800" b="1" dirty="0"/>
              <a:t> </a:t>
            </a:r>
            <a:r>
              <a:rPr lang="en-US" sz="2800" b="1" dirty="0" err="1"/>
              <a:t>menurut</a:t>
            </a:r>
            <a:r>
              <a:rPr lang="en-US" sz="2800" dirty="0"/>
              <a:t> WHO,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oleh </a:t>
            </a:r>
            <a:r>
              <a:rPr lang="en-US" sz="2800" dirty="0" err="1"/>
              <a:t>bermacam-macam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,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kelainan</a:t>
            </a:r>
            <a:r>
              <a:rPr lang="en-US" sz="2800" dirty="0"/>
              <a:t>, </a:t>
            </a:r>
            <a:r>
              <a:rPr lang="en-US" sz="2800" dirty="0" err="1"/>
              <a:t>kejadian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tubuhnya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8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D422-6CA8-4C8E-88AE-6F7B06EF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Derteminan</a:t>
            </a:r>
            <a:r>
              <a:rPr lang="en-US" dirty="0"/>
              <a:t>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45CFF-7676-478B-80B1-B8F346EF0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597307"/>
            <a:ext cx="9784080" cy="3145947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Determinan</a:t>
            </a:r>
            <a:r>
              <a:rPr lang="en-US" sz="3600" b="1" dirty="0"/>
              <a:t> </a:t>
            </a:r>
            <a:r>
              <a:rPr lang="en-US" sz="3600" b="1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i="1" dirty="0"/>
              <a:t>World Health Organization</a:t>
            </a:r>
            <a:r>
              <a:rPr lang="en-US" sz="3600" dirty="0"/>
              <a:t> (WHO)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perpaduan</a:t>
            </a:r>
            <a:r>
              <a:rPr lang="en-US" sz="3600" dirty="0"/>
              <a:t> </a:t>
            </a:r>
            <a:r>
              <a:rPr lang="en-US" sz="3600" dirty="0" err="1"/>
              <a:t>faktor</a:t>
            </a:r>
            <a:r>
              <a:rPr lang="en-US" sz="3600" dirty="0"/>
              <a:t>- </a:t>
            </a:r>
            <a:r>
              <a:rPr lang="en-US" sz="3600" dirty="0" err="1"/>
              <a:t>faktor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mempengaruhi</a:t>
            </a:r>
            <a:r>
              <a:rPr lang="en-US" sz="3600" dirty="0"/>
              <a:t> </a:t>
            </a:r>
            <a:r>
              <a:rPr lang="en-US" sz="3600" b="1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individu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6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0584-354E-4110-A1C8-D228704A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95" y="284176"/>
            <a:ext cx="10337004" cy="1508760"/>
          </a:xfrm>
        </p:spPr>
        <p:txBody>
          <a:bodyPr/>
          <a:lstStyle/>
          <a:p>
            <a:r>
              <a:rPr lang="en-US" dirty="0" err="1"/>
              <a:t>Determinan</a:t>
            </a:r>
            <a:r>
              <a:rPr lang="en-US" dirty="0"/>
              <a:t> Kesehatan </a:t>
            </a:r>
            <a:r>
              <a:rPr lang="en-US" dirty="0" err="1"/>
              <a:t>menurut</a:t>
            </a:r>
            <a:r>
              <a:rPr lang="en-US" dirty="0"/>
              <a:t> bloom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0C89E-6CC2-4F29-9420-FC65CE7E7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AF7F57-A88D-4ACC-BF16-CD7C4A3BC5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2" t="3738" r="48411" b="39065"/>
          <a:stretch/>
        </p:blipFill>
        <p:spPr>
          <a:xfrm>
            <a:off x="1487277" y="2011680"/>
            <a:ext cx="9568971" cy="45195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5064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5A0B-525E-4041-AAFE-676976C7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CA76-9B51-4611-96D3-2575E4CCE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27" y="1805128"/>
            <a:ext cx="9784080" cy="43312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dirty="0" err="1"/>
              <a:t>sampah</a:t>
            </a:r>
            <a:r>
              <a:rPr lang="en-US" dirty="0"/>
              <a:t>, air, </a:t>
            </a:r>
            <a:r>
              <a:rPr lang="en-US" dirty="0" err="1"/>
              <a:t>udara</a:t>
            </a:r>
            <a:r>
              <a:rPr lang="en-US" dirty="0"/>
              <a:t> dan </a:t>
            </a:r>
            <a:r>
              <a:rPr lang="en-US" dirty="0" err="1"/>
              <a:t>perumahan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Kesehatan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linkungan</a:t>
            </a: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 </a:t>
            </a:r>
            <a:r>
              <a:rPr lang="en-US" dirty="0" err="1"/>
              <a:t>masyarakat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sanitasi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Kesehatan </a:t>
            </a:r>
            <a:r>
              <a:rPr lang="en-US" dirty="0" err="1"/>
              <a:t>masyarakat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Ada </a:t>
            </a:r>
            <a:r>
              <a:rPr lang="en-US" dirty="0" err="1"/>
              <a:t>norma</a:t>
            </a:r>
            <a:r>
              <a:rPr lang="en-US" dirty="0"/>
              <a:t> agama pada </a:t>
            </a:r>
            <a:r>
              <a:rPr lang="en-US" dirty="0" err="1"/>
              <a:t>umat</a:t>
            </a:r>
            <a:r>
              <a:rPr lang="en-US" dirty="0"/>
              <a:t> Islam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haram </a:t>
            </a:r>
            <a:r>
              <a:rPr lang="en-US" dirty="0" err="1"/>
              <a:t>terhadap</a:t>
            </a:r>
            <a:r>
              <a:rPr lang="en-US" dirty="0"/>
              <a:t> alcohol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alcohol</a:t>
            </a:r>
          </a:p>
          <a:p>
            <a:pPr marL="457200" indent="-457200">
              <a:buAutoNum type="arabicPeriod"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Pendidikan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A4B4F27D-706C-4B93-ACB5-852F2F93893E}"/>
              </a:ext>
            </a:extLst>
          </p:cNvPr>
          <p:cNvSpPr/>
          <p:nvPr/>
        </p:nvSpPr>
        <p:spPr>
          <a:xfrm>
            <a:off x="4669535" y="409144"/>
            <a:ext cx="6317463" cy="614984"/>
          </a:xfrm>
          <a:prstGeom prst="wedgeEllipseCallout">
            <a:avLst>
              <a:gd name="adj1" fmla="val -56818"/>
              <a:gd name="adj2" fmla="val 8380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LINGKUNGAN </a:t>
            </a:r>
            <a:r>
              <a:rPr lang="en-US" i="1" dirty="0">
                <a:solidFill>
                  <a:schemeClr val="bg1"/>
                </a:solidFill>
              </a:rPr>
              <a:t>(ENVIRONMENT)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038768C-98EA-4C57-B540-86634E47B857}"/>
              </a:ext>
            </a:extLst>
          </p:cNvPr>
          <p:cNvSpPr/>
          <p:nvPr/>
        </p:nvSpPr>
        <p:spPr>
          <a:xfrm rot="10800000" flipV="1">
            <a:off x="426719" y="3118104"/>
            <a:ext cx="8119871" cy="387096"/>
          </a:xfrm>
          <a:prstGeom prst="wedgeRoundRectCallout">
            <a:avLst>
              <a:gd name="adj1" fmla="val 788"/>
              <a:gd name="adj2" fmla="val 90847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lingkungan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mempengaruhi</a:t>
            </a:r>
            <a:r>
              <a:rPr lang="en-US" dirty="0">
                <a:solidFill>
                  <a:schemeClr val="bg1"/>
                </a:solidFill>
              </a:rPr>
              <a:t> Kesehatan, </a:t>
            </a:r>
            <a:r>
              <a:rPr lang="en-US" dirty="0" err="1">
                <a:solidFill>
                  <a:schemeClr val="bg1"/>
                </a:solidFill>
              </a:rPr>
              <a:t>a.l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734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9FA7-DCDE-44E2-AC89-CEE3936B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DCA15-EE96-4580-91BF-EFD54270A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pada </a:t>
            </a:r>
            <a:r>
              <a:rPr lang="en-US" dirty="0" err="1"/>
              <a:t>paru-paru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saji</a:t>
            </a:r>
            <a:r>
              <a:rPr lang="en-US" dirty="0"/>
              <a:t> </a:t>
            </a:r>
            <a:r>
              <a:rPr lang="en-US" i="1" dirty="0"/>
              <a:t>(junk food)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obesitas</a:t>
            </a:r>
            <a:r>
              <a:rPr lang="en-US" dirty="0"/>
              <a:t> yang </a:t>
            </a:r>
            <a:r>
              <a:rPr lang="en-US" dirty="0" err="1"/>
              <a:t>berisiko</a:t>
            </a:r>
            <a:r>
              <a:rPr lang="en-US" dirty="0"/>
              <a:t> pada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jantung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3 M (</a:t>
            </a:r>
            <a:r>
              <a:rPr lang="en-US" dirty="0" err="1"/>
              <a:t>Menguras</a:t>
            </a:r>
            <a:r>
              <a:rPr lang="en-US" dirty="0"/>
              <a:t>, </a:t>
            </a:r>
            <a:r>
              <a:rPr lang="en-US" dirty="0" err="1"/>
              <a:t>Mengubur</a:t>
            </a:r>
            <a:r>
              <a:rPr lang="en-US" dirty="0"/>
              <a:t>  &amp; </a:t>
            </a:r>
            <a:r>
              <a:rPr lang="en-US" dirty="0" err="1"/>
              <a:t>Menutup</a:t>
            </a:r>
            <a:r>
              <a:rPr lang="en-US" dirty="0"/>
              <a:t>) pada </a:t>
            </a:r>
            <a:r>
              <a:rPr lang="en-US" dirty="0" err="1"/>
              <a:t>pencegahan</a:t>
            </a:r>
            <a:r>
              <a:rPr lang="en-US" dirty="0"/>
              <a:t> DBD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prevalensi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DBD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E519E7D-F185-4D60-9C9F-1566E8B1E2D7}"/>
              </a:ext>
            </a:extLst>
          </p:cNvPr>
          <p:cNvSpPr/>
          <p:nvPr/>
        </p:nvSpPr>
        <p:spPr>
          <a:xfrm>
            <a:off x="1202919" y="487680"/>
            <a:ext cx="4515129" cy="938784"/>
          </a:xfrm>
          <a:prstGeom prst="cloudCallout">
            <a:avLst>
              <a:gd name="adj1" fmla="val 32776"/>
              <a:gd name="adj2" fmla="val 75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PERILAKU (LIFE STYLE)</a:t>
            </a:r>
          </a:p>
        </p:txBody>
      </p:sp>
    </p:spTree>
    <p:extLst>
      <p:ext uri="{BB962C8B-B14F-4D97-AF65-F5344CB8AC3E}">
        <p14:creationId xmlns:p14="http://schemas.microsoft.com/office/powerpoint/2010/main" val="247354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6EE3-AB44-4BE9-AF47-48D3DF8D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602AB-7EC8-497D-A61C-E59BFFB6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Adanya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upaya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promotif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terhadap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penularan</a:t>
            </a:r>
            <a:r>
              <a:rPr lang="en-US" dirty="0">
                <a:solidFill>
                  <a:schemeClr val="bg1"/>
                </a:solidFill>
              </a:rPr>
              <a:t> HIV/AIDS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menurunkan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prevalensi</a:t>
            </a:r>
            <a:r>
              <a:rPr lang="en-US" dirty="0">
                <a:solidFill>
                  <a:schemeClr val="bg1"/>
                </a:solidFill>
              </a:rPr>
              <a:t> HIV/AIDS</a:t>
            </a: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Tersedianya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sarana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prasarana</a:t>
            </a:r>
            <a:r>
              <a:rPr lang="en-US" dirty="0">
                <a:solidFill>
                  <a:schemeClr val="bg1"/>
                </a:solidFill>
              </a:rPr>
              <a:t> Kesehatan yang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memudahkan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pelayanan</a:t>
            </a:r>
            <a:r>
              <a:rPr lang="en-US" dirty="0">
                <a:solidFill>
                  <a:schemeClr val="bg1"/>
                </a:solidFill>
              </a:rPr>
              <a:t> Kesehatan yang </a:t>
            </a:r>
            <a:r>
              <a:rPr lang="en-US" dirty="0" err="1">
                <a:solidFill>
                  <a:schemeClr val="bg1"/>
                </a:solidFill>
              </a:rPr>
              <a:t>bermutu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berkualitas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Adanya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asuransi</a:t>
            </a:r>
            <a:r>
              <a:rPr lang="en-US" dirty="0">
                <a:solidFill>
                  <a:schemeClr val="bg1"/>
                </a:solidFill>
              </a:rPr>
              <a:t> Kesehatan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memudahkan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masyarakat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mengakses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pelayanan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kesehatan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9FF0342-1360-414C-AF3B-3E8BDA68008E}"/>
              </a:ext>
            </a:extLst>
          </p:cNvPr>
          <p:cNvSpPr/>
          <p:nvPr/>
        </p:nvSpPr>
        <p:spPr>
          <a:xfrm>
            <a:off x="3681984" y="475488"/>
            <a:ext cx="5340096" cy="682752"/>
          </a:xfrm>
          <a:prstGeom prst="wedgeRoundRectCallout">
            <a:avLst>
              <a:gd name="adj1" fmla="val -38413"/>
              <a:gd name="adj2" fmla="val 1446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PELAYANAN KESEHATAN (</a:t>
            </a:r>
            <a:r>
              <a:rPr lang="en-US" i="1" dirty="0">
                <a:solidFill>
                  <a:schemeClr val="bg1"/>
                </a:solidFill>
              </a:rPr>
              <a:t>HEALTH CARE SERVICES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405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4BC9-26F3-4AFE-A1CF-4E14EDA3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47DD9-8224-41AD-B09C-09FA26301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23" y="2572512"/>
            <a:ext cx="9784080" cy="221894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/genetic sangat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genetic </a:t>
            </a:r>
            <a:r>
              <a:rPr lang="en-US" dirty="0" err="1"/>
              <a:t>atau</a:t>
            </a:r>
            <a:r>
              <a:rPr lang="en-US" dirty="0"/>
              <a:t> factor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 DM, ASMA BRONKHIAL, EPILEPSI, BUTA WARNA) </a:t>
            </a:r>
          </a:p>
        </p:txBody>
      </p: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B640A27C-8ECA-4B56-B48B-3815A7FC3220}"/>
              </a:ext>
            </a:extLst>
          </p:cNvPr>
          <p:cNvSpPr/>
          <p:nvPr/>
        </p:nvSpPr>
        <p:spPr>
          <a:xfrm rot="10800000" flipV="1">
            <a:off x="2901696" y="533401"/>
            <a:ext cx="4939284" cy="771144"/>
          </a:xfrm>
          <a:prstGeom prst="snip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KETURUNAN (</a:t>
            </a:r>
            <a:r>
              <a:rPr lang="en-US" i="1" dirty="0">
                <a:solidFill>
                  <a:schemeClr val="bg1"/>
                </a:solidFill>
              </a:rPr>
              <a:t>HEREDITY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4386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235</TotalTime>
  <Words>693</Words>
  <Application>Microsoft Office PowerPoint</Application>
  <PresentationFormat>Widescreen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Bookman Old Style</vt:lpstr>
      <vt:lpstr>Caladea</vt:lpstr>
      <vt:lpstr>Calibri</vt:lpstr>
      <vt:lpstr>Carlito</vt:lpstr>
      <vt:lpstr>Corbel</vt:lpstr>
      <vt:lpstr>Tahoma</vt:lpstr>
      <vt:lpstr>Wingdings</vt:lpstr>
      <vt:lpstr>Banded</vt:lpstr>
      <vt:lpstr>Determinan Kesehatan pada kebidanan</vt:lpstr>
      <vt:lpstr>Al-Quran Surat al-baqarah/2:233</vt:lpstr>
      <vt:lpstr>KONSEP SEHAT DAN SAKIT</vt:lpstr>
      <vt:lpstr>Derteminan Kesehatan</vt:lpstr>
      <vt:lpstr>Determinan Kesehatan menurut bloom</vt:lpstr>
      <vt:lpstr>PowerPoint Presentation</vt:lpstr>
      <vt:lpstr>PowerPoint Presentation</vt:lpstr>
      <vt:lpstr>PowerPoint Presentation</vt:lpstr>
      <vt:lpstr>PowerPoint Presentation</vt:lpstr>
      <vt:lpstr>Determinan Kesehatan pada kebidanan</vt:lpstr>
      <vt:lpstr>Determinan Kesehatan pada ibu hamil</vt:lpstr>
      <vt:lpstr>PowerPoint Presentation</vt:lpstr>
      <vt:lpstr> PROGRAM PRIORITAS NASIONAL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 Kesehatan pada kebidanan</dc:title>
  <dc:creator>LENOVO</dc:creator>
  <cp:lastModifiedBy>ASMAH SUKARTA</cp:lastModifiedBy>
  <cp:revision>25</cp:revision>
  <dcterms:created xsi:type="dcterms:W3CDTF">2021-06-30T22:14:43Z</dcterms:created>
  <dcterms:modified xsi:type="dcterms:W3CDTF">2021-11-06T01:25:08Z</dcterms:modified>
</cp:coreProperties>
</file>