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4" r:id="rId12"/>
    <p:sldId id="275" r:id="rId13"/>
    <p:sldId id="276"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076"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B80D0E"/>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B80D0E"/>
                </a:solidFill>
                <a:latin typeface="Impact"/>
                <a:cs typeface="Impac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8"/>
          </a:xfrm>
          <a:prstGeom prst="rect">
            <a:avLst/>
          </a:prstGeom>
        </p:spPr>
      </p:pic>
      <p:sp>
        <p:nvSpPr>
          <p:cNvPr id="17" name="bg object 17"/>
          <p:cNvSpPr/>
          <p:nvPr/>
        </p:nvSpPr>
        <p:spPr>
          <a:xfrm>
            <a:off x="0" y="0"/>
            <a:ext cx="1073150" cy="5291455"/>
          </a:xfrm>
          <a:custGeom>
            <a:avLst/>
            <a:gdLst/>
            <a:ahLst/>
            <a:cxnLst/>
            <a:rect l="l" t="t" r="r" b="b"/>
            <a:pathLst>
              <a:path w="1073150" h="5291455">
                <a:moveTo>
                  <a:pt x="1072896" y="0"/>
                </a:moveTo>
                <a:lnTo>
                  <a:pt x="815784" y="0"/>
                </a:lnTo>
                <a:lnTo>
                  <a:pt x="0" y="4972177"/>
                </a:lnTo>
                <a:lnTo>
                  <a:pt x="0" y="5257927"/>
                </a:lnTo>
                <a:lnTo>
                  <a:pt x="199974" y="5291328"/>
                </a:lnTo>
                <a:lnTo>
                  <a:pt x="1072896" y="0"/>
                </a:lnTo>
                <a:close/>
              </a:path>
            </a:pathLst>
          </a:custGeom>
          <a:solidFill>
            <a:srgbClr val="2FACEB"/>
          </a:solidFill>
        </p:spPr>
        <p:txBody>
          <a:bodyPr wrap="square" lIns="0" tIns="0" rIns="0" bIns="0" rtlCol="0"/>
          <a:lstStyle/>
          <a:p>
            <a:endParaRPr/>
          </a:p>
        </p:txBody>
      </p:sp>
      <p:sp>
        <p:nvSpPr>
          <p:cNvPr id="18" name="bg object 18"/>
          <p:cNvSpPr/>
          <p:nvPr/>
        </p:nvSpPr>
        <p:spPr>
          <a:xfrm>
            <a:off x="0" y="0"/>
            <a:ext cx="759460" cy="4624070"/>
          </a:xfrm>
          <a:custGeom>
            <a:avLst/>
            <a:gdLst/>
            <a:ahLst/>
            <a:cxnLst/>
            <a:rect l="l" t="t" r="r" b="b"/>
            <a:pathLst>
              <a:path w="759460" h="4624070">
                <a:moveTo>
                  <a:pt x="758952" y="0"/>
                </a:moveTo>
                <a:lnTo>
                  <a:pt x="504913" y="0"/>
                </a:lnTo>
                <a:lnTo>
                  <a:pt x="0" y="3076194"/>
                </a:lnTo>
                <a:lnTo>
                  <a:pt x="0" y="4623816"/>
                </a:lnTo>
                <a:lnTo>
                  <a:pt x="758952" y="0"/>
                </a:lnTo>
                <a:close/>
              </a:path>
            </a:pathLst>
          </a:custGeom>
          <a:solidFill>
            <a:srgbClr val="585858"/>
          </a:solidFill>
        </p:spPr>
        <p:txBody>
          <a:bodyPr wrap="square" lIns="0" tIns="0" rIns="0" bIns="0" rtlCol="0"/>
          <a:lstStyle/>
          <a:p>
            <a:endParaRPr/>
          </a:p>
        </p:txBody>
      </p:sp>
      <p:sp>
        <p:nvSpPr>
          <p:cNvPr id="19" name="bg object 19"/>
          <p:cNvSpPr/>
          <p:nvPr/>
        </p:nvSpPr>
        <p:spPr>
          <a:xfrm>
            <a:off x="0" y="5663184"/>
            <a:ext cx="905510" cy="1195070"/>
          </a:xfrm>
          <a:custGeom>
            <a:avLst/>
            <a:gdLst/>
            <a:ahLst/>
            <a:cxnLst/>
            <a:rect l="l" t="t" r="r" b="b"/>
            <a:pathLst>
              <a:path w="905510" h="1195070">
                <a:moveTo>
                  <a:pt x="0" y="0"/>
                </a:moveTo>
                <a:lnTo>
                  <a:pt x="0" y="19037"/>
                </a:lnTo>
                <a:lnTo>
                  <a:pt x="852932" y="1194815"/>
                </a:lnTo>
                <a:lnTo>
                  <a:pt x="905256" y="1194815"/>
                </a:lnTo>
                <a:lnTo>
                  <a:pt x="0" y="0"/>
                </a:lnTo>
                <a:close/>
              </a:path>
            </a:pathLst>
          </a:custGeom>
          <a:solidFill>
            <a:srgbClr val="252525"/>
          </a:solidFill>
        </p:spPr>
        <p:txBody>
          <a:bodyPr wrap="square" lIns="0" tIns="0" rIns="0" bIns="0" rtlCol="0"/>
          <a:lstStyle/>
          <a:p>
            <a:endParaRPr/>
          </a:p>
        </p:txBody>
      </p:sp>
      <p:sp>
        <p:nvSpPr>
          <p:cNvPr id="20" name="bg object 20"/>
          <p:cNvSpPr/>
          <p:nvPr/>
        </p:nvSpPr>
        <p:spPr>
          <a:xfrm>
            <a:off x="0" y="5297423"/>
            <a:ext cx="1487805" cy="1560830"/>
          </a:xfrm>
          <a:custGeom>
            <a:avLst/>
            <a:gdLst/>
            <a:ahLst/>
            <a:cxnLst/>
            <a:rect l="l" t="t" r="r" b="b"/>
            <a:pathLst>
              <a:path w="1487805" h="1560829">
                <a:moveTo>
                  <a:pt x="0" y="0"/>
                </a:moveTo>
                <a:lnTo>
                  <a:pt x="0" y="4698"/>
                </a:lnTo>
                <a:lnTo>
                  <a:pt x="1430274" y="1560575"/>
                </a:lnTo>
                <a:lnTo>
                  <a:pt x="1487424" y="1560575"/>
                </a:lnTo>
                <a:lnTo>
                  <a:pt x="0" y="0"/>
                </a:lnTo>
                <a:close/>
              </a:path>
            </a:pathLst>
          </a:custGeom>
          <a:solidFill>
            <a:srgbClr val="0C5A82"/>
          </a:solidFill>
        </p:spPr>
        <p:txBody>
          <a:bodyPr wrap="square" lIns="0" tIns="0" rIns="0" bIns="0" rtlCol="0"/>
          <a:lstStyle/>
          <a:p>
            <a:endParaRPr/>
          </a:p>
        </p:txBody>
      </p:sp>
      <p:sp>
        <p:nvSpPr>
          <p:cNvPr id="21" name="bg object 21"/>
          <p:cNvSpPr/>
          <p:nvPr/>
        </p:nvSpPr>
        <p:spPr>
          <a:xfrm>
            <a:off x="0" y="5257800"/>
            <a:ext cx="2131060" cy="1600200"/>
          </a:xfrm>
          <a:custGeom>
            <a:avLst/>
            <a:gdLst/>
            <a:ahLst/>
            <a:cxnLst/>
            <a:rect l="l" t="t" r="r" b="b"/>
            <a:pathLst>
              <a:path w="2131060" h="1600200">
                <a:moveTo>
                  <a:pt x="0" y="0"/>
                </a:moveTo>
                <a:lnTo>
                  <a:pt x="0" y="38100"/>
                </a:lnTo>
                <a:lnTo>
                  <a:pt x="1486408" y="1600199"/>
                </a:lnTo>
                <a:lnTo>
                  <a:pt x="2130552" y="1600199"/>
                </a:lnTo>
                <a:lnTo>
                  <a:pt x="199885" y="33274"/>
                </a:lnTo>
                <a:lnTo>
                  <a:pt x="0" y="0"/>
                </a:lnTo>
                <a:close/>
              </a:path>
            </a:pathLst>
          </a:custGeom>
          <a:solidFill>
            <a:srgbClr val="1286C3"/>
          </a:solidFill>
        </p:spPr>
        <p:txBody>
          <a:bodyPr wrap="square" lIns="0" tIns="0" rIns="0" bIns="0" rtlCol="0"/>
          <a:lstStyle/>
          <a:p>
            <a:endParaRPr/>
          </a:p>
        </p:txBody>
      </p:sp>
      <p:sp>
        <p:nvSpPr>
          <p:cNvPr id="22" name="bg object 22"/>
          <p:cNvSpPr/>
          <p:nvPr/>
        </p:nvSpPr>
        <p:spPr>
          <a:xfrm>
            <a:off x="0" y="5358384"/>
            <a:ext cx="1377950" cy="1499870"/>
          </a:xfrm>
          <a:custGeom>
            <a:avLst/>
            <a:gdLst/>
            <a:ahLst/>
            <a:cxnLst/>
            <a:rect l="l" t="t" r="r" b="b"/>
            <a:pathLst>
              <a:path w="1377950" h="1499870">
                <a:moveTo>
                  <a:pt x="0" y="0"/>
                </a:moveTo>
                <a:lnTo>
                  <a:pt x="0" y="304685"/>
                </a:lnTo>
                <a:lnTo>
                  <a:pt x="906297" y="1499615"/>
                </a:lnTo>
                <a:lnTo>
                  <a:pt x="1377696" y="1499615"/>
                </a:lnTo>
                <a:lnTo>
                  <a:pt x="0" y="0"/>
                </a:lnTo>
                <a:close/>
              </a:path>
            </a:pathLst>
          </a:custGeom>
          <a:solidFill>
            <a:srgbClr val="40404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B80D0E"/>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7998"/>
          </a:xfrm>
          <a:prstGeom prst="rect">
            <a:avLst/>
          </a:prstGeom>
        </p:spPr>
      </p:pic>
      <p:pic>
        <p:nvPicPr>
          <p:cNvPr id="17" name="bg object 17"/>
          <p:cNvPicPr/>
          <p:nvPr/>
        </p:nvPicPr>
        <p:blipFill>
          <a:blip r:embed="rId8" cstate="print"/>
          <a:stretch>
            <a:fillRect/>
          </a:stretch>
        </p:blipFill>
        <p:spPr>
          <a:xfrm>
            <a:off x="0" y="0"/>
            <a:ext cx="9100947" cy="6811905"/>
          </a:xfrm>
          <a:prstGeom prst="rect">
            <a:avLst/>
          </a:prstGeom>
        </p:spPr>
      </p:pic>
      <p:pic>
        <p:nvPicPr>
          <p:cNvPr id="18" name="bg object 18"/>
          <p:cNvPicPr/>
          <p:nvPr/>
        </p:nvPicPr>
        <p:blipFill>
          <a:blip r:embed="rId9" cstate="print"/>
          <a:stretch>
            <a:fillRect/>
          </a:stretch>
        </p:blipFill>
        <p:spPr>
          <a:xfrm>
            <a:off x="0" y="0"/>
            <a:ext cx="8985504" cy="6644640"/>
          </a:xfrm>
          <a:prstGeom prst="rect">
            <a:avLst/>
          </a:prstGeom>
        </p:spPr>
      </p:pic>
      <p:pic>
        <p:nvPicPr>
          <p:cNvPr id="19" name="bg object 19"/>
          <p:cNvPicPr/>
          <p:nvPr/>
        </p:nvPicPr>
        <p:blipFill>
          <a:blip r:embed="rId10" cstate="print"/>
          <a:stretch>
            <a:fillRect/>
          </a:stretch>
        </p:blipFill>
        <p:spPr>
          <a:xfrm>
            <a:off x="0" y="5599176"/>
            <a:ext cx="8781288" cy="780288"/>
          </a:xfrm>
          <a:prstGeom prst="rect">
            <a:avLst/>
          </a:prstGeom>
        </p:spPr>
      </p:pic>
      <p:sp>
        <p:nvSpPr>
          <p:cNvPr id="20" name="bg object 20"/>
          <p:cNvSpPr/>
          <p:nvPr/>
        </p:nvSpPr>
        <p:spPr>
          <a:xfrm>
            <a:off x="0" y="1524"/>
            <a:ext cx="8813800" cy="6419215"/>
          </a:xfrm>
          <a:custGeom>
            <a:avLst/>
            <a:gdLst/>
            <a:ahLst/>
            <a:cxnLst/>
            <a:rect l="l" t="t" r="r" b="b"/>
            <a:pathLst>
              <a:path w="8813800" h="6419215">
                <a:moveTo>
                  <a:pt x="8795893" y="0"/>
                </a:moveTo>
                <a:lnTo>
                  <a:pt x="8813292" y="6419088"/>
                </a:lnTo>
                <a:lnTo>
                  <a:pt x="0" y="6410633"/>
                </a:lnTo>
              </a:path>
            </a:pathLst>
          </a:custGeom>
          <a:ln w="82296">
            <a:solidFill>
              <a:srgbClr val="7E7E7E"/>
            </a:solidFill>
          </a:ln>
        </p:spPr>
        <p:txBody>
          <a:bodyPr wrap="square" lIns="0" tIns="0" rIns="0" bIns="0" rtlCol="0"/>
          <a:lstStyle/>
          <a:p>
            <a:endParaRPr/>
          </a:p>
        </p:txBody>
      </p:sp>
      <p:sp>
        <p:nvSpPr>
          <p:cNvPr id="2" name="Holder 2"/>
          <p:cNvSpPr>
            <a:spLocks noGrp="1"/>
          </p:cNvSpPr>
          <p:nvPr>
            <p:ph type="title"/>
          </p:nvPr>
        </p:nvSpPr>
        <p:spPr>
          <a:xfrm>
            <a:off x="1472819" y="197236"/>
            <a:ext cx="6198361" cy="2341245"/>
          </a:xfrm>
          <a:prstGeom prst="rect">
            <a:avLst/>
          </a:prstGeom>
        </p:spPr>
        <p:txBody>
          <a:bodyPr wrap="square" lIns="0" tIns="0" rIns="0" bIns="0">
            <a:spAutoFit/>
          </a:bodyPr>
          <a:lstStyle>
            <a:lvl1pPr>
              <a:defRPr sz="4400" b="0" i="0">
                <a:solidFill>
                  <a:srgbClr val="B80D0E"/>
                </a:solidFill>
                <a:latin typeface="Impact"/>
                <a:cs typeface="Impact"/>
              </a:defRPr>
            </a:lvl1pPr>
          </a:lstStyle>
          <a:p>
            <a:endParaRPr/>
          </a:p>
        </p:txBody>
      </p:sp>
      <p:sp>
        <p:nvSpPr>
          <p:cNvPr id="3" name="Holder 3"/>
          <p:cNvSpPr>
            <a:spLocks noGrp="1"/>
          </p:cNvSpPr>
          <p:nvPr>
            <p:ph type="body" idx="1"/>
          </p:nvPr>
        </p:nvSpPr>
        <p:spPr>
          <a:xfrm>
            <a:off x="1365250" y="2508250"/>
            <a:ext cx="6343650" cy="22987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ho.in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yantinasranurdin@gmail.com"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8197" y="2024329"/>
            <a:ext cx="4704715" cy="1676100"/>
          </a:xfrm>
          <a:prstGeom prst="rect">
            <a:avLst/>
          </a:prstGeom>
        </p:spPr>
        <p:txBody>
          <a:bodyPr vert="horz" wrap="square" lIns="0" tIns="13970" rIns="0" bIns="0" rtlCol="0">
            <a:spAutoFit/>
          </a:bodyPr>
          <a:lstStyle/>
          <a:p>
            <a:pPr marL="933450" marR="5080" indent="-921385">
              <a:lnSpc>
                <a:spcPct val="100000"/>
              </a:lnSpc>
              <a:spcBef>
                <a:spcPts val="110"/>
              </a:spcBef>
            </a:pPr>
            <a:r>
              <a:rPr lang="en-US" sz="5400" b="1" spc="-385" dirty="0" err="1" smtClean="0">
                <a:solidFill>
                  <a:srgbClr val="000000"/>
                </a:solidFill>
                <a:latin typeface="Times New Roman"/>
                <a:cs typeface="Times New Roman"/>
              </a:rPr>
              <a:t>Pengantar</a:t>
            </a:r>
            <a:r>
              <a:rPr lang="en-US" sz="5400" b="1" spc="-385" dirty="0">
                <a:solidFill>
                  <a:srgbClr val="000000"/>
                </a:solidFill>
                <a:latin typeface="Times New Roman"/>
                <a:cs typeface="Times New Roman"/>
              </a:rPr>
              <a:t> </a:t>
            </a:r>
            <a:r>
              <a:rPr lang="en-US" sz="5400" b="1" spc="-385" dirty="0" err="1" smtClean="0">
                <a:solidFill>
                  <a:srgbClr val="000000"/>
                </a:solidFill>
                <a:latin typeface="Times New Roman"/>
                <a:cs typeface="Times New Roman"/>
              </a:rPr>
              <a:t>Praktik</a:t>
            </a:r>
            <a:r>
              <a:rPr lang="en-US" sz="5400" b="1" spc="-385" dirty="0" smtClean="0">
                <a:solidFill>
                  <a:srgbClr val="000000"/>
                </a:solidFill>
                <a:latin typeface="Times New Roman"/>
                <a:cs typeface="Times New Roman"/>
              </a:rPr>
              <a:t> </a:t>
            </a:r>
            <a:r>
              <a:rPr lang="en-US" sz="5400" b="1" spc="-385" dirty="0" err="1" smtClean="0">
                <a:solidFill>
                  <a:srgbClr val="000000"/>
                </a:solidFill>
                <a:latin typeface="Times New Roman"/>
                <a:cs typeface="Times New Roman"/>
              </a:rPr>
              <a:t>Kebidanan</a:t>
            </a:r>
            <a:r>
              <a:rPr lang="en-US" sz="5400" b="1" spc="-385" dirty="0" smtClean="0">
                <a:solidFill>
                  <a:srgbClr val="000000"/>
                </a:solidFill>
                <a:latin typeface="Times New Roman"/>
                <a:cs typeface="Times New Roman"/>
              </a:rPr>
              <a:t> </a:t>
            </a:r>
            <a:endParaRPr sz="54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1110" y="1063574"/>
            <a:ext cx="4612640" cy="695325"/>
          </a:xfrm>
          <a:prstGeom prst="rect">
            <a:avLst/>
          </a:prstGeom>
        </p:spPr>
        <p:txBody>
          <a:bodyPr vert="horz" wrap="square" lIns="0" tIns="12065" rIns="0" bIns="0" rtlCol="0">
            <a:spAutoFit/>
          </a:bodyPr>
          <a:lstStyle/>
          <a:p>
            <a:pPr marL="12700">
              <a:lnSpc>
                <a:spcPct val="100000"/>
              </a:lnSpc>
              <a:spcBef>
                <a:spcPts val="95"/>
              </a:spcBef>
            </a:pPr>
            <a:r>
              <a:rPr spc="-5" dirty="0"/>
              <a:t>TUJUAN</a:t>
            </a:r>
            <a:r>
              <a:rPr spc="5" dirty="0"/>
              <a:t> </a:t>
            </a:r>
            <a:r>
              <a:rPr spc="-110" dirty="0"/>
              <a:t>MATA</a:t>
            </a:r>
            <a:r>
              <a:rPr spc="-10" dirty="0"/>
              <a:t> </a:t>
            </a:r>
            <a:r>
              <a:rPr spc="-5" dirty="0"/>
              <a:t>KULIAH</a:t>
            </a:r>
          </a:p>
        </p:txBody>
      </p:sp>
      <p:sp>
        <p:nvSpPr>
          <p:cNvPr id="3" name="object 3"/>
          <p:cNvSpPr txBox="1"/>
          <p:nvPr/>
        </p:nvSpPr>
        <p:spPr>
          <a:xfrm>
            <a:off x="1061110" y="2057400"/>
            <a:ext cx="7135495" cy="3165867"/>
          </a:xfrm>
          <a:prstGeom prst="rect">
            <a:avLst/>
          </a:prstGeom>
        </p:spPr>
        <p:txBody>
          <a:bodyPr vert="horz" wrap="square" lIns="0" tIns="73025" rIns="0" bIns="0" rtlCol="0">
            <a:spAutoFit/>
          </a:bodyPr>
          <a:lstStyle/>
          <a:p>
            <a:pPr marL="241300" marR="224790" indent="-229235">
              <a:lnSpc>
                <a:spcPct val="120100"/>
              </a:lnSpc>
              <a:spcBef>
                <a:spcPts val="1950"/>
              </a:spcBef>
              <a:buClr>
                <a:srgbClr val="B80D0E"/>
              </a:buClr>
              <a:buSzPct val="160000"/>
              <a:buFont typeface="Arial MT"/>
              <a:buChar char="•"/>
              <a:tabLst>
                <a:tab pos="241935" algn="l"/>
              </a:tabLst>
            </a:pPr>
            <a:r>
              <a:rPr lang="en-US" sz="1600" dirty="0" smtClean="0">
                <a:latin typeface="Impact"/>
                <a:cs typeface="Impact"/>
              </a:rPr>
              <a:t>MENJELASKAN KONSEP PRAKTIK KEBIDANAN </a:t>
            </a:r>
          </a:p>
          <a:p>
            <a:pPr marL="241300" marR="224790" indent="-229235">
              <a:lnSpc>
                <a:spcPct val="120100"/>
              </a:lnSpc>
              <a:spcBef>
                <a:spcPts val="1950"/>
              </a:spcBef>
              <a:buClr>
                <a:srgbClr val="B80D0E"/>
              </a:buClr>
              <a:buSzPct val="160000"/>
              <a:buFont typeface="Arial MT"/>
              <a:buChar char="•"/>
              <a:tabLst>
                <a:tab pos="241935" algn="l"/>
              </a:tabLst>
            </a:pPr>
            <a:r>
              <a:rPr lang="en-US" sz="1600" dirty="0" smtClean="0">
                <a:latin typeface="Impact"/>
                <a:cs typeface="Impact"/>
              </a:rPr>
              <a:t>MEMAHAMI REGULASI YANG MENGATUR SERTIFIKASI </a:t>
            </a:r>
          </a:p>
          <a:p>
            <a:pPr marL="241300" marR="224790" indent="-229235">
              <a:lnSpc>
                <a:spcPct val="120100"/>
              </a:lnSpc>
              <a:spcBef>
                <a:spcPts val="1950"/>
              </a:spcBef>
              <a:buClr>
                <a:srgbClr val="B80D0E"/>
              </a:buClr>
              <a:buSzPct val="160000"/>
              <a:buFont typeface="Arial MT"/>
              <a:buChar char="•"/>
              <a:tabLst>
                <a:tab pos="241935" algn="l"/>
              </a:tabLst>
            </a:pPr>
            <a:r>
              <a:rPr lang="en-US" sz="1600" dirty="0" smtClean="0">
                <a:latin typeface="Impact"/>
                <a:cs typeface="Impact"/>
              </a:rPr>
              <a:t>MENJELASKAN LISENSI BIDAN INDOENSIA </a:t>
            </a:r>
          </a:p>
          <a:p>
            <a:pPr marL="241300" marR="224790" indent="-229235">
              <a:lnSpc>
                <a:spcPct val="120100"/>
              </a:lnSpc>
              <a:spcBef>
                <a:spcPts val="1950"/>
              </a:spcBef>
              <a:buClr>
                <a:srgbClr val="B80D0E"/>
              </a:buClr>
              <a:buSzPct val="160000"/>
              <a:buFont typeface="Arial MT"/>
              <a:buChar char="•"/>
              <a:tabLst>
                <a:tab pos="241935" algn="l"/>
              </a:tabLst>
            </a:pPr>
            <a:r>
              <a:rPr lang="en-US" sz="1600" dirty="0" smtClean="0">
                <a:latin typeface="Impact"/>
                <a:cs typeface="Impact"/>
              </a:rPr>
              <a:t>MEMAHAMI CRITICAK THINKING AND CRITICAL REASONING</a:t>
            </a:r>
          </a:p>
          <a:p>
            <a:pPr marL="241300" marR="224790" indent="-229235">
              <a:lnSpc>
                <a:spcPct val="120100"/>
              </a:lnSpc>
              <a:spcBef>
                <a:spcPts val="1950"/>
              </a:spcBef>
              <a:buClr>
                <a:srgbClr val="B80D0E"/>
              </a:buClr>
              <a:buSzPct val="160000"/>
              <a:buFont typeface="Arial MT"/>
              <a:buChar char="•"/>
              <a:tabLst>
                <a:tab pos="241935" algn="l"/>
              </a:tabLst>
            </a:pPr>
            <a:r>
              <a:rPr lang="en-US" sz="1600" dirty="0" smtClean="0">
                <a:latin typeface="Impact"/>
                <a:cs typeface="Impact"/>
              </a:rPr>
              <a:t>MEMAHAMI ASPEK LEGAL DAN  STATUS DALAM  KEBIDANAN </a:t>
            </a:r>
          </a:p>
          <a:p>
            <a:pPr marL="241300" marR="224790" indent="-229235">
              <a:lnSpc>
                <a:spcPct val="120100"/>
              </a:lnSpc>
              <a:spcBef>
                <a:spcPts val="1950"/>
              </a:spcBef>
              <a:buClr>
                <a:srgbClr val="B80D0E"/>
              </a:buClr>
              <a:buSzPct val="160000"/>
              <a:buFont typeface="Arial MT"/>
              <a:buChar char="•"/>
              <a:tabLst>
                <a:tab pos="241935" algn="l"/>
              </a:tabLst>
            </a:pPr>
            <a:r>
              <a:rPr lang="en-US" sz="1600" dirty="0" smtClean="0">
                <a:latin typeface="Impact"/>
                <a:cs typeface="Impact"/>
              </a:rPr>
              <a:t>MENJELASKAN MODEL PRAKTIK KEBIDANAN </a:t>
            </a:r>
            <a:endParaRPr sz="1600" dirty="0">
              <a:latin typeface="Impact"/>
              <a:cs typeface="Impac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grpSp>
        <p:nvGrpSpPr>
          <p:cNvPr id="3" name="object 3"/>
          <p:cNvGrpSpPr/>
          <p:nvPr/>
        </p:nvGrpSpPr>
        <p:grpSpPr>
          <a:xfrm>
            <a:off x="0" y="0"/>
            <a:ext cx="1073150" cy="5291455"/>
            <a:chOff x="0" y="0"/>
            <a:chExt cx="1073150" cy="5291455"/>
          </a:xfrm>
        </p:grpSpPr>
        <p:sp>
          <p:nvSpPr>
            <p:cNvPr id="4" name="object 4"/>
            <p:cNvSpPr/>
            <p:nvPr/>
          </p:nvSpPr>
          <p:spPr>
            <a:xfrm>
              <a:off x="0" y="0"/>
              <a:ext cx="1073150" cy="5291455"/>
            </a:xfrm>
            <a:custGeom>
              <a:avLst/>
              <a:gdLst/>
              <a:ahLst/>
              <a:cxnLst/>
              <a:rect l="l" t="t" r="r" b="b"/>
              <a:pathLst>
                <a:path w="1073150" h="5291455">
                  <a:moveTo>
                    <a:pt x="1072896" y="0"/>
                  </a:moveTo>
                  <a:lnTo>
                    <a:pt x="815784" y="0"/>
                  </a:lnTo>
                  <a:lnTo>
                    <a:pt x="0" y="4972177"/>
                  </a:lnTo>
                  <a:lnTo>
                    <a:pt x="0" y="5257927"/>
                  </a:lnTo>
                  <a:lnTo>
                    <a:pt x="199974" y="5291328"/>
                  </a:lnTo>
                  <a:lnTo>
                    <a:pt x="1072896" y="0"/>
                  </a:lnTo>
                  <a:close/>
                </a:path>
              </a:pathLst>
            </a:custGeom>
            <a:solidFill>
              <a:srgbClr val="2FACEB"/>
            </a:solidFill>
          </p:spPr>
          <p:txBody>
            <a:bodyPr wrap="square" lIns="0" tIns="0" rIns="0" bIns="0" rtlCol="0"/>
            <a:lstStyle/>
            <a:p>
              <a:endParaRPr/>
            </a:p>
          </p:txBody>
        </p:sp>
        <p:sp>
          <p:nvSpPr>
            <p:cNvPr id="5" name="object 5"/>
            <p:cNvSpPr/>
            <p:nvPr/>
          </p:nvSpPr>
          <p:spPr>
            <a:xfrm>
              <a:off x="0" y="0"/>
              <a:ext cx="759460" cy="4624070"/>
            </a:xfrm>
            <a:custGeom>
              <a:avLst/>
              <a:gdLst/>
              <a:ahLst/>
              <a:cxnLst/>
              <a:rect l="l" t="t" r="r" b="b"/>
              <a:pathLst>
                <a:path w="759460" h="4624070">
                  <a:moveTo>
                    <a:pt x="758952" y="0"/>
                  </a:moveTo>
                  <a:lnTo>
                    <a:pt x="504913" y="0"/>
                  </a:lnTo>
                  <a:lnTo>
                    <a:pt x="0" y="3076194"/>
                  </a:lnTo>
                  <a:lnTo>
                    <a:pt x="0" y="4623816"/>
                  </a:lnTo>
                  <a:lnTo>
                    <a:pt x="758952" y="0"/>
                  </a:lnTo>
                  <a:close/>
                </a:path>
              </a:pathLst>
            </a:custGeom>
            <a:solidFill>
              <a:srgbClr val="585858"/>
            </a:solidFill>
          </p:spPr>
          <p:txBody>
            <a:bodyPr wrap="square" lIns="0" tIns="0" rIns="0" bIns="0" rtlCol="0"/>
            <a:lstStyle/>
            <a:p>
              <a:endParaRPr/>
            </a:p>
          </p:txBody>
        </p:sp>
      </p:grpSp>
      <p:grpSp>
        <p:nvGrpSpPr>
          <p:cNvPr id="6" name="object 6"/>
          <p:cNvGrpSpPr/>
          <p:nvPr/>
        </p:nvGrpSpPr>
        <p:grpSpPr>
          <a:xfrm>
            <a:off x="0" y="5257800"/>
            <a:ext cx="2131060" cy="1600200"/>
            <a:chOff x="0" y="5257800"/>
            <a:chExt cx="2131060" cy="1600200"/>
          </a:xfrm>
        </p:grpSpPr>
        <p:sp>
          <p:nvSpPr>
            <p:cNvPr id="7" name="object 7"/>
            <p:cNvSpPr/>
            <p:nvPr/>
          </p:nvSpPr>
          <p:spPr>
            <a:xfrm>
              <a:off x="0" y="5663184"/>
              <a:ext cx="905510" cy="1195070"/>
            </a:xfrm>
            <a:custGeom>
              <a:avLst/>
              <a:gdLst/>
              <a:ahLst/>
              <a:cxnLst/>
              <a:rect l="l" t="t" r="r" b="b"/>
              <a:pathLst>
                <a:path w="905510" h="1195070">
                  <a:moveTo>
                    <a:pt x="0" y="0"/>
                  </a:moveTo>
                  <a:lnTo>
                    <a:pt x="0" y="19037"/>
                  </a:lnTo>
                  <a:lnTo>
                    <a:pt x="852932" y="1194815"/>
                  </a:lnTo>
                  <a:lnTo>
                    <a:pt x="905256" y="1194815"/>
                  </a:lnTo>
                  <a:lnTo>
                    <a:pt x="0" y="0"/>
                  </a:lnTo>
                  <a:close/>
                </a:path>
              </a:pathLst>
            </a:custGeom>
            <a:solidFill>
              <a:srgbClr val="252525"/>
            </a:solidFill>
          </p:spPr>
          <p:txBody>
            <a:bodyPr wrap="square" lIns="0" tIns="0" rIns="0" bIns="0" rtlCol="0"/>
            <a:lstStyle/>
            <a:p>
              <a:endParaRPr/>
            </a:p>
          </p:txBody>
        </p:sp>
        <p:sp>
          <p:nvSpPr>
            <p:cNvPr id="8" name="object 8"/>
            <p:cNvSpPr/>
            <p:nvPr/>
          </p:nvSpPr>
          <p:spPr>
            <a:xfrm>
              <a:off x="0" y="5297423"/>
              <a:ext cx="1487805" cy="1560830"/>
            </a:xfrm>
            <a:custGeom>
              <a:avLst/>
              <a:gdLst/>
              <a:ahLst/>
              <a:cxnLst/>
              <a:rect l="l" t="t" r="r" b="b"/>
              <a:pathLst>
                <a:path w="1487805" h="1560829">
                  <a:moveTo>
                    <a:pt x="0" y="0"/>
                  </a:moveTo>
                  <a:lnTo>
                    <a:pt x="0" y="4698"/>
                  </a:lnTo>
                  <a:lnTo>
                    <a:pt x="1430274" y="1560575"/>
                  </a:lnTo>
                  <a:lnTo>
                    <a:pt x="1487424" y="1560575"/>
                  </a:lnTo>
                  <a:lnTo>
                    <a:pt x="0" y="0"/>
                  </a:lnTo>
                  <a:close/>
                </a:path>
              </a:pathLst>
            </a:custGeom>
            <a:solidFill>
              <a:srgbClr val="0C5A82"/>
            </a:solidFill>
          </p:spPr>
          <p:txBody>
            <a:bodyPr wrap="square" lIns="0" tIns="0" rIns="0" bIns="0" rtlCol="0"/>
            <a:lstStyle/>
            <a:p>
              <a:endParaRPr/>
            </a:p>
          </p:txBody>
        </p:sp>
        <p:sp>
          <p:nvSpPr>
            <p:cNvPr id="9" name="object 9"/>
            <p:cNvSpPr/>
            <p:nvPr/>
          </p:nvSpPr>
          <p:spPr>
            <a:xfrm>
              <a:off x="0" y="5257800"/>
              <a:ext cx="2131060" cy="1600200"/>
            </a:xfrm>
            <a:custGeom>
              <a:avLst/>
              <a:gdLst/>
              <a:ahLst/>
              <a:cxnLst/>
              <a:rect l="l" t="t" r="r" b="b"/>
              <a:pathLst>
                <a:path w="2131060" h="1600200">
                  <a:moveTo>
                    <a:pt x="0" y="0"/>
                  </a:moveTo>
                  <a:lnTo>
                    <a:pt x="0" y="38100"/>
                  </a:lnTo>
                  <a:lnTo>
                    <a:pt x="1486408" y="1600199"/>
                  </a:lnTo>
                  <a:lnTo>
                    <a:pt x="2130552" y="1600199"/>
                  </a:lnTo>
                  <a:lnTo>
                    <a:pt x="199885" y="33274"/>
                  </a:lnTo>
                  <a:lnTo>
                    <a:pt x="0" y="0"/>
                  </a:lnTo>
                  <a:close/>
                </a:path>
              </a:pathLst>
            </a:custGeom>
            <a:solidFill>
              <a:srgbClr val="1286C3"/>
            </a:solidFill>
          </p:spPr>
          <p:txBody>
            <a:bodyPr wrap="square" lIns="0" tIns="0" rIns="0" bIns="0" rtlCol="0"/>
            <a:lstStyle/>
            <a:p>
              <a:endParaRPr/>
            </a:p>
          </p:txBody>
        </p:sp>
        <p:sp>
          <p:nvSpPr>
            <p:cNvPr id="10" name="object 10"/>
            <p:cNvSpPr/>
            <p:nvPr/>
          </p:nvSpPr>
          <p:spPr>
            <a:xfrm>
              <a:off x="0" y="5358384"/>
              <a:ext cx="1377950" cy="1499870"/>
            </a:xfrm>
            <a:custGeom>
              <a:avLst/>
              <a:gdLst/>
              <a:ahLst/>
              <a:cxnLst/>
              <a:rect l="l" t="t" r="r" b="b"/>
              <a:pathLst>
                <a:path w="1377950" h="1499870">
                  <a:moveTo>
                    <a:pt x="0" y="0"/>
                  </a:moveTo>
                  <a:lnTo>
                    <a:pt x="0" y="304685"/>
                  </a:lnTo>
                  <a:lnTo>
                    <a:pt x="906297" y="1499615"/>
                  </a:lnTo>
                  <a:lnTo>
                    <a:pt x="1377696" y="1499615"/>
                  </a:lnTo>
                  <a:lnTo>
                    <a:pt x="0" y="0"/>
                  </a:lnTo>
                  <a:close/>
                </a:path>
              </a:pathLst>
            </a:custGeom>
            <a:solidFill>
              <a:srgbClr val="404040"/>
            </a:solidFill>
          </p:spPr>
          <p:txBody>
            <a:bodyPr wrap="square" lIns="0" tIns="0" rIns="0" bIns="0" rtlCol="0"/>
            <a:lstStyle/>
            <a:p>
              <a:endParaRPr/>
            </a:p>
          </p:txBody>
        </p:sp>
      </p:grpSp>
      <p:sp>
        <p:nvSpPr>
          <p:cNvPr id="11" name="object 11"/>
          <p:cNvSpPr txBox="1">
            <a:spLocks noGrp="1"/>
          </p:cNvSpPr>
          <p:nvPr>
            <p:ph type="title"/>
          </p:nvPr>
        </p:nvSpPr>
        <p:spPr>
          <a:xfrm>
            <a:off x="3832986" y="1097102"/>
            <a:ext cx="2003425" cy="636905"/>
          </a:xfrm>
          <a:prstGeom prst="rect">
            <a:avLst/>
          </a:prstGeom>
        </p:spPr>
        <p:txBody>
          <a:bodyPr vert="horz" wrap="square" lIns="0" tIns="13970" rIns="0" bIns="0" rtlCol="0">
            <a:spAutoFit/>
          </a:bodyPr>
          <a:lstStyle/>
          <a:p>
            <a:pPr marL="12700">
              <a:lnSpc>
                <a:spcPct val="100000"/>
              </a:lnSpc>
              <a:spcBef>
                <a:spcPts val="110"/>
              </a:spcBef>
            </a:pPr>
            <a:r>
              <a:rPr sz="4000" spc="-65" dirty="0">
                <a:solidFill>
                  <a:srgbClr val="000000"/>
                </a:solidFill>
                <a:latin typeface="Corbel"/>
                <a:cs typeface="Corbel"/>
              </a:rPr>
              <a:t>R</a:t>
            </a:r>
            <a:r>
              <a:rPr sz="4000" dirty="0">
                <a:solidFill>
                  <a:srgbClr val="000000"/>
                </a:solidFill>
                <a:latin typeface="Corbel"/>
                <a:cs typeface="Corbel"/>
              </a:rPr>
              <a:t>ef</a:t>
            </a:r>
            <a:r>
              <a:rPr sz="4000" spc="-10" dirty="0">
                <a:solidFill>
                  <a:srgbClr val="000000"/>
                </a:solidFill>
                <a:latin typeface="Corbel"/>
                <a:cs typeface="Corbel"/>
              </a:rPr>
              <a:t>e</a:t>
            </a:r>
            <a:r>
              <a:rPr sz="4000" dirty="0">
                <a:solidFill>
                  <a:srgbClr val="000000"/>
                </a:solidFill>
                <a:latin typeface="Corbel"/>
                <a:cs typeface="Corbel"/>
              </a:rPr>
              <a:t>rensi</a:t>
            </a:r>
            <a:endParaRPr sz="4000">
              <a:latin typeface="Corbel"/>
              <a:cs typeface="Corbel"/>
            </a:endParaRPr>
          </a:p>
        </p:txBody>
      </p:sp>
      <p:sp>
        <p:nvSpPr>
          <p:cNvPr id="12" name="object 12"/>
          <p:cNvSpPr txBox="1"/>
          <p:nvPr/>
        </p:nvSpPr>
        <p:spPr>
          <a:xfrm>
            <a:off x="1061110" y="4121657"/>
            <a:ext cx="2849880" cy="391160"/>
          </a:xfrm>
          <a:prstGeom prst="rect">
            <a:avLst/>
          </a:prstGeom>
        </p:spPr>
        <p:txBody>
          <a:bodyPr vert="horz" wrap="square" lIns="0" tIns="12700" rIns="0" bIns="0" rtlCol="0">
            <a:spAutoFit/>
          </a:bodyPr>
          <a:lstStyle/>
          <a:p>
            <a:pPr marL="299085" indent="-287020">
              <a:lnSpc>
                <a:spcPct val="100000"/>
              </a:lnSpc>
              <a:spcBef>
                <a:spcPts val="100"/>
              </a:spcBef>
              <a:buClr>
                <a:srgbClr val="1286C3"/>
              </a:buClr>
              <a:buSzPct val="143750"/>
              <a:buFont typeface="Arial MT"/>
              <a:buChar char="•"/>
              <a:tabLst>
                <a:tab pos="299720" algn="l"/>
              </a:tabLst>
            </a:pPr>
            <a:r>
              <a:rPr sz="2400" b="1" spc="-10" dirty="0">
                <a:latin typeface="Corbel"/>
                <a:cs typeface="Corbel"/>
              </a:rPr>
              <a:t>Gunakan</a:t>
            </a:r>
            <a:r>
              <a:rPr sz="2400" b="1" spc="15" dirty="0">
                <a:latin typeface="Corbel"/>
                <a:cs typeface="Corbel"/>
              </a:rPr>
              <a:t> </a:t>
            </a:r>
            <a:r>
              <a:rPr sz="2400" b="1" spc="-10" dirty="0">
                <a:latin typeface="Corbel"/>
                <a:cs typeface="Corbel"/>
              </a:rPr>
              <a:t>Mandeley</a:t>
            </a:r>
            <a:endParaRPr sz="2400">
              <a:latin typeface="Corbel"/>
              <a:cs typeface="Corbel"/>
            </a:endParaRPr>
          </a:p>
        </p:txBody>
      </p:sp>
      <p:pic>
        <p:nvPicPr>
          <p:cNvPr id="13" name="object 13"/>
          <p:cNvPicPr/>
          <p:nvPr/>
        </p:nvPicPr>
        <p:blipFill>
          <a:blip r:embed="rId3" cstate="print"/>
          <a:stretch>
            <a:fillRect/>
          </a:stretch>
        </p:blipFill>
        <p:spPr>
          <a:xfrm>
            <a:off x="4038600" y="2362200"/>
            <a:ext cx="2520696" cy="25206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grpSp>
        <p:nvGrpSpPr>
          <p:cNvPr id="3" name="object 3"/>
          <p:cNvGrpSpPr/>
          <p:nvPr/>
        </p:nvGrpSpPr>
        <p:grpSpPr>
          <a:xfrm>
            <a:off x="0" y="0"/>
            <a:ext cx="1073150" cy="5291455"/>
            <a:chOff x="0" y="0"/>
            <a:chExt cx="1073150" cy="5291455"/>
          </a:xfrm>
        </p:grpSpPr>
        <p:sp>
          <p:nvSpPr>
            <p:cNvPr id="4" name="object 4"/>
            <p:cNvSpPr/>
            <p:nvPr/>
          </p:nvSpPr>
          <p:spPr>
            <a:xfrm>
              <a:off x="0" y="0"/>
              <a:ext cx="1073150" cy="5291455"/>
            </a:xfrm>
            <a:custGeom>
              <a:avLst/>
              <a:gdLst/>
              <a:ahLst/>
              <a:cxnLst/>
              <a:rect l="l" t="t" r="r" b="b"/>
              <a:pathLst>
                <a:path w="1073150" h="5291455">
                  <a:moveTo>
                    <a:pt x="1072896" y="0"/>
                  </a:moveTo>
                  <a:lnTo>
                    <a:pt x="815784" y="0"/>
                  </a:lnTo>
                  <a:lnTo>
                    <a:pt x="0" y="4972177"/>
                  </a:lnTo>
                  <a:lnTo>
                    <a:pt x="0" y="5257927"/>
                  </a:lnTo>
                  <a:lnTo>
                    <a:pt x="199974" y="5291328"/>
                  </a:lnTo>
                  <a:lnTo>
                    <a:pt x="1072896" y="0"/>
                  </a:lnTo>
                  <a:close/>
                </a:path>
              </a:pathLst>
            </a:custGeom>
            <a:solidFill>
              <a:srgbClr val="2FACEB"/>
            </a:solidFill>
          </p:spPr>
          <p:txBody>
            <a:bodyPr wrap="square" lIns="0" tIns="0" rIns="0" bIns="0" rtlCol="0"/>
            <a:lstStyle/>
            <a:p>
              <a:endParaRPr/>
            </a:p>
          </p:txBody>
        </p:sp>
        <p:sp>
          <p:nvSpPr>
            <p:cNvPr id="5" name="object 5"/>
            <p:cNvSpPr/>
            <p:nvPr/>
          </p:nvSpPr>
          <p:spPr>
            <a:xfrm>
              <a:off x="0" y="0"/>
              <a:ext cx="759460" cy="4624070"/>
            </a:xfrm>
            <a:custGeom>
              <a:avLst/>
              <a:gdLst/>
              <a:ahLst/>
              <a:cxnLst/>
              <a:rect l="l" t="t" r="r" b="b"/>
              <a:pathLst>
                <a:path w="759460" h="4624070">
                  <a:moveTo>
                    <a:pt x="758952" y="0"/>
                  </a:moveTo>
                  <a:lnTo>
                    <a:pt x="504913" y="0"/>
                  </a:lnTo>
                  <a:lnTo>
                    <a:pt x="0" y="3076194"/>
                  </a:lnTo>
                  <a:lnTo>
                    <a:pt x="0" y="4623816"/>
                  </a:lnTo>
                  <a:lnTo>
                    <a:pt x="758952" y="0"/>
                  </a:lnTo>
                  <a:close/>
                </a:path>
              </a:pathLst>
            </a:custGeom>
            <a:solidFill>
              <a:srgbClr val="585858"/>
            </a:solidFill>
          </p:spPr>
          <p:txBody>
            <a:bodyPr wrap="square" lIns="0" tIns="0" rIns="0" bIns="0" rtlCol="0"/>
            <a:lstStyle/>
            <a:p>
              <a:endParaRPr/>
            </a:p>
          </p:txBody>
        </p:sp>
      </p:grpSp>
      <p:grpSp>
        <p:nvGrpSpPr>
          <p:cNvPr id="6" name="object 6"/>
          <p:cNvGrpSpPr/>
          <p:nvPr/>
        </p:nvGrpSpPr>
        <p:grpSpPr>
          <a:xfrm>
            <a:off x="0" y="5257800"/>
            <a:ext cx="2131060" cy="1600200"/>
            <a:chOff x="0" y="5257800"/>
            <a:chExt cx="2131060" cy="1600200"/>
          </a:xfrm>
        </p:grpSpPr>
        <p:sp>
          <p:nvSpPr>
            <p:cNvPr id="7" name="object 7"/>
            <p:cNvSpPr/>
            <p:nvPr/>
          </p:nvSpPr>
          <p:spPr>
            <a:xfrm>
              <a:off x="0" y="5663184"/>
              <a:ext cx="905510" cy="1195070"/>
            </a:xfrm>
            <a:custGeom>
              <a:avLst/>
              <a:gdLst/>
              <a:ahLst/>
              <a:cxnLst/>
              <a:rect l="l" t="t" r="r" b="b"/>
              <a:pathLst>
                <a:path w="905510" h="1195070">
                  <a:moveTo>
                    <a:pt x="0" y="0"/>
                  </a:moveTo>
                  <a:lnTo>
                    <a:pt x="0" y="19037"/>
                  </a:lnTo>
                  <a:lnTo>
                    <a:pt x="852932" y="1194815"/>
                  </a:lnTo>
                  <a:lnTo>
                    <a:pt x="905256" y="1194815"/>
                  </a:lnTo>
                  <a:lnTo>
                    <a:pt x="0" y="0"/>
                  </a:lnTo>
                  <a:close/>
                </a:path>
              </a:pathLst>
            </a:custGeom>
            <a:solidFill>
              <a:srgbClr val="252525"/>
            </a:solidFill>
          </p:spPr>
          <p:txBody>
            <a:bodyPr wrap="square" lIns="0" tIns="0" rIns="0" bIns="0" rtlCol="0"/>
            <a:lstStyle/>
            <a:p>
              <a:endParaRPr/>
            </a:p>
          </p:txBody>
        </p:sp>
        <p:sp>
          <p:nvSpPr>
            <p:cNvPr id="8" name="object 8"/>
            <p:cNvSpPr/>
            <p:nvPr/>
          </p:nvSpPr>
          <p:spPr>
            <a:xfrm>
              <a:off x="0" y="5297423"/>
              <a:ext cx="1487805" cy="1560830"/>
            </a:xfrm>
            <a:custGeom>
              <a:avLst/>
              <a:gdLst/>
              <a:ahLst/>
              <a:cxnLst/>
              <a:rect l="l" t="t" r="r" b="b"/>
              <a:pathLst>
                <a:path w="1487805" h="1560829">
                  <a:moveTo>
                    <a:pt x="0" y="0"/>
                  </a:moveTo>
                  <a:lnTo>
                    <a:pt x="0" y="4698"/>
                  </a:lnTo>
                  <a:lnTo>
                    <a:pt x="1430274" y="1560575"/>
                  </a:lnTo>
                  <a:lnTo>
                    <a:pt x="1487424" y="1560575"/>
                  </a:lnTo>
                  <a:lnTo>
                    <a:pt x="0" y="0"/>
                  </a:lnTo>
                  <a:close/>
                </a:path>
              </a:pathLst>
            </a:custGeom>
            <a:solidFill>
              <a:srgbClr val="0C5A82"/>
            </a:solidFill>
          </p:spPr>
          <p:txBody>
            <a:bodyPr wrap="square" lIns="0" tIns="0" rIns="0" bIns="0" rtlCol="0"/>
            <a:lstStyle/>
            <a:p>
              <a:endParaRPr/>
            </a:p>
          </p:txBody>
        </p:sp>
        <p:sp>
          <p:nvSpPr>
            <p:cNvPr id="9" name="object 9"/>
            <p:cNvSpPr/>
            <p:nvPr/>
          </p:nvSpPr>
          <p:spPr>
            <a:xfrm>
              <a:off x="0" y="5257800"/>
              <a:ext cx="2131060" cy="1600200"/>
            </a:xfrm>
            <a:custGeom>
              <a:avLst/>
              <a:gdLst/>
              <a:ahLst/>
              <a:cxnLst/>
              <a:rect l="l" t="t" r="r" b="b"/>
              <a:pathLst>
                <a:path w="2131060" h="1600200">
                  <a:moveTo>
                    <a:pt x="0" y="0"/>
                  </a:moveTo>
                  <a:lnTo>
                    <a:pt x="0" y="38100"/>
                  </a:lnTo>
                  <a:lnTo>
                    <a:pt x="1486408" y="1600199"/>
                  </a:lnTo>
                  <a:lnTo>
                    <a:pt x="2130552" y="1600199"/>
                  </a:lnTo>
                  <a:lnTo>
                    <a:pt x="199885" y="33274"/>
                  </a:lnTo>
                  <a:lnTo>
                    <a:pt x="0" y="0"/>
                  </a:lnTo>
                  <a:close/>
                </a:path>
              </a:pathLst>
            </a:custGeom>
            <a:solidFill>
              <a:srgbClr val="1286C3"/>
            </a:solidFill>
          </p:spPr>
          <p:txBody>
            <a:bodyPr wrap="square" lIns="0" tIns="0" rIns="0" bIns="0" rtlCol="0"/>
            <a:lstStyle/>
            <a:p>
              <a:endParaRPr/>
            </a:p>
          </p:txBody>
        </p:sp>
        <p:sp>
          <p:nvSpPr>
            <p:cNvPr id="10" name="object 10"/>
            <p:cNvSpPr/>
            <p:nvPr/>
          </p:nvSpPr>
          <p:spPr>
            <a:xfrm>
              <a:off x="0" y="5358384"/>
              <a:ext cx="1377950" cy="1499870"/>
            </a:xfrm>
            <a:custGeom>
              <a:avLst/>
              <a:gdLst/>
              <a:ahLst/>
              <a:cxnLst/>
              <a:rect l="l" t="t" r="r" b="b"/>
              <a:pathLst>
                <a:path w="1377950" h="1499870">
                  <a:moveTo>
                    <a:pt x="0" y="0"/>
                  </a:moveTo>
                  <a:lnTo>
                    <a:pt x="0" y="304685"/>
                  </a:lnTo>
                  <a:lnTo>
                    <a:pt x="906297" y="1499615"/>
                  </a:lnTo>
                  <a:lnTo>
                    <a:pt x="1377696" y="1499615"/>
                  </a:lnTo>
                  <a:lnTo>
                    <a:pt x="0" y="0"/>
                  </a:lnTo>
                  <a:close/>
                </a:path>
              </a:pathLst>
            </a:custGeom>
            <a:solidFill>
              <a:srgbClr val="404040"/>
            </a:solidFill>
          </p:spPr>
          <p:txBody>
            <a:bodyPr wrap="square" lIns="0" tIns="0" rIns="0" bIns="0" rtlCol="0"/>
            <a:lstStyle/>
            <a:p>
              <a:endParaRPr/>
            </a:p>
          </p:txBody>
        </p:sp>
      </p:grpSp>
      <p:sp>
        <p:nvSpPr>
          <p:cNvPr id="11" name="object 11"/>
          <p:cNvSpPr txBox="1">
            <a:spLocks noGrp="1"/>
          </p:cNvSpPr>
          <p:nvPr>
            <p:ph type="title"/>
          </p:nvPr>
        </p:nvSpPr>
        <p:spPr>
          <a:xfrm>
            <a:off x="2564638" y="1097102"/>
            <a:ext cx="4540250" cy="636905"/>
          </a:xfrm>
          <a:prstGeom prst="rect">
            <a:avLst/>
          </a:prstGeom>
        </p:spPr>
        <p:txBody>
          <a:bodyPr vert="horz" wrap="square" lIns="0" tIns="13970" rIns="0" bIns="0" rtlCol="0">
            <a:spAutoFit/>
          </a:bodyPr>
          <a:lstStyle/>
          <a:p>
            <a:pPr marL="12700">
              <a:lnSpc>
                <a:spcPct val="100000"/>
              </a:lnSpc>
              <a:spcBef>
                <a:spcPts val="110"/>
              </a:spcBef>
            </a:pPr>
            <a:r>
              <a:rPr sz="4000" spc="-5" dirty="0">
                <a:solidFill>
                  <a:srgbClr val="000000"/>
                </a:solidFill>
                <a:latin typeface="Corbel"/>
                <a:cs typeface="Corbel"/>
              </a:rPr>
              <a:t>Contoh</a:t>
            </a:r>
            <a:r>
              <a:rPr sz="4000" spc="-15" dirty="0">
                <a:solidFill>
                  <a:srgbClr val="000000"/>
                </a:solidFill>
                <a:latin typeface="Corbel"/>
                <a:cs typeface="Corbel"/>
              </a:rPr>
              <a:t> </a:t>
            </a:r>
            <a:r>
              <a:rPr sz="4000" spc="-10" dirty="0">
                <a:solidFill>
                  <a:srgbClr val="000000"/>
                </a:solidFill>
                <a:latin typeface="Corbel"/>
                <a:cs typeface="Corbel"/>
              </a:rPr>
              <a:t>artikel</a:t>
            </a:r>
            <a:r>
              <a:rPr sz="4000" spc="-45" dirty="0">
                <a:solidFill>
                  <a:srgbClr val="000000"/>
                </a:solidFill>
                <a:latin typeface="Corbel"/>
                <a:cs typeface="Corbel"/>
              </a:rPr>
              <a:t> </a:t>
            </a:r>
            <a:r>
              <a:rPr sz="4000" dirty="0">
                <a:solidFill>
                  <a:srgbClr val="000000"/>
                </a:solidFill>
                <a:latin typeface="Corbel"/>
                <a:cs typeface="Corbel"/>
              </a:rPr>
              <a:t>/</a:t>
            </a:r>
            <a:r>
              <a:rPr sz="4000" spc="-10" dirty="0">
                <a:solidFill>
                  <a:srgbClr val="000000"/>
                </a:solidFill>
                <a:latin typeface="Corbel"/>
                <a:cs typeface="Corbel"/>
              </a:rPr>
              <a:t> </a:t>
            </a:r>
            <a:r>
              <a:rPr sz="4000" spc="-5" dirty="0">
                <a:solidFill>
                  <a:srgbClr val="000000"/>
                </a:solidFill>
                <a:latin typeface="Corbel"/>
                <a:cs typeface="Corbel"/>
              </a:rPr>
              <a:t>jurnal</a:t>
            </a:r>
            <a:endParaRPr sz="4000">
              <a:latin typeface="Corbel"/>
              <a:cs typeface="Corbel"/>
            </a:endParaRPr>
          </a:p>
        </p:txBody>
      </p:sp>
      <p:sp>
        <p:nvSpPr>
          <p:cNvPr id="12" name="object 12"/>
          <p:cNvSpPr txBox="1"/>
          <p:nvPr/>
        </p:nvSpPr>
        <p:spPr>
          <a:xfrm>
            <a:off x="1061110" y="2833242"/>
            <a:ext cx="2843530" cy="1964689"/>
          </a:xfrm>
          <a:prstGeom prst="rect">
            <a:avLst/>
          </a:prstGeom>
        </p:spPr>
        <p:txBody>
          <a:bodyPr vert="horz" wrap="square" lIns="0" tIns="12700" rIns="0" bIns="0" rtlCol="0">
            <a:spAutoFit/>
          </a:bodyPr>
          <a:lstStyle/>
          <a:p>
            <a:pPr marL="299085" indent="-287020">
              <a:lnSpc>
                <a:spcPct val="100000"/>
              </a:lnSpc>
              <a:spcBef>
                <a:spcPts val="100"/>
              </a:spcBef>
              <a:buClr>
                <a:srgbClr val="1286C3"/>
              </a:buClr>
              <a:buSzPct val="143750"/>
              <a:buFont typeface="Arial MT"/>
              <a:buChar char="•"/>
              <a:tabLst>
                <a:tab pos="299720" algn="l"/>
              </a:tabLst>
            </a:pPr>
            <a:r>
              <a:rPr sz="2400" u="heavy" spc="-15" dirty="0">
                <a:solidFill>
                  <a:srgbClr val="2F85EC"/>
                </a:solidFill>
                <a:uFill>
                  <a:solidFill>
                    <a:srgbClr val="2F85EC"/>
                  </a:solidFill>
                </a:uFill>
                <a:latin typeface="Corbel"/>
                <a:cs typeface="Corbel"/>
                <a:hlinkClick r:id="rId3"/>
              </a:rPr>
              <a:t>http://www.who.int/</a:t>
            </a:r>
            <a:endParaRPr sz="2400">
              <a:latin typeface="Corbel"/>
              <a:cs typeface="Corbel"/>
            </a:endParaRPr>
          </a:p>
          <a:p>
            <a:pPr marL="299085" indent="-287020">
              <a:lnSpc>
                <a:spcPct val="100000"/>
              </a:lnSpc>
              <a:spcBef>
                <a:spcPts val="1175"/>
              </a:spcBef>
              <a:buClr>
                <a:srgbClr val="1286C3"/>
              </a:buClr>
              <a:buSzPct val="143750"/>
              <a:buFont typeface="Arial MT"/>
              <a:buChar char="•"/>
              <a:tabLst>
                <a:tab pos="299720" algn="l"/>
              </a:tabLst>
            </a:pPr>
            <a:r>
              <a:rPr sz="2400" dirty="0">
                <a:latin typeface="Corbel"/>
                <a:cs typeface="Corbel"/>
              </a:rPr>
              <a:t>Pubmed</a:t>
            </a:r>
            <a:endParaRPr sz="2400">
              <a:latin typeface="Corbel"/>
              <a:cs typeface="Corbel"/>
            </a:endParaRPr>
          </a:p>
          <a:p>
            <a:pPr marL="299085" indent="-287020">
              <a:lnSpc>
                <a:spcPct val="100000"/>
              </a:lnSpc>
              <a:spcBef>
                <a:spcPts val="1180"/>
              </a:spcBef>
              <a:buClr>
                <a:srgbClr val="1286C3"/>
              </a:buClr>
              <a:buSzPct val="143750"/>
              <a:buFont typeface="Arial MT"/>
              <a:buChar char="•"/>
              <a:tabLst>
                <a:tab pos="299720" algn="l"/>
              </a:tabLst>
            </a:pPr>
            <a:r>
              <a:rPr sz="2400" spc="-20" dirty="0">
                <a:latin typeface="Corbel"/>
                <a:cs typeface="Corbel"/>
              </a:rPr>
              <a:t>Portal</a:t>
            </a:r>
            <a:r>
              <a:rPr sz="2400" spc="-50" dirty="0">
                <a:latin typeface="Corbel"/>
                <a:cs typeface="Corbel"/>
              </a:rPr>
              <a:t> </a:t>
            </a:r>
            <a:r>
              <a:rPr sz="2400" dirty="0">
                <a:latin typeface="Corbel"/>
                <a:cs typeface="Corbel"/>
              </a:rPr>
              <a:t>garuda</a:t>
            </a:r>
            <a:endParaRPr sz="2400">
              <a:latin typeface="Corbel"/>
              <a:cs typeface="Corbel"/>
            </a:endParaRPr>
          </a:p>
          <a:p>
            <a:pPr marL="299085" indent="-287020">
              <a:lnSpc>
                <a:spcPct val="100000"/>
              </a:lnSpc>
              <a:spcBef>
                <a:spcPts val="1175"/>
              </a:spcBef>
              <a:buClr>
                <a:srgbClr val="1286C3"/>
              </a:buClr>
              <a:buSzPct val="143750"/>
              <a:buFont typeface="Arial MT"/>
              <a:buChar char="•"/>
              <a:tabLst>
                <a:tab pos="299720" algn="l"/>
              </a:tabLst>
            </a:pPr>
            <a:r>
              <a:rPr sz="2400" spc="-5" dirty="0">
                <a:solidFill>
                  <a:srgbClr val="FF0000"/>
                </a:solidFill>
                <a:latin typeface="Corbel"/>
                <a:cs typeface="Corbel"/>
              </a:rPr>
              <a:t>Google</a:t>
            </a:r>
            <a:r>
              <a:rPr sz="2400" spc="-35" dirty="0">
                <a:solidFill>
                  <a:srgbClr val="FF0000"/>
                </a:solidFill>
                <a:latin typeface="Corbel"/>
                <a:cs typeface="Corbel"/>
              </a:rPr>
              <a:t> </a:t>
            </a:r>
            <a:r>
              <a:rPr sz="2400" spc="-5" dirty="0">
                <a:solidFill>
                  <a:srgbClr val="FF0000"/>
                </a:solidFill>
                <a:latin typeface="Corbel"/>
                <a:cs typeface="Corbel"/>
              </a:rPr>
              <a:t>scholar</a:t>
            </a:r>
            <a:endParaRPr sz="2400">
              <a:latin typeface="Corbel"/>
              <a:cs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4178" y="1097102"/>
            <a:ext cx="2742565" cy="636905"/>
          </a:xfrm>
          <a:prstGeom prst="rect">
            <a:avLst/>
          </a:prstGeom>
        </p:spPr>
        <p:txBody>
          <a:bodyPr vert="horz" wrap="square" lIns="0" tIns="13970" rIns="0" bIns="0" rtlCol="0">
            <a:spAutoFit/>
          </a:bodyPr>
          <a:lstStyle/>
          <a:p>
            <a:pPr marL="12700">
              <a:lnSpc>
                <a:spcPct val="100000"/>
              </a:lnSpc>
              <a:spcBef>
                <a:spcPts val="110"/>
              </a:spcBef>
            </a:pPr>
            <a:r>
              <a:rPr sz="4000" dirty="0">
                <a:solidFill>
                  <a:srgbClr val="000000"/>
                </a:solidFill>
                <a:latin typeface="Corbel"/>
                <a:cs typeface="Corbel"/>
              </a:rPr>
              <a:t>?</a:t>
            </a:r>
            <a:r>
              <a:rPr sz="4000" spc="-55" dirty="0">
                <a:solidFill>
                  <a:srgbClr val="000000"/>
                </a:solidFill>
                <a:latin typeface="Corbel"/>
                <a:cs typeface="Corbel"/>
              </a:rPr>
              <a:t> </a:t>
            </a:r>
            <a:r>
              <a:rPr sz="4000" dirty="0">
                <a:solidFill>
                  <a:srgbClr val="000000"/>
                </a:solidFill>
                <a:latin typeface="Corbel"/>
                <a:cs typeface="Corbel"/>
              </a:rPr>
              <a:t>/</a:t>
            </a:r>
            <a:r>
              <a:rPr sz="4000" spc="-40" dirty="0">
                <a:solidFill>
                  <a:srgbClr val="000000"/>
                </a:solidFill>
                <a:latin typeface="Corbel"/>
                <a:cs typeface="Corbel"/>
              </a:rPr>
              <a:t> </a:t>
            </a:r>
            <a:r>
              <a:rPr sz="4000" dirty="0">
                <a:solidFill>
                  <a:srgbClr val="000000"/>
                </a:solidFill>
                <a:latin typeface="Corbel"/>
                <a:cs typeface="Corbel"/>
              </a:rPr>
              <a:t>tambahan</a:t>
            </a:r>
            <a:endParaRPr sz="4000">
              <a:latin typeface="Corbel"/>
              <a:cs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grpSp>
        <p:nvGrpSpPr>
          <p:cNvPr id="3" name="object 3"/>
          <p:cNvGrpSpPr/>
          <p:nvPr/>
        </p:nvGrpSpPr>
        <p:grpSpPr>
          <a:xfrm>
            <a:off x="0" y="0"/>
            <a:ext cx="1073150" cy="5291455"/>
            <a:chOff x="0" y="0"/>
            <a:chExt cx="1073150" cy="5291455"/>
          </a:xfrm>
        </p:grpSpPr>
        <p:sp>
          <p:nvSpPr>
            <p:cNvPr id="4" name="object 4"/>
            <p:cNvSpPr/>
            <p:nvPr/>
          </p:nvSpPr>
          <p:spPr>
            <a:xfrm>
              <a:off x="0" y="0"/>
              <a:ext cx="1073150" cy="5291455"/>
            </a:xfrm>
            <a:custGeom>
              <a:avLst/>
              <a:gdLst/>
              <a:ahLst/>
              <a:cxnLst/>
              <a:rect l="l" t="t" r="r" b="b"/>
              <a:pathLst>
                <a:path w="1073150" h="5291455">
                  <a:moveTo>
                    <a:pt x="1072896" y="0"/>
                  </a:moveTo>
                  <a:lnTo>
                    <a:pt x="815784" y="0"/>
                  </a:lnTo>
                  <a:lnTo>
                    <a:pt x="0" y="4972177"/>
                  </a:lnTo>
                  <a:lnTo>
                    <a:pt x="0" y="5257927"/>
                  </a:lnTo>
                  <a:lnTo>
                    <a:pt x="199974" y="5291328"/>
                  </a:lnTo>
                  <a:lnTo>
                    <a:pt x="1072896" y="0"/>
                  </a:lnTo>
                  <a:close/>
                </a:path>
              </a:pathLst>
            </a:custGeom>
            <a:solidFill>
              <a:srgbClr val="2FACEB"/>
            </a:solidFill>
          </p:spPr>
          <p:txBody>
            <a:bodyPr wrap="square" lIns="0" tIns="0" rIns="0" bIns="0" rtlCol="0"/>
            <a:lstStyle/>
            <a:p>
              <a:endParaRPr/>
            </a:p>
          </p:txBody>
        </p:sp>
        <p:sp>
          <p:nvSpPr>
            <p:cNvPr id="5" name="object 5"/>
            <p:cNvSpPr/>
            <p:nvPr/>
          </p:nvSpPr>
          <p:spPr>
            <a:xfrm>
              <a:off x="0" y="0"/>
              <a:ext cx="759460" cy="4624070"/>
            </a:xfrm>
            <a:custGeom>
              <a:avLst/>
              <a:gdLst/>
              <a:ahLst/>
              <a:cxnLst/>
              <a:rect l="l" t="t" r="r" b="b"/>
              <a:pathLst>
                <a:path w="759460" h="4624070">
                  <a:moveTo>
                    <a:pt x="758952" y="0"/>
                  </a:moveTo>
                  <a:lnTo>
                    <a:pt x="504913" y="0"/>
                  </a:lnTo>
                  <a:lnTo>
                    <a:pt x="0" y="3076194"/>
                  </a:lnTo>
                  <a:lnTo>
                    <a:pt x="0" y="4623816"/>
                  </a:lnTo>
                  <a:lnTo>
                    <a:pt x="758952" y="0"/>
                  </a:lnTo>
                  <a:close/>
                </a:path>
              </a:pathLst>
            </a:custGeom>
            <a:solidFill>
              <a:srgbClr val="585858"/>
            </a:solidFill>
          </p:spPr>
          <p:txBody>
            <a:bodyPr wrap="square" lIns="0" tIns="0" rIns="0" bIns="0" rtlCol="0"/>
            <a:lstStyle/>
            <a:p>
              <a:endParaRPr/>
            </a:p>
          </p:txBody>
        </p:sp>
      </p:grpSp>
      <p:grpSp>
        <p:nvGrpSpPr>
          <p:cNvPr id="6" name="object 6"/>
          <p:cNvGrpSpPr/>
          <p:nvPr/>
        </p:nvGrpSpPr>
        <p:grpSpPr>
          <a:xfrm>
            <a:off x="0" y="5257800"/>
            <a:ext cx="2131060" cy="1600200"/>
            <a:chOff x="0" y="5257800"/>
            <a:chExt cx="2131060" cy="1600200"/>
          </a:xfrm>
        </p:grpSpPr>
        <p:sp>
          <p:nvSpPr>
            <p:cNvPr id="7" name="object 7"/>
            <p:cNvSpPr/>
            <p:nvPr/>
          </p:nvSpPr>
          <p:spPr>
            <a:xfrm>
              <a:off x="0" y="5663184"/>
              <a:ext cx="905510" cy="1195070"/>
            </a:xfrm>
            <a:custGeom>
              <a:avLst/>
              <a:gdLst/>
              <a:ahLst/>
              <a:cxnLst/>
              <a:rect l="l" t="t" r="r" b="b"/>
              <a:pathLst>
                <a:path w="905510" h="1195070">
                  <a:moveTo>
                    <a:pt x="0" y="0"/>
                  </a:moveTo>
                  <a:lnTo>
                    <a:pt x="0" y="19037"/>
                  </a:lnTo>
                  <a:lnTo>
                    <a:pt x="852932" y="1194815"/>
                  </a:lnTo>
                  <a:lnTo>
                    <a:pt x="905256" y="1194815"/>
                  </a:lnTo>
                  <a:lnTo>
                    <a:pt x="0" y="0"/>
                  </a:lnTo>
                  <a:close/>
                </a:path>
              </a:pathLst>
            </a:custGeom>
            <a:solidFill>
              <a:srgbClr val="252525"/>
            </a:solidFill>
          </p:spPr>
          <p:txBody>
            <a:bodyPr wrap="square" lIns="0" tIns="0" rIns="0" bIns="0" rtlCol="0"/>
            <a:lstStyle/>
            <a:p>
              <a:endParaRPr/>
            </a:p>
          </p:txBody>
        </p:sp>
        <p:sp>
          <p:nvSpPr>
            <p:cNvPr id="8" name="object 8"/>
            <p:cNvSpPr/>
            <p:nvPr/>
          </p:nvSpPr>
          <p:spPr>
            <a:xfrm>
              <a:off x="0" y="5297423"/>
              <a:ext cx="1487805" cy="1560830"/>
            </a:xfrm>
            <a:custGeom>
              <a:avLst/>
              <a:gdLst/>
              <a:ahLst/>
              <a:cxnLst/>
              <a:rect l="l" t="t" r="r" b="b"/>
              <a:pathLst>
                <a:path w="1487805" h="1560829">
                  <a:moveTo>
                    <a:pt x="0" y="0"/>
                  </a:moveTo>
                  <a:lnTo>
                    <a:pt x="0" y="4698"/>
                  </a:lnTo>
                  <a:lnTo>
                    <a:pt x="1430274" y="1560575"/>
                  </a:lnTo>
                  <a:lnTo>
                    <a:pt x="1487424" y="1560575"/>
                  </a:lnTo>
                  <a:lnTo>
                    <a:pt x="0" y="0"/>
                  </a:lnTo>
                  <a:close/>
                </a:path>
              </a:pathLst>
            </a:custGeom>
            <a:solidFill>
              <a:srgbClr val="0C5A82"/>
            </a:solidFill>
          </p:spPr>
          <p:txBody>
            <a:bodyPr wrap="square" lIns="0" tIns="0" rIns="0" bIns="0" rtlCol="0"/>
            <a:lstStyle/>
            <a:p>
              <a:endParaRPr/>
            </a:p>
          </p:txBody>
        </p:sp>
        <p:sp>
          <p:nvSpPr>
            <p:cNvPr id="9" name="object 9"/>
            <p:cNvSpPr/>
            <p:nvPr/>
          </p:nvSpPr>
          <p:spPr>
            <a:xfrm>
              <a:off x="0" y="5257800"/>
              <a:ext cx="2131060" cy="1600200"/>
            </a:xfrm>
            <a:custGeom>
              <a:avLst/>
              <a:gdLst/>
              <a:ahLst/>
              <a:cxnLst/>
              <a:rect l="l" t="t" r="r" b="b"/>
              <a:pathLst>
                <a:path w="2131060" h="1600200">
                  <a:moveTo>
                    <a:pt x="0" y="0"/>
                  </a:moveTo>
                  <a:lnTo>
                    <a:pt x="0" y="38100"/>
                  </a:lnTo>
                  <a:lnTo>
                    <a:pt x="1486408" y="1600199"/>
                  </a:lnTo>
                  <a:lnTo>
                    <a:pt x="2130552" y="1600199"/>
                  </a:lnTo>
                  <a:lnTo>
                    <a:pt x="199885" y="33274"/>
                  </a:lnTo>
                  <a:lnTo>
                    <a:pt x="0" y="0"/>
                  </a:lnTo>
                  <a:close/>
                </a:path>
              </a:pathLst>
            </a:custGeom>
            <a:solidFill>
              <a:srgbClr val="1286C3"/>
            </a:solidFill>
          </p:spPr>
          <p:txBody>
            <a:bodyPr wrap="square" lIns="0" tIns="0" rIns="0" bIns="0" rtlCol="0"/>
            <a:lstStyle/>
            <a:p>
              <a:endParaRPr/>
            </a:p>
          </p:txBody>
        </p:sp>
        <p:sp>
          <p:nvSpPr>
            <p:cNvPr id="10" name="object 10"/>
            <p:cNvSpPr/>
            <p:nvPr/>
          </p:nvSpPr>
          <p:spPr>
            <a:xfrm>
              <a:off x="0" y="5358384"/>
              <a:ext cx="1377950" cy="1499870"/>
            </a:xfrm>
            <a:custGeom>
              <a:avLst/>
              <a:gdLst/>
              <a:ahLst/>
              <a:cxnLst/>
              <a:rect l="l" t="t" r="r" b="b"/>
              <a:pathLst>
                <a:path w="1377950" h="1499870">
                  <a:moveTo>
                    <a:pt x="0" y="0"/>
                  </a:moveTo>
                  <a:lnTo>
                    <a:pt x="0" y="304685"/>
                  </a:lnTo>
                  <a:lnTo>
                    <a:pt x="906297" y="1499615"/>
                  </a:lnTo>
                  <a:lnTo>
                    <a:pt x="1377696" y="1499615"/>
                  </a:lnTo>
                  <a:lnTo>
                    <a:pt x="0" y="0"/>
                  </a:lnTo>
                  <a:close/>
                </a:path>
              </a:pathLst>
            </a:custGeom>
            <a:solidFill>
              <a:srgbClr val="404040"/>
            </a:solidFill>
          </p:spPr>
          <p:txBody>
            <a:bodyPr wrap="square" lIns="0" tIns="0" rIns="0" bIns="0" rtlCol="0"/>
            <a:lstStyle/>
            <a:p>
              <a:endParaRPr/>
            </a:p>
          </p:txBody>
        </p:sp>
      </p:grpSp>
      <p:sp>
        <p:nvSpPr>
          <p:cNvPr id="11" name="object 11"/>
          <p:cNvSpPr txBox="1">
            <a:spLocks noGrp="1"/>
          </p:cNvSpPr>
          <p:nvPr>
            <p:ph type="title"/>
          </p:nvPr>
        </p:nvSpPr>
        <p:spPr>
          <a:xfrm>
            <a:off x="4409313" y="468325"/>
            <a:ext cx="1155700" cy="636905"/>
          </a:xfrm>
          <a:prstGeom prst="rect">
            <a:avLst/>
          </a:prstGeom>
        </p:spPr>
        <p:txBody>
          <a:bodyPr vert="horz" wrap="square" lIns="0" tIns="13970" rIns="0" bIns="0" rtlCol="0">
            <a:spAutoFit/>
          </a:bodyPr>
          <a:lstStyle/>
          <a:p>
            <a:pPr marL="12700">
              <a:lnSpc>
                <a:spcPct val="100000"/>
              </a:lnSpc>
              <a:spcBef>
                <a:spcPts val="110"/>
              </a:spcBef>
            </a:pPr>
            <a:r>
              <a:rPr sz="4000" spc="-5" dirty="0">
                <a:solidFill>
                  <a:srgbClr val="000000"/>
                </a:solidFill>
                <a:latin typeface="Corbel"/>
                <a:cs typeface="Corbel"/>
              </a:rPr>
              <a:t>Profil</a:t>
            </a:r>
            <a:endParaRPr sz="4000">
              <a:latin typeface="Corbel"/>
              <a:cs typeface="Corbel"/>
            </a:endParaRPr>
          </a:p>
        </p:txBody>
      </p:sp>
      <p:sp>
        <p:nvSpPr>
          <p:cNvPr id="12" name="object 12"/>
          <p:cNvSpPr txBox="1"/>
          <p:nvPr/>
        </p:nvSpPr>
        <p:spPr>
          <a:xfrm>
            <a:off x="688644" y="1124534"/>
            <a:ext cx="1064895" cy="391795"/>
          </a:xfrm>
          <a:prstGeom prst="rect">
            <a:avLst/>
          </a:prstGeom>
        </p:spPr>
        <p:txBody>
          <a:bodyPr vert="horz" wrap="square" lIns="0" tIns="0" rIns="0" bIns="0" rtlCol="0">
            <a:spAutoFit/>
          </a:bodyPr>
          <a:lstStyle/>
          <a:p>
            <a:pPr marL="287020" indent="-274320">
              <a:lnSpc>
                <a:spcPts val="3085"/>
              </a:lnSpc>
              <a:buClr>
                <a:srgbClr val="1286C3"/>
              </a:buClr>
              <a:buSzPct val="143750"/>
              <a:buFont typeface="Segoe UI Symbol"/>
              <a:buChar char="⚫"/>
              <a:tabLst>
                <a:tab pos="287020" algn="l"/>
              </a:tabLst>
            </a:pPr>
            <a:r>
              <a:rPr sz="2400" dirty="0">
                <a:latin typeface="Corbel"/>
                <a:cs typeface="Corbel"/>
              </a:rPr>
              <a:t>Nama</a:t>
            </a:r>
            <a:endParaRPr sz="2400">
              <a:latin typeface="Corbel"/>
              <a:cs typeface="Corbel"/>
            </a:endParaRPr>
          </a:p>
        </p:txBody>
      </p:sp>
      <p:sp>
        <p:nvSpPr>
          <p:cNvPr id="13" name="object 13"/>
          <p:cNvSpPr txBox="1"/>
          <p:nvPr/>
        </p:nvSpPr>
        <p:spPr>
          <a:xfrm>
            <a:off x="2060575" y="1124534"/>
            <a:ext cx="421005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Corbel"/>
                <a:cs typeface="Corbel"/>
              </a:rPr>
              <a:t>:</a:t>
            </a:r>
            <a:r>
              <a:rPr sz="2400" spc="-15" dirty="0">
                <a:latin typeface="Corbel"/>
                <a:cs typeface="Corbel"/>
              </a:rPr>
              <a:t> </a:t>
            </a:r>
            <a:r>
              <a:rPr sz="2400" dirty="0">
                <a:latin typeface="Corbel"/>
                <a:cs typeface="Corbel"/>
              </a:rPr>
              <a:t>Nasrayanti</a:t>
            </a:r>
            <a:r>
              <a:rPr sz="2400" spc="-5" dirty="0">
                <a:latin typeface="Corbel"/>
                <a:cs typeface="Corbel"/>
              </a:rPr>
              <a:t> </a:t>
            </a:r>
            <a:r>
              <a:rPr sz="2400" dirty="0">
                <a:latin typeface="Corbel"/>
                <a:cs typeface="Corbel"/>
              </a:rPr>
              <a:t>Nurdin,</a:t>
            </a:r>
            <a:r>
              <a:rPr sz="2400" spc="-114" dirty="0">
                <a:latin typeface="Corbel"/>
                <a:cs typeface="Corbel"/>
              </a:rPr>
              <a:t> </a:t>
            </a:r>
            <a:r>
              <a:rPr sz="2400" spc="-40" dirty="0">
                <a:latin typeface="Corbel"/>
                <a:cs typeface="Corbel"/>
              </a:rPr>
              <a:t>S.ST.,</a:t>
            </a:r>
            <a:r>
              <a:rPr sz="2400" spc="30" dirty="0">
                <a:latin typeface="Corbel"/>
                <a:cs typeface="Corbel"/>
              </a:rPr>
              <a:t> </a:t>
            </a:r>
            <a:r>
              <a:rPr sz="2400" spc="-15" dirty="0">
                <a:latin typeface="Corbel"/>
                <a:cs typeface="Corbel"/>
              </a:rPr>
              <a:t>M.Keb</a:t>
            </a:r>
            <a:endParaRPr sz="2400">
              <a:latin typeface="Corbel"/>
              <a:cs typeface="Corbel"/>
            </a:endParaRPr>
          </a:p>
        </p:txBody>
      </p:sp>
      <p:sp>
        <p:nvSpPr>
          <p:cNvPr id="14" name="object 14"/>
          <p:cNvSpPr txBox="1"/>
          <p:nvPr/>
        </p:nvSpPr>
        <p:spPr>
          <a:xfrm>
            <a:off x="688644" y="1530477"/>
            <a:ext cx="7930515" cy="4032250"/>
          </a:xfrm>
          <a:prstGeom prst="rect">
            <a:avLst/>
          </a:prstGeom>
        </p:spPr>
        <p:txBody>
          <a:bodyPr vert="horz" wrap="square" lIns="0" tIns="0" rIns="0" bIns="0" rtlCol="0">
            <a:spAutoFit/>
          </a:bodyPr>
          <a:lstStyle/>
          <a:p>
            <a:pPr marL="287020" indent="-274320">
              <a:lnSpc>
                <a:spcPts val="2715"/>
              </a:lnSpc>
              <a:buClr>
                <a:srgbClr val="1286C3"/>
              </a:buClr>
              <a:buSzPct val="143750"/>
              <a:buFont typeface="Segoe UI Symbol"/>
              <a:buChar char="⚫"/>
              <a:tabLst>
                <a:tab pos="287020" algn="l"/>
                <a:tab pos="1384300" algn="l"/>
              </a:tabLst>
            </a:pPr>
            <a:r>
              <a:rPr sz="2400" spc="-25" dirty="0">
                <a:latin typeface="Corbel"/>
                <a:cs typeface="Corbel"/>
              </a:rPr>
              <a:t>Tetala	</a:t>
            </a:r>
            <a:r>
              <a:rPr sz="2400" dirty="0">
                <a:latin typeface="Corbel"/>
                <a:cs typeface="Corbel"/>
              </a:rPr>
              <a:t>:</a:t>
            </a:r>
            <a:r>
              <a:rPr sz="2400" spc="-35" dirty="0">
                <a:latin typeface="Corbel"/>
                <a:cs typeface="Corbel"/>
              </a:rPr>
              <a:t> </a:t>
            </a:r>
            <a:r>
              <a:rPr sz="2400" dirty="0">
                <a:latin typeface="Corbel"/>
                <a:cs typeface="Corbel"/>
              </a:rPr>
              <a:t>Kadai,</a:t>
            </a:r>
            <a:r>
              <a:rPr sz="2400" spc="-35" dirty="0">
                <a:latin typeface="Corbel"/>
                <a:cs typeface="Corbel"/>
              </a:rPr>
              <a:t> </a:t>
            </a:r>
            <a:r>
              <a:rPr sz="2400" spc="-5" dirty="0">
                <a:latin typeface="Corbel"/>
                <a:cs typeface="Corbel"/>
              </a:rPr>
              <a:t>15-01-1991</a:t>
            </a:r>
            <a:endParaRPr sz="2400">
              <a:latin typeface="Corbel"/>
              <a:cs typeface="Corbel"/>
            </a:endParaRPr>
          </a:p>
          <a:p>
            <a:pPr marL="287020" indent="-274320">
              <a:lnSpc>
                <a:spcPts val="3195"/>
              </a:lnSpc>
              <a:buClr>
                <a:srgbClr val="1286C3"/>
              </a:buClr>
              <a:buSzPct val="143750"/>
              <a:buFont typeface="Segoe UI Symbol"/>
              <a:buChar char="⚫"/>
              <a:tabLst>
                <a:tab pos="287020" algn="l"/>
                <a:tab pos="1384300" algn="l"/>
              </a:tabLst>
            </a:pPr>
            <a:r>
              <a:rPr sz="2400" dirty="0">
                <a:latin typeface="Corbel"/>
                <a:cs typeface="Corbel"/>
              </a:rPr>
              <a:t>Alamat	:</a:t>
            </a:r>
            <a:r>
              <a:rPr sz="2400" spc="-15" dirty="0">
                <a:latin typeface="Corbel"/>
                <a:cs typeface="Corbel"/>
              </a:rPr>
              <a:t> </a:t>
            </a:r>
            <a:r>
              <a:rPr sz="2400" spc="-5" dirty="0">
                <a:latin typeface="Corbel"/>
                <a:cs typeface="Corbel"/>
              </a:rPr>
              <a:t>BTN</a:t>
            </a:r>
            <a:r>
              <a:rPr sz="2400" spc="-95" dirty="0">
                <a:latin typeface="Corbel"/>
                <a:cs typeface="Corbel"/>
              </a:rPr>
              <a:t> </a:t>
            </a:r>
            <a:r>
              <a:rPr sz="2400" spc="-5" dirty="0">
                <a:latin typeface="Corbel"/>
                <a:cs typeface="Corbel"/>
              </a:rPr>
              <a:t>Ganggawa,</a:t>
            </a:r>
            <a:r>
              <a:rPr sz="2400" spc="-15" dirty="0">
                <a:latin typeface="Corbel"/>
                <a:cs typeface="Corbel"/>
              </a:rPr>
              <a:t> </a:t>
            </a:r>
            <a:r>
              <a:rPr sz="2400" dirty="0">
                <a:latin typeface="Corbel"/>
                <a:cs typeface="Corbel"/>
              </a:rPr>
              <a:t>Kabupaten</a:t>
            </a:r>
            <a:r>
              <a:rPr sz="2400" spc="-80" dirty="0">
                <a:latin typeface="Corbel"/>
                <a:cs typeface="Corbel"/>
              </a:rPr>
              <a:t> </a:t>
            </a:r>
            <a:r>
              <a:rPr sz="2400" dirty="0">
                <a:latin typeface="Corbel"/>
                <a:cs typeface="Corbel"/>
              </a:rPr>
              <a:t>Sidrap</a:t>
            </a:r>
            <a:endParaRPr sz="2400">
              <a:latin typeface="Corbel"/>
              <a:cs typeface="Corbel"/>
            </a:endParaRPr>
          </a:p>
          <a:p>
            <a:pPr marL="287020" indent="-274320">
              <a:lnSpc>
                <a:spcPts val="3195"/>
              </a:lnSpc>
              <a:buClr>
                <a:srgbClr val="1286C3"/>
              </a:buClr>
              <a:buSzPct val="143750"/>
              <a:buFont typeface="Segoe UI Symbol"/>
              <a:buChar char="⚫"/>
              <a:tabLst>
                <a:tab pos="287020" algn="l"/>
                <a:tab pos="1384300" algn="l"/>
                <a:tab pos="2625725" algn="l"/>
              </a:tabLst>
            </a:pPr>
            <a:r>
              <a:rPr sz="2400" spc="-5" dirty="0">
                <a:latin typeface="Corbel"/>
                <a:cs typeface="Corbel"/>
              </a:rPr>
              <a:t>No.HP	</a:t>
            </a:r>
            <a:r>
              <a:rPr sz="2400" dirty="0">
                <a:latin typeface="Corbel"/>
                <a:cs typeface="Corbel"/>
              </a:rPr>
              <a:t>:	</a:t>
            </a:r>
            <a:r>
              <a:rPr sz="2400" spc="-25" dirty="0">
                <a:latin typeface="Corbel"/>
                <a:cs typeface="Corbel"/>
              </a:rPr>
              <a:t>+62</a:t>
            </a:r>
            <a:r>
              <a:rPr sz="2400" spc="-20" dirty="0">
                <a:latin typeface="Corbel"/>
                <a:cs typeface="Corbel"/>
              </a:rPr>
              <a:t> </a:t>
            </a:r>
            <a:r>
              <a:rPr sz="2400" spc="-5" dirty="0">
                <a:latin typeface="Corbel"/>
                <a:cs typeface="Corbel"/>
              </a:rPr>
              <a:t>852-5553-7669</a:t>
            </a:r>
            <a:endParaRPr sz="2400">
              <a:latin typeface="Corbel"/>
              <a:cs typeface="Corbel"/>
            </a:endParaRPr>
          </a:p>
          <a:p>
            <a:pPr marL="287020" indent="-274320">
              <a:lnSpc>
                <a:spcPts val="3195"/>
              </a:lnSpc>
              <a:buClr>
                <a:srgbClr val="1286C3"/>
              </a:buClr>
              <a:buSzPct val="143750"/>
              <a:buFont typeface="Segoe UI Symbol"/>
              <a:buChar char="⚫"/>
              <a:tabLst>
                <a:tab pos="287020" algn="l"/>
                <a:tab pos="1384300" algn="l"/>
              </a:tabLst>
            </a:pPr>
            <a:r>
              <a:rPr sz="2400" spc="-5" dirty="0">
                <a:latin typeface="Corbel"/>
                <a:cs typeface="Corbel"/>
              </a:rPr>
              <a:t>Email	</a:t>
            </a:r>
            <a:r>
              <a:rPr sz="2400" dirty="0">
                <a:latin typeface="Corbel"/>
                <a:cs typeface="Corbel"/>
              </a:rPr>
              <a:t>:</a:t>
            </a:r>
            <a:r>
              <a:rPr sz="2400" spc="-5" dirty="0">
                <a:latin typeface="Corbel"/>
                <a:cs typeface="Corbel"/>
              </a:rPr>
              <a:t> </a:t>
            </a:r>
            <a:r>
              <a:rPr sz="2400" spc="-5" dirty="0">
                <a:latin typeface="Corbel"/>
                <a:cs typeface="Corbel"/>
                <a:hlinkClick r:id="rId3"/>
              </a:rPr>
              <a:t>yantinasranurdin@gmail.com</a:t>
            </a:r>
            <a:endParaRPr sz="2400">
              <a:latin typeface="Corbel"/>
              <a:cs typeface="Corbel"/>
            </a:endParaRPr>
          </a:p>
          <a:p>
            <a:pPr marL="287020" indent="-274320">
              <a:lnSpc>
                <a:spcPts val="3665"/>
              </a:lnSpc>
              <a:buClr>
                <a:srgbClr val="1286C3"/>
              </a:buClr>
              <a:buSzPct val="143750"/>
              <a:buFont typeface="Segoe UI Symbol"/>
              <a:buChar char="⚫"/>
              <a:tabLst>
                <a:tab pos="287020" algn="l"/>
              </a:tabLst>
            </a:pPr>
            <a:r>
              <a:rPr sz="2400" spc="-5" dirty="0">
                <a:latin typeface="Corbel"/>
                <a:cs typeface="Corbel"/>
              </a:rPr>
              <a:t>Riwayat</a:t>
            </a:r>
            <a:r>
              <a:rPr sz="2400" spc="5" dirty="0">
                <a:latin typeface="Corbel"/>
                <a:cs typeface="Corbel"/>
              </a:rPr>
              <a:t> </a:t>
            </a:r>
            <a:r>
              <a:rPr sz="2400" dirty="0">
                <a:latin typeface="Corbel"/>
                <a:cs typeface="Corbel"/>
              </a:rPr>
              <a:t>pendikan</a:t>
            </a:r>
            <a:r>
              <a:rPr sz="2400" spc="-60" dirty="0">
                <a:latin typeface="Corbel"/>
                <a:cs typeface="Corbel"/>
              </a:rPr>
              <a:t> </a:t>
            </a:r>
            <a:r>
              <a:rPr sz="2400" dirty="0">
                <a:latin typeface="Corbel"/>
                <a:cs typeface="Corbel"/>
              </a:rPr>
              <a:t>:</a:t>
            </a:r>
            <a:endParaRPr sz="2400">
              <a:latin typeface="Corbel"/>
              <a:cs typeface="Corbel"/>
            </a:endParaRPr>
          </a:p>
          <a:p>
            <a:pPr marL="3899535" lvl="1" indent="-229235">
              <a:lnSpc>
                <a:spcPct val="100000"/>
              </a:lnSpc>
              <a:spcBef>
                <a:spcPts val="80"/>
              </a:spcBef>
              <a:buClr>
                <a:srgbClr val="1286C3"/>
              </a:buClr>
              <a:buSzPct val="143750"/>
              <a:buFont typeface="Arial MT"/>
              <a:buChar char="•"/>
              <a:tabLst>
                <a:tab pos="3900170" algn="l"/>
              </a:tabLst>
            </a:pPr>
            <a:r>
              <a:rPr sz="2400" dirty="0">
                <a:latin typeface="Corbel"/>
                <a:cs typeface="Corbel"/>
              </a:rPr>
              <a:t>D</a:t>
            </a:r>
            <a:r>
              <a:rPr sz="2400" spc="5" dirty="0">
                <a:latin typeface="Corbel"/>
                <a:cs typeface="Corbel"/>
              </a:rPr>
              <a:t>II</a:t>
            </a:r>
            <a:r>
              <a:rPr sz="2400" dirty="0">
                <a:latin typeface="Corbel"/>
                <a:cs typeface="Corbel"/>
              </a:rPr>
              <a:t>I</a:t>
            </a:r>
            <a:r>
              <a:rPr sz="2400" spc="-130" dirty="0">
                <a:latin typeface="Corbel"/>
                <a:cs typeface="Corbel"/>
              </a:rPr>
              <a:t> </a:t>
            </a:r>
            <a:r>
              <a:rPr sz="2400" spc="5" dirty="0">
                <a:latin typeface="Corbel"/>
                <a:cs typeface="Corbel"/>
              </a:rPr>
              <a:t>A</a:t>
            </a:r>
            <a:r>
              <a:rPr sz="2400" dirty="0">
                <a:latin typeface="Corbel"/>
                <a:cs typeface="Corbel"/>
              </a:rPr>
              <a:t>ka</a:t>
            </a:r>
            <a:r>
              <a:rPr sz="2400" spc="10" dirty="0">
                <a:latin typeface="Corbel"/>
                <a:cs typeface="Corbel"/>
              </a:rPr>
              <a:t>d</a:t>
            </a:r>
            <a:r>
              <a:rPr sz="2400" dirty="0">
                <a:latin typeface="Corbel"/>
                <a:cs typeface="Corbel"/>
              </a:rPr>
              <a:t>emi</a:t>
            </a:r>
            <a:r>
              <a:rPr sz="2400" spc="-15" dirty="0">
                <a:latin typeface="Corbel"/>
                <a:cs typeface="Corbel"/>
              </a:rPr>
              <a:t> </a:t>
            </a:r>
            <a:r>
              <a:rPr sz="2400" spc="-40" dirty="0">
                <a:latin typeface="Corbel"/>
                <a:cs typeface="Corbel"/>
              </a:rPr>
              <a:t>K</a:t>
            </a:r>
            <a:r>
              <a:rPr sz="2400" dirty="0">
                <a:latin typeface="Corbel"/>
                <a:cs typeface="Corbel"/>
              </a:rPr>
              <a:t>e</a:t>
            </a:r>
            <a:r>
              <a:rPr sz="2400" spc="10" dirty="0">
                <a:latin typeface="Corbel"/>
                <a:cs typeface="Corbel"/>
              </a:rPr>
              <a:t>b</a:t>
            </a:r>
            <a:r>
              <a:rPr sz="2400" dirty="0">
                <a:latin typeface="Corbel"/>
                <a:cs typeface="Corbel"/>
              </a:rPr>
              <a:t>ida</a:t>
            </a:r>
            <a:r>
              <a:rPr sz="2400" spc="5" dirty="0">
                <a:latin typeface="Corbel"/>
                <a:cs typeface="Corbel"/>
              </a:rPr>
              <a:t>n</a:t>
            </a:r>
            <a:r>
              <a:rPr sz="2400" dirty="0">
                <a:latin typeface="Corbel"/>
                <a:cs typeface="Corbel"/>
              </a:rPr>
              <a:t>a</a:t>
            </a:r>
            <a:r>
              <a:rPr sz="2400" spc="180" dirty="0">
                <a:latin typeface="Corbel"/>
                <a:cs typeface="Corbel"/>
              </a:rPr>
              <a:t>n</a:t>
            </a:r>
            <a:r>
              <a:rPr sz="2400" spc="-155" dirty="0">
                <a:latin typeface="Corbel"/>
                <a:cs typeface="Corbel"/>
              </a:rPr>
              <a:t>Y</a:t>
            </a:r>
            <a:r>
              <a:rPr sz="2400" spc="5" dirty="0">
                <a:latin typeface="Corbel"/>
                <a:cs typeface="Corbel"/>
              </a:rPr>
              <a:t>A</a:t>
            </a:r>
            <a:r>
              <a:rPr sz="2400" spc="-5" dirty="0">
                <a:latin typeface="Corbel"/>
                <a:cs typeface="Corbel"/>
              </a:rPr>
              <a:t>PMA</a:t>
            </a:r>
            <a:endParaRPr sz="2400">
              <a:latin typeface="Corbel"/>
              <a:cs typeface="Corbel"/>
            </a:endParaRPr>
          </a:p>
          <a:p>
            <a:pPr marL="3899535" marR="164465" lvl="1" indent="-228600">
              <a:lnSpc>
                <a:spcPts val="2590"/>
              </a:lnSpc>
              <a:spcBef>
                <a:spcPts val="1220"/>
              </a:spcBef>
              <a:buClr>
                <a:srgbClr val="1286C3"/>
              </a:buClr>
              <a:buSzPct val="143750"/>
              <a:buFont typeface="Arial MT"/>
              <a:buChar char="•"/>
              <a:tabLst>
                <a:tab pos="3900170" algn="l"/>
              </a:tabLst>
            </a:pPr>
            <a:r>
              <a:rPr sz="2400" dirty="0">
                <a:latin typeface="Corbel"/>
                <a:cs typeface="Corbel"/>
              </a:rPr>
              <a:t>DIV</a:t>
            </a:r>
            <a:r>
              <a:rPr sz="2400" spc="-20" dirty="0">
                <a:latin typeface="Corbel"/>
                <a:cs typeface="Corbel"/>
              </a:rPr>
              <a:t> </a:t>
            </a:r>
            <a:r>
              <a:rPr sz="2400" spc="-5" dirty="0">
                <a:latin typeface="Corbel"/>
                <a:cs typeface="Corbel"/>
              </a:rPr>
              <a:t>Bidan</a:t>
            </a:r>
            <a:r>
              <a:rPr sz="2400" spc="10" dirty="0">
                <a:latin typeface="Corbel"/>
                <a:cs typeface="Corbel"/>
              </a:rPr>
              <a:t> </a:t>
            </a:r>
            <a:r>
              <a:rPr sz="2400" spc="-15" dirty="0">
                <a:latin typeface="Corbel"/>
                <a:cs typeface="Corbel"/>
              </a:rPr>
              <a:t>Pendidik</a:t>
            </a:r>
            <a:r>
              <a:rPr sz="2400" spc="-85" dirty="0">
                <a:latin typeface="Corbel"/>
                <a:cs typeface="Corbel"/>
              </a:rPr>
              <a:t> </a:t>
            </a:r>
            <a:r>
              <a:rPr sz="2400" spc="-5" dirty="0">
                <a:latin typeface="Corbel"/>
                <a:cs typeface="Corbel"/>
              </a:rPr>
              <a:t>Universitas </a:t>
            </a:r>
            <a:r>
              <a:rPr sz="2400" spc="-470" dirty="0">
                <a:latin typeface="Corbel"/>
                <a:cs typeface="Corbel"/>
              </a:rPr>
              <a:t> </a:t>
            </a:r>
            <a:r>
              <a:rPr sz="2400" dirty="0">
                <a:latin typeface="Corbel"/>
                <a:cs typeface="Corbel"/>
              </a:rPr>
              <a:t>Megarezki</a:t>
            </a:r>
            <a:r>
              <a:rPr sz="2400" spc="-5" dirty="0">
                <a:latin typeface="Corbel"/>
                <a:cs typeface="Corbel"/>
              </a:rPr>
              <a:t> Makassar</a:t>
            </a:r>
            <a:endParaRPr sz="2400">
              <a:latin typeface="Corbel"/>
              <a:cs typeface="Corbel"/>
            </a:endParaRPr>
          </a:p>
          <a:p>
            <a:pPr marL="3899535" marR="835025" lvl="1" indent="-228600">
              <a:lnSpc>
                <a:spcPts val="2590"/>
              </a:lnSpc>
              <a:spcBef>
                <a:spcPts val="1180"/>
              </a:spcBef>
              <a:buClr>
                <a:srgbClr val="1286C3"/>
              </a:buClr>
              <a:buSzPct val="143750"/>
              <a:buFont typeface="Arial MT"/>
              <a:buChar char="•"/>
              <a:tabLst>
                <a:tab pos="3900170" algn="l"/>
              </a:tabLst>
            </a:pPr>
            <a:r>
              <a:rPr sz="2400" spc="-5" dirty="0">
                <a:latin typeface="Corbel"/>
                <a:cs typeface="Corbel"/>
              </a:rPr>
              <a:t>S</a:t>
            </a:r>
            <a:r>
              <a:rPr sz="2400" dirty="0">
                <a:latin typeface="Corbel"/>
                <a:cs typeface="Corbel"/>
              </a:rPr>
              <a:t>2</a:t>
            </a:r>
            <a:r>
              <a:rPr sz="2400" spc="-5" dirty="0">
                <a:latin typeface="Corbel"/>
                <a:cs typeface="Corbel"/>
              </a:rPr>
              <a:t> </a:t>
            </a:r>
            <a:r>
              <a:rPr sz="2400" spc="-40" dirty="0">
                <a:latin typeface="Corbel"/>
                <a:cs typeface="Corbel"/>
              </a:rPr>
              <a:t>K</a:t>
            </a:r>
            <a:r>
              <a:rPr sz="2400" dirty="0">
                <a:latin typeface="Corbel"/>
                <a:cs typeface="Corbel"/>
              </a:rPr>
              <a:t>e</a:t>
            </a:r>
            <a:r>
              <a:rPr sz="2400" spc="10" dirty="0">
                <a:latin typeface="Corbel"/>
                <a:cs typeface="Corbel"/>
              </a:rPr>
              <a:t>b</a:t>
            </a:r>
            <a:r>
              <a:rPr sz="2400" dirty="0">
                <a:latin typeface="Corbel"/>
                <a:cs typeface="Corbel"/>
              </a:rPr>
              <a:t>ida</a:t>
            </a:r>
            <a:r>
              <a:rPr sz="2400" spc="5" dirty="0">
                <a:latin typeface="Corbel"/>
                <a:cs typeface="Corbel"/>
              </a:rPr>
              <a:t>n</a:t>
            </a:r>
            <a:r>
              <a:rPr sz="2400" dirty="0">
                <a:latin typeface="Corbel"/>
                <a:cs typeface="Corbel"/>
              </a:rPr>
              <a:t>an</a:t>
            </a:r>
            <a:r>
              <a:rPr sz="2400" spc="-110" dirty="0">
                <a:latin typeface="Corbel"/>
                <a:cs typeface="Corbel"/>
              </a:rPr>
              <a:t> </a:t>
            </a:r>
            <a:r>
              <a:rPr sz="2400" dirty="0">
                <a:latin typeface="Corbel"/>
                <a:cs typeface="Corbel"/>
              </a:rPr>
              <a:t>Unive</a:t>
            </a:r>
            <a:r>
              <a:rPr sz="2400" spc="5" dirty="0">
                <a:latin typeface="Corbel"/>
                <a:cs typeface="Corbel"/>
              </a:rPr>
              <a:t>r</a:t>
            </a:r>
            <a:r>
              <a:rPr sz="2400" spc="-15" dirty="0">
                <a:latin typeface="Corbel"/>
                <a:cs typeface="Corbel"/>
              </a:rPr>
              <a:t>s</a:t>
            </a:r>
            <a:r>
              <a:rPr sz="2400" dirty="0">
                <a:latin typeface="Corbel"/>
                <a:cs typeface="Corbel"/>
              </a:rPr>
              <a:t>itas  </a:t>
            </a:r>
            <a:r>
              <a:rPr sz="2400" spc="-5" dirty="0">
                <a:latin typeface="Corbel"/>
                <a:cs typeface="Corbel"/>
              </a:rPr>
              <a:t>Hasanuddin</a:t>
            </a:r>
            <a:endParaRPr sz="2400">
              <a:latin typeface="Corbel"/>
              <a:cs typeface="Corbel"/>
            </a:endParaRPr>
          </a:p>
        </p:txBody>
      </p:sp>
      <p:pic>
        <p:nvPicPr>
          <p:cNvPr id="15" name="object 15"/>
          <p:cNvPicPr/>
          <p:nvPr/>
        </p:nvPicPr>
        <p:blipFill>
          <a:blip r:embed="rId4" cstate="print"/>
          <a:stretch>
            <a:fillRect/>
          </a:stretch>
        </p:blipFill>
        <p:spPr>
          <a:xfrm>
            <a:off x="2316479" y="2362200"/>
            <a:ext cx="883919" cy="496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grpSp>
        <p:nvGrpSpPr>
          <p:cNvPr id="3" name="object 3"/>
          <p:cNvGrpSpPr/>
          <p:nvPr/>
        </p:nvGrpSpPr>
        <p:grpSpPr>
          <a:xfrm>
            <a:off x="0" y="0"/>
            <a:ext cx="1073150" cy="5291455"/>
            <a:chOff x="0" y="0"/>
            <a:chExt cx="1073150" cy="5291455"/>
          </a:xfrm>
        </p:grpSpPr>
        <p:sp>
          <p:nvSpPr>
            <p:cNvPr id="4" name="object 4"/>
            <p:cNvSpPr/>
            <p:nvPr/>
          </p:nvSpPr>
          <p:spPr>
            <a:xfrm>
              <a:off x="0" y="0"/>
              <a:ext cx="1073150" cy="5291455"/>
            </a:xfrm>
            <a:custGeom>
              <a:avLst/>
              <a:gdLst/>
              <a:ahLst/>
              <a:cxnLst/>
              <a:rect l="l" t="t" r="r" b="b"/>
              <a:pathLst>
                <a:path w="1073150" h="5291455">
                  <a:moveTo>
                    <a:pt x="1072896" y="0"/>
                  </a:moveTo>
                  <a:lnTo>
                    <a:pt x="815784" y="0"/>
                  </a:lnTo>
                  <a:lnTo>
                    <a:pt x="0" y="4972177"/>
                  </a:lnTo>
                  <a:lnTo>
                    <a:pt x="0" y="5257927"/>
                  </a:lnTo>
                  <a:lnTo>
                    <a:pt x="199974" y="5291328"/>
                  </a:lnTo>
                  <a:lnTo>
                    <a:pt x="1072896" y="0"/>
                  </a:lnTo>
                  <a:close/>
                </a:path>
              </a:pathLst>
            </a:custGeom>
            <a:solidFill>
              <a:srgbClr val="2FACEB"/>
            </a:solidFill>
          </p:spPr>
          <p:txBody>
            <a:bodyPr wrap="square" lIns="0" tIns="0" rIns="0" bIns="0" rtlCol="0"/>
            <a:lstStyle/>
            <a:p>
              <a:endParaRPr/>
            </a:p>
          </p:txBody>
        </p:sp>
        <p:sp>
          <p:nvSpPr>
            <p:cNvPr id="5" name="object 5"/>
            <p:cNvSpPr/>
            <p:nvPr/>
          </p:nvSpPr>
          <p:spPr>
            <a:xfrm>
              <a:off x="0" y="0"/>
              <a:ext cx="759460" cy="4624070"/>
            </a:xfrm>
            <a:custGeom>
              <a:avLst/>
              <a:gdLst/>
              <a:ahLst/>
              <a:cxnLst/>
              <a:rect l="l" t="t" r="r" b="b"/>
              <a:pathLst>
                <a:path w="759460" h="4624070">
                  <a:moveTo>
                    <a:pt x="758952" y="0"/>
                  </a:moveTo>
                  <a:lnTo>
                    <a:pt x="504913" y="0"/>
                  </a:lnTo>
                  <a:lnTo>
                    <a:pt x="0" y="3076194"/>
                  </a:lnTo>
                  <a:lnTo>
                    <a:pt x="0" y="4623816"/>
                  </a:lnTo>
                  <a:lnTo>
                    <a:pt x="758952" y="0"/>
                  </a:lnTo>
                  <a:close/>
                </a:path>
              </a:pathLst>
            </a:custGeom>
            <a:solidFill>
              <a:srgbClr val="585858"/>
            </a:solidFill>
          </p:spPr>
          <p:txBody>
            <a:bodyPr wrap="square" lIns="0" tIns="0" rIns="0" bIns="0" rtlCol="0"/>
            <a:lstStyle/>
            <a:p>
              <a:endParaRPr/>
            </a:p>
          </p:txBody>
        </p:sp>
      </p:grpSp>
      <p:grpSp>
        <p:nvGrpSpPr>
          <p:cNvPr id="6" name="object 6"/>
          <p:cNvGrpSpPr/>
          <p:nvPr/>
        </p:nvGrpSpPr>
        <p:grpSpPr>
          <a:xfrm>
            <a:off x="0" y="5257800"/>
            <a:ext cx="2131060" cy="1600200"/>
            <a:chOff x="0" y="5257800"/>
            <a:chExt cx="2131060" cy="1600200"/>
          </a:xfrm>
        </p:grpSpPr>
        <p:sp>
          <p:nvSpPr>
            <p:cNvPr id="7" name="object 7"/>
            <p:cNvSpPr/>
            <p:nvPr/>
          </p:nvSpPr>
          <p:spPr>
            <a:xfrm>
              <a:off x="0" y="5663184"/>
              <a:ext cx="905510" cy="1195070"/>
            </a:xfrm>
            <a:custGeom>
              <a:avLst/>
              <a:gdLst/>
              <a:ahLst/>
              <a:cxnLst/>
              <a:rect l="l" t="t" r="r" b="b"/>
              <a:pathLst>
                <a:path w="905510" h="1195070">
                  <a:moveTo>
                    <a:pt x="0" y="0"/>
                  </a:moveTo>
                  <a:lnTo>
                    <a:pt x="0" y="19037"/>
                  </a:lnTo>
                  <a:lnTo>
                    <a:pt x="852932" y="1194815"/>
                  </a:lnTo>
                  <a:lnTo>
                    <a:pt x="905256" y="1194815"/>
                  </a:lnTo>
                  <a:lnTo>
                    <a:pt x="0" y="0"/>
                  </a:lnTo>
                  <a:close/>
                </a:path>
              </a:pathLst>
            </a:custGeom>
            <a:solidFill>
              <a:srgbClr val="252525"/>
            </a:solidFill>
          </p:spPr>
          <p:txBody>
            <a:bodyPr wrap="square" lIns="0" tIns="0" rIns="0" bIns="0" rtlCol="0"/>
            <a:lstStyle/>
            <a:p>
              <a:endParaRPr/>
            </a:p>
          </p:txBody>
        </p:sp>
        <p:sp>
          <p:nvSpPr>
            <p:cNvPr id="8" name="object 8"/>
            <p:cNvSpPr/>
            <p:nvPr/>
          </p:nvSpPr>
          <p:spPr>
            <a:xfrm>
              <a:off x="0" y="5297423"/>
              <a:ext cx="1487805" cy="1560830"/>
            </a:xfrm>
            <a:custGeom>
              <a:avLst/>
              <a:gdLst/>
              <a:ahLst/>
              <a:cxnLst/>
              <a:rect l="l" t="t" r="r" b="b"/>
              <a:pathLst>
                <a:path w="1487805" h="1560829">
                  <a:moveTo>
                    <a:pt x="0" y="0"/>
                  </a:moveTo>
                  <a:lnTo>
                    <a:pt x="0" y="4698"/>
                  </a:lnTo>
                  <a:lnTo>
                    <a:pt x="1430274" y="1560575"/>
                  </a:lnTo>
                  <a:lnTo>
                    <a:pt x="1487424" y="1560575"/>
                  </a:lnTo>
                  <a:lnTo>
                    <a:pt x="0" y="0"/>
                  </a:lnTo>
                  <a:close/>
                </a:path>
              </a:pathLst>
            </a:custGeom>
            <a:solidFill>
              <a:srgbClr val="0C5A82"/>
            </a:solidFill>
          </p:spPr>
          <p:txBody>
            <a:bodyPr wrap="square" lIns="0" tIns="0" rIns="0" bIns="0" rtlCol="0"/>
            <a:lstStyle/>
            <a:p>
              <a:endParaRPr/>
            </a:p>
          </p:txBody>
        </p:sp>
        <p:sp>
          <p:nvSpPr>
            <p:cNvPr id="9" name="object 9"/>
            <p:cNvSpPr/>
            <p:nvPr/>
          </p:nvSpPr>
          <p:spPr>
            <a:xfrm>
              <a:off x="0" y="5257800"/>
              <a:ext cx="2131060" cy="1600200"/>
            </a:xfrm>
            <a:custGeom>
              <a:avLst/>
              <a:gdLst/>
              <a:ahLst/>
              <a:cxnLst/>
              <a:rect l="l" t="t" r="r" b="b"/>
              <a:pathLst>
                <a:path w="2131060" h="1600200">
                  <a:moveTo>
                    <a:pt x="0" y="0"/>
                  </a:moveTo>
                  <a:lnTo>
                    <a:pt x="0" y="38100"/>
                  </a:lnTo>
                  <a:lnTo>
                    <a:pt x="1486408" y="1600199"/>
                  </a:lnTo>
                  <a:lnTo>
                    <a:pt x="2130552" y="1600199"/>
                  </a:lnTo>
                  <a:lnTo>
                    <a:pt x="199885" y="33274"/>
                  </a:lnTo>
                  <a:lnTo>
                    <a:pt x="0" y="0"/>
                  </a:lnTo>
                  <a:close/>
                </a:path>
              </a:pathLst>
            </a:custGeom>
            <a:solidFill>
              <a:srgbClr val="1286C3"/>
            </a:solidFill>
          </p:spPr>
          <p:txBody>
            <a:bodyPr wrap="square" lIns="0" tIns="0" rIns="0" bIns="0" rtlCol="0"/>
            <a:lstStyle/>
            <a:p>
              <a:endParaRPr/>
            </a:p>
          </p:txBody>
        </p:sp>
        <p:sp>
          <p:nvSpPr>
            <p:cNvPr id="10" name="object 10"/>
            <p:cNvSpPr/>
            <p:nvPr/>
          </p:nvSpPr>
          <p:spPr>
            <a:xfrm>
              <a:off x="0" y="5358384"/>
              <a:ext cx="1377950" cy="1499870"/>
            </a:xfrm>
            <a:custGeom>
              <a:avLst/>
              <a:gdLst/>
              <a:ahLst/>
              <a:cxnLst/>
              <a:rect l="l" t="t" r="r" b="b"/>
              <a:pathLst>
                <a:path w="1377950" h="1499870">
                  <a:moveTo>
                    <a:pt x="0" y="0"/>
                  </a:moveTo>
                  <a:lnTo>
                    <a:pt x="0" y="304685"/>
                  </a:lnTo>
                  <a:lnTo>
                    <a:pt x="906297" y="1499615"/>
                  </a:lnTo>
                  <a:lnTo>
                    <a:pt x="1377696" y="1499615"/>
                  </a:lnTo>
                  <a:lnTo>
                    <a:pt x="0" y="0"/>
                  </a:lnTo>
                  <a:close/>
                </a:path>
              </a:pathLst>
            </a:custGeom>
            <a:solidFill>
              <a:srgbClr val="404040"/>
            </a:solidFill>
          </p:spPr>
          <p:txBody>
            <a:bodyPr wrap="square" lIns="0" tIns="0" rIns="0" bIns="0" rtlCol="0"/>
            <a:lstStyle/>
            <a:p>
              <a:endParaRPr/>
            </a:p>
          </p:txBody>
        </p:sp>
      </p:grpSp>
      <p:sp>
        <p:nvSpPr>
          <p:cNvPr id="11" name="object 11"/>
          <p:cNvSpPr txBox="1">
            <a:spLocks noGrp="1"/>
          </p:cNvSpPr>
          <p:nvPr>
            <p:ph type="title"/>
          </p:nvPr>
        </p:nvSpPr>
        <p:spPr>
          <a:xfrm>
            <a:off x="2692654" y="1097102"/>
            <a:ext cx="4287520" cy="636905"/>
          </a:xfrm>
          <a:prstGeom prst="rect">
            <a:avLst/>
          </a:prstGeom>
        </p:spPr>
        <p:txBody>
          <a:bodyPr vert="horz" wrap="square" lIns="0" tIns="13970" rIns="0" bIns="0" rtlCol="0">
            <a:spAutoFit/>
          </a:bodyPr>
          <a:lstStyle/>
          <a:p>
            <a:pPr marL="12700">
              <a:lnSpc>
                <a:spcPct val="100000"/>
              </a:lnSpc>
              <a:spcBef>
                <a:spcPts val="110"/>
              </a:spcBef>
            </a:pPr>
            <a:r>
              <a:rPr sz="4000" spc="-15" dirty="0">
                <a:solidFill>
                  <a:srgbClr val="000000"/>
                </a:solidFill>
                <a:latin typeface="Corbel"/>
                <a:cs typeface="Corbel"/>
              </a:rPr>
              <a:t>Kontrak</a:t>
            </a:r>
            <a:r>
              <a:rPr sz="4000" spc="-60" dirty="0">
                <a:solidFill>
                  <a:srgbClr val="000000"/>
                </a:solidFill>
                <a:latin typeface="Corbel"/>
                <a:cs typeface="Corbel"/>
              </a:rPr>
              <a:t> </a:t>
            </a:r>
            <a:r>
              <a:rPr sz="4000" spc="-15" dirty="0">
                <a:solidFill>
                  <a:srgbClr val="000000"/>
                </a:solidFill>
                <a:latin typeface="Corbel"/>
                <a:cs typeface="Corbel"/>
              </a:rPr>
              <a:t>Perkuliahan</a:t>
            </a:r>
            <a:endParaRPr sz="4000">
              <a:latin typeface="Corbel"/>
              <a:cs typeface="Corbel"/>
            </a:endParaRPr>
          </a:p>
        </p:txBody>
      </p:sp>
      <p:sp>
        <p:nvSpPr>
          <p:cNvPr id="12" name="object 12"/>
          <p:cNvSpPr txBox="1"/>
          <p:nvPr/>
        </p:nvSpPr>
        <p:spPr>
          <a:xfrm>
            <a:off x="1061110" y="2542159"/>
            <a:ext cx="7113270" cy="3035300"/>
          </a:xfrm>
          <a:prstGeom prst="rect">
            <a:avLst/>
          </a:prstGeom>
        </p:spPr>
        <p:txBody>
          <a:bodyPr vert="horz" wrap="square" lIns="0" tIns="12700" rIns="0" bIns="0" rtlCol="0">
            <a:spAutoFit/>
          </a:bodyPr>
          <a:lstStyle/>
          <a:p>
            <a:pPr marL="299085" marR="406400" indent="-287020">
              <a:lnSpc>
                <a:spcPct val="100000"/>
              </a:lnSpc>
              <a:spcBef>
                <a:spcPts val="100"/>
              </a:spcBef>
              <a:buClr>
                <a:srgbClr val="1286C3"/>
              </a:buClr>
              <a:buSzPct val="143750"/>
              <a:buFont typeface="Arial MT"/>
              <a:buChar char="•"/>
              <a:tabLst>
                <a:tab pos="299720" algn="l"/>
              </a:tabLst>
            </a:pPr>
            <a:r>
              <a:rPr sz="2400" spc="-5" dirty="0">
                <a:latin typeface="Corbel"/>
                <a:cs typeface="Corbel"/>
              </a:rPr>
              <a:t>Mahasiswa </a:t>
            </a:r>
            <a:r>
              <a:rPr sz="2400" dirty="0">
                <a:latin typeface="Corbel"/>
                <a:cs typeface="Corbel"/>
              </a:rPr>
              <a:t>diharapkan dapat menelaah buku-buku </a:t>
            </a:r>
            <a:r>
              <a:rPr sz="2400" spc="-470" dirty="0">
                <a:latin typeface="Corbel"/>
                <a:cs typeface="Corbel"/>
              </a:rPr>
              <a:t> </a:t>
            </a:r>
            <a:r>
              <a:rPr sz="2400" dirty="0">
                <a:latin typeface="Corbel"/>
                <a:cs typeface="Corbel"/>
              </a:rPr>
              <a:t>sumber</a:t>
            </a:r>
            <a:r>
              <a:rPr sz="2400" spc="-15" dirty="0">
                <a:latin typeface="Corbel"/>
                <a:cs typeface="Corbel"/>
              </a:rPr>
              <a:t> </a:t>
            </a:r>
            <a:r>
              <a:rPr sz="2400" dirty="0">
                <a:latin typeface="Corbel"/>
                <a:cs typeface="Corbel"/>
              </a:rPr>
              <a:t>untuk</a:t>
            </a:r>
            <a:r>
              <a:rPr sz="2400" spc="-40" dirty="0">
                <a:latin typeface="Corbel"/>
                <a:cs typeface="Corbel"/>
              </a:rPr>
              <a:t> </a:t>
            </a:r>
            <a:r>
              <a:rPr sz="2400" dirty="0">
                <a:latin typeface="Corbel"/>
                <a:cs typeface="Corbel"/>
              </a:rPr>
              <a:t>menambah</a:t>
            </a:r>
            <a:r>
              <a:rPr sz="2400" spc="-50" dirty="0">
                <a:latin typeface="Corbel"/>
                <a:cs typeface="Corbel"/>
              </a:rPr>
              <a:t> </a:t>
            </a:r>
            <a:r>
              <a:rPr sz="2400" spc="-5" dirty="0">
                <a:latin typeface="Corbel"/>
                <a:cs typeface="Corbel"/>
              </a:rPr>
              <a:t>wawasannya.</a:t>
            </a:r>
            <a:endParaRPr sz="2400">
              <a:latin typeface="Corbel"/>
              <a:cs typeface="Corbel"/>
            </a:endParaRPr>
          </a:p>
          <a:p>
            <a:pPr marL="299085" marR="349250" indent="-287020">
              <a:lnSpc>
                <a:spcPct val="100000"/>
              </a:lnSpc>
              <a:spcBef>
                <a:spcPts val="1175"/>
              </a:spcBef>
              <a:buClr>
                <a:srgbClr val="1286C3"/>
              </a:buClr>
              <a:buSzPct val="143750"/>
              <a:buFont typeface="Arial MT"/>
              <a:buChar char="•"/>
              <a:tabLst>
                <a:tab pos="299720" algn="l"/>
              </a:tabLst>
            </a:pPr>
            <a:r>
              <a:rPr sz="2400" spc="-5" dirty="0">
                <a:latin typeface="Corbel"/>
                <a:cs typeface="Corbel"/>
              </a:rPr>
              <a:t>Mahasiswa </a:t>
            </a:r>
            <a:r>
              <a:rPr sz="2400" dirty="0">
                <a:latin typeface="Corbel"/>
                <a:cs typeface="Corbel"/>
              </a:rPr>
              <a:t>harus </a:t>
            </a:r>
            <a:r>
              <a:rPr sz="2400" spc="-5" dirty="0">
                <a:latin typeface="Corbel"/>
                <a:cs typeface="Corbel"/>
              </a:rPr>
              <a:t>mengerjakan </a:t>
            </a:r>
            <a:r>
              <a:rPr sz="2400" dirty="0">
                <a:latin typeface="Corbel"/>
                <a:cs typeface="Corbel"/>
              </a:rPr>
              <a:t>dan mengumpulkan </a:t>
            </a:r>
            <a:r>
              <a:rPr sz="2400" spc="-470" dirty="0">
                <a:latin typeface="Corbel"/>
                <a:cs typeface="Corbel"/>
              </a:rPr>
              <a:t> </a:t>
            </a:r>
            <a:r>
              <a:rPr sz="2400" spc="-5" dirty="0">
                <a:latin typeface="Corbel"/>
                <a:cs typeface="Corbel"/>
              </a:rPr>
              <a:t>tugas-tugas</a:t>
            </a:r>
            <a:r>
              <a:rPr sz="2400" spc="-15" dirty="0">
                <a:latin typeface="Corbel"/>
                <a:cs typeface="Corbel"/>
              </a:rPr>
              <a:t> </a:t>
            </a:r>
            <a:r>
              <a:rPr sz="2400" dirty="0">
                <a:latin typeface="Corbel"/>
                <a:cs typeface="Corbel"/>
              </a:rPr>
              <a:t>yang</a:t>
            </a:r>
            <a:r>
              <a:rPr sz="2400" spc="-10" dirty="0">
                <a:latin typeface="Corbel"/>
                <a:cs typeface="Corbel"/>
              </a:rPr>
              <a:t> </a:t>
            </a:r>
            <a:r>
              <a:rPr sz="2400" dirty="0">
                <a:latin typeface="Corbel"/>
                <a:cs typeface="Corbel"/>
              </a:rPr>
              <a:t>telah</a:t>
            </a:r>
            <a:r>
              <a:rPr sz="2400" spc="-10" dirty="0">
                <a:latin typeface="Corbel"/>
                <a:cs typeface="Corbel"/>
              </a:rPr>
              <a:t> </a:t>
            </a:r>
            <a:r>
              <a:rPr sz="2400" dirty="0">
                <a:latin typeface="Corbel"/>
                <a:cs typeface="Corbel"/>
              </a:rPr>
              <a:t>diberikan</a:t>
            </a:r>
            <a:r>
              <a:rPr sz="2400" spc="-30" dirty="0">
                <a:latin typeface="Corbel"/>
                <a:cs typeface="Corbel"/>
              </a:rPr>
              <a:t> </a:t>
            </a:r>
            <a:r>
              <a:rPr sz="2400" spc="-5" dirty="0">
                <a:latin typeface="Corbel"/>
                <a:cs typeface="Corbel"/>
              </a:rPr>
              <a:t>dosen.</a:t>
            </a:r>
            <a:endParaRPr sz="2400">
              <a:latin typeface="Corbel"/>
              <a:cs typeface="Corbel"/>
            </a:endParaRPr>
          </a:p>
          <a:p>
            <a:pPr marL="299085" indent="-287020">
              <a:lnSpc>
                <a:spcPct val="100000"/>
              </a:lnSpc>
              <a:spcBef>
                <a:spcPts val="1180"/>
              </a:spcBef>
              <a:buClr>
                <a:srgbClr val="1286C3"/>
              </a:buClr>
              <a:buSzPct val="143750"/>
              <a:buFont typeface="Arial MT"/>
              <a:buChar char="•"/>
              <a:tabLst>
                <a:tab pos="299720" algn="l"/>
              </a:tabLst>
            </a:pPr>
            <a:r>
              <a:rPr sz="2400" dirty="0">
                <a:latin typeface="Corbel"/>
                <a:cs typeface="Corbel"/>
              </a:rPr>
              <a:t>Melaksanakan</a:t>
            </a:r>
            <a:r>
              <a:rPr sz="2400" spc="-15" dirty="0">
                <a:latin typeface="Corbel"/>
                <a:cs typeface="Corbel"/>
              </a:rPr>
              <a:t> </a:t>
            </a:r>
            <a:r>
              <a:rPr sz="2400" spc="-5" dirty="0">
                <a:latin typeface="Corbel"/>
                <a:cs typeface="Corbel"/>
              </a:rPr>
              <a:t>mid-semester</a:t>
            </a:r>
            <a:r>
              <a:rPr sz="2400" spc="15" dirty="0">
                <a:latin typeface="Corbel"/>
                <a:cs typeface="Corbel"/>
              </a:rPr>
              <a:t> </a:t>
            </a:r>
            <a:r>
              <a:rPr sz="2400" dirty="0">
                <a:latin typeface="Corbel"/>
                <a:cs typeface="Corbel"/>
              </a:rPr>
              <a:t>dan</a:t>
            </a:r>
            <a:r>
              <a:rPr sz="2400" spc="-15" dirty="0">
                <a:latin typeface="Corbel"/>
                <a:cs typeface="Corbel"/>
              </a:rPr>
              <a:t> </a:t>
            </a:r>
            <a:r>
              <a:rPr sz="2400" dirty="0">
                <a:latin typeface="Corbel"/>
                <a:cs typeface="Corbel"/>
              </a:rPr>
              <a:t>ujian</a:t>
            </a:r>
            <a:r>
              <a:rPr sz="2400" spc="-5" dirty="0">
                <a:latin typeface="Corbel"/>
                <a:cs typeface="Corbel"/>
              </a:rPr>
              <a:t> akhir</a:t>
            </a:r>
            <a:r>
              <a:rPr sz="2400" spc="-15" dirty="0">
                <a:latin typeface="Corbel"/>
                <a:cs typeface="Corbel"/>
              </a:rPr>
              <a:t> </a:t>
            </a:r>
            <a:r>
              <a:rPr sz="2400" spc="-5" dirty="0">
                <a:latin typeface="Corbel"/>
                <a:cs typeface="Corbel"/>
              </a:rPr>
              <a:t>semester</a:t>
            </a:r>
            <a:endParaRPr sz="2400">
              <a:latin typeface="Corbel"/>
              <a:cs typeface="Corbel"/>
            </a:endParaRPr>
          </a:p>
          <a:p>
            <a:pPr marL="299085" marR="5080" indent="-287020">
              <a:lnSpc>
                <a:spcPct val="100000"/>
              </a:lnSpc>
              <a:spcBef>
                <a:spcPts val="1180"/>
              </a:spcBef>
              <a:buClr>
                <a:srgbClr val="1286C3"/>
              </a:buClr>
              <a:buSzPct val="143750"/>
              <a:buFont typeface="Arial MT"/>
              <a:buChar char="•"/>
              <a:tabLst>
                <a:tab pos="299720" algn="l"/>
              </a:tabLst>
            </a:pPr>
            <a:r>
              <a:rPr sz="2400" spc="-5" dirty="0">
                <a:latin typeface="Corbel"/>
                <a:cs typeface="Corbel"/>
              </a:rPr>
              <a:t>Mahasiswa</a:t>
            </a:r>
            <a:r>
              <a:rPr sz="2400" spc="30" dirty="0">
                <a:latin typeface="Corbel"/>
                <a:cs typeface="Corbel"/>
              </a:rPr>
              <a:t> </a:t>
            </a:r>
            <a:r>
              <a:rPr sz="2400" dirty="0">
                <a:latin typeface="Corbel"/>
                <a:cs typeface="Corbel"/>
              </a:rPr>
              <a:t>diharapkan</a:t>
            </a:r>
            <a:r>
              <a:rPr sz="2400" spc="-30" dirty="0">
                <a:latin typeface="Corbel"/>
                <a:cs typeface="Corbel"/>
              </a:rPr>
              <a:t> </a:t>
            </a:r>
            <a:r>
              <a:rPr sz="2400" dirty="0">
                <a:latin typeface="Corbel"/>
                <a:cs typeface="Corbel"/>
              </a:rPr>
              <a:t>menelaah</a:t>
            </a:r>
            <a:r>
              <a:rPr sz="2400" spc="-35" dirty="0">
                <a:latin typeface="Corbel"/>
                <a:cs typeface="Corbel"/>
              </a:rPr>
              <a:t> </a:t>
            </a:r>
            <a:r>
              <a:rPr sz="2400" dirty="0">
                <a:latin typeface="Corbel"/>
                <a:cs typeface="Corbel"/>
              </a:rPr>
              <a:t>materi/</a:t>
            </a:r>
            <a:r>
              <a:rPr sz="2400" spc="-20" dirty="0">
                <a:latin typeface="Corbel"/>
                <a:cs typeface="Corbel"/>
              </a:rPr>
              <a:t> </a:t>
            </a:r>
            <a:r>
              <a:rPr sz="2400" dirty="0">
                <a:latin typeface="Corbel"/>
                <a:cs typeface="Corbel"/>
              </a:rPr>
              <a:t>bahan</a:t>
            </a:r>
            <a:r>
              <a:rPr sz="2400" spc="-25" dirty="0">
                <a:latin typeface="Corbel"/>
                <a:cs typeface="Corbel"/>
              </a:rPr>
              <a:t> </a:t>
            </a:r>
            <a:r>
              <a:rPr sz="2400" dirty="0">
                <a:latin typeface="Corbel"/>
                <a:cs typeface="Corbel"/>
              </a:rPr>
              <a:t>untuk </a:t>
            </a:r>
            <a:r>
              <a:rPr sz="2400" spc="-465" dirty="0">
                <a:latin typeface="Corbel"/>
                <a:cs typeface="Corbel"/>
              </a:rPr>
              <a:t> </a:t>
            </a:r>
            <a:r>
              <a:rPr sz="2400" spc="-5" dirty="0">
                <a:latin typeface="Corbel"/>
                <a:cs typeface="Corbel"/>
              </a:rPr>
              <a:t>masuk</a:t>
            </a:r>
            <a:r>
              <a:rPr sz="2400" spc="459" dirty="0">
                <a:latin typeface="Corbel"/>
                <a:cs typeface="Corbel"/>
              </a:rPr>
              <a:t> </a:t>
            </a:r>
            <a:r>
              <a:rPr sz="2400" dirty="0">
                <a:latin typeface="Corbel"/>
                <a:cs typeface="Corbel"/>
              </a:rPr>
              <a:t>perkuliahan</a:t>
            </a:r>
            <a:endParaRPr sz="2400">
              <a:latin typeface="Corbel"/>
              <a:cs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224993"/>
            <a:ext cx="3934460" cy="695325"/>
          </a:xfrm>
          <a:prstGeom prst="rect">
            <a:avLst/>
          </a:prstGeom>
        </p:spPr>
        <p:txBody>
          <a:bodyPr vert="horz" wrap="square" lIns="0" tIns="12065" rIns="0" bIns="0" rtlCol="0">
            <a:spAutoFit/>
          </a:bodyPr>
          <a:lstStyle/>
          <a:p>
            <a:pPr marL="12700">
              <a:lnSpc>
                <a:spcPct val="100000"/>
              </a:lnSpc>
              <a:spcBef>
                <a:spcPts val="95"/>
              </a:spcBef>
            </a:pPr>
            <a:r>
              <a:rPr spc="-10" dirty="0"/>
              <a:t>BAGI</a:t>
            </a:r>
            <a:r>
              <a:rPr spc="-45" dirty="0"/>
              <a:t> </a:t>
            </a:r>
            <a:r>
              <a:rPr spc="-10" dirty="0"/>
              <a:t>MAHASISWA</a:t>
            </a:r>
          </a:p>
        </p:txBody>
      </p:sp>
      <p:sp>
        <p:nvSpPr>
          <p:cNvPr id="3" name="object 3"/>
          <p:cNvSpPr txBox="1"/>
          <p:nvPr/>
        </p:nvSpPr>
        <p:spPr>
          <a:xfrm>
            <a:off x="383540" y="2458339"/>
            <a:ext cx="8074025" cy="1962150"/>
          </a:xfrm>
          <a:prstGeom prst="rect">
            <a:avLst/>
          </a:prstGeom>
        </p:spPr>
        <p:txBody>
          <a:bodyPr vert="horz" wrap="square" lIns="0" tIns="0" rIns="0" bIns="0" rtlCol="0">
            <a:spAutoFit/>
          </a:bodyPr>
          <a:lstStyle/>
          <a:p>
            <a:pPr marL="241300" indent="-229235">
              <a:lnSpc>
                <a:spcPts val="3195"/>
              </a:lnSpc>
              <a:buClr>
                <a:srgbClr val="B80D0E"/>
              </a:buClr>
              <a:buSzPct val="160416"/>
              <a:buFont typeface="Arial MT"/>
              <a:buChar char="•"/>
              <a:tabLst>
                <a:tab pos="241935" algn="l"/>
              </a:tabLst>
            </a:pPr>
            <a:r>
              <a:rPr sz="2400" dirty="0">
                <a:latin typeface="Impact"/>
                <a:cs typeface="Impact"/>
              </a:rPr>
              <a:t>DISIPLIN</a:t>
            </a:r>
            <a:r>
              <a:rPr sz="2400" spc="-35" dirty="0">
                <a:latin typeface="Impact"/>
                <a:cs typeface="Impact"/>
              </a:rPr>
              <a:t> </a:t>
            </a:r>
            <a:r>
              <a:rPr sz="2400" spc="-5" dirty="0">
                <a:latin typeface="Impact"/>
                <a:cs typeface="Impact"/>
              </a:rPr>
              <a:t>WAKTU:</a:t>
            </a:r>
            <a:r>
              <a:rPr sz="2400" spc="-10" dirty="0">
                <a:latin typeface="Impact"/>
                <a:cs typeface="Impact"/>
              </a:rPr>
              <a:t> </a:t>
            </a:r>
            <a:r>
              <a:rPr sz="2400" spc="-5" dirty="0">
                <a:latin typeface="Impact"/>
                <a:cs typeface="Impact"/>
              </a:rPr>
              <a:t>JOIN</a:t>
            </a:r>
            <a:r>
              <a:rPr sz="2400" spc="-35" dirty="0">
                <a:latin typeface="Impact"/>
                <a:cs typeface="Impact"/>
              </a:rPr>
              <a:t> </a:t>
            </a:r>
            <a:r>
              <a:rPr sz="2400" dirty="0">
                <a:latin typeface="Impact"/>
                <a:cs typeface="Impact"/>
              </a:rPr>
              <a:t>DAN</a:t>
            </a:r>
            <a:r>
              <a:rPr sz="2400" spc="-10" dirty="0">
                <a:latin typeface="Impact"/>
                <a:cs typeface="Impact"/>
              </a:rPr>
              <a:t> </a:t>
            </a:r>
            <a:r>
              <a:rPr sz="2400" dirty="0">
                <a:latin typeface="Impact"/>
                <a:cs typeface="Impact"/>
              </a:rPr>
              <a:t>TUGAS</a:t>
            </a:r>
            <a:endParaRPr sz="2400">
              <a:latin typeface="Impact"/>
              <a:cs typeface="Impact"/>
            </a:endParaRPr>
          </a:p>
          <a:p>
            <a:pPr marL="241300" indent="-229235">
              <a:lnSpc>
                <a:spcPts val="4455"/>
              </a:lnSpc>
              <a:buClr>
                <a:srgbClr val="B80D0E"/>
              </a:buClr>
              <a:buSzPct val="160416"/>
              <a:buFont typeface="Arial MT"/>
              <a:buChar char="•"/>
              <a:tabLst>
                <a:tab pos="241935" algn="l"/>
              </a:tabLst>
            </a:pPr>
            <a:r>
              <a:rPr sz="2400" spc="-5" dirty="0">
                <a:solidFill>
                  <a:srgbClr val="FF0000"/>
                </a:solidFill>
                <a:latin typeface="Impact"/>
                <a:cs typeface="Impact"/>
              </a:rPr>
              <a:t>BERPAKAIAN</a:t>
            </a:r>
            <a:r>
              <a:rPr sz="2400" spc="-30" dirty="0">
                <a:solidFill>
                  <a:srgbClr val="FF0000"/>
                </a:solidFill>
                <a:latin typeface="Impact"/>
                <a:cs typeface="Impact"/>
              </a:rPr>
              <a:t> </a:t>
            </a:r>
            <a:r>
              <a:rPr sz="2400" dirty="0">
                <a:solidFill>
                  <a:srgbClr val="FF0000"/>
                </a:solidFill>
                <a:latin typeface="Impact"/>
                <a:cs typeface="Impact"/>
              </a:rPr>
              <a:t>RAPI</a:t>
            </a:r>
            <a:endParaRPr sz="2400">
              <a:latin typeface="Impact"/>
              <a:cs typeface="Impact"/>
            </a:endParaRPr>
          </a:p>
          <a:p>
            <a:pPr marL="241300" indent="-229235">
              <a:lnSpc>
                <a:spcPts val="4530"/>
              </a:lnSpc>
              <a:buClr>
                <a:srgbClr val="B80D0E"/>
              </a:buClr>
              <a:buSzPct val="160416"/>
              <a:buFont typeface="Arial MT"/>
              <a:buChar char="•"/>
              <a:tabLst>
                <a:tab pos="241935" algn="l"/>
              </a:tabLst>
            </a:pPr>
            <a:r>
              <a:rPr sz="2400" spc="5" dirty="0">
                <a:latin typeface="Impact"/>
                <a:cs typeface="Impact"/>
              </a:rPr>
              <a:t>PENGUMPULAN</a:t>
            </a:r>
            <a:r>
              <a:rPr sz="2400" spc="130" dirty="0">
                <a:latin typeface="Impact"/>
                <a:cs typeface="Impact"/>
              </a:rPr>
              <a:t> </a:t>
            </a:r>
            <a:r>
              <a:rPr sz="2400" dirty="0">
                <a:latin typeface="Impact"/>
                <a:cs typeface="Impact"/>
              </a:rPr>
              <a:t>TUGAS</a:t>
            </a:r>
            <a:r>
              <a:rPr sz="2400" spc="114" dirty="0">
                <a:latin typeface="Impact"/>
                <a:cs typeface="Impact"/>
              </a:rPr>
              <a:t> </a:t>
            </a:r>
            <a:r>
              <a:rPr sz="2400" spc="-45" dirty="0">
                <a:latin typeface="Impact"/>
                <a:cs typeface="Impact"/>
              </a:rPr>
              <a:t>TEPAT</a:t>
            </a:r>
            <a:r>
              <a:rPr sz="2400" spc="125" dirty="0">
                <a:latin typeface="Impact"/>
                <a:cs typeface="Impact"/>
              </a:rPr>
              <a:t> </a:t>
            </a:r>
            <a:r>
              <a:rPr sz="2400" spc="-5" dirty="0">
                <a:latin typeface="Impact"/>
                <a:cs typeface="Impact"/>
              </a:rPr>
              <a:t>WAKTU,</a:t>
            </a:r>
            <a:r>
              <a:rPr sz="2400" spc="130" dirty="0">
                <a:latin typeface="Impact"/>
                <a:cs typeface="Impact"/>
              </a:rPr>
              <a:t> </a:t>
            </a:r>
            <a:r>
              <a:rPr sz="2400" spc="10" dirty="0">
                <a:solidFill>
                  <a:srgbClr val="FF0000"/>
                </a:solidFill>
                <a:latin typeface="Impact"/>
                <a:cs typeface="Impact"/>
              </a:rPr>
              <a:t>JIKA</a:t>
            </a:r>
            <a:r>
              <a:rPr sz="2400" spc="135" dirty="0">
                <a:solidFill>
                  <a:srgbClr val="FF0000"/>
                </a:solidFill>
                <a:latin typeface="Impact"/>
                <a:cs typeface="Impact"/>
              </a:rPr>
              <a:t> </a:t>
            </a:r>
            <a:r>
              <a:rPr sz="2400" dirty="0">
                <a:solidFill>
                  <a:srgbClr val="FF0000"/>
                </a:solidFill>
                <a:latin typeface="Impact"/>
                <a:cs typeface="Impact"/>
              </a:rPr>
              <a:t>TIDAK</a:t>
            </a:r>
            <a:r>
              <a:rPr sz="2400" spc="130" dirty="0">
                <a:solidFill>
                  <a:srgbClr val="FF0000"/>
                </a:solidFill>
                <a:latin typeface="Impact"/>
                <a:cs typeface="Impact"/>
              </a:rPr>
              <a:t> </a:t>
            </a:r>
            <a:r>
              <a:rPr sz="2400" spc="-5" dirty="0">
                <a:latin typeface="Impact"/>
                <a:cs typeface="Impact"/>
              </a:rPr>
              <a:t>DIANGGAP</a:t>
            </a:r>
            <a:r>
              <a:rPr sz="2400" spc="114" dirty="0">
                <a:latin typeface="Impact"/>
                <a:cs typeface="Impact"/>
              </a:rPr>
              <a:t> </a:t>
            </a:r>
            <a:r>
              <a:rPr sz="2400" spc="-5" dirty="0">
                <a:latin typeface="Impact"/>
                <a:cs typeface="Impact"/>
              </a:rPr>
              <a:t>TIDAK</a:t>
            </a:r>
            <a:endParaRPr sz="2400">
              <a:latin typeface="Impact"/>
              <a:cs typeface="Impact"/>
            </a:endParaRPr>
          </a:p>
          <a:p>
            <a:pPr marL="241300">
              <a:lnSpc>
                <a:spcPct val="100000"/>
              </a:lnSpc>
              <a:spcBef>
                <a:spcPts val="285"/>
              </a:spcBef>
            </a:pPr>
            <a:r>
              <a:rPr sz="2400" spc="5" dirty="0">
                <a:latin typeface="Impact"/>
                <a:cs typeface="Impact"/>
              </a:rPr>
              <a:t>MENGUMPULKAN</a:t>
            </a:r>
            <a:r>
              <a:rPr sz="2400" spc="-40" dirty="0">
                <a:latin typeface="Impact"/>
                <a:cs typeface="Impact"/>
              </a:rPr>
              <a:t> </a:t>
            </a:r>
            <a:r>
              <a:rPr sz="2400" dirty="0">
                <a:latin typeface="Impact"/>
                <a:cs typeface="Impact"/>
              </a:rPr>
              <a:t>TUGAS</a:t>
            </a:r>
            <a:endParaRPr sz="2400">
              <a:latin typeface="Impact"/>
              <a:cs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1110" y="1063574"/>
            <a:ext cx="2621280" cy="695325"/>
          </a:xfrm>
          <a:prstGeom prst="rect">
            <a:avLst/>
          </a:prstGeom>
        </p:spPr>
        <p:txBody>
          <a:bodyPr vert="horz" wrap="square" lIns="0" tIns="12065" rIns="0" bIns="0" rtlCol="0">
            <a:spAutoFit/>
          </a:bodyPr>
          <a:lstStyle/>
          <a:p>
            <a:pPr marL="12700">
              <a:lnSpc>
                <a:spcPct val="100000"/>
              </a:lnSpc>
              <a:spcBef>
                <a:spcPts val="95"/>
              </a:spcBef>
            </a:pPr>
            <a:r>
              <a:rPr spc="-10" dirty="0"/>
              <a:t>BAGI</a:t>
            </a:r>
            <a:r>
              <a:rPr spc="-60" dirty="0"/>
              <a:t> </a:t>
            </a:r>
            <a:r>
              <a:rPr spc="-5" dirty="0"/>
              <a:t>DOSEN</a:t>
            </a:r>
          </a:p>
        </p:txBody>
      </p:sp>
      <p:sp>
        <p:nvSpPr>
          <p:cNvPr id="3" name="object 3"/>
          <p:cNvSpPr txBox="1"/>
          <p:nvPr/>
        </p:nvSpPr>
        <p:spPr>
          <a:xfrm>
            <a:off x="1222044" y="2514091"/>
            <a:ext cx="6457315" cy="1961514"/>
          </a:xfrm>
          <a:prstGeom prst="rect">
            <a:avLst/>
          </a:prstGeom>
        </p:spPr>
        <p:txBody>
          <a:bodyPr vert="horz" wrap="square" lIns="0" tIns="0" rIns="0" bIns="0" rtlCol="0">
            <a:spAutoFit/>
          </a:bodyPr>
          <a:lstStyle/>
          <a:p>
            <a:pPr marL="241300" indent="-229235">
              <a:lnSpc>
                <a:spcPts val="3190"/>
              </a:lnSpc>
              <a:buClr>
                <a:srgbClr val="B80D0E"/>
              </a:buClr>
              <a:buSzPct val="160416"/>
              <a:buFont typeface="Arial MT"/>
              <a:buChar char="•"/>
              <a:tabLst>
                <a:tab pos="241935" algn="l"/>
              </a:tabLst>
            </a:pPr>
            <a:r>
              <a:rPr sz="2400" spc="-45" dirty="0">
                <a:latin typeface="Impact"/>
                <a:cs typeface="Impact"/>
              </a:rPr>
              <a:t>TEPAT</a:t>
            </a:r>
            <a:r>
              <a:rPr sz="2400" dirty="0">
                <a:latin typeface="Impact"/>
                <a:cs typeface="Impact"/>
              </a:rPr>
              <a:t> </a:t>
            </a:r>
            <a:r>
              <a:rPr sz="2400" spc="-5" dirty="0">
                <a:latin typeface="Impact"/>
                <a:cs typeface="Impact"/>
              </a:rPr>
              <a:t>WAKTU</a:t>
            </a:r>
            <a:endParaRPr sz="2400">
              <a:latin typeface="Impact"/>
              <a:cs typeface="Impact"/>
            </a:endParaRPr>
          </a:p>
          <a:p>
            <a:pPr marL="241300" indent="-229235">
              <a:lnSpc>
                <a:spcPts val="4455"/>
              </a:lnSpc>
              <a:buClr>
                <a:srgbClr val="B80D0E"/>
              </a:buClr>
              <a:buSzPct val="160416"/>
              <a:buFont typeface="Arial MT"/>
              <a:buChar char="•"/>
              <a:tabLst>
                <a:tab pos="241935" algn="l"/>
              </a:tabLst>
            </a:pPr>
            <a:r>
              <a:rPr sz="2400" spc="10" dirty="0">
                <a:latin typeface="Impact"/>
                <a:cs typeface="Impact"/>
              </a:rPr>
              <a:t>JIKA</a:t>
            </a:r>
            <a:r>
              <a:rPr sz="2400" spc="-15" dirty="0">
                <a:latin typeface="Impact"/>
                <a:cs typeface="Impact"/>
              </a:rPr>
              <a:t> </a:t>
            </a:r>
            <a:r>
              <a:rPr sz="2400" dirty="0">
                <a:latin typeface="Impact"/>
                <a:cs typeface="Impact"/>
              </a:rPr>
              <a:t>TIDAK</a:t>
            </a:r>
            <a:r>
              <a:rPr sz="2400" spc="5" dirty="0">
                <a:latin typeface="Impact"/>
                <a:cs typeface="Impact"/>
              </a:rPr>
              <a:t> </a:t>
            </a:r>
            <a:r>
              <a:rPr sz="2400" dirty="0">
                <a:latin typeface="Impact"/>
                <a:cs typeface="Impact"/>
              </a:rPr>
              <a:t>MASUK</a:t>
            </a:r>
            <a:r>
              <a:rPr sz="2400" spc="-10" dirty="0">
                <a:latin typeface="Impact"/>
                <a:cs typeface="Impact"/>
              </a:rPr>
              <a:t> </a:t>
            </a:r>
            <a:r>
              <a:rPr sz="2400" spc="15" dirty="0">
                <a:latin typeface="Impact"/>
                <a:cs typeface="Impact"/>
              </a:rPr>
              <a:t>AKAN</a:t>
            </a:r>
            <a:r>
              <a:rPr sz="2400" spc="-20" dirty="0">
                <a:latin typeface="Impact"/>
                <a:cs typeface="Impact"/>
              </a:rPr>
              <a:t> </a:t>
            </a:r>
            <a:r>
              <a:rPr sz="2400" dirty="0">
                <a:latin typeface="Impact"/>
                <a:cs typeface="Impact"/>
              </a:rPr>
              <a:t>ADA</a:t>
            </a:r>
            <a:r>
              <a:rPr sz="2400" spc="5" dirty="0">
                <a:latin typeface="Impact"/>
                <a:cs typeface="Impact"/>
              </a:rPr>
              <a:t> </a:t>
            </a:r>
            <a:r>
              <a:rPr sz="2400" spc="-10" dirty="0">
                <a:latin typeface="Impact"/>
                <a:cs typeface="Impact"/>
              </a:rPr>
              <a:t>PEMBERITAHUAN</a:t>
            </a:r>
            <a:endParaRPr sz="2400">
              <a:latin typeface="Impact"/>
              <a:cs typeface="Impact"/>
            </a:endParaRPr>
          </a:p>
          <a:p>
            <a:pPr marL="241300" indent="-229235">
              <a:lnSpc>
                <a:spcPts val="4530"/>
              </a:lnSpc>
              <a:buClr>
                <a:srgbClr val="B80D0E"/>
              </a:buClr>
              <a:buSzPct val="160416"/>
              <a:buFont typeface="Arial MT"/>
              <a:buChar char="•"/>
              <a:tabLst>
                <a:tab pos="241935" algn="l"/>
              </a:tabLst>
            </a:pPr>
            <a:r>
              <a:rPr sz="2400" spc="10" dirty="0">
                <a:latin typeface="Impact"/>
                <a:cs typeface="Impact"/>
              </a:rPr>
              <a:t>MENILAI</a:t>
            </a:r>
            <a:r>
              <a:rPr sz="2400" spc="-35" dirty="0">
                <a:latin typeface="Impact"/>
                <a:cs typeface="Impact"/>
              </a:rPr>
              <a:t> </a:t>
            </a:r>
            <a:r>
              <a:rPr sz="2400" spc="-5" dirty="0">
                <a:latin typeface="Impact"/>
                <a:cs typeface="Impact"/>
              </a:rPr>
              <a:t>SECARA</a:t>
            </a:r>
            <a:r>
              <a:rPr sz="2400" dirty="0">
                <a:latin typeface="Impact"/>
                <a:cs typeface="Impact"/>
              </a:rPr>
              <a:t> MENYELURUH</a:t>
            </a:r>
            <a:r>
              <a:rPr sz="2400" spc="-20" dirty="0">
                <a:latin typeface="Impact"/>
                <a:cs typeface="Impact"/>
              </a:rPr>
              <a:t> </a:t>
            </a:r>
            <a:r>
              <a:rPr sz="2400" spc="-5" dirty="0">
                <a:latin typeface="Impact"/>
                <a:cs typeface="Impact"/>
              </a:rPr>
              <a:t>DAN</a:t>
            </a:r>
            <a:r>
              <a:rPr sz="2400" spc="25" dirty="0">
                <a:latin typeface="Impact"/>
                <a:cs typeface="Impact"/>
              </a:rPr>
              <a:t> </a:t>
            </a:r>
            <a:r>
              <a:rPr sz="2400" dirty="0">
                <a:latin typeface="Impact"/>
                <a:cs typeface="Impact"/>
              </a:rPr>
              <a:t>SESUAI</a:t>
            </a:r>
            <a:r>
              <a:rPr sz="2400" spc="-55" dirty="0">
                <a:latin typeface="Impact"/>
                <a:cs typeface="Impact"/>
              </a:rPr>
              <a:t> </a:t>
            </a:r>
            <a:r>
              <a:rPr sz="2400" spc="-30" dirty="0">
                <a:latin typeface="Impact"/>
                <a:cs typeface="Impact"/>
              </a:rPr>
              <a:t>KEGIATAN</a:t>
            </a:r>
            <a:endParaRPr sz="2400">
              <a:latin typeface="Impact"/>
              <a:cs typeface="Impact"/>
            </a:endParaRPr>
          </a:p>
          <a:p>
            <a:pPr marL="241300">
              <a:lnSpc>
                <a:spcPct val="100000"/>
              </a:lnSpc>
              <a:spcBef>
                <a:spcPts val="285"/>
              </a:spcBef>
            </a:pPr>
            <a:r>
              <a:rPr sz="2400" spc="-5" dirty="0">
                <a:latin typeface="Impact"/>
                <a:cs typeface="Impact"/>
              </a:rPr>
              <a:t>BERPAKAIAN</a:t>
            </a:r>
            <a:r>
              <a:rPr sz="2400" spc="-30" dirty="0">
                <a:latin typeface="Impact"/>
                <a:cs typeface="Impact"/>
              </a:rPr>
              <a:t> </a:t>
            </a:r>
            <a:r>
              <a:rPr sz="2400" dirty="0">
                <a:latin typeface="Impact"/>
                <a:cs typeface="Impact"/>
              </a:rPr>
              <a:t>RAPI</a:t>
            </a:r>
            <a:endParaRPr sz="2400">
              <a:latin typeface="Impact"/>
              <a:cs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grpSp>
        <p:nvGrpSpPr>
          <p:cNvPr id="3" name="object 3"/>
          <p:cNvGrpSpPr/>
          <p:nvPr/>
        </p:nvGrpSpPr>
        <p:grpSpPr>
          <a:xfrm>
            <a:off x="0" y="0"/>
            <a:ext cx="1073150" cy="5291455"/>
            <a:chOff x="0" y="0"/>
            <a:chExt cx="1073150" cy="5291455"/>
          </a:xfrm>
        </p:grpSpPr>
        <p:sp>
          <p:nvSpPr>
            <p:cNvPr id="4" name="object 4"/>
            <p:cNvSpPr/>
            <p:nvPr/>
          </p:nvSpPr>
          <p:spPr>
            <a:xfrm>
              <a:off x="0" y="0"/>
              <a:ext cx="1073150" cy="5291455"/>
            </a:xfrm>
            <a:custGeom>
              <a:avLst/>
              <a:gdLst/>
              <a:ahLst/>
              <a:cxnLst/>
              <a:rect l="l" t="t" r="r" b="b"/>
              <a:pathLst>
                <a:path w="1073150" h="5291455">
                  <a:moveTo>
                    <a:pt x="1072896" y="0"/>
                  </a:moveTo>
                  <a:lnTo>
                    <a:pt x="815784" y="0"/>
                  </a:lnTo>
                  <a:lnTo>
                    <a:pt x="0" y="4972177"/>
                  </a:lnTo>
                  <a:lnTo>
                    <a:pt x="0" y="5257927"/>
                  </a:lnTo>
                  <a:lnTo>
                    <a:pt x="199974" y="5291328"/>
                  </a:lnTo>
                  <a:lnTo>
                    <a:pt x="1072896" y="0"/>
                  </a:lnTo>
                  <a:close/>
                </a:path>
              </a:pathLst>
            </a:custGeom>
            <a:solidFill>
              <a:srgbClr val="2FACEB"/>
            </a:solidFill>
          </p:spPr>
          <p:txBody>
            <a:bodyPr wrap="square" lIns="0" tIns="0" rIns="0" bIns="0" rtlCol="0"/>
            <a:lstStyle/>
            <a:p>
              <a:endParaRPr/>
            </a:p>
          </p:txBody>
        </p:sp>
        <p:sp>
          <p:nvSpPr>
            <p:cNvPr id="5" name="object 5"/>
            <p:cNvSpPr/>
            <p:nvPr/>
          </p:nvSpPr>
          <p:spPr>
            <a:xfrm>
              <a:off x="0" y="0"/>
              <a:ext cx="759460" cy="4624070"/>
            </a:xfrm>
            <a:custGeom>
              <a:avLst/>
              <a:gdLst/>
              <a:ahLst/>
              <a:cxnLst/>
              <a:rect l="l" t="t" r="r" b="b"/>
              <a:pathLst>
                <a:path w="759460" h="4624070">
                  <a:moveTo>
                    <a:pt x="758952" y="0"/>
                  </a:moveTo>
                  <a:lnTo>
                    <a:pt x="504913" y="0"/>
                  </a:lnTo>
                  <a:lnTo>
                    <a:pt x="0" y="3076194"/>
                  </a:lnTo>
                  <a:lnTo>
                    <a:pt x="0" y="4623816"/>
                  </a:lnTo>
                  <a:lnTo>
                    <a:pt x="758952" y="0"/>
                  </a:lnTo>
                  <a:close/>
                </a:path>
              </a:pathLst>
            </a:custGeom>
            <a:solidFill>
              <a:srgbClr val="585858"/>
            </a:solidFill>
          </p:spPr>
          <p:txBody>
            <a:bodyPr wrap="square" lIns="0" tIns="0" rIns="0" bIns="0" rtlCol="0"/>
            <a:lstStyle/>
            <a:p>
              <a:endParaRPr/>
            </a:p>
          </p:txBody>
        </p:sp>
      </p:grpSp>
      <p:grpSp>
        <p:nvGrpSpPr>
          <p:cNvPr id="6" name="object 6"/>
          <p:cNvGrpSpPr/>
          <p:nvPr/>
        </p:nvGrpSpPr>
        <p:grpSpPr>
          <a:xfrm>
            <a:off x="0" y="5257800"/>
            <a:ext cx="2131060" cy="1600200"/>
            <a:chOff x="0" y="5257800"/>
            <a:chExt cx="2131060" cy="1600200"/>
          </a:xfrm>
        </p:grpSpPr>
        <p:sp>
          <p:nvSpPr>
            <p:cNvPr id="7" name="object 7"/>
            <p:cNvSpPr/>
            <p:nvPr/>
          </p:nvSpPr>
          <p:spPr>
            <a:xfrm>
              <a:off x="0" y="5663184"/>
              <a:ext cx="905510" cy="1195070"/>
            </a:xfrm>
            <a:custGeom>
              <a:avLst/>
              <a:gdLst/>
              <a:ahLst/>
              <a:cxnLst/>
              <a:rect l="l" t="t" r="r" b="b"/>
              <a:pathLst>
                <a:path w="905510" h="1195070">
                  <a:moveTo>
                    <a:pt x="0" y="0"/>
                  </a:moveTo>
                  <a:lnTo>
                    <a:pt x="0" y="19037"/>
                  </a:lnTo>
                  <a:lnTo>
                    <a:pt x="852932" y="1194815"/>
                  </a:lnTo>
                  <a:lnTo>
                    <a:pt x="905256" y="1194815"/>
                  </a:lnTo>
                  <a:lnTo>
                    <a:pt x="0" y="0"/>
                  </a:lnTo>
                  <a:close/>
                </a:path>
              </a:pathLst>
            </a:custGeom>
            <a:solidFill>
              <a:srgbClr val="252525"/>
            </a:solidFill>
          </p:spPr>
          <p:txBody>
            <a:bodyPr wrap="square" lIns="0" tIns="0" rIns="0" bIns="0" rtlCol="0"/>
            <a:lstStyle/>
            <a:p>
              <a:endParaRPr/>
            </a:p>
          </p:txBody>
        </p:sp>
        <p:sp>
          <p:nvSpPr>
            <p:cNvPr id="8" name="object 8"/>
            <p:cNvSpPr/>
            <p:nvPr/>
          </p:nvSpPr>
          <p:spPr>
            <a:xfrm>
              <a:off x="0" y="5297423"/>
              <a:ext cx="1487805" cy="1560830"/>
            </a:xfrm>
            <a:custGeom>
              <a:avLst/>
              <a:gdLst/>
              <a:ahLst/>
              <a:cxnLst/>
              <a:rect l="l" t="t" r="r" b="b"/>
              <a:pathLst>
                <a:path w="1487805" h="1560829">
                  <a:moveTo>
                    <a:pt x="0" y="0"/>
                  </a:moveTo>
                  <a:lnTo>
                    <a:pt x="0" y="4698"/>
                  </a:lnTo>
                  <a:lnTo>
                    <a:pt x="1430274" y="1560575"/>
                  </a:lnTo>
                  <a:lnTo>
                    <a:pt x="1487424" y="1560575"/>
                  </a:lnTo>
                  <a:lnTo>
                    <a:pt x="0" y="0"/>
                  </a:lnTo>
                  <a:close/>
                </a:path>
              </a:pathLst>
            </a:custGeom>
            <a:solidFill>
              <a:srgbClr val="0C5A82"/>
            </a:solidFill>
          </p:spPr>
          <p:txBody>
            <a:bodyPr wrap="square" lIns="0" tIns="0" rIns="0" bIns="0" rtlCol="0"/>
            <a:lstStyle/>
            <a:p>
              <a:endParaRPr/>
            </a:p>
          </p:txBody>
        </p:sp>
        <p:sp>
          <p:nvSpPr>
            <p:cNvPr id="9" name="object 9"/>
            <p:cNvSpPr/>
            <p:nvPr/>
          </p:nvSpPr>
          <p:spPr>
            <a:xfrm>
              <a:off x="0" y="5257800"/>
              <a:ext cx="2131060" cy="1600200"/>
            </a:xfrm>
            <a:custGeom>
              <a:avLst/>
              <a:gdLst/>
              <a:ahLst/>
              <a:cxnLst/>
              <a:rect l="l" t="t" r="r" b="b"/>
              <a:pathLst>
                <a:path w="2131060" h="1600200">
                  <a:moveTo>
                    <a:pt x="0" y="0"/>
                  </a:moveTo>
                  <a:lnTo>
                    <a:pt x="0" y="38100"/>
                  </a:lnTo>
                  <a:lnTo>
                    <a:pt x="1486408" y="1600199"/>
                  </a:lnTo>
                  <a:lnTo>
                    <a:pt x="2130552" y="1600199"/>
                  </a:lnTo>
                  <a:lnTo>
                    <a:pt x="199885" y="33274"/>
                  </a:lnTo>
                  <a:lnTo>
                    <a:pt x="0" y="0"/>
                  </a:lnTo>
                  <a:close/>
                </a:path>
              </a:pathLst>
            </a:custGeom>
            <a:solidFill>
              <a:srgbClr val="1286C3"/>
            </a:solidFill>
          </p:spPr>
          <p:txBody>
            <a:bodyPr wrap="square" lIns="0" tIns="0" rIns="0" bIns="0" rtlCol="0"/>
            <a:lstStyle/>
            <a:p>
              <a:endParaRPr/>
            </a:p>
          </p:txBody>
        </p:sp>
        <p:sp>
          <p:nvSpPr>
            <p:cNvPr id="10" name="object 10"/>
            <p:cNvSpPr/>
            <p:nvPr/>
          </p:nvSpPr>
          <p:spPr>
            <a:xfrm>
              <a:off x="0" y="5358384"/>
              <a:ext cx="1377950" cy="1499870"/>
            </a:xfrm>
            <a:custGeom>
              <a:avLst/>
              <a:gdLst/>
              <a:ahLst/>
              <a:cxnLst/>
              <a:rect l="l" t="t" r="r" b="b"/>
              <a:pathLst>
                <a:path w="1377950" h="1499870">
                  <a:moveTo>
                    <a:pt x="0" y="0"/>
                  </a:moveTo>
                  <a:lnTo>
                    <a:pt x="0" y="304685"/>
                  </a:lnTo>
                  <a:lnTo>
                    <a:pt x="906297" y="1499615"/>
                  </a:lnTo>
                  <a:lnTo>
                    <a:pt x="1377696" y="1499615"/>
                  </a:lnTo>
                  <a:lnTo>
                    <a:pt x="0" y="0"/>
                  </a:lnTo>
                  <a:close/>
                </a:path>
              </a:pathLst>
            </a:custGeom>
            <a:solidFill>
              <a:srgbClr val="404040"/>
            </a:solidFill>
          </p:spPr>
          <p:txBody>
            <a:bodyPr wrap="square" lIns="0" tIns="0" rIns="0" bIns="0" rtlCol="0"/>
            <a:lstStyle/>
            <a:p>
              <a:endParaRPr/>
            </a:p>
          </p:txBody>
        </p:sp>
      </p:grpSp>
      <p:sp>
        <p:nvSpPr>
          <p:cNvPr id="11" name="object 11"/>
          <p:cNvSpPr txBox="1">
            <a:spLocks noGrp="1"/>
          </p:cNvSpPr>
          <p:nvPr>
            <p:ph type="title"/>
          </p:nvPr>
        </p:nvSpPr>
        <p:spPr>
          <a:xfrm>
            <a:off x="1335786" y="1097102"/>
            <a:ext cx="6999605" cy="636905"/>
          </a:xfrm>
          <a:prstGeom prst="rect">
            <a:avLst/>
          </a:prstGeom>
        </p:spPr>
        <p:txBody>
          <a:bodyPr vert="horz" wrap="square" lIns="0" tIns="13970" rIns="0" bIns="0" rtlCol="0">
            <a:spAutoFit/>
          </a:bodyPr>
          <a:lstStyle/>
          <a:p>
            <a:pPr marL="12700">
              <a:lnSpc>
                <a:spcPct val="100000"/>
              </a:lnSpc>
              <a:spcBef>
                <a:spcPts val="110"/>
              </a:spcBef>
            </a:pPr>
            <a:r>
              <a:rPr sz="4000" spc="-5" dirty="0">
                <a:solidFill>
                  <a:srgbClr val="000000"/>
                </a:solidFill>
                <a:latin typeface="Corbel"/>
                <a:cs typeface="Corbel"/>
              </a:rPr>
              <a:t>Kegiatan</a:t>
            </a:r>
            <a:r>
              <a:rPr sz="4000" spc="-70" dirty="0">
                <a:solidFill>
                  <a:srgbClr val="000000"/>
                </a:solidFill>
                <a:latin typeface="Corbel"/>
                <a:cs typeface="Corbel"/>
              </a:rPr>
              <a:t> </a:t>
            </a:r>
            <a:r>
              <a:rPr sz="4000" dirty="0">
                <a:solidFill>
                  <a:srgbClr val="000000"/>
                </a:solidFill>
                <a:latin typeface="Corbel"/>
                <a:cs typeface="Corbel"/>
              </a:rPr>
              <a:t>rutin</a:t>
            </a:r>
            <a:r>
              <a:rPr sz="4000" spc="-30" dirty="0">
                <a:solidFill>
                  <a:srgbClr val="000000"/>
                </a:solidFill>
                <a:latin typeface="Corbel"/>
                <a:cs typeface="Corbel"/>
              </a:rPr>
              <a:t> </a:t>
            </a:r>
            <a:r>
              <a:rPr sz="4000" dirty="0">
                <a:solidFill>
                  <a:srgbClr val="000000"/>
                </a:solidFill>
                <a:latin typeface="Corbel"/>
                <a:cs typeface="Corbel"/>
              </a:rPr>
              <a:t>sebelum</a:t>
            </a:r>
            <a:r>
              <a:rPr sz="4000" spc="-30" dirty="0">
                <a:solidFill>
                  <a:srgbClr val="000000"/>
                </a:solidFill>
                <a:latin typeface="Corbel"/>
                <a:cs typeface="Corbel"/>
              </a:rPr>
              <a:t> </a:t>
            </a:r>
            <a:r>
              <a:rPr sz="4000" dirty="0">
                <a:solidFill>
                  <a:srgbClr val="000000"/>
                </a:solidFill>
                <a:latin typeface="Corbel"/>
                <a:cs typeface="Corbel"/>
              </a:rPr>
              <a:t>mengajar</a:t>
            </a:r>
            <a:endParaRPr sz="4000">
              <a:latin typeface="Corbel"/>
              <a:cs typeface="Corbel"/>
            </a:endParaRPr>
          </a:p>
        </p:txBody>
      </p:sp>
      <p:sp>
        <p:nvSpPr>
          <p:cNvPr id="12" name="object 12"/>
          <p:cNvSpPr txBox="1"/>
          <p:nvPr/>
        </p:nvSpPr>
        <p:spPr>
          <a:xfrm>
            <a:off x="1061110" y="1898650"/>
            <a:ext cx="7416800" cy="4026535"/>
          </a:xfrm>
          <a:prstGeom prst="rect">
            <a:avLst/>
          </a:prstGeom>
        </p:spPr>
        <p:txBody>
          <a:bodyPr vert="horz" wrap="square" lIns="0" tIns="12700" rIns="0" bIns="0" rtlCol="0">
            <a:spAutoFit/>
          </a:bodyPr>
          <a:lstStyle/>
          <a:p>
            <a:pPr marL="299085" indent="-287020">
              <a:lnSpc>
                <a:spcPct val="100000"/>
              </a:lnSpc>
              <a:spcBef>
                <a:spcPts val="100"/>
              </a:spcBef>
              <a:buClr>
                <a:srgbClr val="1286C3"/>
              </a:buClr>
              <a:buSzPct val="143750"/>
              <a:buFont typeface="Arial MT"/>
              <a:buChar char="•"/>
              <a:tabLst>
                <a:tab pos="299720" algn="l"/>
              </a:tabLst>
            </a:pPr>
            <a:r>
              <a:rPr sz="2400" dirty="0">
                <a:latin typeface="Corbel"/>
                <a:cs typeface="Corbel"/>
              </a:rPr>
              <a:t>tepat</a:t>
            </a:r>
            <a:r>
              <a:rPr sz="2400" spc="-35" dirty="0">
                <a:latin typeface="Corbel"/>
                <a:cs typeface="Corbel"/>
              </a:rPr>
              <a:t> </a:t>
            </a:r>
            <a:r>
              <a:rPr sz="2400" dirty="0">
                <a:latin typeface="Corbel"/>
                <a:cs typeface="Corbel"/>
              </a:rPr>
              <a:t>waktu</a:t>
            </a:r>
            <a:endParaRPr sz="2400">
              <a:latin typeface="Corbel"/>
              <a:cs typeface="Corbel"/>
            </a:endParaRPr>
          </a:p>
          <a:p>
            <a:pPr marL="299085" indent="-287020">
              <a:lnSpc>
                <a:spcPct val="100000"/>
              </a:lnSpc>
              <a:spcBef>
                <a:spcPts val="1175"/>
              </a:spcBef>
              <a:buClr>
                <a:srgbClr val="1286C3"/>
              </a:buClr>
              <a:buSzPct val="143750"/>
              <a:buFont typeface="Arial MT"/>
              <a:buChar char="•"/>
              <a:tabLst>
                <a:tab pos="299720" algn="l"/>
              </a:tabLst>
            </a:pPr>
            <a:r>
              <a:rPr sz="2400" spc="-5" dirty="0">
                <a:latin typeface="Corbel"/>
                <a:cs typeface="Corbel"/>
              </a:rPr>
              <a:t>Absensi</a:t>
            </a:r>
            <a:r>
              <a:rPr sz="2400" dirty="0">
                <a:latin typeface="Corbel"/>
                <a:cs typeface="Corbel"/>
              </a:rPr>
              <a:t> </a:t>
            </a:r>
            <a:r>
              <a:rPr sz="2400" spc="-5" dirty="0">
                <a:latin typeface="Corbel"/>
                <a:cs typeface="Corbel"/>
              </a:rPr>
              <a:t>(5</a:t>
            </a:r>
            <a:r>
              <a:rPr sz="2400" dirty="0">
                <a:latin typeface="Corbel"/>
                <a:cs typeface="Corbel"/>
              </a:rPr>
              <a:t> menit</a:t>
            </a:r>
            <a:r>
              <a:rPr sz="2400" spc="5" dirty="0">
                <a:latin typeface="Corbel"/>
                <a:cs typeface="Corbel"/>
              </a:rPr>
              <a:t> </a:t>
            </a:r>
            <a:r>
              <a:rPr sz="2400" spc="-5" dirty="0">
                <a:latin typeface="Corbel"/>
                <a:cs typeface="Corbel"/>
              </a:rPr>
              <a:t>setelah</a:t>
            </a:r>
            <a:r>
              <a:rPr sz="2400" spc="20" dirty="0">
                <a:latin typeface="Corbel"/>
                <a:cs typeface="Corbel"/>
              </a:rPr>
              <a:t> </a:t>
            </a:r>
            <a:r>
              <a:rPr sz="2400" spc="-10" dirty="0">
                <a:latin typeface="Corbel"/>
                <a:cs typeface="Corbel"/>
              </a:rPr>
              <a:t>dikelas)</a:t>
            </a:r>
            <a:r>
              <a:rPr sz="2400" spc="-10" dirty="0">
                <a:latin typeface="Wingdings"/>
                <a:cs typeface="Wingdings"/>
              </a:rPr>
              <a:t></a:t>
            </a:r>
            <a:r>
              <a:rPr sz="2400" spc="-110" dirty="0">
                <a:latin typeface="Times New Roman"/>
                <a:cs typeface="Times New Roman"/>
              </a:rPr>
              <a:t> </a:t>
            </a:r>
            <a:r>
              <a:rPr sz="2400" dirty="0">
                <a:latin typeface="Corbel"/>
                <a:cs typeface="Corbel"/>
              </a:rPr>
              <a:t>absen</a:t>
            </a:r>
            <a:r>
              <a:rPr sz="2400" spc="10" dirty="0">
                <a:latin typeface="Corbel"/>
                <a:cs typeface="Corbel"/>
              </a:rPr>
              <a:t> </a:t>
            </a:r>
            <a:r>
              <a:rPr sz="2400" dirty="0">
                <a:latin typeface="Corbel"/>
                <a:cs typeface="Corbel"/>
              </a:rPr>
              <a:t>pribadi</a:t>
            </a:r>
            <a:r>
              <a:rPr sz="2400" spc="-20" dirty="0">
                <a:latin typeface="Corbel"/>
                <a:cs typeface="Corbel"/>
              </a:rPr>
              <a:t> </a:t>
            </a:r>
            <a:r>
              <a:rPr sz="2400" spc="-5" dirty="0">
                <a:latin typeface="Corbel"/>
                <a:cs typeface="Corbel"/>
              </a:rPr>
              <a:t>dosen</a:t>
            </a:r>
            <a:endParaRPr sz="2400">
              <a:latin typeface="Corbel"/>
              <a:cs typeface="Corbel"/>
            </a:endParaRPr>
          </a:p>
          <a:p>
            <a:pPr marL="299085" indent="-287020">
              <a:lnSpc>
                <a:spcPct val="100000"/>
              </a:lnSpc>
              <a:spcBef>
                <a:spcPts val="1180"/>
              </a:spcBef>
              <a:buClr>
                <a:srgbClr val="1286C3"/>
              </a:buClr>
              <a:buSzPct val="143750"/>
              <a:buFont typeface="Arial MT"/>
              <a:buChar char="•"/>
              <a:tabLst>
                <a:tab pos="299720" algn="l"/>
              </a:tabLst>
            </a:pPr>
            <a:r>
              <a:rPr sz="2400" spc="-10" dirty="0">
                <a:latin typeface="Corbel"/>
                <a:cs typeface="Corbel"/>
              </a:rPr>
              <a:t>Ket.</a:t>
            </a:r>
            <a:endParaRPr sz="2400">
              <a:latin typeface="Corbel"/>
              <a:cs typeface="Corbel"/>
            </a:endParaRPr>
          </a:p>
          <a:p>
            <a:pPr marL="756285" lvl="1" indent="-287020">
              <a:lnSpc>
                <a:spcPct val="100000"/>
              </a:lnSpc>
              <a:spcBef>
                <a:spcPts val="1175"/>
              </a:spcBef>
              <a:buClr>
                <a:srgbClr val="1286C3"/>
              </a:buClr>
              <a:buSzPct val="143750"/>
              <a:buFont typeface="Arial MT"/>
              <a:buChar char="•"/>
              <a:tabLst>
                <a:tab pos="756920" algn="l"/>
              </a:tabLst>
            </a:pPr>
            <a:r>
              <a:rPr sz="2400" dirty="0">
                <a:latin typeface="Corbel"/>
                <a:cs typeface="Corbel"/>
              </a:rPr>
              <a:t>Alfa</a:t>
            </a:r>
            <a:r>
              <a:rPr sz="2400" spc="-5" dirty="0">
                <a:latin typeface="Corbel"/>
                <a:cs typeface="Corbel"/>
              </a:rPr>
              <a:t> </a:t>
            </a:r>
            <a:r>
              <a:rPr sz="2400" dirty="0">
                <a:latin typeface="Corbel"/>
                <a:cs typeface="Corbel"/>
              </a:rPr>
              <a:t>(A)</a:t>
            </a:r>
            <a:r>
              <a:rPr sz="2400" spc="-20" dirty="0">
                <a:latin typeface="Corbel"/>
                <a:cs typeface="Corbel"/>
              </a:rPr>
              <a:t> </a:t>
            </a:r>
            <a:r>
              <a:rPr sz="2400" dirty="0">
                <a:latin typeface="Corbel"/>
                <a:cs typeface="Corbel"/>
              </a:rPr>
              <a:t>bagi</a:t>
            </a:r>
            <a:r>
              <a:rPr sz="2400" spc="-5" dirty="0">
                <a:latin typeface="Corbel"/>
                <a:cs typeface="Corbel"/>
              </a:rPr>
              <a:t> mahasiswa</a:t>
            </a:r>
            <a:r>
              <a:rPr sz="2400" spc="45" dirty="0">
                <a:latin typeface="Corbel"/>
                <a:cs typeface="Corbel"/>
              </a:rPr>
              <a:t> </a:t>
            </a:r>
            <a:r>
              <a:rPr sz="2400" spc="-5" dirty="0">
                <a:latin typeface="Corbel"/>
                <a:cs typeface="Corbel"/>
              </a:rPr>
              <a:t>tidak </a:t>
            </a:r>
            <a:r>
              <a:rPr sz="2400" dirty="0">
                <a:latin typeface="Corbel"/>
                <a:cs typeface="Corbel"/>
              </a:rPr>
              <a:t>datang</a:t>
            </a:r>
            <a:r>
              <a:rPr sz="2400" spc="-25" dirty="0">
                <a:latin typeface="Corbel"/>
                <a:cs typeface="Corbel"/>
              </a:rPr>
              <a:t> </a:t>
            </a:r>
            <a:r>
              <a:rPr sz="2400" spc="-5" dirty="0">
                <a:latin typeface="Corbel"/>
                <a:cs typeface="Corbel"/>
              </a:rPr>
              <a:t>setelah</a:t>
            </a:r>
            <a:r>
              <a:rPr sz="2400" spc="20" dirty="0">
                <a:latin typeface="Corbel"/>
                <a:cs typeface="Corbel"/>
              </a:rPr>
              <a:t> </a:t>
            </a:r>
            <a:r>
              <a:rPr sz="2400" spc="-5" dirty="0">
                <a:latin typeface="Corbel"/>
                <a:cs typeface="Corbel"/>
              </a:rPr>
              <a:t>absensi</a:t>
            </a:r>
            <a:endParaRPr sz="2400">
              <a:latin typeface="Corbel"/>
              <a:cs typeface="Corbel"/>
            </a:endParaRPr>
          </a:p>
          <a:p>
            <a:pPr marL="756285" lvl="1" indent="-287020">
              <a:lnSpc>
                <a:spcPct val="100000"/>
              </a:lnSpc>
              <a:spcBef>
                <a:spcPts val="1180"/>
              </a:spcBef>
              <a:buClr>
                <a:srgbClr val="1286C3"/>
              </a:buClr>
              <a:buSzPct val="143750"/>
              <a:buFont typeface="Arial MT"/>
              <a:buChar char="•"/>
              <a:tabLst>
                <a:tab pos="756920" algn="l"/>
              </a:tabLst>
            </a:pPr>
            <a:r>
              <a:rPr sz="2400" spc="-5" dirty="0">
                <a:latin typeface="Corbel"/>
                <a:cs typeface="Corbel"/>
              </a:rPr>
              <a:t>Izin </a:t>
            </a:r>
            <a:r>
              <a:rPr sz="2400" dirty="0">
                <a:latin typeface="Corbel"/>
                <a:cs typeface="Corbel"/>
              </a:rPr>
              <a:t>(I)</a:t>
            </a:r>
            <a:r>
              <a:rPr sz="2400" spc="-35" dirty="0">
                <a:latin typeface="Corbel"/>
                <a:cs typeface="Corbel"/>
              </a:rPr>
              <a:t> </a:t>
            </a:r>
            <a:r>
              <a:rPr sz="2400" dirty="0">
                <a:latin typeface="Corbel"/>
                <a:cs typeface="Corbel"/>
              </a:rPr>
              <a:t>bagi</a:t>
            </a:r>
            <a:r>
              <a:rPr sz="2400" spc="-10" dirty="0">
                <a:latin typeface="Corbel"/>
                <a:cs typeface="Corbel"/>
              </a:rPr>
              <a:t> </a:t>
            </a:r>
            <a:r>
              <a:rPr sz="2400" spc="-5" dirty="0">
                <a:latin typeface="Corbel"/>
                <a:cs typeface="Corbel"/>
              </a:rPr>
              <a:t>mahasiswa</a:t>
            </a:r>
            <a:r>
              <a:rPr sz="2400" spc="30" dirty="0">
                <a:latin typeface="Corbel"/>
                <a:cs typeface="Corbel"/>
              </a:rPr>
              <a:t> </a:t>
            </a:r>
            <a:r>
              <a:rPr sz="2400" dirty="0">
                <a:latin typeface="Corbel"/>
                <a:cs typeface="Corbel"/>
              </a:rPr>
              <a:t>yang</a:t>
            </a:r>
            <a:r>
              <a:rPr sz="2400" spc="-40" dirty="0">
                <a:latin typeface="Corbel"/>
                <a:cs typeface="Corbel"/>
              </a:rPr>
              <a:t> </a:t>
            </a:r>
            <a:r>
              <a:rPr sz="2400" spc="-5" dirty="0">
                <a:latin typeface="Corbel"/>
                <a:cs typeface="Corbel"/>
              </a:rPr>
              <a:t>izin</a:t>
            </a:r>
            <a:endParaRPr sz="2400">
              <a:latin typeface="Corbel"/>
              <a:cs typeface="Corbel"/>
            </a:endParaRPr>
          </a:p>
          <a:p>
            <a:pPr marL="756285" lvl="1" indent="-287020">
              <a:lnSpc>
                <a:spcPct val="100000"/>
              </a:lnSpc>
              <a:spcBef>
                <a:spcPts val="1175"/>
              </a:spcBef>
              <a:buClr>
                <a:srgbClr val="1286C3"/>
              </a:buClr>
              <a:buSzPct val="143750"/>
              <a:buFont typeface="Arial MT"/>
              <a:buChar char="•"/>
              <a:tabLst>
                <a:tab pos="756920" algn="l"/>
              </a:tabLst>
            </a:pPr>
            <a:r>
              <a:rPr sz="2400" spc="-5" dirty="0">
                <a:latin typeface="Corbel"/>
                <a:cs typeface="Corbel"/>
              </a:rPr>
              <a:t>Cheklis</a:t>
            </a:r>
            <a:r>
              <a:rPr sz="2400" dirty="0">
                <a:latin typeface="Corbel"/>
                <a:cs typeface="Corbel"/>
              </a:rPr>
              <a:t> </a:t>
            </a:r>
            <a:r>
              <a:rPr sz="2400" spc="-5" dirty="0">
                <a:latin typeface="Corbel"/>
                <a:cs typeface="Corbel"/>
              </a:rPr>
              <a:t>(√)</a:t>
            </a:r>
            <a:r>
              <a:rPr sz="2400" spc="15" dirty="0">
                <a:latin typeface="Corbel"/>
                <a:cs typeface="Corbel"/>
              </a:rPr>
              <a:t> </a:t>
            </a:r>
            <a:r>
              <a:rPr sz="2400" dirty="0">
                <a:latin typeface="Corbel"/>
                <a:cs typeface="Corbel"/>
              </a:rPr>
              <a:t>bagi</a:t>
            </a:r>
            <a:r>
              <a:rPr sz="2400" spc="-35" dirty="0">
                <a:latin typeface="Corbel"/>
                <a:cs typeface="Corbel"/>
              </a:rPr>
              <a:t> </a:t>
            </a:r>
            <a:r>
              <a:rPr sz="2400" spc="-5" dirty="0">
                <a:latin typeface="Corbel"/>
                <a:cs typeface="Corbel"/>
              </a:rPr>
              <a:t>mahasiswa</a:t>
            </a:r>
            <a:r>
              <a:rPr sz="2400" spc="30" dirty="0">
                <a:latin typeface="Corbel"/>
                <a:cs typeface="Corbel"/>
              </a:rPr>
              <a:t> </a:t>
            </a:r>
            <a:r>
              <a:rPr sz="2400" dirty="0">
                <a:latin typeface="Corbel"/>
                <a:cs typeface="Corbel"/>
              </a:rPr>
              <a:t>yang</a:t>
            </a:r>
            <a:r>
              <a:rPr sz="2400" spc="-10" dirty="0">
                <a:latin typeface="Corbel"/>
                <a:cs typeface="Corbel"/>
              </a:rPr>
              <a:t> </a:t>
            </a:r>
            <a:r>
              <a:rPr sz="2400" spc="-5" dirty="0">
                <a:latin typeface="Corbel"/>
                <a:cs typeface="Corbel"/>
              </a:rPr>
              <a:t>hadir</a:t>
            </a:r>
            <a:endParaRPr sz="2400">
              <a:latin typeface="Corbel"/>
              <a:cs typeface="Corbel"/>
            </a:endParaRPr>
          </a:p>
          <a:p>
            <a:pPr marL="299085" indent="-287020">
              <a:lnSpc>
                <a:spcPct val="100000"/>
              </a:lnSpc>
              <a:spcBef>
                <a:spcPts val="1180"/>
              </a:spcBef>
              <a:buClr>
                <a:srgbClr val="1286C3"/>
              </a:buClr>
              <a:buSzPct val="143750"/>
              <a:buFont typeface="Arial MT"/>
              <a:buChar char="•"/>
              <a:tabLst>
                <a:tab pos="299720" algn="l"/>
              </a:tabLst>
            </a:pPr>
            <a:r>
              <a:rPr sz="2400" dirty="0">
                <a:latin typeface="Corbel"/>
                <a:cs typeface="Corbel"/>
              </a:rPr>
              <a:t>Materi</a:t>
            </a:r>
            <a:endParaRPr sz="2400">
              <a:latin typeface="Corbel"/>
              <a:cs typeface="Corbel"/>
            </a:endParaRPr>
          </a:p>
          <a:p>
            <a:pPr marL="299085" indent="-287020">
              <a:lnSpc>
                <a:spcPct val="100000"/>
              </a:lnSpc>
              <a:spcBef>
                <a:spcPts val="1180"/>
              </a:spcBef>
              <a:buClr>
                <a:srgbClr val="1286C3"/>
              </a:buClr>
              <a:buSzPct val="143750"/>
              <a:buFont typeface="Arial MT"/>
              <a:buChar char="•"/>
              <a:tabLst>
                <a:tab pos="299720" algn="l"/>
              </a:tabLst>
            </a:pPr>
            <a:r>
              <a:rPr sz="2400" spc="-15" dirty="0">
                <a:latin typeface="Corbel"/>
                <a:cs typeface="Corbel"/>
              </a:rPr>
              <a:t>Penutup</a:t>
            </a:r>
            <a:endParaRPr sz="2400">
              <a:latin typeface="Corbel"/>
              <a:cs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8"/>
          </a:xfrm>
          <a:prstGeom prst="rect">
            <a:avLst/>
          </a:prstGeom>
        </p:spPr>
      </p:pic>
      <p:grpSp>
        <p:nvGrpSpPr>
          <p:cNvPr id="3" name="object 3"/>
          <p:cNvGrpSpPr/>
          <p:nvPr/>
        </p:nvGrpSpPr>
        <p:grpSpPr>
          <a:xfrm>
            <a:off x="0" y="0"/>
            <a:ext cx="1073150" cy="5291455"/>
            <a:chOff x="0" y="0"/>
            <a:chExt cx="1073150" cy="5291455"/>
          </a:xfrm>
        </p:grpSpPr>
        <p:sp>
          <p:nvSpPr>
            <p:cNvPr id="4" name="object 4"/>
            <p:cNvSpPr/>
            <p:nvPr/>
          </p:nvSpPr>
          <p:spPr>
            <a:xfrm>
              <a:off x="0" y="0"/>
              <a:ext cx="1073150" cy="5291455"/>
            </a:xfrm>
            <a:custGeom>
              <a:avLst/>
              <a:gdLst/>
              <a:ahLst/>
              <a:cxnLst/>
              <a:rect l="l" t="t" r="r" b="b"/>
              <a:pathLst>
                <a:path w="1073150" h="5291455">
                  <a:moveTo>
                    <a:pt x="1072896" y="0"/>
                  </a:moveTo>
                  <a:lnTo>
                    <a:pt x="815784" y="0"/>
                  </a:lnTo>
                  <a:lnTo>
                    <a:pt x="0" y="4972177"/>
                  </a:lnTo>
                  <a:lnTo>
                    <a:pt x="0" y="5257927"/>
                  </a:lnTo>
                  <a:lnTo>
                    <a:pt x="199974" y="5291328"/>
                  </a:lnTo>
                  <a:lnTo>
                    <a:pt x="1072896" y="0"/>
                  </a:lnTo>
                  <a:close/>
                </a:path>
              </a:pathLst>
            </a:custGeom>
            <a:solidFill>
              <a:srgbClr val="2FACEB"/>
            </a:solidFill>
          </p:spPr>
          <p:txBody>
            <a:bodyPr wrap="square" lIns="0" tIns="0" rIns="0" bIns="0" rtlCol="0"/>
            <a:lstStyle/>
            <a:p>
              <a:endParaRPr/>
            </a:p>
          </p:txBody>
        </p:sp>
        <p:sp>
          <p:nvSpPr>
            <p:cNvPr id="5" name="object 5"/>
            <p:cNvSpPr/>
            <p:nvPr/>
          </p:nvSpPr>
          <p:spPr>
            <a:xfrm>
              <a:off x="0" y="0"/>
              <a:ext cx="759460" cy="4624070"/>
            </a:xfrm>
            <a:custGeom>
              <a:avLst/>
              <a:gdLst/>
              <a:ahLst/>
              <a:cxnLst/>
              <a:rect l="l" t="t" r="r" b="b"/>
              <a:pathLst>
                <a:path w="759460" h="4624070">
                  <a:moveTo>
                    <a:pt x="758952" y="0"/>
                  </a:moveTo>
                  <a:lnTo>
                    <a:pt x="504913" y="0"/>
                  </a:lnTo>
                  <a:lnTo>
                    <a:pt x="0" y="3076194"/>
                  </a:lnTo>
                  <a:lnTo>
                    <a:pt x="0" y="4623816"/>
                  </a:lnTo>
                  <a:lnTo>
                    <a:pt x="758952" y="0"/>
                  </a:lnTo>
                  <a:close/>
                </a:path>
              </a:pathLst>
            </a:custGeom>
            <a:solidFill>
              <a:srgbClr val="585858"/>
            </a:solidFill>
          </p:spPr>
          <p:txBody>
            <a:bodyPr wrap="square" lIns="0" tIns="0" rIns="0" bIns="0" rtlCol="0"/>
            <a:lstStyle/>
            <a:p>
              <a:endParaRPr/>
            </a:p>
          </p:txBody>
        </p:sp>
      </p:grpSp>
      <p:grpSp>
        <p:nvGrpSpPr>
          <p:cNvPr id="6" name="object 6"/>
          <p:cNvGrpSpPr/>
          <p:nvPr/>
        </p:nvGrpSpPr>
        <p:grpSpPr>
          <a:xfrm>
            <a:off x="0" y="5257800"/>
            <a:ext cx="2131060" cy="1600200"/>
            <a:chOff x="0" y="5257800"/>
            <a:chExt cx="2131060" cy="1600200"/>
          </a:xfrm>
        </p:grpSpPr>
        <p:sp>
          <p:nvSpPr>
            <p:cNvPr id="7" name="object 7"/>
            <p:cNvSpPr/>
            <p:nvPr/>
          </p:nvSpPr>
          <p:spPr>
            <a:xfrm>
              <a:off x="0" y="5663184"/>
              <a:ext cx="905510" cy="1195070"/>
            </a:xfrm>
            <a:custGeom>
              <a:avLst/>
              <a:gdLst/>
              <a:ahLst/>
              <a:cxnLst/>
              <a:rect l="l" t="t" r="r" b="b"/>
              <a:pathLst>
                <a:path w="905510" h="1195070">
                  <a:moveTo>
                    <a:pt x="0" y="0"/>
                  </a:moveTo>
                  <a:lnTo>
                    <a:pt x="0" y="19037"/>
                  </a:lnTo>
                  <a:lnTo>
                    <a:pt x="852932" y="1194815"/>
                  </a:lnTo>
                  <a:lnTo>
                    <a:pt x="905256" y="1194815"/>
                  </a:lnTo>
                  <a:lnTo>
                    <a:pt x="0" y="0"/>
                  </a:lnTo>
                  <a:close/>
                </a:path>
              </a:pathLst>
            </a:custGeom>
            <a:solidFill>
              <a:srgbClr val="252525"/>
            </a:solidFill>
          </p:spPr>
          <p:txBody>
            <a:bodyPr wrap="square" lIns="0" tIns="0" rIns="0" bIns="0" rtlCol="0"/>
            <a:lstStyle/>
            <a:p>
              <a:endParaRPr/>
            </a:p>
          </p:txBody>
        </p:sp>
        <p:sp>
          <p:nvSpPr>
            <p:cNvPr id="8" name="object 8"/>
            <p:cNvSpPr/>
            <p:nvPr/>
          </p:nvSpPr>
          <p:spPr>
            <a:xfrm>
              <a:off x="0" y="5297423"/>
              <a:ext cx="1487805" cy="1560830"/>
            </a:xfrm>
            <a:custGeom>
              <a:avLst/>
              <a:gdLst/>
              <a:ahLst/>
              <a:cxnLst/>
              <a:rect l="l" t="t" r="r" b="b"/>
              <a:pathLst>
                <a:path w="1487805" h="1560829">
                  <a:moveTo>
                    <a:pt x="0" y="0"/>
                  </a:moveTo>
                  <a:lnTo>
                    <a:pt x="0" y="4698"/>
                  </a:lnTo>
                  <a:lnTo>
                    <a:pt x="1430274" y="1560575"/>
                  </a:lnTo>
                  <a:lnTo>
                    <a:pt x="1487424" y="1560575"/>
                  </a:lnTo>
                  <a:lnTo>
                    <a:pt x="0" y="0"/>
                  </a:lnTo>
                  <a:close/>
                </a:path>
              </a:pathLst>
            </a:custGeom>
            <a:solidFill>
              <a:srgbClr val="0C5A82"/>
            </a:solidFill>
          </p:spPr>
          <p:txBody>
            <a:bodyPr wrap="square" lIns="0" tIns="0" rIns="0" bIns="0" rtlCol="0"/>
            <a:lstStyle/>
            <a:p>
              <a:endParaRPr/>
            </a:p>
          </p:txBody>
        </p:sp>
        <p:sp>
          <p:nvSpPr>
            <p:cNvPr id="9" name="object 9"/>
            <p:cNvSpPr/>
            <p:nvPr/>
          </p:nvSpPr>
          <p:spPr>
            <a:xfrm>
              <a:off x="0" y="5257800"/>
              <a:ext cx="2131060" cy="1600200"/>
            </a:xfrm>
            <a:custGeom>
              <a:avLst/>
              <a:gdLst/>
              <a:ahLst/>
              <a:cxnLst/>
              <a:rect l="l" t="t" r="r" b="b"/>
              <a:pathLst>
                <a:path w="2131060" h="1600200">
                  <a:moveTo>
                    <a:pt x="0" y="0"/>
                  </a:moveTo>
                  <a:lnTo>
                    <a:pt x="0" y="38100"/>
                  </a:lnTo>
                  <a:lnTo>
                    <a:pt x="1486408" y="1600199"/>
                  </a:lnTo>
                  <a:lnTo>
                    <a:pt x="2130552" y="1600199"/>
                  </a:lnTo>
                  <a:lnTo>
                    <a:pt x="199885" y="33274"/>
                  </a:lnTo>
                  <a:lnTo>
                    <a:pt x="0" y="0"/>
                  </a:lnTo>
                  <a:close/>
                </a:path>
              </a:pathLst>
            </a:custGeom>
            <a:solidFill>
              <a:srgbClr val="1286C3"/>
            </a:solidFill>
          </p:spPr>
          <p:txBody>
            <a:bodyPr wrap="square" lIns="0" tIns="0" rIns="0" bIns="0" rtlCol="0"/>
            <a:lstStyle/>
            <a:p>
              <a:endParaRPr/>
            </a:p>
          </p:txBody>
        </p:sp>
        <p:sp>
          <p:nvSpPr>
            <p:cNvPr id="10" name="object 10"/>
            <p:cNvSpPr/>
            <p:nvPr/>
          </p:nvSpPr>
          <p:spPr>
            <a:xfrm>
              <a:off x="0" y="5358384"/>
              <a:ext cx="1377950" cy="1499870"/>
            </a:xfrm>
            <a:custGeom>
              <a:avLst/>
              <a:gdLst/>
              <a:ahLst/>
              <a:cxnLst/>
              <a:rect l="l" t="t" r="r" b="b"/>
              <a:pathLst>
                <a:path w="1377950" h="1499870">
                  <a:moveTo>
                    <a:pt x="0" y="0"/>
                  </a:moveTo>
                  <a:lnTo>
                    <a:pt x="0" y="304685"/>
                  </a:lnTo>
                  <a:lnTo>
                    <a:pt x="906297" y="1499615"/>
                  </a:lnTo>
                  <a:lnTo>
                    <a:pt x="1377696" y="1499615"/>
                  </a:lnTo>
                  <a:lnTo>
                    <a:pt x="0" y="0"/>
                  </a:lnTo>
                  <a:close/>
                </a:path>
              </a:pathLst>
            </a:custGeom>
            <a:solidFill>
              <a:srgbClr val="404040"/>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609035" rIns="0" bIns="0" rtlCol="0">
            <a:spAutoFit/>
          </a:bodyPr>
          <a:lstStyle/>
          <a:p>
            <a:pPr marL="1844675" marR="5080" indent="-832485">
              <a:lnSpc>
                <a:spcPct val="100000"/>
              </a:lnSpc>
              <a:spcBef>
                <a:spcPts val="110"/>
              </a:spcBef>
            </a:pPr>
            <a:r>
              <a:rPr sz="4000" b="1" spc="-15" dirty="0">
                <a:solidFill>
                  <a:srgbClr val="000000"/>
                </a:solidFill>
                <a:latin typeface="Corbel"/>
                <a:cs typeface="Corbel"/>
              </a:rPr>
              <a:t>Penilaian</a:t>
            </a:r>
            <a:r>
              <a:rPr sz="4000" b="1" spc="-75" dirty="0">
                <a:solidFill>
                  <a:srgbClr val="000000"/>
                </a:solidFill>
                <a:latin typeface="Corbel"/>
                <a:cs typeface="Corbel"/>
              </a:rPr>
              <a:t> </a:t>
            </a:r>
            <a:r>
              <a:rPr sz="4000" b="1" spc="5" dirty="0">
                <a:solidFill>
                  <a:srgbClr val="000000"/>
                </a:solidFill>
                <a:latin typeface="Corbel"/>
                <a:cs typeface="Corbel"/>
              </a:rPr>
              <a:t>dan</a:t>
            </a:r>
            <a:r>
              <a:rPr sz="4000" b="1" spc="-25" dirty="0">
                <a:solidFill>
                  <a:srgbClr val="000000"/>
                </a:solidFill>
                <a:latin typeface="Corbel"/>
                <a:cs typeface="Corbel"/>
              </a:rPr>
              <a:t> </a:t>
            </a:r>
            <a:r>
              <a:rPr sz="4000" b="1" dirty="0">
                <a:solidFill>
                  <a:srgbClr val="000000"/>
                </a:solidFill>
                <a:latin typeface="Corbel"/>
                <a:cs typeface="Corbel"/>
              </a:rPr>
              <a:t>Kriteria </a:t>
            </a:r>
            <a:r>
              <a:rPr sz="4000" b="1" spc="-810" dirty="0">
                <a:solidFill>
                  <a:srgbClr val="000000"/>
                </a:solidFill>
                <a:latin typeface="Corbel"/>
                <a:cs typeface="Corbel"/>
              </a:rPr>
              <a:t> </a:t>
            </a:r>
            <a:r>
              <a:rPr sz="4000" b="1" spc="-15" dirty="0">
                <a:solidFill>
                  <a:srgbClr val="000000"/>
                </a:solidFill>
                <a:latin typeface="Corbel"/>
                <a:cs typeface="Corbel"/>
              </a:rPr>
              <a:t>Pembelajaran</a:t>
            </a:r>
            <a:endParaRPr sz="4000">
              <a:latin typeface="Corbel"/>
              <a:cs typeface="Corbel"/>
            </a:endParaRPr>
          </a:p>
        </p:txBody>
      </p:sp>
      <p:graphicFrame>
        <p:nvGraphicFramePr>
          <p:cNvPr id="12" name="object 12"/>
          <p:cNvGraphicFramePr>
            <a:graphicFrameLocks noGrp="1"/>
          </p:cNvGraphicFramePr>
          <p:nvPr/>
        </p:nvGraphicFramePr>
        <p:xfrm>
          <a:off x="1365250" y="2508250"/>
          <a:ext cx="6323962" cy="2286000"/>
        </p:xfrm>
        <a:graphic>
          <a:graphicData uri="http://schemas.openxmlformats.org/drawingml/2006/table">
            <a:tbl>
              <a:tblPr firstRow="1" bandRow="1">
                <a:tableStyleId>{2D5ABB26-0587-4C30-8999-92F81FD0307C}</a:tableStyleId>
              </a:tblPr>
              <a:tblGrid>
                <a:gridCol w="3373754"/>
                <a:gridCol w="564514"/>
                <a:gridCol w="2385694"/>
              </a:tblGrid>
              <a:tr h="457200">
                <a:tc>
                  <a:txBody>
                    <a:bodyPr/>
                    <a:lstStyle/>
                    <a:p>
                      <a:pPr algn="ctr">
                        <a:lnSpc>
                          <a:spcPct val="100000"/>
                        </a:lnSpc>
                        <a:spcBef>
                          <a:spcPts val="720"/>
                        </a:spcBef>
                      </a:pPr>
                      <a:r>
                        <a:rPr sz="2000" b="1" spc="-15" dirty="0">
                          <a:latin typeface="Times New Roman"/>
                          <a:cs typeface="Times New Roman"/>
                        </a:rPr>
                        <a:t>Presensi</a:t>
                      </a:r>
                      <a:endParaRPr sz="2000">
                        <a:latin typeface="Times New Roman"/>
                        <a:cs typeface="Times New Roman"/>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720"/>
                        </a:spcBef>
                      </a:pPr>
                      <a:r>
                        <a:rPr sz="2000" b="1" dirty="0">
                          <a:latin typeface="Times New Roman"/>
                          <a:cs typeface="Times New Roman"/>
                        </a:rPr>
                        <a:t>:</a:t>
                      </a:r>
                      <a:endParaRPr sz="2000">
                        <a:latin typeface="Times New Roman"/>
                        <a:cs typeface="Times New Roman"/>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927100" algn="r">
                        <a:lnSpc>
                          <a:spcPct val="100000"/>
                        </a:lnSpc>
                        <a:spcBef>
                          <a:spcPts val="720"/>
                        </a:spcBef>
                      </a:pPr>
                      <a:r>
                        <a:rPr sz="2000" b="1" spc="5" dirty="0">
                          <a:latin typeface="Times New Roman"/>
                          <a:cs typeface="Times New Roman"/>
                        </a:rPr>
                        <a:t>30%</a:t>
                      </a:r>
                      <a:endParaRPr sz="2000">
                        <a:latin typeface="Times New Roman"/>
                        <a:cs typeface="Times New Roman"/>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marL="1270" algn="ctr">
                        <a:lnSpc>
                          <a:spcPct val="100000"/>
                        </a:lnSpc>
                        <a:spcBef>
                          <a:spcPts val="720"/>
                        </a:spcBef>
                      </a:pPr>
                      <a:r>
                        <a:rPr sz="2000" b="1" spc="-45" dirty="0">
                          <a:latin typeface="Times New Roman"/>
                          <a:cs typeface="Times New Roman"/>
                        </a:rPr>
                        <a:t>Tugas</a:t>
                      </a:r>
                      <a:endParaRPr sz="2000">
                        <a:latin typeface="Times New Roman"/>
                        <a:cs typeface="Times New Roman"/>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720"/>
                        </a:spcBef>
                      </a:pPr>
                      <a:r>
                        <a:rPr sz="2000" b="1" dirty="0">
                          <a:latin typeface="Times New Roman"/>
                          <a:cs typeface="Times New Roman"/>
                        </a:rPr>
                        <a:t>:</a:t>
                      </a:r>
                      <a:endParaRPr sz="2000">
                        <a:latin typeface="Times New Roman"/>
                        <a:cs typeface="Times New Roman"/>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99160" algn="r">
                        <a:lnSpc>
                          <a:spcPct val="100000"/>
                        </a:lnSpc>
                        <a:spcBef>
                          <a:spcPts val="720"/>
                        </a:spcBef>
                      </a:pPr>
                      <a:r>
                        <a:rPr sz="2000" b="1" dirty="0">
                          <a:latin typeface="Times New Roman"/>
                          <a:cs typeface="Times New Roman"/>
                        </a:rPr>
                        <a:t>30</a:t>
                      </a:r>
                      <a:r>
                        <a:rPr sz="2000" b="1" spc="-55" dirty="0">
                          <a:latin typeface="Times New Roman"/>
                          <a:cs typeface="Times New Roman"/>
                        </a:rPr>
                        <a:t> </a:t>
                      </a:r>
                      <a:r>
                        <a:rPr sz="2000" b="1" spc="-10" dirty="0">
                          <a:latin typeface="Times New Roman"/>
                          <a:cs typeface="Times New Roman"/>
                        </a:rPr>
                        <a:t>%</a:t>
                      </a:r>
                      <a:endParaRPr sz="2000">
                        <a:latin typeface="Times New Roman"/>
                        <a:cs typeface="Times New Roman"/>
                      </a:endParaRPr>
                    </a:p>
                  </a:txBody>
                  <a:tcPr marL="0" marR="0" marT="914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algn="ctr">
                        <a:lnSpc>
                          <a:spcPct val="100000"/>
                        </a:lnSpc>
                        <a:spcBef>
                          <a:spcPts val="725"/>
                        </a:spcBef>
                      </a:pPr>
                      <a:r>
                        <a:rPr sz="2000" b="1" spc="-10" dirty="0">
                          <a:latin typeface="Times New Roman"/>
                          <a:cs typeface="Times New Roman"/>
                        </a:rPr>
                        <a:t>UAS</a:t>
                      </a:r>
                      <a:endParaRPr sz="2000">
                        <a:latin typeface="Times New Roman"/>
                        <a:cs typeface="Times New Roman"/>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725"/>
                        </a:spcBef>
                      </a:pPr>
                      <a:r>
                        <a:rPr sz="2000" b="1" dirty="0">
                          <a:latin typeface="Times New Roman"/>
                          <a:cs typeface="Times New Roman"/>
                        </a:rPr>
                        <a:t>:</a:t>
                      </a:r>
                      <a:endParaRPr sz="2000">
                        <a:latin typeface="Times New Roman"/>
                        <a:cs typeface="Times New Roman"/>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99160" algn="r">
                        <a:lnSpc>
                          <a:spcPct val="100000"/>
                        </a:lnSpc>
                        <a:spcBef>
                          <a:spcPts val="725"/>
                        </a:spcBef>
                      </a:pPr>
                      <a:r>
                        <a:rPr sz="2000" b="1" dirty="0">
                          <a:latin typeface="Times New Roman"/>
                          <a:cs typeface="Times New Roman"/>
                        </a:rPr>
                        <a:t>20</a:t>
                      </a:r>
                      <a:r>
                        <a:rPr sz="2000" b="1" spc="-55" dirty="0">
                          <a:latin typeface="Times New Roman"/>
                          <a:cs typeface="Times New Roman"/>
                        </a:rPr>
                        <a:t> </a:t>
                      </a:r>
                      <a:r>
                        <a:rPr sz="2000" b="1" spc="-10" dirty="0">
                          <a:latin typeface="Times New Roman"/>
                          <a:cs typeface="Times New Roman"/>
                        </a:rPr>
                        <a:t>%</a:t>
                      </a:r>
                      <a:endParaRPr sz="2000">
                        <a:latin typeface="Times New Roman"/>
                        <a:cs typeface="Times New Roman"/>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marL="1905" algn="ctr">
                        <a:lnSpc>
                          <a:spcPct val="100000"/>
                        </a:lnSpc>
                        <a:spcBef>
                          <a:spcPts val="725"/>
                        </a:spcBef>
                      </a:pPr>
                      <a:r>
                        <a:rPr sz="2000" b="1" spc="-5" dirty="0">
                          <a:latin typeface="Times New Roman"/>
                          <a:cs typeface="Times New Roman"/>
                        </a:rPr>
                        <a:t>UTS</a:t>
                      </a:r>
                      <a:endParaRPr sz="2000">
                        <a:latin typeface="Times New Roman"/>
                        <a:cs typeface="Times New Roman"/>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725"/>
                        </a:spcBef>
                      </a:pPr>
                      <a:r>
                        <a:rPr sz="2000" b="1" dirty="0">
                          <a:latin typeface="Times New Roman"/>
                          <a:cs typeface="Times New Roman"/>
                        </a:rPr>
                        <a:t>:</a:t>
                      </a:r>
                      <a:endParaRPr sz="2000">
                        <a:latin typeface="Times New Roman"/>
                        <a:cs typeface="Times New Roman"/>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99160" algn="r">
                        <a:lnSpc>
                          <a:spcPct val="100000"/>
                        </a:lnSpc>
                        <a:spcBef>
                          <a:spcPts val="725"/>
                        </a:spcBef>
                      </a:pPr>
                      <a:r>
                        <a:rPr sz="2000" b="1" spc="-5" dirty="0">
                          <a:latin typeface="Times New Roman"/>
                          <a:cs typeface="Times New Roman"/>
                        </a:rPr>
                        <a:t>20</a:t>
                      </a:r>
                      <a:r>
                        <a:rPr sz="2000" b="1" spc="-55" dirty="0">
                          <a:latin typeface="Times New Roman"/>
                          <a:cs typeface="Times New Roman"/>
                        </a:rPr>
                        <a:t> </a:t>
                      </a:r>
                      <a:r>
                        <a:rPr sz="2000" b="1" spc="-10" dirty="0">
                          <a:latin typeface="Times New Roman"/>
                          <a:cs typeface="Times New Roman"/>
                        </a:rPr>
                        <a:t>%</a:t>
                      </a:r>
                      <a:endParaRPr sz="2000">
                        <a:latin typeface="Times New Roman"/>
                        <a:cs typeface="Times New Roman"/>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7200">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444" y="2026157"/>
            <a:ext cx="7998156" cy="1281120"/>
          </a:xfrm>
          <a:prstGeom prst="rect">
            <a:avLst/>
          </a:prstGeom>
        </p:spPr>
        <p:txBody>
          <a:bodyPr vert="horz" wrap="square" lIns="0" tIns="62230" rIns="0" bIns="0" rtlCol="0">
            <a:spAutoFit/>
          </a:bodyPr>
          <a:lstStyle/>
          <a:p>
            <a:pPr marL="12700" marR="5080">
              <a:lnSpc>
                <a:spcPts val="3020"/>
              </a:lnSpc>
              <a:spcBef>
                <a:spcPts val="490"/>
              </a:spcBef>
              <a:tabLst>
                <a:tab pos="2756535" algn="l"/>
              </a:tabLst>
            </a:pPr>
            <a:r>
              <a:rPr sz="2800" spc="-65" dirty="0">
                <a:solidFill>
                  <a:srgbClr val="B80D0E"/>
                </a:solidFill>
                <a:latin typeface="Impact"/>
                <a:cs typeface="Impact"/>
              </a:rPr>
              <a:t>MATA</a:t>
            </a:r>
            <a:r>
              <a:rPr sz="2800" spc="-20" dirty="0">
                <a:solidFill>
                  <a:srgbClr val="B80D0E"/>
                </a:solidFill>
                <a:latin typeface="Impact"/>
                <a:cs typeface="Impact"/>
              </a:rPr>
              <a:t> </a:t>
            </a:r>
            <a:r>
              <a:rPr sz="2800" dirty="0">
                <a:solidFill>
                  <a:srgbClr val="B80D0E"/>
                </a:solidFill>
                <a:latin typeface="Impact"/>
                <a:cs typeface="Impact"/>
              </a:rPr>
              <a:t>KULIAH	:</a:t>
            </a:r>
            <a:r>
              <a:rPr sz="2800" spc="-30" dirty="0">
                <a:solidFill>
                  <a:srgbClr val="B80D0E"/>
                </a:solidFill>
                <a:latin typeface="Impact"/>
                <a:cs typeface="Impact"/>
              </a:rPr>
              <a:t> </a:t>
            </a:r>
            <a:r>
              <a:rPr lang="en-US" sz="2800" spc="5" dirty="0" smtClean="0">
                <a:solidFill>
                  <a:srgbClr val="B80D0E"/>
                </a:solidFill>
                <a:latin typeface="Impact"/>
                <a:cs typeface="Impact"/>
              </a:rPr>
              <a:t>PENGANTAR PRAKTIK KEBIDANAN </a:t>
            </a:r>
          </a:p>
          <a:p>
            <a:pPr marL="12700" marR="5080">
              <a:lnSpc>
                <a:spcPts val="3020"/>
              </a:lnSpc>
              <a:spcBef>
                <a:spcPts val="490"/>
              </a:spcBef>
              <a:tabLst>
                <a:tab pos="2756535" algn="l"/>
              </a:tabLst>
            </a:pPr>
            <a:r>
              <a:rPr sz="2800" spc="-480" dirty="0" smtClean="0">
                <a:solidFill>
                  <a:srgbClr val="B80D0E"/>
                </a:solidFill>
                <a:latin typeface="Impact"/>
                <a:cs typeface="Impact"/>
              </a:rPr>
              <a:t> </a:t>
            </a:r>
            <a:r>
              <a:rPr sz="2800" spc="-10" dirty="0">
                <a:solidFill>
                  <a:srgbClr val="B80D0E"/>
                </a:solidFill>
                <a:latin typeface="Impact"/>
                <a:cs typeface="Impact"/>
              </a:rPr>
              <a:t>KODE</a:t>
            </a:r>
            <a:r>
              <a:rPr sz="2800" spc="-50" dirty="0">
                <a:solidFill>
                  <a:srgbClr val="B80D0E"/>
                </a:solidFill>
                <a:latin typeface="Impact"/>
                <a:cs typeface="Impact"/>
              </a:rPr>
              <a:t> </a:t>
            </a:r>
            <a:r>
              <a:rPr sz="2800" spc="-65" dirty="0">
                <a:solidFill>
                  <a:srgbClr val="B80D0E"/>
                </a:solidFill>
                <a:latin typeface="Impact"/>
                <a:cs typeface="Impact"/>
              </a:rPr>
              <a:t>MATA</a:t>
            </a:r>
            <a:r>
              <a:rPr sz="2800" spc="5" dirty="0">
                <a:solidFill>
                  <a:srgbClr val="B80D0E"/>
                </a:solidFill>
                <a:latin typeface="Impact"/>
                <a:cs typeface="Impact"/>
              </a:rPr>
              <a:t> </a:t>
            </a:r>
            <a:r>
              <a:rPr sz="2800" dirty="0">
                <a:solidFill>
                  <a:srgbClr val="B80D0E"/>
                </a:solidFill>
                <a:latin typeface="Impact"/>
                <a:cs typeface="Impact"/>
              </a:rPr>
              <a:t>KULIAH	:</a:t>
            </a:r>
            <a:r>
              <a:rPr sz="2800" spc="-15" dirty="0">
                <a:solidFill>
                  <a:srgbClr val="B80D0E"/>
                </a:solidFill>
                <a:latin typeface="Impact"/>
                <a:cs typeface="Impact"/>
              </a:rPr>
              <a:t> </a:t>
            </a:r>
            <a:r>
              <a:rPr lang="en-US" sz="2800" spc="5" dirty="0" smtClean="0">
                <a:solidFill>
                  <a:srgbClr val="B80D0E"/>
                </a:solidFill>
                <a:latin typeface="Impact"/>
                <a:cs typeface="Impact"/>
              </a:rPr>
              <a:t>SBWP0104</a:t>
            </a:r>
            <a:endParaRPr sz="2800" dirty="0">
              <a:latin typeface="Impact"/>
              <a:cs typeface="Impact"/>
            </a:endParaRPr>
          </a:p>
          <a:p>
            <a:pPr marL="12700">
              <a:lnSpc>
                <a:spcPts val="2985"/>
              </a:lnSpc>
              <a:tabLst>
                <a:tab pos="2817495" algn="l"/>
              </a:tabLst>
            </a:pPr>
            <a:r>
              <a:rPr sz="2800" spc="5" dirty="0">
                <a:solidFill>
                  <a:srgbClr val="B80D0E"/>
                </a:solidFill>
                <a:latin typeface="Impact"/>
                <a:cs typeface="Impact"/>
              </a:rPr>
              <a:t>BEBAN</a:t>
            </a:r>
            <a:r>
              <a:rPr sz="2800" spc="-50" dirty="0">
                <a:solidFill>
                  <a:srgbClr val="B80D0E"/>
                </a:solidFill>
                <a:latin typeface="Impact"/>
                <a:cs typeface="Impact"/>
              </a:rPr>
              <a:t> </a:t>
            </a:r>
            <a:r>
              <a:rPr sz="2800" dirty="0">
                <a:solidFill>
                  <a:srgbClr val="B80D0E"/>
                </a:solidFill>
                <a:latin typeface="Impact"/>
                <a:cs typeface="Impact"/>
              </a:rPr>
              <a:t>STUDI	:</a:t>
            </a:r>
            <a:r>
              <a:rPr sz="2800" spc="-35" dirty="0">
                <a:solidFill>
                  <a:srgbClr val="B80D0E"/>
                </a:solidFill>
                <a:latin typeface="Impact"/>
                <a:cs typeface="Impact"/>
              </a:rPr>
              <a:t> </a:t>
            </a:r>
            <a:r>
              <a:rPr lang="en-US" sz="2800" dirty="0">
                <a:solidFill>
                  <a:srgbClr val="B80D0E"/>
                </a:solidFill>
                <a:latin typeface="Impact"/>
                <a:cs typeface="Impact"/>
              </a:rPr>
              <a:t>3</a:t>
            </a:r>
            <a:r>
              <a:rPr sz="2800" spc="-35" dirty="0" smtClean="0">
                <a:solidFill>
                  <a:srgbClr val="B80D0E"/>
                </a:solidFill>
                <a:latin typeface="Impact"/>
                <a:cs typeface="Impact"/>
              </a:rPr>
              <a:t> </a:t>
            </a:r>
            <a:r>
              <a:rPr sz="2800" spc="-15" dirty="0">
                <a:solidFill>
                  <a:srgbClr val="B80D0E"/>
                </a:solidFill>
                <a:latin typeface="Impact"/>
                <a:cs typeface="Impact"/>
              </a:rPr>
              <a:t>SKS</a:t>
            </a:r>
            <a:endParaRPr sz="2800" dirty="0">
              <a:latin typeface="Impact"/>
              <a:cs typeface="Impac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1110" y="1063574"/>
            <a:ext cx="5222875" cy="695325"/>
          </a:xfrm>
          <a:prstGeom prst="rect">
            <a:avLst/>
          </a:prstGeom>
        </p:spPr>
        <p:txBody>
          <a:bodyPr vert="horz" wrap="square" lIns="0" tIns="12065" rIns="0" bIns="0" rtlCol="0">
            <a:spAutoFit/>
          </a:bodyPr>
          <a:lstStyle/>
          <a:p>
            <a:pPr marL="12700">
              <a:lnSpc>
                <a:spcPct val="100000"/>
              </a:lnSpc>
              <a:spcBef>
                <a:spcPts val="95"/>
              </a:spcBef>
            </a:pPr>
            <a:r>
              <a:rPr dirty="0"/>
              <a:t>DISKRIPSI</a:t>
            </a:r>
            <a:r>
              <a:rPr spc="-35" dirty="0"/>
              <a:t> </a:t>
            </a:r>
            <a:r>
              <a:rPr spc="-110" dirty="0"/>
              <a:t>MATA</a:t>
            </a:r>
            <a:r>
              <a:rPr spc="-20" dirty="0"/>
              <a:t> </a:t>
            </a:r>
            <a:r>
              <a:rPr spc="-5" dirty="0"/>
              <a:t>KULIAH</a:t>
            </a:r>
          </a:p>
        </p:txBody>
      </p:sp>
      <p:sp>
        <p:nvSpPr>
          <p:cNvPr id="3" name="object 3"/>
          <p:cNvSpPr txBox="1"/>
          <p:nvPr/>
        </p:nvSpPr>
        <p:spPr>
          <a:xfrm>
            <a:off x="1061110" y="2871393"/>
            <a:ext cx="7369809" cy="1859483"/>
          </a:xfrm>
          <a:prstGeom prst="rect">
            <a:avLst/>
          </a:prstGeom>
        </p:spPr>
        <p:txBody>
          <a:bodyPr vert="horz" wrap="square" lIns="0" tIns="12700" rIns="0" bIns="0" rtlCol="0">
            <a:spAutoFit/>
          </a:bodyPr>
          <a:lstStyle/>
          <a:p>
            <a:pPr marL="241300" marR="5080" indent="-229235">
              <a:lnSpc>
                <a:spcPct val="120100"/>
              </a:lnSpc>
              <a:spcBef>
                <a:spcPts val="100"/>
              </a:spcBef>
              <a:buClr>
                <a:srgbClr val="B80D0E"/>
              </a:buClr>
              <a:buSzPct val="160000"/>
              <a:buFont typeface="Arial MT"/>
              <a:buChar char="•"/>
              <a:tabLst>
                <a:tab pos="241935" algn="l"/>
              </a:tabLst>
            </a:pPr>
            <a:r>
              <a:rPr lang="en-US" sz="2000" spc="-60" dirty="0" smtClean="0">
                <a:latin typeface="Impact"/>
                <a:cs typeface="Impact"/>
              </a:rPr>
              <a:t>MATA KULIAH INI MEMBAHAS TENTANG PRAKTIK KEBIDANAN YANG MELIPUTI KONSEP PRAKTIK KEBIDANAN, REGULASI YANG MENGATUR SERTIFIKASI,LISENSI BIDAN INDONESIA, CRITICAL THINKING AND CRITICAL REASONING. MATA KULIAH INI DIBERIKAN DALAM BENTUK SIMULASI, DISKUSI, ROLE PLAY DAN CERAMAH </a:t>
            </a:r>
            <a:endParaRPr sz="2000" dirty="0">
              <a:latin typeface="Impact"/>
              <a:cs typeface="Impac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Words>254</Words>
  <Application>Microsoft Office PowerPoint</Application>
  <PresentationFormat>On-screen Show (4:3)</PresentationFormat>
  <Paragraphs>69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Pengantar Praktik Kebidanan </vt:lpstr>
      <vt:lpstr>Profil</vt:lpstr>
      <vt:lpstr>Kontrak Perkuliahan</vt:lpstr>
      <vt:lpstr>BAGI MAHASISWA</vt:lpstr>
      <vt:lpstr>BAGI DOSEN</vt:lpstr>
      <vt:lpstr>Kegiatan rutin sebelum mengajar</vt:lpstr>
      <vt:lpstr>Penilaian dan Kriteria  Pembelajaran</vt:lpstr>
      <vt:lpstr>PowerPoint Presentation</vt:lpstr>
      <vt:lpstr>DISKRIPSI MATA KULIAH</vt:lpstr>
      <vt:lpstr>TUJUAN MATA KULIAH</vt:lpstr>
      <vt:lpstr>Referensi</vt:lpstr>
      <vt:lpstr>Contoh artikel / jurnal</vt:lpstr>
      <vt:lpstr>? / tambahan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dc:title>
  <dc:creator>A Awand Noor Andyakha R</dc:creator>
  <cp:lastModifiedBy>A Awand Noor Andyakha R</cp:lastModifiedBy>
  <cp:revision>3</cp:revision>
  <dcterms:created xsi:type="dcterms:W3CDTF">2022-10-22T20:31:30Z</dcterms:created>
  <dcterms:modified xsi:type="dcterms:W3CDTF">2022-10-23T14:55:58Z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2022-09-10T00:00:00Z</vt:filetime>
  </property>
  <property fmtid="{D5CDD505-2E9C-101B-9397-08002B2CF9AE}" pid="3" name="Creator">
    <vt:lpwstr>Microsoft® PowerPoint® 2016</vt:lpwstr>
  </property>
  <property fmtid="{D5CDD505-2E9C-101B-9397-08002B2CF9AE}" pid="4" name="LastSaved">
    <vt:filetime>2022-10-22T00:00:00Z</vt:filetime>
  </property>
</Properties>
</file>