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sldIdLst>
    <p:sldId id="256" r:id="rId2"/>
    <p:sldId id="306" r:id="rId3"/>
    <p:sldId id="304" r:id="rId4"/>
    <p:sldId id="307" r:id="rId5"/>
    <p:sldId id="308" r:id="rId6"/>
    <p:sldId id="309" r:id="rId7"/>
    <p:sldId id="302" r:id="rId8"/>
    <p:sldId id="303" r:id="rId9"/>
    <p:sldId id="310" r:id="rId10"/>
    <p:sldId id="311" r:id="rId11"/>
    <p:sldId id="30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952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9226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87363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0349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5935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0292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8801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835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795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257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3208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356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838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82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106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541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6/10/2022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088306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1C64-3C4A-5078-5928-5BC41884075E}"/>
              </a:ext>
            </a:extLst>
          </p:cNvPr>
          <p:cNvSpPr>
            <a:spLocks noGrp="1"/>
          </p:cNvSpPr>
          <p:nvPr>
            <p:ph type="ctrTitle"/>
          </p:nvPr>
        </p:nvSpPr>
        <p:spPr/>
        <p:txBody>
          <a:bodyPr>
            <a:normAutofit fontScale="90000"/>
          </a:bodyPr>
          <a:lstStyle/>
          <a:p>
            <a:r>
              <a:rPr lang="id-ID" dirty="0"/>
              <a:t>PERENCANAAN DAN EVALUASI</a:t>
            </a:r>
            <a:br>
              <a:rPr lang="id-ID" dirty="0"/>
            </a:br>
            <a:r>
              <a:rPr lang="id-ID" dirty="0"/>
              <a:t>PERTEMUAN 2</a:t>
            </a:r>
          </a:p>
        </p:txBody>
      </p:sp>
      <p:sp>
        <p:nvSpPr>
          <p:cNvPr id="3" name="Subtitle 2">
            <a:extLst>
              <a:ext uri="{FF2B5EF4-FFF2-40B4-BE49-F238E27FC236}">
                <a16:creationId xmlns:a16="http://schemas.microsoft.com/office/drawing/2014/main" id="{F5724050-6FE4-0B68-5CBE-6968C58F7498}"/>
              </a:ext>
            </a:extLst>
          </p:cNvPr>
          <p:cNvSpPr>
            <a:spLocks noGrp="1"/>
          </p:cNvSpPr>
          <p:nvPr>
            <p:ph type="subTitle" idx="1"/>
          </p:nvPr>
        </p:nvSpPr>
        <p:spPr/>
        <p:txBody>
          <a:bodyPr/>
          <a:lstStyle/>
          <a:p>
            <a:r>
              <a:rPr lang="id-ID" dirty="0"/>
              <a:t>HJ.HASLIARY LUKMAN, SKM, M.KES</a:t>
            </a:r>
          </a:p>
        </p:txBody>
      </p:sp>
    </p:spTree>
    <p:extLst>
      <p:ext uri="{BB962C8B-B14F-4D97-AF65-F5344CB8AC3E}">
        <p14:creationId xmlns:p14="http://schemas.microsoft.com/office/powerpoint/2010/main" val="3170301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DE4E1-9903-B81F-0D14-8E92AA9E9D5C}"/>
              </a:ext>
            </a:extLst>
          </p:cNvPr>
          <p:cNvSpPr>
            <a:spLocks noGrp="1"/>
          </p:cNvSpPr>
          <p:nvPr>
            <p:ph type="title"/>
          </p:nvPr>
        </p:nvSpPr>
        <p:spPr/>
        <p:txBody>
          <a:bodyPr/>
          <a:lstStyle/>
          <a:p>
            <a:r>
              <a:rPr lang="id-ID" dirty="0"/>
              <a:t>lanjutan</a:t>
            </a:r>
          </a:p>
        </p:txBody>
      </p:sp>
      <p:sp>
        <p:nvSpPr>
          <p:cNvPr id="3" name="Content Placeholder 2">
            <a:extLst>
              <a:ext uri="{FF2B5EF4-FFF2-40B4-BE49-F238E27FC236}">
                <a16:creationId xmlns:a16="http://schemas.microsoft.com/office/drawing/2014/main" id="{0E436783-195D-6036-E97B-4683611C02D9}"/>
              </a:ext>
            </a:extLst>
          </p:cNvPr>
          <p:cNvSpPr>
            <a:spLocks noGrp="1"/>
          </p:cNvSpPr>
          <p:nvPr>
            <p:ph idx="1"/>
          </p:nvPr>
        </p:nvSpPr>
        <p:spPr>
          <a:xfrm>
            <a:off x="876117" y="1488613"/>
            <a:ext cx="8596668" cy="3880773"/>
          </a:xfrm>
        </p:spPr>
        <p:txBody>
          <a:bodyPr/>
          <a:lstStyle/>
          <a:p>
            <a:pPr marL="0" indent="0" algn="just">
              <a:buNone/>
            </a:pPr>
            <a:r>
              <a:rPr lang="id-ID" b="1" dirty="0"/>
              <a:t>Tahap akhir /penetuan </a:t>
            </a:r>
          </a:p>
          <a:p>
            <a:pPr algn="just"/>
            <a:r>
              <a:rPr lang="id-ID" dirty="0"/>
              <a:t>Memutuskan apakah akan meneruskan monitoring atau tidak dengan menggunakan guidelilne review monitoring sebagai berikut:</a:t>
            </a:r>
          </a:p>
          <a:p>
            <a:pPr lvl="1" algn="just">
              <a:buFont typeface="Wingdings" panose="05000000000000000000" pitchFamily="2" charset="2"/>
              <a:buChar char="ü"/>
            </a:pPr>
            <a:r>
              <a:rPr lang="id-ID" sz="2000" dirty="0"/>
              <a:t>Jika pelaksanakan program meningkatkan maka kebutuhan data input kurang penting dan kebutuhan data mengenai output dan outcome akan menjadi lebih penting</a:t>
            </a:r>
          </a:p>
          <a:p>
            <a:pPr lvl="1" algn="just">
              <a:buFont typeface="Wingdings" panose="05000000000000000000" pitchFamily="2" charset="2"/>
              <a:buChar char="ü"/>
            </a:pPr>
            <a:r>
              <a:rPr lang="id-ID" sz="2000" dirty="0"/>
              <a:t>Jika masalah diatasi maka jumlah indikator dan frekuensi pengumpulan data dapat dikurangi.</a:t>
            </a:r>
          </a:p>
        </p:txBody>
      </p:sp>
    </p:spTree>
    <p:extLst>
      <p:ext uri="{BB962C8B-B14F-4D97-AF65-F5344CB8AC3E}">
        <p14:creationId xmlns:p14="http://schemas.microsoft.com/office/powerpoint/2010/main" val="297488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67E720-19F6-2F52-3105-91AB808D538B}"/>
              </a:ext>
            </a:extLst>
          </p:cNvPr>
          <p:cNvSpPr/>
          <p:nvPr/>
        </p:nvSpPr>
        <p:spPr>
          <a:xfrm>
            <a:off x="3729009" y="2967335"/>
            <a:ext cx="4733988" cy="923330"/>
          </a:xfrm>
          <a:prstGeom prst="rect">
            <a:avLst/>
          </a:prstGeom>
          <a:noFill/>
        </p:spPr>
        <p:txBody>
          <a:bodyPr wrap="none" lIns="91440" tIns="45720" rIns="91440" bIns="45720">
            <a:spAutoFit/>
          </a:bodyPr>
          <a:lstStyle/>
          <a:p>
            <a:pPr algn="ctr"/>
            <a:r>
              <a:rPr lang="id-ID"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TERIMA KASIH</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2044088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6FE32-0214-436C-4D96-80F4EFDF48A5}"/>
              </a:ext>
            </a:extLst>
          </p:cNvPr>
          <p:cNvSpPr>
            <a:spLocks noGrp="1"/>
          </p:cNvSpPr>
          <p:nvPr>
            <p:ph type="title"/>
          </p:nvPr>
        </p:nvSpPr>
        <p:spPr>
          <a:xfrm>
            <a:off x="3511827" y="2108200"/>
            <a:ext cx="3207026" cy="674757"/>
          </a:xfrm>
        </p:spPr>
        <p:style>
          <a:lnRef idx="3">
            <a:schemeClr val="lt1"/>
          </a:lnRef>
          <a:fillRef idx="1">
            <a:schemeClr val="accent3"/>
          </a:fillRef>
          <a:effectRef idx="1">
            <a:schemeClr val="accent3"/>
          </a:effectRef>
          <a:fontRef idx="minor">
            <a:schemeClr val="lt1"/>
          </a:fontRef>
        </p:style>
        <p:txBody>
          <a:bodyPr>
            <a:noAutofit/>
          </a:bodyPr>
          <a:lstStyle/>
          <a:p>
            <a:r>
              <a:rPr lang="id-ID" sz="4800" dirty="0"/>
              <a:t>EVALUASI </a:t>
            </a:r>
          </a:p>
        </p:txBody>
      </p:sp>
    </p:spTree>
    <p:extLst>
      <p:ext uri="{BB962C8B-B14F-4D97-AF65-F5344CB8AC3E}">
        <p14:creationId xmlns:p14="http://schemas.microsoft.com/office/powerpoint/2010/main" val="2235369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7DE62-9D5D-B460-C4B2-2BCE9E32A558}"/>
              </a:ext>
            </a:extLst>
          </p:cNvPr>
          <p:cNvSpPr>
            <a:spLocks noGrp="1"/>
          </p:cNvSpPr>
          <p:nvPr>
            <p:ph type="title"/>
          </p:nvPr>
        </p:nvSpPr>
        <p:spPr>
          <a:xfrm>
            <a:off x="1881052" y="671649"/>
            <a:ext cx="6282288" cy="865604"/>
          </a:xfrm>
        </p:spPr>
        <p:txBody>
          <a:bodyPr/>
          <a:lstStyle/>
          <a:p>
            <a:r>
              <a:rPr lang="id-ID" dirty="0"/>
              <a:t>MONITORING DAN EVALUASI</a:t>
            </a:r>
          </a:p>
        </p:txBody>
      </p:sp>
      <p:sp>
        <p:nvSpPr>
          <p:cNvPr id="3" name="Content Placeholder 2">
            <a:extLst>
              <a:ext uri="{FF2B5EF4-FFF2-40B4-BE49-F238E27FC236}">
                <a16:creationId xmlns:a16="http://schemas.microsoft.com/office/drawing/2014/main" id="{1C8D716E-2007-7D58-5348-4C22AD91FF42}"/>
              </a:ext>
            </a:extLst>
          </p:cNvPr>
          <p:cNvSpPr>
            <a:spLocks noGrp="1"/>
          </p:cNvSpPr>
          <p:nvPr>
            <p:ph idx="1"/>
          </p:nvPr>
        </p:nvSpPr>
        <p:spPr>
          <a:xfrm>
            <a:off x="1484311" y="2438399"/>
            <a:ext cx="8706611" cy="3124201"/>
          </a:xfrm>
        </p:spPr>
        <p:txBody>
          <a:bodyPr>
            <a:normAutofit/>
          </a:bodyPr>
          <a:lstStyle/>
          <a:p>
            <a:pPr algn="just"/>
            <a:r>
              <a:rPr lang="id-ID" dirty="0"/>
              <a:t>MONITORING ADALAH KEGIATAN UNTUK MEMANTAU PROSES/JALANNYA SUATU PROGRAM/KEGIATAN</a:t>
            </a:r>
          </a:p>
          <a:p>
            <a:pPr algn="just"/>
            <a:r>
              <a:rPr lang="id-ID" dirty="0"/>
              <a:t>MONITORING ADALAH UPAYA UNTUK MENGIKUTI PERKEMBANGAN DARI SUATU PROGRAM YANG SEDANG DILAKSANAKAN DAN SELANJUTNYA DIUPAYAKAN JALAN KELUAR ATAU PERBAIKAN BILA TERJADI PENYIMPANGAN-PENYIMPANGAN.</a:t>
            </a:r>
          </a:p>
          <a:p>
            <a:pPr algn="just"/>
            <a:r>
              <a:rPr lang="id-ID" dirty="0"/>
              <a:t>MONITORING JUGA SERING DISIMPULKAN SEBAGAI UPAYA MENGUMPULKAN DAN MENGANALISAINDIKATOR YNG TELAH DISELEKSI GUNA MEMBANTU MANAJERATAU PENGELOLA PROGRAM UNTUK MENGUKUR APAKAH AKTIVITAS KUNCI TELAH DILAKSANAKAN SEPERTI DIRENCANAKAN DAN MEMPEROLEH EFEK YANG DIINGINKANPADA TARGET POPULASI.</a:t>
            </a:r>
          </a:p>
        </p:txBody>
      </p:sp>
    </p:spTree>
    <p:extLst>
      <p:ext uri="{BB962C8B-B14F-4D97-AF65-F5344CB8AC3E}">
        <p14:creationId xmlns:p14="http://schemas.microsoft.com/office/powerpoint/2010/main" val="151198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A506B-7AB6-7B9D-1FC8-1C42B9ECE00C}"/>
              </a:ext>
            </a:extLst>
          </p:cNvPr>
          <p:cNvSpPr>
            <a:spLocks noGrp="1"/>
          </p:cNvSpPr>
          <p:nvPr>
            <p:ph type="title"/>
          </p:nvPr>
        </p:nvSpPr>
        <p:spPr/>
        <p:txBody>
          <a:bodyPr/>
          <a:lstStyle/>
          <a:p>
            <a:r>
              <a:rPr lang="id-ID" dirty="0"/>
              <a:t>MANFAAT MONITORING</a:t>
            </a:r>
          </a:p>
        </p:txBody>
      </p:sp>
      <p:sp>
        <p:nvSpPr>
          <p:cNvPr id="3" name="Content Placeholder 2">
            <a:extLst>
              <a:ext uri="{FF2B5EF4-FFF2-40B4-BE49-F238E27FC236}">
                <a16:creationId xmlns:a16="http://schemas.microsoft.com/office/drawing/2014/main" id="{4F962997-BAA4-1A2C-03BA-8856AD1D8E95}"/>
              </a:ext>
            </a:extLst>
          </p:cNvPr>
          <p:cNvSpPr>
            <a:spLocks noGrp="1"/>
          </p:cNvSpPr>
          <p:nvPr>
            <p:ph idx="1"/>
          </p:nvPr>
        </p:nvSpPr>
        <p:spPr/>
        <p:txBody>
          <a:bodyPr/>
          <a:lstStyle/>
          <a:p>
            <a:r>
              <a:rPr lang="id-ID" dirty="0"/>
              <a:t>Monitoring menyediakan umpan balik kepada pengelola program berkaitan dengan upaya memperbaiki rencana operasional dan untuk mengambil tindakan koreksi. Indikator dapat digunakn untuk mengukur pencapaian target, mengukur perubahan/Kecenderungan dalam status kesehatan dibandingkan dengan level pencapaian antara wilayah kerja atau lingkungan proyek.Indikator didefenidikan seagai pengukuran tidak langsung dari kejadian atau kondisi. Sebagai contoh : berat badan  dibandingkan umur adalah pengukurantidak langsung (indikator)dari status gizi anak.</a:t>
            </a:r>
          </a:p>
        </p:txBody>
      </p:sp>
    </p:spTree>
    <p:extLst>
      <p:ext uri="{BB962C8B-B14F-4D97-AF65-F5344CB8AC3E}">
        <p14:creationId xmlns:p14="http://schemas.microsoft.com/office/powerpoint/2010/main" val="176170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3E9A-CD37-4CE0-1CCF-4BA14AA2CC24}"/>
              </a:ext>
            </a:extLst>
          </p:cNvPr>
          <p:cNvSpPr>
            <a:spLocks noGrp="1"/>
          </p:cNvSpPr>
          <p:nvPr>
            <p:ph type="title"/>
          </p:nvPr>
        </p:nvSpPr>
        <p:spPr>
          <a:xfrm>
            <a:off x="677334" y="609600"/>
            <a:ext cx="8596668" cy="728870"/>
          </a:xfrm>
        </p:spPr>
        <p:style>
          <a:lnRef idx="2">
            <a:schemeClr val="accent3">
              <a:shade val="50000"/>
            </a:schemeClr>
          </a:lnRef>
          <a:fillRef idx="1">
            <a:schemeClr val="accent3"/>
          </a:fillRef>
          <a:effectRef idx="0">
            <a:schemeClr val="accent3"/>
          </a:effectRef>
          <a:fontRef idx="minor">
            <a:schemeClr val="lt1"/>
          </a:fontRef>
        </p:style>
        <p:txBody>
          <a:bodyPr/>
          <a:lstStyle/>
          <a:p>
            <a:r>
              <a:rPr lang="id-ID" dirty="0"/>
              <a:t>Tipe Monitoring</a:t>
            </a:r>
          </a:p>
        </p:txBody>
      </p:sp>
      <p:sp>
        <p:nvSpPr>
          <p:cNvPr id="3" name="Content Placeholder 2">
            <a:extLst>
              <a:ext uri="{FF2B5EF4-FFF2-40B4-BE49-F238E27FC236}">
                <a16:creationId xmlns:a16="http://schemas.microsoft.com/office/drawing/2014/main" id="{6B511CD4-AEEB-19C6-51F2-BD8F84294B9C}"/>
              </a:ext>
            </a:extLst>
          </p:cNvPr>
          <p:cNvSpPr>
            <a:spLocks noGrp="1"/>
          </p:cNvSpPr>
          <p:nvPr>
            <p:ph idx="1"/>
          </p:nvPr>
        </p:nvSpPr>
        <p:spPr>
          <a:xfrm>
            <a:off x="770099" y="1488613"/>
            <a:ext cx="8596668" cy="3880773"/>
          </a:xfrm>
        </p:spPr>
        <p:txBody>
          <a:bodyPr/>
          <a:lstStyle/>
          <a:p>
            <a:pPr algn="just"/>
            <a:r>
              <a:rPr lang="id-ID" dirty="0"/>
              <a:t>Monitoring rutin : meliputi mengumpulkan informasi secara regular, sementara program berjalan (on going) untuk sekumpulan indikator inti atau primer. Bilangan indikator harus selalu diusahakan minimun tetapi selalu disiapkan oleh manajer dengan informasi yang cukup.</a:t>
            </a:r>
          </a:p>
          <a:p>
            <a:pPr algn="just"/>
            <a:r>
              <a:rPr lang="id-ID" dirty="0"/>
              <a:t>Monitoring jangka pendek(short-term)dilaksanakan untuk priode terbatas dan biasanya untuk kegiatan yang spesipik atau khusus.</a:t>
            </a:r>
          </a:p>
          <a:p>
            <a:pPr algn="just"/>
            <a:r>
              <a:rPr lang="id-ID" dirty="0"/>
              <a:t>Monitoring Bulanan dilakukan terhadap IPMS (Indikator Potensi Masyarakat Sehat), melalui PWS ( Pemantauan Wilayah Setempat)  program pokok Puskesmas Khususnya KIA, Imunisasi, dan perbaikan Gizi.</a:t>
            </a:r>
          </a:p>
          <a:p>
            <a:pPr algn="just"/>
            <a:r>
              <a:rPr lang="id-ID" dirty="0"/>
              <a:t>Monitoring semesteran dilakukan terhadap IPTS (Indikator Potensi Tatanan Sehat) dan IPKS (indeks Potensi keluarga Sehat) melalui pembahasan hasil MEM (Monitoring Evaluasi Manfaat)yang dilakukan setiap semester.</a:t>
            </a:r>
          </a:p>
        </p:txBody>
      </p:sp>
    </p:spTree>
    <p:extLst>
      <p:ext uri="{BB962C8B-B14F-4D97-AF65-F5344CB8AC3E}">
        <p14:creationId xmlns:p14="http://schemas.microsoft.com/office/powerpoint/2010/main" val="367434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C69E2-C67A-515A-0D2C-6C1A8AD2334F}"/>
              </a:ext>
            </a:extLst>
          </p:cNvPr>
          <p:cNvSpPr>
            <a:spLocks noGrp="1"/>
          </p:cNvSpPr>
          <p:nvPr>
            <p:ph type="title"/>
          </p:nvPr>
        </p:nvSpPr>
        <p:spPr/>
        <p:txBody>
          <a:bodyPr/>
          <a:lstStyle/>
          <a:p>
            <a:r>
              <a:rPr lang="id-ID" dirty="0"/>
              <a:t>Teknik monitoring dan Evaluasi</a:t>
            </a:r>
          </a:p>
        </p:txBody>
      </p:sp>
      <p:sp>
        <p:nvSpPr>
          <p:cNvPr id="3" name="Content Placeholder 2">
            <a:extLst>
              <a:ext uri="{FF2B5EF4-FFF2-40B4-BE49-F238E27FC236}">
                <a16:creationId xmlns:a16="http://schemas.microsoft.com/office/drawing/2014/main" id="{EB3CC69A-2CA2-18B7-9851-0D126E5E1686}"/>
              </a:ext>
            </a:extLst>
          </p:cNvPr>
          <p:cNvSpPr>
            <a:spLocks noGrp="1"/>
          </p:cNvSpPr>
          <p:nvPr>
            <p:ph idx="1"/>
          </p:nvPr>
        </p:nvSpPr>
        <p:spPr>
          <a:xfrm>
            <a:off x="783351" y="1488613"/>
            <a:ext cx="8596668" cy="3880773"/>
          </a:xfrm>
        </p:spPr>
        <p:txBody>
          <a:bodyPr/>
          <a:lstStyle/>
          <a:p>
            <a:pPr marL="0" indent="0">
              <a:buNone/>
            </a:pPr>
            <a:r>
              <a:rPr lang="id-ID" dirty="0"/>
              <a:t>Dalam hubungan dengan pencatatan monitoring rutin, beberapa teknik dapat digunakanuntuk mengumpulkan data untuk kepentingan monitoringaalah sebagai berikut :</a:t>
            </a:r>
          </a:p>
          <a:p>
            <a:pPr>
              <a:buAutoNum type="arabicPeriod"/>
            </a:pPr>
            <a:r>
              <a:rPr lang="id-ID" dirty="0"/>
              <a:t>Observasi dengan menggunakan cek list</a:t>
            </a:r>
          </a:p>
          <a:p>
            <a:pPr>
              <a:buAutoNum type="arabicPeriod"/>
            </a:pPr>
            <a:r>
              <a:rPr lang="id-ID" dirty="0"/>
              <a:t>Survey cepat (rapid Survey)</a:t>
            </a:r>
          </a:p>
          <a:p>
            <a:pPr>
              <a:buAutoNum type="arabicPeriod"/>
            </a:pPr>
            <a:r>
              <a:rPr lang="id-ID" dirty="0"/>
              <a:t>Wawancara pasca-pelayanan(exit interviews) terhadap pengguna pelayanan kesehatan sewaktu mereka selesai dilayani.umumnya dengan menggunakan daftar pertanyaan yang telah dipersiapkan sebelumnya.</a:t>
            </a:r>
          </a:p>
          <a:p>
            <a:pPr>
              <a:buAutoNum type="arabicPeriod"/>
            </a:pPr>
            <a:r>
              <a:rPr lang="id-ID" dirty="0"/>
              <a:t>Interviews terhadap petugas kesehatan baik terstruktur , tidak terstruktur (informal) dan FGD.</a:t>
            </a:r>
          </a:p>
        </p:txBody>
      </p:sp>
    </p:spTree>
    <p:extLst>
      <p:ext uri="{BB962C8B-B14F-4D97-AF65-F5344CB8AC3E}">
        <p14:creationId xmlns:p14="http://schemas.microsoft.com/office/powerpoint/2010/main" val="2583507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9251B-6F26-443F-33A3-8498D146BAA5}"/>
              </a:ext>
            </a:extLst>
          </p:cNvPr>
          <p:cNvSpPr>
            <a:spLocks noGrp="1"/>
          </p:cNvSpPr>
          <p:nvPr>
            <p:ph type="title"/>
          </p:nvPr>
        </p:nvSpPr>
        <p:spPr>
          <a:xfrm>
            <a:off x="1484311" y="685801"/>
            <a:ext cx="10018713" cy="777240"/>
          </a:xfrm>
        </p:spPr>
        <p:txBody>
          <a:bodyPr/>
          <a:lstStyle/>
          <a:p>
            <a:r>
              <a:rPr lang="id-ID" dirty="0"/>
              <a:t>JENIS EVALUASI</a:t>
            </a:r>
          </a:p>
        </p:txBody>
      </p:sp>
      <p:sp>
        <p:nvSpPr>
          <p:cNvPr id="3" name="Content Placeholder 2">
            <a:extLst>
              <a:ext uri="{FF2B5EF4-FFF2-40B4-BE49-F238E27FC236}">
                <a16:creationId xmlns:a16="http://schemas.microsoft.com/office/drawing/2014/main" id="{88E64297-3908-79C7-398E-A40E25A038B1}"/>
              </a:ext>
            </a:extLst>
          </p:cNvPr>
          <p:cNvSpPr>
            <a:spLocks noGrp="1"/>
          </p:cNvSpPr>
          <p:nvPr>
            <p:ph idx="1"/>
          </p:nvPr>
        </p:nvSpPr>
        <p:spPr>
          <a:xfrm>
            <a:off x="1484311" y="1866899"/>
            <a:ext cx="10018713" cy="3124201"/>
          </a:xfrm>
        </p:spPr>
        <p:txBody>
          <a:bodyPr/>
          <a:lstStyle/>
          <a:p>
            <a:r>
              <a:rPr lang="id-ID" dirty="0"/>
              <a:t>EVALUASI FORMATIF : DILAKUKAN PADA PROSES PROGRAM (PROGRAM MASIH BERJALAN)</a:t>
            </a:r>
          </a:p>
          <a:p>
            <a:r>
              <a:rPr lang="id-ID" dirty="0"/>
              <a:t>EVALUASI SUMATIF : DILAKUKKAN PADA WAKTU PROGRAM TELAH SELESAI</a:t>
            </a:r>
          </a:p>
        </p:txBody>
      </p:sp>
    </p:spTree>
    <p:extLst>
      <p:ext uri="{BB962C8B-B14F-4D97-AF65-F5344CB8AC3E}">
        <p14:creationId xmlns:p14="http://schemas.microsoft.com/office/powerpoint/2010/main" val="1631404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79E96-A63B-106C-BB20-3DD04EB791C1}"/>
              </a:ext>
            </a:extLst>
          </p:cNvPr>
          <p:cNvSpPr>
            <a:spLocks noGrp="1"/>
          </p:cNvSpPr>
          <p:nvPr>
            <p:ph type="title"/>
          </p:nvPr>
        </p:nvSpPr>
        <p:spPr>
          <a:xfrm>
            <a:off x="808383" y="685801"/>
            <a:ext cx="9303027" cy="665922"/>
          </a:xfrm>
        </p:spPr>
        <p:txBody>
          <a:bodyPr>
            <a:normAutofit/>
          </a:bodyPr>
          <a:lstStyle/>
          <a:p>
            <a:r>
              <a:rPr lang="id-ID" dirty="0"/>
              <a:t>LANGKAH-LANGKAH KEGIATAN EVALUASI</a:t>
            </a:r>
          </a:p>
        </p:txBody>
      </p:sp>
      <p:sp>
        <p:nvSpPr>
          <p:cNvPr id="3" name="Content Placeholder 2">
            <a:extLst>
              <a:ext uri="{FF2B5EF4-FFF2-40B4-BE49-F238E27FC236}">
                <a16:creationId xmlns:a16="http://schemas.microsoft.com/office/drawing/2014/main" id="{1D243B37-A4B2-98C1-DA23-8815A57D000F}"/>
              </a:ext>
            </a:extLst>
          </p:cNvPr>
          <p:cNvSpPr>
            <a:spLocks noGrp="1"/>
          </p:cNvSpPr>
          <p:nvPr>
            <p:ph idx="1"/>
          </p:nvPr>
        </p:nvSpPr>
        <p:spPr>
          <a:xfrm>
            <a:off x="808383" y="1716723"/>
            <a:ext cx="9737076" cy="4243442"/>
          </a:xfrm>
        </p:spPr>
        <p:txBody>
          <a:bodyPr>
            <a:normAutofit lnSpcReduction="10000"/>
          </a:bodyPr>
          <a:lstStyle/>
          <a:p>
            <a:pPr marL="0" indent="0" algn="just">
              <a:buNone/>
            </a:pPr>
            <a:r>
              <a:rPr lang="id-ID" dirty="0"/>
              <a:t>Tahap Perencanaan </a:t>
            </a:r>
          </a:p>
          <a:p>
            <a:pPr algn="just">
              <a:buFont typeface="Wingdings" panose="05000000000000000000" pitchFamily="2" charset="2"/>
              <a:buChar char="Ø"/>
            </a:pPr>
            <a:r>
              <a:rPr lang="id-ID" dirty="0"/>
              <a:t>Menspesipikasi tujuan khusus (objectives) yaitu apa yang akan dimonitor, apa tujuandan siapa yang melakukan serta menetukan apakah akan memonitor indikator imput,proses, output atau outcome</a:t>
            </a:r>
          </a:p>
          <a:p>
            <a:pPr algn="just">
              <a:buFont typeface="Wingdings" panose="05000000000000000000" pitchFamily="2" charset="2"/>
              <a:buChar char="Ø"/>
            </a:pPr>
            <a:r>
              <a:rPr lang="id-ID" dirty="0"/>
              <a:t>Membuat ruang lingkup monitoring seperti ares geografi, fasilitas yang digunakan, tenaga yang terlibat, durasi monitoring (monitoring rutin.jangka pendek) dan deadline monitoring</a:t>
            </a:r>
          </a:p>
          <a:p>
            <a:pPr algn="just">
              <a:buFont typeface="Wingdings" panose="05000000000000000000" pitchFamily="2" charset="2"/>
              <a:buChar char="Ø"/>
            </a:pPr>
            <a:r>
              <a:rPr lang="id-ID" dirty="0"/>
              <a:t>Membuat indikator dan standar kinerja serta frekuensi minimal untuk mengumpulkan data</a:t>
            </a:r>
          </a:p>
          <a:p>
            <a:pPr algn="just">
              <a:buFont typeface="Wingdings" panose="05000000000000000000" pitchFamily="2" charset="2"/>
              <a:buChar char="Ø"/>
            </a:pPr>
            <a:r>
              <a:rPr lang="id-ID" dirty="0"/>
              <a:t>Memilih sumber informasi ( sumber data yang sudah ada seperti laporan rutin,laporan logidtik,laporan register), Memodifikasi bentuk yang sudah ada, mengembangka instrumen baru.</a:t>
            </a:r>
          </a:p>
          <a:p>
            <a:pPr algn="just">
              <a:buFont typeface="Wingdings" panose="05000000000000000000" pitchFamily="2" charset="2"/>
              <a:buChar char="Ø"/>
            </a:pPr>
            <a:r>
              <a:rPr lang="id-ID" dirty="0"/>
              <a:t>Mengembangkan prosedur pengumpulan data  (review dokumen, observasi , survey cepat</a:t>
            </a:r>
          </a:p>
        </p:txBody>
      </p:sp>
    </p:spTree>
    <p:extLst>
      <p:ext uri="{BB962C8B-B14F-4D97-AF65-F5344CB8AC3E}">
        <p14:creationId xmlns:p14="http://schemas.microsoft.com/office/powerpoint/2010/main" val="532812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C99E9-6E4C-26F6-BA14-0EAF75C631EB}"/>
              </a:ext>
            </a:extLst>
          </p:cNvPr>
          <p:cNvSpPr>
            <a:spLocks noGrp="1"/>
          </p:cNvSpPr>
          <p:nvPr>
            <p:ph type="title"/>
          </p:nvPr>
        </p:nvSpPr>
        <p:spPr>
          <a:xfrm>
            <a:off x="677334" y="609600"/>
            <a:ext cx="8596668" cy="622852"/>
          </a:xfrm>
        </p:spPr>
        <p:txBody>
          <a:bodyPr>
            <a:normAutofit fontScale="90000"/>
          </a:bodyPr>
          <a:lstStyle/>
          <a:p>
            <a:r>
              <a:rPr lang="id-ID" dirty="0"/>
              <a:t>lanjutan</a:t>
            </a:r>
          </a:p>
        </p:txBody>
      </p:sp>
      <p:sp>
        <p:nvSpPr>
          <p:cNvPr id="3" name="Content Placeholder 2">
            <a:extLst>
              <a:ext uri="{FF2B5EF4-FFF2-40B4-BE49-F238E27FC236}">
                <a16:creationId xmlns:a16="http://schemas.microsoft.com/office/drawing/2014/main" id="{DD3B6E10-D859-57C4-37AC-A1E4F3288BDC}"/>
              </a:ext>
            </a:extLst>
          </p:cNvPr>
          <p:cNvSpPr>
            <a:spLocks noGrp="1"/>
          </p:cNvSpPr>
          <p:nvPr>
            <p:ph idx="1"/>
          </p:nvPr>
        </p:nvSpPr>
        <p:spPr>
          <a:xfrm>
            <a:off x="677334" y="1488613"/>
            <a:ext cx="8596668" cy="3880773"/>
          </a:xfrm>
        </p:spPr>
        <p:txBody>
          <a:bodyPr/>
          <a:lstStyle/>
          <a:p>
            <a:pPr marL="0" indent="0">
              <a:buNone/>
            </a:pPr>
            <a:r>
              <a:rPr lang="id-ID" b="1" dirty="0"/>
              <a:t>Tahap Pelaksanaan</a:t>
            </a:r>
          </a:p>
          <a:p>
            <a:pPr algn="just"/>
            <a:r>
              <a:rPr lang="id-ID" dirty="0"/>
              <a:t>Mengumpulkan data</a:t>
            </a:r>
          </a:p>
          <a:p>
            <a:pPr algn="just"/>
            <a:r>
              <a:rPr lang="id-ID" dirty="0"/>
              <a:t>Mentabulasi dan menganalisa data</a:t>
            </a:r>
          </a:p>
          <a:p>
            <a:pPr algn="just"/>
            <a:r>
              <a:rPr lang="id-ID" dirty="0"/>
              <a:t>Membuat laporan hasil monitoring dengan cara mereview pasien (user), mengadaptasikan laporan monitoring dengan kebutuhan user, menggunakan grafik</a:t>
            </a:r>
          </a:p>
          <a:p>
            <a:pPr algn="just"/>
            <a:r>
              <a:rPr lang="id-ID" dirty="0"/>
              <a:t>Mengambil tindakan yang tepat (mengindentifikasi penyebab, menggambarkan akar masalah, megumpulkan data untuk mencari penyebabyang belum diketahui, merencanakandan mengimplementasikan solusi dan memonitorhasil kegiatanapakah sesuai dengan implementasi dan dampak yang diharapkan </a:t>
            </a:r>
          </a:p>
        </p:txBody>
      </p:sp>
    </p:spTree>
    <p:extLst>
      <p:ext uri="{BB962C8B-B14F-4D97-AF65-F5344CB8AC3E}">
        <p14:creationId xmlns:p14="http://schemas.microsoft.com/office/powerpoint/2010/main" val="9394108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454</TotalTime>
  <Words>618</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PERENCANAAN DAN EVALUASI PERTEMUAN 2</vt:lpstr>
      <vt:lpstr>EVALUASI </vt:lpstr>
      <vt:lpstr>MONITORING DAN EVALUASI</vt:lpstr>
      <vt:lpstr>MANFAAT MONITORING</vt:lpstr>
      <vt:lpstr>Tipe Monitoring</vt:lpstr>
      <vt:lpstr>Teknik monitoring dan Evaluasi</vt:lpstr>
      <vt:lpstr>JENIS EVALUASI</vt:lpstr>
      <vt:lpstr>LANGKAH-LANGKAH KEGIATAN EVALUASI</vt:lpstr>
      <vt:lpstr>lanjutan</vt:lpstr>
      <vt:lpstr>lanjutan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DAN EVALUASI PERTEMUAN 2</dc:title>
  <dc:creator>Windows User</dc:creator>
  <cp:lastModifiedBy>Windows User</cp:lastModifiedBy>
  <cp:revision>6</cp:revision>
  <dcterms:created xsi:type="dcterms:W3CDTF">2022-06-03T19:40:05Z</dcterms:created>
  <dcterms:modified xsi:type="dcterms:W3CDTF">2022-06-10T16:00:48Z</dcterms:modified>
</cp:coreProperties>
</file>