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8" r:id="rId6"/>
    <p:sldId id="290" r:id="rId7"/>
    <p:sldId id="281" r:id="rId8"/>
    <p:sldId id="283" r:id="rId9"/>
    <p:sldId id="288" r:id="rId10"/>
    <p:sldId id="284" r:id="rId11"/>
    <p:sldId id="285" r:id="rId12"/>
    <p:sldId id="286" r:id="rId13"/>
    <p:sldId id="287" r:id="rId14"/>
    <p:sldId id="274" r:id="rId15"/>
    <p:sldId id="280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E3E"/>
    <a:srgbClr val="6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328" autoAdjust="0"/>
  </p:normalViewPr>
  <p:slideViewPr>
    <p:cSldViewPr snapToGrid="0">
      <p:cViewPr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BA266-C7A9-4436-8A28-1DA04FA357F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EA0A414-C468-4CBC-9A17-CA4EFF3E7150}">
      <dgm:prSet phldrT="[Text]"/>
      <dgm:spPr/>
      <dgm:t>
        <a:bodyPr/>
        <a:lstStyle/>
        <a:p>
          <a:r>
            <a:rPr lang="en-US" b="1" dirty="0" smtClean="0"/>
            <a:t>PLANNING</a:t>
          </a:r>
          <a:endParaRPr lang="en-US" dirty="0"/>
        </a:p>
      </dgm:t>
    </dgm:pt>
    <dgm:pt modelId="{CD7A7718-A9AE-4FD3-8ADE-369AB24DE11C}" type="parTrans" cxnId="{291969C0-FC66-4020-AF4C-2B77EFC947F7}">
      <dgm:prSet/>
      <dgm:spPr/>
      <dgm:t>
        <a:bodyPr/>
        <a:lstStyle/>
        <a:p>
          <a:endParaRPr lang="en-US"/>
        </a:p>
      </dgm:t>
    </dgm:pt>
    <dgm:pt modelId="{43EC0B0E-094A-49C6-BC32-56AD6DF89BD9}" type="sibTrans" cxnId="{291969C0-FC66-4020-AF4C-2B77EFC947F7}">
      <dgm:prSet/>
      <dgm:spPr/>
      <dgm:t>
        <a:bodyPr/>
        <a:lstStyle/>
        <a:p>
          <a:endParaRPr lang="en-US"/>
        </a:p>
      </dgm:t>
    </dgm:pt>
    <dgm:pt modelId="{743FAC71-5FFF-4037-9F9C-587C1CFF3109}">
      <dgm:prSet phldrT="[Text]"/>
      <dgm:spPr/>
      <dgm:t>
        <a:bodyPr/>
        <a:lstStyle/>
        <a:p>
          <a:r>
            <a:rPr lang="en-US" b="1" dirty="0" smtClean="0"/>
            <a:t>ORGINAZING </a:t>
          </a:r>
          <a:endParaRPr lang="en-US" dirty="0"/>
        </a:p>
      </dgm:t>
    </dgm:pt>
    <dgm:pt modelId="{98CB2B04-38AB-403A-B5ED-A213EABDA378}" type="parTrans" cxnId="{C5ACD90C-DADD-498C-87B1-A65E8B75E5F5}">
      <dgm:prSet/>
      <dgm:spPr/>
      <dgm:t>
        <a:bodyPr/>
        <a:lstStyle/>
        <a:p>
          <a:endParaRPr lang="en-US"/>
        </a:p>
      </dgm:t>
    </dgm:pt>
    <dgm:pt modelId="{41DEC332-7D18-4DAD-9DE6-4B04BA182EB8}" type="sibTrans" cxnId="{C5ACD90C-DADD-498C-87B1-A65E8B75E5F5}">
      <dgm:prSet/>
      <dgm:spPr/>
      <dgm:t>
        <a:bodyPr/>
        <a:lstStyle/>
        <a:p>
          <a:endParaRPr lang="en-US"/>
        </a:p>
      </dgm:t>
    </dgm:pt>
    <dgm:pt modelId="{EDBC9A00-4E88-4982-9D98-29F6B876E99B}">
      <dgm:prSet phldrT="[Text]"/>
      <dgm:spPr/>
      <dgm:t>
        <a:bodyPr/>
        <a:lstStyle/>
        <a:p>
          <a:r>
            <a:rPr lang="en-US" b="1" dirty="0" smtClean="0"/>
            <a:t>ACTUALITING </a:t>
          </a:r>
          <a:endParaRPr lang="en-US" dirty="0"/>
        </a:p>
      </dgm:t>
    </dgm:pt>
    <dgm:pt modelId="{061EA4E0-ED1F-45B2-854C-7D3DA3296D57}" type="parTrans" cxnId="{85B52BC5-62FF-41BF-8949-0230AE966441}">
      <dgm:prSet/>
      <dgm:spPr/>
      <dgm:t>
        <a:bodyPr/>
        <a:lstStyle/>
        <a:p>
          <a:endParaRPr lang="en-US"/>
        </a:p>
      </dgm:t>
    </dgm:pt>
    <dgm:pt modelId="{3EC3A614-A10D-4AF3-A227-BB6D03814E04}" type="sibTrans" cxnId="{85B52BC5-62FF-41BF-8949-0230AE966441}">
      <dgm:prSet/>
      <dgm:spPr/>
      <dgm:t>
        <a:bodyPr/>
        <a:lstStyle/>
        <a:p>
          <a:endParaRPr lang="en-US"/>
        </a:p>
      </dgm:t>
    </dgm:pt>
    <dgm:pt modelId="{155E58DF-59D0-4329-BF8D-742092391A07}">
      <dgm:prSet phldrT="[Text]"/>
      <dgm:spPr/>
      <dgm:t>
        <a:bodyPr/>
        <a:lstStyle/>
        <a:p>
          <a:r>
            <a:rPr lang="en-US" b="1" dirty="0" smtClean="0"/>
            <a:t>CONTROLLING </a:t>
          </a:r>
          <a:endParaRPr lang="en-US" dirty="0"/>
        </a:p>
      </dgm:t>
    </dgm:pt>
    <dgm:pt modelId="{10972ED0-D816-4360-9600-9B58D1C1A06A}" type="parTrans" cxnId="{4DCAA094-74E4-43C4-A067-6CE158078E58}">
      <dgm:prSet/>
      <dgm:spPr/>
      <dgm:t>
        <a:bodyPr/>
        <a:lstStyle/>
        <a:p>
          <a:endParaRPr lang="en-US"/>
        </a:p>
      </dgm:t>
    </dgm:pt>
    <dgm:pt modelId="{EEB89FE3-5F2E-4E0D-8593-CC2FC47D20BF}" type="sibTrans" cxnId="{4DCAA094-74E4-43C4-A067-6CE158078E58}">
      <dgm:prSet/>
      <dgm:spPr/>
      <dgm:t>
        <a:bodyPr/>
        <a:lstStyle/>
        <a:p>
          <a:endParaRPr lang="en-US"/>
        </a:p>
      </dgm:t>
    </dgm:pt>
    <dgm:pt modelId="{8EB6B980-22EA-44BF-A3E4-6B2AFB1AA82C}" type="pres">
      <dgm:prSet presAssocID="{E2FBA266-C7A9-4436-8A28-1DA04FA357F0}" presName="Name0" presStyleCnt="0">
        <dgm:presLayoutVars>
          <dgm:dir/>
          <dgm:animLvl val="lvl"/>
          <dgm:resizeHandles val="exact"/>
        </dgm:presLayoutVars>
      </dgm:prSet>
      <dgm:spPr/>
    </dgm:pt>
    <dgm:pt modelId="{C8A7BA98-573F-41AE-AC2F-6E5EF74AD5BD}" type="pres">
      <dgm:prSet presAssocID="{4EA0A414-C468-4CBC-9A17-CA4EFF3E715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4338C-5A94-4C9F-95F1-E8B54BB7226F}" type="pres">
      <dgm:prSet presAssocID="{43EC0B0E-094A-49C6-BC32-56AD6DF89BD9}" presName="parTxOnlySpace" presStyleCnt="0"/>
      <dgm:spPr/>
    </dgm:pt>
    <dgm:pt modelId="{63F12F6F-6525-4312-95BF-2EF5442E1CE1}" type="pres">
      <dgm:prSet presAssocID="{743FAC71-5FFF-4037-9F9C-587C1CFF310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5B15B-1784-412D-A4D4-90C002A2B0B6}" type="pres">
      <dgm:prSet presAssocID="{41DEC332-7D18-4DAD-9DE6-4B04BA182EB8}" presName="parTxOnlySpace" presStyleCnt="0"/>
      <dgm:spPr/>
    </dgm:pt>
    <dgm:pt modelId="{034CCB18-600C-41BA-A1A2-4297B9371F1A}" type="pres">
      <dgm:prSet presAssocID="{EDBC9A00-4E88-4982-9D98-29F6B876E99B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55D22-599E-4A2C-9D44-BEE28A6F7D2C}" type="pres">
      <dgm:prSet presAssocID="{3EC3A614-A10D-4AF3-A227-BB6D03814E04}" presName="parTxOnlySpace" presStyleCnt="0"/>
      <dgm:spPr/>
    </dgm:pt>
    <dgm:pt modelId="{A597EF63-8AFB-4ABF-8227-2651B917D294}" type="pres">
      <dgm:prSet presAssocID="{155E58DF-59D0-4329-BF8D-742092391A0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B52BC5-62FF-41BF-8949-0230AE966441}" srcId="{E2FBA266-C7A9-4436-8A28-1DA04FA357F0}" destId="{EDBC9A00-4E88-4982-9D98-29F6B876E99B}" srcOrd="2" destOrd="0" parTransId="{061EA4E0-ED1F-45B2-854C-7D3DA3296D57}" sibTransId="{3EC3A614-A10D-4AF3-A227-BB6D03814E04}"/>
    <dgm:cxn modelId="{731AAB6D-173A-463E-B587-FBD83DA7340C}" type="presOf" srcId="{E2FBA266-C7A9-4436-8A28-1DA04FA357F0}" destId="{8EB6B980-22EA-44BF-A3E4-6B2AFB1AA82C}" srcOrd="0" destOrd="0" presId="urn:microsoft.com/office/officeart/2005/8/layout/chevron1"/>
    <dgm:cxn modelId="{9DA46C10-611C-41F6-B5B7-468999C4749E}" type="presOf" srcId="{EDBC9A00-4E88-4982-9D98-29F6B876E99B}" destId="{034CCB18-600C-41BA-A1A2-4297B9371F1A}" srcOrd="0" destOrd="0" presId="urn:microsoft.com/office/officeart/2005/8/layout/chevron1"/>
    <dgm:cxn modelId="{734405BB-E695-4D37-8577-170B62C911B8}" type="presOf" srcId="{155E58DF-59D0-4329-BF8D-742092391A07}" destId="{A597EF63-8AFB-4ABF-8227-2651B917D294}" srcOrd="0" destOrd="0" presId="urn:microsoft.com/office/officeart/2005/8/layout/chevron1"/>
    <dgm:cxn modelId="{C5ACD90C-DADD-498C-87B1-A65E8B75E5F5}" srcId="{E2FBA266-C7A9-4436-8A28-1DA04FA357F0}" destId="{743FAC71-5FFF-4037-9F9C-587C1CFF3109}" srcOrd="1" destOrd="0" parTransId="{98CB2B04-38AB-403A-B5ED-A213EABDA378}" sibTransId="{41DEC332-7D18-4DAD-9DE6-4B04BA182EB8}"/>
    <dgm:cxn modelId="{9EC8A6D5-2887-43D6-999C-B985F867C7A3}" type="presOf" srcId="{4EA0A414-C468-4CBC-9A17-CA4EFF3E7150}" destId="{C8A7BA98-573F-41AE-AC2F-6E5EF74AD5BD}" srcOrd="0" destOrd="0" presId="urn:microsoft.com/office/officeart/2005/8/layout/chevron1"/>
    <dgm:cxn modelId="{4DCAA094-74E4-43C4-A067-6CE158078E58}" srcId="{E2FBA266-C7A9-4436-8A28-1DA04FA357F0}" destId="{155E58DF-59D0-4329-BF8D-742092391A07}" srcOrd="3" destOrd="0" parTransId="{10972ED0-D816-4360-9600-9B58D1C1A06A}" sibTransId="{EEB89FE3-5F2E-4E0D-8593-CC2FC47D20BF}"/>
    <dgm:cxn modelId="{291969C0-FC66-4020-AF4C-2B77EFC947F7}" srcId="{E2FBA266-C7A9-4436-8A28-1DA04FA357F0}" destId="{4EA0A414-C468-4CBC-9A17-CA4EFF3E7150}" srcOrd="0" destOrd="0" parTransId="{CD7A7718-A9AE-4FD3-8ADE-369AB24DE11C}" sibTransId="{43EC0B0E-094A-49C6-BC32-56AD6DF89BD9}"/>
    <dgm:cxn modelId="{DDE2D2DF-A931-446C-851A-EA275A830682}" type="presOf" srcId="{743FAC71-5FFF-4037-9F9C-587C1CFF3109}" destId="{63F12F6F-6525-4312-95BF-2EF5442E1CE1}" srcOrd="0" destOrd="0" presId="urn:microsoft.com/office/officeart/2005/8/layout/chevron1"/>
    <dgm:cxn modelId="{03E85E2C-859C-4801-B36E-4D4BD774A8CA}" type="presParOf" srcId="{8EB6B980-22EA-44BF-A3E4-6B2AFB1AA82C}" destId="{C8A7BA98-573F-41AE-AC2F-6E5EF74AD5BD}" srcOrd="0" destOrd="0" presId="urn:microsoft.com/office/officeart/2005/8/layout/chevron1"/>
    <dgm:cxn modelId="{19757442-B514-4489-BDC5-9ABC976A2402}" type="presParOf" srcId="{8EB6B980-22EA-44BF-A3E4-6B2AFB1AA82C}" destId="{4194338C-5A94-4C9F-95F1-E8B54BB7226F}" srcOrd="1" destOrd="0" presId="urn:microsoft.com/office/officeart/2005/8/layout/chevron1"/>
    <dgm:cxn modelId="{A3F65EE9-FD18-4026-9F04-3AB94339463C}" type="presParOf" srcId="{8EB6B980-22EA-44BF-A3E4-6B2AFB1AA82C}" destId="{63F12F6F-6525-4312-95BF-2EF5442E1CE1}" srcOrd="2" destOrd="0" presId="urn:microsoft.com/office/officeart/2005/8/layout/chevron1"/>
    <dgm:cxn modelId="{853694BF-7916-4D8D-943F-C4ED62B1DE9D}" type="presParOf" srcId="{8EB6B980-22EA-44BF-A3E4-6B2AFB1AA82C}" destId="{6FA5B15B-1784-412D-A4D4-90C002A2B0B6}" srcOrd="3" destOrd="0" presId="urn:microsoft.com/office/officeart/2005/8/layout/chevron1"/>
    <dgm:cxn modelId="{1D3E9441-F5C1-4A19-825E-261691382A8C}" type="presParOf" srcId="{8EB6B980-22EA-44BF-A3E4-6B2AFB1AA82C}" destId="{034CCB18-600C-41BA-A1A2-4297B9371F1A}" srcOrd="4" destOrd="0" presId="urn:microsoft.com/office/officeart/2005/8/layout/chevron1"/>
    <dgm:cxn modelId="{7CAEA537-36AE-4378-9585-FDF19B3118B1}" type="presParOf" srcId="{8EB6B980-22EA-44BF-A3E4-6B2AFB1AA82C}" destId="{0BE55D22-599E-4A2C-9D44-BEE28A6F7D2C}" srcOrd="5" destOrd="0" presId="urn:microsoft.com/office/officeart/2005/8/layout/chevron1"/>
    <dgm:cxn modelId="{DEA0E75F-D757-4894-B79E-09D2F063AA77}" type="presParOf" srcId="{8EB6B980-22EA-44BF-A3E4-6B2AFB1AA82C}" destId="{A597EF63-8AFB-4ABF-8227-2651B917D29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7BA98-573F-41AE-AC2F-6E5EF74AD5BD}">
      <dsp:nvSpPr>
        <dsp:cNvPr id="0" name=""/>
        <dsp:cNvSpPr/>
      </dsp:nvSpPr>
      <dsp:spPr>
        <a:xfrm>
          <a:off x="5048" y="1231501"/>
          <a:ext cx="2938865" cy="1175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PLANNING</a:t>
          </a:r>
          <a:endParaRPr lang="en-US" sz="1800" kern="1200" dirty="0"/>
        </a:p>
      </dsp:txBody>
      <dsp:txXfrm>
        <a:off x="592821" y="1231501"/>
        <a:ext cx="1763319" cy="1175546"/>
      </dsp:txXfrm>
    </dsp:sp>
    <dsp:sp modelId="{63F12F6F-6525-4312-95BF-2EF5442E1CE1}">
      <dsp:nvSpPr>
        <dsp:cNvPr id="0" name=""/>
        <dsp:cNvSpPr/>
      </dsp:nvSpPr>
      <dsp:spPr>
        <a:xfrm>
          <a:off x="2650027" y="1231501"/>
          <a:ext cx="2938865" cy="1175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ORGINAZING </a:t>
          </a:r>
          <a:endParaRPr lang="en-US" sz="1800" kern="1200" dirty="0"/>
        </a:p>
      </dsp:txBody>
      <dsp:txXfrm>
        <a:off x="3237800" y="1231501"/>
        <a:ext cx="1763319" cy="1175546"/>
      </dsp:txXfrm>
    </dsp:sp>
    <dsp:sp modelId="{034CCB18-600C-41BA-A1A2-4297B9371F1A}">
      <dsp:nvSpPr>
        <dsp:cNvPr id="0" name=""/>
        <dsp:cNvSpPr/>
      </dsp:nvSpPr>
      <dsp:spPr>
        <a:xfrm>
          <a:off x="5295006" y="1231501"/>
          <a:ext cx="2938865" cy="1175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ACTUALITING </a:t>
          </a:r>
          <a:endParaRPr lang="en-US" sz="1800" kern="1200" dirty="0"/>
        </a:p>
      </dsp:txBody>
      <dsp:txXfrm>
        <a:off x="5882779" y="1231501"/>
        <a:ext cx="1763319" cy="1175546"/>
      </dsp:txXfrm>
    </dsp:sp>
    <dsp:sp modelId="{A597EF63-8AFB-4ABF-8227-2651B917D294}">
      <dsp:nvSpPr>
        <dsp:cNvPr id="0" name=""/>
        <dsp:cNvSpPr/>
      </dsp:nvSpPr>
      <dsp:spPr>
        <a:xfrm>
          <a:off x="7939985" y="1231501"/>
          <a:ext cx="2938865" cy="1175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CONTROLLING </a:t>
          </a:r>
          <a:endParaRPr lang="en-US" sz="1800" kern="1200" dirty="0"/>
        </a:p>
      </dsp:txBody>
      <dsp:txXfrm>
        <a:off x="8527758" y="1231501"/>
        <a:ext cx="1763319" cy="1175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3EDD3B8-5E68-48E9-AAB1-5DE570C28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A897E35-4312-4077-83D3-69953080BC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6F02-AF67-416B-AB85-08CFF698F86D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5853C52-2B92-4B9E-86F4-DB78684BEC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20E0EA4-BAD2-4335-9446-CA4CCFEC14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5BC62-3B36-43F8-8B69-D6E5E743DA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1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7E8F0-931C-4E43-98D1-A3CD0E0034DC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EB063-7F11-4E3B-BA52-07405B1C2D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3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specific and direct in the title. Use the subtitle to give the specific context of the speech.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-The goal should be to capture the audience’s attention which can be done with a quote, a startling statistic, or fact.  It is not necessary to include this attention getter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EB063-7F11-4E3B-BA52-07405B1C2D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5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381388F-6D01-4763-9497-2C5F78AF5477}"/>
              </a:ext>
            </a:extLst>
          </p:cNvPr>
          <p:cNvSpPr/>
          <p:nvPr userDrawn="1"/>
        </p:nvSpPr>
        <p:spPr>
          <a:xfrm>
            <a:off x="0" y="4818185"/>
            <a:ext cx="12192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 6"/>
          <p:cNvSpPr/>
          <p:nvPr/>
        </p:nvSpPr>
        <p:spPr bwMode="ltGray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 algn="ctr">
              <a:defRPr sz="5400"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432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06669"/>
            <a:ext cx="10561418" cy="381352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4F5D18E-4241-429D-BEDB-6A7415C5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F5CFD55-6AD5-4B7E-AC33-483174EF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14D43F5-DCFF-4B29-AC19-0BF28605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640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="" xmlns:a16="http://schemas.microsoft.com/office/drawing/2014/main" id="{B3473E37-6504-470F-92FA-792C3ACA4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="" xmlns:a16="http://schemas.microsoft.com/office/drawing/2014/main" id="{7523DE74-18E2-4EF3-A1FC-8A32CCFE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51B4AF82-5505-4A7E-AA81-139F2145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3AF03C3-E3F3-4845-8D9E-9BD2A676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B9C7230-29FF-42F2-A662-1BC1D19C5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9EBD02D-5A68-4A14-892F-DE4953F2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812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76D14D8-4D13-4DFE-938B-B710F891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864B8A5-6021-4208-A587-B45576E6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C96ABC-E632-4853-B7CC-A2FB4B7C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4036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1073151" y="446087"/>
            <a:ext cx="3547533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2576512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73151" y="3022600"/>
            <a:ext cx="3547533" cy="283844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CBF97433-9C09-4B71-A1E0-24F75011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46EDA271-FE91-46E6-ABB5-0A3AD244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C44DCFF3-B944-4C24-A12C-689D1FF7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56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ltGray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574642" y="1081456"/>
            <a:ext cx="3810001" cy="4075465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64F81E-11BA-4BB3-AC2C-0A729DC676E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F93A4488-E8DE-4FEB-88F9-B37F95CC838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DF909D08-1E53-42D5-954B-F61B508364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4096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ltGray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156000" y="2286000"/>
            <a:ext cx="4880300" cy="2295525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142ECB-4FB1-4B01-80F3-04208C781B1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776F215A-F354-440E-A263-A920F595083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E90FC50C-9C02-4BD6-9CBE-6880E129778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684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7669651" y="0"/>
            <a:ext cx="4522349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3754460" cy="5134798"/>
          </a:xfrm>
        </p:spPr>
        <p:txBody>
          <a:bodyPr vert="horz" anchor="ctr" anchorCtr="1"/>
          <a:lstStyle>
            <a:lvl1pPr algn="l">
              <a:defRPr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10001" y="446089"/>
            <a:ext cx="6611540" cy="5414962"/>
          </a:xfrm>
        </p:spPr>
        <p:txBody>
          <a:bodyPr vert="horz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D7128B4-F868-4384-A8AA-473DA351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4FF940D-9281-4C2A-BA62-E5854A1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FB1454F-842C-4F51-A7E7-0335B2FB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836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287"/>
            <a:ext cx="5181600" cy="36387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3AB4A3-AE75-4D00-9BE1-AF3996C6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9471F3C4-BAAF-4391-B574-8E340EDA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FB8DD71F-FEC6-4AB5-974A-FD2B82A7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49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Content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451513"/>
            <a:ext cx="11288972" cy="514918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740B6DF-7478-4740-A710-DA5E9EBA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42D89951-67E9-4086-AED0-C236A00A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8553809-8746-49E3-BCB5-0A9FF406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31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12699" y="0"/>
            <a:ext cx="6004585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375313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="" xmlns:a16="http://schemas.microsoft.com/office/drawing/2014/main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186363" cy="54857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3F86C4-C3A0-4CA8-8809-1D90DE9E4D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EDD26EA8-C9F2-49A7-8F7B-A782D30B82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241DD2E8-07A6-430F-A2FB-E2746C9352D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46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6187414" y="0"/>
            <a:ext cx="6004583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696" y="359551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1514" y="451513"/>
            <a:ext cx="5553071" cy="54095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563" y="2222287"/>
            <a:ext cx="5553071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82940641-87D1-48C5-879E-8A5FBA53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DBFA68A8-3A7A-430B-9A66-482C28DC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96C17F98-4E3F-4327-8CCF-D13C3371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703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96" y="311813"/>
            <a:ext cx="5334448" cy="1453488"/>
          </a:xfrm>
          <a:effectLst/>
        </p:spPr>
        <p:txBody>
          <a:bodyPr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="" xmlns:a16="http://schemas.microsoft.com/office/drawing/2014/main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96" y="2057400"/>
            <a:ext cx="5334448" cy="3811588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829ED24-3C5F-4326-A304-DBDBA6CE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F532AEE-3AAE-4FBF-969F-8A364CE8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6717C1A8-7DBE-4E24-BCA1-D820D780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73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0001" y="2222287"/>
            <a:ext cx="10571998" cy="36387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0466CE2-DFEE-46B8-AFB2-817272E3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27E9A94A-136A-4208-8F98-012BDAC1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81459C8B-DA0F-4808-A642-40471D1D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76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89884"/>
            <a:ext cx="10561418" cy="1426004"/>
          </a:xfrm>
        </p:spPr>
        <p:txBody>
          <a:bodyPr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5291" y="-57584"/>
            <a:ext cx="12192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1FE71A4-2AD7-44A1-9075-3AB1A226C1C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F5F74D3-28C0-4AA1-8508-75D32DA3C2A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77D83112-B341-46D2-8B30-46DBC3DAE35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31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anchor="ctr" anchorCtr="0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913A633-0BBE-491F-94FD-A319FC7D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916FEDE-3F7F-4F2C-A341-BDA56AA7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C1EE25F-3E3B-45D3-B259-498E69BF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02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B7F6C47-B260-4BB6-8230-7D14D5CDE026}" type="datetimeFigureOut">
              <a:rPr lang="en-US" noProof="0" smtClean="0"/>
              <a:pPr/>
              <a:t>3/13/2022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4942799-31AF-4FF8-9D79-C1A3E01FB20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948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7" r:id="rId3"/>
    <p:sldLayoutId id="2147483688" r:id="rId4"/>
    <p:sldLayoutId id="2147483689" r:id="rId5"/>
    <p:sldLayoutId id="2147483681" r:id="rId6"/>
    <p:sldLayoutId id="2147483690" r:id="rId7"/>
    <p:sldLayoutId id="2147483682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  <p:sldLayoutId id="2147483683" r:id="rId15"/>
    <p:sldLayoutId id="2147483684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4D618E2-C3E2-4721-A4CA-1E9208B1959E}"/>
              </a:ext>
            </a:extLst>
          </p:cNvPr>
          <p:cNvSpPr txBox="1"/>
          <p:nvPr/>
        </p:nvSpPr>
        <p:spPr>
          <a:xfrm>
            <a:off x="409739" y="6268399"/>
            <a:ext cx="3019646" cy="338554"/>
          </a:xfrm>
          <a:prstGeom prst="rect">
            <a:avLst/>
          </a:prstGeom>
          <a:solidFill>
            <a:schemeClr val="accent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Ibrahim, </a:t>
            </a:r>
            <a:r>
              <a:rPr lang="en-US" sz="16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S.Kom</a:t>
            </a:r>
            <a:r>
              <a:rPr lang="en-US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., MM</a:t>
            </a:r>
            <a:endParaRPr lang="en-US" sz="1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/>
        <p:txBody>
          <a:bodyPr/>
          <a:lstStyle/>
          <a:p>
            <a:r>
              <a:rPr lang="en-US" b="0" dirty="0" smtClean="0"/>
              <a:t>KONSEP MANAJEMEN</a:t>
            </a:r>
            <a:br>
              <a:rPr lang="en-US" b="0" dirty="0" smtClean="0"/>
            </a:br>
            <a:r>
              <a:rPr lang="en-US" dirty="0" smtClean="0"/>
              <a:t>SUMBER DAYA MANUSIA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2567" y="5586011"/>
            <a:ext cx="7634326" cy="1020942"/>
          </a:xfrm>
        </p:spPr>
        <p:txBody>
          <a:bodyPr>
            <a:normAutofit/>
          </a:bodyPr>
          <a:lstStyle/>
          <a:p>
            <a:r>
              <a:rPr lang="en-US" dirty="0" smtClean="0"/>
              <a:t>PROGRAM STUDI ADMINKES</a:t>
            </a:r>
          </a:p>
          <a:p>
            <a:r>
              <a:rPr lang="en-US" dirty="0" smtClean="0"/>
              <a:t>ITKES </a:t>
            </a:r>
            <a:r>
              <a:rPr lang="en-US" dirty="0" smtClean="0"/>
              <a:t>MUHAMMADIYAH SIDRAP</a:t>
            </a:r>
          </a:p>
        </p:txBody>
      </p:sp>
    </p:spTree>
    <p:extLst>
      <p:ext uri="{BB962C8B-B14F-4D97-AF65-F5344CB8AC3E}">
        <p14:creationId xmlns:p14="http://schemas.microsoft.com/office/powerpoint/2010/main" val="16139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id-ID" dirty="0" smtClean="0"/>
              <a:t>Fungsi manajemen ini lebih menekankan bagaimana seseorang manajer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feedback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endParaRPr lang="en-US" dirty="0" smtClean="0"/>
          </a:p>
          <a:p>
            <a:endParaRPr lang="id-ID" dirty="0" smtClean="0"/>
          </a:p>
          <a:p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b="1" dirty="0" smtClean="0"/>
              <a:t>P</a:t>
            </a:r>
            <a:r>
              <a:rPr lang="en-US" b="1" dirty="0" smtClean="0"/>
              <a:t>4</a:t>
            </a:r>
            <a:r>
              <a:rPr lang="id-ID" b="1" dirty="0" smtClean="0"/>
              <a:t> (Pengawasan dan Pengendalian)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id-ID" dirty="0" smtClean="0"/>
              <a:t>adalah suatu usaha untuk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mnegontrol</a:t>
            </a:r>
            <a:r>
              <a:rPr lang="en-US" dirty="0" smtClean="0"/>
              <a:t> </a:t>
            </a:r>
            <a:r>
              <a:rPr lang="id-ID" dirty="0" smtClean="0"/>
              <a:t>program pelayanan </a:t>
            </a:r>
            <a:r>
              <a:rPr lang="id-ID" dirty="0" smtClean="0"/>
              <a:t>ke</a:t>
            </a:r>
            <a:r>
              <a:rPr lang="en-US" dirty="0" err="1" smtClean="0"/>
              <a:t>sehatan</a:t>
            </a:r>
            <a:r>
              <a:rPr lang="id-ID" dirty="0" smtClean="0"/>
              <a:t> </a:t>
            </a:r>
            <a:r>
              <a:rPr lang="id-ID" dirty="0" smtClean="0"/>
              <a:t>sehingga tujuan dapat tercapai secara efektif dan efisien.</a:t>
            </a:r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PERENCANAAN DALAM MANAJEMEN PELAYANAN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KESEHATAN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2336" y="2222286"/>
            <a:ext cx="11466576" cy="428824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Nakes</a:t>
            </a:r>
            <a:r>
              <a:rPr lang="en-US" sz="2800" dirty="0" smtClean="0"/>
              <a:t> </a:t>
            </a:r>
            <a:r>
              <a:rPr lang="en-US" sz="2800" dirty="0" err="1" smtClean="0"/>
              <a:t>haruslah</a:t>
            </a:r>
            <a:r>
              <a:rPr lang="en-US" sz="2800" dirty="0" smtClean="0"/>
              <a:t> </a:t>
            </a:r>
            <a:r>
              <a:rPr lang="en-US" sz="2800" dirty="0" err="1" smtClean="0"/>
              <a:t>berfikir</a:t>
            </a:r>
            <a:r>
              <a:rPr lang="id-ID" sz="2800" dirty="0" smtClean="0"/>
              <a:t> </a:t>
            </a:r>
            <a:r>
              <a:rPr lang="en-US" sz="2800" dirty="0" err="1" smtClean="0"/>
              <a:t>logikatik,anallitis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sistematik</a:t>
            </a:r>
            <a:r>
              <a:rPr lang="en-US" sz="2800" dirty="0" smtClean="0"/>
              <a:t>, </a:t>
            </a:r>
            <a:r>
              <a:rPr lang="en-US" sz="2800" dirty="0" err="1" smtClean="0"/>
              <a:t>teruji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empiris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 </a:t>
            </a:r>
            <a:r>
              <a:rPr lang="en-US" sz="2800" dirty="0" err="1" smtClean="0"/>
              <a:t>objektif</a:t>
            </a:r>
            <a:r>
              <a:rPr lang="en-US" sz="2800" dirty="0" smtClean="0"/>
              <a:t>,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.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>
              <a:buNone/>
            </a:pPr>
            <a:endParaRPr lang="id-ID" sz="2000" dirty="0" smtClean="0"/>
          </a:p>
          <a:p>
            <a:pPr algn="just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906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5637" y="2222287"/>
            <a:ext cx="10966362" cy="3638764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Material : </a:t>
            </a:r>
            <a:r>
              <a:rPr lang="es-ES_tradnl" dirty="0" err="1" smtClean="0"/>
              <a:t>Bakau</a:t>
            </a:r>
            <a:r>
              <a:rPr lang="es-ES_tradnl" dirty="0" smtClean="0"/>
              <a:t> </a:t>
            </a:r>
            <a:r>
              <a:rPr lang="es-ES_tradnl" dirty="0" err="1" smtClean="0"/>
              <a:t>atau</a:t>
            </a:r>
            <a:r>
              <a:rPr lang="es-ES_tradnl" dirty="0" smtClean="0"/>
              <a:t> </a:t>
            </a:r>
            <a:r>
              <a:rPr lang="es-ES_tradnl" dirty="0" err="1" smtClean="0"/>
              <a:t>materi</a:t>
            </a:r>
            <a:r>
              <a:rPr lang="es-ES_tradnl" dirty="0" smtClean="0"/>
              <a:t> ( </a:t>
            </a:r>
            <a:r>
              <a:rPr lang="es-ES_tradnl" dirty="0" err="1" smtClean="0"/>
              <a:t>sarana</a:t>
            </a:r>
            <a:r>
              <a:rPr lang="es-ES_tradnl" dirty="0" smtClean="0"/>
              <a:t> dan </a:t>
            </a:r>
            <a:r>
              <a:rPr lang="es-ES_tradnl" dirty="0" err="1" smtClean="0"/>
              <a:t>prasarana</a:t>
            </a:r>
            <a:r>
              <a:rPr lang="es-ES_tradnl" dirty="0" smtClean="0"/>
              <a:t> ) yang </a:t>
            </a:r>
            <a:r>
              <a:rPr lang="es-ES_tradnl" dirty="0" err="1" smtClean="0"/>
              <a:t>dibutuhkan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es-ES_tradnl" dirty="0" err="1" smtClean="0"/>
              <a:t>Metode</a:t>
            </a:r>
            <a:r>
              <a:rPr lang="es-ES_tradnl" dirty="0" smtClean="0"/>
              <a:t> : Cara yang di </a:t>
            </a:r>
            <a:r>
              <a:rPr lang="es-ES_tradnl" dirty="0" err="1" smtClean="0"/>
              <a:t>pergunakan</a:t>
            </a:r>
            <a:r>
              <a:rPr lang="es-ES_tradnl" dirty="0" smtClean="0"/>
              <a:t> </a:t>
            </a:r>
            <a:r>
              <a:rPr lang="es-ES_tradnl" dirty="0" err="1" smtClean="0"/>
              <a:t>dalam</a:t>
            </a:r>
            <a:r>
              <a:rPr lang="es-ES_tradnl" dirty="0" smtClean="0"/>
              <a:t> </a:t>
            </a:r>
            <a:r>
              <a:rPr lang="es-ES_tradnl" dirty="0" err="1" smtClean="0"/>
              <a:t>bekerja</a:t>
            </a:r>
            <a:r>
              <a:rPr lang="es-ES_tradnl" dirty="0" smtClean="0"/>
              <a:t> </a:t>
            </a:r>
            <a:r>
              <a:rPr lang="es-ES_tradnl" dirty="0" err="1" smtClean="0"/>
              <a:t>atau</a:t>
            </a:r>
            <a:r>
              <a:rPr lang="es-ES_tradnl" dirty="0" smtClean="0"/>
              <a:t> </a:t>
            </a:r>
            <a:r>
              <a:rPr lang="es-ES_tradnl" dirty="0" err="1" smtClean="0"/>
              <a:t>prosedur</a:t>
            </a:r>
            <a:r>
              <a:rPr lang="es-ES_tradnl" dirty="0" smtClean="0"/>
              <a:t> </a:t>
            </a:r>
            <a:r>
              <a:rPr lang="es-ES_tradnl" dirty="0" err="1" smtClean="0"/>
              <a:t>kerja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fi-FI" dirty="0" smtClean="0"/>
              <a:t>Minute / Time : Jangka waktu pelaksanaan kegiatan program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es-ES_tradnl" dirty="0" err="1" smtClean="0"/>
              <a:t>Market</a:t>
            </a:r>
            <a:r>
              <a:rPr lang="es-ES_tradnl" dirty="0" smtClean="0"/>
              <a:t> : Pasar dan </a:t>
            </a:r>
            <a:r>
              <a:rPr lang="es-ES_tradnl" dirty="0" err="1" smtClean="0"/>
              <a:t>pemasaran</a:t>
            </a:r>
            <a:r>
              <a:rPr lang="es-ES_tradnl" dirty="0" smtClean="0"/>
              <a:t> </a:t>
            </a:r>
            <a:r>
              <a:rPr lang="es-ES_tradnl" dirty="0" err="1" smtClean="0"/>
              <a:t>atau</a:t>
            </a:r>
            <a:r>
              <a:rPr lang="es-ES_tradnl" dirty="0" smtClean="0"/>
              <a:t> </a:t>
            </a:r>
            <a:r>
              <a:rPr lang="es-ES_tradnl" dirty="0" err="1" smtClean="0"/>
              <a:t>sarana</a:t>
            </a:r>
            <a:r>
              <a:rPr lang="es-ES_tradnl" dirty="0" smtClean="0"/>
              <a:t> </a:t>
            </a:r>
            <a:r>
              <a:rPr lang="es-ES_tradnl" dirty="0" err="1" smtClean="0"/>
              <a:t>program</a:t>
            </a:r>
            <a:endParaRPr lang="id-ID" dirty="0" smtClean="0"/>
          </a:p>
          <a:p>
            <a:endParaRPr lang="id-ID" sz="105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2717238"/>
              </p:ext>
            </p:extLst>
          </p:nvPr>
        </p:nvGraphicFramePr>
        <p:xfrm>
          <a:off x="424584" y="3968172"/>
          <a:ext cx="108839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886690" y="2050472"/>
            <a:ext cx="9458037" cy="11360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id-ID" dirty="0" smtClean="0"/>
              <a:t>Mahasiswa Mampu menjelaskan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smtClean="0"/>
              <a:t> </a:t>
            </a:r>
            <a:endParaRPr lang="id-ID" dirty="0" smtClean="0"/>
          </a:p>
        </p:txBody>
      </p:sp>
      <p:sp>
        <p:nvSpPr>
          <p:cNvPr id="7" name="Left-Right Arrow 6"/>
          <p:cNvSpPr/>
          <p:nvPr/>
        </p:nvSpPr>
        <p:spPr>
          <a:xfrm>
            <a:off x="891308" y="3191164"/>
            <a:ext cx="9458037" cy="11360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/>
              <a:t>Mahasiswa Mampu menjelaskan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id-ID" dirty="0"/>
          </a:p>
        </p:txBody>
      </p:sp>
      <p:sp>
        <p:nvSpPr>
          <p:cNvPr id="8" name="Left-Right Arrow 7"/>
          <p:cNvSpPr/>
          <p:nvPr/>
        </p:nvSpPr>
        <p:spPr>
          <a:xfrm>
            <a:off x="895926" y="4239491"/>
            <a:ext cx="9458037" cy="11360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Mahasiswa </a:t>
            </a:r>
            <a:r>
              <a:rPr lang="en-US" dirty="0"/>
              <a:t>M</a:t>
            </a:r>
            <a:r>
              <a:rPr lang="id-ID" dirty="0"/>
              <a:t>ampu </a:t>
            </a:r>
            <a:r>
              <a:rPr lang="id-ID" dirty="0" smtClean="0"/>
              <a:t>me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id-ID" dirty="0" smtClean="0"/>
              <a:t> manajemen </a:t>
            </a:r>
            <a:r>
              <a:rPr lang="id-ID" dirty="0"/>
              <a:t>(P1, P2, P3</a:t>
            </a:r>
            <a:r>
              <a:rPr lang="en-US" dirty="0"/>
              <a:t>, P4</a:t>
            </a:r>
            <a:r>
              <a:rPr lang="id-ID" dirty="0" smtClean="0"/>
              <a:t>)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indows\Downloads\WhatsApp Image 2019-09-15 at 08.26.22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6" b="27437"/>
          <a:stretch/>
        </p:blipFill>
        <p:spPr bwMode="auto">
          <a:xfrm>
            <a:off x="1287818" y="366404"/>
            <a:ext cx="9289196" cy="638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3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(</a:t>
            </a:r>
            <a:r>
              <a:rPr lang="en-US" i="1" dirty="0" err="1" smtClean="0"/>
              <a:t>Managemen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leader 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5641" y="2829223"/>
            <a:ext cx="5038780" cy="3389745"/>
          </a:xfr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671" y="2768196"/>
            <a:ext cx="5732059" cy="3277761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orang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TUJUAN OPERASIONAL SUATU MANAJEMEN HARUS MENGANDUNG UNSUR-UNSUR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WHY : </a:t>
            </a:r>
            <a:r>
              <a:rPr lang="id-ID" dirty="0" smtClean="0">
                <a:solidFill>
                  <a:srgbClr val="FF0000"/>
                </a:solidFill>
              </a:rPr>
              <a:t>MENGAPA</a:t>
            </a:r>
            <a:r>
              <a:rPr lang="id-ID" dirty="0" smtClean="0"/>
              <a:t> kegiatan itu harus dikerjakan, dengan penjelasan yang jelas.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WHERE : KAPAN dan </a:t>
            </a:r>
            <a:r>
              <a:rPr lang="id-ID" dirty="0" smtClean="0">
                <a:solidFill>
                  <a:srgbClr val="FF0000"/>
                </a:solidFill>
              </a:rPr>
              <a:t>DIMANA </a:t>
            </a:r>
            <a:r>
              <a:rPr lang="id-ID" dirty="0" smtClean="0"/>
              <a:t>kegiatan akan dilakukan tertera jelas.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WH</a:t>
            </a:r>
            <a:r>
              <a:rPr lang="en-US" dirty="0" smtClean="0"/>
              <a:t>O</a:t>
            </a:r>
            <a:r>
              <a:rPr lang="id-ID" dirty="0" smtClean="0"/>
              <a:t> </a:t>
            </a:r>
            <a:r>
              <a:rPr lang="id-ID" dirty="0" smtClean="0"/>
              <a:t>: </a:t>
            </a:r>
            <a:r>
              <a:rPr lang="id-ID" dirty="0" smtClean="0">
                <a:solidFill>
                  <a:srgbClr val="FF0000"/>
                </a:solidFill>
              </a:rPr>
              <a:t>SIAPA</a:t>
            </a:r>
            <a:r>
              <a:rPr lang="id-ID" dirty="0" smtClean="0"/>
              <a:t> yang terkait dengan kegiatan tersebut ( lintas sektor walaupun lintas program yang terkait ).</a:t>
            </a:r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235935"/>
            <a:ext cx="5181600" cy="40010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id-ID" dirty="0" smtClean="0"/>
              <a:t>WHAT : Kegiatan </a:t>
            </a:r>
            <a:r>
              <a:rPr lang="id-ID" dirty="0" smtClean="0">
                <a:solidFill>
                  <a:srgbClr val="FF0000"/>
                </a:solidFill>
              </a:rPr>
              <a:t>APA</a:t>
            </a:r>
            <a:r>
              <a:rPr lang="id-ID" dirty="0" smtClean="0"/>
              <a:t> yang akan dikerjakan harus jelas.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d-ID" dirty="0" smtClean="0"/>
              <a:t>WHO : Sasarannya harus jelas, </a:t>
            </a:r>
            <a:r>
              <a:rPr lang="id-ID" dirty="0" smtClean="0">
                <a:solidFill>
                  <a:srgbClr val="FF0000"/>
                </a:solidFill>
              </a:rPr>
              <a:t>SIAPA</a:t>
            </a:r>
            <a:r>
              <a:rPr lang="id-ID" dirty="0" smtClean="0"/>
              <a:t> yang akan mengerjakan, beberapa yang ingin dicapai.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d-ID" dirty="0" smtClean="0"/>
              <a:t>WH</a:t>
            </a:r>
            <a:r>
              <a:rPr lang="en-US" dirty="0" smtClean="0"/>
              <a:t>y</a:t>
            </a:r>
            <a:r>
              <a:rPr lang="id-ID" dirty="0" smtClean="0"/>
              <a:t> : </a:t>
            </a:r>
            <a:r>
              <a:rPr lang="en-US" dirty="0" err="1" smtClean="0">
                <a:solidFill>
                  <a:srgbClr val="FF0000"/>
                </a:solidFill>
              </a:rPr>
              <a:t>Mengapa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Where: </a:t>
            </a:r>
            <a:r>
              <a:rPr lang="en-US" dirty="0" err="1" smtClean="0">
                <a:solidFill>
                  <a:srgbClr val="FF0000"/>
                </a:solidFill>
              </a:rPr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tmpat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id-ID" dirty="0"/>
              <a:t>waktunya untuk menyelesaikan kegiatan.</a:t>
            </a: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id-ID" dirty="0" smtClean="0"/>
              <a:t>HOW : </a:t>
            </a:r>
            <a:r>
              <a:rPr lang="id-ID" dirty="0" smtClean="0">
                <a:solidFill>
                  <a:srgbClr val="FF0000"/>
                </a:solidFill>
              </a:rPr>
              <a:t>BAGAIMANA</a:t>
            </a:r>
            <a:r>
              <a:rPr lang="id-ID" dirty="0" smtClean="0"/>
              <a:t> Prosedur kerjanya ( SOP ) jelas, sesuai  dengan SPK            ( Standar Pelayanan Kebidanan ).</a:t>
            </a:r>
          </a:p>
          <a:p>
            <a:pPr marL="0" indent="0">
              <a:buFontTx/>
              <a:buNone/>
              <a:defRPr/>
            </a:pPr>
            <a:endParaRPr lang="id-ID" dirty="0" smtClean="0"/>
          </a:p>
          <a:p>
            <a:pPr>
              <a:defRPr/>
            </a:pP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MANAJEMEN SECARA UMUM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MANAJEMEN/FUNGSI SECARA UMUM:</a:t>
            </a:r>
          </a:p>
          <a:p>
            <a:pPr marL="0" indent="0">
              <a:buNone/>
            </a:pPr>
            <a:r>
              <a:rPr lang="en-US" b="1" dirty="0" smtClean="0"/>
              <a:t>P : PLANNING /</a:t>
            </a:r>
            <a:r>
              <a:rPr lang="en-US" b="1" dirty="0" err="1" smtClean="0"/>
              <a:t>Perencanaan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O: ORGINAZING / </a:t>
            </a:r>
            <a:r>
              <a:rPr lang="en-US" b="1" dirty="0" err="1" smtClean="0"/>
              <a:t>Pengorganisasian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A: ACTUALITING / </a:t>
            </a:r>
            <a:r>
              <a:rPr lang="en-US" b="1" dirty="0" err="1" smtClean="0"/>
              <a:t>Aksi</a:t>
            </a:r>
            <a:r>
              <a:rPr lang="en-US" b="1" dirty="0" smtClean="0"/>
              <a:t>/</a:t>
            </a:r>
            <a:r>
              <a:rPr lang="en-US" b="1" dirty="0" err="1" smtClean="0"/>
              <a:t>pelaksanaan</a:t>
            </a:r>
            <a:r>
              <a:rPr lang="en-US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C: CONTROLLING / </a:t>
            </a:r>
            <a:r>
              <a:rPr lang="en-US" b="1" dirty="0" err="1" smtClean="0"/>
              <a:t>Pengawasan</a:t>
            </a:r>
            <a:endParaRPr lang="en-US" b="1" dirty="0"/>
          </a:p>
        </p:txBody>
      </p:sp>
      <p:pic>
        <p:nvPicPr>
          <p:cNvPr id="5" name="Content Placeholder 4" descr="leader 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47245" y="2283691"/>
            <a:ext cx="5329381" cy="3389745"/>
          </a:xfrm>
        </p:spPr>
      </p:pic>
    </p:spTree>
    <p:extLst>
      <p:ext uri="{BB962C8B-B14F-4D97-AF65-F5344CB8AC3E}">
        <p14:creationId xmlns:p14="http://schemas.microsoft.com/office/powerpoint/2010/main" val="5980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– langkah Manajemen Pelayanan Kebidanan dibagi </a:t>
            </a:r>
            <a:r>
              <a:rPr lang="en-US" dirty="0" smtClean="0"/>
              <a:t>4</a:t>
            </a:r>
            <a:r>
              <a:rPr lang="id-ID" dirty="0" smtClean="0"/>
              <a:t> yaitu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Ex: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Jadwal Pelayanan ANC di Posyandu, Puskesmas.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Rencana Pelatihan untuk kader, nakes</a:t>
            </a:r>
          </a:p>
          <a:p>
            <a:endParaRPr lang="id-ID" dirty="0" smtClean="0"/>
          </a:p>
          <a:p>
            <a:endParaRPr lang="en-US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d-ID" b="1" dirty="0" smtClean="0"/>
              <a:t>P1 </a:t>
            </a:r>
            <a:r>
              <a:rPr lang="id-ID" b="1" dirty="0"/>
              <a:t>( Perencanaan </a:t>
            </a:r>
            <a:r>
              <a:rPr lang="id-ID" b="1" dirty="0" smtClean="0"/>
              <a:t>)</a:t>
            </a:r>
            <a:endParaRPr lang="en-US" b="1" dirty="0" smtClean="0"/>
          </a:p>
          <a:p>
            <a:pPr marL="0" indent="0" algn="just">
              <a:buNone/>
              <a:defRPr/>
            </a:pPr>
            <a:r>
              <a:rPr lang="id-ID" dirty="0" smtClean="0"/>
              <a:t>Perencanaan adalah proses untuk merumuskan masalah kegiatan, menentukan kebutuhan dan sumber daya yang tersedia, menetapkan tujuan kegiatan yang paling pokok dan menyusun langkah-langkah untuk mencapai tujuan yang telah ditetapkan ( landasan dasar ).</a:t>
            </a:r>
            <a:endParaRPr lang="en-US" dirty="0" smtClean="0"/>
          </a:p>
          <a:p>
            <a:pPr marL="0" indent="0">
              <a:buFontTx/>
              <a:buNone/>
              <a:defRPr/>
            </a:pPr>
            <a:endParaRPr lang="id-ID" dirty="0" smtClean="0"/>
          </a:p>
          <a:p>
            <a:pPr>
              <a:buNone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id-ID" dirty="0" smtClean="0"/>
              <a:t>Inti dari pengorganisasian adalah merupakan alat untuk memadukan atau sinkronisasi semua kegiatan yang berasfek personil, finansial, material dan tata cara dalam rangka mencapai tujuan pelayanan kebidanan yang telah di tetapkan.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id-ID" dirty="0" smtClean="0"/>
              <a:t>ex 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d-ID" dirty="0" smtClean="0"/>
              <a:t>Puskesmas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d-ID" dirty="0" smtClean="0"/>
              <a:t>Puskesmas Pembantu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d-ID" dirty="0" smtClean="0"/>
              <a:t>Polindes Balai Desa</a:t>
            </a:r>
          </a:p>
          <a:p>
            <a:pPr>
              <a:defRPr/>
            </a:pPr>
            <a:endParaRPr lang="id-ID" dirty="0" smtClean="0"/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id-ID" dirty="0" smtClean="0"/>
          </a:p>
          <a:p>
            <a:pPr marL="0" indent="0">
              <a:buFontTx/>
              <a:buNone/>
              <a:defRPr/>
            </a:pPr>
            <a:r>
              <a:rPr lang="id-ID" b="1" dirty="0" smtClean="0"/>
              <a:t>P2 ( Pengorganisasian )</a:t>
            </a:r>
            <a:endParaRPr lang="en-US" b="1" dirty="0" smtClean="0"/>
          </a:p>
          <a:p>
            <a:pPr marL="0" indent="0" algn="just">
              <a:buNone/>
              <a:defRPr/>
            </a:pPr>
            <a:r>
              <a:rPr lang="id-ID" dirty="0" smtClean="0"/>
              <a:t>Pengorganisasian adalah suatu langkah untuk menetapkan menggolong-golongkan, dan mengatur berbagai kegiatan, penetapan tugas-tugas dan wewenang seseorang dan pendelegasian wewenang dalam rangka pencapaian tujuan layanan </a:t>
            </a:r>
            <a:r>
              <a:rPr lang="id-ID" dirty="0" smtClean="0"/>
              <a:t>ke</a:t>
            </a:r>
            <a:r>
              <a:rPr lang="en-US" dirty="0" err="1" smtClean="0"/>
              <a:t>sehatan</a:t>
            </a:r>
            <a:r>
              <a:rPr lang="id-ID" dirty="0" smtClean="0"/>
              <a:t>.</a:t>
            </a:r>
            <a:endParaRPr lang="id-ID" dirty="0" smtClean="0"/>
          </a:p>
          <a:p>
            <a:pPr marL="0" indent="0">
              <a:buFontTx/>
              <a:buNone/>
              <a:defRPr/>
            </a:pP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id-ID" dirty="0" smtClean="0"/>
              <a:t>Fungsi manajemen ini lebih menekankan bagaimana seseorang manajer pelayanan </a:t>
            </a:r>
            <a:r>
              <a:rPr lang="id-ID" dirty="0" smtClean="0"/>
              <a:t>ke</a:t>
            </a:r>
            <a:r>
              <a:rPr lang="en-US" dirty="0" err="1" smtClean="0"/>
              <a:t>sehatan</a:t>
            </a:r>
            <a:r>
              <a:rPr lang="id-ID" dirty="0" smtClean="0"/>
              <a:t> </a:t>
            </a:r>
            <a:r>
              <a:rPr lang="id-ID" dirty="0" smtClean="0"/>
              <a:t>mengarahkan dan menggerakkan semua sumber daya yang ada untuk mencapai </a:t>
            </a:r>
            <a:r>
              <a:rPr lang="id-ID" dirty="0" smtClean="0"/>
              <a:t>tujuan</a:t>
            </a:r>
            <a:endParaRPr lang="en-US" dirty="0" smtClean="0"/>
          </a:p>
          <a:p>
            <a:pPr marL="0" indent="0">
              <a:buNone/>
            </a:pPr>
            <a:endParaRPr lang="id-ID" dirty="0" smtClean="0"/>
          </a:p>
          <a:p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b="1" dirty="0" smtClean="0"/>
              <a:t>P3 (Penggerakan, Pelaksanaan,)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Penggerakan dan Pelaksanaan adalah suatu usaha untuk menciptakan iklim kerja sama di antara pelaksanaan program pelayanan </a:t>
            </a:r>
            <a:r>
              <a:rPr lang="id-ID" dirty="0" smtClean="0"/>
              <a:t>ke</a:t>
            </a:r>
            <a:r>
              <a:rPr lang="en-US" dirty="0" err="1" smtClean="0"/>
              <a:t>sehatan</a:t>
            </a:r>
            <a:r>
              <a:rPr lang="id-ID" dirty="0" smtClean="0"/>
              <a:t> </a:t>
            </a:r>
            <a:r>
              <a:rPr lang="id-ID" dirty="0" smtClean="0"/>
              <a:t>sehingga tujuan dapat tercapai secara efektif dan efisien.</a:t>
            </a:r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45182065_Persuasive speech outline_RVA_v3" id="{9991F312-7BAB-436D-8583-A5078171179B}" vid="{06C31F6F-9DBF-4ED0-83AC-3AFD01C902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E580CA-3EBF-40A1-848D-12B3B18BB82E}">
  <ds:schemaRefs>
    <ds:schemaRef ds:uri="http://purl.org/dc/dcmitype/"/>
    <ds:schemaRef ds:uri="16c05727-aa75-4e4a-9b5f-8a80a1165891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2D07FD5-8A16-4741-957C-8B91E43CA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A0FB75-2DC0-41F8-9602-F83475C3A4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Persuasive speech outline </Template>
  <TotalTime>0</TotalTime>
  <Words>524</Words>
  <Application>Microsoft Office PowerPoint</Application>
  <PresentationFormat>Custom</PresentationFormat>
  <Paragraphs>92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Quotable</vt:lpstr>
      <vt:lpstr>KONSEP MANAJEMEN SUMBER DAYA MANUSIA</vt:lpstr>
      <vt:lpstr>Indikator</vt:lpstr>
      <vt:lpstr>PowerPoint Presentation</vt:lpstr>
      <vt:lpstr>Manajemen (Managemen)</vt:lpstr>
      <vt:lpstr>TUJUAN OPERASIONAL SUATU MANAJEMEN HARUS MENGANDUNG UNSUR-UNSUR</vt:lpstr>
      <vt:lpstr>FUNGSI MANAJEMEN SECARA UMUM</vt:lpstr>
      <vt:lpstr>Langkah – langkah Manajemen Pelayanan Kebidanan dibagi 4 yaitu :</vt:lpstr>
      <vt:lpstr>Next…</vt:lpstr>
      <vt:lpstr>Next…</vt:lpstr>
      <vt:lpstr>Next…</vt:lpstr>
      <vt:lpstr>PERENCANAAN DALAM MANAJEMEN PELAYANAN KESEHATAN</vt:lpstr>
      <vt:lpstr>Faktor Pendukung Dalam Manajemen</vt:lpstr>
      <vt:lpstr>Terima Kasih…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2020-05-28T05:11:27Z</dcterms:created>
  <dcterms:modified xsi:type="dcterms:W3CDTF">2022-03-13T13:03:43Z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