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6"/>
  </p:notesMasterIdLst>
  <p:sldIdLst>
    <p:sldId id="301" r:id="rId5"/>
    <p:sldId id="305" r:id="rId6"/>
    <p:sldId id="258" r:id="rId7"/>
    <p:sldId id="304" r:id="rId8"/>
    <p:sldId id="320" r:id="rId9"/>
    <p:sldId id="307" r:id="rId10"/>
    <p:sldId id="318" r:id="rId11"/>
    <p:sldId id="303" r:id="rId12"/>
    <p:sldId id="319" r:id="rId13"/>
    <p:sldId id="317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934"/>
  </p:normalViewPr>
  <p:slideViewPr>
    <p:cSldViewPr snapToGrid="0">
      <p:cViewPr varScale="1">
        <p:scale>
          <a:sx n="63" d="100"/>
          <a:sy n="63" d="100"/>
        </p:scale>
        <p:origin x="4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C803F-5F6C-4F22-B4E0-8381A7E22D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6974D3-AEC5-48AB-B727-DF339098B7B3}" type="pres">
      <dgm:prSet presAssocID="{062C803F-5F6C-4F22-B4E0-8381A7E22D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55B2958C-EAF6-4520-836A-5472A403275A}" type="presOf" srcId="{062C803F-5F6C-4F22-B4E0-8381A7E22D72}" destId="{476974D3-AEC5-48AB-B727-DF339098B7B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3BED5-9D2A-4BDE-9B88-E5201CCB0BB8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1190A5D-FFF2-499D-A98F-D4BB42139E02}">
      <dgm:prSet custT="1"/>
      <dgm:spPr/>
      <dgm:t>
        <a:bodyPr/>
        <a:lstStyle/>
        <a:p>
          <a:r>
            <a:rPr lang="en-US" sz="4000" b="1" baseline="0" dirty="0">
              <a:solidFill>
                <a:schemeClr val="bg1"/>
              </a:solidFill>
              <a:latin typeface="+mj-lt"/>
            </a:rPr>
            <a:t>KEBUTUHAN KHUSUS PADA PERMASALAHAN PSIKOLOGIS</a:t>
          </a:r>
          <a:endParaRPr lang="en-US" sz="4000" dirty="0">
            <a:solidFill>
              <a:schemeClr val="bg1"/>
            </a:solidFill>
          </a:endParaRPr>
        </a:p>
      </dgm:t>
    </dgm:pt>
    <dgm:pt modelId="{33484DBB-4507-4224-8767-100DFF0C2245}" type="parTrans" cxnId="{EE61F83C-FB7A-4DEC-B029-72DEEC6A1F1E}">
      <dgm:prSet/>
      <dgm:spPr/>
      <dgm:t>
        <a:bodyPr/>
        <a:lstStyle/>
        <a:p>
          <a:endParaRPr lang="en-US"/>
        </a:p>
      </dgm:t>
    </dgm:pt>
    <dgm:pt modelId="{A84AD22D-BAAA-4F22-BDEF-1840D8332F35}" type="sibTrans" cxnId="{EE61F83C-FB7A-4DEC-B029-72DEEC6A1F1E}">
      <dgm:prSet/>
      <dgm:spPr/>
      <dgm:t>
        <a:bodyPr/>
        <a:lstStyle/>
        <a:p>
          <a:endParaRPr lang="en-US"/>
        </a:p>
      </dgm:t>
    </dgm:pt>
    <dgm:pt modelId="{6F5F30B3-6733-41E9-9E6F-A2AF58D47CC0}">
      <dgm:prSet custT="1"/>
      <dgm:spPr/>
      <dgm:t>
        <a:bodyPr/>
        <a:lstStyle/>
        <a:p>
          <a:pPr marL="1169988" indent="0"/>
          <a:r>
            <a:rPr lang="en-US" sz="3200" b="1" cap="none" spc="0" dirty="0">
              <a:ln/>
              <a:solidFill>
                <a:schemeClr val="bg1"/>
              </a:solidFill>
              <a:effectLst/>
              <a:latin typeface="+mj-lt"/>
            </a:rPr>
            <a:t>Trauma </a:t>
          </a:r>
          <a:r>
            <a:rPr lang="en-US" sz="3200" b="1" cap="none" spc="0" dirty="0" err="1">
              <a:ln/>
              <a:solidFill>
                <a:schemeClr val="bg1"/>
              </a:solidFill>
              <a:effectLst/>
              <a:latin typeface="+mj-lt"/>
            </a:rPr>
            <a:t>Persalinan</a:t>
          </a:r>
          <a:r>
            <a:rPr lang="en-US" sz="3200" b="1" cap="none" spc="0" dirty="0">
              <a:ln/>
              <a:solidFill>
                <a:schemeClr val="bg1"/>
              </a:solidFill>
              <a:effectLst/>
              <a:latin typeface="+mj-lt"/>
            </a:rPr>
            <a:t>          </a:t>
          </a:r>
          <a:r>
            <a:rPr lang="en-US" sz="3200" b="1" cap="none" spc="0" dirty="0" err="1">
              <a:ln/>
              <a:solidFill>
                <a:schemeClr val="bg1"/>
              </a:solidFill>
              <a:effectLst/>
              <a:latin typeface="+mj-lt"/>
            </a:rPr>
            <a:t>Sebelumnya</a:t>
          </a:r>
          <a:endParaRPr lang="en-US" sz="3200" dirty="0">
            <a:solidFill>
              <a:schemeClr val="bg1"/>
            </a:solidFill>
          </a:endParaRPr>
        </a:p>
      </dgm:t>
    </dgm:pt>
    <dgm:pt modelId="{B154FD27-CA18-4F7C-9C70-840942C57B4F}" type="parTrans" cxnId="{12D7ADDA-8EF2-41C0-AE77-89B15598AAC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985D6A2-89EB-41C8-8754-E84EDB31BAF5}" type="sibTrans" cxnId="{12D7ADDA-8EF2-41C0-AE77-89B15598AAC3}">
      <dgm:prSet/>
      <dgm:spPr/>
      <dgm:t>
        <a:bodyPr/>
        <a:lstStyle/>
        <a:p>
          <a:endParaRPr lang="en-US"/>
        </a:p>
      </dgm:t>
    </dgm:pt>
    <dgm:pt modelId="{7FB8B30C-26E7-4644-9269-7BEF6A0B54A8}">
      <dgm:prSet custT="1"/>
      <dgm:spPr/>
      <dgm:t>
        <a:bodyPr/>
        <a:lstStyle/>
        <a:p>
          <a:pPr marL="361950" indent="0" algn="l"/>
          <a:r>
            <a:rPr lang="en-US" sz="3200" b="1" cap="none" spc="0" dirty="0" err="1">
              <a:ln/>
              <a:solidFill>
                <a:schemeClr val="bg1"/>
              </a:solidFill>
              <a:effectLst/>
              <a:latin typeface="+mj-lt"/>
            </a:rPr>
            <a:t>Kelainan</a:t>
          </a:r>
          <a:r>
            <a:rPr lang="en-US" sz="3200" b="1" cap="none" spc="0" dirty="0">
              <a:ln/>
              <a:solidFill>
                <a:schemeClr val="bg1"/>
              </a:solidFill>
              <a:effectLst/>
              <a:latin typeface="+mj-lt"/>
            </a:rPr>
            <a:t> Mental/Jiwa</a:t>
          </a:r>
          <a:endParaRPr lang="en-US" sz="3200" dirty="0">
            <a:solidFill>
              <a:schemeClr val="bg1"/>
            </a:solidFill>
          </a:endParaRPr>
        </a:p>
      </dgm:t>
    </dgm:pt>
    <dgm:pt modelId="{B5C74240-AE96-4A76-92C3-27796EBC630C}" type="parTrans" cxnId="{D57F829E-0888-45B2-BDC7-1C2D5776759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9C88D45-80C4-48AF-BE3A-41C39746AF48}" type="sibTrans" cxnId="{D57F829E-0888-45B2-BDC7-1C2D5776759F}">
      <dgm:prSet/>
      <dgm:spPr/>
      <dgm:t>
        <a:bodyPr/>
        <a:lstStyle/>
        <a:p>
          <a:endParaRPr lang="en-US"/>
        </a:p>
      </dgm:t>
    </dgm:pt>
    <dgm:pt modelId="{AABF2BB7-614B-4E1C-AB08-03FFCD42E56E}" type="pres">
      <dgm:prSet presAssocID="{09A3BED5-9D2A-4BDE-9B88-E5201CCB0B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4350A6-6FF9-4375-BF4F-6D42587D8213}" type="pres">
      <dgm:prSet presAssocID="{D1190A5D-FFF2-499D-A98F-D4BB42139E02}" presName="hierRoot1" presStyleCnt="0">
        <dgm:presLayoutVars>
          <dgm:hierBranch val="init"/>
        </dgm:presLayoutVars>
      </dgm:prSet>
      <dgm:spPr/>
    </dgm:pt>
    <dgm:pt modelId="{802611A2-4F0C-48FA-9BD9-7F45A4473605}" type="pres">
      <dgm:prSet presAssocID="{D1190A5D-FFF2-499D-A98F-D4BB42139E02}" presName="rootComposite1" presStyleCnt="0"/>
      <dgm:spPr/>
    </dgm:pt>
    <dgm:pt modelId="{C5DD7492-4F8F-46A0-9496-30461DBB465E}" type="pres">
      <dgm:prSet presAssocID="{D1190A5D-FFF2-499D-A98F-D4BB42139E02}" presName="rootText1" presStyleLbl="node0" presStyleIdx="0" presStyleCnt="1" custScaleX="316823" custScaleY="105526">
        <dgm:presLayoutVars>
          <dgm:chPref val="3"/>
        </dgm:presLayoutVars>
      </dgm:prSet>
      <dgm:spPr/>
    </dgm:pt>
    <dgm:pt modelId="{2D6C4F18-7A3E-4E6A-B4DD-06D791004900}" type="pres">
      <dgm:prSet presAssocID="{D1190A5D-FFF2-499D-A98F-D4BB42139E02}" presName="rootConnector1" presStyleLbl="node1" presStyleIdx="0" presStyleCnt="0"/>
      <dgm:spPr/>
    </dgm:pt>
    <dgm:pt modelId="{A1913173-E111-40A1-8EB4-595FAA877480}" type="pres">
      <dgm:prSet presAssocID="{D1190A5D-FFF2-499D-A98F-D4BB42139E02}" presName="hierChild2" presStyleCnt="0"/>
      <dgm:spPr/>
    </dgm:pt>
    <dgm:pt modelId="{6E530B5E-07A5-42B6-BCAF-E288F5D0C078}" type="pres">
      <dgm:prSet presAssocID="{B154FD27-CA18-4F7C-9C70-840942C57B4F}" presName="Name37" presStyleLbl="parChTrans1D2" presStyleIdx="0" presStyleCnt="2"/>
      <dgm:spPr/>
    </dgm:pt>
    <dgm:pt modelId="{4F5CE622-E699-42C0-B87C-F52FFA300332}" type="pres">
      <dgm:prSet presAssocID="{6F5F30B3-6733-41E9-9E6F-A2AF58D47CC0}" presName="hierRoot2" presStyleCnt="0">
        <dgm:presLayoutVars>
          <dgm:hierBranch val="init"/>
        </dgm:presLayoutVars>
      </dgm:prSet>
      <dgm:spPr/>
    </dgm:pt>
    <dgm:pt modelId="{B68FE499-A291-4FA5-8B78-B78C0598C6A4}" type="pres">
      <dgm:prSet presAssocID="{6F5F30B3-6733-41E9-9E6F-A2AF58D47CC0}" presName="rootComposite" presStyleCnt="0"/>
      <dgm:spPr/>
    </dgm:pt>
    <dgm:pt modelId="{87360B72-62E7-4312-AF71-6CA2D6478C33}" type="pres">
      <dgm:prSet presAssocID="{6F5F30B3-6733-41E9-9E6F-A2AF58D47CC0}" presName="rootText" presStyleLbl="node2" presStyleIdx="0" presStyleCnt="2" custScaleX="183878">
        <dgm:presLayoutVars>
          <dgm:chPref val="3"/>
        </dgm:presLayoutVars>
      </dgm:prSet>
      <dgm:spPr/>
    </dgm:pt>
    <dgm:pt modelId="{1CE02110-F281-4F86-B984-39A5C1C47577}" type="pres">
      <dgm:prSet presAssocID="{6F5F30B3-6733-41E9-9E6F-A2AF58D47CC0}" presName="rootConnector" presStyleLbl="node2" presStyleIdx="0" presStyleCnt="2"/>
      <dgm:spPr/>
    </dgm:pt>
    <dgm:pt modelId="{AEEF2C87-9580-4C8A-B79E-62BD6B956092}" type="pres">
      <dgm:prSet presAssocID="{6F5F30B3-6733-41E9-9E6F-A2AF58D47CC0}" presName="hierChild4" presStyleCnt="0"/>
      <dgm:spPr/>
    </dgm:pt>
    <dgm:pt modelId="{CE77246B-1E35-4400-8128-68A9A3C8F312}" type="pres">
      <dgm:prSet presAssocID="{6F5F30B3-6733-41E9-9E6F-A2AF58D47CC0}" presName="hierChild5" presStyleCnt="0"/>
      <dgm:spPr/>
    </dgm:pt>
    <dgm:pt modelId="{96BBB68A-104A-4A80-B80E-EF0825F58F25}" type="pres">
      <dgm:prSet presAssocID="{B5C74240-AE96-4A76-92C3-27796EBC630C}" presName="Name37" presStyleLbl="parChTrans1D2" presStyleIdx="1" presStyleCnt="2"/>
      <dgm:spPr/>
    </dgm:pt>
    <dgm:pt modelId="{846A4D9B-3481-4DAD-B3B1-8535CDCEEEB1}" type="pres">
      <dgm:prSet presAssocID="{7FB8B30C-26E7-4644-9269-7BEF6A0B54A8}" presName="hierRoot2" presStyleCnt="0">
        <dgm:presLayoutVars>
          <dgm:hierBranch val="init"/>
        </dgm:presLayoutVars>
      </dgm:prSet>
      <dgm:spPr/>
    </dgm:pt>
    <dgm:pt modelId="{93B154C9-8946-4D03-AA03-739949A19D33}" type="pres">
      <dgm:prSet presAssocID="{7FB8B30C-26E7-4644-9269-7BEF6A0B54A8}" presName="rootComposite" presStyleCnt="0"/>
      <dgm:spPr/>
    </dgm:pt>
    <dgm:pt modelId="{9693A536-6334-4F91-8C87-F92F20C27899}" type="pres">
      <dgm:prSet presAssocID="{7FB8B30C-26E7-4644-9269-7BEF6A0B54A8}" presName="rootText" presStyleLbl="node2" presStyleIdx="1" presStyleCnt="2" custScaleX="187877" custLinFactNeighborX="8744" custLinFactNeighborY="177">
        <dgm:presLayoutVars>
          <dgm:chPref val="3"/>
        </dgm:presLayoutVars>
      </dgm:prSet>
      <dgm:spPr/>
    </dgm:pt>
    <dgm:pt modelId="{D64D3072-D119-44E6-9F0B-A8212128EE83}" type="pres">
      <dgm:prSet presAssocID="{7FB8B30C-26E7-4644-9269-7BEF6A0B54A8}" presName="rootConnector" presStyleLbl="node2" presStyleIdx="1" presStyleCnt="2"/>
      <dgm:spPr/>
    </dgm:pt>
    <dgm:pt modelId="{CB533189-CB6D-427C-A160-0382A7D0B7EB}" type="pres">
      <dgm:prSet presAssocID="{7FB8B30C-26E7-4644-9269-7BEF6A0B54A8}" presName="hierChild4" presStyleCnt="0"/>
      <dgm:spPr/>
    </dgm:pt>
    <dgm:pt modelId="{EDCA8BE0-86D4-4A26-8974-819C76A5945F}" type="pres">
      <dgm:prSet presAssocID="{7FB8B30C-26E7-4644-9269-7BEF6A0B54A8}" presName="hierChild5" presStyleCnt="0"/>
      <dgm:spPr/>
    </dgm:pt>
    <dgm:pt modelId="{43A7916A-5090-4F7C-8F9B-1E1B70C82FE4}" type="pres">
      <dgm:prSet presAssocID="{D1190A5D-FFF2-499D-A98F-D4BB42139E02}" presName="hierChild3" presStyleCnt="0"/>
      <dgm:spPr/>
    </dgm:pt>
  </dgm:ptLst>
  <dgm:cxnLst>
    <dgm:cxn modelId="{AAC33A1F-011A-450B-873F-AEE603C02284}" type="presOf" srcId="{6F5F30B3-6733-41E9-9E6F-A2AF58D47CC0}" destId="{87360B72-62E7-4312-AF71-6CA2D6478C33}" srcOrd="0" destOrd="0" presId="urn:microsoft.com/office/officeart/2005/8/layout/orgChart1"/>
    <dgm:cxn modelId="{A46CA921-26FD-46A6-8680-5B4EA59D1194}" type="presOf" srcId="{6F5F30B3-6733-41E9-9E6F-A2AF58D47CC0}" destId="{1CE02110-F281-4F86-B984-39A5C1C47577}" srcOrd="1" destOrd="0" presId="urn:microsoft.com/office/officeart/2005/8/layout/orgChart1"/>
    <dgm:cxn modelId="{A9FF9A38-4C13-4F62-94C5-449ABF2991B8}" type="presOf" srcId="{09A3BED5-9D2A-4BDE-9B88-E5201CCB0BB8}" destId="{AABF2BB7-614B-4E1C-AB08-03FFCD42E56E}" srcOrd="0" destOrd="0" presId="urn:microsoft.com/office/officeart/2005/8/layout/orgChart1"/>
    <dgm:cxn modelId="{EE61F83C-FB7A-4DEC-B029-72DEEC6A1F1E}" srcId="{09A3BED5-9D2A-4BDE-9B88-E5201CCB0BB8}" destId="{D1190A5D-FFF2-499D-A98F-D4BB42139E02}" srcOrd="0" destOrd="0" parTransId="{33484DBB-4507-4224-8767-100DFF0C2245}" sibTransId="{A84AD22D-BAAA-4F22-BDEF-1840D8332F35}"/>
    <dgm:cxn modelId="{8BBEA448-5A9C-4C75-A738-1AFED0DDB56D}" type="presOf" srcId="{D1190A5D-FFF2-499D-A98F-D4BB42139E02}" destId="{2D6C4F18-7A3E-4E6A-B4DD-06D791004900}" srcOrd="1" destOrd="0" presId="urn:microsoft.com/office/officeart/2005/8/layout/orgChart1"/>
    <dgm:cxn modelId="{1C8A336A-8D61-40EF-B53E-A98D2E8CF4AA}" type="presOf" srcId="{7FB8B30C-26E7-4644-9269-7BEF6A0B54A8}" destId="{D64D3072-D119-44E6-9F0B-A8212128EE83}" srcOrd="1" destOrd="0" presId="urn:microsoft.com/office/officeart/2005/8/layout/orgChart1"/>
    <dgm:cxn modelId="{A76D5F93-8C94-43E2-B55A-67A197BF0E3F}" type="presOf" srcId="{D1190A5D-FFF2-499D-A98F-D4BB42139E02}" destId="{C5DD7492-4F8F-46A0-9496-30461DBB465E}" srcOrd="0" destOrd="0" presId="urn:microsoft.com/office/officeart/2005/8/layout/orgChart1"/>
    <dgm:cxn modelId="{BEFF4798-0000-4E13-BA1E-C78AA0A78015}" type="presOf" srcId="{7FB8B30C-26E7-4644-9269-7BEF6A0B54A8}" destId="{9693A536-6334-4F91-8C87-F92F20C27899}" srcOrd="0" destOrd="0" presId="urn:microsoft.com/office/officeart/2005/8/layout/orgChart1"/>
    <dgm:cxn modelId="{D57F829E-0888-45B2-BDC7-1C2D5776759F}" srcId="{D1190A5D-FFF2-499D-A98F-D4BB42139E02}" destId="{7FB8B30C-26E7-4644-9269-7BEF6A0B54A8}" srcOrd="1" destOrd="0" parTransId="{B5C74240-AE96-4A76-92C3-27796EBC630C}" sibTransId="{29C88D45-80C4-48AF-BE3A-41C39746AF48}"/>
    <dgm:cxn modelId="{96AB2ACA-B1E0-4A0F-A837-73BC218A2FCD}" type="presOf" srcId="{B5C74240-AE96-4A76-92C3-27796EBC630C}" destId="{96BBB68A-104A-4A80-B80E-EF0825F58F25}" srcOrd="0" destOrd="0" presId="urn:microsoft.com/office/officeart/2005/8/layout/orgChart1"/>
    <dgm:cxn modelId="{12D7ADDA-8EF2-41C0-AE77-89B15598AAC3}" srcId="{D1190A5D-FFF2-499D-A98F-D4BB42139E02}" destId="{6F5F30B3-6733-41E9-9E6F-A2AF58D47CC0}" srcOrd="0" destOrd="0" parTransId="{B154FD27-CA18-4F7C-9C70-840942C57B4F}" sibTransId="{3985D6A2-89EB-41C8-8754-E84EDB31BAF5}"/>
    <dgm:cxn modelId="{222F7EE4-6B37-4345-B58D-AE147C8766FD}" type="presOf" srcId="{B154FD27-CA18-4F7C-9C70-840942C57B4F}" destId="{6E530B5E-07A5-42B6-BCAF-E288F5D0C078}" srcOrd="0" destOrd="0" presId="urn:microsoft.com/office/officeart/2005/8/layout/orgChart1"/>
    <dgm:cxn modelId="{CB6D71A6-986B-4786-BAC1-74A83DEC0F9A}" type="presParOf" srcId="{AABF2BB7-614B-4E1C-AB08-03FFCD42E56E}" destId="{534350A6-6FF9-4375-BF4F-6D42587D8213}" srcOrd="0" destOrd="0" presId="urn:microsoft.com/office/officeart/2005/8/layout/orgChart1"/>
    <dgm:cxn modelId="{083A3ADE-307D-4BFD-A4F2-A2A0C89B6695}" type="presParOf" srcId="{534350A6-6FF9-4375-BF4F-6D42587D8213}" destId="{802611A2-4F0C-48FA-9BD9-7F45A4473605}" srcOrd="0" destOrd="0" presId="urn:microsoft.com/office/officeart/2005/8/layout/orgChart1"/>
    <dgm:cxn modelId="{DE323F07-DB4A-43B4-998B-612163956B3B}" type="presParOf" srcId="{802611A2-4F0C-48FA-9BD9-7F45A4473605}" destId="{C5DD7492-4F8F-46A0-9496-30461DBB465E}" srcOrd="0" destOrd="0" presId="urn:microsoft.com/office/officeart/2005/8/layout/orgChart1"/>
    <dgm:cxn modelId="{8A94FC51-AD5F-4631-A5AA-3525C78F48CA}" type="presParOf" srcId="{802611A2-4F0C-48FA-9BD9-7F45A4473605}" destId="{2D6C4F18-7A3E-4E6A-B4DD-06D791004900}" srcOrd="1" destOrd="0" presId="urn:microsoft.com/office/officeart/2005/8/layout/orgChart1"/>
    <dgm:cxn modelId="{2C9FDB41-6EAA-4B93-AD7C-ED4CA9F70FD4}" type="presParOf" srcId="{534350A6-6FF9-4375-BF4F-6D42587D8213}" destId="{A1913173-E111-40A1-8EB4-595FAA877480}" srcOrd="1" destOrd="0" presId="urn:microsoft.com/office/officeart/2005/8/layout/orgChart1"/>
    <dgm:cxn modelId="{BD221456-64BF-4B42-9047-0CF7A7757CB1}" type="presParOf" srcId="{A1913173-E111-40A1-8EB4-595FAA877480}" destId="{6E530B5E-07A5-42B6-BCAF-E288F5D0C078}" srcOrd="0" destOrd="0" presId="urn:microsoft.com/office/officeart/2005/8/layout/orgChart1"/>
    <dgm:cxn modelId="{A74B42F0-4B55-46B8-9CCD-A089A818A160}" type="presParOf" srcId="{A1913173-E111-40A1-8EB4-595FAA877480}" destId="{4F5CE622-E699-42C0-B87C-F52FFA300332}" srcOrd="1" destOrd="0" presId="urn:microsoft.com/office/officeart/2005/8/layout/orgChart1"/>
    <dgm:cxn modelId="{6BBA94AE-52A0-4135-8D66-DECBAFA7CFE7}" type="presParOf" srcId="{4F5CE622-E699-42C0-B87C-F52FFA300332}" destId="{B68FE499-A291-4FA5-8B78-B78C0598C6A4}" srcOrd="0" destOrd="0" presId="urn:microsoft.com/office/officeart/2005/8/layout/orgChart1"/>
    <dgm:cxn modelId="{46358C6D-4D4E-4780-BC21-797CA6B0B22C}" type="presParOf" srcId="{B68FE499-A291-4FA5-8B78-B78C0598C6A4}" destId="{87360B72-62E7-4312-AF71-6CA2D6478C33}" srcOrd="0" destOrd="0" presId="urn:microsoft.com/office/officeart/2005/8/layout/orgChart1"/>
    <dgm:cxn modelId="{4097C7A7-82CB-454F-93EA-AA69CFEE7263}" type="presParOf" srcId="{B68FE499-A291-4FA5-8B78-B78C0598C6A4}" destId="{1CE02110-F281-4F86-B984-39A5C1C47577}" srcOrd="1" destOrd="0" presId="urn:microsoft.com/office/officeart/2005/8/layout/orgChart1"/>
    <dgm:cxn modelId="{850176AF-18F2-4C5A-B016-E0999B1C3677}" type="presParOf" srcId="{4F5CE622-E699-42C0-B87C-F52FFA300332}" destId="{AEEF2C87-9580-4C8A-B79E-62BD6B956092}" srcOrd="1" destOrd="0" presId="urn:microsoft.com/office/officeart/2005/8/layout/orgChart1"/>
    <dgm:cxn modelId="{FE9D63D7-7F2C-4F27-96AD-940B0C159109}" type="presParOf" srcId="{4F5CE622-E699-42C0-B87C-F52FFA300332}" destId="{CE77246B-1E35-4400-8128-68A9A3C8F312}" srcOrd="2" destOrd="0" presId="urn:microsoft.com/office/officeart/2005/8/layout/orgChart1"/>
    <dgm:cxn modelId="{3AE23448-DEB4-4E4B-833A-FD8A1D5B2E27}" type="presParOf" srcId="{A1913173-E111-40A1-8EB4-595FAA877480}" destId="{96BBB68A-104A-4A80-B80E-EF0825F58F25}" srcOrd="2" destOrd="0" presId="urn:microsoft.com/office/officeart/2005/8/layout/orgChart1"/>
    <dgm:cxn modelId="{8E5A4B3C-23D0-401C-92AC-5C88F07C92E0}" type="presParOf" srcId="{A1913173-E111-40A1-8EB4-595FAA877480}" destId="{846A4D9B-3481-4DAD-B3B1-8535CDCEEEB1}" srcOrd="3" destOrd="0" presId="urn:microsoft.com/office/officeart/2005/8/layout/orgChart1"/>
    <dgm:cxn modelId="{6D7DF5D9-D223-4EE4-92CE-F0ED12C7B7A9}" type="presParOf" srcId="{846A4D9B-3481-4DAD-B3B1-8535CDCEEEB1}" destId="{93B154C9-8946-4D03-AA03-739949A19D33}" srcOrd="0" destOrd="0" presId="urn:microsoft.com/office/officeart/2005/8/layout/orgChart1"/>
    <dgm:cxn modelId="{D041D0D6-46C9-49E0-A08B-95D252104D69}" type="presParOf" srcId="{93B154C9-8946-4D03-AA03-739949A19D33}" destId="{9693A536-6334-4F91-8C87-F92F20C27899}" srcOrd="0" destOrd="0" presId="urn:microsoft.com/office/officeart/2005/8/layout/orgChart1"/>
    <dgm:cxn modelId="{27517625-8EE3-4C9A-AB75-196CBD3802CD}" type="presParOf" srcId="{93B154C9-8946-4D03-AA03-739949A19D33}" destId="{D64D3072-D119-44E6-9F0B-A8212128EE83}" srcOrd="1" destOrd="0" presId="urn:microsoft.com/office/officeart/2005/8/layout/orgChart1"/>
    <dgm:cxn modelId="{1BF09DF2-168B-4AF2-AB86-BA41D0CB23F4}" type="presParOf" srcId="{846A4D9B-3481-4DAD-B3B1-8535CDCEEEB1}" destId="{CB533189-CB6D-427C-A160-0382A7D0B7EB}" srcOrd="1" destOrd="0" presId="urn:microsoft.com/office/officeart/2005/8/layout/orgChart1"/>
    <dgm:cxn modelId="{3E45ACA1-3B50-4B67-AF50-8CBE4D4998F7}" type="presParOf" srcId="{846A4D9B-3481-4DAD-B3B1-8535CDCEEEB1}" destId="{EDCA8BE0-86D4-4A26-8974-819C76A5945F}" srcOrd="2" destOrd="0" presId="urn:microsoft.com/office/officeart/2005/8/layout/orgChart1"/>
    <dgm:cxn modelId="{270EEDEA-1102-4126-83F5-B5B2121C7B09}" type="presParOf" srcId="{534350A6-6FF9-4375-BF4F-6D42587D8213}" destId="{43A7916A-5090-4F7C-8F9B-1E1B70C82F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B68A-104A-4A80-B80E-EF0825F58F25}">
      <dsp:nvSpPr>
        <dsp:cNvPr id="0" name=""/>
        <dsp:cNvSpPr/>
      </dsp:nvSpPr>
      <dsp:spPr>
        <a:xfrm>
          <a:off x="6096000" y="1763262"/>
          <a:ext cx="3181025" cy="654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568"/>
              </a:lnTo>
              <a:lnTo>
                <a:pt x="3181025" y="328568"/>
              </a:lnTo>
              <a:lnTo>
                <a:pt x="3181025" y="65439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E530B5E-07A5-42B6-BCAF-E288F5D0C078}">
      <dsp:nvSpPr>
        <dsp:cNvPr id="0" name=""/>
        <dsp:cNvSpPr/>
      </dsp:nvSpPr>
      <dsp:spPr>
        <a:xfrm>
          <a:off x="2855203" y="1763262"/>
          <a:ext cx="3240796" cy="651643"/>
        </a:xfrm>
        <a:custGeom>
          <a:avLst/>
          <a:gdLst/>
          <a:ahLst/>
          <a:cxnLst/>
          <a:rect l="0" t="0" r="0" b="0"/>
          <a:pathLst>
            <a:path>
              <a:moveTo>
                <a:pt x="3240796" y="0"/>
              </a:moveTo>
              <a:lnTo>
                <a:pt x="3240796" y="325821"/>
              </a:lnTo>
              <a:lnTo>
                <a:pt x="0" y="325821"/>
              </a:lnTo>
              <a:lnTo>
                <a:pt x="0" y="651643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5DD7492-4F8F-46A0-9496-30461DBB465E}">
      <dsp:nvSpPr>
        <dsp:cNvPr id="0" name=""/>
        <dsp:cNvSpPr/>
      </dsp:nvSpPr>
      <dsp:spPr>
        <a:xfrm>
          <a:off x="1180385" y="125991"/>
          <a:ext cx="9831228" cy="1637270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baseline="0" dirty="0">
              <a:solidFill>
                <a:schemeClr val="bg1"/>
              </a:solidFill>
              <a:latin typeface="+mj-lt"/>
            </a:rPr>
            <a:t>KEBUTUHAN KHUSUS PADA PERMASALAHAN PSIKOLOGIS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1180385" y="125991"/>
        <a:ext cx="9831228" cy="1637270"/>
      </dsp:txXfrm>
    </dsp:sp>
    <dsp:sp modelId="{87360B72-62E7-4312-AF71-6CA2D6478C33}">
      <dsp:nvSpPr>
        <dsp:cNvPr id="0" name=""/>
        <dsp:cNvSpPr/>
      </dsp:nvSpPr>
      <dsp:spPr>
        <a:xfrm>
          <a:off x="2275" y="2414906"/>
          <a:ext cx="5705856" cy="15515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1169988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>
              <a:ln/>
              <a:solidFill>
                <a:schemeClr val="bg1"/>
              </a:solidFill>
              <a:effectLst/>
              <a:latin typeface="+mj-lt"/>
            </a:rPr>
            <a:t>Trauma </a:t>
          </a:r>
          <a:r>
            <a:rPr lang="en-US" sz="3200" b="1" kern="1200" cap="none" spc="0" dirty="0" err="1">
              <a:ln/>
              <a:solidFill>
                <a:schemeClr val="bg1"/>
              </a:solidFill>
              <a:effectLst/>
              <a:latin typeface="+mj-lt"/>
            </a:rPr>
            <a:t>Persalinan</a:t>
          </a:r>
          <a:r>
            <a:rPr lang="en-US" sz="3200" b="1" kern="1200" cap="none" spc="0" dirty="0">
              <a:ln/>
              <a:solidFill>
                <a:schemeClr val="bg1"/>
              </a:solidFill>
              <a:effectLst/>
              <a:latin typeface="+mj-lt"/>
            </a:rPr>
            <a:t>          </a:t>
          </a:r>
          <a:r>
            <a:rPr lang="en-US" sz="3200" b="1" kern="1200" cap="none" spc="0" dirty="0" err="1">
              <a:ln/>
              <a:solidFill>
                <a:schemeClr val="bg1"/>
              </a:solidFill>
              <a:effectLst/>
              <a:latin typeface="+mj-lt"/>
            </a:rPr>
            <a:t>Sebelumnya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2275" y="2414906"/>
        <a:ext cx="5705856" cy="1551533"/>
      </dsp:txXfrm>
    </dsp:sp>
    <dsp:sp modelId="{9693A536-6334-4F91-8C87-F92F20C27899}">
      <dsp:nvSpPr>
        <dsp:cNvPr id="0" name=""/>
        <dsp:cNvSpPr/>
      </dsp:nvSpPr>
      <dsp:spPr>
        <a:xfrm>
          <a:off x="6362051" y="2417652"/>
          <a:ext cx="5829948" cy="15515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36195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cap="none" spc="0" dirty="0" err="1">
              <a:ln/>
              <a:solidFill>
                <a:schemeClr val="bg1"/>
              </a:solidFill>
              <a:effectLst/>
              <a:latin typeface="+mj-lt"/>
            </a:rPr>
            <a:t>Kelainan</a:t>
          </a:r>
          <a:r>
            <a:rPr lang="en-US" sz="3200" b="1" kern="1200" cap="none" spc="0" dirty="0">
              <a:ln/>
              <a:solidFill>
                <a:schemeClr val="bg1"/>
              </a:solidFill>
              <a:effectLst/>
              <a:latin typeface="+mj-lt"/>
            </a:rPr>
            <a:t> Mental/Jiwa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362051" y="2417652"/>
        <a:ext cx="5829948" cy="1551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losehat.com/kehamilan/perawatan-ibu/kesehatan-mental-ibu/trauma-melahirkan-postpartum-ptsd/" TargetMode="External"/><Relationship Id="rId2" Type="http://schemas.openxmlformats.org/officeDocument/2006/relationships/hyperlink" Target="https://www.bidankita.com/trauma-persalinan-karena-tindakan-tenaga-kesehatan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alodoc.com/kesehatan/gangguan-jiwa.2020" TargetMode="External"/><Relationship Id="rId4" Type="http://schemas.openxmlformats.org/officeDocument/2006/relationships/hyperlink" Target="https://bunda.co.id/artikel/kesehatan/gangguan-mental/ini-jenis-gangguan-mental-paling-umu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ate Placeholder 47">
            <a:extLst>
              <a:ext uri="{FF2B5EF4-FFF2-40B4-BE49-F238E27FC236}">
                <a16:creationId xmlns:a16="http://schemas.microsoft.com/office/drawing/2014/main" id="{F956151C-A474-42C6-9D67-B6779EF6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z="1200" smtClean="0">
                <a:latin typeface="+mn-lt"/>
                <a:cs typeface="Calibri" panose="020F0502020204030204" pitchFamily="34" charset="0"/>
              </a:rPr>
              <a:pPr/>
              <a:t>1</a:t>
            </a:fld>
            <a:endParaRPr lang="en-US" sz="1200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1634ECF-98B9-4320-9960-202D60F37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58028"/>
              </p:ext>
            </p:extLst>
          </p:nvPr>
        </p:nvGraphicFramePr>
        <p:xfrm>
          <a:off x="1757680" y="0"/>
          <a:ext cx="11582400" cy="157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75511E8-53DC-36DB-9C68-3FE50F8A2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908635"/>
              </p:ext>
            </p:extLst>
          </p:nvPr>
        </p:nvGraphicFramePr>
        <p:xfrm>
          <a:off x="0" y="0"/>
          <a:ext cx="12192000" cy="4092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406FFA7-4683-319C-A055-DA86DE65D6A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4360" r="40271"/>
          <a:stretch/>
        </p:blipFill>
        <p:spPr>
          <a:xfrm>
            <a:off x="20234" y="2424222"/>
            <a:ext cx="1693046" cy="151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E3F64-97A9-7206-2554-069ADE098AC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639" r="8735"/>
          <a:stretch/>
        </p:blipFill>
        <p:spPr>
          <a:xfrm>
            <a:off x="10485064" y="2424222"/>
            <a:ext cx="1687653" cy="15186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E73061-704F-8563-4695-99AF7BA2B0FF}"/>
              </a:ext>
            </a:extLst>
          </p:cNvPr>
          <p:cNvSpPr txBox="1"/>
          <p:nvPr/>
        </p:nvSpPr>
        <p:spPr>
          <a:xfrm>
            <a:off x="2784433" y="4341231"/>
            <a:ext cx="66240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 algn="ctr">
              <a:buFont typeface="+mj-lt"/>
              <a:buNone/>
            </a:pPr>
            <a:r>
              <a:rPr lang="en-US" sz="3200" dirty="0">
                <a:latin typeface="Bahnschrift" panose="020B0502040204020203" pitchFamily="34" charset="0"/>
              </a:rPr>
              <a:t>KELOMPOK 2 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0" dirty="0">
                <a:latin typeface="Bahnschrift" panose="020B0502040204020203" pitchFamily="34" charset="0"/>
              </a:rPr>
              <a:t>MAGFIRAH </a:t>
            </a:r>
            <a:r>
              <a:rPr lang="en-US" sz="2800" dirty="0">
                <a:latin typeface="Bahnschrift" panose="020B0502040204020203" pitchFamily="34" charset="0"/>
              </a:rPr>
              <a:t>		-	</a:t>
            </a:r>
            <a:r>
              <a:rPr lang="en-US" sz="2800" b="0" dirty="0">
                <a:latin typeface="Bahnschrift" panose="020B0502040204020203" pitchFamily="34" charset="0"/>
              </a:rPr>
              <a:t>2021092183	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0" dirty="0">
                <a:latin typeface="Bahnschrift" panose="020B0502040204020203" pitchFamily="34" charset="0"/>
              </a:rPr>
              <a:t>SUWARTI		-	2021092177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latin typeface="Bahnschrift" panose="020B0502040204020203" pitchFamily="34" charset="0"/>
              </a:rPr>
              <a:t>IQMAWATI BASIR	-	2021092181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latin typeface="Bahnschrift" panose="020B0502040204020203" pitchFamily="34" charset="0"/>
              </a:rPr>
              <a:t>MUNAWWARAH	-	2021092184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784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D5A9167-99FF-7F71-C353-392CA6700118}"/>
              </a:ext>
            </a:extLst>
          </p:cNvPr>
          <p:cNvSpPr txBox="1">
            <a:spLocks/>
          </p:cNvSpPr>
          <p:nvPr/>
        </p:nvSpPr>
        <p:spPr>
          <a:xfrm>
            <a:off x="3393516" y="510107"/>
            <a:ext cx="5404965" cy="9144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Referensi</a:t>
            </a:r>
            <a:r>
              <a:rPr lang="en-US" sz="6600" dirty="0"/>
              <a:t>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0E95A-08DF-51B0-E934-6CF0A325C615}"/>
              </a:ext>
            </a:extLst>
          </p:cNvPr>
          <p:cNvSpPr txBox="1"/>
          <p:nvPr/>
        </p:nvSpPr>
        <p:spPr>
          <a:xfrm>
            <a:off x="1742439" y="1424507"/>
            <a:ext cx="8707120" cy="546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https://www.bidankita.com/trauma-persalinan-karena-tindakan-tenaga-kesehatan/</a:t>
            </a:r>
            <a:endParaRPr lang="en-US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https://hellosehat.com/kehamilan/perawatan-ibu/kesehatan-mental-ibu/trauma-melahirkan-postpartum-ptsd/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Edukasi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Persiapan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Persalinan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Pasangan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Hamil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Menyambut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Persalinan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Minim Trauma. Lisa Trina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Arlym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Yulia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Herawati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- 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STIKes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Mitra RIA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Husada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Indonesia.2021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https://bunda.co.id/artikel/kesehatan/gangguan-mental/ini-jenis-gangguan-mental-paling-umum/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r>
              <a:rPr lang="en-US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https://www.halodoc.com/kesehatan/gangguan-jiwa.2020</a:t>
            </a:r>
            <a:endParaRPr lang="en-US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Ilmu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Keperawatan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Jiwa Dan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Komunitas.Ns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Yosef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Andriano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Beo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M.Kep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dkk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Media Sains Indonesia.2022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Aris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Tristanto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Yunilisia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Tamrin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Bangsu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(2022).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Implementasi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Kebijakan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Pelayanan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Masalah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Penanganan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Gangguan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Jiwa Di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Dinsos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P2kbp3a Kota Padang Panjang.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Jurnal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Borneo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Akcaya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Vol. 7, No 1,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Juni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2022, Hal 35-46.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 Masyarakat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Jiwa (ODGJ).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Firmansyah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Danukusumah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dkk.Fakultas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Keperawatan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Universitas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Padjadjaran.Jurnal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Ilmu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Kesehatan </a:t>
            </a:r>
            <a:r>
              <a:rPr lang="en-US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Masyarakat.Bandung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Vol 11 No 03 (2022).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800"/>
              </a:spcAft>
            </a:pPr>
            <a:endParaRPr lang="en-US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9">
            <a:extLst>
              <a:ext uri="{FF2B5EF4-FFF2-40B4-BE49-F238E27FC236}">
                <a16:creationId xmlns:a16="http://schemas.microsoft.com/office/drawing/2014/main" id="{2AF11595-4132-39D9-A549-1064E7E3CF72}"/>
              </a:ext>
            </a:extLst>
          </p:cNvPr>
          <p:cNvSpPr txBox="1">
            <a:spLocks/>
          </p:cNvSpPr>
          <p:nvPr/>
        </p:nvSpPr>
        <p:spPr>
          <a:xfrm>
            <a:off x="10192094" y="6280476"/>
            <a:ext cx="1840605" cy="615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z="1200" smtClean="0">
                <a:solidFill>
                  <a:srgbClr val="000000">
                    <a:alpha val="60000"/>
                  </a:srgbClr>
                </a:solidFill>
                <a:latin typeface="+mn-lt"/>
              </a:rPr>
              <a:pPr/>
              <a:t>10</a:t>
            </a:fld>
            <a:endParaRPr lang="en-US" sz="1200" dirty="0">
              <a:solidFill>
                <a:srgbClr val="000000">
                  <a:alpha val="60000"/>
                </a:srgbClr>
              </a:solidFill>
              <a:latin typeface="+mn-lt"/>
            </a:endParaRPr>
          </a:p>
        </p:txBody>
      </p:sp>
      <p:sp>
        <p:nvSpPr>
          <p:cNvPr id="3" name="Date Placeholder 47">
            <a:extLst>
              <a:ext uri="{FF2B5EF4-FFF2-40B4-BE49-F238E27FC236}">
                <a16:creationId xmlns:a16="http://schemas.microsoft.com/office/drawing/2014/main" id="{2D4B369B-7ABE-3FF0-1174-01FDECD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5962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86B3E8-FF98-5DA9-4D4F-95D6F66D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14" y="906168"/>
            <a:ext cx="5404965" cy="1005963"/>
          </a:xfrm>
        </p:spPr>
        <p:txBody>
          <a:bodyPr wrap="square" anchor="b">
            <a:normAutofit fontScale="90000"/>
          </a:bodyPr>
          <a:lstStyle/>
          <a:p>
            <a:r>
              <a:rPr lang="en-US" sz="6600" dirty="0" err="1"/>
              <a:t>Terima</a:t>
            </a:r>
            <a:r>
              <a:rPr lang="en-US" sz="6600" dirty="0"/>
              <a:t> Kasih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0406E8-40A0-4982-127E-C35BC25010A6}"/>
              </a:ext>
            </a:extLst>
          </p:cNvPr>
          <p:cNvGrpSpPr/>
          <p:nvPr/>
        </p:nvGrpSpPr>
        <p:grpSpPr>
          <a:xfrm>
            <a:off x="3570285" y="2085045"/>
            <a:ext cx="5051425" cy="3712419"/>
            <a:chOff x="2503760" y="270300"/>
            <a:chExt cx="6953250" cy="51913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4FD815-D93E-BC4F-A037-49277EC5A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3760" y="270300"/>
              <a:ext cx="6953250" cy="4000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9321AC-1B54-D3FD-5F38-9696D243A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l="8034" t="76744" r="7988" b="5892"/>
            <a:stretch/>
          </p:blipFill>
          <p:spPr>
            <a:xfrm>
              <a:off x="2503760" y="4270800"/>
              <a:ext cx="6953250" cy="1190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179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03EE8-9A71-8B10-EEC7-CB663C247AD4}"/>
              </a:ext>
            </a:extLst>
          </p:cNvPr>
          <p:cNvSpPr txBox="1"/>
          <p:nvPr/>
        </p:nvSpPr>
        <p:spPr>
          <a:xfrm>
            <a:off x="92148" y="1179522"/>
            <a:ext cx="756329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Reza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Gunawan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praktisi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penyembuhan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holistik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trauma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cedera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dialami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janin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penyembuhan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cedera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berpotensi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menimbulkan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permasalahan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panjang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22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bayi</a:t>
            </a:r>
            <a:r>
              <a:rPr lang="en-US" sz="22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2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Istilah</a:t>
            </a:r>
            <a:r>
              <a:rPr lang="en-US" sz="22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r>
              <a:rPr lang="en-US" sz="22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trauma </a:t>
            </a:r>
            <a:r>
              <a:rPr lang="en-US" sz="22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melahirkan</a:t>
            </a:r>
            <a:r>
              <a:rPr lang="en-US" sz="22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200" b="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postpartum post-traumatic stress disorder </a:t>
            </a:r>
            <a:r>
              <a:rPr lang="en-US" sz="2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(PTSD) </a:t>
            </a:r>
            <a:r>
              <a:rPr lang="en-US" sz="2200" b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alias </a:t>
            </a:r>
            <a:r>
              <a:rPr lang="en-US" sz="2200" b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200" b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stres</a:t>
            </a:r>
            <a:r>
              <a:rPr lang="en-US" sz="2200" b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pascatrauma</a:t>
            </a:r>
            <a:r>
              <a:rPr lang="en-US" sz="2200" b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Penyebab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trauma 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melahirkan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kejadian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traumatis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kehamilan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proses 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Terkadang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kombinasi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baby blues,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depresi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postpartum, dan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psikosis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postpartum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dihubungkan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trauma 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pasca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melahirkan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Proses </a:t>
            </a:r>
            <a:r>
              <a:rPr lang="en-US" sz="22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elahiran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traumatis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berdampak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mental dan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pasca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kelahiran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980FBF-0E38-5584-F88A-FEEECD08BEB0}"/>
              </a:ext>
            </a:extLst>
          </p:cNvPr>
          <p:cNvSpPr txBox="1">
            <a:spLocks/>
          </p:cNvSpPr>
          <p:nvPr/>
        </p:nvSpPr>
        <p:spPr>
          <a:xfrm>
            <a:off x="796296" y="200333"/>
            <a:ext cx="6154997" cy="7467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/>
              </a:rPr>
              <a:t>Trauma </a:t>
            </a:r>
            <a:r>
              <a:rPr lang="en-US" sz="3600" b="1" dirty="0" err="1">
                <a:ln/>
              </a:rPr>
              <a:t>Persalinan</a:t>
            </a:r>
            <a:r>
              <a:rPr lang="en-US" sz="3600" b="1" dirty="0">
                <a:ln/>
              </a:rPr>
              <a:t> </a:t>
            </a:r>
            <a:r>
              <a:rPr lang="en-US" sz="3600" b="1" dirty="0" err="1">
                <a:ln/>
              </a:rPr>
              <a:t>Sebelumnya</a:t>
            </a:r>
            <a:endParaRPr lang="en-US" sz="3600" b="1" dirty="0"/>
          </a:p>
        </p:txBody>
      </p:sp>
      <p:sp>
        <p:nvSpPr>
          <p:cNvPr id="8" name="Slide Number Placeholder 49">
            <a:extLst>
              <a:ext uri="{FF2B5EF4-FFF2-40B4-BE49-F238E27FC236}">
                <a16:creationId xmlns:a16="http://schemas.microsoft.com/office/drawing/2014/main" id="{9954CA54-1090-1B87-5D5E-A6703E1A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2668" y="6280476"/>
            <a:ext cx="1840605" cy="615048"/>
          </a:xfrm>
        </p:spPr>
        <p:txBody>
          <a:bodyPr/>
          <a:lstStyle/>
          <a:p>
            <a:fld id="{D39607A7-8386-47DB-8578-DDEDD194E5D4}" type="slidenum">
              <a:rPr lang="en-US" sz="1200" smtClean="0">
                <a:solidFill>
                  <a:srgbClr val="000000">
                    <a:alpha val="60000"/>
                  </a:srgbClr>
                </a:solidFill>
                <a:latin typeface="+mn-lt"/>
              </a:rPr>
              <a:pPr/>
              <a:t>2</a:t>
            </a:fld>
            <a:endParaRPr lang="en-US" sz="1200" dirty="0">
              <a:solidFill>
                <a:srgbClr val="000000">
                  <a:alpha val="60000"/>
                </a:srgb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D8FC35-BC16-46C0-2749-BFBA5C05C912}"/>
              </a:ext>
            </a:extLst>
          </p:cNvPr>
          <p:cNvSpPr/>
          <p:nvPr/>
        </p:nvSpPr>
        <p:spPr>
          <a:xfrm>
            <a:off x="7655441" y="0"/>
            <a:ext cx="4538739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17">
            <a:extLst>
              <a:ext uri="{FF2B5EF4-FFF2-40B4-BE49-F238E27FC236}">
                <a16:creationId xmlns:a16="http://schemas.microsoft.com/office/drawing/2014/main" id="{3B66A5B8-8125-BF73-BE9B-EF52E1DA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7" r="4338"/>
          <a:stretch/>
        </p:blipFill>
        <p:spPr>
          <a:xfrm>
            <a:off x="7821339" y="744431"/>
            <a:ext cx="4174344" cy="253736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C84F6-90C1-594D-D910-8763DE78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339" y="3576205"/>
            <a:ext cx="4174344" cy="2747349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5018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ate Placeholder 47">
            <a:extLst>
              <a:ext uri="{FF2B5EF4-FFF2-40B4-BE49-F238E27FC236}">
                <a16:creationId xmlns:a16="http://schemas.microsoft.com/office/drawing/2014/main" id="{F956151C-A474-42C6-9D67-B6779EF6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2668" y="6280476"/>
            <a:ext cx="1840605" cy="615048"/>
          </a:xfrm>
        </p:spPr>
        <p:txBody>
          <a:bodyPr/>
          <a:lstStyle/>
          <a:p>
            <a:fld id="{D39607A7-8386-47DB-8578-DDEDD194E5D4}" type="slidenum">
              <a:rPr lang="en-US" sz="1200" smtClean="0">
                <a:solidFill>
                  <a:srgbClr val="000000">
                    <a:alpha val="60000"/>
                  </a:srgbClr>
                </a:solidFill>
                <a:latin typeface="+mn-lt"/>
              </a:rPr>
              <a:pPr/>
              <a:t>3</a:t>
            </a:fld>
            <a:endParaRPr lang="en-US" sz="1200" dirty="0">
              <a:solidFill>
                <a:srgbClr val="000000">
                  <a:alpha val="60000"/>
                </a:srgb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2EB6E-4273-291A-5A9E-D4A8F1E0E4B6}"/>
              </a:ext>
            </a:extLst>
          </p:cNvPr>
          <p:cNvSpPr txBox="1"/>
          <p:nvPr/>
        </p:nvSpPr>
        <p:spPr>
          <a:xfrm>
            <a:off x="41105" y="868976"/>
            <a:ext cx="62147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lama dan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menyakitkan</a:t>
            </a:r>
            <a:endParaRPr lang="en-US" sz="20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Proses </a:t>
            </a: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nduksi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menyiksa</a:t>
            </a:r>
            <a:endParaRPr lang="en-US" sz="20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hilangnya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kendali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endParaRPr lang="en-US" sz="20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Tindakan SC dan </a:t>
            </a: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ingginya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ingkat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intervensi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endParaRPr lang="en-US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Perlakuan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kasar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menyenangkan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penolong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bidan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paramedis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Kekhawatiran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keselamatan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bayi</a:t>
            </a:r>
            <a:endParaRPr lang="en-US" sz="20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Bayi yang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dirawat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NICU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Trauma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pelecehan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anak-anak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8626D-AC20-9206-E552-FE5D178387DF}"/>
              </a:ext>
            </a:extLst>
          </p:cNvPr>
          <p:cNvSpPr txBox="1"/>
          <p:nvPr/>
        </p:nvSpPr>
        <p:spPr>
          <a:xfrm>
            <a:off x="6172643" y="4399148"/>
            <a:ext cx="6019357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endParaRPr lang="en-US" sz="20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D2C0F-2BC9-25E4-A165-7FD1F48D4141}"/>
              </a:ext>
            </a:extLst>
          </p:cNvPr>
          <p:cNvSpPr txBox="1"/>
          <p:nvPr/>
        </p:nvSpPr>
        <p:spPr>
          <a:xfrm>
            <a:off x="104901" y="-13697"/>
            <a:ext cx="5572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22222"/>
                </a:solidFill>
                <a:effectLst/>
                <a:latin typeface="+mj-lt"/>
                <a:cs typeface="Calibri" panose="020F0502020204030204" pitchFamily="34" charset="0"/>
              </a:rPr>
              <a:t>Hal yang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+mj-lt"/>
                <a:cs typeface="Calibri" panose="020F0502020204030204" pitchFamily="34" charset="0"/>
              </a:rPr>
              <a:t>berpotensi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+mj-lt"/>
                <a:cs typeface="Calibri" panose="020F0502020204030204" pitchFamily="34" charset="0"/>
              </a:rPr>
              <a:t>menciptakan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+mj-lt"/>
                <a:cs typeface="Calibri" panose="020F0502020204030204" pitchFamily="34" charset="0"/>
              </a:rPr>
              <a:t> trauma </a:t>
            </a:r>
            <a:r>
              <a:rPr lang="en-US" sz="2800" b="1" i="0" dirty="0" err="1">
                <a:solidFill>
                  <a:srgbClr val="222222"/>
                </a:solidFill>
                <a:effectLst/>
                <a:latin typeface="+mj-lt"/>
                <a:cs typeface="Calibri" panose="020F0502020204030204" pitchFamily="34" charset="0"/>
              </a:rPr>
              <a:t>persalinan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222222"/>
                </a:solidFill>
                <a:latin typeface="+mj-lt"/>
                <a:cs typeface="Calibri" panose="020F0502020204030204" pitchFamily="34" charset="0"/>
              </a:rPr>
              <a:t>:</a:t>
            </a:r>
            <a:endParaRPr lang="en-US" sz="2800" b="1" i="0" dirty="0">
              <a:solidFill>
                <a:srgbClr val="222222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93C121-2D8D-1E8F-A413-4E8F86671DC3}"/>
              </a:ext>
            </a:extLst>
          </p:cNvPr>
          <p:cNvSpPr/>
          <p:nvPr/>
        </p:nvSpPr>
        <p:spPr>
          <a:xfrm>
            <a:off x="5955563" y="135588"/>
            <a:ext cx="127590" cy="64620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A2976-2F59-443F-FFB9-900B2B2D8327}"/>
              </a:ext>
            </a:extLst>
          </p:cNvPr>
          <p:cNvSpPr txBox="1"/>
          <p:nvPr/>
        </p:nvSpPr>
        <p:spPr>
          <a:xfrm>
            <a:off x="6270579" y="1381786"/>
            <a:ext cx="564995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peristiwa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melibatkan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cedera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serius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kematian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strike="noStrik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2000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trike="noStrik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takut</a:t>
            </a:r>
            <a:r>
              <a:rPr lang="en-US" sz="2000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berdaya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kali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mengingat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kilas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flashback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mimpi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buruk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halusinasi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erasa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tertekan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cemas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serangan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panik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enderung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menghindari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mengingatkan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peristiwa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melahirkan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berinteraksi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melihat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bayi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ulit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tidur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berkonsentrasi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tersinggung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sangat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waspada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selalu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merasa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gelisah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ereaksi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berlebihan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dikejutkan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suara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sentuhan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5EBE7-6C42-D466-E1B7-A3FC40D89142}"/>
              </a:ext>
            </a:extLst>
          </p:cNvPr>
          <p:cNvSpPr txBox="1"/>
          <p:nvPr/>
        </p:nvSpPr>
        <p:spPr>
          <a:xfrm>
            <a:off x="6270579" y="430502"/>
            <a:ext cx="6214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ejala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trauma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melahirkan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atau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postpartum PTSD :</a:t>
            </a:r>
            <a:endParaRPr lang="en-US" sz="28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09080-57AD-024D-1F4B-524227AD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19" y="3731298"/>
            <a:ext cx="4060631" cy="26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95635E-085A-F1E3-8008-A1536DA4BC00}"/>
              </a:ext>
            </a:extLst>
          </p:cNvPr>
          <p:cNvSpPr txBox="1"/>
          <p:nvPr/>
        </p:nvSpPr>
        <p:spPr>
          <a:xfrm>
            <a:off x="299278" y="1896781"/>
            <a:ext cx="324939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Kecil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Ibu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hamil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melahirkan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lagi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Ibu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lanjutan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dibutuhkan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Ibu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menyusui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bayi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lancar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rasa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fontAlgn="base">
              <a:buFont typeface="+mj-lt"/>
              <a:buAutoNum type="arabicPeriod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berpengaruh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seks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melahirkan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D37AE-F455-C89C-84EE-8C8D4E406652}"/>
              </a:ext>
            </a:extLst>
          </p:cNvPr>
          <p:cNvSpPr txBox="1"/>
          <p:nvPr/>
        </p:nvSpPr>
        <p:spPr>
          <a:xfrm>
            <a:off x="299278" y="480690"/>
            <a:ext cx="3963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dirty="0" err="1">
                <a:solidFill>
                  <a:srgbClr val="262626"/>
                </a:solidFill>
                <a:latin typeface="+mj-lt"/>
              </a:rPr>
              <a:t>D</a:t>
            </a:r>
            <a:r>
              <a:rPr lang="en-US" sz="2800" b="1" i="0" dirty="0" err="1">
                <a:solidFill>
                  <a:srgbClr val="262626"/>
                </a:solidFill>
                <a:effectLst/>
                <a:latin typeface="+mj-lt"/>
              </a:rPr>
              <a:t>ampak</a:t>
            </a:r>
            <a:r>
              <a:rPr lang="en-US" sz="2800" b="1" i="0" dirty="0">
                <a:solidFill>
                  <a:srgbClr val="262626"/>
                </a:solidFill>
                <a:effectLst/>
                <a:latin typeface="+mj-lt"/>
              </a:rPr>
              <a:t> </a:t>
            </a:r>
            <a:r>
              <a:rPr lang="en-US" sz="2800" b="1" i="0" dirty="0" err="1">
                <a:solidFill>
                  <a:srgbClr val="262626"/>
                </a:solidFill>
                <a:effectLst/>
                <a:latin typeface="+mj-lt"/>
              </a:rPr>
              <a:t>saat</a:t>
            </a:r>
            <a:r>
              <a:rPr lang="en-US" sz="2800" b="1" i="0" dirty="0">
                <a:solidFill>
                  <a:srgbClr val="262626"/>
                </a:solidFill>
                <a:effectLst/>
                <a:latin typeface="+mj-lt"/>
              </a:rPr>
              <a:t> </a:t>
            </a:r>
            <a:r>
              <a:rPr lang="en-US" sz="2800" b="1" dirty="0">
                <a:solidFill>
                  <a:srgbClr val="262626"/>
                </a:solidFill>
                <a:latin typeface="+mj-lt"/>
              </a:rPr>
              <a:t>I</a:t>
            </a:r>
            <a:r>
              <a:rPr lang="en-US" sz="2800" b="1" i="0" dirty="0">
                <a:solidFill>
                  <a:srgbClr val="262626"/>
                </a:solidFill>
                <a:effectLst/>
                <a:latin typeface="+mj-lt"/>
              </a:rPr>
              <a:t>bu </a:t>
            </a:r>
            <a:r>
              <a:rPr lang="en-US" sz="2800" b="1" i="0" dirty="0" err="1">
                <a:solidFill>
                  <a:srgbClr val="262626"/>
                </a:solidFill>
                <a:effectLst/>
                <a:latin typeface="+mj-lt"/>
              </a:rPr>
              <a:t>mengalami</a:t>
            </a:r>
            <a:r>
              <a:rPr lang="en-US" sz="2800" b="1" i="0" dirty="0">
                <a:solidFill>
                  <a:srgbClr val="262626"/>
                </a:solidFill>
                <a:effectLst/>
                <a:latin typeface="+mj-lt"/>
              </a:rPr>
              <a:t> trauma </a:t>
            </a:r>
            <a:r>
              <a:rPr lang="en-US" sz="2800" b="1" i="0" dirty="0" err="1">
                <a:solidFill>
                  <a:srgbClr val="262626"/>
                </a:solidFill>
                <a:effectLst/>
                <a:latin typeface="+mj-lt"/>
              </a:rPr>
              <a:t>melahirkan</a:t>
            </a:r>
            <a:r>
              <a:rPr lang="en-US" sz="2800" b="1" i="0" dirty="0">
                <a:solidFill>
                  <a:srgbClr val="262626"/>
                </a:solidFill>
                <a:effectLst/>
                <a:latin typeface="+mj-lt"/>
              </a:rPr>
              <a:t>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C7AD7-4C7B-7596-D5BA-6A45BCB4A4AD}"/>
              </a:ext>
            </a:extLst>
          </p:cNvPr>
          <p:cNvSpPr txBox="1"/>
          <p:nvPr/>
        </p:nvSpPr>
        <p:spPr>
          <a:xfrm>
            <a:off x="4165804" y="136507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262626"/>
                </a:solidFill>
                <a:effectLst/>
                <a:latin typeface="+mj-lt"/>
              </a:rPr>
              <a:t>Cara mengatasi trauma persalinan :</a:t>
            </a:r>
            <a:endParaRPr lang="en-US" sz="2800" b="1" dirty="0"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8A8056-7A06-23DC-FBD4-429141FCEAF2}"/>
              </a:ext>
            </a:extLst>
          </p:cNvPr>
          <p:cNvSpPr/>
          <p:nvPr/>
        </p:nvSpPr>
        <p:spPr>
          <a:xfrm>
            <a:off x="3892234" y="289654"/>
            <a:ext cx="105441" cy="6568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09D72-64F4-3474-0132-63412E0A82DE}"/>
              </a:ext>
            </a:extLst>
          </p:cNvPr>
          <p:cNvSpPr txBox="1"/>
          <p:nvPr/>
        </p:nvSpPr>
        <p:spPr>
          <a:xfrm>
            <a:off x="4218468" y="721919"/>
            <a:ext cx="74741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+mj-lt"/>
              <a:buAutoNum type="arabicPeriod"/>
            </a:pP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Berkonsultasi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dengan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b="1" dirty="0" err="1">
                <a:solidFill>
                  <a:srgbClr val="262626"/>
                </a:solidFill>
                <a:latin typeface="Inter"/>
              </a:rPr>
              <a:t>D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okter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atau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ahli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kesehatan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mental :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Biasanya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Inter"/>
              </a:rPr>
              <a:t>D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okter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atau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psikoterapis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mungkin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menyarankan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Anda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menjalani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cognitive behavioral therapy (CBT)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maupun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eye movement desensitization and reprocessing (EMDR). </a:t>
            </a:r>
            <a:r>
              <a:rPr lang="sv-SE" sz="2000" i="0" dirty="0">
                <a:solidFill>
                  <a:srgbClr val="262626"/>
                </a:solidFill>
                <a:effectLst/>
                <a:latin typeface="Inter"/>
              </a:rPr>
              <a:t>Terapi EMDR bertujuan untuk mengganti emosi negatif yang melekat akibat trauma melahirkan dengan pikiran dan perasaan positif.</a:t>
            </a:r>
            <a:endParaRPr lang="en-US" sz="200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fontAlgn="base">
              <a:buFont typeface="+mj-lt"/>
              <a:buAutoNum type="arabicPeriod" startAt="2"/>
            </a:pP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Minta 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dukungan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dari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Inter"/>
              </a:rPr>
              <a:t> orang </a:t>
            </a:r>
            <a:r>
              <a:rPr lang="en-US" sz="2000" b="1" i="0" dirty="0" err="1">
                <a:solidFill>
                  <a:srgbClr val="262626"/>
                </a:solidFill>
                <a:effectLst/>
                <a:latin typeface="Inter"/>
              </a:rPr>
              <a:t>sekitar</a:t>
            </a:r>
            <a:r>
              <a:rPr lang="en-US" sz="2000" b="1" dirty="0">
                <a:solidFill>
                  <a:srgbClr val="262626"/>
                </a:solidFill>
                <a:latin typeface="Inter"/>
              </a:rPr>
              <a:t> :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Keberadaan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orang-orang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sekitar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seperti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suami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,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anggota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keluarga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, dan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sahabat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terdekat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dapat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membantu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ibu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untuk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mengobati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gejala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yang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ia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alami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.</a:t>
            </a:r>
            <a:endParaRPr lang="en-US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b="1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Minum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1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Dokter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atau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terapis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biasanya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memberikan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obat-obatan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berupa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obat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antidepresan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yang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tidak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mengganggu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Inter"/>
              </a:rPr>
              <a:t>produksi</a:t>
            </a:r>
            <a:r>
              <a:rPr lang="en-US" sz="2000" i="0" dirty="0">
                <a:solidFill>
                  <a:srgbClr val="262626"/>
                </a:solidFill>
                <a:effectLst/>
                <a:latin typeface="Inter"/>
              </a:rPr>
              <a:t> ASI.</a:t>
            </a:r>
            <a:endParaRPr lang="en-US" sz="200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8713A0-32F1-0326-6A34-A0C09537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57" t="20076" r="50092" b="22340"/>
          <a:stretch/>
        </p:blipFill>
        <p:spPr>
          <a:xfrm>
            <a:off x="7420081" y="4243255"/>
            <a:ext cx="4406309" cy="2469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1D7DF8-9C12-14EC-87F4-7D832F5D2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9" t="10904" r="14018"/>
          <a:stretch/>
        </p:blipFill>
        <p:spPr>
          <a:xfrm>
            <a:off x="4341236" y="4512571"/>
            <a:ext cx="3001231" cy="2200602"/>
          </a:xfrm>
          <a:prstGeom prst="rect">
            <a:avLst/>
          </a:prstGeom>
        </p:spPr>
      </p:pic>
      <p:sp>
        <p:nvSpPr>
          <p:cNvPr id="18" name="Date Placeholder 47">
            <a:extLst>
              <a:ext uri="{FF2B5EF4-FFF2-40B4-BE49-F238E27FC236}">
                <a16:creationId xmlns:a16="http://schemas.microsoft.com/office/drawing/2014/main" id="{4E9D9C45-2218-EFC4-D804-2531259B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8525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AE6248-96BA-8B2F-C417-966FA97A1A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42302"/>
            <a:ext cx="5436781" cy="7839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/>
              <a:t>Kelainan</a:t>
            </a:r>
            <a:r>
              <a:rPr lang="en-US" sz="3600" b="1" dirty="0"/>
              <a:t> Mental/Jiwa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4D4E-4039-7F4D-C074-6781679F53AE}"/>
              </a:ext>
            </a:extLst>
          </p:cNvPr>
          <p:cNvSpPr txBox="1"/>
          <p:nvPr/>
        </p:nvSpPr>
        <p:spPr>
          <a:xfrm>
            <a:off x="5489033" y="1190131"/>
            <a:ext cx="6533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Depkes</a:t>
            </a: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 (2010)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yang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pada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yang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menimbulkan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penderitaan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hambatan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auto"/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depresi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kecemasan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skizofrenia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adiktif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pengidapnya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sengsara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menimbulkan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sehari-hari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sekolah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mental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tahan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lama.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bersamaan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220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49">
            <a:extLst>
              <a:ext uri="{FF2B5EF4-FFF2-40B4-BE49-F238E27FC236}">
                <a16:creationId xmlns:a16="http://schemas.microsoft.com/office/drawing/2014/main" id="{A8735561-86B2-7710-CE69-E3120CD5CD86}"/>
              </a:ext>
            </a:extLst>
          </p:cNvPr>
          <p:cNvSpPr txBox="1">
            <a:spLocks/>
          </p:cNvSpPr>
          <p:nvPr/>
        </p:nvSpPr>
        <p:spPr>
          <a:xfrm>
            <a:off x="10232668" y="6507126"/>
            <a:ext cx="1840605" cy="388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39607A7-8386-47DB-8578-DDEDD194E5D4}" type="slidenum">
              <a:rPr lang="en-US" sz="1200" smtClean="0">
                <a:solidFill>
                  <a:srgbClr val="000000">
                    <a:alpha val="60000"/>
                  </a:srgbClr>
                </a:solidFill>
              </a:rPr>
              <a:pPr algn="r"/>
              <a:t>5</a:t>
            </a:fld>
            <a:endParaRPr lang="en-US" sz="1200" dirty="0">
              <a:solidFill>
                <a:srgbClr val="000000">
                  <a:alpha val="60000"/>
                </a:srgbClr>
              </a:solidFill>
            </a:endParaRPr>
          </a:p>
        </p:txBody>
      </p:sp>
      <p:sp>
        <p:nvSpPr>
          <p:cNvPr id="8" name="Date Placeholder 47">
            <a:extLst>
              <a:ext uri="{FF2B5EF4-FFF2-40B4-BE49-F238E27FC236}">
                <a16:creationId xmlns:a16="http://schemas.microsoft.com/office/drawing/2014/main" id="{D97CAA54-D161-AD27-21D8-DD48B5B70F2E}"/>
              </a:ext>
            </a:extLst>
          </p:cNvPr>
          <p:cNvSpPr txBox="1">
            <a:spLocks/>
          </p:cNvSpPr>
          <p:nvPr/>
        </p:nvSpPr>
        <p:spPr>
          <a:xfrm>
            <a:off x="118727" y="6468499"/>
            <a:ext cx="1760150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F7712-831F-DF64-7D5A-E11AC649EC9E}"/>
              </a:ext>
            </a:extLst>
          </p:cNvPr>
          <p:cNvSpPr/>
          <p:nvPr/>
        </p:nvSpPr>
        <p:spPr>
          <a:xfrm>
            <a:off x="-26530" y="0"/>
            <a:ext cx="543678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F8B204-F089-F1D1-FF8B-E2FFC65EA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6"/>
          <a:stretch/>
        </p:blipFill>
        <p:spPr>
          <a:xfrm>
            <a:off x="200592" y="361507"/>
            <a:ext cx="4967374" cy="61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164AF-BC38-DA5D-8C8A-ECACF3F5D44D}"/>
              </a:ext>
            </a:extLst>
          </p:cNvPr>
          <p:cNvSpPr txBox="1"/>
          <p:nvPr/>
        </p:nvSpPr>
        <p:spPr>
          <a:xfrm>
            <a:off x="21649" y="1674877"/>
            <a:ext cx="52785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+mj-lt"/>
              <a:buAutoNum type="arabicPeriod"/>
            </a:pPr>
            <a:r>
              <a:rPr lang="en-US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biologi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keturunan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genetik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masa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kandungan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proses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persalinan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nutrisi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riwayat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trauma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anatomi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fisiologi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saraf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buFont typeface="+mj-lt"/>
              <a:buAutoNum type="arabicPeriod" startAt="2"/>
            </a:pPr>
            <a:r>
              <a:rPr lang="en-US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psikologis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berperan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timbulnya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interaksi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 lain,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intelegensia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kreativitas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perkembangan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emosional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fontAlgn="base">
              <a:buFont typeface="+mj-lt"/>
              <a:buAutoNum type="arabicPeriod" startAt="2"/>
            </a:pPr>
            <a:r>
              <a:rPr lang="en-US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berpengaruh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stabilitas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asuh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budaya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agama,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0FA7B-A2FB-480C-E84B-BCF54DEA14AE}"/>
              </a:ext>
            </a:extLst>
          </p:cNvPr>
          <p:cNvSpPr txBox="1"/>
          <p:nvPr/>
        </p:nvSpPr>
        <p:spPr>
          <a:xfrm>
            <a:off x="159301" y="610466"/>
            <a:ext cx="52785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 err="1">
                <a:effectLst/>
                <a:latin typeface="+mj-lt"/>
              </a:rPr>
              <a:t>Penyebab</a:t>
            </a:r>
            <a:r>
              <a:rPr lang="en-US" sz="2800" b="1" i="0" dirty="0">
                <a:effectLst/>
                <a:latin typeface="+mj-lt"/>
              </a:rPr>
              <a:t> </a:t>
            </a:r>
            <a:r>
              <a:rPr lang="en-US" sz="2800" b="1" i="0" dirty="0" err="1">
                <a:effectLst/>
                <a:latin typeface="+mj-lt"/>
              </a:rPr>
              <a:t>dari</a:t>
            </a:r>
            <a:r>
              <a:rPr lang="en-US" sz="2800" b="1" i="0" dirty="0">
                <a:effectLst/>
                <a:latin typeface="+mj-lt"/>
              </a:rPr>
              <a:t> </a:t>
            </a:r>
            <a:r>
              <a:rPr lang="en-US" sz="2800" b="1" i="0" dirty="0" err="1">
                <a:effectLst/>
                <a:latin typeface="+mj-lt"/>
              </a:rPr>
              <a:t>Kelainan</a:t>
            </a:r>
            <a:r>
              <a:rPr lang="en-US" sz="2800" b="1" i="0" dirty="0">
                <a:effectLst/>
                <a:latin typeface="+mj-lt"/>
              </a:rPr>
              <a:t> Mental/ Jiwa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0B13F-D154-FACD-41FB-85E54FA49DC0}"/>
              </a:ext>
            </a:extLst>
          </p:cNvPr>
          <p:cNvSpPr txBox="1"/>
          <p:nvPr/>
        </p:nvSpPr>
        <p:spPr>
          <a:xfrm>
            <a:off x="6022491" y="4290778"/>
            <a:ext cx="60977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Merasa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sedih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sepanjang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delusi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paranoid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halusinasi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mengatasi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sehari-hari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alkohol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narkoba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gairah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Punya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pikiran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bunuh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407947-A0E9-F91D-A264-F700F42BBF2A}"/>
              </a:ext>
            </a:extLst>
          </p:cNvPr>
          <p:cNvSpPr/>
          <p:nvPr/>
        </p:nvSpPr>
        <p:spPr>
          <a:xfrm>
            <a:off x="5354053" y="293526"/>
            <a:ext cx="127592" cy="6294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0F8B4-4CF5-7236-C5E9-9DA02C033003}"/>
              </a:ext>
            </a:extLst>
          </p:cNvPr>
          <p:cNvSpPr txBox="1"/>
          <p:nvPr/>
        </p:nvSpPr>
        <p:spPr>
          <a:xfrm>
            <a:off x="5934927" y="451053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US" sz="2800" b="1" i="0" dirty="0" err="1">
                <a:effectLst/>
                <a:latin typeface="+mj-lt"/>
                <a:cs typeface="Calibri" panose="020F0502020204030204" pitchFamily="34" charset="0"/>
              </a:rPr>
              <a:t>Gejala</a:t>
            </a:r>
            <a:r>
              <a:rPr lang="en-US" sz="2800" b="1" i="0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effectLst/>
                <a:latin typeface="+mj-lt"/>
                <a:cs typeface="Calibri" panose="020F0502020204030204" pitchFamily="34" charset="0"/>
              </a:rPr>
              <a:t>Kelainan</a:t>
            </a:r>
            <a:r>
              <a:rPr lang="en-US" sz="2800" b="1" i="0" dirty="0">
                <a:effectLst/>
                <a:latin typeface="+mj-lt"/>
                <a:cs typeface="Calibri" panose="020F0502020204030204" pitchFamily="34" charset="0"/>
              </a:rPr>
              <a:t> Mental/Jiwa :</a:t>
            </a:r>
          </a:p>
        </p:txBody>
      </p:sp>
      <p:sp>
        <p:nvSpPr>
          <p:cNvPr id="10" name="Date Placeholder 47">
            <a:extLst>
              <a:ext uri="{FF2B5EF4-FFF2-40B4-BE49-F238E27FC236}">
                <a16:creationId xmlns:a16="http://schemas.microsoft.com/office/drawing/2014/main" id="{629A21ED-B64B-80EE-D4F1-E432B4CA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11" name="Slide Number Placeholder 49">
            <a:extLst>
              <a:ext uri="{FF2B5EF4-FFF2-40B4-BE49-F238E27FC236}">
                <a16:creationId xmlns:a16="http://schemas.microsoft.com/office/drawing/2014/main" id="{4180FF89-C4E3-ED26-1ED4-78299C91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2668" y="6280476"/>
            <a:ext cx="1840605" cy="615048"/>
          </a:xfrm>
        </p:spPr>
        <p:txBody>
          <a:bodyPr/>
          <a:lstStyle/>
          <a:p>
            <a:fld id="{D39607A7-8386-47DB-8578-DDEDD194E5D4}" type="slidenum">
              <a:rPr lang="en-US" sz="1200" smtClean="0">
                <a:solidFill>
                  <a:srgbClr val="000000">
                    <a:alpha val="60000"/>
                  </a:srgbClr>
                </a:solidFill>
                <a:latin typeface="+mn-lt"/>
              </a:rPr>
              <a:pPr/>
              <a:t>6</a:t>
            </a:fld>
            <a:endParaRPr lang="en-US" sz="1200" dirty="0">
              <a:solidFill>
                <a:srgbClr val="000000">
                  <a:alpha val="60000"/>
                </a:srgbClr>
              </a:solidFill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5ABC48-DFA6-0389-329C-67DE526D8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5" t="34889" r="10733" b="6762"/>
          <a:stretch/>
        </p:blipFill>
        <p:spPr>
          <a:xfrm>
            <a:off x="6022490" y="1087519"/>
            <a:ext cx="5206115" cy="31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4E3E03-E3CF-211D-0A11-BF19406FE0A4}"/>
              </a:ext>
            </a:extLst>
          </p:cNvPr>
          <p:cNvSpPr txBox="1"/>
          <p:nvPr/>
        </p:nvSpPr>
        <p:spPr>
          <a:xfrm>
            <a:off x="133702" y="0"/>
            <a:ext cx="7559026" cy="954107"/>
          </a:xfrm>
          <a:prstGeom prst="rect">
            <a:avLst/>
          </a:prstGeom>
          <a:solidFill>
            <a:schemeClr val="bg2"/>
          </a:solidFill>
        </p:spPr>
        <p:txBody>
          <a:bodyPr wrap="square" anchor="t">
            <a:spAutoFit/>
          </a:bodyPr>
          <a:lstStyle/>
          <a:p>
            <a:pPr fontAlgn="base"/>
            <a:r>
              <a:rPr lang="en-US" sz="2800" b="1" i="0" dirty="0" err="1">
                <a:effectLst/>
                <a:latin typeface="+mj-lt"/>
              </a:rPr>
              <a:t>Jenis</a:t>
            </a:r>
            <a:r>
              <a:rPr lang="en-US" sz="2800" b="1" i="0" dirty="0">
                <a:effectLst/>
                <a:latin typeface="+mj-lt"/>
              </a:rPr>
              <a:t> </a:t>
            </a:r>
            <a:r>
              <a:rPr lang="en-US" sz="2800" b="1" i="0" dirty="0" err="1">
                <a:effectLst/>
                <a:latin typeface="+mj-lt"/>
              </a:rPr>
              <a:t>Kelainan</a:t>
            </a:r>
            <a:r>
              <a:rPr lang="en-US" sz="2800" b="1" i="0" dirty="0">
                <a:effectLst/>
                <a:latin typeface="+mj-lt"/>
              </a:rPr>
              <a:t> Mental/Jiwa :</a:t>
            </a:r>
          </a:p>
          <a:p>
            <a:pPr fontAlgn="base"/>
            <a:endParaRPr lang="en-US" sz="2800" b="1" i="0" dirty="0"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5CD67-3770-3F27-0E7C-38252B01B932}"/>
              </a:ext>
            </a:extLst>
          </p:cNvPr>
          <p:cNvSpPr txBox="1"/>
          <p:nvPr/>
        </p:nvSpPr>
        <p:spPr>
          <a:xfrm>
            <a:off x="72455" y="614606"/>
            <a:ext cx="4158454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Cemas</a:t>
            </a:r>
            <a:endParaRPr lang="en-US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Mood</a:t>
            </a:r>
          </a:p>
          <a:p>
            <a:pPr marL="342900" indent="-342900">
              <a:buAutoNum type="arabicPeriod"/>
            </a:pPr>
            <a:r>
              <a:rPr lang="en-US" sz="2000" b="0" i="0" dirty="0" err="1">
                <a:solidFill>
                  <a:srgbClr val="181B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Skizofrenia</a:t>
            </a:r>
            <a:endParaRPr lang="en-US" sz="2000" b="0" i="0" dirty="0">
              <a:solidFill>
                <a:srgbClr val="181B1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endParaRPr lang="en-US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Kontrol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Impuls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indent="-342900">
              <a:buAutoNum type="arabicPeriod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Kepribadian</a:t>
            </a:r>
            <a:endParaRPr lang="en-US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DD94C-705F-F282-6F6A-DFC0676A07F6}"/>
              </a:ext>
            </a:extLst>
          </p:cNvPr>
          <p:cNvSpPr txBox="1"/>
          <p:nvPr/>
        </p:nvSpPr>
        <p:spPr>
          <a:xfrm>
            <a:off x="71605" y="3375049"/>
            <a:ext cx="7621123" cy="34778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mendiagnosis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kelainan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okter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20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Pemeriksaan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laboratorium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Pemeriksaan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mengidentifikasi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tiroid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skrining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alkohol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obat-obatan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psikologis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berbicara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gejala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pikiran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dialami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MMPI-2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inventori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berisi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option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tujuannya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mengetahui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kepribadian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ED041-DD4B-EAAB-C9F0-AC26515D721D}"/>
              </a:ext>
            </a:extLst>
          </p:cNvPr>
          <p:cNvSpPr txBox="1"/>
          <p:nvPr/>
        </p:nvSpPr>
        <p:spPr>
          <a:xfrm>
            <a:off x="71605" y="2891433"/>
            <a:ext cx="7621122" cy="523220"/>
          </a:xfrm>
          <a:prstGeom prst="rect">
            <a:avLst/>
          </a:prstGeom>
          <a:solidFill>
            <a:schemeClr val="bg2"/>
          </a:solidFill>
        </p:spPr>
        <p:txBody>
          <a:bodyPr wrap="square" anchor="t">
            <a:spAutoFit/>
          </a:bodyPr>
          <a:lstStyle/>
          <a:p>
            <a:pPr algn="l" fontAlgn="auto"/>
            <a:r>
              <a:rPr lang="en-US" sz="2800" b="1" i="0" dirty="0">
                <a:effectLst/>
                <a:latin typeface="+mj-lt"/>
              </a:rPr>
              <a:t>Diagnosis </a:t>
            </a:r>
            <a:r>
              <a:rPr lang="en-US" sz="2800" b="1" i="0" dirty="0" err="1">
                <a:effectLst/>
                <a:latin typeface="+mj-lt"/>
              </a:rPr>
              <a:t>Kelainan</a:t>
            </a:r>
            <a:r>
              <a:rPr lang="en-US" sz="2800" b="1" i="0" dirty="0">
                <a:effectLst/>
                <a:latin typeface="+mj-lt"/>
              </a:rPr>
              <a:t> Mental/Jiwa 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7A388-A6C8-6E97-E7A8-2A3E6A3C8DE2}"/>
              </a:ext>
            </a:extLst>
          </p:cNvPr>
          <p:cNvSpPr txBox="1"/>
          <p:nvPr/>
        </p:nvSpPr>
        <p:spPr>
          <a:xfrm>
            <a:off x="3194309" y="629892"/>
            <a:ext cx="4498419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Obsessive-Compulsive Disorder (OCD)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Stres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Pasca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-trauma (PTSD)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Disosiatif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Factitious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Seksual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Gender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Gejala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Somatik</a:t>
            </a:r>
            <a:endParaRPr lang="en-US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508D8F-034A-FA52-BD40-4508EA501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711" y="198610"/>
            <a:ext cx="3964809" cy="643208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DEC616-B7B9-743B-3AD0-AE81715CDEB2}"/>
              </a:ext>
            </a:extLst>
          </p:cNvPr>
          <p:cNvSpPr/>
          <p:nvPr/>
        </p:nvSpPr>
        <p:spPr>
          <a:xfrm>
            <a:off x="0" y="2811157"/>
            <a:ext cx="7621122" cy="1457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5897301A-C205-1274-51D7-0B7F142782CB}"/>
              </a:ext>
            </a:extLst>
          </p:cNvPr>
          <p:cNvSpPr txBox="1"/>
          <p:nvPr/>
        </p:nvSpPr>
        <p:spPr>
          <a:xfrm>
            <a:off x="4848224" y="1418564"/>
            <a:ext cx="728241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747713" fontAlgn="auto">
              <a:buAutoNum type="arabicPeriod"/>
            </a:pP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Obat-obatan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	</a:t>
            </a:r>
            <a:r>
              <a:rPr lang="en-US" sz="2000" b="0" i="0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Antidepresan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fluoxetine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747713" fontAlgn="auto"/>
            <a:r>
              <a:rPr lang="en-US" sz="2000" b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000" b="0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Antipsikotik</a:t>
            </a:r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aripiprazole</a:t>
            </a:r>
          </a:p>
          <a:p>
            <a:pPr algn="just" defTabSz="747713"/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Pereda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cemas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alprazolam</a:t>
            </a:r>
          </a:p>
          <a:p>
            <a:pPr algn="just" defTabSz="747713"/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Mood stabilizer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lithium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1120775">
              <a:buFont typeface="+mj-lt"/>
              <a:buAutoNum type="arabicPeriod" startAt="2"/>
            </a:pP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Psikoterapi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	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Selama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bicara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psikoterapi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pengidap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kondisinya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suasana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pikiran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defTabSz="1120775">
              <a:buFont typeface="+mj-lt"/>
              <a:buAutoNum type="arabicPeriod" startAt="2"/>
            </a:pP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stimulasi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otak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timulasi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obat-obatan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psikoterapi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berhasil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stimulasi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electroconvulsive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stimulasi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magnetik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transkranial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stimulasi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stimulasi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saraf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vagus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defTabSz="1120775">
              <a:buFont typeface="+mj-lt"/>
              <a:buAutoNum type="arabicPeriod" startAt="2"/>
            </a:pP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residensial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Pilihannya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rawat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inap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24 jam,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perawatan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residensial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yang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menawarkan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tinggal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sementara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48FA4E-55D6-D42F-7FFC-56F1D4A14F78}"/>
              </a:ext>
            </a:extLst>
          </p:cNvPr>
          <p:cNvSpPr txBox="1"/>
          <p:nvPr/>
        </p:nvSpPr>
        <p:spPr>
          <a:xfrm>
            <a:off x="4909585" y="89624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US" sz="3200" b="1" i="0" dirty="0" err="1">
                <a:effectLst/>
                <a:latin typeface="+mj-lt"/>
                <a:cs typeface="Calibri" panose="020F0502020204030204" pitchFamily="34" charset="0"/>
              </a:rPr>
              <a:t>Pengobatan</a:t>
            </a:r>
            <a:r>
              <a:rPr lang="en-US" sz="3200" b="1" i="0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effectLst/>
                <a:latin typeface="+mj-lt"/>
              </a:rPr>
              <a:t>Kelainan</a:t>
            </a:r>
            <a:r>
              <a:rPr lang="en-US" sz="3200" b="1" i="0" dirty="0">
                <a:effectLst/>
                <a:latin typeface="+mj-lt"/>
              </a:rPr>
              <a:t> Mental/Jiwa </a:t>
            </a:r>
            <a:r>
              <a:rPr lang="en-US" sz="3200" b="1" i="0" dirty="0">
                <a:effectLst/>
                <a:latin typeface="+mj-lt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3DA1A2-5AD1-4442-8EB4-34B628CE3435}"/>
              </a:ext>
            </a:extLst>
          </p:cNvPr>
          <p:cNvSpPr txBox="1"/>
          <p:nvPr/>
        </p:nvSpPr>
        <p:spPr>
          <a:xfrm>
            <a:off x="4909585" y="674399"/>
            <a:ext cx="7282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halnya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mental juga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obatnya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lide Number Placeholder 49">
            <a:extLst>
              <a:ext uri="{FF2B5EF4-FFF2-40B4-BE49-F238E27FC236}">
                <a16:creationId xmlns:a16="http://schemas.microsoft.com/office/drawing/2014/main" id="{A2B185E4-BB5E-4AA2-8024-529474B96B18}"/>
              </a:ext>
            </a:extLst>
          </p:cNvPr>
          <p:cNvSpPr txBox="1">
            <a:spLocks/>
          </p:cNvSpPr>
          <p:nvPr/>
        </p:nvSpPr>
        <p:spPr>
          <a:xfrm>
            <a:off x="10192094" y="6280476"/>
            <a:ext cx="1840605" cy="615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z="1200" smtClean="0">
                <a:solidFill>
                  <a:srgbClr val="000000">
                    <a:alpha val="60000"/>
                  </a:srgbClr>
                </a:solidFill>
                <a:latin typeface="+mn-lt"/>
              </a:rPr>
              <a:pPr/>
              <a:t>8</a:t>
            </a:fld>
            <a:endParaRPr lang="en-US" sz="1200" dirty="0">
              <a:solidFill>
                <a:srgbClr val="000000">
                  <a:alpha val="60000"/>
                </a:srgbClr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42E26C-812A-CEAF-9565-E2FF8A6DCF3D}"/>
              </a:ext>
            </a:extLst>
          </p:cNvPr>
          <p:cNvSpPr/>
          <p:nvPr/>
        </p:nvSpPr>
        <p:spPr>
          <a:xfrm>
            <a:off x="-26530" y="0"/>
            <a:ext cx="4776814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" descr="Inforgrafis : Pengobatan Penderita Orang Dalam Gangguan Jiwa (ODGJ) – Dinas  Kesehatan Provinsi Lampung">
            <a:extLst>
              <a:ext uri="{FF2B5EF4-FFF2-40B4-BE49-F238E27FC236}">
                <a16:creationId xmlns:a16="http://schemas.microsoft.com/office/drawing/2014/main" id="{2C766965-1CD8-566C-2A93-E988D448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3" y="440922"/>
            <a:ext cx="4237708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4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D73F7-F03B-1C45-60E3-73002215D1B0}"/>
              </a:ext>
            </a:extLst>
          </p:cNvPr>
          <p:cNvSpPr txBox="1"/>
          <p:nvPr/>
        </p:nvSpPr>
        <p:spPr>
          <a:xfrm>
            <a:off x="415336" y="1214199"/>
            <a:ext cx="6024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                          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Berpartisipasi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disenangi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Berbagi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Berolahraga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rutin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teratur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Menetapkan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jadwal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Mengikuti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latihan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menenangkan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pikiran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relaksasi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meditasi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yoga.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merokok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NAPZA.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Membatasi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minuman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beralkohol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berkafein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Mengonsumsi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diresepkan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Memeriksakan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okter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sikolog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menjalani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skrining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mental,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gejala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mental.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B03CA-134E-7869-8FC9-556E2B2A24ED}"/>
              </a:ext>
            </a:extLst>
          </p:cNvPr>
          <p:cNvSpPr txBox="1"/>
          <p:nvPr/>
        </p:nvSpPr>
        <p:spPr>
          <a:xfrm>
            <a:off x="415336" y="785098"/>
            <a:ext cx="656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effectLst/>
                <a:latin typeface="+mj-lt"/>
              </a:rPr>
              <a:t>Pencegahan</a:t>
            </a:r>
            <a:r>
              <a:rPr lang="en-US" sz="3200" b="1" i="0" dirty="0">
                <a:effectLst/>
                <a:latin typeface="+mj-lt"/>
              </a:rPr>
              <a:t> </a:t>
            </a:r>
            <a:r>
              <a:rPr lang="en-US" sz="3200" b="1" i="0" dirty="0" err="1">
                <a:effectLst/>
                <a:latin typeface="+mj-lt"/>
              </a:rPr>
              <a:t>Kelainan</a:t>
            </a:r>
            <a:r>
              <a:rPr lang="en-US" sz="3200" b="1" i="0" dirty="0">
                <a:effectLst/>
                <a:latin typeface="+mj-lt"/>
              </a:rPr>
              <a:t> Mental/Jiwa : </a:t>
            </a:r>
            <a:endParaRPr lang="en-US" sz="32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CD724-8775-B6CA-50CD-80071BED130B}"/>
              </a:ext>
            </a:extLst>
          </p:cNvPr>
          <p:cNvSpPr/>
          <p:nvPr/>
        </p:nvSpPr>
        <p:spPr>
          <a:xfrm>
            <a:off x="6580138" y="0"/>
            <a:ext cx="561186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4C939-0073-4A7D-40C2-01794536D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590"/>
          <a:stretch/>
        </p:blipFill>
        <p:spPr>
          <a:xfrm>
            <a:off x="7118884" y="289103"/>
            <a:ext cx="4534370" cy="6350000"/>
          </a:xfrm>
          <a:prstGeom prst="rect">
            <a:avLst/>
          </a:prstGeom>
        </p:spPr>
      </p:pic>
      <p:sp>
        <p:nvSpPr>
          <p:cNvPr id="2" name="Date Placeholder 47">
            <a:extLst>
              <a:ext uri="{FF2B5EF4-FFF2-40B4-BE49-F238E27FC236}">
                <a16:creationId xmlns:a16="http://schemas.microsoft.com/office/drawing/2014/main" id="{018DFB79-C244-D7CD-2268-C4537106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27340322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79673F-CE33-48F3-A011-3563BBD9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Frosted design</Template>
  <TotalTime>833</TotalTime>
  <Words>1261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Bahnschrift</vt:lpstr>
      <vt:lpstr>Calibri</vt:lpstr>
      <vt:lpstr>Goudy Old Style</vt:lpstr>
      <vt:lpstr>Inter</vt:lpstr>
      <vt:lpstr>Wingdings</vt:lpstr>
      <vt:lpstr>FrostyVTI</vt:lpstr>
      <vt:lpstr>PowerPoint Presentation</vt:lpstr>
      <vt:lpstr>PowerPoint Presentation</vt:lpstr>
      <vt:lpstr>PowerPoint Presentation</vt:lpstr>
      <vt:lpstr>PowerPoint Presentation</vt:lpstr>
      <vt:lpstr>Kelainan Mental/Jiwa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maghfirabahar@gmail.com</dc:creator>
  <cp:lastModifiedBy>maghfirabahar@gmail.com</cp:lastModifiedBy>
  <cp:revision>156</cp:revision>
  <dcterms:created xsi:type="dcterms:W3CDTF">2022-10-04T08:52:32Z</dcterms:created>
  <dcterms:modified xsi:type="dcterms:W3CDTF">2022-10-07T04:28:30Z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