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6237" autoAdjust="0"/>
  </p:normalViewPr>
  <p:slideViewPr>
    <p:cSldViewPr>
      <p:cViewPr>
        <p:scale>
          <a:sx n="80" d="100"/>
          <a:sy n="80" d="100"/>
        </p:scale>
        <p:origin x="-108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578023-1DFD-4BE0-96EE-1FED08CED2F5}" type="datetimeFigureOut">
              <a:rPr lang="id-ID" smtClean="0"/>
              <a:pPr/>
              <a:t>14/09/2021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F71C535-2EBD-4545-930E-B2AA2F6CDF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8023-1DFD-4BE0-96EE-1FED08CED2F5}" type="datetimeFigureOut">
              <a:rPr lang="id-ID" smtClean="0"/>
              <a:pPr/>
              <a:t>14/09/2021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C535-2EBD-4545-930E-B2AA2F6CDF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8023-1DFD-4BE0-96EE-1FED08CED2F5}" type="datetimeFigureOut">
              <a:rPr lang="id-ID" smtClean="0"/>
              <a:pPr/>
              <a:t>14/09/2021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C535-2EBD-4545-930E-B2AA2F6CDF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578023-1DFD-4BE0-96EE-1FED08CED2F5}" type="datetimeFigureOut">
              <a:rPr lang="id-ID" smtClean="0"/>
              <a:pPr/>
              <a:t>14/09/2021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C535-2EBD-4545-930E-B2AA2F6CDF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578023-1DFD-4BE0-96EE-1FED08CED2F5}" type="datetimeFigureOut">
              <a:rPr lang="id-ID" smtClean="0"/>
              <a:pPr/>
              <a:t>14/09/2021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F71C535-2EBD-4545-930E-B2AA2F6CDF40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578023-1DFD-4BE0-96EE-1FED08CED2F5}" type="datetimeFigureOut">
              <a:rPr lang="id-ID" smtClean="0"/>
              <a:pPr/>
              <a:t>14/09/2021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F71C535-2EBD-4545-930E-B2AA2F6CDF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578023-1DFD-4BE0-96EE-1FED08CED2F5}" type="datetimeFigureOut">
              <a:rPr lang="id-ID" smtClean="0"/>
              <a:pPr/>
              <a:t>14/09/2021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F71C535-2EBD-4545-930E-B2AA2F6CDF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8023-1DFD-4BE0-96EE-1FED08CED2F5}" type="datetimeFigureOut">
              <a:rPr lang="id-ID" smtClean="0"/>
              <a:pPr/>
              <a:t>14/09/2021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C535-2EBD-4545-930E-B2AA2F6CDF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578023-1DFD-4BE0-96EE-1FED08CED2F5}" type="datetimeFigureOut">
              <a:rPr lang="id-ID" smtClean="0"/>
              <a:pPr/>
              <a:t>14/09/2021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F71C535-2EBD-4545-930E-B2AA2F6CDF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578023-1DFD-4BE0-96EE-1FED08CED2F5}" type="datetimeFigureOut">
              <a:rPr lang="id-ID" smtClean="0"/>
              <a:pPr/>
              <a:t>14/09/2021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F71C535-2EBD-4545-930E-B2AA2F6CDF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578023-1DFD-4BE0-96EE-1FED08CED2F5}" type="datetimeFigureOut">
              <a:rPr lang="id-ID" smtClean="0"/>
              <a:pPr/>
              <a:t>14/09/2021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F71C535-2EBD-4545-930E-B2AA2F6CDF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578023-1DFD-4BE0-96EE-1FED08CED2F5}" type="datetimeFigureOut">
              <a:rPr lang="id-ID" smtClean="0"/>
              <a:pPr/>
              <a:t>14/09/2021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71C535-2EBD-4545-930E-B2AA2F6CDF4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9144000" cy="6858000"/>
          </a:xfr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316150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66"/>
                </a:solidFill>
                <a:latin typeface="Lucida Calligraphy" pitchFamily="66" charset="0"/>
                <a:cs typeface="Arial" pitchFamily="34" charset="0"/>
              </a:rPr>
              <a:t>ANALISIS KELAYAKAN  PENGGUNAAN KONTRASEPSI DALAM JANGKA WKT PENGGUNAAN (AKDR)</a:t>
            </a:r>
            <a:endParaRPr lang="id-ID" dirty="0">
              <a:solidFill>
                <a:srgbClr val="FF0066"/>
              </a:solidFill>
              <a:latin typeface="Lucida Calligraphy" pitchFamily="66" charset="0"/>
              <a:cs typeface="Arial" pitchFamily="34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2555776" y="4221088"/>
            <a:ext cx="3071834" cy="1620760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66"/>
                </a:solidFill>
              </a:rPr>
              <a:t>FITRIANI S,ST </a:t>
            </a:r>
            <a:r>
              <a:rPr lang="en-US" dirty="0" err="1" smtClean="0">
                <a:solidFill>
                  <a:srgbClr val="FF0066"/>
                </a:solidFill>
              </a:rPr>
              <a:t>M,kes</a:t>
            </a:r>
            <a:endParaRPr lang="id-ID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8" name="Content Placeholder 7" descr="bengok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81475" y="3906837"/>
            <a:ext cx="781050" cy="523875"/>
          </a:xfrm>
        </p:spPr>
      </p:pic>
      <p:pic>
        <p:nvPicPr>
          <p:cNvPr id="4" name="Content Placeholder 5" descr="bb6bce4391e644160063e1e7745210b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9863"/>
            <a:ext cx="9144000" cy="6877863"/>
          </a:xfrm>
          <a:prstGeom prst="rect">
            <a:avLst/>
          </a:prstGeom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457200" y="274638"/>
            <a:ext cx="8229600" cy="10826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Arial" pitchFamily="34" charset="0"/>
              </a:rPr>
              <a:t>PENGERTIAN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Arial" pitchFamily="34" charset="0"/>
              </a:rPr>
              <a:t>ALAT KONTRASEPSI DALAM RAHIM( AKDR 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00364" y="1714488"/>
            <a:ext cx="5214974" cy="41434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IUD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salah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kontrasepsi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modern yang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dirancang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sedemikian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rupa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ukuran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aktif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kontrasepsinya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) yang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diletakkan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cavum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uteri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usaha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kontrasepsi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2000" dirty="0" smtClean="0">
              <a:solidFill>
                <a:schemeClr val="bg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d-ID" sz="2000" dirty="0">
              <a:solidFill>
                <a:schemeClr val="bg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66"/>
                </a:solidFill>
                <a:effectLst/>
                <a:latin typeface="Algerian" pitchFamily="82" charset="0"/>
                <a:cs typeface="Arial" pitchFamily="34" charset="0"/>
              </a:rPr>
              <a:t>JENIS – JENIS AKDR</a:t>
            </a:r>
            <a:endParaRPr lang="id-ID" sz="2800" dirty="0">
              <a:solidFill>
                <a:srgbClr val="FF0066"/>
              </a:solidFill>
              <a:effectLst/>
              <a:latin typeface="Algerian" pitchFamily="82" charset="0"/>
              <a:cs typeface="Arial" pitchFamily="34" charset="0"/>
            </a:endParaRPr>
          </a:p>
        </p:txBody>
      </p:sp>
      <p:pic>
        <p:nvPicPr>
          <p:cNvPr id="4" name="Picture 2" descr="C:\Users\ADMIN\Downloads\k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4286280" cy="5018076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5643570" y="1643050"/>
            <a:ext cx="235745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Lippes</a:t>
            </a:r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Loop</a:t>
            </a:r>
            <a:endParaRPr lang="id-ID" sz="2000" dirty="0">
              <a:solidFill>
                <a:schemeClr val="bg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43570" y="4143380"/>
            <a:ext cx="235745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Copper-</a:t>
            </a:r>
            <a:r>
              <a:rPr lang="id-ID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id-ID" sz="2000" dirty="0">
              <a:solidFill>
                <a:schemeClr val="bg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43570" y="5357826"/>
            <a:ext cx="235745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Multi Load</a:t>
            </a:r>
            <a:endParaRPr lang="id-ID" sz="2000" dirty="0">
              <a:solidFill>
                <a:schemeClr val="bg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43570" y="2857496"/>
            <a:ext cx="235745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Copper-T</a:t>
            </a:r>
            <a:endParaRPr lang="id-ID" sz="2000" dirty="0">
              <a:solidFill>
                <a:schemeClr val="bg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4214810" cy="1375556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effectLst/>
                <a:latin typeface="Arial" pitchFamily="34" charset="0"/>
                <a:cs typeface="Arial" pitchFamily="34" charset="0"/>
              </a:rPr>
              <a:t>CARA  KERJA</a:t>
            </a:r>
            <a:r>
              <a:rPr lang="id-ID" sz="28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effectLst/>
                <a:latin typeface="Arial" pitchFamily="34" charset="0"/>
                <a:cs typeface="Arial" pitchFamily="34" charset="0"/>
              </a:rPr>
              <a:t> AKDR</a:t>
            </a:r>
            <a:br>
              <a:rPr lang="en-US" sz="28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id-ID" sz="2800" dirty="0" smtClean="0">
                <a:effectLst/>
                <a:latin typeface="Arial" pitchFamily="34" charset="0"/>
                <a:cs typeface="Arial" pitchFamily="34" charset="0"/>
              </a:rPr>
            </a:br>
            <a:endParaRPr lang="id-ID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1643042" y="2143116"/>
            <a:ext cx="6858048" cy="41434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1. 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Menghambat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kemampuan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sperma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457200" indent="-45720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   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masuk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tuba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falopii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.</a:t>
            </a:r>
            <a:endParaRPr lang="id-ID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>
                <a:latin typeface="Andalus" pitchFamily="18" charset="-78"/>
                <a:cs typeface="Andalus" pitchFamily="18" charset="-78"/>
              </a:rPr>
              <a:t>2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 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Mempengaruhi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fertilisasi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sebelum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ovum 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  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mencapai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kavum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uteri</a:t>
            </a:r>
            <a:endParaRPr lang="id-ID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>
                <a:latin typeface="Andalus" pitchFamily="18" charset="-78"/>
                <a:cs typeface="Andalus" pitchFamily="18" charset="-78"/>
              </a:rPr>
              <a:t>3. 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AKDR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bekerja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terutama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mencegah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sperma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   ovum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bertemu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endParaRPr lang="id-ID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walaupun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AKDR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membuat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sperma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sulit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masuk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  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dalam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alat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reproduksi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perempuan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  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mengurangi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sperma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fertilisasi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.</a:t>
            </a:r>
            <a:endParaRPr lang="id-ID" sz="24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48" y="1181385"/>
            <a:ext cx="3643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Andalus" pitchFamily="18" charset="-78"/>
                <a:cs typeface="Andalus" pitchFamily="18" charset="-78"/>
              </a:rPr>
              <a:t>1. Non Hormonal (IUD)</a:t>
            </a:r>
            <a:endParaRPr lang="en-US" sz="2400" dirty="0">
              <a:solidFill>
                <a:srgbClr val="FF0066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072066" cy="104186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effectLst/>
                <a:latin typeface="Arial" pitchFamily="34" charset="0"/>
                <a:cs typeface="Arial" pitchFamily="34" charset="0"/>
              </a:rPr>
              <a:t>2. hormonal (</a:t>
            </a:r>
            <a:r>
              <a:rPr lang="en-US" sz="2800" b="1" dirty="0" err="1" smtClean="0">
                <a:effectLst/>
                <a:latin typeface="Arial" pitchFamily="34" charset="0"/>
                <a:cs typeface="Arial" pitchFamily="34" charset="0"/>
              </a:rPr>
              <a:t>mirena</a:t>
            </a:r>
            <a:r>
              <a:rPr lang="en-US" sz="2800" b="1" dirty="0" smtClean="0">
                <a:effectLst/>
                <a:latin typeface="Arial" pitchFamily="34" charset="0"/>
                <a:cs typeface="Arial" pitchFamily="34" charset="0"/>
              </a:rPr>
              <a:t>)</a:t>
            </a:r>
            <a:endParaRPr lang="id-ID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0298" y="1000108"/>
            <a:ext cx="4786346" cy="4643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mirena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mengeluarkan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hormon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progestin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sintetis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bernama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levonorgestrel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sebanyak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mikrogram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harinya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Hormon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pengaruh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lendir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rahim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kental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10312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5905500"/>
            <a:ext cx="885825" cy="952500"/>
          </a:xfrm>
          <a:prstGeom prst="rect">
            <a:avLst/>
          </a:prstGeom>
        </p:spPr>
      </p:pic>
      <p:pic>
        <p:nvPicPr>
          <p:cNvPr id="7" name="Picture 6" descr="10312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905500"/>
            <a:ext cx="885825" cy="952500"/>
          </a:xfrm>
          <a:prstGeom prst="rect">
            <a:avLst/>
          </a:prstGeom>
        </p:spPr>
      </p:pic>
      <p:pic>
        <p:nvPicPr>
          <p:cNvPr id="8" name="Picture 7" descr="10312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5905500"/>
            <a:ext cx="885825" cy="952500"/>
          </a:xfrm>
          <a:prstGeom prst="rect">
            <a:avLst/>
          </a:prstGeom>
        </p:spPr>
      </p:pic>
      <p:pic>
        <p:nvPicPr>
          <p:cNvPr id="9" name="Picture 8" descr="10312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0298" y="5905500"/>
            <a:ext cx="885825" cy="952500"/>
          </a:xfrm>
          <a:prstGeom prst="rect">
            <a:avLst/>
          </a:prstGeom>
        </p:spPr>
      </p:pic>
      <p:sp>
        <p:nvSpPr>
          <p:cNvPr id="10" name="Curved Right Arrow 9"/>
          <p:cNvSpPr/>
          <p:nvPr/>
        </p:nvSpPr>
        <p:spPr>
          <a:xfrm rot="19466573">
            <a:off x="1071538" y="1000108"/>
            <a:ext cx="1143008" cy="14287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44624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id-ID" sz="2800" dirty="0" smtClean="0">
                <a:effectLst/>
                <a:latin typeface="Arial" pitchFamily="34" charset="0"/>
                <a:cs typeface="Arial" pitchFamily="34" charset="0"/>
              </a:rPr>
              <a:t>INDIKASI</a:t>
            </a:r>
            <a:endParaRPr lang="id-ID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571472" y="1000108"/>
            <a:ext cx="5786478" cy="55721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reproduktif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multipara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Menginginkan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kontrasepsi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jangka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panjang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Perempuan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menyusui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menginginkan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kontrasepsi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melahirkan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menyusui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mengalami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abortus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terlihat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infeksi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rendah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IMS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menghendaki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metoda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hormonal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menyukai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mengingat-ingat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minum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hari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10.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menghendaki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kehamilan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1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–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5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senggama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11.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Gemuk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ataupun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kurus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anicharlieskat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2500306"/>
            <a:ext cx="1323975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ckground-Power-Point-Historical-Stor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071570"/>
          </a:xfrm>
        </p:spPr>
        <p:txBody>
          <a:bodyPr>
            <a:normAutofit/>
          </a:bodyPr>
          <a:lstStyle/>
          <a:p>
            <a:pPr algn="ctr"/>
            <a:r>
              <a:rPr lang="id-ID" sz="2800" b="1" dirty="0" smtClean="0">
                <a:effectLst/>
                <a:latin typeface="Arial" pitchFamily="34" charset="0"/>
                <a:cs typeface="Arial" pitchFamily="34" charset="0"/>
              </a:rPr>
              <a:t>KERUGIAN</a:t>
            </a:r>
            <a:endParaRPr lang="id-ID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28662" y="2000240"/>
            <a:ext cx="3357586" cy="4143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AKDR </a:t>
            </a:r>
            <a:r>
              <a:rPr lang="en-US" sz="2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Non </a:t>
            </a:r>
            <a:r>
              <a:rPr 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hormonal</a:t>
            </a:r>
          </a:p>
          <a:p>
            <a:endParaRPr lang="id-ID" sz="20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1.  </a:t>
            </a:r>
            <a:r>
              <a:rPr lang="en-US" sz="20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Mengurangi</a:t>
            </a: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volume </a:t>
            </a:r>
            <a:endParaRPr lang="en-US" sz="20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darah</a:t>
            </a: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haid</a:t>
            </a:r>
            <a:r>
              <a:rPr lang="en-US" sz="200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mengurangi</a:t>
            </a: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disminorrhoe</a:t>
            </a:r>
            <a:r>
              <a:rPr lang="en-US" sz="200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20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2. </a:t>
            </a:r>
            <a:r>
              <a:rPr lang="en-US" sz="20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mencegah</a:t>
            </a:r>
            <a:r>
              <a:rPr lang="en-US" sz="200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adhesi</a:t>
            </a: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dinding-dinding</a:t>
            </a:r>
            <a:r>
              <a:rPr lang="en-US" sz="200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uterus </a:t>
            </a:r>
            <a:r>
              <a:rPr lang="en-US" sz="20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synechiae</a:t>
            </a:r>
            <a:r>
              <a:rPr lang="id-ID" sz="200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(</a:t>
            </a:r>
            <a:r>
              <a:rPr lang="en-US" sz="20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Asherman’s</a:t>
            </a: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Syndrome</a:t>
            </a:r>
            <a:r>
              <a:rPr lang="en-US" sz="200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  <a:endParaRPr lang="id-ID" sz="20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d-ID" sz="2000" dirty="0">
              <a:solidFill>
                <a:schemeClr val="bg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29190" y="2071678"/>
            <a:ext cx="3357586" cy="4071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171450" algn="ctr" fontAlgn="base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AKDR hormonal</a:t>
            </a:r>
          </a:p>
          <a:p>
            <a:pPr lvl="0" indent="17145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</a:pP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1714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Perubahan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siklus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indent="1714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</a:pP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1714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lebih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lama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indent="1714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</a:pP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banyak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1714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Perdarahan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(spotting)  </a:t>
            </a:r>
          </a:p>
          <a:p>
            <a:pPr lvl="0" indent="1714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</a:pP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menstruasi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1714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Disaat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lebih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indent="1714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</a:pP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sakit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id-ID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 descr="gifplaatjes.ph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6516" y="5429264"/>
            <a:ext cx="1587484" cy="1428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9903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EFEK SAMPING</a:t>
            </a:r>
            <a:endParaRPr lang="id-ID" sz="2800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7224" y="1643050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Spotting</a:t>
            </a:r>
            <a:endParaRPr lang="id-ID" sz="2400" dirty="0" smtClean="0"/>
          </a:p>
          <a:p>
            <a:pPr algn="ctr"/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785786" y="2857496"/>
            <a:ext cx="242889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siklus</a:t>
            </a:r>
            <a:r>
              <a:rPr lang="en-US" sz="2000" dirty="0"/>
              <a:t> </a:t>
            </a:r>
            <a:r>
              <a:rPr lang="en-US" sz="2000" dirty="0" err="1"/>
              <a:t>menstruasi</a:t>
            </a:r>
            <a:endParaRPr lang="id-ID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785786" y="4143380"/>
            <a:ext cx="242889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Amenore</a:t>
            </a:r>
            <a:r>
              <a:rPr lang="id-ID" sz="2400" dirty="0"/>
              <a:t>a</a:t>
            </a:r>
            <a:endParaRPr lang="id-ID" sz="24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4143372" y="4143380"/>
            <a:ext cx="271464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Pendarahan</a:t>
            </a:r>
            <a:r>
              <a:rPr lang="en-US" sz="2400" dirty="0"/>
              <a:t> Post </a:t>
            </a:r>
            <a:r>
              <a:rPr lang="en-US" sz="2400" dirty="0" err="1"/>
              <a:t>seksual</a:t>
            </a:r>
            <a:endParaRPr lang="id-ID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2428860" y="5429264"/>
            <a:ext cx="242889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Dismenore</a:t>
            </a:r>
            <a:endParaRPr lang="id-ID" sz="2400" dirty="0" smtClean="0"/>
          </a:p>
          <a:p>
            <a:pPr algn="ctr"/>
            <a:endParaRPr lang="id-ID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Dismenore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43372" y="2857496"/>
            <a:ext cx="264320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Fluor </a:t>
            </a:r>
            <a:r>
              <a:rPr lang="en-US" sz="2400" dirty="0" err="1"/>
              <a:t>albus</a:t>
            </a:r>
            <a:endParaRPr lang="id-ID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4143372" y="1571612"/>
            <a:ext cx="264320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Menorrhagea</a:t>
            </a:r>
            <a:endParaRPr lang="id-ID" sz="2400" dirty="0" smtClean="0"/>
          </a:p>
          <a:p>
            <a:pPr algn="ctr"/>
            <a:endParaRPr lang="id-ID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143240" y="207167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86116" y="328612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3"/>
          </p:cNvCxnSpPr>
          <p:nvPr/>
        </p:nvCxnSpPr>
        <p:spPr>
          <a:xfrm flipV="1">
            <a:off x="3214678" y="4572008"/>
            <a:ext cx="1214446" cy="2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love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5357826"/>
            <a:ext cx="1019175" cy="838200"/>
          </a:xfrm>
          <a:prstGeom prst="rect">
            <a:avLst/>
          </a:prstGeom>
        </p:spPr>
      </p:pic>
      <p:pic>
        <p:nvPicPr>
          <p:cNvPr id="34" name="Picture 33" descr="love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5357826"/>
            <a:ext cx="1019175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1" descr="C:\Users\ADMIN\Pictures\animasi\wuas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131</TotalTime>
  <Words>236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ANALISIS KELAYAKAN  PENGGUNAAN KONTRASEPSI DALAM JANGKA WKT PENGGUNAAN (AKDR)</vt:lpstr>
      <vt:lpstr>Slide 2</vt:lpstr>
      <vt:lpstr>JENIS – JENIS AKDR</vt:lpstr>
      <vt:lpstr>CARA  KERJA  AKDR   </vt:lpstr>
      <vt:lpstr>2. hormonal (mirena)</vt:lpstr>
      <vt:lpstr>INDIKASI</vt:lpstr>
      <vt:lpstr>KERUGIAN</vt:lpstr>
      <vt:lpstr>EFEK SAMPING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 MUSTIKA</dc:creator>
  <cp:lastModifiedBy>user</cp:lastModifiedBy>
  <cp:revision>20</cp:revision>
  <dcterms:created xsi:type="dcterms:W3CDTF">2016-04-03T12:50:09Z</dcterms:created>
  <dcterms:modified xsi:type="dcterms:W3CDTF">2021-09-14T09:57:26Z</dcterms:modified>
</cp:coreProperties>
</file>