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0" r:id="rId1"/>
  </p:sldMasterIdLst>
  <p:notesMasterIdLst>
    <p:notesMasterId r:id="rId35"/>
  </p:notesMasterIdLst>
  <p:sldIdLst>
    <p:sldId id="256" r:id="rId2"/>
    <p:sldId id="258" r:id="rId3"/>
    <p:sldId id="257" r:id="rId4"/>
    <p:sldId id="271" r:id="rId5"/>
    <p:sldId id="263"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5" r:id="rId29"/>
    <p:sldId id="296" r:id="rId30"/>
    <p:sldId id="297" r:id="rId31"/>
    <p:sldId id="298" r:id="rId32"/>
    <p:sldId id="294" r:id="rId33"/>
    <p:sldId id="26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AE1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15" autoAdjust="0"/>
    <p:restoredTop sz="94660"/>
  </p:normalViewPr>
  <p:slideViewPr>
    <p:cSldViewPr snapToGrid="0">
      <p:cViewPr>
        <p:scale>
          <a:sx n="75" d="100"/>
          <a:sy n="75" d="100"/>
        </p:scale>
        <p:origin x="13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542076-14F0-4EB3-99B0-318C10BCFD01}" type="datetimeFigureOut">
              <a:rPr lang="en-ID" smtClean="0"/>
              <a:t>17/04/2022</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013AA5-FC6E-442A-BCC0-28BDA8F03826}" type="slidenum">
              <a:rPr lang="en-ID" smtClean="0"/>
              <a:t>‹#›</a:t>
            </a:fld>
            <a:endParaRPr lang="en-ID"/>
          </a:p>
        </p:txBody>
      </p:sp>
    </p:spTree>
    <p:extLst>
      <p:ext uri="{BB962C8B-B14F-4D97-AF65-F5344CB8AC3E}">
        <p14:creationId xmlns:p14="http://schemas.microsoft.com/office/powerpoint/2010/main" val="1637857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4/17/2022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676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5916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7382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8089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07250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4/17/2022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150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8732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789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250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6315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61BEF0D-F0BB-DE4B-95CE-6DB70DBA9567}" type="datetimeFigureOut">
              <a:rPr lang="en-US" smtClean="0"/>
              <a:pPr/>
              <a:t>4/17/2022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248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4/17/2022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739554"/>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ifepal.co.id/asuransi/pendidikan/?utm_campaign=MEDIA_asuransi_jenis-asuransi&amp;utm_source=media&amp;utm_medium=inarticle_text&amp;utm_content=jenis-asuransi" TargetMode="External"/><Relationship Id="rId2" Type="http://schemas.openxmlformats.org/officeDocument/2006/relationships/hyperlink" Target="https://lifepal.co.id/?utm_campaign=MEDIA_asuransi_jenis-asuransi&amp;utm_source=media&amp;utm_medium=inarticle_text&amp;utm_content=jenis-asurans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lifepal.co.id/asuransi/dwiguna/?utm_campaign=MEDIA_asuransi_jenis-asuransi&amp;utm_source=media&amp;utm_medium=inarticle_text&amp;utm_content=jenis-asuransi" TargetMode="External"/><Relationship Id="rId2" Type="http://schemas.openxmlformats.org/officeDocument/2006/relationships/hyperlink" Target="https://lifepal.co.id/media/kalkulator-menabung-bulanan/?utm_campaign=MEDIA_asuransi_jenis-asuransi&amp;utm_source=media&amp;utm_medium=inarticle_text&amp;utm_content=jenis-asurans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lifepal.co.id/media/uang-pertanggungan-asuransi/?utm_campaign=MEDIA_asuransi_jenis-asuransi&amp;utm_source=media&amp;utm_medium=inarticle_text&amp;utm_content=jenis-asuransi" TargetMode="External"/><Relationship Id="rId2" Type="http://schemas.openxmlformats.org/officeDocument/2006/relationships/hyperlink" Target="https://lifepal.co.id/asuransi/dwiguna/?utm_campaign=MEDIA_asuransi_jenis-asuransi&amp;utm_source=media&amp;utm_medium=inarticle_text&amp;utm_content=jenis-asuransi" TargetMode="External"/><Relationship Id="rId1" Type="http://schemas.openxmlformats.org/officeDocument/2006/relationships/slideLayout" Target="../slideLayouts/slideLayout2.xml"/><Relationship Id="rId5" Type="http://schemas.openxmlformats.org/officeDocument/2006/relationships/hyperlink" Target="https://lifepal.co.id/asuransi/unit-link/?utm_campaign=MEDIA_asuransi_jenis-asuransi&amp;utm_source=media&amp;utm_medium=inarticle_text&amp;utm_content=jenis-asuransi" TargetMode="External"/><Relationship Id="rId4" Type="http://schemas.openxmlformats.org/officeDocument/2006/relationships/hyperlink" Target="https://lifepal.co.id/?utm_campaign=MEDIA_asuransi_jenis-asuransi&amp;utm_source=media&amp;utm_medium=inarticle_text&amp;utm_content=jenis-asuransi"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lifepal.co.id/asuransi/properti/?utm_campaign=MEDIA_asuransi_jenis-asuransi&amp;utm_source=media&amp;utm_medium=inarticle_text&amp;utm_content=jenis-asuransi"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lifepal.co.id/asuransi/kebakaran/?utm_campaign=MEDIA_asuransi_jenis-asuransi&amp;utm_source=media&amp;utm_medium=inarticle_text&amp;utm_content=jenis-asurans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lifepal.co.id/media/aca-asuransi-perjalanan/?utm_campaign=MEDIA_asuransi_jenis-asuransi&amp;utm_source=media&amp;utm_medium=inarticle_text&amp;utm_content=jenis-asuransi" TargetMode="External"/><Relationship Id="rId2" Type="http://schemas.openxmlformats.org/officeDocument/2006/relationships/hyperlink" Target="https://lifepal.co.id/asuransi/perjalanan/?utm_campaign=MEDIA_asuransi_jenis-asuransi&amp;utm_source=media&amp;utm_medium=inarticle_text&amp;utm_content=jenis-asurans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lifepal.co.id/asuransi/karyawan/?utm_campaign=MEDIA_asuransi_jenis-asuransi&amp;utm_source=media&amp;utm_medium=inarticle_text&amp;utm_content=jenis-asurans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lifepal.co.id/?utm_campaign=MEDIA_asuransi_jenis-asuransi&amp;utm_source=media&amp;utm_medium=inarticle_text&amp;utm_content=jenis-asuransi" TargetMode="External"/><Relationship Id="rId2" Type="http://schemas.openxmlformats.org/officeDocument/2006/relationships/hyperlink" Target="https://lifepal.co.id/asuransi/syariah/?utm_campaign=MEDIA_asuransi_jenis-asuransi&amp;utm_source=media&amp;utm_medium=inarticle_text&amp;utm_content=jenis-asuransi" TargetMode="External"/><Relationship Id="rId1" Type="http://schemas.openxmlformats.org/officeDocument/2006/relationships/slideLayout" Target="../slideLayouts/slideLayout2.xml"/><Relationship Id="rId6" Type="http://schemas.openxmlformats.org/officeDocument/2006/relationships/hyperlink" Target="https://lifepal.co.id/asuransi/mobil-syariah/?utm_campaign=MEDIA_asuransi_jenis-asuransi&amp;utm_source=media&amp;utm_medium=inarticle_text&amp;utm_content=jenis-asuransi" TargetMode="External"/><Relationship Id="rId5" Type="http://schemas.openxmlformats.org/officeDocument/2006/relationships/hyperlink" Target="https://lifepal.co.id/asuransi/jiwa-syariah/?utm_campaign=MEDIA_asuransi_jenis-asuransi&amp;utm_source=media&amp;utm_medium=inarticle_text&amp;utm_content=jenis-asuransi" TargetMode="External"/><Relationship Id="rId4" Type="http://schemas.openxmlformats.org/officeDocument/2006/relationships/hyperlink" Target="https://lifepal.co.id/asuransi/kesehatan-syariah/?utm_campaign=MEDIA_asuransi_jenis-asuransi&amp;utm_source=media&amp;utm_medium=inarticle_text&amp;utm_content=jenis-asuransi"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lifepal.co.id/asuransi/proyek/?utm_campaign=MEDIA_asuransi_jenis-asuransi&amp;utm_source=media&amp;utm_medium=inarticle_text&amp;utm_content=jenis-asuransi"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lifepal.co.id/asuransi/tanggung-gugat/?utm_campaign=MEDIA_asuransi_jenis-asuransi&amp;utm_source=media&amp;utm_medium=inarticle_text&amp;utm_content=jenis-asuransi"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ifepal.co.id/?utm_campaign=MEDIA_asuransi_jenis-asuransi&amp;utm_source=media&amp;utm_medium=inarticle_text&amp;utm_content=jenis-asurans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ifepal.co.id/media/term-life/?utm_campaign=MEDIA_asuransi_jenis-asuransi&amp;utm_source=media&amp;utm_medium=inarticle_text&amp;utm_content=jenis-asuransi" TargetMode="External"/><Relationship Id="rId2" Type="http://schemas.openxmlformats.org/officeDocument/2006/relationships/hyperlink" Target="https://lifepal.co.id/?utm_campaign=MEDIA_asuransi_jenis-asuransi&amp;utm_source=media&amp;utm_medium=inarticle_text&amp;utm_content=jenis-asuransi" TargetMode="External"/><Relationship Id="rId1" Type="http://schemas.openxmlformats.org/officeDocument/2006/relationships/slideLayout" Target="../slideLayouts/slideLayout2.xml"/><Relationship Id="rId5" Type="http://schemas.openxmlformats.org/officeDocument/2006/relationships/hyperlink" Target="https://lifepal.co.id/asuransi/jiwa/?utm_campaign=MEDIA_asuransi_jenis-asuransi&amp;utm_source=media&amp;utm_medium=inarticle_text&amp;utm_content=jenis-asuransi" TargetMode="External"/><Relationship Id="rId4" Type="http://schemas.openxmlformats.org/officeDocument/2006/relationships/hyperlink" Target="https://lifepal.co.id/asuransi/dwiguna/?utm_campaign=MEDIA_asuransi_jenis-asuransi&amp;utm_source=media&amp;utm_medium=inarticle_text&amp;utm_content=jenis-asuransi"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lifepal.co.id/media/asuransi-kecelakaan-kerja/?utm_campaign=MEDIA_asuransi_jenis-asuransi&amp;utm_source=media&amp;utm_medium=inarticle_text&amp;utm_content=jenis-asuransi" TargetMode="External"/><Relationship Id="rId2" Type="http://schemas.openxmlformats.org/officeDocument/2006/relationships/hyperlink" Target="https://lifepal.co.id/asuransi/kecelakaan/?utm_campaign=MEDIA_asuransi_jenis-asuransi&amp;utm_source=media&amp;utm_medium=inarticle_text&amp;utm_content=jenis-asurans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lifepal.co.id/media/apa-itu-asuransi-tlo/?utm_campaign=MEDIA_asuransi_jenis-asuransi&amp;utm_source=media&amp;utm_medium=inarticle_text&amp;utm_content=jenis-asuransi" TargetMode="External"/><Relationship Id="rId2" Type="http://schemas.openxmlformats.org/officeDocument/2006/relationships/hyperlink" Target="https://lifepal.co.id/media/cara-klaim-asuransi-mobil-all-risk/?utm_campaign=MEDIA_asuransi_jenis-asuransi&amp;utm_source=media&amp;utm_medium=inarticle_text&amp;utm_content=jenis-asuransi" TargetMode="External"/><Relationship Id="rId1" Type="http://schemas.openxmlformats.org/officeDocument/2006/relationships/slideLayout" Target="../slideLayouts/slideLayout2.xml"/><Relationship Id="rId4" Type="http://schemas.openxmlformats.org/officeDocument/2006/relationships/hyperlink" Target="https://lifepal.co.id/asuransi/mobil/?utm_campaign=MEDIA_asuransi_jenis-asuransi&amp;utm_source=media&amp;utm_medium=inarticle_text&amp;utm_content=jenis-asuransi"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lifepal.co.id/asuransi/motor/?utm_campaign=MEDIA_asuransi_jenis-asuransi&amp;utm_source=media&amp;utm_medium=inarticle_text&amp;utm_content=jenis-asurans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F73D1-CBCF-4147-991B-35762C1B250C}"/>
              </a:ext>
            </a:extLst>
          </p:cNvPr>
          <p:cNvSpPr>
            <a:spLocks noGrp="1"/>
          </p:cNvSpPr>
          <p:nvPr>
            <p:ph type="ctrTitle"/>
          </p:nvPr>
        </p:nvSpPr>
        <p:spPr>
          <a:xfrm>
            <a:off x="2674201" y="1913467"/>
            <a:ext cx="6815669" cy="1515533"/>
          </a:xfrm>
          <a:ln/>
        </p:spPr>
        <p:style>
          <a:lnRef idx="1">
            <a:schemeClr val="accent4"/>
          </a:lnRef>
          <a:fillRef idx="2">
            <a:schemeClr val="accent4"/>
          </a:fillRef>
          <a:effectRef idx="1">
            <a:schemeClr val="accent4"/>
          </a:effectRef>
          <a:fontRef idx="minor">
            <a:schemeClr val="dk1"/>
          </a:fontRef>
        </p:style>
        <p:txBody>
          <a:bodyPr/>
          <a:lstStyle/>
          <a:p>
            <a:pPr algn="ctr"/>
            <a:r>
              <a:rPr lang="id-ID" sz="2400" dirty="0">
                <a:latin typeface="Arial Black" panose="020B0A04020102020204" pitchFamily="34" charset="0"/>
              </a:rPr>
              <a:t>ASURANSI KESEHATAN</a:t>
            </a:r>
            <a:br>
              <a:rPr lang="id-ID" sz="2400" dirty="0">
                <a:latin typeface="Arial Black" panose="020B0A04020102020204" pitchFamily="34" charset="0"/>
              </a:rPr>
            </a:br>
            <a:endParaRPr lang="en-ID" sz="2400" dirty="0">
              <a:latin typeface="Arial Black" panose="020B0A04020102020204" pitchFamily="34" charset="0"/>
            </a:endParaRPr>
          </a:p>
        </p:txBody>
      </p:sp>
      <p:sp>
        <p:nvSpPr>
          <p:cNvPr id="3" name="Subtitle 2">
            <a:extLst>
              <a:ext uri="{FF2B5EF4-FFF2-40B4-BE49-F238E27FC236}">
                <a16:creationId xmlns:a16="http://schemas.microsoft.com/office/drawing/2014/main" id="{34AF22AD-45D7-4F9B-A537-B203B0BB6C29}"/>
              </a:ext>
            </a:extLst>
          </p:cNvPr>
          <p:cNvSpPr>
            <a:spLocks noGrp="1"/>
          </p:cNvSpPr>
          <p:nvPr>
            <p:ph type="subTitle" idx="1"/>
          </p:nvPr>
        </p:nvSpPr>
        <p:spPr>
          <a:xfrm>
            <a:off x="5112913" y="3657597"/>
            <a:ext cx="4395154" cy="750630"/>
          </a:xfrm>
        </p:spPr>
        <p:txBody>
          <a:bodyPr>
            <a:normAutofit fontScale="55000" lnSpcReduction="20000"/>
          </a:bodyPr>
          <a:lstStyle/>
          <a:p>
            <a:endParaRPr lang="id-ID" dirty="0"/>
          </a:p>
          <a:p>
            <a:pPr algn="r"/>
            <a:r>
              <a:rPr lang="id-ID" sz="3200" b="1" dirty="0">
                <a:latin typeface="Dreaming Outloud Pro" panose="020B0604020202020204" pitchFamily="66" charset="0"/>
                <a:cs typeface="Dreaming Outloud Pro" panose="020B0604020202020204" pitchFamily="66" charset="0"/>
              </a:rPr>
              <a:t>FARADILLA BAKRY, SKM, M. Si</a:t>
            </a:r>
          </a:p>
          <a:p>
            <a:pPr algn="r"/>
            <a:endParaRPr lang="id-ID" sz="1800" b="1" dirty="0">
              <a:latin typeface="Calisto MT" panose="02040603050505030304" pitchFamily="18" charset="0"/>
            </a:endParaRPr>
          </a:p>
          <a:p>
            <a:pPr algn="r"/>
            <a:endParaRPr lang="en-ID" sz="1800" b="1" dirty="0">
              <a:latin typeface="Calisto MT" panose="02040603050505030304" pitchFamily="18" charset="0"/>
            </a:endParaRPr>
          </a:p>
        </p:txBody>
      </p:sp>
    </p:spTree>
    <p:extLst>
      <p:ext uri="{BB962C8B-B14F-4D97-AF65-F5344CB8AC3E}">
        <p14:creationId xmlns:p14="http://schemas.microsoft.com/office/powerpoint/2010/main" val="3917866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7"/>
            <a:ext cx="10385947" cy="6023780"/>
          </a:xfrm>
        </p:spPr>
        <p:txBody>
          <a:bodyPr>
            <a:normAutofit fontScale="47500" lnSpcReduction="20000"/>
          </a:bodyPr>
          <a:lstStyle/>
          <a:p>
            <a:pPr marL="0" indent="0" algn="just">
              <a:lnSpc>
                <a:spcPct val="170000"/>
              </a:lnSpc>
              <a:spcBef>
                <a:spcPts val="0"/>
              </a:spcBef>
              <a:buNone/>
            </a:pPr>
            <a:r>
              <a:rPr lang="en-ID" sz="3400" b="1" dirty="0">
                <a:effectLst/>
                <a:latin typeface="Bookman Old Style" panose="02050604050505020204" pitchFamily="18" charset="0"/>
                <a:ea typeface="Times New Roman" panose="02020603050405020304" pitchFamily="18" charset="0"/>
                <a:cs typeface="Times New Roman" panose="02020603050405020304" pitchFamily="18" charset="0"/>
              </a:rPr>
              <a:t>6. </a:t>
            </a:r>
            <a:r>
              <a:rPr lang="en-ID" sz="34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3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3400" b="1" dirty="0">
                <a:latin typeface="Bookman Old Style" panose="02050604050505020204" pitchFamily="18" charset="0"/>
                <a:ea typeface="Times New Roman" panose="02020603050405020304" pitchFamily="18" charset="0"/>
                <a:cs typeface="Times New Roman" panose="02020603050405020304" pitchFamily="18" charset="0"/>
              </a:rPr>
              <a:t>P</a:t>
            </a:r>
            <a:r>
              <a:rPr lang="en-ID" sz="3400" b="1" dirty="0" err="1">
                <a:effectLst/>
                <a:latin typeface="Bookman Old Style" panose="02050604050505020204" pitchFamily="18" charset="0"/>
                <a:ea typeface="Times New Roman" panose="02020603050405020304" pitchFamily="18" charset="0"/>
                <a:cs typeface="Times New Roman" panose="02020603050405020304" pitchFamily="18" charset="0"/>
              </a:rPr>
              <a:t>endidikan</a:t>
            </a:r>
            <a:endParaRPr lang="en-ID" sz="3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indent="0" algn="just">
              <a:lnSpc>
                <a:spcPct val="170000"/>
              </a:lnSpc>
              <a:spcBef>
                <a:spcPts val="0"/>
              </a:spcBef>
              <a:buNone/>
            </a:pP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pendidikan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memberikan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jaminan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dana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pendidikan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bagi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anak</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apabila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orangtua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mengalami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meninggal</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dunia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cacat</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tetap</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total.</a:t>
            </a:r>
            <a:endParaRPr lang="en-ID" sz="29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indent="0" algn="just">
              <a:lnSpc>
                <a:spcPct val="170000"/>
              </a:lnSpc>
              <a:spcBef>
                <a:spcPts val="0"/>
              </a:spcBef>
              <a:buNone/>
            </a:pP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Prinsip</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hampir</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mirip</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jiwa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tetapi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dana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biasanya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diberikan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secara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bertahap</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yaitu</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sesuai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jenjang</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pendidikan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anak</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29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indent="0" algn="just">
              <a:lnSpc>
                <a:spcPct val="170000"/>
              </a:lnSpc>
              <a:spcBef>
                <a:spcPts val="0"/>
              </a:spcBef>
              <a:buNone/>
            </a:pPr>
            <a:r>
              <a:rPr lang="en-ID" sz="29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Asuransi</a:t>
            </a:r>
            <a:r>
              <a:rPr lang="en-ID" sz="29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29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pendidikan</a:t>
            </a:r>
            <a:r>
              <a:rPr lang="en-ID" sz="29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di Indonesia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terbagi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atas</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metode</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i="1" dirty="0">
                <a:effectLst/>
                <a:latin typeface="Bookman Old Style" panose="02050604050505020204" pitchFamily="18" charset="0"/>
                <a:ea typeface="Times New Roman" panose="02020603050405020304" pitchFamily="18" charset="0"/>
                <a:cs typeface="Times New Roman" panose="02020603050405020304" pitchFamily="18" charset="0"/>
              </a:rPr>
              <a:t>endowment</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dwiguna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yaitu</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nilai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tunai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diambil</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dari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akumulasi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tabungan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2900" i="1" dirty="0">
                <a:effectLst/>
                <a:latin typeface="Bookman Old Style" panose="02050604050505020204" pitchFamily="18" charset="0"/>
                <a:ea typeface="Times New Roman" panose="02020603050405020304" pitchFamily="18" charset="0"/>
                <a:cs typeface="Times New Roman" panose="02020603050405020304" pitchFamily="18" charset="0"/>
              </a:rPr>
              <a:t>unit link</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yaitu</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nilai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tunai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diambil</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dari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investasi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en-ID" sz="29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indent="0" algn="just">
              <a:lnSpc>
                <a:spcPct val="170000"/>
              </a:lnSpc>
              <a:spcBef>
                <a:spcPts val="0"/>
              </a:spcBef>
              <a:buNone/>
            </a:pPr>
            <a:r>
              <a:rPr lang="en-ID" sz="29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29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b="1" dirty="0" err="1">
                <a:effectLst/>
                <a:latin typeface="Bookman Old Style" panose="02050604050505020204" pitchFamily="18" charset="0"/>
                <a:ea typeface="Times New Roman" panose="02020603050405020304" pitchFamily="18" charset="0"/>
                <a:cs typeface="Times New Roman" panose="02020603050405020304" pitchFamily="18" charset="0"/>
              </a:rPr>
              <a:t>pendidikan</a:t>
            </a:r>
            <a:r>
              <a:rPr lang="id-ID" sz="2900" b="1" dirty="0">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en-ID" sz="29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lvl="0" indent="0" algn="just">
              <a:lnSpc>
                <a:spcPct val="170000"/>
              </a:lnSpc>
              <a:spcBef>
                <a:spcPts val="0"/>
              </a:spcBef>
              <a:buSzPts val="1000"/>
              <a:buNone/>
              <a:tabLst>
                <a:tab pos="457200" algn="l"/>
              </a:tabLst>
            </a:pP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AXA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Mandiri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Mandiri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Sejahtera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Cerdas</a:t>
            </a:r>
            <a:r>
              <a:rPr lang="id-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Manulife Education Protector</a:t>
            </a:r>
            <a:r>
              <a:rPr lang="id-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Prudential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PRULink</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Edu Protection</a:t>
            </a:r>
            <a:r>
              <a:rPr lang="id-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Pendidikan Allianz</a:t>
            </a:r>
            <a:r>
              <a:rPr lang="id-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BNI Life Solusi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Pintar</a:t>
            </a:r>
            <a:r>
              <a:rPr lang="id-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BRI Life BRINGIN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Danasiswa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Syariah</a:t>
            </a:r>
            <a:endParaRPr lang="en-ID" sz="2900" dirty="0">
              <a:effectLst/>
              <a:latin typeface="Bookman Old Style" panose="02050604050505020204" pitchFamily="18" charset="0"/>
              <a:ea typeface="Calibri" panose="020F0502020204030204" pitchFamily="34" charset="0"/>
              <a:cs typeface="Times New Roman" panose="02020603050405020304" pitchFamily="18" charset="0"/>
            </a:endParaRPr>
          </a:p>
          <a:p>
            <a:pPr marL="0" indent="0" algn="just">
              <a:lnSpc>
                <a:spcPct val="170000"/>
              </a:lnSpc>
              <a:spcBef>
                <a:spcPts val="0"/>
              </a:spcBef>
              <a:buNone/>
            </a:pPr>
            <a:endParaRPr lang="id-ID" sz="29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en-ID" sz="29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29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b="1" dirty="0" err="1">
                <a:effectLst/>
                <a:latin typeface="Bookman Old Style" panose="02050604050505020204" pitchFamily="18" charset="0"/>
                <a:ea typeface="Times New Roman" panose="02020603050405020304" pitchFamily="18" charset="0"/>
                <a:cs typeface="Times New Roman" panose="02020603050405020304" pitchFamily="18" charset="0"/>
              </a:rPr>
              <a:t>pendidikan</a:t>
            </a:r>
            <a:endParaRPr lang="en-ID" sz="2900" dirty="0">
              <a:effectLst/>
              <a:latin typeface="Bookman Old Style" panose="02050604050505020204" pitchFamily="18" charset="0"/>
              <a:ea typeface="Calibri" panose="020F0502020204030204" pitchFamily="34" charset="0"/>
              <a:cs typeface="Times New Roman" panose="02020603050405020304" pitchFamily="18" charset="0"/>
            </a:endParaRPr>
          </a:p>
          <a:p>
            <a:pPr marL="0" indent="0" algn="just">
              <a:lnSpc>
                <a:spcPct val="170000"/>
              </a:lnSpc>
              <a:spcBef>
                <a:spcPts val="0"/>
              </a:spcBef>
              <a:buNone/>
            </a:pP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Besaran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pendidikan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dihitung</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berdasarkan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nominal uang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biaya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pendidikan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ingin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ditanggung</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oleh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Kemudian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usia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masuk</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anak</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juga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biasanya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menjadi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salah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satu</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faktor</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lain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dalam</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penentuan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Jadi,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semakin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cepat</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membeli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pendidikan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maka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semakin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ringan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preminya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2900" dirty="0">
              <a:effectLst/>
              <a:latin typeface="Bookman Old Style" panose="02050604050505020204" pitchFamily="18" charset="0"/>
              <a:ea typeface="Calibri" panose="020F0502020204030204" pitchFamily="34" charset="0"/>
              <a:cs typeface="Times New Roman" panose="02020603050405020304" pitchFamily="18" charset="0"/>
            </a:endParaRPr>
          </a:p>
          <a:p>
            <a:pPr marL="0" indent="0" algn="just">
              <a:lnSpc>
                <a:spcPct val="170000"/>
              </a:lnSpc>
              <a:spcBef>
                <a:spcPts val="0"/>
              </a:spcBef>
              <a:buNone/>
            </a:pP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Di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Lifepal</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premi</a:t>
            </a:r>
            <a:r>
              <a:rPr lang="en-ID" sz="29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ID" sz="29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asuransi</a:t>
            </a:r>
            <a:r>
              <a:rPr lang="en-ID" sz="29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ID" sz="29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pendidikan</a:t>
            </a:r>
            <a:r>
              <a:rPr lang="en-ID" sz="29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ID" sz="29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dimulai</a:t>
            </a:r>
            <a:r>
              <a:rPr lang="en-ID" sz="29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ID" sz="29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dari</a:t>
            </a:r>
            <a:r>
              <a:rPr lang="en-ID" sz="29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Rp200 </a:t>
            </a:r>
            <a:r>
              <a:rPr lang="en-ID" sz="29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ribu</a:t>
            </a:r>
            <a:r>
              <a:rPr lang="en-ID" sz="29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per </a:t>
            </a:r>
            <a:r>
              <a:rPr lang="en-ID" sz="29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bulan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29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7305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10</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4043059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7"/>
            <a:ext cx="10385947" cy="6023780"/>
          </a:xfrm>
        </p:spPr>
        <p:txBody>
          <a:bodyPr>
            <a:normAutofit fontScale="70000" lnSpcReduction="20000"/>
          </a:bodyPr>
          <a:lstStyle/>
          <a:p>
            <a:pPr marL="0" indent="0" algn="just">
              <a:lnSpc>
                <a:spcPct val="170000"/>
              </a:lnSpc>
              <a:spcBef>
                <a:spcPts val="0"/>
              </a:spcBef>
              <a:buNone/>
            </a:pPr>
            <a:r>
              <a:rPr lang="en-ID" sz="2300" b="1" dirty="0">
                <a:effectLst/>
                <a:latin typeface="Bookman Old Style" panose="02050604050505020204" pitchFamily="18" charset="0"/>
                <a:ea typeface="Times New Roman" panose="02020603050405020304" pitchFamily="18" charset="0"/>
                <a:cs typeface="Times New Roman" panose="02020603050405020304" pitchFamily="18" charset="0"/>
              </a:rPr>
              <a:t>7. </a:t>
            </a:r>
            <a:r>
              <a:rPr lang="en-ID" sz="23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3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2300" b="1" dirty="0">
                <a:effectLst/>
                <a:latin typeface="Bookman Old Style" panose="02050604050505020204" pitchFamily="18" charset="0"/>
                <a:ea typeface="Times New Roman" panose="02020603050405020304" pitchFamily="18" charset="0"/>
                <a:cs typeface="Times New Roman" panose="02020603050405020304" pitchFamily="18" charset="0"/>
              </a:rPr>
              <a:t>D</a:t>
            </a:r>
            <a:r>
              <a:rPr lang="en-ID" sz="2300" b="1" dirty="0" err="1">
                <a:effectLst/>
                <a:latin typeface="Bookman Old Style" panose="02050604050505020204" pitchFamily="18" charset="0"/>
                <a:ea typeface="Times New Roman" panose="02020603050405020304" pitchFamily="18" charset="0"/>
                <a:cs typeface="Times New Roman" panose="02020603050405020304" pitchFamily="18" charset="0"/>
              </a:rPr>
              <a:t>wiguna</a:t>
            </a:r>
            <a:endParaRPr lang="en-ID" sz="23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indent="0" algn="just">
              <a:lnSpc>
                <a:spcPct val="170000"/>
              </a:lnSpc>
              <a:spcBef>
                <a:spcPts val="0"/>
              </a:spcBef>
              <a:buNone/>
            </a:pP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A</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suransi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dwiguna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i="1" dirty="0">
                <a:effectLst/>
                <a:latin typeface="Bookman Old Style" panose="02050604050505020204" pitchFamily="18" charset="0"/>
                <a:ea typeface="Times New Roman" panose="02020603050405020304" pitchFamily="18" charset="0"/>
                <a:cs typeface="Times New Roman" panose="02020603050405020304" pitchFamily="18" charset="0"/>
              </a:rPr>
              <a:t>endowment</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merupakan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dipadukan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akumulasi</a:t>
            </a:r>
            <a:r>
              <a:rPr lang="en-ID" sz="22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22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tabungan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Jadi,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di</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bayarkan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akan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dialokasikan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ke</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proteksi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tabungan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 Nasabah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tidak</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hanya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mendapatkan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uang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apabila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terjadi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tetapi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juga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bisa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mendapatkan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nilai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tunai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di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akhir</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masa polis.</a:t>
            </a: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 J</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umlah</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nilai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tunainya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sendiri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bersifat</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pasti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berbeda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unit link. </a:t>
            </a:r>
            <a:endParaRPr lang="id-ID" sz="22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177800" indent="0" algn="just">
              <a:lnSpc>
                <a:spcPct val="170000"/>
              </a:lnSpc>
              <a:spcBef>
                <a:spcPts val="0"/>
              </a:spcBef>
              <a:buNone/>
            </a:pPr>
            <a:r>
              <a:rPr lang="en-ID" sz="22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Asuransi</a:t>
            </a:r>
            <a:r>
              <a:rPr lang="en-ID" sz="22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ID" sz="22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dwiguna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sering</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kali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ditemukan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pada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pendidikan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22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indent="0" algn="just">
              <a:lnSpc>
                <a:spcPct val="170000"/>
              </a:lnSpc>
              <a:spcBef>
                <a:spcPts val="0"/>
              </a:spcBef>
              <a:buNone/>
            </a:pPr>
            <a:r>
              <a:rPr lang="en-ID" sz="22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22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2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b="1" dirty="0" err="1">
                <a:effectLst/>
                <a:latin typeface="Bookman Old Style" panose="02050604050505020204" pitchFamily="18" charset="0"/>
                <a:ea typeface="Times New Roman" panose="02020603050405020304" pitchFamily="18" charset="0"/>
                <a:cs typeface="Times New Roman" panose="02020603050405020304" pitchFamily="18" charset="0"/>
              </a:rPr>
              <a:t>dwiguna</a:t>
            </a:r>
            <a:endParaRPr lang="en-ID" sz="22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lvl="0" indent="0" algn="just">
              <a:lnSpc>
                <a:spcPct val="170000"/>
              </a:lnSpc>
              <a:spcBef>
                <a:spcPts val="0"/>
              </a:spcBef>
              <a:buSzPts val="1000"/>
              <a:buNone/>
              <a:tabLst>
                <a:tab pos="457200" algn="l"/>
              </a:tabLst>
            </a:pP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Prudential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USave</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PRUStar</a:t>
            </a: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Astra Life AVA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iPLAN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Protection</a:t>
            </a: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Manulife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MiFuture</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Income Protector</a:t>
            </a: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Kresna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Life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Protecto</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Investa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Kresna</a:t>
            </a: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AIA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Proteksi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Edukasi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Maksima</a:t>
            </a: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Equity Life Pro Education Plus</a:t>
            </a:r>
            <a:endParaRPr lang="en-ID" sz="22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indent="0" algn="just">
              <a:lnSpc>
                <a:spcPct val="170000"/>
              </a:lnSpc>
              <a:spcBef>
                <a:spcPts val="0"/>
              </a:spcBef>
              <a:buNone/>
            </a:pPr>
            <a:endParaRPr lang="id-ID" sz="22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177800" indent="0" algn="just">
              <a:lnSpc>
                <a:spcPct val="170000"/>
              </a:lnSpc>
              <a:spcBef>
                <a:spcPts val="0"/>
              </a:spcBef>
              <a:buNone/>
            </a:pPr>
            <a:r>
              <a:rPr lang="en-ID" sz="22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22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2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b="1" dirty="0" err="1">
                <a:effectLst/>
                <a:latin typeface="Bookman Old Style" panose="02050604050505020204" pitchFamily="18" charset="0"/>
                <a:ea typeface="Times New Roman" panose="02020603050405020304" pitchFamily="18" charset="0"/>
                <a:cs typeface="Times New Roman" panose="02020603050405020304" pitchFamily="18" charset="0"/>
              </a:rPr>
              <a:t>dwiguna</a:t>
            </a:r>
            <a:endParaRPr lang="en-ID" sz="22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indent="0" algn="just">
              <a:lnSpc>
                <a:spcPct val="170000"/>
              </a:lnSpc>
              <a:spcBef>
                <a:spcPts val="0"/>
              </a:spcBef>
              <a:buNone/>
            </a:pP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dihitung</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berdasarkan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jumlah</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uang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nilai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tunai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tabungan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kamu</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inginkan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usia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masuk</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tertanggung</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Semakin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besar</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nilai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pertanggungannya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semakin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tua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usia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kamu</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maka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semakin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besar</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22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indent="0" algn="just">
              <a:lnSpc>
                <a:spcPct val="170000"/>
              </a:lnSpc>
              <a:spcBef>
                <a:spcPts val="0"/>
              </a:spcBef>
              <a:buNone/>
            </a:pP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Di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Lifepal</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premi</a:t>
            </a:r>
            <a:r>
              <a:rPr lang="en-ID" sz="22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ID" sz="22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asuransi</a:t>
            </a:r>
            <a:r>
              <a:rPr lang="en-ID" sz="22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ID" sz="22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dwiguna</a:t>
            </a:r>
            <a:r>
              <a:rPr lang="en-ID" sz="22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ID" sz="22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dimulai</a:t>
            </a:r>
            <a:r>
              <a:rPr lang="en-ID" sz="22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ID" sz="22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dari</a:t>
            </a:r>
            <a:r>
              <a:rPr lang="en-ID" sz="22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Rp100 </a:t>
            </a:r>
            <a:r>
              <a:rPr lang="en-ID" sz="22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ribu</a:t>
            </a:r>
            <a:r>
              <a:rPr lang="en-ID" sz="22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per </a:t>
            </a:r>
            <a:r>
              <a:rPr lang="en-ID" sz="22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bulan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22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7305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11</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3748667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7"/>
            <a:ext cx="10385947" cy="6023780"/>
          </a:xfrm>
        </p:spPr>
        <p:txBody>
          <a:bodyPr>
            <a:normAutofit fontScale="25000" lnSpcReduction="20000"/>
          </a:bodyPr>
          <a:lstStyle/>
          <a:p>
            <a:pPr marL="0" indent="0" algn="just">
              <a:lnSpc>
                <a:spcPct val="170000"/>
              </a:lnSpc>
              <a:spcBef>
                <a:spcPts val="0"/>
              </a:spcBef>
              <a:buNone/>
            </a:pPr>
            <a:r>
              <a:rPr lang="en-ID" sz="6400" b="1" dirty="0">
                <a:effectLst/>
                <a:latin typeface="Bookman Old Style" panose="02050604050505020204" pitchFamily="18" charset="0"/>
                <a:ea typeface="Times New Roman" panose="02020603050405020304" pitchFamily="18" charset="0"/>
                <a:cs typeface="Times New Roman" panose="02020603050405020304" pitchFamily="18" charset="0"/>
              </a:rPr>
              <a:t>8. </a:t>
            </a:r>
            <a:r>
              <a:rPr lang="en-ID" sz="64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6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6400" b="1" dirty="0">
                <a:effectLst/>
                <a:latin typeface="Bookman Old Style" panose="02050604050505020204" pitchFamily="18" charset="0"/>
                <a:ea typeface="Times New Roman" panose="02020603050405020304" pitchFamily="18" charset="0"/>
                <a:cs typeface="Times New Roman" panose="02020603050405020304" pitchFamily="18" charset="0"/>
              </a:rPr>
              <a:t>U</a:t>
            </a:r>
            <a:r>
              <a:rPr lang="en-ID" sz="6400" b="1" i="1" dirty="0">
                <a:effectLst/>
                <a:latin typeface="Bookman Old Style" panose="02050604050505020204" pitchFamily="18" charset="0"/>
                <a:ea typeface="Times New Roman" panose="02020603050405020304" pitchFamily="18" charset="0"/>
                <a:cs typeface="Times New Roman" panose="02020603050405020304" pitchFamily="18" charset="0"/>
              </a:rPr>
              <a:t>nit </a:t>
            </a:r>
            <a:r>
              <a:rPr lang="id-ID" sz="6400" b="1" i="1" dirty="0">
                <a:effectLst/>
                <a:latin typeface="Bookman Old Style" panose="02050604050505020204" pitchFamily="18" charset="0"/>
                <a:ea typeface="Times New Roman" panose="02020603050405020304" pitchFamily="18" charset="0"/>
                <a:cs typeface="Times New Roman" panose="02020603050405020304" pitchFamily="18" charset="0"/>
              </a:rPr>
              <a:t>L</a:t>
            </a:r>
            <a:r>
              <a:rPr lang="en-ID" sz="6400" b="1" i="1" dirty="0">
                <a:effectLst/>
                <a:latin typeface="Bookman Old Style" panose="02050604050505020204" pitchFamily="18" charset="0"/>
                <a:ea typeface="Times New Roman" panose="02020603050405020304" pitchFamily="18" charset="0"/>
                <a:cs typeface="Times New Roman" panose="02020603050405020304" pitchFamily="18" charset="0"/>
              </a:rPr>
              <a:t>ink</a:t>
            </a:r>
            <a:endParaRPr lang="en-ID" sz="6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indent="0" algn="just">
              <a:lnSpc>
                <a:spcPct val="170000"/>
              </a:lnSpc>
              <a:spcBef>
                <a:spcPts val="0"/>
              </a:spcBef>
              <a:buNone/>
            </a:pP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A</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unit link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kebalikan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dari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asuransi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dwiguna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unit link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merupakan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dipadukan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investasi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di</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bayarkan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dialokasikan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proteksi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investasi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Nantinya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nasabah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tidak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hanya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mendapatkan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jaminan</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uang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pertanggungan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apabila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terjadi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tetapi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juga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memperoleh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nilai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tunai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di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akhir</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masa polis. Nilai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tunai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tersebut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bersifat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fluktuatif</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bergantung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pada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grafik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investasi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nasabah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saat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penarikan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dana.</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indent="0" algn="just">
              <a:lnSpc>
                <a:spcPct val="170000"/>
              </a:lnSpc>
              <a:spcBef>
                <a:spcPts val="0"/>
              </a:spcBef>
              <a:buNone/>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bisa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di</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temukan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pada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pendidikan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jiwa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asuransi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kesehatan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indent="0" algn="just">
              <a:lnSpc>
                <a:spcPct val="170000"/>
              </a:lnSpc>
              <a:spcBef>
                <a:spcPts val="0"/>
              </a:spcBef>
              <a:buNone/>
            </a:pPr>
            <a:endParaRPr lang="id-ID" sz="56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177800" indent="0" algn="just">
              <a:lnSpc>
                <a:spcPct val="170000"/>
              </a:lnSpc>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i="1" dirty="0">
                <a:effectLst/>
                <a:latin typeface="Bookman Old Style" panose="02050604050505020204" pitchFamily="18" charset="0"/>
                <a:ea typeface="Times New Roman" panose="02020603050405020304" pitchFamily="18" charset="0"/>
                <a:cs typeface="Times New Roman" panose="02020603050405020304" pitchFamily="18" charset="0"/>
              </a:rPr>
              <a:t>unit link</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lvl="0" indent="0" algn="just">
              <a:lnSpc>
                <a:spcPct val="170000"/>
              </a:lnSpc>
              <a:spcBef>
                <a:spcPts val="0"/>
              </a:spcBef>
              <a:buSzPts val="1000"/>
              <a:buNone/>
              <a:tabLst>
                <a:tab pos="457200" algn="l"/>
              </a:tabLst>
            </a:pP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Allianz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SmartLink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New Flexi Account</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PRULink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Assurance Account</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BRILife</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Link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Proteksi</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BNI Life Sakinah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Multipro</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Link</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Generali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iPLAN</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Manulife Prime Assurance</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AIA Infinite Link Assurance</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Avrist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Investment Link Syariah</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indent="0" algn="just">
              <a:lnSpc>
                <a:spcPct val="170000"/>
              </a:lnSpc>
              <a:spcBef>
                <a:spcPts val="0"/>
              </a:spcBef>
              <a:buNone/>
            </a:pPr>
            <a:endParaRPr lang="id-ID" sz="56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177800" indent="0" algn="just">
              <a:lnSpc>
                <a:spcPct val="170000"/>
              </a:lnSpc>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i="1" dirty="0">
                <a:effectLst/>
                <a:latin typeface="Bookman Old Style" panose="02050604050505020204" pitchFamily="18" charset="0"/>
                <a:ea typeface="Times New Roman" panose="02020603050405020304" pitchFamily="18" charset="0"/>
                <a:cs typeface="Times New Roman" panose="02020603050405020304" pitchFamily="18" charset="0"/>
              </a:rPr>
              <a:t>unit link</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7800" indent="0" algn="just">
              <a:lnSpc>
                <a:spcPct val="170000"/>
              </a:lnSpc>
              <a:spcBef>
                <a:spcPts val="0"/>
              </a:spcBef>
              <a:buNone/>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unit link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bergantung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pada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usia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jumlah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uang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proporsi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nilai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tunai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investasi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diinginkan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di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akhir</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masa polis. Di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Lifepal</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premi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asuransi</a:t>
            </a:r>
            <a:r>
              <a:rPr lang="en-ID" sz="5600" i="1" u="none" strike="noStrike" dirty="0">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unit link</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dimulai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dari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Rp300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ribu</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per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bulan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7305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12</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1070542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6"/>
            <a:ext cx="10385947" cy="6600669"/>
          </a:xfrm>
        </p:spPr>
        <p:txBody>
          <a:bodyPr>
            <a:normAutofit fontScale="47500" lnSpcReduction="20000"/>
          </a:bodyPr>
          <a:lstStyle/>
          <a:p>
            <a:pPr marL="0" indent="0" algn="just">
              <a:lnSpc>
                <a:spcPct val="170000"/>
              </a:lnSpc>
              <a:spcBef>
                <a:spcPts val="0"/>
              </a:spcBef>
              <a:buNone/>
            </a:pPr>
            <a:r>
              <a:rPr lang="en-ID" sz="2900" b="1" dirty="0">
                <a:effectLst/>
                <a:latin typeface="Bookman Old Style" panose="02050604050505020204" pitchFamily="18" charset="0"/>
                <a:ea typeface="Times New Roman" panose="02020603050405020304" pitchFamily="18" charset="0"/>
                <a:cs typeface="Times New Roman" panose="02020603050405020304" pitchFamily="18" charset="0"/>
              </a:rPr>
              <a:t>9. </a:t>
            </a:r>
            <a:r>
              <a:rPr lang="en-ID" sz="29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id-ID" sz="2900" b="1" dirty="0">
                <a:effectLst/>
                <a:latin typeface="Bookman Old Style" panose="02050604050505020204" pitchFamily="18" charset="0"/>
                <a:ea typeface="Times New Roman" panose="02020603050405020304" pitchFamily="18" charset="0"/>
                <a:cs typeface="Times New Roman" panose="02020603050405020304" pitchFamily="18" charset="0"/>
              </a:rPr>
              <a:t> P</a:t>
            </a:r>
            <a:r>
              <a:rPr lang="en-ID" sz="2900" b="1" dirty="0" err="1">
                <a:effectLst/>
                <a:latin typeface="Bookman Old Style" panose="02050604050505020204" pitchFamily="18" charset="0"/>
                <a:ea typeface="Times New Roman" panose="02020603050405020304" pitchFamily="18" charset="0"/>
                <a:cs typeface="Times New Roman" panose="02020603050405020304" pitchFamily="18" charset="0"/>
              </a:rPr>
              <a:t>roperti</a:t>
            </a:r>
            <a:endParaRPr lang="en-ID" sz="29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4625" indent="0" algn="just">
              <a:lnSpc>
                <a:spcPct val="170000"/>
              </a:lnSpc>
              <a:spcBef>
                <a:spcPts val="0"/>
              </a:spcBef>
              <a:buNone/>
            </a:pPr>
            <a:r>
              <a:rPr lang="en-ID" sz="25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Asuransi</a:t>
            </a:r>
            <a:r>
              <a:rPr lang="en-ID" sz="25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25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properti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memberikan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ganti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rugi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apabila</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terjadi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insiden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tertentu</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pada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properti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rumah</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beserta</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aset</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di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dalamnya</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Adapun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insiden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ditanggung</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mencakup</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pencurian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kebakaran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bencana</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alam</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25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4625" indent="0" algn="just">
              <a:lnSpc>
                <a:spcPct val="170000"/>
              </a:lnSpc>
              <a:spcBef>
                <a:spcPts val="0"/>
              </a:spcBef>
              <a:buNone/>
            </a:pP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properti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menggunakan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dasar</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Polis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Property All Risk.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Sehingga</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dijamin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tidak</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hanya</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kebakaran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tetapi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juga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insiden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telah</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disebutkan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sebelumnya</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cocok</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bagi</a:t>
            </a:r>
            <a:r>
              <a:rPr lang="id-ID" sz="2500" dirty="0">
                <a:effectLst/>
                <a:latin typeface="Bookman Old Style" panose="02050604050505020204" pitchFamily="18" charset="0"/>
                <a:ea typeface="Times New Roman" panose="02020603050405020304" pitchFamily="18" charset="0"/>
                <a:cs typeface="Times New Roman" panose="02020603050405020304" pitchFamily="18" charset="0"/>
              </a:rPr>
              <a:t> nasabah y</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ang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memiliki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properti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di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daerah</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rawan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25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4625" indent="0" algn="just">
              <a:lnSpc>
                <a:spcPct val="170000"/>
              </a:lnSpc>
              <a:spcBef>
                <a:spcPts val="0"/>
              </a:spcBef>
              <a:buNone/>
            </a:pPr>
            <a:endParaRPr lang="id-ID" sz="25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174625" indent="0" algn="just">
              <a:lnSpc>
                <a:spcPct val="170000"/>
              </a:lnSpc>
              <a:spcBef>
                <a:spcPts val="0"/>
              </a:spcBef>
              <a:buNone/>
            </a:pPr>
            <a:r>
              <a:rPr lang="en-ID" sz="25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2500" b="1" dirty="0">
                <a:effectLst/>
                <a:latin typeface="Bookman Old Style" panose="02050604050505020204" pitchFamily="18" charset="0"/>
                <a:ea typeface="Times New Roman" panose="02020603050405020304" pitchFamily="18" charset="0"/>
                <a:cs typeface="Times New Roman" panose="02020603050405020304" pitchFamily="18" charset="0"/>
              </a:rPr>
              <a:t> – </a:t>
            </a:r>
            <a:r>
              <a:rPr lang="en-ID" sz="25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25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5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b="1" dirty="0" err="1">
                <a:effectLst/>
                <a:latin typeface="Bookman Old Style" panose="02050604050505020204" pitchFamily="18" charset="0"/>
                <a:ea typeface="Times New Roman" panose="02020603050405020304" pitchFamily="18" charset="0"/>
                <a:cs typeface="Times New Roman" panose="02020603050405020304" pitchFamily="18" charset="0"/>
              </a:rPr>
              <a:t>properti</a:t>
            </a:r>
            <a:endParaRPr lang="en-ID" sz="25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4625" indent="0" algn="just">
              <a:lnSpc>
                <a:spcPct val="170000"/>
              </a:lnSpc>
              <a:spcBef>
                <a:spcPts val="0"/>
              </a:spcBef>
              <a:buNone/>
            </a:pPr>
            <a:r>
              <a:rPr lang="id-ID" sz="2500" dirty="0">
                <a:effectLst/>
                <a:latin typeface="Bookman Old Style" panose="02050604050505020204" pitchFamily="18" charset="0"/>
                <a:ea typeface="Times New Roman" panose="02020603050405020304" pitchFamily="18" charset="0"/>
                <a:cs typeface="Times New Roman" panose="02020603050405020304" pitchFamily="18" charset="0"/>
              </a:rPr>
              <a:t>a.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properti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sendiri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dibedakan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menjadi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dua</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kategori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yaitu</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25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4625" lvl="0" indent="0" algn="just">
              <a:lnSpc>
                <a:spcPct val="170000"/>
              </a:lnSpc>
              <a:spcBef>
                <a:spcPts val="0"/>
              </a:spcBef>
              <a:buSzPts val="1000"/>
              <a:buNone/>
              <a:tabLst>
                <a:tab pos="457200" algn="l"/>
              </a:tabLst>
            </a:pPr>
            <a:r>
              <a:rPr lang="id-ID" sz="2500" dirty="0">
                <a:effectLst/>
                <a:latin typeface="Bookman Old Style" panose="02050604050505020204" pitchFamily="18" charset="0"/>
                <a:ea typeface="Times New Roman" panose="02020603050405020304" pitchFamily="18" charset="0"/>
                <a:cs typeface="Times New Roman" panose="02020603050405020304" pitchFamily="18" charset="0"/>
              </a:rPr>
              <a:t>b.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rumah</a:t>
            </a:r>
            <a:endParaRPr lang="en-ID" sz="25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4625" lvl="0" indent="0" algn="just">
              <a:lnSpc>
                <a:spcPct val="170000"/>
              </a:lnSpc>
              <a:spcBef>
                <a:spcPts val="0"/>
              </a:spcBef>
              <a:buSzPts val="1000"/>
              <a:buNone/>
              <a:tabLst>
                <a:tab pos="457200" algn="l"/>
              </a:tabLst>
            </a:pPr>
            <a:r>
              <a:rPr lang="id-ID" sz="2500" dirty="0">
                <a:effectLst/>
                <a:latin typeface="Bookman Old Style" panose="02050604050505020204" pitchFamily="18" charset="0"/>
                <a:ea typeface="Times New Roman" panose="02020603050405020304" pitchFamily="18" charset="0"/>
                <a:cs typeface="Times New Roman" panose="02020603050405020304" pitchFamily="18" charset="0"/>
              </a:rPr>
              <a:t>c.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bisnis</a:t>
            </a:r>
            <a:endParaRPr lang="id-ID" sz="25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174625" lvl="0" indent="0" algn="just">
              <a:lnSpc>
                <a:spcPct val="170000"/>
              </a:lnSpc>
              <a:spcBef>
                <a:spcPts val="0"/>
              </a:spcBef>
              <a:buSzPts val="1000"/>
              <a:buNone/>
              <a:tabLst>
                <a:tab pos="457200" algn="l"/>
              </a:tabLst>
            </a:pPr>
            <a:endParaRPr lang="en-ID" sz="25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4625" indent="0" algn="just">
              <a:lnSpc>
                <a:spcPct val="170000"/>
              </a:lnSpc>
              <a:spcBef>
                <a:spcPts val="0"/>
              </a:spcBef>
              <a:buNone/>
            </a:pPr>
            <a:r>
              <a:rPr lang="en-ID" sz="25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25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5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b="1" dirty="0" err="1">
                <a:effectLst/>
                <a:latin typeface="Bookman Old Style" panose="02050604050505020204" pitchFamily="18" charset="0"/>
                <a:ea typeface="Times New Roman" panose="02020603050405020304" pitchFamily="18" charset="0"/>
                <a:cs typeface="Times New Roman" panose="02020603050405020304" pitchFamily="18" charset="0"/>
              </a:rPr>
              <a:t>properti</a:t>
            </a:r>
            <a:endParaRPr lang="en-ID" sz="2500" dirty="0">
              <a:effectLst/>
              <a:latin typeface="Bookman Old Style" panose="02050604050505020204" pitchFamily="18" charset="0"/>
              <a:ea typeface="Calibri" panose="020F0502020204030204" pitchFamily="34" charset="0"/>
              <a:cs typeface="Times New Roman" panose="02020603050405020304" pitchFamily="18" charset="0"/>
            </a:endParaRPr>
          </a:p>
          <a:p>
            <a:pPr marL="174625" lvl="0" indent="0" algn="just">
              <a:lnSpc>
                <a:spcPct val="170000"/>
              </a:lnSpc>
              <a:spcBef>
                <a:spcPts val="0"/>
              </a:spcBef>
              <a:buSzPts val="1000"/>
              <a:buNone/>
              <a:tabLst>
                <a:tab pos="457200" algn="l"/>
              </a:tabLst>
            </a:pP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ACA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Rumah</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Idaman</a:t>
            </a:r>
            <a:r>
              <a:rPr lang="id-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ACA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Semua</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Properti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Industri</a:t>
            </a:r>
            <a:r>
              <a:rPr lang="id-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Adira</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Tempat</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Usaha</a:t>
            </a:r>
            <a:r>
              <a:rPr lang="id-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Allianz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Rumahku</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Plus</a:t>
            </a:r>
            <a:r>
              <a:rPr lang="id-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Sinar</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Mas Simas Ruko</a:t>
            </a:r>
            <a:r>
              <a:rPr lang="id-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Sinar</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Mas Simas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Rumah</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Hemat</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id-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BCA Property All Risk (PAR)</a:t>
            </a:r>
            <a:r>
              <a:rPr lang="id-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Brins Asri</a:t>
            </a:r>
            <a:r>
              <a:rPr lang="id-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Avrist</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Property All Risk</a:t>
            </a:r>
            <a:r>
              <a:rPr lang="id-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AIG Property All Risk</a:t>
            </a:r>
            <a:endParaRPr lang="en-ID" sz="2500" dirty="0">
              <a:effectLst/>
              <a:latin typeface="Bookman Old Style" panose="02050604050505020204" pitchFamily="18" charset="0"/>
              <a:ea typeface="Calibri" panose="020F0502020204030204" pitchFamily="34" charset="0"/>
              <a:cs typeface="Times New Roman" panose="02020603050405020304" pitchFamily="18" charset="0"/>
            </a:endParaRPr>
          </a:p>
          <a:p>
            <a:pPr marL="0" indent="0" algn="just">
              <a:lnSpc>
                <a:spcPct val="170000"/>
              </a:lnSpc>
              <a:spcBef>
                <a:spcPts val="0"/>
              </a:spcBef>
              <a:buNone/>
            </a:pPr>
            <a:endParaRPr lang="id-ID" sz="25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7313" indent="0" algn="just">
              <a:lnSpc>
                <a:spcPct val="170000"/>
              </a:lnSpc>
              <a:spcBef>
                <a:spcPts val="0"/>
              </a:spcBef>
              <a:buNone/>
            </a:pPr>
            <a:r>
              <a:rPr lang="en-ID" sz="25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25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5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b="1" dirty="0" err="1">
                <a:effectLst/>
                <a:latin typeface="Bookman Old Style" panose="02050604050505020204" pitchFamily="18" charset="0"/>
                <a:ea typeface="Times New Roman" panose="02020603050405020304" pitchFamily="18" charset="0"/>
                <a:cs typeface="Times New Roman" panose="02020603050405020304" pitchFamily="18" charset="0"/>
              </a:rPr>
              <a:t>properti</a:t>
            </a:r>
            <a:endParaRPr lang="en-ID" sz="2500" dirty="0">
              <a:effectLst/>
              <a:latin typeface="Bookman Old Style" panose="02050604050505020204" pitchFamily="18" charset="0"/>
              <a:ea typeface="Calibri" panose="020F0502020204030204" pitchFamily="34" charset="0"/>
              <a:cs typeface="Times New Roman" panose="02020603050405020304" pitchFamily="18" charset="0"/>
            </a:endParaRPr>
          </a:p>
          <a:p>
            <a:pPr marL="87313" indent="0" algn="just">
              <a:lnSpc>
                <a:spcPct val="170000"/>
              </a:lnSpc>
              <a:spcBef>
                <a:spcPts val="0"/>
              </a:spcBef>
              <a:buNone/>
            </a:pP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properti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sudah</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diatur</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oleh OJK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faktor-faktor</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penentu</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mulai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dari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suku</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intensitas</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properti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dihuni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lokasi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keadaan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lingkungan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nilai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properti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sejarah</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banjir</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kualitas</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bangunan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barang</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diasuransikan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nilai</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5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25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25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7305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13</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135017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6"/>
            <a:ext cx="10385947" cy="6600669"/>
          </a:xfrm>
        </p:spPr>
        <p:txBody>
          <a:bodyPr>
            <a:normAutofit fontScale="70000" lnSpcReduction="20000"/>
          </a:bodyPr>
          <a:lstStyle/>
          <a:p>
            <a:pPr marL="0" indent="0" algn="just">
              <a:lnSpc>
                <a:spcPct val="170000"/>
              </a:lnSpc>
              <a:spcBef>
                <a:spcPts val="0"/>
              </a:spcBef>
              <a:buNone/>
            </a:pPr>
            <a:r>
              <a:rPr lang="en-ID" sz="2300" b="1" dirty="0">
                <a:effectLst/>
                <a:latin typeface="Bookman Old Style" panose="02050604050505020204" pitchFamily="18" charset="0"/>
                <a:ea typeface="Times New Roman" panose="02020603050405020304" pitchFamily="18" charset="0"/>
                <a:cs typeface="Times New Roman" panose="02020603050405020304" pitchFamily="18" charset="0"/>
              </a:rPr>
              <a:t>10. </a:t>
            </a:r>
            <a:r>
              <a:rPr lang="en-ID" sz="23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3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300" b="1" dirty="0" err="1">
                <a:effectLst/>
                <a:latin typeface="Bookman Old Style" panose="02050604050505020204" pitchFamily="18" charset="0"/>
                <a:ea typeface="Times New Roman" panose="02020603050405020304" pitchFamily="18" charset="0"/>
                <a:cs typeface="Times New Roman" panose="02020603050405020304" pitchFamily="18" charset="0"/>
              </a:rPr>
              <a:t>kebakaran</a:t>
            </a:r>
            <a:endParaRPr lang="en-ID" sz="2300" dirty="0">
              <a:effectLst/>
              <a:latin typeface="Calibri" panose="020F0502020204030204" pitchFamily="34" charset="0"/>
              <a:ea typeface="Calibri" panose="020F0502020204030204" pitchFamily="34" charset="0"/>
              <a:cs typeface="Times New Roman" panose="02020603050405020304" pitchFamily="18" charset="0"/>
            </a:endParaRPr>
          </a:p>
          <a:p>
            <a:pPr marL="261938" indent="0" algn="just">
              <a:lnSpc>
                <a:spcPct val="170000"/>
              </a:lnSpc>
              <a:spcBef>
                <a:spcPts val="0"/>
              </a:spcBef>
              <a:buNone/>
            </a:pP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hampir</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mirip</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property </a:t>
            </a:r>
            <a:r>
              <a:rPr lang="en-ID" i="1" dirty="0">
                <a:effectLst/>
                <a:latin typeface="Bookman Old Style" panose="02050604050505020204" pitchFamily="18" charset="0"/>
                <a:ea typeface="Times New Roman" panose="02020603050405020304" pitchFamily="18" charset="0"/>
                <a:cs typeface="Times New Roman" panose="02020603050405020304" pitchFamily="18" charset="0"/>
              </a:rPr>
              <a:t>all risk,</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yaitu</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sama-sama</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menanggung</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kerugian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pada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aset</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properti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tetapi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akibat</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kebakaran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saja</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Risiko</a:t>
            </a:r>
            <a:r>
              <a:rPr lang="en-ID"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kebakaran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dimaksud</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di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sini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bisa</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akibat</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kebakaran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sambaran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petir</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ledakan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gas,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bahkan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kejatuhan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pesawat</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terbang.</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70000"/>
              </a:lnSpc>
              <a:spcBef>
                <a:spcPts val="0"/>
              </a:spcBef>
              <a:buNone/>
            </a:pPr>
            <a:endParaRPr lang="id-ID"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261938" indent="0" algn="just">
              <a:lnSpc>
                <a:spcPct val="170000"/>
              </a:lnSpc>
              <a:spcBef>
                <a:spcPts val="0"/>
              </a:spcBef>
              <a:buNone/>
            </a:pPr>
            <a:r>
              <a:rPr lang="en-ID"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b="1" dirty="0">
                <a:effectLst/>
                <a:latin typeface="Bookman Old Style" panose="02050604050505020204" pitchFamily="18" charset="0"/>
                <a:ea typeface="Times New Roman" panose="02020603050405020304" pitchFamily="18" charset="0"/>
                <a:cs typeface="Times New Roman" panose="02020603050405020304" pitchFamily="18" charset="0"/>
              </a:rPr>
              <a:t> – </a:t>
            </a:r>
            <a:r>
              <a:rPr lang="en-ID"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b="1" dirty="0" err="1">
                <a:effectLst/>
                <a:latin typeface="Bookman Old Style" panose="02050604050505020204" pitchFamily="18" charset="0"/>
                <a:ea typeface="Times New Roman" panose="02020603050405020304" pitchFamily="18" charset="0"/>
                <a:cs typeface="Times New Roman" panose="02020603050405020304" pitchFamily="18" charset="0"/>
              </a:rPr>
              <a:t>kebakaran</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261937" indent="0" algn="just">
              <a:lnSpc>
                <a:spcPct val="170000"/>
              </a:lnSpc>
              <a:spcBef>
                <a:spcPts val="0"/>
              </a:spcBef>
              <a:buNone/>
            </a:pPr>
            <a:r>
              <a:rPr lang="id-ID" dirty="0">
                <a:effectLst/>
                <a:latin typeface="Bookman Old Style" panose="02050604050505020204" pitchFamily="18" charset="0"/>
                <a:ea typeface="Times New Roman" panose="02020603050405020304" pitchFamily="18" charset="0"/>
                <a:cs typeface="Times New Roman" panose="02020603050405020304" pitchFamily="18" charset="0"/>
              </a:rPr>
              <a:t>a.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kebakaran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juga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terbagi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lagi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ke</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dalam</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beberapa</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terdiri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atas</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261937" lvl="0" indent="0" algn="just">
              <a:lnSpc>
                <a:spcPct val="170000"/>
              </a:lnSpc>
              <a:spcBef>
                <a:spcPts val="0"/>
              </a:spcBef>
              <a:buSzPts val="1000"/>
              <a:buNone/>
              <a:tabLst>
                <a:tab pos="457200" algn="l"/>
              </a:tabLst>
            </a:pPr>
            <a:r>
              <a:rPr lang="id-ID" dirty="0">
                <a:effectLst/>
                <a:latin typeface="Bookman Old Style" panose="02050604050505020204" pitchFamily="18" charset="0"/>
                <a:ea typeface="Times New Roman" panose="02020603050405020304" pitchFamily="18" charset="0"/>
                <a:cs typeface="Times New Roman" panose="02020603050405020304" pitchFamily="18" charset="0"/>
              </a:rPr>
              <a:t>b. </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Polis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Standar</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Kebakaran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Indonesia (PSAKI)</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261937" lvl="0" indent="0" algn="just">
              <a:lnSpc>
                <a:spcPct val="170000"/>
              </a:lnSpc>
              <a:spcBef>
                <a:spcPts val="0"/>
              </a:spcBef>
              <a:buSzPts val="1000"/>
              <a:buNone/>
              <a:tabLst>
                <a:tab pos="457200" algn="l"/>
              </a:tabLst>
            </a:pPr>
            <a:r>
              <a:rPr lang="id-ID" dirty="0">
                <a:effectLst/>
                <a:latin typeface="Bookman Old Style" panose="02050604050505020204" pitchFamily="18" charset="0"/>
                <a:ea typeface="Times New Roman" panose="02020603050405020304" pitchFamily="18" charset="0"/>
                <a:cs typeface="Times New Roman" panose="02020603050405020304" pitchFamily="18" charset="0"/>
              </a:rPr>
              <a:t>c. </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Polis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perhitungan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kembali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i="1" dirty="0">
                <a:effectLst/>
                <a:latin typeface="Bookman Old Style" panose="02050604050505020204" pitchFamily="18" charset="0"/>
                <a:ea typeface="Times New Roman" panose="02020603050405020304" pitchFamily="18" charset="0"/>
                <a:cs typeface="Times New Roman" panose="02020603050405020304" pitchFamily="18" charset="0"/>
              </a:rPr>
              <a:t>adjustable policy)</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261937" lvl="0" indent="0" algn="just">
              <a:lnSpc>
                <a:spcPct val="170000"/>
              </a:lnSpc>
              <a:spcBef>
                <a:spcPts val="0"/>
              </a:spcBef>
              <a:buSzPts val="1000"/>
              <a:buNone/>
              <a:tabLst>
                <a:tab pos="457200" algn="l"/>
              </a:tabLst>
            </a:pPr>
            <a:r>
              <a:rPr lang="id-ID" dirty="0">
                <a:effectLst/>
                <a:latin typeface="Bookman Old Style" panose="02050604050505020204" pitchFamily="18" charset="0"/>
                <a:ea typeface="Times New Roman" panose="02020603050405020304" pitchFamily="18" charset="0"/>
                <a:cs typeface="Times New Roman" panose="02020603050405020304" pitchFamily="18" charset="0"/>
              </a:rPr>
              <a:t>d. </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Polis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mengambang</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i="1" dirty="0">
                <a:effectLst/>
                <a:latin typeface="Bookman Old Style" panose="02050604050505020204" pitchFamily="18" charset="0"/>
                <a:ea typeface="Times New Roman" panose="02020603050405020304" pitchFamily="18" charset="0"/>
                <a:cs typeface="Times New Roman" panose="02020603050405020304" pitchFamily="18" charset="0"/>
              </a:rPr>
              <a:t>floating policy)</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261937" lvl="0" indent="0" algn="just">
              <a:lnSpc>
                <a:spcPct val="170000"/>
              </a:lnSpc>
              <a:spcBef>
                <a:spcPts val="0"/>
              </a:spcBef>
              <a:buSzPts val="1000"/>
              <a:buNone/>
              <a:tabLst>
                <a:tab pos="457200" algn="l"/>
              </a:tabLst>
            </a:pPr>
            <a:r>
              <a:rPr lang="id-ID" dirty="0">
                <a:effectLst/>
                <a:latin typeface="Bookman Old Style" panose="02050604050505020204" pitchFamily="18" charset="0"/>
                <a:ea typeface="Times New Roman" panose="02020603050405020304" pitchFamily="18" charset="0"/>
                <a:cs typeface="Times New Roman" panose="02020603050405020304" pitchFamily="18" charset="0"/>
              </a:rPr>
              <a:t>e. </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Polis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penilaian</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261937" lvl="0" indent="0" algn="just">
              <a:lnSpc>
                <a:spcPct val="170000"/>
              </a:lnSpc>
              <a:spcBef>
                <a:spcPts val="0"/>
              </a:spcBef>
              <a:buSzPts val="1000"/>
              <a:buNone/>
              <a:tabLst>
                <a:tab pos="457200" algn="l"/>
              </a:tabLst>
            </a:pPr>
            <a:r>
              <a:rPr lang="id-ID" dirty="0">
                <a:effectLst/>
                <a:latin typeface="Bookman Old Style" panose="02050604050505020204" pitchFamily="18" charset="0"/>
                <a:ea typeface="Times New Roman" panose="02020603050405020304" pitchFamily="18" charset="0"/>
                <a:cs typeface="Times New Roman" panose="02020603050405020304" pitchFamily="18" charset="0"/>
              </a:rPr>
              <a:t>f. </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Polis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tanpa</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nilai</a:t>
            </a:r>
            <a:r>
              <a:rPr lang="id-ID" dirty="0">
                <a:effectLst/>
                <a:latin typeface="Bookman Old Style" panose="02050604050505020204" pitchFamily="18" charset="0"/>
                <a:ea typeface="Times New Roman" panose="02020603050405020304" pitchFamily="18" charset="0"/>
                <a:cs typeface="Times New Roman" panose="02020603050405020304" pitchFamily="18" charset="0"/>
              </a:rPr>
              <a:t>, dan g. </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Polis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pemulihan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nilai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i="1" dirty="0">
                <a:effectLst/>
                <a:latin typeface="Bookman Old Style" panose="02050604050505020204" pitchFamily="18" charset="0"/>
                <a:ea typeface="Times New Roman" panose="02020603050405020304" pitchFamily="18" charset="0"/>
                <a:cs typeface="Times New Roman" panose="02020603050405020304" pitchFamily="18" charset="0"/>
              </a:rPr>
              <a:t>reinstatement</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i="1" dirty="0">
                <a:effectLst/>
                <a:latin typeface="Bookman Old Style" panose="02050604050505020204" pitchFamily="18" charset="0"/>
                <a:ea typeface="Times New Roman" panose="02020603050405020304" pitchFamily="18" charset="0"/>
                <a:cs typeface="Times New Roman" panose="02020603050405020304" pitchFamily="18" charset="0"/>
              </a:rPr>
              <a:t>policy</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261938" indent="0" algn="just">
              <a:lnSpc>
                <a:spcPct val="170000"/>
              </a:lnSpc>
              <a:spcBef>
                <a:spcPts val="0"/>
              </a:spcBef>
              <a:buNone/>
            </a:pPr>
            <a:r>
              <a:rPr lang="en-ID"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b="1" dirty="0" err="1">
                <a:effectLst/>
                <a:latin typeface="Bookman Old Style" panose="02050604050505020204" pitchFamily="18" charset="0"/>
                <a:ea typeface="Times New Roman" panose="02020603050405020304" pitchFamily="18" charset="0"/>
                <a:cs typeface="Times New Roman" panose="02020603050405020304" pitchFamily="18" charset="0"/>
              </a:rPr>
              <a:t>kebakaran</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261938" lvl="0" indent="0" algn="just">
              <a:lnSpc>
                <a:spcPct val="170000"/>
              </a:lnSpc>
              <a:spcBef>
                <a:spcPts val="0"/>
              </a:spcBef>
              <a:buSzPts val="1000"/>
              <a:buNone/>
              <a:tabLst>
                <a:tab pos="457200" algn="l"/>
              </a:tabLst>
            </a:pP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ACA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Kebakaran</a:t>
            </a:r>
            <a:r>
              <a:rPr lang="id-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Kebakaran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Jasindo</a:t>
            </a:r>
            <a:r>
              <a:rPr lang="id-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Kebakaran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CHUBB</a:t>
            </a:r>
            <a:r>
              <a:rPr lang="id-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Kebakaran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Sinar</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Mas</a:t>
            </a:r>
            <a:r>
              <a:rPr lang="id-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Kebakaran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BRI Insurance</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70000"/>
              </a:lnSpc>
              <a:spcBef>
                <a:spcPts val="0"/>
              </a:spcBef>
              <a:buNone/>
            </a:pPr>
            <a:r>
              <a:rPr lang="en-ID"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b="1" dirty="0" err="1">
                <a:effectLst/>
                <a:latin typeface="Bookman Old Style" panose="02050604050505020204" pitchFamily="18" charset="0"/>
                <a:ea typeface="Times New Roman" panose="02020603050405020304" pitchFamily="18" charset="0"/>
                <a:cs typeface="Times New Roman" panose="02020603050405020304" pitchFamily="18" charset="0"/>
              </a:rPr>
              <a:t>kebakaran</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70000"/>
              </a:lnSpc>
              <a:spcBef>
                <a:spcPts val="0"/>
              </a:spcBef>
              <a:buNone/>
            </a:pP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dihitung</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berdasarkan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bangunan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bahan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bangunan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kelas</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konstruksi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berdasarkan</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jumlah</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lantai</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telah</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dirty="0" err="1">
                <a:effectLst/>
                <a:latin typeface="Bookman Old Style" panose="02050604050505020204" pitchFamily="18" charset="0"/>
                <a:ea typeface="Times New Roman" panose="02020603050405020304" pitchFamily="18" charset="0"/>
                <a:cs typeface="Times New Roman" panose="02020603050405020304" pitchFamily="18" charset="0"/>
              </a:rPr>
              <a:t>diatur</a:t>
            </a:r>
            <a:r>
              <a:rPr lang="en-ID" dirty="0">
                <a:effectLst/>
                <a:latin typeface="Bookman Old Style" panose="02050604050505020204" pitchFamily="18" charset="0"/>
                <a:ea typeface="Times New Roman" panose="02020603050405020304" pitchFamily="18" charset="0"/>
                <a:cs typeface="Times New Roman" panose="02020603050405020304" pitchFamily="18" charset="0"/>
              </a:rPr>
              <a:t> oleh OJK.</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27305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14</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513852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6"/>
            <a:ext cx="10385947" cy="6600669"/>
          </a:xfrm>
        </p:spPr>
        <p:txBody>
          <a:bodyPr>
            <a:normAutofit fontScale="32500" lnSpcReduction="20000"/>
          </a:bodyPr>
          <a:lstStyle/>
          <a:p>
            <a:pPr marL="0" indent="0" algn="just">
              <a:lnSpc>
                <a:spcPct val="170000"/>
              </a:lnSpc>
              <a:spcBef>
                <a:spcPts val="0"/>
              </a:spcBef>
              <a:buNone/>
            </a:pPr>
            <a:r>
              <a:rPr lang="en-ID" sz="4900" b="1" dirty="0">
                <a:effectLst/>
                <a:latin typeface="Bookman Old Style" panose="02050604050505020204" pitchFamily="18" charset="0"/>
                <a:ea typeface="Times New Roman" panose="02020603050405020304" pitchFamily="18" charset="0"/>
                <a:cs typeface="Times New Roman" panose="02020603050405020304" pitchFamily="18" charset="0"/>
              </a:rPr>
              <a:t>11. </a:t>
            </a:r>
            <a:r>
              <a:rPr lang="en-ID" sz="49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9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900" b="1"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endParaRPr lang="en-ID" sz="49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61938" indent="0" algn="just">
              <a:lnSpc>
                <a:spcPct val="170000"/>
              </a:lnSpc>
              <a:spcBef>
                <a:spcPts val="0"/>
              </a:spcBef>
              <a:buNone/>
            </a:pPr>
            <a:r>
              <a:rPr lang="en-ID" sz="43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Asuransi</a:t>
            </a:r>
            <a:r>
              <a:rPr lang="en-ID" sz="43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43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menanggung</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terjadi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saat</a:t>
            </a:r>
            <a:r>
              <a:rPr lang="id-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melakukan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bisnis</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traveling.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tersebut</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bisa</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berupa</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kecelakaan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sakit</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kehilangan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barang</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43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61938" indent="0" algn="just">
              <a:lnSpc>
                <a:spcPct val="170000"/>
              </a:lnSpc>
              <a:spcBef>
                <a:spcPts val="0"/>
              </a:spcBef>
              <a:buNone/>
            </a:pPr>
            <a:endParaRPr lang="id-ID" sz="43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261938" indent="0" algn="just">
              <a:lnSpc>
                <a:spcPct val="170000"/>
              </a:lnSpc>
              <a:spcBef>
                <a:spcPts val="0"/>
              </a:spcBef>
              <a:buNone/>
            </a:pPr>
            <a:r>
              <a:rPr lang="en-ID" sz="43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4300" b="1" dirty="0">
                <a:effectLst/>
                <a:latin typeface="Bookman Old Style" panose="02050604050505020204" pitchFamily="18" charset="0"/>
                <a:ea typeface="Times New Roman" panose="02020603050405020304" pitchFamily="18" charset="0"/>
                <a:cs typeface="Times New Roman" panose="02020603050405020304" pitchFamily="18" charset="0"/>
              </a:rPr>
              <a:t> – </a:t>
            </a:r>
            <a:r>
              <a:rPr lang="en-ID" sz="43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43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b="1"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endParaRPr lang="en-ID" sz="43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61938" indent="0" algn="just">
              <a:lnSpc>
                <a:spcPct val="170000"/>
              </a:lnSpc>
              <a:spcBef>
                <a:spcPts val="0"/>
              </a:spcBef>
              <a:buNone/>
            </a:pP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terbagi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menjadi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dua</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berdasarkan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tujuan</a:t>
            </a:r>
            <a:r>
              <a:rPr lang="id-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yaitu</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43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61938" lvl="0" indent="0" algn="just">
              <a:lnSpc>
                <a:spcPct val="170000"/>
              </a:lnSpc>
              <a:spcBef>
                <a:spcPts val="0"/>
              </a:spcBef>
              <a:buSzPts val="1000"/>
              <a:buNone/>
              <a:tabLst>
                <a:tab pos="457200" algn="l"/>
              </a:tabLst>
            </a:pPr>
            <a:r>
              <a:rPr lang="id-ID" sz="4300" dirty="0">
                <a:effectLst/>
                <a:latin typeface="Bookman Old Style" panose="02050604050505020204" pitchFamily="18" charset="0"/>
                <a:ea typeface="Times New Roman" panose="02020603050405020304" pitchFamily="18" charset="0"/>
                <a:cs typeface="Times New Roman" panose="02020603050405020304" pitchFamily="18" charset="0"/>
              </a:rPr>
              <a:t>a.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domestik</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dalam</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negeri)</a:t>
            </a:r>
            <a:endParaRPr lang="en-ID" sz="43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61938" lvl="0" indent="0" algn="just">
              <a:lnSpc>
                <a:spcPct val="170000"/>
              </a:lnSpc>
              <a:spcBef>
                <a:spcPts val="0"/>
              </a:spcBef>
              <a:buSzPts val="1000"/>
              <a:buNone/>
              <a:tabLst>
                <a:tab pos="457200" algn="l"/>
              </a:tabLst>
            </a:pPr>
            <a:r>
              <a:rPr lang="id-ID" sz="4300" dirty="0">
                <a:effectLst/>
                <a:latin typeface="Bookman Old Style" panose="02050604050505020204" pitchFamily="18" charset="0"/>
                <a:ea typeface="Times New Roman" panose="02020603050405020304" pitchFamily="18" charset="0"/>
                <a:cs typeface="Times New Roman" panose="02020603050405020304" pitchFamily="18" charset="0"/>
              </a:rPr>
              <a:t>b.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Mancanegara</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luar</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negeri),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khusus</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Asia, umrah, dan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termasuk</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khusus</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untuk</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visa Schengen</a:t>
            </a:r>
            <a:endParaRPr lang="en-ID" sz="43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61938" indent="0" algn="just">
              <a:lnSpc>
                <a:spcPct val="170000"/>
              </a:lnSpc>
              <a:spcBef>
                <a:spcPts val="0"/>
              </a:spcBef>
              <a:buNone/>
            </a:pPr>
            <a:r>
              <a:rPr lang="en-ID" sz="43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43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b="1"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endParaRPr lang="en-ID" sz="43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61938" lvl="0" indent="0" algn="just">
              <a:lnSpc>
                <a:spcPct val="170000"/>
              </a:lnSpc>
              <a:spcBef>
                <a:spcPts val="0"/>
              </a:spcBef>
              <a:buSzPts val="1000"/>
              <a:buNone/>
              <a:tabLst>
                <a:tab pos="457200" algn="l"/>
              </a:tabLst>
            </a:pP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Adira</a:t>
            </a:r>
            <a:r>
              <a:rPr lang="id-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Sompo</a:t>
            </a:r>
            <a:r>
              <a:rPr lang="id-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Sinar</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Mas</a:t>
            </a:r>
            <a:r>
              <a:rPr lang="id-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Allianz</a:t>
            </a:r>
            <a:r>
              <a:rPr lang="id-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Zurich</a:t>
            </a:r>
            <a:r>
              <a:rPr lang="id-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tooltip="Jenis-Jenis Asuransi di Indonesia Plus Contoh [Terlengkap]">
                  <a:extLst>
                    <a:ext uri="{A12FA001-AC4F-418D-AE19-62706E023703}">
                      <ahyp:hlinkClr xmlns:ahyp="http://schemas.microsoft.com/office/drawing/2018/hyperlinkcolor" val="tx"/>
                    </a:ext>
                  </a:extLst>
                </a:hlinkClick>
              </a:rPr>
              <a:t>Asuransi</a:t>
            </a:r>
            <a:r>
              <a:rPr lang="en-ID" sz="43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tooltip="Jenis-Jenis Asuransi di Indonesia Plus Contoh [Terlengkap]">
                  <a:extLst>
                    <a:ext uri="{A12FA001-AC4F-418D-AE19-62706E023703}">
                      <ahyp:hlinkClr xmlns:ahyp="http://schemas.microsoft.com/office/drawing/2018/hyperlinkcolor" val="tx"/>
                    </a:ext>
                  </a:extLst>
                </a:hlinkClick>
              </a:rPr>
              <a:t> </a:t>
            </a:r>
            <a:r>
              <a:rPr lang="en-ID" sz="43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tooltip="Jenis-Jenis Asuransi di Indonesia Plus Contoh [Terlengkap]">
                  <a:extLst>
                    <a:ext uri="{A12FA001-AC4F-418D-AE19-62706E023703}">
                      <ahyp:hlinkClr xmlns:ahyp="http://schemas.microsoft.com/office/drawing/2018/hyperlinkcolor" val="tx"/>
                    </a:ext>
                  </a:extLst>
                </a:hlinkClick>
              </a:rPr>
              <a:t>Perjalanan</a:t>
            </a:r>
            <a:r>
              <a:rPr lang="en-ID" sz="43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tooltip="Jenis-Jenis Asuransi di Indonesia Plus Contoh [Terlengkap]">
                  <a:extLst>
                    <a:ext uri="{A12FA001-AC4F-418D-AE19-62706E023703}">
                      <ahyp:hlinkClr xmlns:ahyp="http://schemas.microsoft.com/office/drawing/2018/hyperlinkcolor" val="tx"/>
                    </a:ext>
                  </a:extLst>
                </a:hlinkClick>
              </a:rPr>
              <a:t> ACA</a:t>
            </a:r>
            <a:r>
              <a:rPr lang="id-ID" sz="4300" u="sng"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MAG</a:t>
            </a:r>
            <a:r>
              <a:rPr lang="id-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CHUBB</a:t>
            </a:r>
            <a:r>
              <a:rPr lang="id-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AXA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Mandiri</a:t>
            </a:r>
            <a:r>
              <a:rPr lang="id-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AIG</a:t>
            </a:r>
            <a:endParaRPr lang="en-ID" sz="43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61938" indent="0" algn="just">
              <a:lnSpc>
                <a:spcPct val="170000"/>
              </a:lnSpc>
              <a:spcBef>
                <a:spcPts val="0"/>
              </a:spcBef>
              <a:buNone/>
            </a:pPr>
            <a:endParaRPr lang="id-ID" sz="43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261938" indent="0" algn="just">
              <a:lnSpc>
                <a:spcPct val="170000"/>
              </a:lnSpc>
              <a:spcBef>
                <a:spcPts val="0"/>
              </a:spcBef>
              <a:buNone/>
            </a:pPr>
            <a:r>
              <a:rPr lang="en-ID" sz="43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43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b="1"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endParaRPr lang="en-ID" sz="43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61938" indent="0" algn="just">
              <a:lnSpc>
                <a:spcPct val="170000"/>
              </a:lnSpc>
              <a:spcBef>
                <a:spcPts val="0"/>
              </a:spcBef>
              <a:buNone/>
            </a:pP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Besaran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tergantung</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pada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tujuan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kamu</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Biasanya</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luar</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negeri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akan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lebih</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mahal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dibandingkan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domestik</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Kemudian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faktor</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ditanggung</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jumlah</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hari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fasilitas</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juga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menentukan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besaran</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43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43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43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7305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15</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999115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6"/>
            <a:ext cx="10385947" cy="6600669"/>
          </a:xfrm>
        </p:spPr>
        <p:txBody>
          <a:bodyPr>
            <a:normAutofit/>
          </a:bodyPr>
          <a:lstStyle/>
          <a:p>
            <a:pPr marL="0" indent="0">
              <a:lnSpc>
                <a:spcPts val="2100"/>
              </a:lnSpc>
              <a:spcAft>
                <a:spcPts val="800"/>
              </a:spcAft>
              <a:buNone/>
            </a:pP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12.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bisnis</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63538" indent="0" algn="just">
              <a:lnSpc>
                <a:spcPct val="150000"/>
              </a:lnSpc>
              <a:spcBef>
                <a:spcPts val="0"/>
              </a:spcBef>
              <a:buNone/>
            </a:pP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bisnis</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memberikan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terhadap</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aset</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bisnis</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mulai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dari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peralatan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kerja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hingga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asuransi</a:t>
            </a:r>
            <a:r>
              <a:rPr lang="en-ID" sz="14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14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karyawan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Sesuai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namanya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ditujukan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bagi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pebisnis</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baik</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UMKM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maupun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korporasi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63538" indent="0" algn="just">
              <a:lnSpc>
                <a:spcPct val="150000"/>
              </a:lnSpc>
              <a:spcBef>
                <a:spcPts val="0"/>
              </a:spcBef>
              <a:buNone/>
            </a:pP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Manfaat</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diberikan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bisa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berupa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biaya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kesehatan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karyawan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penggantian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pesangon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apabila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terjadi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PHK, dan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termasuk</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melindungi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aset</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barang-barang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perusahaan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63538" indent="0" algn="just">
              <a:lnSpc>
                <a:spcPct val="150000"/>
              </a:lnSpc>
              <a:spcBef>
                <a:spcPts val="0"/>
              </a:spcBef>
              <a:buNone/>
            </a:pPr>
            <a:endParaRPr lang="id-ID" sz="14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63538" indent="0" algn="just">
              <a:lnSpc>
                <a:spcPct val="150000"/>
              </a:lnSpc>
              <a:spcBef>
                <a:spcPts val="0"/>
              </a:spcBef>
              <a:buNone/>
            </a:pP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bisnis</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63538" lvl="0" indent="0" algn="just">
              <a:lnSpc>
                <a:spcPct val="150000"/>
              </a:lnSpc>
              <a:spcBef>
                <a:spcPts val="0"/>
              </a:spcBef>
              <a:buSzPts val="1000"/>
              <a:buNone/>
              <a:tabLst>
                <a:tab pos="457200" algn="l"/>
              </a:tabLst>
            </a:pP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AIA Voluntary Solution</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63538" lvl="0" indent="0" algn="just">
              <a:lnSpc>
                <a:spcPct val="150000"/>
              </a:lnSpc>
              <a:spcBef>
                <a:spcPts val="0"/>
              </a:spcBef>
              <a:buSzPts val="1000"/>
              <a:buNone/>
              <a:tabLst>
                <a:tab pos="457200" algn="l"/>
              </a:tabLst>
            </a:pP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BCA Life Health Protection</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63538" lvl="0" indent="0" algn="just">
              <a:lnSpc>
                <a:spcPct val="150000"/>
              </a:lnSpc>
              <a:spcBef>
                <a:spcPts val="0"/>
              </a:spcBef>
              <a:buSzPts val="1000"/>
              <a:buNone/>
              <a:tabLst>
                <a:tab pos="457200" algn="l"/>
              </a:tabLst>
            </a:pP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Allianz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Smarthealth</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Classic Premier</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63538" lvl="0" indent="0" algn="just">
              <a:lnSpc>
                <a:spcPct val="150000"/>
              </a:lnSpc>
              <a:spcBef>
                <a:spcPts val="0"/>
              </a:spcBef>
              <a:buSzPts val="1000"/>
              <a:buNone/>
              <a:tabLst>
                <a:tab pos="457200" algn="l"/>
              </a:tabLst>
            </a:pP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Avrist</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Group Health Care Silver</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63538" indent="0" algn="just">
              <a:lnSpc>
                <a:spcPct val="150000"/>
              </a:lnSpc>
              <a:spcBef>
                <a:spcPts val="0"/>
              </a:spcBef>
              <a:buNone/>
            </a:pPr>
            <a:endParaRPr lang="id-ID" sz="14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63538" indent="0" algn="just">
              <a:lnSpc>
                <a:spcPct val="150000"/>
              </a:lnSpc>
              <a:spcBef>
                <a:spcPts val="0"/>
              </a:spcBef>
              <a:buNone/>
            </a:pP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bisnis</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karyawan</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63538" indent="0" algn="just">
              <a:lnSpc>
                <a:spcPct val="150000"/>
              </a:lnSpc>
              <a:spcBef>
                <a:spcPts val="0"/>
              </a:spcBef>
              <a:buNone/>
            </a:pP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bisnis</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ditentukan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oleh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diinginkan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demografi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karyawan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jumlah</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karyawan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aset</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ingin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diasuransikan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7305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16</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2402528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6"/>
            <a:ext cx="10385947" cy="6600669"/>
          </a:xfrm>
        </p:spPr>
        <p:txBody>
          <a:bodyPr>
            <a:normAutofit/>
          </a:bodyPr>
          <a:lstStyle/>
          <a:p>
            <a:pPr marL="0" indent="0">
              <a:lnSpc>
                <a:spcPts val="2100"/>
              </a:lnSpc>
              <a:spcAft>
                <a:spcPts val="800"/>
              </a:spcAft>
              <a:buNone/>
            </a:pP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13.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1600" b="1" dirty="0">
                <a:effectLst/>
                <a:latin typeface="Bookman Old Style" panose="02050604050505020204" pitchFamily="18" charset="0"/>
                <a:ea typeface="Times New Roman" panose="02020603050405020304" pitchFamily="18" charset="0"/>
                <a:cs typeface="Times New Roman" panose="02020603050405020304" pitchFamily="18" charset="0"/>
              </a:rPr>
              <a:t>K</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redit</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nSpc>
                <a:spcPct val="170000"/>
              </a:lnSpc>
              <a:spcBef>
                <a:spcPts val="0"/>
              </a:spcBef>
              <a:buNone/>
            </a:pP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kredit</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melunasi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utang/</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sisa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kredit</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tertanggung</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apabila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mengalami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meninggal</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dunia,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cacat</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tetap</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total,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bahkan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di-PHK.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Biasanya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ditawarkan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saat</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mengambil</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cicilan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KPR,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kredit</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mobil</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kartu</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kredit</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bahkan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KTA.</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nSpc>
                <a:spcPct val="170000"/>
              </a:lnSpc>
              <a:spcBef>
                <a:spcPts val="0"/>
              </a:spcBef>
              <a:buNone/>
            </a:pP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kredit</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nSpc>
                <a:spcPct val="170000"/>
              </a:lnSpc>
              <a:spcBef>
                <a:spcPts val="0"/>
              </a:spcBef>
              <a:buNone/>
            </a:pP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Secara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umum</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kredit</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terbagi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dua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yaitu</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nSpc>
                <a:spcPct val="170000"/>
              </a:lnSpc>
              <a:spcBef>
                <a:spcPts val="0"/>
              </a:spcBef>
              <a:buSzPts val="1000"/>
              <a:buNone/>
              <a:tabLst>
                <a:tab pos="457200" algn="l"/>
              </a:tabLst>
            </a:pPr>
            <a:r>
              <a:rPr lang="id-ID" sz="1600" dirty="0">
                <a:effectLst/>
                <a:latin typeface="Bookman Old Style" panose="02050604050505020204" pitchFamily="18" charset="0"/>
                <a:ea typeface="Times New Roman" panose="02020603050405020304" pitchFamily="18" charset="0"/>
                <a:cs typeface="Times New Roman" panose="02020603050405020304" pitchFamily="18" charset="0"/>
              </a:rPr>
              <a:t>a.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kredit</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nSpc>
                <a:spcPct val="170000"/>
              </a:lnSpc>
              <a:spcBef>
                <a:spcPts val="0"/>
              </a:spcBef>
              <a:buSzPts val="1000"/>
              <a:buNone/>
              <a:tabLst>
                <a:tab pos="457200" algn="l"/>
                <a:tab pos="895350" algn="l"/>
              </a:tabLst>
            </a:pPr>
            <a:r>
              <a:rPr lang="id-ID" sz="1600" dirty="0">
                <a:effectLst/>
                <a:latin typeface="Bookman Old Style" panose="02050604050505020204" pitchFamily="18" charset="0"/>
                <a:ea typeface="Times New Roman" panose="02020603050405020304" pitchFamily="18" charset="0"/>
                <a:cs typeface="Times New Roman" panose="02020603050405020304" pitchFamily="18" charset="0"/>
              </a:rPr>
              <a:t>b.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kredit</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PHK</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nSpc>
                <a:spcPct val="170000"/>
              </a:lnSpc>
              <a:spcBef>
                <a:spcPts val="0"/>
              </a:spcBef>
              <a:buNone/>
            </a:pP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kredit</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nSpc>
                <a:spcPct val="170000"/>
              </a:lnSpc>
              <a:spcBef>
                <a:spcPts val="0"/>
              </a:spcBef>
              <a:buSzPts val="1000"/>
              <a:buNone/>
              <a:tabLst>
                <a:tab pos="457200" algn="l"/>
              </a:tabLst>
            </a:pP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Kredit</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Sinarmas</a:t>
            </a:r>
            <a:r>
              <a:rPr lang="id-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Jiwa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Kredit</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CHUBB</a:t>
            </a:r>
            <a:r>
              <a:rPr lang="id-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Kredit</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Serbaguna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Askrindo</a:t>
            </a:r>
            <a:r>
              <a:rPr lang="id-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Jiwa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Kredit</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(AJK) Equity</a:t>
            </a:r>
            <a:r>
              <a:rPr lang="id-ID" sz="1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nSpc>
                <a:spcPct val="170000"/>
              </a:lnSpc>
              <a:spcBef>
                <a:spcPts val="0"/>
              </a:spcBef>
              <a:buNone/>
            </a:pP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kredit</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nSpc>
                <a:spcPct val="170000"/>
              </a:lnSpc>
              <a:spcBef>
                <a:spcPts val="0"/>
              </a:spcBef>
              <a:buNone/>
            </a:pP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kredit</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biasanya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disesuaikan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jumlah</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uang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dalam</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hal</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jumlah</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utang) yang </a:t>
            </a:r>
            <a:r>
              <a:rPr lang="id-ID" sz="1600" dirty="0">
                <a:effectLst/>
                <a:latin typeface="Bookman Old Style" panose="02050604050505020204" pitchFamily="18" charset="0"/>
                <a:ea typeface="Times New Roman" panose="02020603050405020304" pitchFamily="18" charset="0"/>
                <a:cs typeface="Times New Roman" panose="02020603050405020304" pitchFamily="18" charset="0"/>
              </a:rPr>
              <a:t>di</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miliki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7305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17</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856791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6"/>
            <a:ext cx="10385947" cy="6600669"/>
          </a:xfrm>
        </p:spPr>
        <p:txBody>
          <a:bodyPr>
            <a:normAutofit/>
          </a:bodyPr>
          <a:lstStyle/>
          <a:p>
            <a:pPr marL="0" indent="0">
              <a:lnSpc>
                <a:spcPts val="2100"/>
              </a:lnSpc>
              <a:spcAft>
                <a:spcPts val="800"/>
              </a:spcAft>
              <a:buNone/>
            </a:pP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14.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1600" b="1" dirty="0">
                <a:effectLst/>
                <a:latin typeface="Bookman Old Style" panose="02050604050505020204" pitchFamily="18" charset="0"/>
                <a:ea typeface="Times New Roman" panose="02020603050405020304" pitchFamily="18" charset="0"/>
                <a:cs typeface="Times New Roman" panose="02020603050405020304" pitchFamily="18" charset="0"/>
              </a:rPr>
              <a:t>D</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isabilitas</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07000"/>
              </a:lnSpc>
              <a:spcAft>
                <a:spcPts val="800"/>
              </a:spcAft>
              <a:buNone/>
            </a:pP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1400" dirty="0">
                <a:effectLst/>
                <a:latin typeface="Bookman Old Style" panose="02050604050505020204" pitchFamily="18" charset="0"/>
                <a:ea typeface="Times New Roman" panose="02020603050405020304" pitchFamily="18" charset="0"/>
                <a:cs typeface="Times New Roman" panose="02020603050405020304" pitchFamily="18" charset="0"/>
              </a:rPr>
              <a:t>tidak</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selalu</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dibutuhkan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oleh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semua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orang,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karena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memang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ditujukan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bagi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orang yang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berisiko</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tinggi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menjadi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penyandang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disabilitas</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difabel</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07000"/>
              </a:lnSpc>
              <a:spcAft>
                <a:spcPts val="800"/>
              </a:spcAft>
              <a:buNone/>
            </a:pP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Biasanya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dibutuhkan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oleh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mereka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bekerja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sering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berada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di wilayah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rawan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perang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kecelakaan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Adapun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manfaat</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pertanggungannya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berupa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uang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santunan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tunai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ts val="1950"/>
              </a:lnSpc>
              <a:spcAft>
                <a:spcPts val="800"/>
              </a:spcAft>
              <a:buNone/>
            </a:pP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disabilitas</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07000"/>
              </a:lnSpc>
              <a:spcAft>
                <a:spcPts val="800"/>
              </a:spcAft>
              <a:buNone/>
            </a:pP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Salah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satu</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memberikan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Asabri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ditujukan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khusus</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bagi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anggota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TNI/POLRI.</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ts val="1950"/>
              </a:lnSpc>
              <a:spcAft>
                <a:spcPts val="800"/>
              </a:spcAft>
              <a:buNone/>
            </a:pP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disabilitas</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07000"/>
              </a:lnSpc>
              <a:spcAft>
                <a:spcPts val="800"/>
              </a:spcAft>
              <a:buNone/>
            </a:pP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telah</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diatur</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oleh negara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untuk</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dari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Asabri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Sementara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untuk</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brand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swasta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terbilang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cukup</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jarang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Sebab</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justru</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sebagian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mengecualikan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perang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dalam</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polis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mereka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7305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18</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241390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6"/>
            <a:ext cx="10385947" cy="6600669"/>
          </a:xfrm>
        </p:spPr>
        <p:txBody>
          <a:bodyPr>
            <a:normAutofit/>
          </a:bodyPr>
          <a:lstStyle/>
          <a:p>
            <a:pPr marL="0" indent="0" algn="just">
              <a:lnSpc>
                <a:spcPct val="150000"/>
              </a:lnSpc>
              <a:spcBef>
                <a:spcPts val="0"/>
              </a:spcBef>
              <a:buNone/>
            </a:pP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15.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1600" b="1" dirty="0">
                <a:effectLst/>
                <a:latin typeface="Bookman Old Style" panose="02050604050505020204" pitchFamily="18" charset="0"/>
                <a:ea typeface="Times New Roman" panose="02020603050405020304" pitchFamily="18" charset="0"/>
                <a:cs typeface="Times New Roman" panose="02020603050405020304" pitchFamily="18" charset="0"/>
              </a:rPr>
              <a:t>K</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elautan</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kelautan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i="1" dirty="0">
                <a:effectLst/>
                <a:latin typeface="Bookman Old Style" panose="02050604050505020204" pitchFamily="18" charset="0"/>
                <a:ea typeface="Times New Roman" panose="02020603050405020304" pitchFamily="18" charset="0"/>
                <a:cs typeface="Times New Roman" panose="02020603050405020304" pitchFamily="18" charset="0"/>
              </a:rPr>
              <a:t>marine cargo</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menanggung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berhubungan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aktivitas</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kelautan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Biasanya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dibutuhkan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saat</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pengiriman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logistik</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via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kapal</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laut</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Manfaat</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pertanggungannya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berupa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penggantian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atas</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kerusakan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barang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dikirim</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bahkan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kerusakan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kapal</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itu</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sendiri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endParaRPr lang="id-ID" sz="14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55600" indent="0" algn="just">
              <a:lnSpc>
                <a:spcPct val="150000"/>
              </a:lnSpc>
              <a:spcBef>
                <a:spcPts val="0"/>
              </a:spcBef>
              <a:buNone/>
            </a:pP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kelautan</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50000"/>
              </a:lnSpc>
              <a:spcBef>
                <a:spcPts val="0"/>
              </a:spcBef>
              <a:buSzPts val="1000"/>
              <a:buNone/>
              <a:tabLst>
                <a:tab pos="457200" algn="l"/>
              </a:tabLst>
            </a:pP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Pengangkutan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Laut</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Tokio</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Marine</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50000"/>
              </a:lnSpc>
              <a:spcBef>
                <a:spcPts val="0"/>
              </a:spcBef>
              <a:buSzPts val="1000"/>
              <a:buNone/>
              <a:tabLst>
                <a:tab pos="457200" algn="l"/>
              </a:tabLst>
            </a:pP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Marine Cargo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Sinar</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Mas</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50000"/>
              </a:lnSpc>
              <a:spcBef>
                <a:spcPts val="0"/>
              </a:spcBef>
              <a:buSzPts val="1000"/>
              <a:buNone/>
              <a:tabLst>
                <a:tab pos="457200" algn="l"/>
              </a:tabLst>
            </a:pP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Pengangkutan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ETIQA</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50000"/>
              </a:lnSpc>
              <a:spcBef>
                <a:spcPts val="0"/>
              </a:spcBef>
              <a:buSzPts val="1000"/>
              <a:buNone/>
              <a:tabLst>
                <a:tab pos="457200" algn="l"/>
              </a:tabLst>
            </a:pP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Pengangkutan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Barang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 Marine Cargo Insurance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Asei</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endParaRPr lang="id-ID" sz="14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55600" indent="0" algn="just">
              <a:lnSpc>
                <a:spcPct val="150000"/>
              </a:lnSpc>
              <a:spcBef>
                <a:spcPts val="0"/>
              </a:spcBef>
              <a:buNone/>
            </a:pP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kelautan</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dihitung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berdasarkan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nilai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barang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ditanggung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dijamin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oleh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tersebut</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7305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19</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2351687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8E94F7E-4369-427D-92AC-ECCEFA36E7BA}"/>
              </a:ext>
            </a:extLst>
          </p:cNvPr>
          <p:cNvSpPr>
            <a:spLocks noGrp="1"/>
          </p:cNvSpPr>
          <p:nvPr>
            <p:ph idx="1"/>
          </p:nvPr>
        </p:nvSpPr>
        <p:spPr>
          <a:xfrm>
            <a:off x="1257656" y="1014697"/>
            <a:ext cx="10192554" cy="457200"/>
          </a:xfrm>
        </p:spPr>
        <p:txBody>
          <a:bodyPr>
            <a:normAutofit/>
          </a:bodyPr>
          <a:lstStyle/>
          <a:p>
            <a:pPr marL="0" indent="0" algn="ctr">
              <a:buNone/>
            </a:pPr>
            <a:r>
              <a:rPr lang="id-ID" sz="1600" b="1" i="1" dirty="0">
                <a:latin typeface="Bookman Old Style" panose="02050604050505020204" pitchFamily="18" charset="0"/>
              </a:rPr>
              <a:t>ASSALAMU ALAIKUM WARAHMATULLAHI WABARAKATUH</a:t>
            </a:r>
          </a:p>
          <a:p>
            <a:pPr marL="0" indent="0" algn="just">
              <a:buNone/>
            </a:pPr>
            <a:endParaRPr lang="id-ID" sz="1600" dirty="0">
              <a:latin typeface="Arial Narrow" panose="020B0606020202030204" pitchFamily="34" charset="0"/>
            </a:endParaRPr>
          </a:p>
        </p:txBody>
      </p:sp>
      <p:sp>
        <p:nvSpPr>
          <p:cNvPr id="2" name="Slide Number Placeholder 1">
            <a:extLst>
              <a:ext uri="{FF2B5EF4-FFF2-40B4-BE49-F238E27FC236}">
                <a16:creationId xmlns:a16="http://schemas.microsoft.com/office/drawing/2014/main" id="{A0463886-D6A5-4720-AAF7-53FA4DD22C58}"/>
              </a:ext>
            </a:extLst>
          </p:cNvPr>
          <p:cNvSpPr>
            <a:spLocks noGrp="1"/>
          </p:cNvSpPr>
          <p:nvPr>
            <p:ph type="sldNum" sz="quarter" idx="12"/>
          </p:nvPr>
        </p:nvSpPr>
        <p:spPr>
          <a:xfrm>
            <a:off x="10907513" y="5671892"/>
            <a:ext cx="542697" cy="279400"/>
          </a:xfrm>
        </p:spPr>
        <p:txBody>
          <a:bodyPr/>
          <a:lstStyle/>
          <a:p>
            <a:fld id="{E97799C9-84D9-46D2-A11E-BCF8A720529D}" type="slidenum">
              <a:rPr lang="en-US" sz="1200" b="1" smtClean="0">
                <a:solidFill>
                  <a:schemeClr val="tx1"/>
                </a:solidFill>
                <a:latin typeface="Bookman Old Style" panose="02050604050505020204" pitchFamily="18" charset="0"/>
              </a:rPr>
              <a:t>2</a:t>
            </a:fld>
            <a:endParaRPr lang="en-US" sz="1200" b="1" dirty="0">
              <a:solidFill>
                <a:schemeClr val="tx1"/>
              </a:solidFill>
              <a:latin typeface="Bookman Old Style" panose="02050604050505020204" pitchFamily="18" charset="0"/>
            </a:endParaRPr>
          </a:p>
        </p:txBody>
      </p:sp>
      <p:sp>
        <p:nvSpPr>
          <p:cNvPr id="3" name="Rectangle 1">
            <a:extLst>
              <a:ext uri="{FF2B5EF4-FFF2-40B4-BE49-F238E27FC236}">
                <a16:creationId xmlns:a16="http://schemas.microsoft.com/office/drawing/2014/main" id="{D8A8FB8E-EF01-4C28-824C-A01CBC1EA38A}"/>
              </a:ext>
            </a:extLst>
          </p:cNvPr>
          <p:cNvSpPr>
            <a:spLocks noChangeArrowheads="1"/>
          </p:cNvSpPr>
          <p:nvPr/>
        </p:nvSpPr>
        <p:spPr bwMode="auto">
          <a:xfrm>
            <a:off x="824453" y="2464123"/>
            <a:ext cx="10486600" cy="2215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45720" rIns="91440" bIns="0" numCol="1" anchor="ctr" anchorCtr="0" compatLnSpc="1">
            <a:prstTxWarp prst="textNoShape">
              <a:avLst/>
            </a:prstTxWarp>
            <a:spAutoFit/>
          </a:bodyPr>
          <a:lstStyle/>
          <a:p>
            <a:pPr lvl="0" indent="812800" algn="just" defTabSz="914400" eaLnBrk="0" fontAlgn="base" hangingPunct="0">
              <a:lnSpc>
                <a:spcPct val="150000"/>
              </a:lnSpc>
              <a:spcBef>
                <a:spcPct val="0"/>
              </a:spcBef>
              <a:spcAft>
                <a:spcPct val="0"/>
              </a:spcAft>
            </a:pPr>
            <a:r>
              <a:rPr lang="id-ID" altLang="en-US" sz="1600" dirty="0">
                <a:latin typeface="Arial Narrow" panose="020B0606020202030204" pitchFamily="34" charset="0"/>
                <a:ea typeface="Times New Roman" panose="02020603050405020304" pitchFamily="18" charset="0"/>
                <a:cs typeface="Tahoma" panose="020B0604030504040204" pitchFamily="34" charset="0"/>
              </a:rPr>
              <a:t>Di era pandemi Coronavirus Disease 2019 (COVID-19) seperti saat ini, beragam masalah pada berbagai tingkatan pelayanan kesehatan tidak dapat dihindarkan. Salah satunya adalah problematika tentang pembiayaan kesehatan di pelayanan primer (Cutler, 2020). Pembiayaan kesehatan merupakan aspek penting yang sangat mendukung jalannya roda pelayanan kesehatan untuk masyarakat. Secara umum, pembiayaan kesehatan dapat ditanggung oleh pemerintah, asuransi agensi swasta, atau biaya mandiri (Blumel et al., 2020; Nurmansyah &amp; Kilic, 2017). Meskipun terdapat beberapa skema pembiayaan kesehatan, tetapi tidak dapat dipungkiri bahwa skema utama yang menanggung beban kesehatan banyak masyarakat adalah pembiayaan dan asuransi dari pemerintah (Erlangga et al., 2019). </a:t>
            </a:r>
            <a:endParaRPr kumimoji="0" lang="id-ID" altLang="en-US" sz="1600" b="0" i="0" u="none" strike="noStrike" cap="none" normalizeH="0" baseline="0" dirty="0">
              <a:ln>
                <a:noFill/>
              </a:ln>
              <a:solidFill>
                <a:schemeClr val="tx1"/>
              </a:solidFill>
              <a:effectLst/>
              <a:latin typeface="Arial Narrow" panose="020B0606020202030204" pitchFamily="34" charset="0"/>
              <a:ea typeface="Times New Roman" panose="02020603050405020304" pitchFamily="18" charset="0"/>
              <a:cs typeface="Tahoma" panose="020B0604030504040204" pitchFamily="34" charset="0"/>
            </a:endParaRPr>
          </a:p>
        </p:txBody>
      </p:sp>
    </p:spTree>
    <p:extLst>
      <p:ext uri="{BB962C8B-B14F-4D97-AF65-F5344CB8AC3E}">
        <p14:creationId xmlns:p14="http://schemas.microsoft.com/office/powerpoint/2010/main" val="1559096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6"/>
            <a:ext cx="10385947" cy="6600669"/>
          </a:xfrm>
        </p:spPr>
        <p:txBody>
          <a:bodyPr>
            <a:normAutofit/>
          </a:bodyPr>
          <a:lstStyle/>
          <a:p>
            <a:pPr marL="0" indent="0" algn="just">
              <a:lnSpc>
                <a:spcPct val="150000"/>
              </a:lnSpc>
              <a:spcBef>
                <a:spcPts val="0"/>
              </a:spcBef>
              <a:buNone/>
            </a:pP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16.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1600" b="1" dirty="0">
                <a:effectLst/>
                <a:latin typeface="Bookman Old Style" panose="02050604050505020204" pitchFamily="18" charset="0"/>
                <a:ea typeface="Times New Roman" panose="02020603050405020304" pitchFamily="18" charset="0"/>
                <a:cs typeface="Times New Roman" panose="02020603050405020304" pitchFamily="18" charset="0"/>
              </a:rPr>
              <a:t>D</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ana </a:t>
            </a:r>
            <a:r>
              <a:rPr lang="id-ID" sz="1600" b="1" dirty="0">
                <a:effectLst/>
                <a:latin typeface="Bookman Old Style" panose="02050604050505020204" pitchFamily="18" charset="0"/>
                <a:ea typeface="Times New Roman" panose="02020603050405020304" pitchFamily="18" charset="0"/>
                <a:cs typeface="Times New Roman" panose="02020603050405020304" pitchFamily="18" charset="0"/>
              </a:rPr>
              <a:t>P</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ensiun</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dana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pensiun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kadang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disebut</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pula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sebagai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Dana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Pensiun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Lembaga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Keuangan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(DPLK).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ditujukan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sebagai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jaminan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finansial</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saat</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pensiun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dari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pekerjaan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demikian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tertanggung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bisa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tetap</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hidup</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layak</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di masa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tuanya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endParaRPr lang="id-ID" sz="14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55600" indent="0" algn="just">
              <a:lnSpc>
                <a:spcPct val="150000"/>
              </a:lnSpc>
              <a:spcBef>
                <a:spcPts val="0"/>
              </a:spcBef>
              <a:buNone/>
            </a:pP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 dana </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pensiun</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50000"/>
              </a:lnSpc>
              <a:spcBef>
                <a:spcPts val="0"/>
              </a:spcBef>
              <a:buSzPts val="1000"/>
              <a:buNone/>
              <a:tabLst>
                <a:tab pos="457200" algn="l"/>
              </a:tabLst>
            </a:pP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BRI Life</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50000"/>
              </a:lnSpc>
              <a:spcBef>
                <a:spcPts val="0"/>
              </a:spcBef>
              <a:buSzPts val="1000"/>
              <a:buNone/>
              <a:tabLst>
                <a:tab pos="457200" algn="l"/>
              </a:tabLst>
            </a:pP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AXA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Mandiri</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50000"/>
              </a:lnSpc>
              <a:spcBef>
                <a:spcPts val="0"/>
              </a:spcBef>
              <a:buSzPts val="1000"/>
              <a:buNone/>
              <a:tabLst>
                <a:tab pos="457200" algn="l"/>
              </a:tabLst>
            </a:pP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Allianz</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50000"/>
              </a:lnSpc>
              <a:spcBef>
                <a:spcPts val="0"/>
              </a:spcBef>
              <a:buSzPts val="1000"/>
              <a:buNone/>
              <a:tabLst>
                <a:tab pos="457200" algn="l"/>
              </a:tabLst>
            </a:pP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Manulife</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Seluruh</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brand di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atas</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menyediakan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program DPLK (dana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pensiun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Tentunya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brand yang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sudah</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disebutkan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tadi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juga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telah</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mengikuti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peraturan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Undang-undang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Nomor</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11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tanggal</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20 April 1992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tentang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Dana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Pensiun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endParaRPr lang="id-ID" sz="14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55600" indent="0" algn="just">
              <a:lnSpc>
                <a:spcPct val="150000"/>
              </a:lnSpc>
              <a:spcBef>
                <a:spcPts val="0"/>
              </a:spcBef>
              <a:buNone/>
            </a:pP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400" b="1" dirty="0">
                <a:effectLst/>
                <a:latin typeface="Bookman Old Style" panose="02050604050505020204" pitchFamily="18" charset="0"/>
                <a:ea typeface="Times New Roman" panose="02020603050405020304" pitchFamily="18" charset="0"/>
                <a:cs typeface="Times New Roman" panose="02020603050405020304" pitchFamily="18" charset="0"/>
              </a:rPr>
              <a:t> dana </a:t>
            </a:r>
            <a:r>
              <a:rPr lang="en-ID" sz="1400" b="1" dirty="0" err="1">
                <a:effectLst/>
                <a:latin typeface="Bookman Old Style" panose="02050604050505020204" pitchFamily="18" charset="0"/>
                <a:ea typeface="Times New Roman" panose="02020603050405020304" pitchFamily="18" charset="0"/>
                <a:cs typeface="Times New Roman" panose="02020603050405020304" pitchFamily="18" charset="0"/>
              </a:rPr>
              <a:t>pensiun</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Besaran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bergantung</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pada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nilai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investasi</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diinginkan</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 oleh </a:t>
            </a:r>
            <a:r>
              <a:rPr lang="en-ID" sz="1400" dirty="0" err="1">
                <a:effectLst/>
                <a:latin typeface="Bookman Old Style" panose="02050604050505020204" pitchFamily="18" charset="0"/>
                <a:ea typeface="Times New Roman" panose="02020603050405020304" pitchFamily="18" charset="0"/>
                <a:cs typeface="Times New Roman" panose="02020603050405020304" pitchFamily="18" charset="0"/>
              </a:rPr>
              <a:t>peserta</a:t>
            </a:r>
            <a:r>
              <a:rPr lang="en-ID" sz="14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7305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20</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2632698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7"/>
            <a:ext cx="10385947" cy="5806743"/>
          </a:xfrm>
        </p:spPr>
        <p:txBody>
          <a:bodyPr>
            <a:normAutofit fontScale="70000" lnSpcReduction="20000"/>
          </a:bodyPr>
          <a:lstStyle/>
          <a:p>
            <a:pPr marL="0" indent="0" algn="just">
              <a:lnSpc>
                <a:spcPct val="170000"/>
              </a:lnSpc>
              <a:spcBef>
                <a:spcPts val="0"/>
              </a:spcBef>
              <a:buNone/>
            </a:pPr>
            <a:r>
              <a:rPr lang="en-ID" sz="2100" b="1" dirty="0">
                <a:effectLst/>
                <a:latin typeface="Bookman Old Style" panose="02050604050505020204" pitchFamily="18" charset="0"/>
                <a:ea typeface="Times New Roman" panose="02020603050405020304" pitchFamily="18" charset="0"/>
                <a:cs typeface="Times New Roman" panose="02020603050405020304" pitchFamily="18" charset="0"/>
              </a:rPr>
              <a:t>17. </a:t>
            </a:r>
            <a:r>
              <a:rPr lang="en-ID" sz="21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1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2100" b="1" dirty="0">
                <a:effectLst/>
                <a:latin typeface="Bookman Old Style" panose="02050604050505020204" pitchFamily="18" charset="0"/>
                <a:ea typeface="Times New Roman" panose="02020603050405020304" pitchFamily="18" charset="0"/>
                <a:cs typeface="Times New Roman" panose="02020603050405020304" pitchFamily="18" charset="0"/>
              </a:rPr>
              <a:t>S</a:t>
            </a:r>
            <a:r>
              <a:rPr lang="en-ID" sz="2100" b="1" dirty="0" err="1">
                <a:effectLst/>
                <a:latin typeface="Bookman Old Style" panose="02050604050505020204" pitchFamily="18" charset="0"/>
                <a:ea typeface="Times New Roman" panose="02020603050405020304" pitchFamily="18" charset="0"/>
                <a:cs typeface="Times New Roman" panose="02020603050405020304" pitchFamily="18" charset="0"/>
              </a:rPr>
              <a:t>yariah</a:t>
            </a:r>
            <a:endParaRPr lang="en-ID" sz="21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18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Asuransi</a:t>
            </a:r>
            <a:r>
              <a:rPr lang="en-ID" sz="18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syariah</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asuransi</a:t>
            </a:r>
            <a:r>
              <a:rPr lang="en-ID" sz="18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di Indonesia</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menggunakan</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prinsip</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syariah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dalam</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pelaksanaannya</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membedakannya</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konvensional</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pengelolaan</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dana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transparan</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menggunakan</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prinsip</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tolong-menolong</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tidak</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ditempatkan</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pada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sektor</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haram.</a:t>
            </a:r>
            <a:endParaRPr lang="en-ID"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18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1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syariah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terdapat</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di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berbagai</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pada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umumnya</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yaitu</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18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 </a:t>
            </a:r>
            <a:r>
              <a:rPr lang="en-ID" sz="18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Asuransi</a:t>
            </a:r>
            <a:r>
              <a:rPr lang="en-ID" sz="18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ID" sz="18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kesehatan</a:t>
            </a:r>
            <a:r>
              <a:rPr lang="en-ID" sz="18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 syariah</a:t>
            </a:r>
            <a:endParaRPr lang="en-ID"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18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b. </a:t>
            </a:r>
            <a:r>
              <a:rPr lang="en-ID" sz="18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Asuransi</a:t>
            </a:r>
            <a:r>
              <a:rPr lang="en-ID" sz="18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ID" sz="18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jiwa</a:t>
            </a:r>
            <a:r>
              <a:rPr lang="en-ID" sz="18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syariah</a:t>
            </a:r>
            <a:endParaRPr lang="en-ID"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18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c. </a:t>
            </a:r>
            <a:r>
              <a:rPr lang="en-ID" sz="18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Asuransi</a:t>
            </a:r>
            <a:r>
              <a:rPr lang="en-ID" sz="18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ID" sz="18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mobil</a:t>
            </a:r>
            <a:r>
              <a:rPr lang="en-ID" sz="18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 syariah</a:t>
            </a:r>
            <a:endParaRPr lang="en-ID"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1800" dirty="0">
                <a:effectLst/>
                <a:latin typeface="Bookman Old Style" panose="02050604050505020204" pitchFamily="18" charset="0"/>
                <a:ea typeface="Times New Roman" panose="02020603050405020304" pitchFamily="18" charset="0"/>
                <a:cs typeface="Times New Roman" panose="02020603050405020304" pitchFamily="18" charset="0"/>
              </a:rPr>
              <a:t>d.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pendidikan</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syariah</a:t>
            </a:r>
            <a:endParaRPr lang="en-ID"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1800" dirty="0">
                <a:effectLst/>
                <a:latin typeface="Bookman Old Style" panose="02050604050505020204" pitchFamily="18" charset="0"/>
                <a:ea typeface="Times New Roman" panose="02020603050405020304" pitchFamily="18" charset="0"/>
                <a:cs typeface="Times New Roman" panose="02020603050405020304" pitchFamily="18" charset="0"/>
              </a:rPr>
              <a:t>e.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Pengelolaan</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dana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pensiun</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lainnya</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Dalam</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praktiknya</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perusahaan</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menyediakan</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harus</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memiliki</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izin</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khusus</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unit syariah yang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diawasi</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oleh Dewan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Pengawas</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Syariah (DPS).</a:t>
            </a:r>
            <a:endParaRPr lang="en-ID"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endParaRPr lang="id-ID" sz="18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55600" indent="0" algn="just">
              <a:lnSpc>
                <a:spcPct val="170000"/>
              </a:lnSpc>
              <a:spcBef>
                <a:spcPts val="0"/>
              </a:spcBef>
              <a:buNone/>
            </a:pPr>
            <a:r>
              <a:rPr lang="en-ID" sz="18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1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800" b="1" dirty="0">
                <a:effectLst/>
                <a:latin typeface="Bookman Old Style" panose="02050604050505020204" pitchFamily="18" charset="0"/>
                <a:ea typeface="Times New Roman" panose="02020603050405020304" pitchFamily="18" charset="0"/>
                <a:cs typeface="Times New Roman" panose="02020603050405020304" pitchFamily="18" charset="0"/>
              </a:rPr>
              <a:t> syariah</a:t>
            </a:r>
            <a:endParaRPr lang="en-ID"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Prudential Syariah</a:t>
            </a:r>
            <a:r>
              <a:rPr lang="id-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Allianz Syariah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AlliSya</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id-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Amanah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Githa</a:t>
            </a:r>
            <a:r>
              <a:rPr lang="id-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Takaful</a:t>
            </a:r>
            <a:r>
              <a:rPr lang="id-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Al Amin</a:t>
            </a:r>
            <a:endParaRPr lang="id-ID"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55600" lvl="0" indent="0" algn="just">
              <a:lnSpc>
                <a:spcPct val="170000"/>
              </a:lnSpc>
              <a:spcBef>
                <a:spcPts val="0"/>
              </a:spcBef>
              <a:buSzPts val="1000"/>
              <a:buNone/>
              <a:tabLst>
                <a:tab pos="457200" algn="l"/>
              </a:tabLst>
            </a:pPr>
            <a:endParaRPr lang="en-ID"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18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1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800" b="1" dirty="0">
                <a:effectLst/>
                <a:latin typeface="Bookman Old Style" panose="02050604050505020204" pitchFamily="18" charset="0"/>
                <a:ea typeface="Times New Roman" panose="02020603050405020304" pitchFamily="18" charset="0"/>
                <a:cs typeface="Times New Roman" panose="02020603050405020304" pitchFamily="18" charset="0"/>
              </a:rPr>
              <a:t> syariah</a:t>
            </a:r>
            <a:endParaRPr lang="en-ID"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bergantung</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pada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kamu</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800" dirty="0" err="1">
                <a:effectLst/>
                <a:latin typeface="Bookman Old Style" panose="02050604050505020204" pitchFamily="18" charset="0"/>
                <a:ea typeface="Times New Roman" panose="02020603050405020304" pitchFamily="18" charset="0"/>
                <a:cs typeface="Times New Roman" panose="02020603050405020304" pitchFamily="18" charset="0"/>
              </a:rPr>
              <a:t>ambil</a:t>
            </a:r>
            <a:r>
              <a:rPr lang="en-ID" sz="18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7305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21</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3968664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7"/>
            <a:ext cx="10385947" cy="5806743"/>
          </a:xfrm>
        </p:spPr>
        <p:txBody>
          <a:bodyPr>
            <a:normAutofit/>
          </a:bodyPr>
          <a:lstStyle/>
          <a:p>
            <a:pPr marL="0" indent="0" algn="just">
              <a:lnSpc>
                <a:spcPct val="150000"/>
              </a:lnSpc>
              <a:spcBef>
                <a:spcPts val="0"/>
              </a:spcBef>
              <a:buNone/>
            </a:pP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18.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1600" b="1" dirty="0">
                <a:latin typeface="Bookman Old Style" panose="02050604050505020204" pitchFamily="18" charset="0"/>
                <a:ea typeface="Times New Roman" panose="02020603050405020304" pitchFamily="18" charset="0"/>
                <a:cs typeface="Times New Roman" panose="02020603050405020304" pitchFamily="18" charset="0"/>
              </a:rPr>
              <a:t>S</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osial</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sosial</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bersifat</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wajib</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biasanya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diselenggarakan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oleh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pemerintah</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id-ID" sz="16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55600" indent="0" algn="just">
              <a:lnSpc>
                <a:spcPct val="150000"/>
              </a:lnSpc>
              <a:spcBef>
                <a:spcPts val="0"/>
              </a:spcBef>
              <a:buNone/>
            </a:pPr>
            <a:endParaRPr lang="id-ID" sz="1600" dirty="0">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sosial</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Di Indonesia,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dikenal</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nama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BPJS Kesehatan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untuk</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proteksi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kesehatan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ada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pula Jasa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Raharja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untuk</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proteksi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kecelakaan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id-ID" sz="16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55600" indent="0" algn="just">
              <a:lnSpc>
                <a:spcPct val="150000"/>
              </a:lnSpc>
              <a:spcBef>
                <a:spcPts val="0"/>
              </a:spcBef>
              <a:buNone/>
            </a:pP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sosial</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telah</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ditentukan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oleh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pemerintah</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Ada yang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memang</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rutin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dibayarkan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setiap</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bulan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tetapi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ada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juga yang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dibayarkan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saat</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kita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menggunakan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layanannya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7305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22</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520431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7"/>
            <a:ext cx="10385947" cy="5806743"/>
          </a:xfrm>
        </p:spPr>
        <p:txBody>
          <a:bodyPr>
            <a:normAutofit fontScale="25000" lnSpcReduction="20000"/>
          </a:bodyPr>
          <a:lstStyle/>
          <a:p>
            <a:pPr marL="0" indent="0" algn="just">
              <a:lnSpc>
                <a:spcPct val="170000"/>
              </a:lnSpc>
              <a:spcBef>
                <a:spcPts val="0"/>
              </a:spcBef>
              <a:buNone/>
            </a:pP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19.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5600" b="1" dirty="0">
                <a:effectLst/>
                <a:latin typeface="Bookman Old Style" panose="02050604050505020204" pitchFamily="18" charset="0"/>
                <a:ea typeface="Times New Roman" panose="02020603050405020304" pitchFamily="18" charset="0"/>
                <a:cs typeface="Times New Roman" panose="02020603050405020304" pitchFamily="18" charset="0"/>
              </a:rPr>
              <a:t>P</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royek</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id-ID" sz="5600" b="1" dirty="0">
                <a:effectLst/>
                <a:latin typeface="Bookman Old Style" panose="02050604050505020204" pitchFamily="18" charset="0"/>
                <a:ea typeface="Times New Roman" panose="02020603050405020304" pitchFamily="18" charset="0"/>
                <a:cs typeface="Times New Roman" panose="02020603050405020304" pitchFamily="18" charset="0"/>
              </a:rPr>
              <a:t> K</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onstruksi</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Asuransi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proyek</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atau</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konstruksi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memberikan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jaminan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finansial</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apabila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terjadi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kerugian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pada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proyek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konstruksi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baik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bagi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pemilik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proyek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kontraktor</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pekerja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maupun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mesin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proyek</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konstruksi</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proyek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di Indonesia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terdiri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dari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beberapa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sesuai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objek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pertanggungannya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Berikut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proyek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konstruksi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jaminan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proyek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surety bond)</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b.</a:t>
            </a:r>
            <a:r>
              <a:rPr lang="id-ID" sz="5600" i="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i="1" dirty="0" err="1">
                <a:effectLst/>
                <a:latin typeface="Bookman Old Style" panose="02050604050505020204" pitchFamily="18" charset="0"/>
                <a:ea typeface="Times New Roman" panose="02020603050405020304" pitchFamily="18" charset="0"/>
                <a:cs typeface="Times New Roman" panose="02020603050405020304" pitchFamily="18" charset="0"/>
              </a:rPr>
              <a:t>Eraction</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 All Risk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(EAR)</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c.</a:t>
            </a:r>
            <a:r>
              <a:rPr lang="id-ID" sz="5600" i="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Contractors All Risk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(CAR)</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d</a:t>
            </a:r>
            <a:r>
              <a:rPr lang="id-ID" sz="5600" i="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Workmen Compensation &amp; </a:t>
            </a:r>
            <a:r>
              <a:rPr lang="en-ID" sz="5600" i="1" dirty="0" err="1">
                <a:effectLst/>
                <a:latin typeface="Bookman Old Style" panose="02050604050505020204" pitchFamily="18" charset="0"/>
                <a:ea typeface="Times New Roman" panose="02020603050405020304" pitchFamily="18" charset="0"/>
                <a:cs typeface="Times New Roman" panose="02020603050405020304" pitchFamily="18" charset="0"/>
              </a:rPr>
              <a:t>Empolyers</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 Liability</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e.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Comprehensive General Liability </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Con</a:t>
            </a:r>
            <a:r>
              <a:rPr lang="id-ID" sz="5600" b="1" dirty="0">
                <a:latin typeface="Bookman Old Style" panose="02050604050505020204" pitchFamily="18" charset="0"/>
                <a:ea typeface="Times New Roman" panose="02020603050405020304" pitchFamily="18" charset="0"/>
                <a:cs typeface="Times New Roman" panose="02020603050405020304" pitchFamily="18" charset="0"/>
              </a:rPr>
              <a:t>t</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oh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proyek</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konstruksi</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ACA</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Adira</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CHUBB</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MSIG</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Sinar</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Mas</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proyek</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Besaran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ditentukan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oleh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proyek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lokasi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proyek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kontraktor</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pelaksana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pemilik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kondisi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lingkungan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proyek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peluang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terjadi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musibah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jangka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waktu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penyelesaian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hingga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peralatan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mesin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dipasang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23</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2565456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7"/>
            <a:ext cx="10385947" cy="5806743"/>
          </a:xfrm>
        </p:spPr>
        <p:txBody>
          <a:bodyPr>
            <a:normAutofit fontScale="25000" lnSpcReduction="20000"/>
          </a:bodyPr>
          <a:lstStyle/>
          <a:p>
            <a:pPr marL="0" indent="0" algn="just">
              <a:lnSpc>
                <a:spcPct val="170000"/>
              </a:lnSpc>
              <a:spcBef>
                <a:spcPts val="0"/>
              </a:spcBef>
              <a:buNone/>
            </a:pPr>
            <a:r>
              <a:rPr lang="en-ID" sz="6400" b="1" dirty="0">
                <a:effectLst/>
                <a:latin typeface="Bookman Old Style" panose="02050604050505020204" pitchFamily="18" charset="0"/>
                <a:ea typeface="Times New Roman" panose="02020603050405020304" pitchFamily="18" charset="0"/>
                <a:cs typeface="Times New Roman" panose="02020603050405020304" pitchFamily="18" charset="0"/>
              </a:rPr>
              <a:t>20. </a:t>
            </a:r>
            <a:r>
              <a:rPr lang="en-ID" sz="64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6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6400" b="1" dirty="0">
                <a:latin typeface="Bookman Old Style" panose="02050604050505020204" pitchFamily="18" charset="0"/>
                <a:ea typeface="Times New Roman" panose="02020603050405020304" pitchFamily="18" charset="0"/>
                <a:cs typeface="Times New Roman" panose="02020603050405020304" pitchFamily="18" charset="0"/>
              </a:rPr>
              <a:t>T</a:t>
            </a:r>
            <a:r>
              <a:rPr lang="en-ID" sz="6400" b="1" dirty="0" err="1">
                <a:effectLst/>
                <a:latin typeface="Bookman Old Style" panose="02050604050505020204" pitchFamily="18" charset="0"/>
                <a:ea typeface="Times New Roman" panose="02020603050405020304" pitchFamily="18" charset="0"/>
                <a:cs typeface="Times New Roman" panose="02020603050405020304" pitchFamily="18" charset="0"/>
              </a:rPr>
              <a:t>anggung</a:t>
            </a:r>
            <a:r>
              <a:rPr lang="en-ID" sz="6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6400" b="1" dirty="0">
                <a:latin typeface="Bookman Old Style" panose="02050604050505020204" pitchFamily="18" charset="0"/>
                <a:ea typeface="Times New Roman" panose="02020603050405020304" pitchFamily="18" charset="0"/>
                <a:cs typeface="Times New Roman" panose="02020603050405020304" pitchFamily="18" charset="0"/>
              </a:rPr>
              <a:t>G</a:t>
            </a:r>
            <a:r>
              <a:rPr lang="en-ID" sz="6400" b="1" dirty="0" err="1">
                <a:effectLst/>
                <a:latin typeface="Bookman Old Style" panose="02050604050505020204" pitchFamily="18" charset="0"/>
                <a:ea typeface="Times New Roman" panose="02020603050405020304" pitchFamily="18" charset="0"/>
                <a:cs typeface="Times New Roman" panose="02020603050405020304" pitchFamily="18" charset="0"/>
              </a:rPr>
              <a:t>ugat</a:t>
            </a:r>
            <a:endParaRPr lang="en-ID" sz="6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Produk</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asuransi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tanggung</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gugat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memberikan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jaminan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finansial</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akibat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kelalaian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menyebabkan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kerugian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pada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pihak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ketiga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serta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menyebabkan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tuntutan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hukum</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paling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sederhana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untuk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menabrak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mobil</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orang lain.</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endParaRPr lang="id-ID" sz="56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55600" indent="0" algn="just">
              <a:lnSpc>
                <a:spcPct val="170000"/>
              </a:lnSpc>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tanggung</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gugat</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gugat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terbagi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menjadi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tiga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kategori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yaitu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gugat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personal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personal liability insurance)</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b.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gugat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umum</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general liability insurance)</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c.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gugat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profesi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professional liability insurance)</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tanggung</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gugat</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Allianz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Automobile Liability</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Askrindo</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Gugat</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AIG Personal Indemnity</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Sinarmas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Gugat</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Kresna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Insurance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Gugat</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Jasindo</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Gugat</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Asei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Gugat</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MSIG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Gugat</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CHUBB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Gugat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Untuk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Penurunan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Pelemahan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Lingkungan</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Tugu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Pratama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Product Liability Insurance</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tanggung</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gugat</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dihitung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berdasarkan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faktor</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berikut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lingkup</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usaha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batas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total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pendapatan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tahunan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lokasi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kondisi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lingkungan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sekitar</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24</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3151070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7"/>
            <a:ext cx="10385947" cy="5806743"/>
          </a:xfrm>
        </p:spPr>
        <p:txBody>
          <a:bodyPr>
            <a:normAutofit fontScale="25000" lnSpcReduction="20000"/>
          </a:bodyPr>
          <a:lstStyle/>
          <a:p>
            <a:pPr marL="0" indent="0" algn="just">
              <a:lnSpc>
                <a:spcPct val="170000"/>
              </a:lnSpc>
              <a:spcBef>
                <a:spcPts val="0"/>
              </a:spcBef>
              <a:buNone/>
            </a:pPr>
            <a:r>
              <a:rPr lang="en-ID" sz="6400" b="1" dirty="0">
                <a:effectLst/>
                <a:latin typeface="Bookman Old Style" panose="02050604050505020204" pitchFamily="18" charset="0"/>
                <a:ea typeface="Times New Roman" panose="02020603050405020304" pitchFamily="18" charset="0"/>
                <a:cs typeface="Times New Roman" panose="02020603050405020304" pitchFamily="18" charset="0"/>
              </a:rPr>
              <a:t>21. </a:t>
            </a:r>
            <a:r>
              <a:rPr lang="en-ID" sz="64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6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6400" b="1" dirty="0">
                <a:effectLst/>
                <a:latin typeface="Bookman Old Style" panose="02050604050505020204" pitchFamily="18" charset="0"/>
                <a:ea typeface="Times New Roman" panose="02020603050405020304" pitchFamily="18" charset="0"/>
                <a:cs typeface="Times New Roman" panose="02020603050405020304" pitchFamily="18" charset="0"/>
              </a:rPr>
              <a:t>U</a:t>
            </a:r>
            <a:r>
              <a:rPr lang="en-ID" sz="6400" b="1" dirty="0">
                <a:effectLst/>
                <a:latin typeface="Bookman Old Style" panose="02050604050505020204" pitchFamily="18" charset="0"/>
                <a:ea typeface="Times New Roman" panose="02020603050405020304" pitchFamily="18" charset="0"/>
                <a:cs typeface="Times New Roman" panose="02020603050405020304" pitchFamily="18" charset="0"/>
              </a:rPr>
              <a:t>ang</a:t>
            </a:r>
            <a:endParaRPr lang="en-ID" sz="6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uang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memberikan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atas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kehilangan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uang (dan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kadang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dalam</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bentuk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surat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berharga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baik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saat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perjalanan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pengiriman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maupun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saat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penyimpanan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dalam</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lemari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strong room</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Pemegang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polis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bisa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perorangan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maupun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badan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usaha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endParaRPr lang="id-ID" sz="56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55600" indent="0" algn="just">
              <a:lnSpc>
                <a:spcPct val="170000"/>
              </a:lnSpc>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uang</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terbagi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dalam</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beberapa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Adapun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uang yang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umum</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ditawarkan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meliputi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5600" i="1" dirty="0">
                <a:effectLst/>
                <a:latin typeface="Bookman Old Style" panose="02050604050505020204" pitchFamily="18" charset="0"/>
                <a:ea typeface="Times New Roman" panose="02020603050405020304" pitchFamily="18" charset="0"/>
                <a:cs typeface="Times New Roman" panose="02020603050405020304" pitchFamily="18" charset="0"/>
              </a:rPr>
              <a:t>a.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Cash in save</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b.</a:t>
            </a:r>
            <a:r>
              <a:rPr lang="id-ID" sz="5600" i="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Cash in transit</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c.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Cash in cashier box</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d.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Cash in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ATM</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uang</a:t>
            </a:r>
            <a:endParaRPr lang="id-ID" sz="56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55600" lvl="0" indent="0" algn="just">
              <a:lnSpc>
                <a:spcPct val="170000"/>
              </a:lnSpc>
              <a:spcBef>
                <a:spcPts val="0"/>
              </a:spcBef>
              <a:buSzPts val="1000"/>
              <a:buNone/>
              <a:tabLst>
                <a:tab pos="457200" algn="l"/>
              </a:tabLst>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Wahana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Tata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Aswata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Askrida</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BRI Insurance</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Kresna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Insurance</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AXA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Mandiri</a:t>
            </a:r>
            <a:endParaRPr lang="id-ID" sz="56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55600" lvl="0" indent="0" algn="just">
              <a:lnSpc>
                <a:spcPct val="170000"/>
              </a:lnSpc>
              <a:spcBef>
                <a:spcPts val="0"/>
              </a:spcBef>
              <a:buSzPts val="1000"/>
              <a:buNone/>
              <a:tabLst>
                <a:tab pos="457200" algn="l"/>
              </a:tabLst>
            </a:pP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uang</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70000"/>
              </a:lnSpc>
              <a:spcBef>
                <a:spcPts val="0"/>
              </a:spcBef>
              <a:buNone/>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bergantung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pada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nilai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uang yang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ditanggung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oleh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25</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1188341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7"/>
            <a:ext cx="10385947" cy="5806743"/>
          </a:xfrm>
        </p:spPr>
        <p:txBody>
          <a:bodyPr>
            <a:normAutofit/>
          </a:bodyPr>
          <a:lstStyle/>
          <a:p>
            <a:pPr marL="0" indent="0" algn="just">
              <a:lnSpc>
                <a:spcPct val="150000"/>
              </a:lnSpc>
              <a:spcBef>
                <a:spcPts val="0"/>
              </a:spcBef>
              <a:buNone/>
            </a:pP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22.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1600" b="1" dirty="0">
                <a:latin typeface="Bookman Old Style" panose="02050604050505020204" pitchFamily="18" charset="0"/>
                <a:ea typeface="Times New Roman" panose="02020603050405020304" pitchFamily="18" charset="0"/>
                <a:cs typeface="Times New Roman" panose="02020603050405020304" pitchFamily="18" charset="0"/>
              </a:rPr>
              <a:t>H</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ewan</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hewan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sesuai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namanya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memberikan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untuk</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hewan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peliharaan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memang</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terbilang</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cukup</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jarang</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di Indonesia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tetapi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bukan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berarti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tidak</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ada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id-ID" sz="16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355600" indent="0" algn="just">
              <a:lnSpc>
                <a:spcPct val="150000"/>
              </a:lnSpc>
              <a:spcBef>
                <a:spcPts val="0"/>
              </a:spcBef>
              <a:buNone/>
            </a:pP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Adapun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ditanggung</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antara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lain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kecelakaan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pencurian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tanggung</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jawab</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pihak</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ketiga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Sementara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itu</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hewan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bisa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diasuransikan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hewan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peliharaan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seperti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anjing</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kucing</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b="1" dirty="0" err="1">
                <a:effectLst/>
                <a:latin typeface="Bookman Old Style" panose="02050604050505020204" pitchFamily="18" charset="0"/>
                <a:ea typeface="Times New Roman" panose="02020603050405020304" pitchFamily="18" charset="0"/>
                <a:cs typeface="Times New Roman" panose="02020603050405020304" pitchFamily="18" charset="0"/>
              </a:rPr>
              <a:t>hewan</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buNone/>
            </a:pP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untuk</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hewan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antara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lain Simas Pet Insurance Share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dari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Sinar</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Mas.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Sejauh</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hanya</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Sinar</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Mas yang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sudah</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menyediakan</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1600" dirty="0" err="1">
                <a:effectLst/>
                <a:latin typeface="Bookman Old Style" panose="02050604050505020204" pitchFamily="18" charset="0"/>
                <a:ea typeface="Times New Roman" panose="02020603050405020304" pitchFamily="18" charset="0"/>
                <a:cs typeface="Times New Roman" panose="02020603050405020304" pitchFamily="18" charset="0"/>
              </a:rPr>
              <a:t>tersebut</a:t>
            </a:r>
            <a:r>
              <a:rPr lang="en-ID" sz="1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1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5560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26</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1884654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7"/>
            <a:ext cx="10385947" cy="6767583"/>
          </a:xfrm>
        </p:spPr>
        <p:txBody>
          <a:bodyPr>
            <a:normAutofit/>
          </a:bodyPr>
          <a:lstStyle/>
          <a:p>
            <a:pPr marL="266700" indent="-266700" algn="just">
              <a:lnSpc>
                <a:spcPct val="150000"/>
              </a:lnSpc>
              <a:spcBef>
                <a:spcPts val="0"/>
              </a:spcBef>
              <a:spcAft>
                <a:spcPts val="0"/>
              </a:spcAft>
              <a:buNone/>
            </a:pPr>
            <a:r>
              <a:rPr lang="id-ID" sz="1800" b="1" dirty="0">
                <a:latin typeface="Bookman Old Style" panose="02050604050505020204" pitchFamily="18" charset="0"/>
              </a:rPr>
              <a:t>C. KONSEP PEMBIAYAAN DAN ASURANSI KESEHAT</a:t>
            </a:r>
            <a:r>
              <a:rPr lang="id-ID" sz="2300" b="1" dirty="0">
                <a:latin typeface="Bookman Old Style" panose="02050604050505020204" pitchFamily="18" charset="0"/>
              </a:rPr>
              <a:t>AN</a:t>
            </a:r>
          </a:p>
          <a:p>
            <a:pPr marL="355600" indent="806450" algn="just">
              <a:lnSpc>
                <a:spcPct val="160000"/>
              </a:lnSpc>
              <a:spcBef>
                <a:spcPts val="0"/>
              </a:spcBef>
              <a:spcAft>
                <a:spcPts val="0"/>
              </a:spcAft>
              <a:buNone/>
            </a:pPr>
            <a:r>
              <a:rPr lang="id-ID" sz="1700" dirty="0">
                <a:latin typeface="Bookman Old Style" panose="02050604050505020204" pitchFamily="18" charset="0"/>
              </a:rPr>
              <a:t>Dalam kamus atau perbendaharaan kata bangsa Indonesia, tidak dikenal kata asuransi, yang dikenal adalah istilah “jaminan” atau “tanggungan”. Dalam konteks asuransi kesehatan, pengertian asuransi adalah memastikan seseorang yang menderita sakit akan mendapatkan pelayanan yang dibutuhkannya tanpa harus mempertimbangkan keadaan ekonominya. Ada pihak yang menjamin atau menanggung biaya pengobatan atau perawatannya. Pihak yang menjamin ini dalam bahasa Inggris disebut insurer atau dalam UU Asuransi disebut asuradur. Asuransi merupakan jawaban atas sifat ketidak-pastian (uncertain) dari kejadian sakit dan kebutuhan pelayanan kesehatan. Untuk memastikan bahwa kebutuhan pelayanan kesehatan dapat dibiayai secara memadai, maka seseorang atau kelompok kecil orang melakukan transfer risiko kepada pihak lain yang disebut insurer/asuradur, ataupun badan penyelenggara jaminan. (Thabrany H, 2001). </a:t>
            </a: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27</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286546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7"/>
            <a:ext cx="10385947" cy="6767583"/>
          </a:xfrm>
        </p:spPr>
        <p:txBody>
          <a:bodyPr>
            <a:normAutofit/>
          </a:bodyPr>
          <a:lstStyle/>
          <a:p>
            <a:pPr marL="266700" indent="628650" algn="just">
              <a:lnSpc>
                <a:spcPct val="150000"/>
              </a:lnSpc>
              <a:spcBef>
                <a:spcPts val="0"/>
              </a:spcBef>
              <a:spcAft>
                <a:spcPts val="0"/>
              </a:spcAft>
              <a:buNone/>
            </a:pPr>
            <a:r>
              <a:rPr lang="id-ID" sz="1400" dirty="0">
                <a:latin typeface="Bookman Old Style" panose="02050604050505020204" pitchFamily="18" charset="0"/>
              </a:rPr>
              <a:t>Dalam dunia asuransi ada </a:t>
            </a:r>
            <a:r>
              <a:rPr lang="id-ID" sz="1400" b="1" dirty="0">
                <a:latin typeface="Bookman Old Style" panose="02050604050505020204" pitchFamily="18" charset="0"/>
              </a:rPr>
              <a:t>6 (enam) macam prinsip dasar </a:t>
            </a:r>
            <a:r>
              <a:rPr lang="id-ID" sz="1400" dirty="0">
                <a:latin typeface="Bookman Old Style" panose="02050604050505020204" pitchFamily="18" charset="0"/>
              </a:rPr>
              <a:t>yang harus dipenuhi, yaitu: </a:t>
            </a:r>
          </a:p>
          <a:p>
            <a:pPr marL="177800" indent="-177800" algn="just">
              <a:lnSpc>
                <a:spcPct val="150000"/>
              </a:lnSpc>
              <a:spcBef>
                <a:spcPts val="0"/>
              </a:spcBef>
              <a:spcAft>
                <a:spcPts val="0"/>
              </a:spcAft>
              <a:buNone/>
            </a:pPr>
            <a:r>
              <a:rPr lang="id-ID" sz="1400" dirty="0">
                <a:latin typeface="Bookman Old Style" panose="02050604050505020204" pitchFamily="18" charset="0"/>
              </a:rPr>
              <a:t>1) </a:t>
            </a:r>
            <a:r>
              <a:rPr lang="id-ID" sz="1400" i="1" dirty="0">
                <a:latin typeface="Bookman Old Style" panose="02050604050505020204" pitchFamily="18" charset="0"/>
              </a:rPr>
              <a:t>Insurable interest,  </a:t>
            </a:r>
            <a:r>
              <a:rPr lang="id-ID" sz="1400" dirty="0">
                <a:latin typeface="Bookman Old Style" panose="02050604050505020204" pitchFamily="18" charset="0"/>
              </a:rPr>
              <a:t>Hak untuk mengasuransikan, yang timbul dari suatu hubungan keuangan, antara tertanggung dengan yang diasuransikan dan diakui secara hukum. </a:t>
            </a:r>
          </a:p>
          <a:p>
            <a:pPr marL="177800" indent="-177800" algn="just">
              <a:lnSpc>
                <a:spcPct val="150000"/>
              </a:lnSpc>
              <a:spcBef>
                <a:spcPts val="0"/>
              </a:spcBef>
              <a:spcAft>
                <a:spcPts val="0"/>
              </a:spcAft>
              <a:buNone/>
            </a:pPr>
            <a:r>
              <a:rPr lang="id-ID" sz="1400" dirty="0">
                <a:latin typeface="Bookman Old Style" panose="02050604050505020204" pitchFamily="18" charset="0"/>
              </a:rPr>
              <a:t>2) </a:t>
            </a:r>
            <a:r>
              <a:rPr lang="id-ID" sz="1400" i="1" dirty="0">
                <a:latin typeface="Bookman Old Style" panose="02050604050505020204" pitchFamily="18" charset="0"/>
              </a:rPr>
              <a:t>Utmost good faith , </a:t>
            </a:r>
            <a:r>
              <a:rPr lang="id-ID" sz="1400" dirty="0">
                <a:latin typeface="Bookman Old Style" panose="02050604050505020204" pitchFamily="18" charset="0"/>
              </a:rPr>
              <a:t>Suatu tindakan untuk mengungkapkan secara akurat dan lengkap, semua fakta yang material (material fact) mengenai sesuatu yang akan diasuransikan baik diminta maupun tidak. Artinya adalah: penanggung harus dengan jujur menerangkan dengan jelas segala sesuatu tentang luasnya syarat atau kondisi dari asuransi dan tertanggung juga harus memberikan keterangan yang jelas dan benar atas obyek atau kepentingan yang dipertanggungkan.</a:t>
            </a:r>
          </a:p>
          <a:p>
            <a:pPr marL="177800" indent="-177800" algn="just">
              <a:lnSpc>
                <a:spcPct val="150000"/>
              </a:lnSpc>
              <a:spcBef>
                <a:spcPts val="0"/>
              </a:spcBef>
              <a:spcAft>
                <a:spcPts val="0"/>
              </a:spcAft>
              <a:buNone/>
            </a:pPr>
            <a:r>
              <a:rPr lang="id-ID" sz="1400" dirty="0">
                <a:latin typeface="Bookman Old Style" panose="02050604050505020204" pitchFamily="18" charset="0"/>
              </a:rPr>
              <a:t>3) </a:t>
            </a:r>
            <a:r>
              <a:rPr lang="id-ID" sz="1400" i="1" dirty="0">
                <a:latin typeface="Bookman Old Style" panose="02050604050505020204" pitchFamily="18" charset="0"/>
              </a:rPr>
              <a:t>Proximate cause,  </a:t>
            </a:r>
            <a:r>
              <a:rPr lang="id-ID" sz="1400" dirty="0">
                <a:latin typeface="Bookman Old Style" panose="02050604050505020204" pitchFamily="18" charset="0"/>
              </a:rPr>
              <a:t>Suatu penyebab aktif, efisien yang menimbulkan rantaian kejadian yang menimbulkan suatu akibat tanpa adanya intervensi suatu yang mulai dan secara aktif dari sumber yang baru dan independen. </a:t>
            </a:r>
          </a:p>
          <a:p>
            <a:pPr marL="177800" indent="-177800" algn="just">
              <a:lnSpc>
                <a:spcPct val="150000"/>
              </a:lnSpc>
              <a:spcBef>
                <a:spcPts val="0"/>
              </a:spcBef>
              <a:spcAft>
                <a:spcPts val="0"/>
              </a:spcAft>
              <a:buNone/>
            </a:pPr>
            <a:r>
              <a:rPr lang="id-ID" sz="1400" dirty="0">
                <a:latin typeface="Bookman Old Style" panose="02050604050505020204" pitchFamily="18" charset="0"/>
              </a:rPr>
              <a:t>4) </a:t>
            </a:r>
            <a:r>
              <a:rPr lang="id-ID" sz="1400" i="1" dirty="0">
                <a:latin typeface="Bookman Old Style" panose="02050604050505020204" pitchFamily="18" charset="0"/>
              </a:rPr>
              <a:t>Indemnity, </a:t>
            </a:r>
            <a:r>
              <a:rPr lang="id-ID" sz="1400" dirty="0">
                <a:latin typeface="Bookman Old Style" panose="02050604050505020204" pitchFamily="18" charset="0"/>
              </a:rPr>
              <a:t> Suatu mekanisme dimana penanggung menyediakan kompensasi finansial dalam upayanya menempatkan tertanggung dalam posisi keuangan yang ia miliki sesaat sebelum terjadinya kerugian (KUHD pasal 252, 253 dan dipertegas dalam pasal 278).</a:t>
            </a:r>
          </a:p>
          <a:p>
            <a:pPr marL="177800" indent="-177800" algn="just">
              <a:lnSpc>
                <a:spcPct val="150000"/>
              </a:lnSpc>
              <a:spcBef>
                <a:spcPts val="0"/>
              </a:spcBef>
              <a:spcAft>
                <a:spcPts val="0"/>
              </a:spcAft>
              <a:buNone/>
            </a:pPr>
            <a:r>
              <a:rPr lang="id-ID" sz="1400" dirty="0">
                <a:latin typeface="Bookman Old Style" panose="02050604050505020204" pitchFamily="18" charset="0"/>
              </a:rPr>
              <a:t> 5</a:t>
            </a:r>
            <a:r>
              <a:rPr lang="id-ID" sz="1400" i="1" dirty="0">
                <a:latin typeface="Bookman Old Style" panose="02050604050505020204" pitchFamily="18" charset="0"/>
              </a:rPr>
              <a:t>) Subrogation,  </a:t>
            </a:r>
            <a:r>
              <a:rPr lang="id-ID" sz="1400" dirty="0">
                <a:latin typeface="Bookman Old Style" panose="02050604050505020204" pitchFamily="18" charset="0"/>
              </a:rPr>
              <a:t>Pengalihan hak tuntut dari tertanggung kepada penanggung setelah klaim dibayar.</a:t>
            </a:r>
          </a:p>
          <a:p>
            <a:pPr marL="177800" indent="-177800" algn="just">
              <a:lnSpc>
                <a:spcPct val="150000"/>
              </a:lnSpc>
              <a:spcBef>
                <a:spcPts val="0"/>
              </a:spcBef>
              <a:spcAft>
                <a:spcPts val="0"/>
              </a:spcAft>
              <a:buNone/>
            </a:pPr>
            <a:r>
              <a:rPr lang="id-ID" sz="1400" dirty="0">
                <a:latin typeface="Bookman Old Style" panose="02050604050505020204" pitchFamily="18" charset="0"/>
              </a:rPr>
              <a:t> 6) </a:t>
            </a:r>
            <a:r>
              <a:rPr lang="id-ID" sz="1400" i="1" dirty="0">
                <a:latin typeface="Bookman Old Style" panose="02050604050505020204" pitchFamily="18" charset="0"/>
              </a:rPr>
              <a:t>Contribution, </a:t>
            </a:r>
            <a:r>
              <a:rPr lang="id-ID" sz="1400" dirty="0">
                <a:latin typeface="Bookman Old Style" panose="02050604050505020204" pitchFamily="18" charset="0"/>
              </a:rPr>
              <a:t> Adalah hak penanggung untuk mengajak penanggung lainnya yang sama-sama menanggung, tetapi tidak harus sama kewajibannya terhadap tertanggung untuk ikut memberikan indemnity.</a:t>
            </a: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28</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4255474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7"/>
            <a:ext cx="10385947" cy="6767583"/>
          </a:xfrm>
        </p:spPr>
        <p:txBody>
          <a:bodyPr>
            <a:normAutofit/>
          </a:bodyPr>
          <a:lstStyle/>
          <a:p>
            <a:pPr marL="266700" indent="628650" algn="just">
              <a:lnSpc>
                <a:spcPct val="150000"/>
              </a:lnSpc>
              <a:spcBef>
                <a:spcPts val="0"/>
              </a:spcBef>
              <a:spcAft>
                <a:spcPts val="0"/>
              </a:spcAft>
              <a:buNone/>
            </a:pPr>
            <a:r>
              <a:rPr lang="id-ID" sz="1400" dirty="0">
                <a:latin typeface="Bookman Old Style" panose="02050604050505020204" pitchFamily="18" charset="0"/>
              </a:rPr>
              <a:t>Asuransi bersifat umum (General taxation) merupakan model dimana sumber pembiayaan diambil dari pajak pendapatan secara proporsional dari seluruh populasi yang kemudian dialokasikan untuk berbagai sektor (tidak terbatas pelayanan kesehatan). Alokasi pada sektor kesehatan biasanya berupa budget pada fasilitas kesehatan dan gaji staf kesehatan. Meskipun mempunyai cakupan yang luas, keberhasilan sistem ini tergantung pada tingkat pendapatan masyarakat dan angkatan kerja, besaran alokasi pada pelayanan kesehatan dan sistem penarikan pajak. Rendahnya pendapatan masyarakat (ekonomi negara) akan menurunkan nilai pajak, alokasi biaya pada pelayanan kesehatan sehingga mendorong rendahnya cakupan dan mutu pelayanan sehingga pada akhirnya biaya pelayanan kesehatan akan kembali ditanggung langsung oleh individu. Earmarked payroll tax Sistem ini memiliki karakteristik yang hampir serupa dengan general taxation hanya saja penarikan pajak dialokasikan langsung bagi pelayanan kesehatan sehingga lebih bersifat transparan dan dapat mendorong kesadaran pembayaran pajak karena kejelasan penggunaan. </a:t>
            </a:r>
          </a:p>
          <a:p>
            <a:pPr marL="266700" indent="628650" algn="just">
              <a:lnSpc>
                <a:spcPct val="150000"/>
              </a:lnSpc>
              <a:spcBef>
                <a:spcPts val="0"/>
              </a:spcBef>
              <a:spcAft>
                <a:spcPts val="0"/>
              </a:spcAft>
              <a:buNone/>
            </a:pPr>
            <a:r>
              <a:rPr lang="id-ID" sz="1400" dirty="0">
                <a:latin typeface="Bookman Old Style" panose="02050604050505020204" pitchFamily="18" charset="0"/>
              </a:rPr>
              <a:t>Asuransi kesehatan yang paling mutakhir adalah </a:t>
            </a:r>
            <a:r>
              <a:rPr lang="id-ID" sz="1400" i="1" dirty="0">
                <a:latin typeface="Bookman Old Style" panose="02050604050505020204" pitchFamily="18" charset="0"/>
              </a:rPr>
              <a:t>managed care</a:t>
            </a:r>
            <a:r>
              <a:rPr lang="id-ID" sz="1400" dirty="0">
                <a:latin typeface="Bookman Old Style" panose="02050604050505020204" pitchFamily="18" charset="0"/>
              </a:rPr>
              <a:t>, dimana sistem pembiayaan dikelola secara terintegrasi dengan sistem pelayanan. Asuransi kesehatan dengan model ini mulai dikembangkan di Amerika. Hal ini timbul oleh karena sistem pembiayaan kesehatan yang lama, inflasi biaya kesehatan terus meningkat jauh diatas inflasi rata-rata, sehingga digali model lain untuk mengatasi peningkatan biaya kesehatan. </a:t>
            </a: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29</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3411797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74A16A-A3FA-4A76-A2E5-D283BCFC1019}"/>
              </a:ext>
            </a:extLst>
          </p:cNvPr>
          <p:cNvSpPr>
            <a:spLocks noGrp="1"/>
          </p:cNvSpPr>
          <p:nvPr>
            <p:ph type="title"/>
          </p:nvPr>
        </p:nvSpPr>
        <p:spPr>
          <a:xfrm>
            <a:off x="900751" y="409433"/>
            <a:ext cx="9995847" cy="399008"/>
          </a:xfrm>
        </p:spPr>
        <p:txBody>
          <a:bodyPr>
            <a:normAutofit/>
          </a:bodyPr>
          <a:lstStyle/>
          <a:p>
            <a:pPr algn="l"/>
            <a:r>
              <a:rPr lang="id-ID" sz="1600" b="1" dirty="0">
                <a:latin typeface="Bookman Old Style" panose="02050604050505020204" pitchFamily="18" charset="0"/>
              </a:rPr>
              <a:t>A. PENGERTIAN ASURANSI</a:t>
            </a:r>
            <a:endParaRPr lang="en-ID" sz="1600" b="1" dirty="0">
              <a:latin typeface="Bookman Old Style" panose="02050604050505020204" pitchFamily="18" charset="0"/>
            </a:endParaRPr>
          </a:p>
        </p:txBody>
      </p:sp>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1053348" y="808441"/>
            <a:ext cx="10385947" cy="4655972"/>
          </a:xfrm>
        </p:spPr>
        <p:txBody>
          <a:bodyPr>
            <a:noAutofit/>
          </a:bodyPr>
          <a:lstStyle/>
          <a:p>
            <a:pPr marL="0" indent="0" algn="just">
              <a:lnSpc>
                <a:spcPct val="150000"/>
              </a:lnSpc>
              <a:spcAft>
                <a:spcPts val="800"/>
              </a:spcAft>
              <a:buNone/>
            </a:pPr>
            <a:r>
              <a:rPr lang="en-ID" sz="1400" b="1" dirty="0" err="1">
                <a:effectLst/>
                <a:latin typeface="Bookman Old Style" panose="02050604050505020204" pitchFamily="18" charset="0"/>
                <a:ea typeface="Calibri" panose="020F0502020204030204" pitchFamily="34" charset="0"/>
                <a:cs typeface="Times New Roman" panose="02020603050405020304" pitchFamily="18" charset="0"/>
              </a:rPr>
              <a:t>Pengertian</a:t>
            </a:r>
            <a:r>
              <a:rPr lang="en-ID" sz="14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b="1" dirty="0" err="1">
                <a:effectLst/>
                <a:latin typeface="Bookman Old Style" panose="02050604050505020204" pitchFamily="18" charset="0"/>
                <a:ea typeface="Calibri" panose="020F0502020204030204" pitchFamily="34" charset="0"/>
                <a:cs typeface="Times New Roman" panose="02020603050405020304" pitchFamily="18" charset="0"/>
              </a:rPr>
              <a:t>Asuransi</a:t>
            </a:r>
            <a:endParaRPr lang="en-ID" sz="1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Asuransi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adalah</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bentuk</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perjanjian</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antara</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kedua</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belah</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pihak</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yaitu</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Tertanggung</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dan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Penanggung</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di mana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Tertanggung</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membayar</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sebuah</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iuran</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kepada</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Penanggung</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demi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mendapatkan</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bentuk</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ganti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rugi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atas</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risiko</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finansial</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yang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dapat</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terjadi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secara</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tak</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terduga</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indent="0" algn="just">
              <a:lnSpc>
                <a:spcPct val="150000"/>
              </a:lnSpc>
              <a:spcAft>
                <a:spcPts val="800"/>
              </a:spcAft>
              <a:buNone/>
            </a:pP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Dalam</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konteks</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dunia yang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sudah</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modern,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Penanggung</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berarti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perusahaan</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asuransi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yang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ada</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sementara</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Tertanggung</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adalah</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nasabahnya</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Menurut</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UU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Republik</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Indonesia No. 40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Tahun</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2014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tentang</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Perasuransian</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a:t>
            </a:r>
          </a:p>
          <a:p>
            <a:pPr marL="0" indent="0" algn="just">
              <a:lnSpc>
                <a:spcPct val="150000"/>
              </a:lnSpc>
              <a:spcAft>
                <a:spcPts val="800"/>
              </a:spcAft>
              <a:buNone/>
            </a:pP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Asuransi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adalah</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perjanjian</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antara</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dua</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pihak</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yaitu</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perusahaan</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asuransi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dan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pemegang</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polis, yang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menjadi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dasar</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bagi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penerimaan</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premi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oleh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perusahaan</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asuransi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pengertian</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asuransi</a:t>
            </a:r>
            <a:r>
              <a:rPr lang="id-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Rasanya</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kita</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sudah</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tidak</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asing</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lagi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mendengar</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kata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asuransi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Sayangnya</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kata yang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satu</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ini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mempunyai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konotasi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yang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negatif</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Terutama</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bila</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mendengar</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kata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agen</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asuransi</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kita</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akan</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cenderung</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400" dirty="0" err="1">
                <a:effectLst/>
                <a:latin typeface="Bookman Old Style" panose="02050604050505020204" pitchFamily="18" charset="0"/>
                <a:ea typeface="Calibri" panose="020F0502020204030204" pitchFamily="34" charset="0"/>
                <a:cs typeface="Times New Roman" panose="02020603050405020304" pitchFamily="18" charset="0"/>
              </a:rPr>
              <a:t>menghindar</a:t>
            </a: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en-ID" sz="1400"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indent="0" algn="just">
              <a:lnSpc>
                <a:spcPct val="150000"/>
              </a:lnSpc>
              <a:spcBef>
                <a:spcPts val="0"/>
              </a:spcBef>
              <a:buNone/>
            </a:pPr>
            <a:endParaRPr lang="en-ID" sz="1400" dirty="0">
              <a:latin typeface="Bookman Old Style" panose="02050604050505020204" pitchFamily="18"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0915930" y="5584021"/>
            <a:ext cx="542697" cy="279400"/>
          </a:xfrm>
        </p:spPr>
        <p:txBody>
          <a:bodyPr/>
          <a:lstStyle/>
          <a:p>
            <a:fld id="{E97799C9-84D9-46D2-A11E-BCF8A720529D}" type="slidenum">
              <a:rPr lang="en-US" sz="1200" smtClean="0">
                <a:solidFill>
                  <a:schemeClr val="tx1"/>
                </a:solidFill>
                <a:latin typeface="Bookman Old Style" panose="02050604050505020204" pitchFamily="18" charset="0"/>
              </a:rPr>
              <a:t>3</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4028638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7"/>
            <a:ext cx="10385947" cy="6767583"/>
          </a:xfrm>
        </p:spPr>
        <p:txBody>
          <a:bodyPr>
            <a:normAutofit/>
          </a:bodyPr>
          <a:lstStyle/>
          <a:p>
            <a:pPr marL="266700" indent="628650" algn="just">
              <a:lnSpc>
                <a:spcPct val="150000"/>
              </a:lnSpc>
              <a:spcBef>
                <a:spcPts val="0"/>
              </a:spcBef>
              <a:spcAft>
                <a:spcPts val="0"/>
              </a:spcAft>
              <a:buNone/>
            </a:pPr>
            <a:r>
              <a:rPr lang="id-ID" sz="1400" dirty="0">
                <a:latin typeface="Bookman Old Style" panose="02050604050505020204" pitchFamily="18" charset="0"/>
              </a:rPr>
              <a:t>Secara umum dapat didefinisikan bahwa managed care adalah suatu sistem dimana pelayanan kesehatan terlaksana secara terintegrasi dengan sistem pembiayaan kesehatan, yang mempunyai 5 (lima) elemen sebagai berikut: 1. Penyelenggaraan pelayanan kesehatan oleh provider tertentu (selecte provider). 2. Adanya kriteria khusus untuk penetapan provider. 3. Mempunyai program pengawasan mutu dan managemen utilisasi. 4. Penekanan pada upaya promotive dan preventive. 5. Ada financial insentive bagi peserta yang melaksanakan pelayanan sesuai prosedur. (Juanita, 2002).</a:t>
            </a:r>
          </a:p>
          <a:p>
            <a:pPr marL="266700" indent="628650" algn="just">
              <a:lnSpc>
                <a:spcPct val="150000"/>
              </a:lnSpc>
              <a:spcBef>
                <a:spcPts val="0"/>
              </a:spcBef>
              <a:spcAft>
                <a:spcPts val="0"/>
              </a:spcAft>
              <a:buNone/>
            </a:pPr>
            <a:r>
              <a:rPr lang="id-ID" sz="1400" dirty="0">
                <a:latin typeface="Bookman Old Style" panose="02050604050505020204" pitchFamily="18" charset="0"/>
              </a:rPr>
              <a:t>Organisasi Kesehatan Dunia (WHO) menyatakan alokasi anggaran untuk kesehatan yang ideal adalah sekurang-kurangnya 6% dari anggaran belanja negara (APBN). Sementara itu di negara-negara maju, alokasi anggaran untuk kesehatan mencapai 6%-15%. Di Indonesia anggaran untuk Departemen Kesehatan kurang 5% dari APBN. Melihat karakteristik tersebut diatas, maka biaya yang timbul akibat gangguan kesehatan (penyakit) merupakan obyek yang layak diasuransikan untuk meringankan beban yang ditanggung oleh penderita serta meningkatkan akses pelayanan kesehatan yang merupakan kebutuhan hidup masyarakat. WHO didalam The World Health Report 2000Health System: Inproving Pervormance juga merekomendasikan untuk mengembangkan sistem pembayaran secara ”pre payment”, baik dalam bentuk asuransi, tax, maupun social security. Sistem kesehatan haruslah dirancang sedemikian rupa, sehingga bersifat terintegrasi antara sistem pelayanan dan sistem pembiayaan, mutu terjamin (quality assurance) dengan biaya terkendali (cost containment). </a:t>
            </a: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30</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23233657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776026" y="331717"/>
            <a:ext cx="10385947" cy="6767583"/>
          </a:xfrm>
        </p:spPr>
        <p:txBody>
          <a:bodyPr>
            <a:normAutofit/>
          </a:bodyPr>
          <a:lstStyle/>
          <a:p>
            <a:pPr marL="266700" indent="628650" algn="just">
              <a:lnSpc>
                <a:spcPct val="150000"/>
              </a:lnSpc>
              <a:spcBef>
                <a:spcPts val="0"/>
              </a:spcBef>
              <a:spcAft>
                <a:spcPts val="0"/>
              </a:spcAft>
              <a:buNone/>
            </a:pPr>
            <a:r>
              <a:rPr lang="id-ID" sz="1600" dirty="0">
                <a:latin typeface="Bookman Old Style" panose="02050604050505020204" pitchFamily="18" charset="0"/>
              </a:rPr>
              <a:t>Indonesia dengan kondisi yang sangat turbulensi dalam berbagai hal pada saat ini, serta dengan keterbatasan resources yang ada, maka sistem managed care merupakan pilihan yang tepat dalam mengatasi masalah pembiayaan kesehatan. Managed care dianggap tepat untuk kondisi di Indonesia, kemungkinan karena sistem pembiayaan managed care dikelola secara terintegrasi dengan sistem pembiayaan, dengan managed care berarti badan pengelola dana (perusahaan asuransi) tidak hanya berperan sebagai juru bayar, sebagaimana berlaku pada asuransi tradisional, tapi ikut berperan dalam dua hal penting, yaitu pengawasan mutu pelayanan (quality control) dan pengendalian biaya (cost containment). Salah satu elemen managed care adalah bahwa pelayanan diberikan oleh provider tertentu, yaitu yang memenuhi kriteria yang ditetapkan meliputi aspek administrasi, fasilitas sarana, prasarana, prosedur dan proses kerja atau dengan istilah lain meliputi proses bisnis, proses produksi, sarana, produk dan pelayanan. Dengan cara ini, maka pengelola dana (asuransi) ikut mengendalikan mutu pelayanan yang diberikan kepada pesertanya.</a:t>
            </a: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31</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36391772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7"/>
            <a:ext cx="10385947" cy="5806743"/>
          </a:xfrm>
        </p:spPr>
        <p:txBody>
          <a:bodyPr>
            <a:normAutofit fontScale="25000" lnSpcReduction="20000"/>
          </a:bodyPr>
          <a:lstStyle/>
          <a:p>
            <a:pPr marL="266700" indent="-266700" algn="just">
              <a:lnSpc>
                <a:spcPct val="150000"/>
              </a:lnSpc>
              <a:spcBef>
                <a:spcPts val="0"/>
              </a:spcBef>
              <a:spcAft>
                <a:spcPts val="0"/>
              </a:spcAft>
              <a:buNone/>
            </a:pPr>
            <a:r>
              <a:rPr lang="id-ID" sz="6400" b="1" dirty="0">
                <a:latin typeface="Bookman Old Style" panose="02050604050505020204" pitchFamily="18" charset="0"/>
              </a:rPr>
              <a:t>D. PENUTUP</a:t>
            </a:r>
          </a:p>
          <a:p>
            <a:pPr marL="355600" indent="722313" algn="just">
              <a:lnSpc>
                <a:spcPct val="170000"/>
              </a:lnSpc>
              <a:spcBef>
                <a:spcPts val="0"/>
              </a:spcBef>
              <a:spcAft>
                <a:spcPts val="0"/>
              </a:spcAft>
              <a:buNone/>
            </a:pPr>
            <a:endParaRPr lang="id-ID" sz="5600" dirty="0">
              <a:latin typeface="Bookman Old Style" panose="02050604050505020204" pitchFamily="18" charset="0"/>
            </a:endParaRPr>
          </a:p>
          <a:p>
            <a:pPr marL="355600" indent="722313" algn="just">
              <a:lnSpc>
                <a:spcPct val="170000"/>
              </a:lnSpc>
              <a:spcBef>
                <a:spcPts val="0"/>
              </a:spcBef>
              <a:spcAft>
                <a:spcPts val="0"/>
              </a:spcAft>
              <a:buNone/>
            </a:pPr>
            <a:r>
              <a:rPr lang="id-ID" sz="5600" dirty="0">
                <a:latin typeface="Bookman Old Style" panose="02050604050505020204" pitchFamily="18" charset="0"/>
              </a:rPr>
              <a:t>Peningkatan biaya pelayanan kesehatan yang makin tidak terkendali serta mengantisipasi ketidakmampuan masyarakat dalam mengakses pelayanan kesehatan sehingga perkembangan penyakit semakin tidak terkendali, maka pilihan yang tepat untuk pembiayaan kesehatan adalah asuransi kesehatan. Mengingat kondisi ekonomi negara dan masyarakat serta keterbatasan sumber daya yang ada, maka perlu dikembangkan pilihan asuransi kesehatan dengan suatu pendekatan yang efisien, efektif dan berkualitas agar dapat menjangkau masyarakat luas. </a:t>
            </a:r>
          </a:p>
          <a:p>
            <a:pPr marL="355600" indent="722313" algn="just">
              <a:lnSpc>
                <a:spcPct val="170000"/>
              </a:lnSpc>
              <a:spcBef>
                <a:spcPts val="0"/>
              </a:spcBef>
              <a:spcAft>
                <a:spcPts val="0"/>
              </a:spcAft>
              <a:buNone/>
            </a:pPr>
            <a:r>
              <a:rPr lang="id-ID" sz="5600" dirty="0">
                <a:latin typeface="Bookman Old Style" panose="02050604050505020204" pitchFamily="18" charset="0"/>
              </a:rPr>
              <a:t>Untuk itu, sudah saatnya dikembangkan asuransi kesehatan nasional dengan managed care sebagai bentuk operasionalnya. Dengan cakupan asuransi yang semakin luas, maka diperlukan jaringan pelayanan (Rumah Sakit) yang semakin luas pula. Tuntutan terhadap pelayanan yang berkualitas baik terhadap penyelenggaraan asuransi kesehatan maupun penyelenggaraan pelayanan kesehatan akan semakin meningkat, upaya peningkatan yang berkesinambungan tidak hanya menjadi tanggungjawab pemberi pelayanan kesehatan saja tetapi juga bagi penyelenggaraan asuransi. Sebaiknya mengikuti program asuransi kesehatan sejak umur yang masih dini. Hal ini untuk mengantisipasi terhadap penolakan keikutsertaan asuransi kesehatan. Oleh karena risiko yang harus ditanggung pada usia tua besar sekali, berbeda dengan kalau masih berusia muda.</a:t>
            </a:r>
          </a:p>
          <a:p>
            <a:pPr marL="35560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32</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26879347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0160D46-3309-4FBD-A8E7-3DB17D7823D5}"/>
              </a:ext>
            </a:extLst>
          </p:cNvPr>
          <p:cNvPicPr>
            <a:picLocks noGrp="1" noChangeAspect="1"/>
          </p:cNvPicPr>
          <p:nvPr>
            <p:ph idx="1"/>
          </p:nvPr>
        </p:nvPicPr>
        <p:blipFill>
          <a:blip r:embed="rId2"/>
          <a:srcRect/>
          <a:stretch/>
        </p:blipFill>
        <p:spPr>
          <a:xfrm>
            <a:off x="829148" y="115070"/>
            <a:ext cx="10533703" cy="5775845"/>
          </a:xfrm>
          <a:effectLst>
            <a:glow rad="127000">
              <a:srgbClr val="0070C0">
                <a:alpha val="37000"/>
              </a:srgbClr>
            </a:glow>
            <a:outerShdw blurRad="50800" dir="5400000" sx="7000" sy="7000" algn="ctr" rotWithShape="0">
              <a:schemeClr val="bg1">
                <a:alpha val="47000"/>
              </a:schemeClr>
            </a:outerShdw>
          </a:effectLst>
        </p:spPr>
      </p:pic>
      <p:sp>
        <p:nvSpPr>
          <p:cNvPr id="7" name="Rectangle 6">
            <a:extLst>
              <a:ext uri="{FF2B5EF4-FFF2-40B4-BE49-F238E27FC236}">
                <a16:creationId xmlns:a16="http://schemas.microsoft.com/office/drawing/2014/main" id="{B729DBC4-C18B-4D5B-8D6C-40A6E0C8ACDA}"/>
              </a:ext>
            </a:extLst>
          </p:cNvPr>
          <p:cNvSpPr/>
          <p:nvPr/>
        </p:nvSpPr>
        <p:spPr>
          <a:xfrm>
            <a:off x="1662157" y="1255187"/>
            <a:ext cx="9130534" cy="707886"/>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a:spAutoFit/>
          </a:bodyPr>
          <a:lstStyle/>
          <a:p>
            <a:pPr marL="179388" indent="-179388"/>
            <a:r>
              <a:rPr lang="id-ID" sz="2000" b="0" cap="none" spc="0" dirty="0">
                <a:ln w="0"/>
                <a:solidFill>
                  <a:srgbClr val="FFFF00"/>
                </a:solidFill>
                <a:effectLst>
                  <a:outerShdw blurRad="38100" dist="19050" dir="2700000" algn="tl" rotWithShape="0">
                    <a:schemeClr val="dk1">
                      <a:alpha val="40000"/>
                    </a:schemeClr>
                  </a:outerShdw>
                </a:effectLst>
                <a:latin typeface="Bodoni MT Black" panose="02070A03080606020203" pitchFamily="18" charset="0"/>
              </a:rPr>
              <a:t>“ ADA DUA NIKMAT YANG SERINGKALI DILUPAKAN MANUSIA; KESEHATAN DAN WAKTU SENGGANG</a:t>
            </a:r>
            <a:r>
              <a:rPr lang="id-ID" sz="2000" b="0"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rPr>
              <a:t>”</a:t>
            </a:r>
            <a:endParaRPr lang="en-US" sz="2000" b="0" cap="none" spc="0" dirty="0">
              <a:ln w="0"/>
              <a:solidFill>
                <a:srgbClr val="FFFF00"/>
              </a:solidFill>
              <a:effectLst>
                <a:outerShdw blurRad="38100" dist="19050" dir="2700000" algn="tl" rotWithShape="0">
                  <a:schemeClr val="dk1">
                    <a:alpha val="40000"/>
                  </a:schemeClr>
                </a:outerShdw>
              </a:effectLst>
              <a:latin typeface="Arial Black" panose="020B0A04020102020204" pitchFamily="34" charset="0"/>
            </a:endParaRPr>
          </a:p>
        </p:txBody>
      </p:sp>
    </p:spTree>
    <p:extLst>
      <p:ext uri="{BB962C8B-B14F-4D97-AF65-F5344CB8AC3E}">
        <p14:creationId xmlns:p14="http://schemas.microsoft.com/office/powerpoint/2010/main" val="408876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74A16A-A3FA-4A76-A2E5-D283BCFC1019}"/>
              </a:ext>
            </a:extLst>
          </p:cNvPr>
          <p:cNvSpPr>
            <a:spLocks noGrp="1"/>
          </p:cNvSpPr>
          <p:nvPr>
            <p:ph type="title"/>
          </p:nvPr>
        </p:nvSpPr>
        <p:spPr>
          <a:xfrm>
            <a:off x="900751" y="409433"/>
            <a:ext cx="9995847" cy="399008"/>
          </a:xfrm>
        </p:spPr>
        <p:txBody>
          <a:bodyPr>
            <a:normAutofit/>
          </a:bodyPr>
          <a:lstStyle/>
          <a:p>
            <a:pPr algn="l"/>
            <a:r>
              <a:rPr lang="id-ID" sz="1600" b="1" dirty="0">
                <a:latin typeface="Bookman Old Style" panose="02050604050505020204" pitchFamily="18" charset="0"/>
              </a:rPr>
              <a:t>A. PENGERTIAN ASURANSI</a:t>
            </a:r>
            <a:endParaRPr lang="en-ID" sz="1600" b="1" dirty="0">
              <a:latin typeface="Bookman Old Style" panose="02050604050505020204" pitchFamily="18" charset="0"/>
            </a:endParaRPr>
          </a:p>
        </p:txBody>
      </p:sp>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1053348" y="808441"/>
            <a:ext cx="10385947" cy="4655972"/>
          </a:xfrm>
        </p:spPr>
        <p:txBody>
          <a:bodyPr>
            <a:noAutofit/>
          </a:bodyPr>
          <a:lstStyle/>
          <a:p>
            <a:pPr marL="0" indent="0" algn="just">
              <a:lnSpc>
                <a:spcPct val="150000"/>
              </a:lnSpc>
              <a:spcAft>
                <a:spcPts val="800"/>
              </a:spcAft>
              <a:buNone/>
            </a:pP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Sementara</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itu</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menurut</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KBBI:</a:t>
            </a:r>
          </a:p>
          <a:p>
            <a:pPr marL="0" indent="0" algn="just">
              <a:lnSpc>
                <a:spcPct val="150000"/>
              </a:lnSpc>
              <a:spcAft>
                <a:spcPts val="800"/>
              </a:spcAft>
              <a:buNone/>
            </a:pP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Asuransi</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sebagai</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kata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kerja</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adalah</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pertanggungan</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perjanjian</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antara</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dua</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pihak</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pihak</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yang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satu</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berkewajiban</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membayar</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iuran</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dan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pihak</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yang lain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berkewajiban</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memberikan</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jaminan</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sepenuhnya</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kepada</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pembayar</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iuran</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apabila</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terjadi</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sesuatu</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yang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menimpa</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pihak</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pertama</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atau</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barang</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miliknya</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sesuai</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dengan</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perjanjian</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 yang </a:t>
            </a:r>
            <a:r>
              <a:rPr lang="en-ID" sz="1600" dirty="0" err="1">
                <a:effectLst/>
                <a:latin typeface="Bookman Old Style" panose="02050604050505020204" pitchFamily="18" charset="0"/>
                <a:ea typeface="Calibri" panose="020F0502020204030204" pitchFamily="34" charset="0"/>
                <a:cs typeface="Times New Roman" panose="02020603050405020304" pitchFamily="18" charset="0"/>
              </a:rPr>
              <a:t>dibuat</a:t>
            </a:r>
            <a:r>
              <a:rPr lang="en-ID" sz="1600" dirty="0">
                <a:effectLst/>
                <a:latin typeface="Bookman Old Style" panose="02050604050505020204" pitchFamily="18" charset="0"/>
                <a:ea typeface="Calibri" panose="020F0502020204030204" pitchFamily="34" charset="0"/>
                <a:cs typeface="Times New Roman" panose="02020603050405020304" pitchFamily="18" charset="0"/>
              </a:rPr>
              <a:t>)”</a:t>
            </a:r>
          </a:p>
          <a:p>
            <a:pPr marL="0" indent="0" algn="just">
              <a:lnSpc>
                <a:spcPct val="150000"/>
              </a:lnSpc>
              <a:spcBef>
                <a:spcPts val="0"/>
              </a:spcBef>
              <a:buNone/>
            </a:pPr>
            <a:endParaRPr lang="en-ID" sz="1400" dirty="0">
              <a:latin typeface="Bookman Old Style" panose="02050604050505020204" pitchFamily="18"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0915930" y="5723721"/>
            <a:ext cx="542697" cy="279400"/>
          </a:xfrm>
        </p:spPr>
        <p:txBody>
          <a:bodyPr/>
          <a:lstStyle/>
          <a:p>
            <a:fld id="{E97799C9-84D9-46D2-A11E-BCF8A720529D}" type="slidenum">
              <a:rPr lang="en-US" sz="1200" smtClean="0">
                <a:solidFill>
                  <a:schemeClr val="tx1"/>
                </a:solidFill>
                <a:latin typeface="Bookman Old Style" panose="02050604050505020204" pitchFamily="18" charset="0"/>
              </a:rPr>
              <a:t>4</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3343890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443362"/>
            <a:ext cx="10385947" cy="5453797"/>
          </a:xfrm>
        </p:spPr>
        <p:txBody>
          <a:bodyPr>
            <a:normAutofit fontScale="62500" lnSpcReduction="20000"/>
          </a:bodyPr>
          <a:lstStyle/>
          <a:p>
            <a:pPr marL="266700" indent="-266700" algn="just">
              <a:lnSpc>
                <a:spcPct val="150000"/>
              </a:lnSpc>
              <a:spcBef>
                <a:spcPts val="0"/>
              </a:spcBef>
              <a:spcAft>
                <a:spcPts val="0"/>
              </a:spcAft>
              <a:buNone/>
            </a:pPr>
            <a:r>
              <a:rPr lang="id-ID" sz="2600" b="1" dirty="0">
                <a:latin typeface="Bookman Old Style" panose="02050604050505020204" pitchFamily="18" charset="0"/>
              </a:rPr>
              <a:t>B. BENTUK DAN MACAM ASURANSI KESEHATAN</a:t>
            </a:r>
          </a:p>
          <a:p>
            <a:pPr marL="266700" indent="0" algn="just">
              <a:lnSpc>
                <a:spcPct val="170000"/>
              </a:lnSpc>
              <a:spcAft>
                <a:spcPts val="800"/>
              </a:spcAft>
              <a:buNone/>
            </a:pPr>
            <a:r>
              <a:rPr lang="en-ID" sz="22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Jenis-jenis</a:t>
            </a:r>
            <a:r>
              <a:rPr lang="en-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di Indonesia sangat </a:t>
            </a:r>
            <a:r>
              <a:rPr lang="en-ID" sz="22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banyak</a:t>
            </a:r>
            <a:r>
              <a:rPr lang="en-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mulai</a:t>
            </a:r>
            <a:r>
              <a:rPr lang="en-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dari</a:t>
            </a:r>
            <a:r>
              <a:rPr lang="en-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kesehatan</a:t>
            </a:r>
            <a:r>
              <a:rPr lang="en-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jiwa</a:t>
            </a:r>
            <a:r>
              <a:rPr lang="en-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properti</a:t>
            </a:r>
            <a:r>
              <a:rPr lang="en-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kendaraan</a:t>
            </a:r>
            <a:r>
              <a:rPr lang="en-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hingga</a:t>
            </a:r>
            <a:r>
              <a:rPr lang="en-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hewan</a:t>
            </a:r>
            <a:r>
              <a:rPr lang="en-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id-ID" sz="2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marL="266700" indent="0" algn="just">
              <a:lnSpc>
                <a:spcPct val="170000"/>
              </a:lnSpc>
              <a:spcAft>
                <a:spcPts val="800"/>
              </a:spcAft>
              <a:buNone/>
            </a:pPr>
            <a:endParaRPr lang="id-ID"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en-ID" sz="2200" b="1" dirty="0">
                <a:solidFill>
                  <a:srgbClr val="333333"/>
                </a:solidFill>
                <a:effectLst/>
                <a:latin typeface="Bookman Old Style" panose="02050604050505020204" pitchFamily="18" charset="0"/>
                <a:ea typeface="Times New Roman" panose="02020603050405020304" pitchFamily="18" charset="0"/>
                <a:cs typeface="Times New Roman" panose="02020603050405020304" pitchFamily="18" charset="0"/>
              </a:rPr>
              <a:t>1. </a:t>
            </a:r>
            <a:r>
              <a:rPr lang="en-ID" sz="2200" b="1" dirty="0" err="1">
                <a:solidFill>
                  <a:srgbClr val="333333"/>
                </a:solidFill>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200" b="1" dirty="0">
                <a:solidFill>
                  <a:srgbClr val="333333"/>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b="1" dirty="0" err="1">
                <a:solidFill>
                  <a:srgbClr val="333333"/>
                </a:solidFill>
                <a:effectLst/>
                <a:latin typeface="Bookman Old Style" panose="02050604050505020204" pitchFamily="18" charset="0"/>
                <a:ea typeface="Times New Roman" panose="02020603050405020304" pitchFamily="18" charset="0"/>
                <a:cs typeface="Times New Roman" panose="02020603050405020304" pitchFamily="18" charset="0"/>
              </a:rPr>
              <a:t>kesehatan</a:t>
            </a:r>
            <a:endParaRPr lang="en-ID" sz="2200" dirty="0">
              <a:effectLst/>
              <a:latin typeface="Calibri" panose="020F0502020204030204" pitchFamily="34" charset="0"/>
              <a:ea typeface="Calibri" panose="020F0502020204030204" pitchFamily="34" charset="0"/>
              <a:cs typeface="Times New Roman" panose="02020603050405020304" pitchFamily="18" charset="0"/>
            </a:endParaRPr>
          </a:p>
          <a:p>
            <a:pPr marL="177800" indent="0" algn="just">
              <a:lnSpc>
                <a:spcPct val="170000"/>
              </a:lnSpc>
              <a:spcBef>
                <a:spcPts val="0"/>
              </a:spcBef>
              <a:buNone/>
            </a:pPr>
            <a:r>
              <a:rPr lang="en-ID" sz="22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Asuransi</a:t>
            </a:r>
            <a:r>
              <a:rPr lang="en-ID" sz="22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22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kesehatan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memberikan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penggantian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biaya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perawatan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medis</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akibat</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sakit</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ataupun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kecelakaan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Adapun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manfaat</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utamanya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terdiri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atas</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rawat</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inap</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rawat</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jalan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Kemudian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terdapat</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juga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manfaat</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tambahan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berupa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manfaat</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perawatan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untuk</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proses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melahirkan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perawatan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mata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gigi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2200" dirty="0">
              <a:effectLst/>
              <a:latin typeface="Calibri" panose="020F0502020204030204" pitchFamily="34" charset="0"/>
              <a:ea typeface="Calibri" panose="020F0502020204030204" pitchFamily="34" charset="0"/>
              <a:cs typeface="Times New Roman" panose="02020603050405020304" pitchFamily="18" charset="0"/>
            </a:endParaRPr>
          </a:p>
          <a:p>
            <a:pPr marL="266700" indent="-88900" algn="just">
              <a:lnSpc>
                <a:spcPct val="170000"/>
              </a:lnSpc>
              <a:spcBef>
                <a:spcPts val="0"/>
              </a:spcBef>
              <a:buNone/>
            </a:pP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kesehatan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terbagi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lagi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menjadi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beberapa</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kategori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yaitu</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2200" dirty="0">
              <a:effectLst/>
              <a:latin typeface="Calibri" panose="020F0502020204030204" pitchFamily="34" charset="0"/>
              <a:ea typeface="Calibri" panose="020F0502020204030204" pitchFamily="34" charset="0"/>
              <a:cs typeface="Times New Roman" panose="02020603050405020304" pitchFamily="18" charset="0"/>
            </a:endParaRPr>
          </a:p>
          <a:p>
            <a:pPr marL="266700" indent="0" algn="just">
              <a:lnSpc>
                <a:spcPct val="170000"/>
              </a:lnSpc>
              <a:spcBef>
                <a:spcPts val="0"/>
              </a:spcBef>
              <a:buSzPts val="1000"/>
              <a:buNone/>
              <a:tabLst>
                <a:tab pos="457200" algn="l"/>
              </a:tabLst>
            </a:pP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a.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kesehatan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individu</a:t>
            </a:r>
            <a:endParaRPr lang="en-ID" sz="2200" dirty="0">
              <a:effectLst/>
              <a:latin typeface="Calibri" panose="020F0502020204030204" pitchFamily="34" charset="0"/>
              <a:ea typeface="Calibri" panose="020F0502020204030204" pitchFamily="34" charset="0"/>
              <a:cs typeface="Times New Roman" panose="02020603050405020304" pitchFamily="18" charset="0"/>
            </a:endParaRPr>
          </a:p>
          <a:p>
            <a:pPr marL="266700" indent="0" algn="just">
              <a:lnSpc>
                <a:spcPct val="170000"/>
              </a:lnSpc>
              <a:spcBef>
                <a:spcPts val="0"/>
              </a:spcBef>
              <a:buSzPts val="1000"/>
              <a:buNone/>
              <a:tabLst>
                <a:tab pos="457200" algn="l"/>
              </a:tabLst>
            </a:pP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b.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kesehatan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keluarga</a:t>
            </a:r>
            <a:endParaRPr lang="en-ID" sz="2200" dirty="0">
              <a:effectLst/>
              <a:latin typeface="Calibri" panose="020F0502020204030204" pitchFamily="34" charset="0"/>
              <a:ea typeface="Calibri" panose="020F0502020204030204" pitchFamily="34" charset="0"/>
              <a:cs typeface="Times New Roman" panose="02020603050405020304" pitchFamily="18" charset="0"/>
            </a:endParaRPr>
          </a:p>
          <a:p>
            <a:pPr marL="266700" indent="0" algn="just">
              <a:lnSpc>
                <a:spcPct val="170000"/>
              </a:lnSpc>
              <a:spcBef>
                <a:spcPts val="0"/>
              </a:spcBef>
              <a:buSzPts val="1000"/>
              <a:buNone/>
              <a:tabLst>
                <a:tab pos="457200" algn="l"/>
              </a:tabLst>
            </a:pP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c.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kesehatan</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anak</a:t>
            </a:r>
            <a:endParaRPr lang="en-ID" sz="2200" dirty="0">
              <a:effectLst/>
              <a:latin typeface="Calibri" panose="020F0502020204030204" pitchFamily="34" charset="0"/>
              <a:ea typeface="Calibri" panose="020F0502020204030204" pitchFamily="34" charset="0"/>
              <a:cs typeface="Times New Roman" panose="02020603050405020304" pitchFamily="18" charset="0"/>
            </a:endParaRPr>
          </a:p>
          <a:p>
            <a:pPr marL="266700" indent="-266700" algn="just">
              <a:lnSpc>
                <a:spcPct val="150000"/>
              </a:lnSpc>
              <a:spcBef>
                <a:spcPts val="0"/>
              </a:spcBef>
              <a:spcAft>
                <a:spcPts val="0"/>
              </a:spcAft>
              <a:buNone/>
            </a:pPr>
            <a:endParaRPr lang="id-ID" sz="2200" dirty="0">
              <a:latin typeface="Arial Black" panose="020B0A04020102020204" pitchFamily="34" charset="0"/>
            </a:endParaRPr>
          </a:p>
          <a:p>
            <a:pPr marL="174625" indent="3175" algn="just">
              <a:lnSpc>
                <a:spcPct val="150000"/>
              </a:lnSpc>
              <a:spcBef>
                <a:spcPts val="0"/>
              </a:spcBef>
              <a:buNone/>
            </a:pP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Cigna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Proteksi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Sehat</a:t>
            </a: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AXA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Mandiri</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Smartcare</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Executive</a:t>
            </a: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Lippo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HealthPlus</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Family</a:t>
            </a: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Simas </a:t>
            </a:r>
            <a:r>
              <a:rPr lang="en-ID" sz="2200" dirty="0" err="1">
                <a:effectLst/>
                <a:latin typeface="Bookman Old Style" panose="02050604050505020204" pitchFamily="18" charset="0"/>
                <a:ea typeface="Times New Roman" panose="02020603050405020304" pitchFamily="18" charset="0"/>
                <a:cs typeface="Times New Roman" panose="02020603050405020304" pitchFamily="18" charset="0"/>
              </a:rPr>
              <a:t>Sehat</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 Gold</a:t>
            </a:r>
            <a:r>
              <a:rPr lang="id-ID" sz="22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2200" dirty="0">
                <a:effectLst/>
                <a:latin typeface="Bookman Old Style" panose="02050604050505020204" pitchFamily="18" charset="0"/>
                <a:ea typeface="Times New Roman" panose="02020603050405020304" pitchFamily="18" charset="0"/>
                <a:cs typeface="Times New Roman" panose="02020603050405020304" pitchFamily="18" charset="0"/>
              </a:rPr>
              <a:t>BRI Life Simply HealthCare</a:t>
            </a:r>
            <a:endParaRPr lang="en-ID" sz="2200" dirty="0">
              <a:effectLst/>
              <a:latin typeface="Calibri" panose="020F0502020204030204" pitchFamily="34" charset="0"/>
              <a:ea typeface="Calibri" panose="020F0502020204030204" pitchFamily="34" charset="0"/>
              <a:cs typeface="Times New Roman" panose="02020603050405020304" pitchFamily="18" charset="0"/>
            </a:endParaRPr>
          </a:p>
          <a:p>
            <a:pPr marL="266700" indent="-266700" algn="just">
              <a:lnSpc>
                <a:spcPct val="150000"/>
              </a:lnSpc>
              <a:spcBef>
                <a:spcPts val="0"/>
              </a:spcBef>
              <a:spcAft>
                <a:spcPts val="0"/>
              </a:spcAft>
              <a:buNone/>
            </a:pPr>
            <a:endParaRPr lang="id-ID" sz="1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5</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2332688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443362"/>
            <a:ext cx="10385947" cy="5453797"/>
          </a:xfrm>
        </p:spPr>
        <p:txBody>
          <a:bodyPr>
            <a:normAutofit fontScale="25000" lnSpcReduction="20000"/>
          </a:bodyPr>
          <a:lstStyle/>
          <a:p>
            <a:pPr marL="0" indent="0" algn="just">
              <a:lnSpc>
                <a:spcPts val="2100"/>
              </a:lnSpc>
              <a:spcBef>
                <a:spcPts val="0"/>
              </a:spcBef>
              <a:buNone/>
            </a:pPr>
            <a:r>
              <a:rPr lang="en-ID" sz="6400" b="1" dirty="0">
                <a:solidFill>
                  <a:srgbClr val="333333"/>
                </a:solidFill>
                <a:effectLst/>
                <a:latin typeface="Bookman Old Style" panose="02050604050505020204" pitchFamily="18" charset="0"/>
                <a:ea typeface="Times New Roman" panose="02020603050405020304" pitchFamily="18" charset="0"/>
                <a:cs typeface="Times New Roman" panose="02020603050405020304" pitchFamily="18" charset="0"/>
              </a:rPr>
              <a:t>2. </a:t>
            </a:r>
            <a:r>
              <a:rPr lang="en-ID" sz="6400" b="1" dirty="0" err="1">
                <a:solidFill>
                  <a:srgbClr val="333333"/>
                </a:solidFill>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6400" b="1" dirty="0">
                <a:solidFill>
                  <a:srgbClr val="333333"/>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6400" b="1" dirty="0" err="1">
                <a:solidFill>
                  <a:srgbClr val="333333"/>
                </a:solidFill>
                <a:effectLst/>
                <a:latin typeface="Bookman Old Style" panose="02050604050505020204" pitchFamily="18" charset="0"/>
                <a:ea typeface="Times New Roman" panose="02020603050405020304" pitchFamily="18" charset="0"/>
                <a:cs typeface="Times New Roman" panose="02020603050405020304" pitchFamily="18" charset="0"/>
              </a:rPr>
              <a:t>jiwa</a:t>
            </a:r>
            <a:endParaRPr lang="en-ID" sz="6400" dirty="0">
              <a:effectLst/>
              <a:latin typeface="Calibri" panose="020F0502020204030204" pitchFamily="34" charset="0"/>
              <a:ea typeface="Calibri" panose="020F0502020204030204" pitchFamily="34" charset="0"/>
              <a:cs typeface="Times New Roman" panose="02020603050405020304" pitchFamily="18" charset="0"/>
            </a:endParaRPr>
          </a:p>
          <a:p>
            <a:pPr marL="261938" indent="0" algn="just">
              <a:lnSpc>
                <a:spcPct val="170000"/>
              </a:lnSpc>
              <a:spcBef>
                <a:spcPts val="0"/>
              </a:spcBef>
              <a:buNone/>
            </a:pP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Pengertian</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asuransi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jiwa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memberikan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uang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(UP)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kepada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ahli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waris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apabila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nasabah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meninggal</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dunia.</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61938" indent="0" algn="just">
              <a:lnSpc>
                <a:spcPct val="170000"/>
              </a:lnSpc>
              <a:spcAft>
                <a:spcPts val="800"/>
              </a:spcAft>
              <a:buNone/>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Selain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meninggal</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dunia,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beberapa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jiwa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juga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memberikan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apabila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terjadi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cacat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tetap</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total.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Namun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biasanya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tersebut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termasuk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dalam</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rider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manfaat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tambahan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mana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terdapat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penambahan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untuk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itu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61938" indent="0" algn="just">
              <a:lnSpc>
                <a:spcPct val="170000"/>
              </a:lnSpc>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jiwa</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61938" indent="0" algn="just">
              <a:lnSpc>
                <a:spcPct val="170000"/>
              </a:lnSpc>
              <a:spcBef>
                <a:spcPts val="0"/>
              </a:spcBef>
              <a:buNone/>
            </a:pP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Di Indonesia,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jiwa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terbagi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lagi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menjadi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61938" lvl="0" indent="0" algn="just">
              <a:lnSpc>
                <a:spcPct val="170000"/>
              </a:lnSpc>
              <a:spcBef>
                <a:spcPts val="0"/>
              </a:spcBef>
              <a:buSzPts val="1000"/>
              <a:buNone/>
              <a:tabLst>
                <a:tab pos="457200" algn="l"/>
              </a:tabLst>
            </a:pP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Asuransi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jiwa</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berjangka</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ID" sz="5600" i="1" u="none" strike="noStrike"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termlife</a:t>
            </a:r>
            <a:r>
              <a:rPr lang="en-ID" sz="5600" i="1" u="none" strike="noStrike" dirty="0">
                <a:effectLst/>
                <a:latin typeface="Bookman Old Style" panose="020506040505050202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t>
            </a:r>
            <a:r>
              <a:rPr lang="id-ID" sz="5600" i="1" u="none" strike="noStrike"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jiwa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seumur</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hidup</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whole life)</a:t>
            </a:r>
            <a:r>
              <a:rPr lang="id-ID" sz="5600" i="1" dirty="0">
                <a:latin typeface="Bookman Old Style" panose="02050604050505020204" pitchFamily="18" charset="0"/>
                <a:ea typeface="Times New Roman" panose="02020603050405020304" pitchFamily="18" charset="0"/>
                <a:cs typeface="Times New Roman" panose="02020603050405020304" pitchFamily="18" charset="0"/>
              </a:rPr>
              <a:t> , A</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4" tooltip="Jenis-Jenis Asuransi di Indonesia Plus Contoh [Terlengkap]">
                  <a:extLst>
                    <a:ext uri="{A12FA001-AC4F-418D-AE19-62706E023703}">
                      <ahyp:hlinkClr xmlns:ahyp="http://schemas.microsoft.com/office/drawing/2018/hyperlinkcolor" val="tx"/>
                    </a:ext>
                  </a:extLst>
                </a:hlinkClick>
              </a:rPr>
              <a:t>suransi</a:t>
            </a:r>
            <a:r>
              <a:rPr lang="id-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4" tooltip="Jenis-Jenis Asuransi di Indonesia Plus Contoh [Terlengkap]">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4" tooltip="Jenis-Jenis Asuransi di Indonesia Plus Contoh [Terlengkap]">
                  <a:extLst>
                    <a:ext uri="{A12FA001-AC4F-418D-AE19-62706E023703}">
                      <ahyp:hlinkClr xmlns:ahyp="http://schemas.microsoft.com/office/drawing/2018/hyperlinkcolor" val="tx"/>
                    </a:ext>
                  </a:extLst>
                </a:hlinkClick>
              </a:rPr>
              <a:t>jiwa</a:t>
            </a:r>
            <a:r>
              <a:rPr lang="id-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4" tooltip="Jenis-Jenis Asuransi di Indonesia Plus Contoh [Terlengkap]">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4" tooltip="Jenis-Jenis Asuransi di Indonesia Plus Contoh [Terlengkap]">
                  <a:extLst>
                    <a:ext uri="{A12FA001-AC4F-418D-AE19-62706E023703}">
                      <ahyp:hlinkClr xmlns:ahyp="http://schemas.microsoft.com/office/drawing/2018/hyperlinkcolor" val="tx"/>
                    </a:ext>
                  </a:extLst>
                </a:hlinkClick>
              </a:rPr>
              <a:t>dwiguna</a:t>
            </a:r>
            <a:r>
              <a:rPr lang="id-ID" sz="5600" u="sng"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en-ID" sz="5600" i="1" dirty="0" err="1">
                <a:effectLst/>
                <a:latin typeface="Bookman Old Style" panose="02050604050505020204" pitchFamily="18" charset="0"/>
                <a:ea typeface="Times New Roman" panose="02020603050405020304" pitchFamily="18" charset="0"/>
                <a:cs typeface="Times New Roman" panose="02020603050405020304" pitchFamily="18" charset="0"/>
              </a:rPr>
              <a:t>endowmentinsurance</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id-ID" sz="5600" i="1"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jiwa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unit link</a:t>
            </a:r>
            <a:r>
              <a:rPr lang="id-ID" sz="5600" i="1"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174625" algn="just">
              <a:lnSpc>
                <a:spcPts val="1950"/>
              </a:lnSpc>
              <a:spcAft>
                <a:spcPts val="800"/>
              </a:spcAft>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jiwa</a:t>
            </a:r>
            <a:r>
              <a:rPr lang="id-ID" sz="5600" b="1"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174625" lvl="0" indent="0" algn="just">
              <a:lnSpc>
                <a:spcPct val="107000"/>
              </a:lnSpc>
              <a:spcAft>
                <a:spcPts val="800"/>
              </a:spcAft>
              <a:buSzPts val="1000"/>
              <a:buNone/>
              <a:tabLst>
                <a:tab pos="457200" algn="l"/>
              </a:tabLst>
            </a:pP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Simas Jiwa SIJI Guard 4</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Ciputra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Life Citra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Jaminan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Pasti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50</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Pacific Life JELITA</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Manulife Essential Assurance</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177800" indent="0" algn="just">
              <a:lnSpc>
                <a:spcPts val="1950"/>
              </a:lnSpc>
              <a:spcAft>
                <a:spcPts val="800"/>
              </a:spcAft>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jiwa</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177800" indent="0" algn="just">
              <a:lnSpc>
                <a:spcPct val="107000"/>
              </a:lnSpc>
              <a:spcAft>
                <a:spcPts val="800"/>
              </a:spcAft>
              <a:buNone/>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Perhitungan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asuransi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jiwa</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di Indonesia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bergantung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pada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besaran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uang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usia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riwayat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kesehatan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Di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Lifepal</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premi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asuransi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jiwa</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dimulai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dari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Rp100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ribuan</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per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bulan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bahkan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ada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Rp64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ribu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per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bulan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6</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1601017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443362"/>
            <a:ext cx="10385947" cy="5453797"/>
          </a:xfrm>
        </p:spPr>
        <p:txBody>
          <a:bodyPr>
            <a:normAutofit fontScale="25000" lnSpcReduction="20000"/>
          </a:bodyPr>
          <a:lstStyle/>
          <a:p>
            <a:pPr marL="0" indent="0">
              <a:lnSpc>
                <a:spcPts val="2100"/>
              </a:lnSpc>
              <a:spcAft>
                <a:spcPts val="800"/>
              </a:spcAft>
              <a:buNone/>
            </a:pPr>
            <a:r>
              <a:rPr lang="en-ID" sz="6400" b="1" dirty="0">
                <a:effectLst/>
                <a:latin typeface="Bookman Old Style" panose="02050604050505020204" pitchFamily="18" charset="0"/>
                <a:ea typeface="Times New Roman" panose="02020603050405020304" pitchFamily="18" charset="0"/>
                <a:cs typeface="Times New Roman" panose="02020603050405020304" pitchFamily="18" charset="0"/>
              </a:rPr>
              <a:t>3. </a:t>
            </a:r>
            <a:r>
              <a:rPr lang="en-ID" sz="64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6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6400" b="1" dirty="0">
                <a:latin typeface="Bookman Old Style" panose="02050604050505020204" pitchFamily="18" charset="0"/>
                <a:ea typeface="Times New Roman" panose="02020603050405020304" pitchFamily="18" charset="0"/>
                <a:cs typeface="Times New Roman" panose="02020603050405020304" pitchFamily="18" charset="0"/>
              </a:rPr>
              <a:t>K</a:t>
            </a:r>
            <a:r>
              <a:rPr lang="en-ID" sz="6400" b="1" dirty="0" err="1">
                <a:effectLst/>
                <a:latin typeface="Bookman Old Style" panose="02050604050505020204" pitchFamily="18" charset="0"/>
                <a:ea typeface="Times New Roman" panose="02020603050405020304" pitchFamily="18" charset="0"/>
                <a:cs typeface="Times New Roman" panose="02020603050405020304" pitchFamily="18" charset="0"/>
              </a:rPr>
              <a:t>ecelakaan</a:t>
            </a:r>
            <a:endParaRPr lang="en-ID" sz="6400" dirty="0">
              <a:effectLst/>
              <a:latin typeface="Calibri" panose="020F0502020204030204" pitchFamily="34" charset="0"/>
              <a:ea typeface="Calibri" panose="020F0502020204030204" pitchFamily="34" charset="0"/>
              <a:cs typeface="Times New Roman" panose="02020603050405020304" pitchFamily="18" charset="0"/>
            </a:endParaRPr>
          </a:p>
          <a:p>
            <a:pPr marL="273050" indent="0" algn="just">
              <a:lnSpc>
                <a:spcPct val="170000"/>
              </a:lnSpc>
              <a:spcBef>
                <a:spcPts val="0"/>
              </a:spcBef>
              <a:buNone/>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kecelakaan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memberikan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kecelakaan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akibat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dari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luar</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Sekilas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ini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hampir</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mirip</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jiwa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karena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manfaat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diberikan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berupa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uang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apabila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tertanggung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meninggal</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dunia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cacat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tetap</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total.</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73050" indent="0" algn="just">
              <a:lnSpc>
                <a:spcPct val="170000"/>
              </a:lnSpc>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kecelakaan</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73050" indent="0" algn="just">
              <a:lnSpc>
                <a:spcPct val="170000"/>
              </a:lnSpc>
              <a:spcBef>
                <a:spcPts val="0"/>
              </a:spcBef>
              <a:buNone/>
            </a:pP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A</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kecelakaan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juga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terbagi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menjadi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beberapa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terdiri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atas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73050" lvl="0" indent="0" algn="just">
              <a:lnSpc>
                <a:spcPct val="170000"/>
              </a:lnSpc>
              <a:spcBef>
                <a:spcPts val="0"/>
              </a:spcBef>
              <a:buSzPts val="1000"/>
              <a:buNone/>
              <a:tabLst>
                <a:tab pos="457200" algn="l"/>
              </a:tabLst>
            </a:pPr>
            <a:r>
              <a:rPr lang="id-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tooltip="Jenis-Jenis Asuransi di Indonesia Plus Contoh [Terlengkap]">
                  <a:extLst>
                    <a:ext uri="{A12FA001-AC4F-418D-AE19-62706E023703}">
                      <ahyp:hlinkClr xmlns:ahyp="http://schemas.microsoft.com/office/drawing/2018/hyperlinkcolor" val="tx"/>
                    </a:ext>
                  </a:extLst>
                </a:hlinkClick>
              </a:rPr>
              <a:t>a.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tooltip="Jenis-Jenis Asuransi di Indonesia Plus Contoh [Terlengkap]">
                  <a:extLst>
                    <a:ext uri="{A12FA001-AC4F-418D-AE19-62706E023703}">
                      <ahyp:hlinkClr xmlns:ahyp="http://schemas.microsoft.com/office/drawing/2018/hyperlinkcolor" val="tx"/>
                    </a:ext>
                  </a:extLst>
                </a:hlinkClick>
              </a:rPr>
              <a:t>Asuransi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tooltip="Jenis-Jenis Asuransi di Indonesia Plus Contoh [Terlengkap]">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tooltip="Jenis-Jenis Asuransi di Indonesia Plus Contoh [Terlengkap]">
                  <a:extLst>
                    <a:ext uri="{A12FA001-AC4F-418D-AE19-62706E023703}">
                      <ahyp:hlinkClr xmlns:ahyp="http://schemas.microsoft.com/office/drawing/2018/hyperlinkcolor" val="tx"/>
                    </a:ext>
                  </a:extLst>
                </a:hlinkClick>
              </a:rPr>
              <a:t>kecelakaan</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tooltip="Jenis-Jenis Asuransi di Indonesia Plus Contoh [Terlengkap]">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tooltip="Jenis-Jenis Asuransi di Indonesia Plus Contoh [Terlengkap]">
                  <a:extLst>
                    <a:ext uri="{A12FA001-AC4F-418D-AE19-62706E023703}">
                      <ahyp:hlinkClr xmlns:ahyp="http://schemas.microsoft.com/office/drawing/2018/hyperlinkcolor" val="tx"/>
                    </a:ext>
                  </a:extLst>
                </a:hlinkClick>
              </a:rPr>
              <a:t>diri</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73050" lvl="0" indent="0" algn="just">
              <a:lnSpc>
                <a:spcPct val="170000"/>
              </a:lnSpc>
              <a:spcBef>
                <a:spcPts val="0"/>
              </a:spcBef>
              <a:buSzPts val="1000"/>
              <a:buNone/>
              <a:tabLst>
                <a:tab pos="457200" algn="l"/>
              </a:tabLst>
            </a:pPr>
            <a:r>
              <a:rPr lang="id-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tooltip="Jenis-Jenis Asuransi di Indonesia Plus Contoh [Terlengkap]">
                  <a:extLst>
                    <a:ext uri="{A12FA001-AC4F-418D-AE19-62706E023703}">
                      <ahyp:hlinkClr xmlns:ahyp="http://schemas.microsoft.com/office/drawing/2018/hyperlinkcolor" val="tx"/>
                    </a:ext>
                  </a:extLst>
                </a:hlinkClick>
              </a:rPr>
              <a:t>b.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tooltip="Jenis-Jenis Asuransi di Indonesia Plus Contoh [Terlengkap]">
                  <a:extLst>
                    <a:ext uri="{A12FA001-AC4F-418D-AE19-62706E023703}">
                      <ahyp:hlinkClr xmlns:ahyp="http://schemas.microsoft.com/office/drawing/2018/hyperlinkcolor" val="tx"/>
                    </a:ext>
                  </a:extLst>
                </a:hlinkClick>
              </a:rPr>
              <a:t>Asuransi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tooltip="Jenis-Jenis Asuransi di Indonesia Plus Contoh [Terlengkap]">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tooltip="Jenis-Jenis Asuransi di Indonesia Plus Contoh [Terlengkap]">
                  <a:extLst>
                    <a:ext uri="{A12FA001-AC4F-418D-AE19-62706E023703}">
                      <ahyp:hlinkClr xmlns:ahyp="http://schemas.microsoft.com/office/drawing/2018/hyperlinkcolor" val="tx"/>
                    </a:ext>
                  </a:extLst>
                </a:hlinkClick>
              </a:rPr>
              <a:t>kecelakaan</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tooltip="Jenis-Jenis Asuransi di Indonesia Plus Contoh [Terlengkap]">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tooltip="Jenis-Jenis Asuransi di Indonesia Plus Contoh [Terlengkap]">
                  <a:extLst>
                    <a:ext uri="{A12FA001-AC4F-418D-AE19-62706E023703}">
                      <ahyp:hlinkClr xmlns:ahyp="http://schemas.microsoft.com/office/drawing/2018/hyperlinkcolor" val="tx"/>
                    </a:ext>
                  </a:extLst>
                </a:hlinkClick>
              </a:rPr>
              <a:t>kerja</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73050" lvl="0" indent="0" algn="just">
              <a:lnSpc>
                <a:spcPct val="170000"/>
              </a:lnSpc>
              <a:spcBef>
                <a:spcPts val="0"/>
              </a:spcBef>
              <a:buSzPts val="1000"/>
              <a:buNone/>
              <a:tabLst>
                <a:tab pos="457200" algn="l"/>
              </a:tabLst>
            </a:pP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c.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kecelakaan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lalu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lintas</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73050" lvl="0" indent="0" algn="just">
              <a:lnSpc>
                <a:spcPct val="170000"/>
              </a:lnSpc>
              <a:spcBef>
                <a:spcPts val="0"/>
              </a:spcBef>
              <a:buSzPts val="1000"/>
              <a:buNone/>
              <a:tabLst>
                <a:tab pos="457200" algn="l"/>
              </a:tabLst>
            </a:pP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d.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kecelakaan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pesawat</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273050">
              <a:spcBef>
                <a:spcPts val="0"/>
              </a:spcBef>
              <a:buNone/>
            </a:pPr>
            <a:endParaRPr lang="id-ID" sz="56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0" indent="273050">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kecelakaan</a:t>
            </a:r>
            <a:r>
              <a:rPr lang="id-ID" sz="5600" b="1"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73050" lvl="0" indent="0" algn="just">
              <a:spcBef>
                <a:spcPts val="0"/>
              </a:spcBef>
              <a:buSzPts val="1000"/>
              <a:buNone/>
              <a:tabLst>
                <a:tab pos="457200" algn="l"/>
              </a:tabLst>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Personal Accident Supreme</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Takaful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Kecelakaan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Diri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dan Hospital</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BRI Life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Acci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Care</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73050" indent="0" algn="just">
              <a:spcBef>
                <a:spcPts val="0"/>
              </a:spcBef>
              <a:buNone/>
            </a:pPr>
            <a:endParaRPr lang="id-ID" sz="56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273050" indent="0" algn="just">
              <a:lnSpc>
                <a:spcPct val="170000"/>
              </a:lnSpc>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kecelakaan</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73050" indent="0" algn="just">
              <a:lnSpc>
                <a:spcPct val="170000"/>
              </a:lnSpc>
              <a:spcBef>
                <a:spcPts val="0"/>
              </a:spcBef>
              <a:buNone/>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kecelakaan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dihitung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berdasarkan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besaran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uang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Di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Lifepal</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premi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asuransi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kecelakaan</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mulai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dari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Rp100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ribuan</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per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tahun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bahkan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ada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Rp50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ribu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per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tahun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7</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135629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5" y="303663"/>
            <a:ext cx="10385947" cy="5453797"/>
          </a:xfrm>
        </p:spPr>
        <p:txBody>
          <a:bodyPr>
            <a:normAutofit fontScale="25000" lnSpcReduction="20000"/>
          </a:bodyPr>
          <a:lstStyle/>
          <a:p>
            <a:pPr marL="0" indent="0" algn="just">
              <a:lnSpc>
                <a:spcPct val="170000"/>
              </a:lnSpc>
              <a:spcBef>
                <a:spcPts val="0"/>
              </a:spcBef>
              <a:buNone/>
            </a:pPr>
            <a:r>
              <a:rPr lang="en-ID" sz="6400" b="1" dirty="0">
                <a:effectLst/>
                <a:latin typeface="Bookman Old Style" panose="02050604050505020204" pitchFamily="18" charset="0"/>
                <a:ea typeface="Times New Roman" panose="02020603050405020304" pitchFamily="18" charset="0"/>
                <a:cs typeface="Times New Roman" panose="02020603050405020304" pitchFamily="18" charset="0"/>
              </a:rPr>
              <a:t>4. </a:t>
            </a:r>
            <a:r>
              <a:rPr lang="en-ID" sz="64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6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6400" b="1" dirty="0">
                <a:latin typeface="Bookman Old Style" panose="02050604050505020204" pitchFamily="18" charset="0"/>
                <a:ea typeface="Times New Roman" panose="02020603050405020304" pitchFamily="18" charset="0"/>
                <a:cs typeface="Times New Roman" panose="02020603050405020304" pitchFamily="18" charset="0"/>
              </a:rPr>
              <a:t>M</a:t>
            </a:r>
            <a:r>
              <a:rPr lang="en-ID" sz="6400" b="1" dirty="0" err="1">
                <a:effectLst/>
                <a:latin typeface="Bookman Old Style" panose="02050604050505020204" pitchFamily="18" charset="0"/>
                <a:ea typeface="Times New Roman" panose="02020603050405020304" pitchFamily="18" charset="0"/>
                <a:cs typeface="Times New Roman" panose="02020603050405020304" pitchFamily="18" charset="0"/>
              </a:rPr>
              <a:t>obil</a:t>
            </a:r>
            <a:endParaRPr lang="en-ID" sz="6400" dirty="0">
              <a:effectLst/>
              <a:latin typeface="Calibri" panose="020F0502020204030204" pitchFamily="34" charset="0"/>
              <a:ea typeface="Calibri" panose="020F0502020204030204" pitchFamily="34" charset="0"/>
              <a:cs typeface="Times New Roman" panose="02020603050405020304" pitchFamily="18" charset="0"/>
            </a:endParaRPr>
          </a:p>
          <a:p>
            <a:pPr marL="273050" indent="0" algn="just">
              <a:lnSpc>
                <a:spcPct val="170000"/>
              </a:lnSpc>
              <a:spcBef>
                <a:spcPts val="0"/>
              </a:spcBef>
              <a:buNone/>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mobil</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memberikan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ganti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rugi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apabila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terjadi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kerusakan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kehilangan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pada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mobil</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karena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kecelakaan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baik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menabrak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ditabrak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Selain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itu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juga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menanggung</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risiko</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kerusakan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akibat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bencana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alam</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seperti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banjir</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maupun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huru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-hara.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catatan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terdapat</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penambahan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id-ID" sz="56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273050" indent="0" algn="just">
              <a:lnSpc>
                <a:spcPct val="170000"/>
              </a:lnSpc>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a:t>
            </a:r>
            <a:r>
              <a:rPr lang="id-ID" sz="5600" b="1" dirty="0">
                <a:effectLst/>
                <a:latin typeface="Bookman Old Style" panose="02050604050505020204" pitchFamily="18" charset="0"/>
                <a:ea typeface="Times New Roman" panose="02020603050405020304" pitchFamily="18" charset="0"/>
                <a:cs typeface="Times New Roman" panose="02020603050405020304" pitchFamily="18" charset="0"/>
              </a:rPr>
              <a:t>J</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enis</a:t>
            </a:r>
            <a:r>
              <a:rPr lang="id-ID" sz="5600" b="1" dirty="0">
                <a:latin typeface="Bookman Old Style" panose="02050604050505020204" pitchFamily="18" charset="0"/>
                <a:ea typeface="Times New Roman" panose="02020603050405020304" pitchFamily="18" charset="0"/>
                <a:cs typeface="Times New Roman" panose="02020603050405020304" pitchFamily="18" charset="0"/>
              </a:rPr>
              <a:t> A</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5600" b="1" dirty="0">
                <a:effectLst/>
                <a:latin typeface="Bookman Old Style" panose="02050604050505020204" pitchFamily="18" charset="0"/>
                <a:ea typeface="Times New Roman" panose="02020603050405020304" pitchFamily="18" charset="0"/>
                <a:cs typeface="Times New Roman" panose="02020603050405020304" pitchFamily="18" charset="0"/>
              </a:rPr>
              <a:t>M</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obil</a:t>
            </a:r>
            <a:endParaRPr lang="id-ID" sz="56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273050" indent="0" algn="just">
              <a:lnSpc>
                <a:spcPct val="170000"/>
              </a:lnSpc>
              <a:spcBef>
                <a:spcPts val="0"/>
              </a:spcBef>
              <a:buNone/>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Secara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garis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besar</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mobil</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terbagi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menjadi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tiga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paling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banyak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dipilih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yaitu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531813" lvl="0" indent="-258763" algn="just">
              <a:lnSpc>
                <a:spcPct val="170000"/>
              </a:lnSpc>
              <a:spcBef>
                <a:spcPts val="0"/>
              </a:spcBef>
              <a:buSzPts val="1000"/>
              <a:buNone/>
            </a:pPr>
            <a:r>
              <a:rPr lang="id-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tooltip="Jenis-Jenis Asuransi di Indonesia Plus Contoh [Terlengkap]">
                  <a:extLst>
                    <a:ext uri="{A12FA001-AC4F-418D-AE19-62706E023703}">
                      <ahyp:hlinkClr xmlns:ahyp="http://schemas.microsoft.com/office/drawing/2018/hyperlinkcolor" val="tx"/>
                    </a:ext>
                  </a:extLst>
                </a:hlinkClick>
              </a:rPr>
              <a:t>a.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tooltip="Jenis-Jenis Asuransi di Indonesia Plus Contoh [Terlengkap]">
                  <a:extLst>
                    <a:ext uri="{A12FA001-AC4F-418D-AE19-62706E023703}">
                      <ahyp:hlinkClr xmlns:ahyp="http://schemas.microsoft.com/office/drawing/2018/hyperlinkcolor" val="tx"/>
                    </a:ext>
                  </a:extLst>
                </a:hlinkClick>
              </a:rPr>
              <a:t>Asuransi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tooltip="Jenis-Jenis Asuransi di Indonesia Plus Contoh [Terlengkap]">
                  <a:extLst>
                    <a:ext uri="{A12FA001-AC4F-418D-AE19-62706E023703}">
                      <ahyp:hlinkClr xmlns:ahyp="http://schemas.microsoft.com/office/drawing/2018/hyperlinkcolor" val="tx"/>
                    </a:ext>
                  </a:extLst>
                </a:hlinkClick>
              </a:rPr>
              <a:t> </a:t>
            </a:r>
            <a:r>
              <a:rPr lang="id-ID" sz="5600" u="sng" dirty="0">
                <a:effectLst/>
                <a:latin typeface="Bookman Old Style" panose="02050604050505020204" pitchFamily="18" charset="0"/>
                <a:ea typeface="Times New Roman" panose="02020603050405020304" pitchFamily="18" charset="0"/>
                <a:cs typeface="Times New Roman" panose="02020603050405020304" pitchFamily="18" charset="0"/>
              </a:rPr>
              <a:t> Mobil All Risk, produk asuransi yang akan melindungi mobil dari segala resiko yang mungkin terjadi, mulai dari kecelakaan, bencana alam, rusak akibat terkena kerusuhan dan kecurian</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531813" lvl="0" indent="-258763" algn="just">
              <a:lnSpc>
                <a:spcPct val="170000"/>
              </a:lnSpc>
              <a:spcBef>
                <a:spcPts val="0"/>
              </a:spcBef>
              <a:buSzPts val="1000"/>
              <a:buNone/>
            </a:pPr>
            <a:r>
              <a:rPr lang="id-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3" tooltip="Jenis-Jenis Asuransi di Indonesia Plus Contoh [Terlengkap]">
                  <a:extLst>
                    <a:ext uri="{A12FA001-AC4F-418D-AE19-62706E023703}">
                      <ahyp:hlinkClr xmlns:ahyp="http://schemas.microsoft.com/office/drawing/2018/hyperlinkcolor" val="tx"/>
                    </a:ext>
                  </a:extLst>
                </a:hlinkClick>
              </a:rPr>
              <a:t>b.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3" tooltip="Jenis-Jenis Asuransi di Indonesia Plus Contoh [Terlengkap]">
                  <a:extLst>
                    <a:ext uri="{A12FA001-AC4F-418D-AE19-62706E023703}">
                      <ahyp:hlinkClr xmlns:ahyp="http://schemas.microsoft.com/office/drawing/2018/hyperlinkcolor" val="tx"/>
                    </a:ext>
                  </a:extLst>
                </a:hlinkClick>
              </a:rPr>
              <a:t>Asuransi</a:t>
            </a:r>
            <a:r>
              <a:rPr lang="id-ID" sz="5600" u="sng" dirty="0">
                <a:effectLst/>
                <a:latin typeface="Bookman Old Style" panose="02050604050505020204" pitchFamily="18" charset="0"/>
                <a:ea typeface="Times New Roman" panose="02020603050405020304" pitchFamily="18" charset="0"/>
                <a:cs typeface="Times New Roman" panose="02020603050405020304" pitchFamily="18" charset="0"/>
              </a:rPr>
              <a:t> TLO (Total Loss Only), merupakan asuransi yang memberikan perlindungan pada mobil dari resiki kehilangan.</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73050" lvl="0" indent="0" algn="just">
              <a:lnSpc>
                <a:spcPct val="170000"/>
              </a:lnSpc>
              <a:spcBef>
                <a:spcPts val="0"/>
              </a:spcBef>
              <a:buSzPts val="1000"/>
              <a:buNone/>
            </a:pP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c.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gabungan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all risk </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dan TLO)</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gabungan antara keduanya.</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73050" indent="0" algn="just">
              <a:lnSpc>
                <a:spcPct val="170000"/>
              </a:lnSpc>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mobil</a:t>
            </a:r>
            <a:r>
              <a:rPr lang="id-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Sinarmas</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Adira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Syariah</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Adira</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Autocillin</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Tugu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Pratama</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ACA</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MAG</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 dan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Mega Insurance</a:t>
            </a:r>
            <a:r>
              <a:rPr lang="id-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73050" indent="0" algn="just">
              <a:lnSpc>
                <a:spcPct val="170000"/>
              </a:lnSpc>
              <a:spcBef>
                <a:spcPts val="0"/>
              </a:spcBef>
              <a:buNone/>
            </a:pP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b="1" dirty="0" err="1">
                <a:effectLst/>
                <a:latin typeface="Bookman Old Style" panose="02050604050505020204" pitchFamily="18" charset="0"/>
                <a:ea typeface="Times New Roman" panose="02020603050405020304" pitchFamily="18" charset="0"/>
                <a:cs typeface="Times New Roman" panose="02020603050405020304" pitchFamily="18" charset="0"/>
              </a:rPr>
              <a:t>mobil</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73050" indent="0" algn="just">
              <a:lnSpc>
                <a:spcPct val="170000"/>
              </a:lnSpc>
              <a:spcBef>
                <a:spcPts val="0"/>
              </a:spcBef>
              <a:buNone/>
            </a:pP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Besaran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mobil</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disesuaikan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pilih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entah</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itu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TLO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i="1" dirty="0">
                <a:effectLst/>
                <a:latin typeface="Bookman Old Style" panose="02050604050505020204" pitchFamily="18" charset="0"/>
                <a:ea typeface="Times New Roman" panose="02020603050405020304" pitchFamily="18" charset="0"/>
                <a:cs typeface="Times New Roman" panose="02020603050405020304" pitchFamily="18" charset="0"/>
              </a:rPr>
              <a:t>all risk</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Di </a:t>
            </a:r>
            <a:r>
              <a:rPr lang="en-ID" sz="5600" dirty="0" err="1">
                <a:effectLst/>
                <a:latin typeface="Bookman Old Style" panose="02050604050505020204" pitchFamily="18" charset="0"/>
                <a:ea typeface="Times New Roman" panose="02020603050405020304" pitchFamily="18" charset="0"/>
                <a:cs typeface="Times New Roman" panose="02020603050405020304" pitchFamily="18" charset="0"/>
              </a:rPr>
              <a:t>Lifepal</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premi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asuransi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mobil</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mulai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dari</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 Rp33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ribu</a:t>
            </a:r>
            <a:r>
              <a:rPr lang="en-ID" sz="56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 per </a:t>
            </a:r>
            <a:r>
              <a:rPr lang="en-ID" sz="56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bulan</a:t>
            </a:r>
            <a:r>
              <a:rPr lang="en-ID" sz="56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5600" dirty="0">
              <a:effectLst/>
              <a:latin typeface="Calibri" panose="020F0502020204030204" pitchFamily="34" charset="0"/>
              <a:ea typeface="Calibri" panose="020F0502020204030204" pitchFamily="34" charset="0"/>
              <a:cs typeface="Times New Roman" panose="02020603050405020304" pitchFamily="18" charset="0"/>
            </a:endParaRPr>
          </a:p>
          <a:p>
            <a:pPr marL="27305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8</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730265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68110E-F0F0-419C-AB37-8A730DF7CA1C}"/>
              </a:ext>
            </a:extLst>
          </p:cNvPr>
          <p:cNvSpPr>
            <a:spLocks noGrp="1"/>
          </p:cNvSpPr>
          <p:nvPr>
            <p:ph idx="1"/>
          </p:nvPr>
        </p:nvSpPr>
        <p:spPr>
          <a:xfrm>
            <a:off x="903026" y="90417"/>
            <a:ext cx="10385947" cy="6023780"/>
          </a:xfrm>
        </p:spPr>
        <p:txBody>
          <a:bodyPr>
            <a:normAutofit fontScale="47500" lnSpcReduction="20000"/>
          </a:bodyPr>
          <a:lstStyle/>
          <a:p>
            <a:pPr marL="0" indent="0" algn="just">
              <a:lnSpc>
                <a:spcPct val="170000"/>
              </a:lnSpc>
              <a:spcBef>
                <a:spcPts val="0"/>
              </a:spcBef>
              <a:buNone/>
            </a:pPr>
            <a:r>
              <a:rPr lang="en-ID" sz="3400" b="1" dirty="0">
                <a:effectLst/>
                <a:latin typeface="Bookman Old Style" panose="02050604050505020204" pitchFamily="18" charset="0"/>
                <a:ea typeface="Times New Roman" panose="02020603050405020304" pitchFamily="18" charset="0"/>
                <a:cs typeface="Times New Roman" panose="02020603050405020304" pitchFamily="18" charset="0"/>
              </a:rPr>
              <a:t>5. </a:t>
            </a:r>
            <a:r>
              <a:rPr lang="en-ID" sz="34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34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id-ID" sz="3400" b="1" dirty="0">
                <a:effectLst/>
                <a:latin typeface="Bookman Old Style" panose="02050604050505020204" pitchFamily="18" charset="0"/>
                <a:ea typeface="Times New Roman" panose="02020603050405020304" pitchFamily="18" charset="0"/>
                <a:cs typeface="Times New Roman" panose="02020603050405020304" pitchFamily="18" charset="0"/>
              </a:rPr>
              <a:t>M</a:t>
            </a:r>
            <a:r>
              <a:rPr lang="en-ID" sz="3400" b="1" dirty="0" err="1">
                <a:effectLst/>
                <a:latin typeface="Bookman Old Style" panose="02050604050505020204" pitchFamily="18" charset="0"/>
                <a:ea typeface="Times New Roman" panose="02020603050405020304" pitchFamily="18" charset="0"/>
                <a:cs typeface="Times New Roman" panose="02020603050405020304" pitchFamily="18" charset="0"/>
              </a:rPr>
              <a:t>otor</a:t>
            </a:r>
            <a:endParaRPr lang="en-ID" sz="3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273050" indent="0" algn="just">
              <a:lnSpc>
                <a:spcPct val="170000"/>
              </a:lnSpc>
              <a:spcBef>
                <a:spcPts val="0"/>
              </a:spcBef>
              <a:buNone/>
            </a:pPr>
            <a:r>
              <a:rPr lang="en-ID" sz="2900" u="sng" dirty="0" err="1">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Asuransi</a:t>
            </a:r>
            <a:r>
              <a:rPr lang="en-ID" sz="2900" u="sng" dirty="0">
                <a:effectLst/>
                <a:latin typeface="Bookman Old Style" panose="020506040505050202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motor</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adalah</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memberikan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ganti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rugi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apabila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terjadi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kerusakan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atau</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kehilangan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motor.</a:t>
            </a:r>
            <a:r>
              <a:rPr lang="id-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Akan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tetapi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sedikit</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berbeda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mobil</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kebanyakan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nasabah</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biasanya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mengambil</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kehilangan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saja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(TLO).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Kendati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demikian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tetap</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ada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produk</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i="1" dirty="0">
                <a:effectLst/>
                <a:latin typeface="Bookman Old Style" panose="02050604050505020204" pitchFamily="18" charset="0"/>
                <a:ea typeface="Times New Roman" panose="02020603050405020304" pitchFamily="18" charset="0"/>
                <a:cs typeface="Times New Roman" panose="02020603050405020304" pitchFamily="18" charset="0"/>
              </a:rPr>
              <a:t>all risk</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motor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walau</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cukup</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jarang</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untuk</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dipilih</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2900" dirty="0">
              <a:effectLst/>
              <a:latin typeface="Calibri" panose="020F0502020204030204" pitchFamily="34" charset="0"/>
              <a:ea typeface="Calibri" panose="020F0502020204030204" pitchFamily="34" charset="0"/>
              <a:cs typeface="Times New Roman" panose="02020603050405020304" pitchFamily="18" charset="0"/>
            </a:endParaRPr>
          </a:p>
          <a:p>
            <a:pPr marL="273050" indent="0" algn="just">
              <a:lnSpc>
                <a:spcPct val="170000"/>
              </a:lnSpc>
              <a:spcBef>
                <a:spcPts val="0"/>
              </a:spcBef>
              <a:buNone/>
            </a:pPr>
            <a:endParaRPr lang="id-ID" sz="29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273050" indent="0" algn="just">
              <a:lnSpc>
                <a:spcPct val="170000"/>
              </a:lnSpc>
              <a:spcBef>
                <a:spcPts val="0"/>
              </a:spcBef>
              <a:buNone/>
            </a:pPr>
            <a:r>
              <a:rPr lang="en-ID" sz="2900" b="1" dirty="0" err="1">
                <a:effectLst/>
                <a:latin typeface="Bookman Old Style" panose="02050604050505020204" pitchFamily="18" charset="0"/>
                <a:ea typeface="Times New Roman" panose="02020603050405020304" pitchFamily="18" charset="0"/>
                <a:cs typeface="Times New Roman" panose="02020603050405020304" pitchFamily="18" charset="0"/>
              </a:rPr>
              <a:t>Contoh</a:t>
            </a:r>
            <a:r>
              <a:rPr lang="en-ID" sz="29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b="1" dirty="0">
                <a:effectLst/>
                <a:latin typeface="Bookman Old Style" panose="02050604050505020204" pitchFamily="18" charset="0"/>
                <a:ea typeface="Times New Roman" panose="02020603050405020304" pitchFamily="18" charset="0"/>
                <a:cs typeface="Times New Roman" panose="02020603050405020304" pitchFamily="18" charset="0"/>
              </a:rPr>
              <a:t> motor</a:t>
            </a:r>
            <a:endParaRPr lang="en-ID" sz="2900" dirty="0">
              <a:effectLst/>
              <a:latin typeface="Calibri" panose="020F0502020204030204" pitchFamily="34" charset="0"/>
              <a:ea typeface="Calibri" panose="020F0502020204030204" pitchFamily="34" charset="0"/>
              <a:cs typeface="Times New Roman" panose="02020603050405020304" pitchFamily="18" charset="0"/>
            </a:endParaRPr>
          </a:p>
          <a:p>
            <a:pPr marL="273050" lvl="0" indent="0" algn="just">
              <a:lnSpc>
                <a:spcPct val="170000"/>
              </a:lnSpc>
              <a:spcBef>
                <a:spcPts val="0"/>
              </a:spcBef>
              <a:buSzPts val="1000"/>
              <a:buNone/>
              <a:tabLst>
                <a:tab pos="457200" algn="l"/>
              </a:tabLst>
            </a:pP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Adira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MotoPro</a:t>
            </a:r>
            <a:endParaRPr lang="en-ID" sz="2900" dirty="0">
              <a:effectLst/>
              <a:latin typeface="Calibri" panose="020F0502020204030204" pitchFamily="34" charset="0"/>
              <a:ea typeface="Calibri" panose="020F0502020204030204" pitchFamily="34" charset="0"/>
              <a:cs typeface="Times New Roman" panose="02020603050405020304" pitchFamily="18" charset="0"/>
            </a:endParaRPr>
          </a:p>
          <a:p>
            <a:pPr marL="273050" lvl="0" indent="0" algn="just">
              <a:lnSpc>
                <a:spcPct val="170000"/>
              </a:lnSpc>
              <a:spcBef>
                <a:spcPts val="0"/>
              </a:spcBef>
              <a:buSzPts val="1000"/>
              <a:buNone/>
              <a:tabLst>
                <a:tab pos="457200" algn="l"/>
              </a:tabLst>
            </a:pP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Sinarmas</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Simas Motor</a:t>
            </a:r>
            <a:endParaRPr lang="en-ID" sz="2900" dirty="0">
              <a:effectLst/>
              <a:latin typeface="Calibri" panose="020F0502020204030204" pitchFamily="34" charset="0"/>
              <a:ea typeface="Calibri" panose="020F0502020204030204" pitchFamily="34" charset="0"/>
              <a:cs typeface="Times New Roman" panose="02020603050405020304" pitchFamily="18" charset="0"/>
            </a:endParaRPr>
          </a:p>
          <a:p>
            <a:pPr marL="273050" lvl="0" indent="0" algn="just">
              <a:lnSpc>
                <a:spcPct val="170000"/>
              </a:lnSpc>
              <a:spcBef>
                <a:spcPts val="0"/>
              </a:spcBef>
              <a:buSzPts val="1000"/>
              <a:buNone/>
              <a:tabLst>
                <a:tab pos="457200" algn="l"/>
              </a:tabLst>
            </a:pP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Kendaraan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Bermotor</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ACA</a:t>
            </a:r>
            <a:endParaRPr lang="en-ID" sz="2900" dirty="0">
              <a:effectLst/>
              <a:latin typeface="Calibri" panose="020F0502020204030204" pitchFamily="34" charset="0"/>
              <a:ea typeface="Calibri" panose="020F0502020204030204" pitchFamily="34" charset="0"/>
              <a:cs typeface="Times New Roman" panose="02020603050405020304" pitchFamily="18" charset="0"/>
            </a:endParaRPr>
          </a:p>
          <a:p>
            <a:pPr marL="273050" lvl="0" indent="0" algn="just">
              <a:lnSpc>
                <a:spcPct val="170000"/>
              </a:lnSpc>
              <a:spcBef>
                <a:spcPts val="0"/>
              </a:spcBef>
              <a:buSzPts val="1000"/>
              <a:buNone/>
              <a:tabLst>
                <a:tab pos="457200" algn="l"/>
              </a:tabLst>
            </a:pP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Astra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Buana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Garda Motor</a:t>
            </a:r>
            <a:endParaRPr lang="en-ID" sz="2900" dirty="0">
              <a:effectLst/>
              <a:latin typeface="Calibri" panose="020F0502020204030204" pitchFamily="34" charset="0"/>
              <a:ea typeface="Calibri" panose="020F0502020204030204" pitchFamily="34" charset="0"/>
              <a:cs typeface="Times New Roman" panose="02020603050405020304" pitchFamily="18" charset="0"/>
            </a:endParaRPr>
          </a:p>
          <a:p>
            <a:pPr marL="273050" lvl="0" indent="0" algn="just">
              <a:lnSpc>
                <a:spcPct val="170000"/>
              </a:lnSpc>
              <a:spcBef>
                <a:spcPts val="0"/>
              </a:spcBef>
              <a:buSzPts val="1000"/>
              <a:buNone/>
              <a:tabLst>
                <a:tab pos="457200" algn="l"/>
              </a:tabLst>
            </a:pP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Allianz Confidence Plus</a:t>
            </a:r>
            <a:endParaRPr lang="en-ID" sz="2900" dirty="0">
              <a:effectLst/>
              <a:latin typeface="Calibri" panose="020F0502020204030204" pitchFamily="34" charset="0"/>
              <a:ea typeface="Calibri" panose="020F0502020204030204" pitchFamily="34" charset="0"/>
              <a:cs typeface="Times New Roman" panose="02020603050405020304" pitchFamily="18" charset="0"/>
            </a:endParaRPr>
          </a:p>
          <a:p>
            <a:pPr marL="273050" lvl="0" indent="0" algn="just">
              <a:lnSpc>
                <a:spcPct val="170000"/>
              </a:lnSpc>
              <a:spcBef>
                <a:spcPts val="0"/>
              </a:spcBef>
              <a:buSzPts val="1000"/>
              <a:buNone/>
              <a:tabLst>
                <a:tab pos="457200" algn="l"/>
              </a:tabLst>
            </a:pP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Jasindo</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Oto Plus</a:t>
            </a:r>
            <a:endParaRPr lang="en-ID" sz="2900" dirty="0">
              <a:effectLst/>
              <a:latin typeface="Calibri" panose="020F0502020204030204" pitchFamily="34" charset="0"/>
              <a:ea typeface="Calibri" panose="020F0502020204030204" pitchFamily="34" charset="0"/>
              <a:cs typeface="Times New Roman" panose="02020603050405020304" pitchFamily="18" charset="0"/>
            </a:endParaRPr>
          </a:p>
          <a:p>
            <a:pPr marL="273050" indent="0" algn="just">
              <a:lnSpc>
                <a:spcPct val="170000"/>
              </a:lnSpc>
              <a:spcBef>
                <a:spcPts val="0"/>
              </a:spcBef>
              <a:buNone/>
            </a:pPr>
            <a:endParaRPr lang="id-ID" sz="25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273050" indent="0" algn="just">
              <a:lnSpc>
                <a:spcPct val="170000"/>
              </a:lnSpc>
              <a:spcBef>
                <a:spcPts val="0"/>
              </a:spcBef>
              <a:buNone/>
            </a:pPr>
            <a:r>
              <a:rPr lang="en-ID" sz="2900" b="1"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29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b="1"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b="1" dirty="0">
                <a:effectLst/>
                <a:latin typeface="Bookman Old Style" panose="02050604050505020204" pitchFamily="18" charset="0"/>
                <a:ea typeface="Times New Roman" panose="02020603050405020304" pitchFamily="18" charset="0"/>
                <a:cs typeface="Times New Roman" panose="02020603050405020304" pitchFamily="18" charset="0"/>
              </a:rPr>
              <a:t> motor</a:t>
            </a:r>
            <a:endParaRPr lang="en-ID" sz="2900" dirty="0">
              <a:effectLst/>
              <a:latin typeface="Calibri" panose="020F0502020204030204" pitchFamily="34" charset="0"/>
              <a:ea typeface="Calibri" panose="020F0502020204030204" pitchFamily="34" charset="0"/>
              <a:cs typeface="Times New Roman" panose="02020603050405020304" pitchFamily="18" charset="0"/>
            </a:endParaRPr>
          </a:p>
          <a:p>
            <a:pPr marL="273050" indent="0" algn="just">
              <a:lnSpc>
                <a:spcPct val="170000"/>
              </a:lnSpc>
              <a:spcBef>
                <a:spcPts val="0"/>
              </a:spcBef>
              <a:buNone/>
            </a:pP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Pada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prinsipnya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motor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sama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dengan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asuransi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mobil</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yaitu</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perhitungan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berdasarkan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jenis</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pertanggungan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wilayah, dan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harga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motor. Jadi,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semakin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tinggi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harga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motor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kamu</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maka</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semakin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mahal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premi</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yang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harus</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ID" sz="2900" dirty="0" err="1">
                <a:effectLst/>
                <a:latin typeface="Bookman Old Style" panose="02050604050505020204" pitchFamily="18" charset="0"/>
                <a:ea typeface="Times New Roman" panose="02020603050405020304" pitchFamily="18" charset="0"/>
                <a:cs typeface="Times New Roman" panose="02020603050405020304" pitchFamily="18" charset="0"/>
              </a:rPr>
              <a:t>dibayarkan</a:t>
            </a:r>
            <a:r>
              <a:rPr lang="en-ID" sz="2900" dirty="0">
                <a:effectLst/>
                <a:latin typeface="Bookman Old Style" panose="02050604050505020204" pitchFamily="18" charset="0"/>
                <a:ea typeface="Times New Roman" panose="02020603050405020304" pitchFamily="18" charset="0"/>
                <a:cs typeface="Times New Roman" panose="02020603050405020304" pitchFamily="18" charset="0"/>
              </a:rPr>
              <a:t>.</a:t>
            </a:r>
            <a:endParaRPr lang="en-ID" sz="2900" dirty="0">
              <a:effectLst/>
              <a:latin typeface="Calibri" panose="020F0502020204030204" pitchFamily="34" charset="0"/>
              <a:ea typeface="Calibri" panose="020F0502020204030204" pitchFamily="34" charset="0"/>
              <a:cs typeface="Times New Roman" panose="02020603050405020304" pitchFamily="18" charset="0"/>
            </a:endParaRPr>
          </a:p>
          <a:p>
            <a:pPr marL="273050" indent="0" algn="just">
              <a:lnSpc>
                <a:spcPct val="150000"/>
              </a:lnSpc>
              <a:spcBef>
                <a:spcPts val="0"/>
              </a:spcBef>
              <a:spcAft>
                <a:spcPts val="0"/>
              </a:spcAft>
              <a:buNone/>
            </a:pPr>
            <a:endParaRPr lang="id-ID" sz="5600" dirty="0">
              <a:latin typeface="Arial Black" panose="020B0A04020102020204" pitchFamily="34" charset="0"/>
            </a:endParaRPr>
          </a:p>
        </p:txBody>
      </p:sp>
      <p:sp>
        <p:nvSpPr>
          <p:cNvPr id="2" name="Slide Number Placeholder 1">
            <a:extLst>
              <a:ext uri="{FF2B5EF4-FFF2-40B4-BE49-F238E27FC236}">
                <a16:creationId xmlns:a16="http://schemas.microsoft.com/office/drawing/2014/main" id="{74852AB1-93FD-42DF-AC41-41B361645DC0}"/>
              </a:ext>
            </a:extLst>
          </p:cNvPr>
          <p:cNvSpPr>
            <a:spLocks noGrp="1"/>
          </p:cNvSpPr>
          <p:nvPr>
            <p:ph type="sldNum" sz="quarter" idx="12"/>
          </p:nvPr>
        </p:nvSpPr>
        <p:spPr>
          <a:xfrm>
            <a:off x="11017624" y="5617760"/>
            <a:ext cx="542697" cy="279400"/>
          </a:xfrm>
        </p:spPr>
        <p:txBody>
          <a:bodyPr/>
          <a:lstStyle/>
          <a:p>
            <a:fld id="{E97799C9-84D9-46D2-A11E-BCF8A720529D}" type="slidenum">
              <a:rPr lang="en-US" sz="1200" smtClean="0">
                <a:solidFill>
                  <a:schemeClr val="tx1"/>
                </a:solidFill>
                <a:latin typeface="Bookman Old Style" panose="02050604050505020204" pitchFamily="18" charset="0"/>
              </a:rPr>
              <a:t>9</a:t>
            </a:fld>
            <a:endParaRPr lang="en-US" sz="1200"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119015942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494</TotalTime>
  <Words>4667</Words>
  <Application>Microsoft Office PowerPoint</Application>
  <PresentationFormat>Widescreen</PresentationFormat>
  <Paragraphs>312</Paragraphs>
  <Slides>33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Arial</vt:lpstr>
      <vt:lpstr>Arial Black</vt:lpstr>
      <vt:lpstr>Arial Narrow</vt:lpstr>
      <vt:lpstr>Bodoni MT Black</vt:lpstr>
      <vt:lpstr>Bookman Old Style</vt:lpstr>
      <vt:lpstr>Calibri</vt:lpstr>
      <vt:lpstr>Calisto MT</vt:lpstr>
      <vt:lpstr>Dreaming Outloud Pro</vt:lpstr>
      <vt:lpstr>Gill Sans MT</vt:lpstr>
      <vt:lpstr>Gallery</vt:lpstr>
      <vt:lpstr>ASURANSI KESEHATAN </vt:lpstr>
      <vt:lpstr>PowerPoint Presentation</vt:lpstr>
      <vt:lpstr>A. PENGERTIAN ASURANSI</vt:lpstr>
      <vt:lpstr>A. PENGERTIAN ASURANSI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PEMBIAYAAN KESEHATAN</dc:title>
  <dc:creator>Master Com</dc:creator>
  <cp:lastModifiedBy>Master Com</cp:lastModifiedBy>
  <cp:revision>113</cp:revision>
  <dcterms:created xsi:type="dcterms:W3CDTF">2022-03-27T02:31:11Z</dcterms:created>
  <dcterms:modified xsi:type="dcterms:W3CDTF">2022-04-17T00:39:53Z</dcterms:modified>
</cp:coreProperties>
</file>