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8241B9-8D03-4FB7-A3F7-9BD35E2916C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99E5BC-8800-4D7F-8F95-34E8D25F213F}">
      <dgm:prSet phldrT="[Text]" custT="1"/>
      <dgm:spPr/>
      <dgm:t>
        <a:bodyPr/>
        <a:lstStyle/>
        <a:p>
          <a:r>
            <a:rPr lang="en-US" sz="2400" dirty="0" err="1" smtClean="0"/>
            <a:t>Memajukan</a:t>
          </a:r>
          <a:r>
            <a:rPr lang="en-US" sz="2400" dirty="0" smtClean="0"/>
            <a:t> </a:t>
          </a:r>
          <a:r>
            <a:rPr lang="en-US" sz="2400" dirty="0" err="1" smtClean="0"/>
            <a:t>ilmu</a:t>
          </a:r>
          <a:r>
            <a:rPr lang="en-US" sz="2400" dirty="0" smtClean="0"/>
            <a:t> </a:t>
          </a:r>
          <a:r>
            <a:rPr lang="en-US" sz="2400" dirty="0" err="1" smtClean="0"/>
            <a:t>pengetahuan</a:t>
          </a:r>
          <a:r>
            <a:rPr lang="en-US" sz="2400" dirty="0" smtClean="0"/>
            <a:t> </a:t>
          </a:r>
          <a:r>
            <a:rPr lang="en-US" sz="2400" dirty="0" err="1" smtClean="0"/>
            <a:t>dalam</a:t>
          </a:r>
          <a:r>
            <a:rPr lang="en-US" sz="2400" dirty="0" smtClean="0"/>
            <a:t> </a:t>
          </a:r>
          <a:r>
            <a:rPr lang="en-US" sz="2400" dirty="0" err="1" smtClean="0"/>
            <a:t>kaitan</a:t>
          </a:r>
          <a:r>
            <a:rPr lang="en-US" sz="2400" dirty="0" smtClean="0"/>
            <a:t> </a:t>
          </a:r>
          <a:r>
            <a:rPr lang="en-US" sz="2400" dirty="0" err="1" smtClean="0"/>
            <a:t>untuk</a:t>
          </a:r>
          <a:r>
            <a:rPr lang="en-US" sz="2400" dirty="0" smtClean="0"/>
            <a:t> </a:t>
          </a:r>
          <a:r>
            <a:rPr lang="en-US" sz="2400" dirty="0" err="1" smtClean="0"/>
            <a:t>meningkatkan</a:t>
          </a:r>
          <a:r>
            <a:rPr lang="en-US" sz="2400" dirty="0" smtClean="0"/>
            <a:t> </a:t>
          </a:r>
          <a:r>
            <a:rPr lang="en-US" sz="2400" dirty="0" err="1" smtClean="0"/>
            <a:t>pelayanan</a:t>
          </a:r>
          <a:r>
            <a:rPr lang="en-US" sz="2400" dirty="0" smtClean="0"/>
            <a:t> </a:t>
          </a:r>
          <a:endParaRPr lang="en-US" sz="2400" dirty="0"/>
        </a:p>
      </dgm:t>
    </dgm:pt>
    <dgm:pt modelId="{C4134C05-E713-4C1F-A3B0-AC89AFC6B031}" type="parTrans" cxnId="{614E4430-4724-4FA9-A0ED-F0D6A7BAEA5C}">
      <dgm:prSet/>
      <dgm:spPr/>
      <dgm:t>
        <a:bodyPr/>
        <a:lstStyle/>
        <a:p>
          <a:endParaRPr lang="en-US"/>
        </a:p>
      </dgm:t>
    </dgm:pt>
    <dgm:pt modelId="{AD36F8E3-5194-4346-B9C2-6758375943DF}" type="sibTrans" cxnId="{614E4430-4724-4FA9-A0ED-F0D6A7BAEA5C}">
      <dgm:prSet/>
      <dgm:spPr/>
      <dgm:t>
        <a:bodyPr/>
        <a:lstStyle/>
        <a:p>
          <a:endParaRPr lang="en-US"/>
        </a:p>
      </dgm:t>
    </dgm:pt>
    <dgm:pt modelId="{8E62CBE6-967A-488D-B115-8EC41371AA0B}">
      <dgm:prSet custT="1"/>
      <dgm:spPr/>
      <dgm:t>
        <a:bodyPr/>
        <a:lstStyle/>
        <a:p>
          <a:r>
            <a:rPr lang="en-US" sz="2400" dirty="0" err="1" smtClean="0"/>
            <a:t>Kemajuan</a:t>
          </a:r>
          <a:r>
            <a:rPr lang="en-US" sz="2400" dirty="0" smtClean="0"/>
            <a:t> </a:t>
          </a:r>
          <a:r>
            <a:rPr lang="en-US" sz="2400" dirty="0" err="1" smtClean="0"/>
            <a:t>dalam</a:t>
          </a:r>
          <a:r>
            <a:rPr lang="en-US" sz="2400" dirty="0" smtClean="0"/>
            <a:t> </a:t>
          </a:r>
          <a:r>
            <a:rPr lang="en-US" sz="2400" dirty="0" err="1" smtClean="0"/>
            <a:t>bidang</a:t>
          </a:r>
          <a:r>
            <a:rPr lang="en-US" sz="2400" dirty="0" smtClean="0"/>
            <a:t> </a:t>
          </a:r>
          <a:r>
            <a:rPr lang="en-US" sz="2400" dirty="0" err="1" smtClean="0"/>
            <a:t>ilmu</a:t>
          </a:r>
          <a:r>
            <a:rPr lang="en-US" sz="2400" dirty="0" smtClean="0"/>
            <a:t> </a:t>
          </a:r>
          <a:r>
            <a:rPr lang="en-US" sz="2400" dirty="0" err="1" smtClean="0"/>
            <a:t>penelitian</a:t>
          </a:r>
          <a:r>
            <a:rPr lang="en-US" sz="2400" dirty="0" smtClean="0"/>
            <a:t> </a:t>
          </a:r>
          <a:r>
            <a:rPr lang="en-US" sz="2400" dirty="0" err="1" smtClean="0"/>
            <a:t>itu</a:t>
          </a:r>
          <a:r>
            <a:rPr lang="en-US" sz="2400" dirty="0" smtClean="0"/>
            <a:t> </a:t>
          </a:r>
          <a:r>
            <a:rPr lang="en-US" sz="2400" dirty="0" err="1" smtClean="0"/>
            <a:t>sendiri</a:t>
          </a:r>
          <a:endParaRPr lang="en-US" sz="2400" dirty="0"/>
        </a:p>
      </dgm:t>
    </dgm:pt>
    <dgm:pt modelId="{C9CA3A72-49E7-454D-82D8-CFD99FFAAB56}" type="parTrans" cxnId="{E61EA48B-F28F-4C76-851F-B9780B88CF58}">
      <dgm:prSet/>
      <dgm:spPr/>
      <dgm:t>
        <a:bodyPr/>
        <a:lstStyle/>
        <a:p>
          <a:endParaRPr lang="en-US"/>
        </a:p>
      </dgm:t>
    </dgm:pt>
    <dgm:pt modelId="{8F86CC45-3267-4A85-9084-514D9181F765}" type="sibTrans" cxnId="{E61EA48B-F28F-4C76-851F-B9780B88CF58}">
      <dgm:prSet/>
      <dgm:spPr/>
      <dgm:t>
        <a:bodyPr/>
        <a:lstStyle/>
        <a:p>
          <a:endParaRPr lang="en-US"/>
        </a:p>
      </dgm:t>
    </dgm:pt>
    <dgm:pt modelId="{FEF785BE-1D99-4B6B-9336-BC8F514F493D}" type="pres">
      <dgm:prSet presAssocID="{498241B9-8D03-4FB7-A3F7-9BD35E2916CA}" presName="linear" presStyleCnt="0">
        <dgm:presLayoutVars>
          <dgm:dir/>
          <dgm:animLvl val="lvl"/>
          <dgm:resizeHandles val="exact"/>
        </dgm:presLayoutVars>
      </dgm:prSet>
      <dgm:spPr/>
    </dgm:pt>
    <dgm:pt modelId="{371D8C85-B347-44A7-ACD6-FC9986C803D7}" type="pres">
      <dgm:prSet presAssocID="{DB99E5BC-8800-4D7F-8F95-34E8D25F213F}" presName="parentLin" presStyleCnt="0"/>
      <dgm:spPr/>
    </dgm:pt>
    <dgm:pt modelId="{16423867-3D59-46BB-9D85-D66170C493DA}" type="pres">
      <dgm:prSet presAssocID="{DB99E5BC-8800-4D7F-8F95-34E8D25F213F}" presName="parentLeftMargin" presStyleLbl="node1" presStyleIdx="0" presStyleCnt="2"/>
      <dgm:spPr/>
    </dgm:pt>
    <dgm:pt modelId="{C2C0D86F-2FBD-418D-8CD6-1E992D3972DC}" type="pres">
      <dgm:prSet presAssocID="{DB99E5BC-8800-4D7F-8F95-34E8D25F213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922C74-8262-4DA0-9024-3285F32AB171}" type="pres">
      <dgm:prSet presAssocID="{DB99E5BC-8800-4D7F-8F95-34E8D25F213F}" presName="negativeSpace" presStyleCnt="0"/>
      <dgm:spPr/>
    </dgm:pt>
    <dgm:pt modelId="{62AC7949-C023-429D-AA40-8494C2D6F6D9}" type="pres">
      <dgm:prSet presAssocID="{DB99E5BC-8800-4D7F-8F95-34E8D25F213F}" presName="childText" presStyleLbl="conFgAcc1" presStyleIdx="0" presStyleCnt="2">
        <dgm:presLayoutVars>
          <dgm:bulletEnabled val="1"/>
        </dgm:presLayoutVars>
      </dgm:prSet>
      <dgm:spPr/>
    </dgm:pt>
    <dgm:pt modelId="{F0264B7D-A29A-40E6-9549-BEF82D6D7197}" type="pres">
      <dgm:prSet presAssocID="{AD36F8E3-5194-4346-B9C2-6758375943DF}" presName="spaceBetweenRectangles" presStyleCnt="0"/>
      <dgm:spPr/>
    </dgm:pt>
    <dgm:pt modelId="{D147858F-C1F6-4BED-A3B5-69D10396C39B}" type="pres">
      <dgm:prSet presAssocID="{8E62CBE6-967A-488D-B115-8EC41371AA0B}" presName="parentLin" presStyleCnt="0"/>
      <dgm:spPr/>
    </dgm:pt>
    <dgm:pt modelId="{1A354A72-4D78-4379-9210-B6699D8087A5}" type="pres">
      <dgm:prSet presAssocID="{8E62CBE6-967A-488D-B115-8EC41371AA0B}" presName="parentLeftMargin" presStyleLbl="node1" presStyleIdx="0" presStyleCnt="2"/>
      <dgm:spPr/>
    </dgm:pt>
    <dgm:pt modelId="{0E67852A-0168-40A4-8772-A4E0A5F27C97}" type="pres">
      <dgm:prSet presAssocID="{8E62CBE6-967A-488D-B115-8EC41371AA0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93C871-E3B7-41F2-9FB6-2C36F598F028}" type="pres">
      <dgm:prSet presAssocID="{8E62CBE6-967A-488D-B115-8EC41371AA0B}" presName="negativeSpace" presStyleCnt="0"/>
      <dgm:spPr/>
    </dgm:pt>
    <dgm:pt modelId="{21AE6D08-2EA8-422A-A3CD-115DEB092A17}" type="pres">
      <dgm:prSet presAssocID="{8E62CBE6-967A-488D-B115-8EC41371AA0B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9DB50F88-049A-4B57-86C5-671D38BB48EA}" type="presOf" srcId="{498241B9-8D03-4FB7-A3F7-9BD35E2916CA}" destId="{FEF785BE-1D99-4B6B-9336-BC8F514F493D}" srcOrd="0" destOrd="0" presId="urn:microsoft.com/office/officeart/2005/8/layout/list1"/>
    <dgm:cxn modelId="{E61EA48B-F28F-4C76-851F-B9780B88CF58}" srcId="{498241B9-8D03-4FB7-A3F7-9BD35E2916CA}" destId="{8E62CBE6-967A-488D-B115-8EC41371AA0B}" srcOrd="1" destOrd="0" parTransId="{C9CA3A72-49E7-454D-82D8-CFD99FFAAB56}" sibTransId="{8F86CC45-3267-4A85-9084-514D9181F765}"/>
    <dgm:cxn modelId="{614E4430-4724-4FA9-A0ED-F0D6A7BAEA5C}" srcId="{498241B9-8D03-4FB7-A3F7-9BD35E2916CA}" destId="{DB99E5BC-8800-4D7F-8F95-34E8D25F213F}" srcOrd="0" destOrd="0" parTransId="{C4134C05-E713-4C1F-A3B0-AC89AFC6B031}" sibTransId="{AD36F8E3-5194-4346-B9C2-6758375943DF}"/>
    <dgm:cxn modelId="{6795A722-CD71-4FE0-8F27-D5E4CF926DF1}" type="presOf" srcId="{DB99E5BC-8800-4D7F-8F95-34E8D25F213F}" destId="{16423867-3D59-46BB-9D85-D66170C493DA}" srcOrd="0" destOrd="0" presId="urn:microsoft.com/office/officeart/2005/8/layout/list1"/>
    <dgm:cxn modelId="{B2F09874-C666-4515-A38E-C5DC6F4E325F}" type="presOf" srcId="{DB99E5BC-8800-4D7F-8F95-34E8D25F213F}" destId="{C2C0D86F-2FBD-418D-8CD6-1E992D3972DC}" srcOrd="1" destOrd="0" presId="urn:microsoft.com/office/officeart/2005/8/layout/list1"/>
    <dgm:cxn modelId="{7FCFF49E-C304-4DEB-9333-EC96B765906B}" type="presOf" srcId="{8E62CBE6-967A-488D-B115-8EC41371AA0B}" destId="{1A354A72-4D78-4379-9210-B6699D8087A5}" srcOrd="0" destOrd="0" presId="urn:microsoft.com/office/officeart/2005/8/layout/list1"/>
    <dgm:cxn modelId="{10F45B29-6684-4F34-973C-A5AAC2A547E7}" type="presOf" srcId="{8E62CBE6-967A-488D-B115-8EC41371AA0B}" destId="{0E67852A-0168-40A4-8772-A4E0A5F27C97}" srcOrd="1" destOrd="0" presId="urn:microsoft.com/office/officeart/2005/8/layout/list1"/>
    <dgm:cxn modelId="{8CDAC7E0-7D64-4FB4-AD15-3676895D5E5C}" type="presParOf" srcId="{FEF785BE-1D99-4B6B-9336-BC8F514F493D}" destId="{371D8C85-B347-44A7-ACD6-FC9986C803D7}" srcOrd="0" destOrd="0" presId="urn:microsoft.com/office/officeart/2005/8/layout/list1"/>
    <dgm:cxn modelId="{76564C6D-E780-4356-A00F-D30AE4685A4C}" type="presParOf" srcId="{371D8C85-B347-44A7-ACD6-FC9986C803D7}" destId="{16423867-3D59-46BB-9D85-D66170C493DA}" srcOrd="0" destOrd="0" presId="urn:microsoft.com/office/officeart/2005/8/layout/list1"/>
    <dgm:cxn modelId="{5A7841BA-1321-4E28-978B-D487CFABBF4D}" type="presParOf" srcId="{371D8C85-B347-44A7-ACD6-FC9986C803D7}" destId="{C2C0D86F-2FBD-418D-8CD6-1E992D3972DC}" srcOrd="1" destOrd="0" presId="urn:microsoft.com/office/officeart/2005/8/layout/list1"/>
    <dgm:cxn modelId="{5C9028F4-A012-4C11-9C6C-4C21DCB383DF}" type="presParOf" srcId="{FEF785BE-1D99-4B6B-9336-BC8F514F493D}" destId="{96922C74-8262-4DA0-9024-3285F32AB171}" srcOrd="1" destOrd="0" presId="urn:microsoft.com/office/officeart/2005/8/layout/list1"/>
    <dgm:cxn modelId="{57BA6384-0BE7-4820-B3DF-F2CCD138A4A9}" type="presParOf" srcId="{FEF785BE-1D99-4B6B-9336-BC8F514F493D}" destId="{62AC7949-C023-429D-AA40-8494C2D6F6D9}" srcOrd="2" destOrd="0" presId="urn:microsoft.com/office/officeart/2005/8/layout/list1"/>
    <dgm:cxn modelId="{33B5BD2D-70AD-406D-847A-0434B812D71F}" type="presParOf" srcId="{FEF785BE-1D99-4B6B-9336-BC8F514F493D}" destId="{F0264B7D-A29A-40E6-9549-BEF82D6D7197}" srcOrd="3" destOrd="0" presId="urn:microsoft.com/office/officeart/2005/8/layout/list1"/>
    <dgm:cxn modelId="{012E7D5D-A90F-4082-A581-C4672E49C675}" type="presParOf" srcId="{FEF785BE-1D99-4B6B-9336-BC8F514F493D}" destId="{D147858F-C1F6-4BED-A3B5-69D10396C39B}" srcOrd="4" destOrd="0" presId="urn:microsoft.com/office/officeart/2005/8/layout/list1"/>
    <dgm:cxn modelId="{84416425-67B1-46DF-A83A-5E0F4BDDB763}" type="presParOf" srcId="{D147858F-C1F6-4BED-A3B5-69D10396C39B}" destId="{1A354A72-4D78-4379-9210-B6699D8087A5}" srcOrd="0" destOrd="0" presId="urn:microsoft.com/office/officeart/2005/8/layout/list1"/>
    <dgm:cxn modelId="{7498150B-1FCA-4447-85EB-4BEDD88DB782}" type="presParOf" srcId="{D147858F-C1F6-4BED-A3B5-69D10396C39B}" destId="{0E67852A-0168-40A4-8772-A4E0A5F27C97}" srcOrd="1" destOrd="0" presId="urn:microsoft.com/office/officeart/2005/8/layout/list1"/>
    <dgm:cxn modelId="{6333B891-9EB2-41E7-B92C-55A046834640}" type="presParOf" srcId="{FEF785BE-1D99-4B6B-9336-BC8F514F493D}" destId="{0293C871-E3B7-41F2-9FB6-2C36F598F028}" srcOrd="5" destOrd="0" presId="urn:microsoft.com/office/officeart/2005/8/layout/list1"/>
    <dgm:cxn modelId="{8C054815-BFDF-4097-8955-2D02A36026A2}" type="presParOf" srcId="{FEF785BE-1D99-4B6B-9336-BC8F514F493D}" destId="{21AE6D08-2EA8-422A-A3CD-115DEB092A1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AC7949-C023-429D-AA40-8494C2D6F6D9}">
      <dsp:nvSpPr>
        <dsp:cNvPr id="0" name=""/>
        <dsp:cNvSpPr/>
      </dsp:nvSpPr>
      <dsp:spPr>
        <a:xfrm>
          <a:off x="0" y="951633"/>
          <a:ext cx="8128000" cy="158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C0D86F-2FBD-418D-8CD6-1E992D3972DC}">
      <dsp:nvSpPr>
        <dsp:cNvPr id="0" name=""/>
        <dsp:cNvSpPr/>
      </dsp:nvSpPr>
      <dsp:spPr>
        <a:xfrm>
          <a:off x="406400" y="21753"/>
          <a:ext cx="5689600" cy="1859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Memajukan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ilmu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pengetahuan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dalam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kaitan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untuk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meningkatkan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pelayanan</a:t>
          </a:r>
          <a:r>
            <a:rPr lang="en-US" sz="2400" kern="1200" dirty="0" smtClean="0"/>
            <a:t> </a:t>
          </a:r>
          <a:endParaRPr lang="en-US" sz="2400" kern="1200" dirty="0"/>
        </a:p>
      </dsp:txBody>
      <dsp:txXfrm>
        <a:off x="497186" y="112539"/>
        <a:ext cx="5508028" cy="1678188"/>
      </dsp:txXfrm>
    </dsp:sp>
    <dsp:sp modelId="{21AE6D08-2EA8-422A-A3CD-115DEB092A17}">
      <dsp:nvSpPr>
        <dsp:cNvPr id="0" name=""/>
        <dsp:cNvSpPr/>
      </dsp:nvSpPr>
      <dsp:spPr>
        <a:xfrm>
          <a:off x="0" y="3809313"/>
          <a:ext cx="8128000" cy="158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67852A-0168-40A4-8772-A4E0A5F27C97}">
      <dsp:nvSpPr>
        <dsp:cNvPr id="0" name=""/>
        <dsp:cNvSpPr/>
      </dsp:nvSpPr>
      <dsp:spPr>
        <a:xfrm>
          <a:off x="406400" y="2879433"/>
          <a:ext cx="5689600" cy="1859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Kemajuan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dalam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bidang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ilmu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penelitian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itu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sendiri</a:t>
          </a:r>
          <a:endParaRPr lang="en-US" sz="2400" kern="1200" dirty="0"/>
        </a:p>
      </dsp:txBody>
      <dsp:txXfrm>
        <a:off x="497186" y="2970219"/>
        <a:ext cx="5508028" cy="16781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D9445-AD85-4ED0-9317-C9F3478BC4FD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466F0-7F79-4A48-B4B1-9E749C977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330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DE32-CA58-4885-9955-30D7901E99F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4560-1DEA-4196-88BD-C729E4BF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55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DE32-CA58-4885-9955-30D7901E99F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4560-1DEA-4196-88BD-C729E4BF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3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DE32-CA58-4885-9955-30D7901E99F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4560-1DEA-4196-88BD-C729E4BF6CE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6639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DE32-CA58-4885-9955-30D7901E99F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4560-1DEA-4196-88BD-C729E4BF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13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DE32-CA58-4885-9955-30D7901E99F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4560-1DEA-4196-88BD-C729E4BF6CE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3124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DE32-CA58-4885-9955-30D7901E99F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4560-1DEA-4196-88BD-C729E4BF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37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DE32-CA58-4885-9955-30D7901E99F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4560-1DEA-4196-88BD-C729E4BF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94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DE32-CA58-4885-9955-30D7901E99F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4560-1DEA-4196-88BD-C729E4BF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56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DE32-CA58-4885-9955-30D7901E99F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4560-1DEA-4196-88BD-C729E4BF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2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DE32-CA58-4885-9955-30D7901E99F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4560-1DEA-4196-88BD-C729E4BF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04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DE32-CA58-4885-9955-30D7901E99F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4560-1DEA-4196-88BD-C729E4BF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9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DE32-CA58-4885-9955-30D7901E99F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4560-1DEA-4196-88BD-C729E4BF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4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DE32-CA58-4885-9955-30D7901E99F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4560-1DEA-4196-88BD-C729E4BF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417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DE32-CA58-4885-9955-30D7901E99F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4560-1DEA-4196-88BD-C729E4BF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90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DE32-CA58-4885-9955-30D7901E99F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4560-1DEA-4196-88BD-C729E4BF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68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DE32-CA58-4885-9955-30D7901E99F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4560-1DEA-4196-88BD-C729E4BF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9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8DE32-CA58-4885-9955-30D7901E99F6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7204560-1DEA-4196-88BD-C729E4BF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276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PRINSIP PRINSIP DALAM PENELITIAN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45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penatalaksanaan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Partisipasi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subjek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. </a:t>
            </a:r>
            <a:r>
              <a:rPr lang="en-US" sz="2400" dirty="0" err="1" smtClean="0"/>
              <a:t>Bagamana</a:t>
            </a:r>
            <a:r>
              <a:rPr lang="en-US" sz="2400" dirty="0" smtClean="0"/>
              <a:t> </a:t>
            </a:r>
            <a:r>
              <a:rPr lang="en-US" sz="2400" dirty="0" err="1" smtClean="0"/>
              <a:t>melindungi</a:t>
            </a:r>
            <a:r>
              <a:rPr lang="en-US" sz="2400" dirty="0" smtClean="0"/>
              <a:t> </a:t>
            </a:r>
            <a:r>
              <a:rPr lang="en-US" sz="2400" dirty="0" err="1" smtClean="0"/>
              <a:t>haknya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menjamin</a:t>
            </a:r>
            <a:r>
              <a:rPr lang="en-US" sz="2400" dirty="0" smtClean="0"/>
              <a:t> </a:t>
            </a:r>
            <a:r>
              <a:rPr lang="en-US" sz="2400" dirty="0" err="1" smtClean="0"/>
              <a:t>kesejahteraanya</a:t>
            </a:r>
            <a:r>
              <a:rPr lang="en-US" sz="2400" dirty="0" smtClean="0"/>
              <a:t>. Problem </a:t>
            </a:r>
            <a:r>
              <a:rPr lang="en-US" sz="2400" dirty="0" err="1" smtClean="0"/>
              <a:t>utama</a:t>
            </a:r>
            <a:r>
              <a:rPr lang="en-US" sz="2400" dirty="0" smtClean="0"/>
              <a:t> </a:t>
            </a:r>
            <a:r>
              <a:rPr lang="en-US" sz="2400" dirty="0" err="1" smtClean="0"/>
              <a:t>etik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kebidanan</a:t>
            </a:r>
            <a:r>
              <a:rPr lang="en-US" sz="2400" dirty="0" smtClean="0"/>
              <a:t> </a:t>
            </a:r>
            <a:r>
              <a:rPr lang="en-US" sz="2400" dirty="0" err="1" smtClean="0"/>
              <a:t>berhubungan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issue informed consent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partisipan</a:t>
            </a:r>
            <a:r>
              <a:rPr lang="en-US" sz="2400" dirty="0" smtClean="0"/>
              <a:t> </a:t>
            </a:r>
            <a:r>
              <a:rPr lang="en-US" sz="2400" dirty="0" err="1" smtClean="0"/>
              <a:t>tahu</a:t>
            </a:r>
            <a:r>
              <a:rPr lang="en-US" sz="2400" dirty="0" smtClean="0"/>
              <a:t>, </a:t>
            </a:r>
            <a:r>
              <a:rPr lang="en-US" sz="2400" dirty="0" err="1" smtClean="0"/>
              <a:t>merasa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r>
              <a:rPr lang="en-US" sz="2400" dirty="0" smtClean="0"/>
              <a:t>, </a:t>
            </a:r>
            <a:r>
              <a:rPr lang="en-US" sz="2400" dirty="0" err="1" smtClean="0"/>
              <a:t>rasional</a:t>
            </a:r>
            <a:r>
              <a:rPr lang="en-US" sz="2400" dirty="0" smtClean="0"/>
              <a:t>, </a:t>
            </a:r>
            <a:r>
              <a:rPr lang="en-US" sz="2400" dirty="0" err="1" smtClean="0"/>
              <a:t>setuju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berperan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6961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Ada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metodologi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dasar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kebidanan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peneitian</a:t>
            </a:r>
            <a:r>
              <a:rPr lang="en-US" sz="2800" dirty="0" smtClean="0"/>
              <a:t> </a:t>
            </a:r>
            <a:r>
              <a:rPr lang="en-US" sz="2800" dirty="0" err="1" smtClean="0"/>
              <a:t>kuantitatif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kuantitatif</a:t>
            </a:r>
            <a:r>
              <a:rPr lang="en-US" sz="2800" dirty="0" smtClean="0"/>
              <a:t>. </a:t>
            </a:r>
            <a:r>
              <a:rPr lang="en-US" sz="2800" dirty="0" err="1" smtClean="0"/>
              <a:t>Menurut</a:t>
            </a:r>
            <a:r>
              <a:rPr lang="en-US" sz="2800" dirty="0" smtClean="0"/>
              <a:t> </a:t>
            </a:r>
            <a:r>
              <a:rPr lang="en-US" sz="2800" dirty="0" err="1" smtClean="0"/>
              <a:t>Lydon</a:t>
            </a:r>
            <a:r>
              <a:rPr lang="en-US" sz="2800" dirty="0" smtClean="0"/>
              <a:t> Rochelle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Alben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67%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kebidanan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pendekatan</a:t>
            </a:r>
            <a:r>
              <a:rPr lang="en-US" sz="2800" dirty="0" smtClean="0"/>
              <a:t> </a:t>
            </a:r>
            <a:r>
              <a:rPr lang="en-US" sz="2800" dirty="0" err="1" smtClean="0"/>
              <a:t>deskriptif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5493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</a:t>
            </a:r>
            <a:r>
              <a:rPr lang="en-US" dirty="0" err="1" smtClean="0"/>
              <a:t>Bagiamana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disebarluaskan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didiseminasikan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kebidanan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meningkatan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kebidanan</a:t>
            </a:r>
            <a:r>
              <a:rPr lang="en-US" dirty="0" smtClean="0"/>
              <a:t>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mnjadi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moral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praktisi</a:t>
            </a:r>
            <a:r>
              <a:rPr lang="en-US" dirty="0" smtClean="0"/>
              <a:t> </a:t>
            </a:r>
            <a:r>
              <a:rPr lang="en-US" dirty="0" err="1" smtClean="0"/>
              <a:t>kebidanan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menevaluasi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endParaRPr lang="id-ID" dirty="0" smtClean="0"/>
          </a:p>
          <a:p>
            <a:pPr algn="just">
              <a:buFont typeface="Wingdings" panose="05000000000000000000" pitchFamily="2" charset="2"/>
              <a:buChar char="è"/>
            </a:pPr>
            <a:r>
              <a:rPr lang="en-US" dirty="0" err="1" smtClean="0"/>
              <a:t>jujur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.</a:t>
            </a:r>
            <a:endParaRPr lang="id-ID" dirty="0" smtClean="0"/>
          </a:p>
          <a:p>
            <a:pPr algn="just">
              <a:buFont typeface="Wingdings" panose="05000000000000000000" pitchFamily="2" charset="2"/>
              <a:buChar char="è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dimanipulasi</a:t>
            </a:r>
            <a:r>
              <a:rPr lang="en-US" dirty="0" smtClean="0"/>
              <a:t>. </a:t>
            </a:r>
            <a:endParaRPr lang="id-ID" dirty="0" smtClean="0"/>
          </a:p>
          <a:p>
            <a:pPr algn="just">
              <a:buFont typeface="Wingdings" panose="05000000000000000000" pitchFamily="2" charset="2"/>
              <a:buChar char="è"/>
            </a:pP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melaporkan</a:t>
            </a:r>
            <a:r>
              <a:rPr lang="en-US" dirty="0" smtClean="0"/>
              <a:t> data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adekuat</a:t>
            </a:r>
            <a:r>
              <a:rPr lang="en-US" dirty="0" smtClean="0"/>
              <a:t>,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melaporkan</a:t>
            </a:r>
            <a:r>
              <a:rPr lang="en-US" dirty="0" smtClean="0"/>
              <a:t> data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adekuat</a:t>
            </a:r>
            <a:r>
              <a:rPr lang="en-US" dirty="0" smtClean="0"/>
              <a:t>,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disponsori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subjektif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sponsor.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3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Kebidanan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58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</a:t>
            </a:r>
            <a:r>
              <a:rPr lang="id-ID" dirty="0" smtClean="0"/>
              <a:t>u</a:t>
            </a:r>
            <a:r>
              <a:rPr lang="en-US" dirty="0" err="1" smtClean="0"/>
              <a:t>karela</a:t>
            </a:r>
            <a:r>
              <a:rPr lang="en-US" dirty="0" smtClean="0"/>
              <a:t>/Voluntary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tidak</a:t>
            </a:r>
            <a:r>
              <a:rPr lang="en-US" sz="3600" dirty="0" smtClean="0"/>
              <a:t> </a:t>
            </a:r>
            <a:r>
              <a:rPr lang="en-US" sz="3600" dirty="0" err="1" smtClean="0"/>
              <a:t>ada</a:t>
            </a:r>
            <a:r>
              <a:rPr lang="en-US" sz="3600" dirty="0" smtClean="0"/>
              <a:t> </a:t>
            </a:r>
            <a:r>
              <a:rPr lang="en-US" sz="3600" dirty="0" err="1" smtClean="0"/>
              <a:t>unsur</a:t>
            </a:r>
            <a:r>
              <a:rPr lang="en-US" sz="3600" dirty="0" smtClean="0"/>
              <a:t> </a:t>
            </a:r>
            <a:r>
              <a:rPr lang="en-US" sz="3600" dirty="0" err="1" smtClean="0"/>
              <a:t>paksaan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tekanan</a:t>
            </a:r>
            <a:r>
              <a:rPr lang="en-US" sz="3600" dirty="0" smtClean="0"/>
              <a:t> </a:t>
            </a:r>
            <a:r>
              <a:rPr lang="en-US" sz="3600" dirty="0" err="1" smtClean="0"/>
              <a:t>secara</a:t>
            </a:r>
            <a:r>
              <a:rPr lang="en-US" sz="3600" dirty="0" smtClean="0"/>
              <a:t> </a:t>
            </a:r>
            <a:r>
              <a:rPr lang="en-US" sz="3600" dirty="0" err="1" smtClean="0"/>
              <a:t>langsung</a:t>
            </a:r>
            <a:r>
              <a:rPr lang="en-US" sz="3600" dirty="0" smtClean="0"/>
              <a:t> </a:t>
            </a:r>
            <a:r>
              <a:rPr lang="en-US" sz="3600" dirty="0" err="1" smtClean="0"/>
              <a:t>maupuntidk</a:t>
            </a:r>
            <a:r>
              <a:rPr lang="en-US" sz="3600" dirty="0" smtClean="0"/>
              <a:t> </a:t>
            </a:r>
            <a:r>
              <a:rPr lang="en-US" sz="3600" dirty="0" err="1" smtClean="0"/>
              <a:t>langsung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adanya</a:t>
            </a:r>
            <a:r>
              <a:rPr lang="en-US" sz="3600" dirty="0" smtClean="0"/>
              <a:t> unsure </a:t>
            </a:r>
            <a:r>
              <a:rPr lang="en-US" sz="3600" dirty="0" err="1" smtClean="0"/>
              <a:t>tidak</a:t>
            </a:r>
            <a:r>
              <a:rPr lang="en-US" sz="3600" dirty="0" smtClean="0"/>
              <a:t> </a:t>
            </a:r>
            <a:r>
              <a:rPr lang="en-US" sz="3600" dirty="0" err="1" smtClean="0"/>
              <a:t>menyenangkan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adana</a:t>
            </a:r>
            <a:r>
              <a:rPr lang="en-US" sz="3600" dirty="0" smtClean="0"/>
              <a:t> </a:t>
            </a:r>
            <a:r>
              <a:rPr lang="en-US" sz="3600" dirty="0" err="1" smtClean="0"/>
              <a:t>ketergantungan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00254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Informed Consent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profesi</a:t>
            </a:r>
            <a:r>
              <a:rPr lang="en-US" sz="2800" dirty="0" smtClean="0"/>
              <a:t> </a:t>
            </a: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en-US" sz="2800" dirty="0" err="1" smtClean="0"/>
              <a:t>mengatur</a:t>
            </a:r>
            <a:r>
              <a:rPr lang="en-US" sz="2800" dirty="0" smtClean="0"/>
              <a:t> </a:t>
            </a:r>
            <a:r>
              <a:rPr lang="en-US" sz="2800" dirty="0" err="1" smtClean="0"/>
              <a:t>anggotanya</a:t>
            </a:r>
            <a:r>
              <a:rPr lang="en-US" sz="2800" dirty="0" smtClean="0"/>
              <a:t>,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mengadakan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, </a:t>
            </a:r>
            <a:r>
              <a:rPr lang="en-US" sz="2800" dirty="0" err="1" smtClean="0"/>
              <a:t>peneliti</a:t>
            </a:r>
            <a:r>
              <a:rPr lang="en-US" sz="2800" dirty="0" smtClean="0"/>
              <a:t> </a:t>
            </a:r>
            <a:r>
              <a:rPr lang="en-US" sz="2800" dirty="0" err="1" smtClean="0"/>
              <a:t>wajib</a:t>
            </a:r>
            <a:r>
              <a:rPr lang="en-US" sz="2800" dirty="0" smtClean="0"/>
              <a:t> </a:t>
            </a:r>
            <a:r>
              <a:rPr lang="en-US" sz="2800" dirty="0" err="1" smtClean="0"/>
              <a:t>menjelaskan</a:t>
            </a:r>
            <a:r>
              <a:rPr lang="en-US" sz="2800" dirty="0" smtClean="0"/>
              <a:t> </a:t>
            </a:r>
            <a:r>
              <a:rPr lang="en-US" sz="2800" dirty="0" err="1" smtClean="0"/>
              <a:t>sejelas-jelasnya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objek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penelitian.Selain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</a:t>
            </a:r>
            <a:r>
              <a:rPr lang="en-US" sz="2800" dirty="0" smtClean="0"/>
              <a:t> </a:t>
            </a: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en-US" sz="2800" dirty="0" err="1" smtClean="0"/>
              <a:t>diyakinkan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adekuat</a:t>
            </a:r>
            <a:r>
              <a:rPr lang="en-US" sz="2800" dirty="0" smtClean="0"/>
              <a:t>,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en-US" sz="2800" dirty="0" err="1" smtClean="0"/>
              <a:t>adanya</a:t>
            </a:r>
            <a:r>
              <a:rPr lang="en-US" sz="2800" dirty="0" smtClean="0"/>
              <a:t> </a:t>
            </a:r>
            <a:r>
              <a:rPr lang="en-US" sz="2800" dirty="0" err="1" smtClean="0"/>
              <a:t>pemahaman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adekuat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objek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44921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Kerahasiaan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boleh</a:t>
            </a:r>
            <a:r>
              <a:rPr lang="en-US" sz="2800" dirty="0" smtClean="0"/>
              <a:t> </a:t>
            </a:r>
            <a:r>
              <a:rPr lang="en-US" sz="2800" dirty="0" err="1" smtClean="0"/>
              <a:t>membuka</a:t>
            </a:r>
            <a:r>
              <a:rPr lang="en-US" sz="2800" dirty="0" smtClean="0"/>
              <a:t> </a:t>
            </a:r>
            <a:r>
              <a:rPr lang="en-US" sz="2800" dirty="0" err="1" smtClean="0"/>
              <a:t>identitas</a:t>
            </a:r>
            <a:r>
              <a:rPr lang="en-US" sz="2800" dirty="0" smtClean="0"/>
              <a:t> </a:t>
            </a:r>
            <a:r>
              <a:rPr lang="en-US" sz="2800" dirty="0" err="1" smtClean="0"/>
              <a:t>objek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 </a:t>
            </a:r>
            <a:r>
              <a:rPr lang="en-US" sz="2800" dirty="0" err="1" smtClean="0"/>
              <a:t>maupun</a:t>
            </a:r>
            <a:r>
              <a:rPr lang="en-US" sz="2800" dirty="0" smtClean="0"/>
              <a:t> </a:t>
            </a:r>
            <a:r>
              <a:rPr lang="en-US" sz="2800" dirty="0" err="1" smtClean="0"/>
              <a:t>institusi</a:t>
            </a:r>
            <a:r>
              <a:rPr lang="en-US" sz="2800" dirty="0" smtClean="0"/>
              <a:t>. Hal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kepentingan</a:t>
            </a:r>
            <a:r>
              <a:rPr lang="en-US" sz="2800" dirty="0" smtClean="0"/>
              <a:t> privacy, </a:t>
            </a:r>
            <a:r>
              <a:rPr lang="en-US" sz="2800" dirty="0" err="1" smtClean="0"/>
              <a:t>nama</a:t>
            </a:r>
            <a:r>
              <a:rPr lang="en-US" sz="2800" dirty="0" smtClean="0"/>
              <a:t> </a:t>
            </a:r>
            <a:r>
              <a:rPr lang="en-US" sz="2800" dirty="0" err="1" smtClean="0"/>
              <a:t>biak</a:t>
            </a:r>
            <a:r>
              <a:rPr lang="en-US" sz="2800" dirty="0" smtClean="0"/>
              <a:t> </a:t>
            </a:r>
            <a:r>
              <a:rPr lang="en-US" sz="2800" dirty="0" err="1" smtClean="0"/>
              <a:t>aspek</a:t>
            </a:r>
            <a:r>
              <a:rPr lang="en-US" sz="2800" dirty="0" smtClean="0"/>
              <a:t> hokum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psikologis</a:t>
            </a:r>
            <a:r>
              <a:rPr lang="en-US" sz="2800" dirty="0" smtClean="0"/>
              <a:t>,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 </a:t>
            </a:r>
            <a:r>
              <a:rPr lang="en-US" sz="2800" dirty="0" err="1" smtClean="0"/>
              <a:t>ata</a:t>
            </a:r>
            <a:r>
              <a:rPr lang="en-US" sz="2800" dirty="0" smtClean="0"/>
              <a:t> </a:t>
            </a:r>
            <a:r>
              <a:rPr lang="en-US" sz="2800" dirty="0" err="1" smtClean="0"/>
              <a:t>efeknya</a:t>
            </a:r>
            <a:r>
              <a:rPr lang="en-US" sz="2800" dirty="0" smtClean="0"/>
              <a:t> </a:t>
            </a:r>
            <a:r>
              <a:rPr lang="en-US" sz="2800" dirty="0" err="1" smtClean="0"/>
              <a:t>dikemudian</a:t>
            </a:r>
            <a:r>
              <a:rPr lang="en-US" sz="2800" dirty="0" smtClean="0"/>
              <a:t> </a:t>
            </a:r>
            <a:r>
              <a:rPr lang="en-US" sz="2800" dirty="0" err="1" smtClean="0"/>
              <a:t>hari</a:t>
            </a:r>
            <a:r>
              <a:rPr lang="en-US" sz="2800" dirty="0" smtClean="0"/>
              <a:t>. </a:t>
            </a:r>
            <a:r>
              <a:rPr lang="en-US" sz="2800" dirty="0" err="1" smtClean="0"/>
              <a:t>Adanya</a:t>
            </a:r>
            <a:r>
              <a:rPr lang="en-US" sz="2800" dirty="0" smtClean="0"/>
              <a:t> </a:t>
            </a:r>
            <a:r>
              <a:rPr lang="en-US" sz="2800" dirty="0" err="1" smtClean="0"/>
              <a:t>jaminan</a:t>
            </a:r>
            <a:r>
              <a:rPr lang="en-US" sz="2800" dirty="0" smtClean="0"/>
              <a:t> </a:t>
            </a:r>
            <a:r>
              <a:rPr lang="en-US" sz="2800" dirty="0" err="1" smtClean="0"/>
              <a:t>kerahasiaan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responden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rasa </a:t>
            </a:r>
            <a:r>
              <a:rPr lang="en-US" sz="2800" dirty="0" err="1" smtClean="0"/>
              <a:t>aman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keabsahan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pribadi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15496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seharusnya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menggangu</a:t>
            </a:r>
            <a:r>
              <a:rPr lang="en-US" sz="2800" dirty="0" smtClean="0"/>
              <a:t> </a:t>
            </a:r>
            <a:r>
              <a:rPr lang="en-US" sz="2800" dirty="0" err="1" smtClean="0"/>
              <a:t>keleluasaan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pribadi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rasa </a:t>
            </a:r>
            <a:r>
              <a:rPr lang="en-US" sz="2800" dirty="0" err="1" smtClean="0"/>
              <a:t>hormat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harga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, </a:t>
            </a:r>
            <a:r>
              <a:rPr lang="en-US" sz="2800" dirty="0" err="1" smtClean="0"/>
              <a:t>aspek</a:t>
            </a:r>
            <a:r>
              <a:rPr lang="en-US" sz="2800" dirty="0" smtClean="0"/>
              <a:t> social </a:t>
            </a:r>
            <a:r>
              <a:rPr lang="en-US" sz="2800" dirty="0" err="1" smtClean="0"/>
              <a:t>budaya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menggangu</a:t>
            </a:r>
            <a:r>
              <a:rPr lang="en-US" sz="2800" dirty="0" smtClean="0"/>
              <a:t> </a:t>
            </a:r>
            <a:r>
              <a:rPr lang="en-US" sz="2800" dirty="0" err="1" smtClean="0"/>
              <a:t>ketenangan</a:t>
            </a:r>
            <a:r>
              <a:rPr lang="en-US" sz="2800" dirty="0" smtClean="0"/>
              <a:t> </a:t>
            </a:r>
            <a:r>
              <a:rPr lang="en-US" sz="2800" dirty="0" err="1" smtClean="0"/>
              <a:t>hidup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keleluasaan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gerak</a:t>
            </a:r>
            <a:r>
              <a:rPr lang="en-US" sz="2800" dirty="0" smtClean="0"/>
              <a:t>,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berkaitan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kerahasiaan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pribadi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261297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Rawan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rawan</a:t>
            </a:r>
            <a:r>
              <a:rPr lang="en-US" sz="2800" dirty="0" smtClean="0"/>
              <a:t> </a:t>
            </a:r>
            <a:r>
              <a:rPr lang="en-US" sz="2800" dirty="0" err="1" smtClean="0"/>
              <a:t>meliputi</a:t>
            </a:r>
            <a:r>
              <a:rPr lang="en-US" sz="2800" dirty="0" smtClean="0"/>
              <a:t> </a:t>
            </a:r>
            <a:r>
              <a:rPr lang="en-US" sz="2800" dirty="0" err="1" smtClean="0"/>
              <a:t>wanita</a:t>
            </a:r>
            <a:r>
              <a:rPr lang="en-US" sz="2800" dirty="0" smtClean="0"/>
              <a:t> </a:t>
            </a:r>
            <a:r>
              <a:rPr lang="en-US" sz="2800" dirty="0" err="1" smtClean="0"/>
              <a:t>hamil</a:t>
            </a:r>
            <a:r>
              <a:rPr lang="en-US" sz="2800" dirty="0" smtClean="0"/>
              <a:t>, </a:t>
            </a:r>
            <a:r>
              <a:rPr lang="en-US" sz="2800" dirty="0" err="1" smtClean="0"/>
              <a:t>bayi</a:t>
            </a:r>
            <a:r>
              <a:rPr lang="en-US" sz="2800" dirty="0" smtClean="0"/>
              <a:t>, </a:t>
            </a:r>
            <a:r>
              <a:rPr lang="en-US" sz="2800" dirty="0" err="1" smtClean="0"/>
              <a:t>anak</a:t>
            </a:r>
            <a:r>
              <a:rPr lang="en-US" sz="2800" dirty="0" smtClean="0"/>
              <a:t> </a:t>
            </a:r>
            <a:r>
              <a:rPr lang="en-US" sz="2800" dirty="0" err="1" smtClean="0"/>
              <a:t>balita</a:t>
            </a:r>
            <a:r>
              <a:rPr lang="en-US" sz="2800" dirty="0" smtClean="0"/>
              <a:t>, </a:t>
            </a:r>
            <a:r>
              <a:rPr lang="en-US" sz="2800" dirty="0" err="1" smtClean="0"/>
              <a:t>usia</a:t>
            </a:r>
            <a:r>
              <a:rPr lang="en-US" sz="2800" dirty="0" smtClean="0"/>
              <a:t> </a:t>
            </a:r>
            <a:r>
              <a:rPr lang="en-US" sz="2800" dirty="0" err="1" smtClean="0"/>
              <a:t>lanjut</a:t>
            </a:r>
            <a:r>
              <a:rPr lang="en-US" sz="2800" dirty="0" smtClean="0"/>
              <a:t>, orang </a:t>
            </a:r>
            <a:r>
              <a:rPr lang="en-US" sz="2800" dirty="0" err="1" smtClean="0"/>
              <a:t>sakit</a:t>
            </a:r>
            <a:r>
              <a:rPr lang="en-US" sz="2800" dirty="0" smtClean="0"/>
              <a:t> </a:t>
            </a:r>
            <a:r>
              <a:rPr lang="en-US" sz="2800" dirty="0" err="1" smtClean="0"/>
              <a:t>berat</a:t>
            </a:r>
            <a:r>
              <a:rPr lang="en-US" sz="2800" dirty="0" smtClean="0"/>
              <a:t>, orang </a:t>
            </a:r>
            <a:r>
              <a:rPr lang="en-US" sz="2800" dirty="0" err="1" smtClean="0"/>
              <a:t>sakit</a:t>
            </a:r>
            <a:r>
              <a:rPr lang="en-US" sz="2800" dirty="0" smtClean="0"/>
              <a:t> mental, orang </a:t>
            </a:r>
            <a:r>
              <a:rPr lang="en-US" sz="2800" dirty="0" err="1" smtClean="0"/>
              <a:t>cacat</a:t>
            </a:r>
            <a:r>
              <a:rPr lang="en-US" sz="2800" dirty="0" smtClean="0"/>
              <a:t> yang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kompeten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mengambil</a:t>
            </a:r>
            <a:r>
              <a:rPr lang="en-US" sz="2800" dirty="0" smtClean="0"/>
              <a:t> </a:t>
            </a:r>
            <a:r>
              <a:rPr lang="en-US" sz="2800" dirty="0" err="1" smtClean="0"/>
              <a:t>keputusan</a:t>
            </a:r>
            <a:r>
              <a:rPr lang="en-US" sz="2800" dirty="0" smtClean="0"/>
              <a:t>, 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id-ID" sz="2800" dirty="0" smtClean="0"/>
              <a:t> </a:t>
            </a:r>
            <a:r>
              <a:rPr lang="en-US" sz="2800" dirty="0" err="1" smtClean="0"/>
              <a:t>minoritas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00481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Kebidanan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Bidan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bidan</a:t>
            </a:r>
            <a:r>
              <a:rPr lang="en-US" dirty="0" smtClean="0"/>
              <a:t>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pengetahuannya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kebidanan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kebidanan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diseminasinya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bidan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kebidanan</a:t>
            </a:r>
            <a:r>
              <a:rPr lang="en-US" dirty="0" smtClean="0"/>
              <a:t>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 </a:t>
            </a:r>
            <a:r>
              <a:rPr lang="en-US" dirty="0" err="1" smtClean="0"/>
              <a:t>jaman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memasuki</a:t>
            </a:r>
            <a:r>
              <a:rPr lang="en-US" dirty="0" smtClean="0"/>
              <a:t> era </a:t>
            </a:r>
            <a:r>
              <a:rPr lang="en-US" dirty="0" err="1" smtClean="0"/>
              <a:t>globaisasi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067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56770444"/>
              </p:ext>
            </p:extLst>
          </p:nvPr>
        </p:nvGraphicFramePr>
        <p:xfrm>
          <a:off x="2085788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7063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Menurut</a:t>
            </a:r>
            <a:r>
              <a:rPr lang="en-US" sz="4000" dirty="0" smtClean="0"/>
              <a:t> </a:t>
            </a:r>
            <a:r>
              <a:rPr lang="en-US" sz="4000" dirty="0" err="1" smtClean="0"/>
              <a:t>Helsinski</a:t>
            </a:r>
            <a:r>
              <a:rPr lang="en-US" sz="4000" dirty="0" smtClean="0"/>
              <a:t> </a:t>
            </a:r>
            <a:r>
              <a:rPr lang="en-US" sz="4000" dirty="0" err="1" smtClean="0"/>
              <a:t>prinsip</a:t>
            </a:r>
            <a:r>
              <a:rPr lang="en-US" sz="4000" dirty="0" smtClean="0"/>
              <a:t> </a:t>
            </a:r>
            <a:r>
              <a:rPr lang="en-US" sz="4000" dirty="0" err="1" smtClean="0"/>
              <a:t>dasar</a:t>
            </a:r>
            <a:r>
              <a:rPr lang="en-US" sz="4000" dirty="0" smtClean="0"/>
              <a:t> </a:t>
            </a:r>
            <a:r>
              <a:rPr lang="en-US" sz="4000" dirty="0" err="1" smtClean="0"/>
              <a:t>penelitian</a:t>
            </a:r>
            <a:r>
              <a:rPr lang="en-US" sz="4000" dirty="0" smtClean="0"/>
              <a:t> yang </a:t>
            </a:r>
            <a:r>
              <a:rPr lang="en-US" sz="4000" dirty="0" err="1" smtClean="0"/>
              <a:t>mengambil</a:t>
            </a:r>
            <a:r>
              <a:rPr lang="en-US" sz="4000" dirty="0" smtClean="0"/>
              <a:t> </a:t>
            </a:r>
            <a:r>
              <a:rPr lang="en-US" sz="4000" dirty="0" err="1" smtClean="0"/>
              <a:t>objek</a:t>
            </a:r>
            <a:r>
              <a:rPr lang="en-US" sz="4000" dirty="0" smtClean="0"/>
              <a:t> </a:t>
            </a:r>
            <a:r>
              <a:rPr lang="en-US" sz="4000" dirty="0" err="1" smtClean="0"/>
              <a:t>manusia</a:t>
            </a:r>
            <a:r>
              <a:rPr lang="en-US" sz="4000" dirty="0" smtClean="0"/>
              <a:t> </a:t>
            </a:r>
            <a:r>
              <a:rPr lang="en-US" sz="4000" dirty="0" err="1" smtClean="0"/>
              <a:t>harus</a:t>
            </a:r>
            <a:r>
              <a:rPr lang="en-US" sz="4000" dirty="0" smtClean="0"/>
              <a:t> </a:t>
            </a:r>
            <a:r>
              <a:rPr lang="en-US" sz="4000" dirty="0" err="1" smtClean="0"/>
              <a:t>memenuhi</a:t>
            </a:r>
            <a:r>
              <a:rPr lang="en-US" sz="4000" dirty="0" smtClean="0"/>
              <a:t> </a:t>
            </a:r>
            <a:r>
              <a:rPr lang="en-US" sz="4000" dirty="0" err="1" smtClean="0"/>
              <a:t>ketentuan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55878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Bermanfaat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endParaRPr lang="id-ID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kepustaan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.</a:t>
            </a:r>
            <a:endParaRPr lang="id-ID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membahayakan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(</a:t>
            </a:r>
            <a:r>
              <a:rPr lang="en-US" dirty="0" err="1" smtClean="0"/>
              <a:t>manusia</a:t>
            </a:r>
            <a:r>
              <a:rPr lang="en-US" dirty="0" smtClean="0"/>
              <a:t>)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(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yang lain) </a:t>
            </a:r>
            <a:endParaRPr lang="id-ID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merugikan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. </a:t>
            </a:r>
            <a:endParaRPr lang="id-ID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n-US" dirty="0" err="1" smtClean="0"/>
              <a:t>untung-rugi-resiko</a:t>
            </a:r>
            <a:r>
              <a:rPr lang="en-US" dirty="0" smtClean="0"/>
              <a:t>.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factor </a:t>
            </a:r>
            <a:r>
              <a:rPr lang="en-US" dirty="0" err="1" smtClean="0"/>
              <a:t>eksploitasi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merugikan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517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5317"/>
            <a:ext cx="10515600" cy="397164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Issue </a:t>
            </a:r>
            <a:r>
              <a:rPr lang="en-US" sz="3600" dirty="0" err="1" smtClean="0"/>
              <a:t>etik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penelitian</a:t>
            </a:r>
            <a:r>
              <a:rPr lang="en-US" sz="3600" dirty="0" smtClean="0"/>
              <a:t>, </a:t>
            </a:r>
            <a:r>
              <a:rPr lang="en-US" sz="3600" dirty="0" err="1" smtClean="0"/>
              <a:t>meliputi</a:t>
            </a:r>
            <a:r>
              <a:rPr lang="en-US" sz="3600" dirty="0" smtClean="0"/>
              <a:t> </a:t>
            </a:r>
            <a:r>
              <a:rPr lang="en-US" sz="3600" dirty="0" err="1" smtClean="0"/>
              <a:t>beberapa</a:t>
            </a:r>
            <a:r>
              <a:rPr lang="en-US" sz="3600" dirty="0" smtClean="0"/>
              <a:t> </a:t>
            </a:r>
            <a:r>
              <a:rPr lang="en-US" sz="3600" dirty="0" err="1" smtClean="0"/>
              <a:t>pertanyaan</a:t>
            </a:r>
            <a:r>
              <a:rPr lang="en-US" sz="3600" dirty="0" smtClean="0"/>
              <a:t> </a:t>
            </a:r>
            <a:r>
              <a:rPr lang="en-US" sz="3600" dirty="0" err="1" smtClean="0"/>
              <a:t>penelitian</a:t>
            </a:r>
            <a:r>
              <a:rPr lang="en-US" sz="3600" dirty="0" smtClean="0"/>
              <a:t> </a:t>
            </a:r>
            <a:r>
              <a:rPr lang="en-US" sz="3600" dirty="0" err="1" smtClean="0"/>
              <a:t>sebagai</a:t>
            </a:r>
            <a:r>
              <a:rPr lang="en-US" sz="3600" dirty="0" smtClean="0"/>
              <a:t> </a:t>
            </a:r>
            <a:r>
              <a:rPr lang="en-US" sz="3600" dirty="0" err="1" smtClean="0"/>
              <a:t>berikut</a:t>
            </a:r>
            <a:r>
              <a:rPr lang="en-US" sz="3600" dirty="0" smtClean="0"/>
              <a:t>: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41942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topic </a:t>
            </a:r>
            <a:r>
              <a:rPr lang="en-US" dirty="0" err="1" smtClean="0"/>
              <a:t>penelitian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534400" cy="2652246"/>
          </a:xfrm>
        </p:spPr>
        <p:txBody>
          <a:bodyPr>
            <a:normAutofit fontScale="92500"/>
          </a:bodyPr>
          <a:lstStyle/>
          <a:p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menjawab</a:t>
            </a:r>
            <a:r>
              <a:rPr lang="en-US" sz="2400" dirty="0" smtClean="0"/>
              <a:t>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menemukan</a:t>
            </a:r>
            <a:r>
              <a:rPr lang="en-US" sz="2400" dirty="0" smtClean="0"/>
              <a:t> </a:t>
            </a:r>
            <a:r>
              <a:rPr lang="en-US" sz="2400" dirty="0" err="1" smtClean="0"/>
              <a:t>jawaban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langkah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sistematik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objektif.Beberapa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seharusnya</a:t>
            </a:r>
            <a:r>
              <a:rPr lang="en-US" sz="2400" dirty="0" smtClean="0"/>
              <a:t> </a:t>
            </a:r>
            <a:r>
              <a:rPr lang="en-US" sz="2400" dirty="0" err="1" smtClean="0"/>
              <a:t>dimulai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asumsi</a:t>
            </a:r>
            <a:r>
              <a:rPr lang="en-US" sz="2400" dirty="0" smtClean="0"/>
              <a:t> implicit,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bernilai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.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kebidananan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meliputi</a:t>
            </a:r>
            <a:r>
              <a:rPr lang="en-US" sz="2400" dirty="0" smtClean="0"/>
              <a:t> </a:t>
            </a:r>
            <a:r>
              <a:rPr lang="en-US" sz="2400" dirty="0" err="1" smtClean="0"/>
              <a:t>aspek</a:t>
            </a:r>
            <a:r>
              <a:rPr lang="en-US" sz="2400" dirty="0" smtClean="0"/>
              <a:t> </a:t>
            </a:r>
            <a:r>
              <a:rPr lang="en-US" sz="2400" dirty="0" err="1" smtClean="0"/>
              <a:t>tingkah</a:t>
            </a:r>
            <a:r>
              <a:rPr lang="en-US" sz="2400" dirty="0" smtClean="0"/>
              <a:t> </a:t>
            </a:r>
            <a:r>
              <a:rPr lang="en-US" sz="2400" dirty="0" err="1" smtClean="0"/>
              <a:t>laku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gaya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.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sex, </a:t>
            </a:r>
            <a:r>
              <a:rPr lang="en-US" sz="2400" dirty="0" err="1" smtClean="0"/>
              <a:t>ketergantu</a:t>
            </a:r>
            <a:r>
              <a:rPr lang="en-US" sz="2400" dirty="0" smtClean="0"/>
              <a:t> </a:t>
            </a:r>
            <a:r>
              <a:rPr lang="en-US" sz="2400" dirty="0" err="1" smtClean="0"/>
              <a:t>ngan</a:t>
            </a:r>
            <a:r>
              <a:rPr lang="en-US" sz="2400" dirty="0" smtClean="0"/>
              <a:t> </a:t>
            </a:r>
            <a:r>
              <a:rPr lang="en-US" sz="2400" dirty="0" err="1" smtClean="0"/>
              <a:t>obat</a:t>
            </a:r>
            <a:r>
              <a:rPr lang="en-US" sz="2400" dirty="0" smtClean="0"/>
              <a:t>, AIDS </a:t>
            </a:r>
            <a:r>
              <a:rPr lang="en-US" sz="2400" dirty="0" err="1" smtClean="0"/>
              <a:t>dsb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3148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en-US" dirty="0" err="1" smtClean="0"/>
              <a:t>membiayai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bidan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sendiri</a:t>
            </a:r>
            <a:r>
              <a:rPr lang="en-US" sz="2800" dirty="0" smtClean="0"/>
              <a:t>? </a:t>
            </a:r>
            <a:endParaRPr lang="id-ID" sz="2800" dirty="0" smtClean="0"/>
          </a:p>
          <a:p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melibatkan</a:t>
            </a:r>
            <a:r>
              <a:rPr lang="en-US" sz="2800" dirty="0" smtClean="0"/>
              <a:t> surveyor? </a:t>
            </a:r>
            <a:endParaRPr lang="id-ID" sz="2800" dirty="0" smtClean="0"/>
          </a:p>
        </p:txBody>
      </p:sp>
    </p:spTree>
    <p:extLst>
      <p:ext uri="{BB962C8B-B14F-4D97-AF65-F5344CB8AC3E}">
        <p14:creationId xmlns:p14="http://schemas.microsoft.com/office/powerpoint/2010/main" val="1048292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</a:t>
            </a:r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konsekuensi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efeknya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Hal yang </a:t>
            </a:r>
            <a:r>
              <a:rPr lang="en-US" sz="3200" dirty="0" err="1" smtClean="0"/>
              <a:t>menjawab</a:t>
            </a:r>
            <a:r>
              <a:rPr lang="en-US" sz="3200" dirty="0" smtClean="0"/>
              <a:t> </a:t>
            </a:r>
            <a:r>
              <a:rPr lang="en-US" sz="3200" dirty="0" err="1" smtClean="0"/>
              <a:t>segi</a:t>
            </a:r>
            <a:r>
              <a:rPr lang="en-US" sz="3200" dirty="0" smtClean="0"/>
              <a:t> </a:t>
            </a:r>
            <a:r>
              <a:rPr lang="en-US" sz="3200" dirty="0" err="1" smtClean="0"/>
              <a:t>kemanusian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pengembangan</a:t>
            </a:r>
            <a:r>
              <a:rPr lang="en-US" sz="3200" dirty="0" smtClean="0"/>
              <a:t> </a:t>
            </a:r>
            <a:r>
              <a:rPr lang="en-US" sz="3200" dirty="0" err="1" smtClean="0"/>
              <a:t>ilmu</a:t>
            </a:r>
            <a:r>
              <a:rPr lang="en-US" sz="3200" dirty="0" smtClean="0"/>
              <a:t> </a:t>
            </a:r>
            <a:r>
              <a:rPr lang="en-US" sz="3200" dirty="0" err="1" smtClean="0"/>
              <a:t>kesehatan.Bagaimana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 </a:t>
            </a:r>
            <a:r>
              <a:rPr lang="en-US" sz="3200" dirty="0" err="1" smtClean="0"/>
              <a:t>berdampak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hal</a:t>
            </a:r>
            <a:r>
              <a:rPr lang="en-US" sz="3200" dirty="0" smtClean="0"/>
              <a:t> yang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luas</a:t>
            </a:r>
            <a:r>
              <a:rPr lang="en-US" sz="3200" dirty="0" smtClean="0"/>
              <a:t>, </a:t>
            </a:r>
            <a:r>
              <a:rPr lang="en-US" sz="3200" dirty="0" err="1" smtClean="0"/>
              <a:t>yaitu</a:t>
            </a:r>
            <a:r>
              <a:rPr lang="en-US" sz="3200" dirty="0" smtClean="0"/>
              <a:t> </a:t>
            </a:r>
            <a:r>
              <a:rPr lang="en-US" sz="3200" dirty="0" err="1" smtClean="0"/>
              <a:t>pengembangan</a:t>
            </a:r>
            <a:r>
              <a:rPr lang="en-US" sz="3200" dirty="0" smtClean="0"/>
              <a:t> </a:t>
            </a:r>
            <a:r>
              <a:rPr lang="en-US" sz="3200" dirty="0" err="1" smtClean="0"/>
              <a:t>ilmu</a:t>
            </a:r>
            <a:r>
              <a:rPr lang="en-US" sz="3200" dirty="0" smtClean="0"/>
              <a:t> </a:t>
            </a:r>
            <a:r>
              <a:rPr lang="en-US" sz="3200" dirty="0" err="1" smtClean="0"/>
              <a:t>kebidanan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182158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</TotalTime>
  <Words>673</Words>
  <Application>Microsoft Office PowerPoint</Application>
  <PresentationFormat>Widescreen</PresentationFormat>
  <Paragraphs>45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Trebuchet MS</vt:lpstr>
      <vt:lpstr>Wingdings</vt:lpstr>
      <vt:lpstr>Wingdings 3</vt:lpstr>
      <vt:lpstr>Facet</vt:lpstr>
      <vt:lpstr>PRINSIP PRINSIP DALAM PENELITIAN</vt:lpstr>
      <vt:lpstr>Etika Dalam Penelitian Kebidanan</vt:lpstr>
      <vt:lpstr>Tujuan Penelitian </vt:lpstr>
      <vt:lpstr>Prinsip Penelitian</vt:lpstr>
      <vt:lpstr>PowerPoint Presentation</vt:lpstr>
      <vt:lpstr>Issue Etik dalam Penelitian </vt:lpstr>
      <vt:lpstr>Apa topic penelitian?</vt:lpstr>
      <vt:lpstr>Siapa yang melaksanakan penelitian dan siapa yang membiayai penelitian?</vt:lpstr>
      <vt:lpstr>3. Siapa yang memperoleh keuntungan dari penelitian termasuk konsekuensi atau efeknya? </vt:lpstr>
      <vt:lpstr>4. Bagaimana penatalaksanaan partisipasi? </vt:lpstr>
      <vt:lpstr>5. Bagaimana dengan arah dari penelitian?</vt:lpstr>
      <vt:lpstr>6. Bagiamana penelitian disebarluaskan atau didiseminasikan</vt:lpstr>
      <vt:lpstr>Syarat Penelitian Kebidanan</vt:lpstr>
      <vt:lpstr>1. Sukarela/Voluntary</vt:lpstr>
      <vt:lpstr>2. Informed Consent Penelitian</vt:lpstr>
      <vt:lpstr>3. Kerahasiaan</vt:lpstr>
      <vt:lpstr>4. Privacy</vt:lpstr>
      <vt:lpstr>5. Kelompok Rawan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PRINSIP PRINSIP DALAM PENELITIAN</dc:title>
  <dc:creator>WINDOOWS 10</dc:creator>
  <cp:lastModifiedBy>WINDOOWS 10</cp:lastModifiedBy>
  <cp:revision>7</cp:revision>
  <dcterms:created xsi:type="dcterms:W3CDTF">2022-10-01T22:08:03Z</dcterms:created>
  <dcterms:modified xsi:type="dcterms:W3CDTF">2022-10-01T22:53:19Z</dcterms:modified>
</cp:coreProperties>
</file>