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1295400"/>
          </a:xfrm>
          <a:custGeom>
            <a:avLst/>
            <a:gdLst/>
            <a:ahLst/>
            <a:cxnLst/>
            <a:rect l="l" t="t" r="r" b="b"/>
            <a:pathLst>
              <a:path w="9144000" h="1295400">
                <a:moveTo>
                  <a:pt x="9144000" y="0"/>
                </a:moveTo>
                <a:lnTo>
                  <a:pt x="0" y="0"/>
                </a:lnTo>
                <a:lnTo>
                  <a:pt x="0" y="1295400"/>
                </a:lnTo>
                <a:lnTo>
                  <a:pt x="9144000" y="1295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1072" y="1909326"/>
            <a:ext cx="6876839" cy="357046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1295400"/>
          </a:xfrm>
          <a:custGeom>
            <a:avLst/>
            <a:gdLst/>
            <a:ahLst/>
            <a:cxnLst/>
            <a:rect l="l" t="t" r="r" b="b"/>
            <a:pathLst>
              <a:path w="9144000" h="1295400">
                <a:moveTo>
                  <a:pt x="9144000" y="0"/>
                </a:moveTo>
                <a:lnTo>
                  <a:pt x="0" y="0"/>
                </a:lnTo>
                <a:lnTo>
                  <a:pt x="0" y="1295400"/>
                </a:lnTo>
                <a:lnTo>
                  <a:pt x="9144000" y="1295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43859" y="286956"/>
            <a:ext cx="225628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1522" y="1699577"/>
            <a:ext cx="7640954" cy="4124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51852" y="5019859"/>
            <a:ext cx="7604759" cy="1228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4000" spc="-310" dirty="0">
                <a:solidFill>
                  <a:srgbClr val="FFFFFF"/>
                </a:solidFill>
                <a:latin typeface="Microsoft Sans Serif"/>
                <a:cs typeface="Microsoft Sans Serif"/>
              </a:rPr>
              <a:t>PASA</a:t>
            </a:r>
            <a:r>
              <a:rPr sz="4000" spc="-33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40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40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ELAYAN</a:t>
            </a:r>
            <a:r>
              <a:rPr sz="40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4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40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400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4000" spc="-395" dirty="0">
                <a:solidFill>
                  <a:srgbClr val="FFFFFF"/>
                </a:solidFill>
                <a:latin typeface="Microsoft Sans Serif"/>
                <a:cs typeface="Microsoft Sans Serif"/>
              </a:rPr>
              <a:t>ESEHA</a:t>
            </a:r>
            <a:r>
              <a:rPr sz="4000" spc="-340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4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AN</a:t>
            </a:r>
            <a:endParaRPr sz="4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1391" y="286956"/>
            <a:ext cx="31432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Inseparability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6802120" cy="373634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88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bis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isahk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endParaRPr sz="3200">
              <a:latin typeface="Microsoft Sans Serif"/>
              <a:cs typeface="Microsoft Sans Serif"/>
            </a:endParaRPr>
          </a:p>
          <a:p>
            <a:pPr marL="354965" marR="538480" indent="-342900">
              <a:lnSpc>
                <a:spcPct val="100000"/>
              </a:lnSpc>
              <a:spcBef>
                <a:spcPts val="780"/>
              </a:spcBef>
              <a:buClr>
                <a:srgbClr val="FFFFFF"/>
              </a:buClr>
              <a:buFont typeface="Arial MT"/>
              <a:buChar char="•"/>
              <a:tabLst>
                <a:tab pos="456565" algn="l"/>
                <a:tab pos="457200" algn="l"/>
              </a:tabLst>
            </a:pPr>
            <a:r>
              <a:rPr dirty="0"/>
              <a:t>	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Produk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da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o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265" dirty="0">
                <a:solidFill>
                  <a:srgbClr val="FFFFFF"/>
                </a:solidFill>
                <a:latin typeface="Microsoft Sans Serif"/>
                <a:cs typeface="Microsoft Sans Serif"/>
              </a:rPr>
              <a:t>sumsi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elaya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an 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terjadi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secara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simultan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(bersama)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Tindakan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 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dilakukan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 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dokter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pada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saat</a:t>
            </a:r>
            <a:r>
              <a:rPr sz="3200" spc="6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 </a:t>
            </a:r>
            <a:r>
              <a:rPr sz="3200" spc="-160" dirty="0">
                <a:solidFill>
                  <a:srgbClr val="FFFFFF"/>
                </a:solidFill>
                <a:latin typeface="Microsoft Sans Serif"/>
                <a:cs typeface="Microsoft Sans Serif"/>
              </a:rPr>
              <a:t>sama</a:t>
            </a:r>
            <a:r>
              <a:rPr sz="3200" spc="5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digunakan 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pasien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3671" y="286956"/>
            <a:ext cx="22205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Inventory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6793865" cy="32480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88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bis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disi</a:t>
            </a:r>
            <a:r>
              <a:rPr sz="3200" spc="-254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pan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kesehataan </a:t>
            </a:r>
            <a:r>
              <a:rPr sz="3200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 </a:t>
            </a:r>
            <a:r>
              <a:rPr sz="32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bisa </a:t>
            </a:r>
            <a:r>
              <a:rPr sz="32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disimpan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untuk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digunakan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pada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saat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dibutuhka</a:t>
            </a:r>
            <a:r>
              <a:rPr sz="3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ole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35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ie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inya</a:t>
            </a:r>
            <a:endParaRPr sz="3200">
              <a:latin typeface="Microsoft Sans Serif"/>
              <a:cs typeface="Microsoft Sans Serif"/>
            </a:endParaRPr>
          </a:p>
          <a:p>
            <a:pPr marL="354965" marR="644525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dibutuhkan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pada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sa</a:t>
            </a:r>
            <a:r>
              <a:rPr sz="32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204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50" dirty="0">
                <a:solidFill>
                  <a:srgbClr val="FFFFFF"/>
                </a:solidFill>
                <a:latin typeface="Microsoft Sans Serif"/>
                <a:cs typeface="Microsoft Sans Serif"/>
              </a:rPr>
              <a:t>seseora</a:t>
            </a:r>
            <a:r>
              <a:rPr sz="3200" spc="-27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sa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85" dirty="0">
                <a:solidFill>
                  <a:srgbClr val="FFFFFF"/>
                </a:solidFill>
                <a:latin typeface="Microsoft Sans Serif"/>
                <a:cs typeface="Microsoft Sans Serif"/>
              </a:rPr>
              <a:t>it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870" y="286956"/>
            <a:ext cx="28314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Inkonsistensi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7689215" cy="373634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88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konsisten/bervariasi</a:t>
            </a:r>
            <a:endParaRPr sz="3200">
              <a:latin typeface="Microsoft Sans Serif"/>
              <a:cs typeface="Microsoft Sans Serif"/>
            </a:endParaRPr>
          </a:p>
          <a:p>
            <a:pPr marL="354965" marR="111125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Komposisi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dan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kualitas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150" dirty="0">
                <a:solidFill>
                  <a:srgbClr val="FFFFFF"/>
                </a:solidFill>
                <a:latin typeface="Microsoft Sans Serif"/>
                <a:cs typeface="Microsoft Sans Serif"/>
              </a:rPr>
              <a:t>esehat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ya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diter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ma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ole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0" dirty="0">
                <a:solidFill>
                  <a:srgbClr val="FFFFFF"/>
                </a:solidFill>
                <a:latin typeface="Microsoft Sans Serif"/>
                <a:cs typeface="Microsoft Sans Serif"/>
              </a:rPr>
              <a:t>pasien 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berbeda-beda,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bervariasi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Walaupun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penyakitnya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sama,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belum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tentu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j</a:t>
            </a:r>
            <a:r>
              <a:rPr sz="32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spc="-260" dirty="0">
                <a:solidFill>
                  <a:srgbClr val="FFFFFF"/>
                </a:solidFill>
                <a:latin typeface="Microsoft Sans Serif"/>
                <a:cs typeface="Microsoft Sans Serif"/>
              </a:rPr>
              <a:t>nis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pe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laya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dite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a 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ole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35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30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ie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j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10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34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ma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789" y="76453"/>
            <a:ext cx="53943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6619" marR="5080" indent="-884555">
              <a:lnSpc>
                <a:spcPct val="100000"/>
              </a:lnSpc>
              <a:spcBef>
                <a:spcPts val="100"/>
              </a:spcBef>
            </a:pPr>
            <a:r>
              <a:rPr sz="3600" spc="-200" dirty="0"/>
              <a:t>Pasa</a:t>
            </a:r>
            <a:r>
              <a:rPr sz="3600" spc="-114" dirty="0"/>
              <a:t>r</a:t>
            </a:r>
            <a:r>
              <a:rPr sz="3600" spc="-45" dirty="0"/>
              <a:t> </a:t>
            </a:r>
            <a:r>
              <a:rPr sz="3600" spc="-195" dirty="0"/>
              <a:t>Pe</a:t>
            </a:r>
            <a:r>
              <a:rPr sz="3600" spc="-90" dirty="0"/>
              <a:t>l</a:t>
            </a:r>
            <a:r>
              <a:rPr sz="3600" spc="-55" dirty="0"/>
              <a:t>a</a:t>
            </a:r>
            <a:r>
              <a:rPr sz="3600" spc="-40" dirty="0"/>
              <a:t>y</a:t>
            </a:r>
            <a:r>
              <a:rPr sz="3600" spc="-70" dirty="0"/>
              <a:t>ana</a:t>
            </a:r>
            <a:r>
              <a:rPr sz="3600" spc="-65" dirty="0"/>
              <a:t>n</a:t>
            </a:r>
            <a:r>
              <a:rPr sz="3600" spc="-20" dirty="0"/>
              <a:t> </a:t>
            </a:r>
            <a:r>
              <a:rPr sz="3600" spc="-340" dirty="0"/>
              <a:t>Kese</a:t>
            </a:r>
            <a:r>
              <a:rPr sz="3600" spc="-315" dirty="0"/>
              <a:t>h</a:t>
            </a:r>
            <a:r>
              <a:rPr sz="3600" spc="140" dirty="0"/>
              <a:t>a</a:t>
            </a:r>
            <a:r>
              <a:rPr sz="3600" spc="80" dirty="0"/>
              <a:t>t</a:t>
            </a:r>
            <a:r>
              <a:rPr sz="3600" spc="-55" dirty="0"/>
              <a:t>an  </a:t>
            </a:r>
            <a:r>
              <a:rPr sz="3600" spc="-45" dirty="0"/>
              <a:t>dan</a:t>
            </a:r>
            <a:r>
              <a:rPr sz="3600" spc="-70" dirty="0"/>
              <a:t> </a:t>
            </a:r>
            <a:r>
              <a:rPr sz="3600" spc="-160" dirty="0"/>
              <a:t>Era</a:t>
            </a:r>
            <a:r>
              <a:rPr sz="3600" spc="-55" dirty="0"/>
              <a:t> </a:t>
            </a:r>
            <a:r>
              <a:rPr sz="3600" spc="-200" dirty="0"/>
              <a:t>Globalisasi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7113905" cy="305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4734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29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12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in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ndo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esia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da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negar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170" dirty="0">
                <a:solidFill>
                  <a:srgbClr val="FFFFFF"/>
                </a:solidFill>
                <a:latin typeface="Microsoft Sans Serif"/>
                <a:cs typeface="Microsoft Sans Serif"/>
              </a:rPr>
              <a:t>-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negara 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lainnya </a:t>
            </a:r>
            <a:r>
              <a:rPr sz="3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akan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menghadapi </a:t>
            </a:r>
            <a:r>
              <a:rPr sz="32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MEA </a:t>
            </a:r>
            <a:r>
              <a:rPr sz="32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(Masyarakat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Ekonomi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ASEAN)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299"/>
              </a:lnSpc>
              <a:spcBef>
                <a:spcPts val="755"/>
              </a:spcBef>
              <a:buSzPct val="96875"/>
              <a:buFont typeface="Wingdings"/>
              <a:buChar char=""/>
              <a:tabLst>
                <a:tab pos="396240" algn="l"/>
              </a:tabLst>
            </a:pP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Akan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berpengaruh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terhadap 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industri-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industri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perdagangan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dan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layanan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jasa,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termasuk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5789" y="76453"/>
            <a:ext cx="53943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6619" marR="5080" indent="-884555">
              <a:lnSpc>
                <a:spcPct val="100000"/>
              </a:lnSpc>
              <a:spcBef>
                <a:spcPts val="100"/>
              </a:spcBef>
            </a:pPr>
            <a:r>
              <a:rPr sz="3600" spc="-200" dirty="0"/>
              <a:t>Pasa</a:t>
            </a:r>
            <a:r>
              <a:rPr sz="3600" spc="-114" dirty="0"/>
              <a:t>r</a:t>
            </a:r>
            <a:r>
              <a:rPr sz="3600" spc="-45" dirty="0"/>
              <a:t> </a:t>
            </a:r>
            <a:r>
              <a:rPr sz="3600" spc="-195" dirty="0"/>
              <a:t>Pe</a:t>
            </a:r>
            <a:r>
              <a:rPr sz="3600" spc="-90" dirty="0"/>
              <a:t>l</a:t>
            </a:r>
            <a:r>
              <a:rPr sz="3600" spc="-55" dirty="0"/>
              <a:t>a</a:t>
            </a:r>
            <a:r>
              <a:rPr sz="3600" spc="-40" dirty="0"/>
              <a:t>y</a:t>
            </a:r>
            <a:r>
              <a:rPr sz="3600" spc="-70" dirty="0"/>
              <a:t>ana</a:t>
            </a:r>
            <a:r>
              <a:rPr sz="3600" spc="-65" dirty="0"/>
              <a:t>n</a:t>
            </a:r>
            <a:r>
              <a:rPr sz="3600" spc="-20" dirty="0"/>
              <a:t> </a:t>
            </a:r>
            <a:r>
              <a:rPr sz="3600" spc="-340" dirty="0"/>
              <a:t>Kese</a:t>
            </a:r>
            <a:r>
              <a:rPr sz="3600" spc="-315" dirty="0"/>
              <a:t>h</a:t>
            </a:r>
            <a:r>
              <a:rPr sz="3600" spc="140" dirty="0"/>
              <a:t>a</a:t>
            </a:r>
            <a:r>
              <a:rPr sz="3600" spc="80" dirty="0"/>
              <a:t>t</a:t>
            </a:r>
            <a:r>
              <a:rPr sz="3600" spc="-55" dirty="0"/>
              <a:t>an  </a:t>
            </a:r>
            <a:r>
              <a:rPr sz="3600" spc="-45" dirty="0"/>
              <a:t>dan</a:t>
            </a:r>
            <a:r>
              <a:rPr sz="3600" spc="-70" dirty="0"/>
              <a:t> </a:t>
            </a:r>
            <a:r>
              <a:rPr sz="3600" spc="-160" dirty="0"/>
              <a:t>Era</a:t>
            </a:r>
            <a:r>
              <a:rPr sz="3600" spc="-55" dirty="0"/>
              <a:t> </a:t>
            </a:r>
            <a:r>
              <a:rPr sz="3600" spc="-200" dirty="0"/>
              <a:t>Globalisasi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41465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68300" algn="l"/>
                <a:tab pos="368935" algn="l"/>
              </a:tabLst>
            </a:pPr>
            <a:r>
              <a:rPr spc="-35" dirty="0"/>
              <a:t>Dalam </a:t>
            </a:r>
            <a:r>
              <a:rPr spc="-60" dirty="0"/>
              <a:t>menghadapi </a:t>
            </a:r>
            <a:r>
              <a:rPr spc="-85" dirty="0"/>
              <a:t>era </a:t>
            </a:r>
            <a:r>
              <a:rPr spc="-160" dirty="0"/>
              <a:t>globalisasi, </a:t>
            </a:r>
            <a:r>
              <a:rPr spc="-155" dirty="0"/>
              <a:t> </a:t>
            </a:r>
            <a:r>
              <a:rPr spc="-55" dirty="0"/>
              <a:t>berbagai</a:t>
            </a:r>
            <a:r>
              <a:rPr spc="-85" dirty="0"/>
              <a:t> </a:t>
            </a:r>
            <a:r>
              <a:rPr spc="-5" dirty="0"/>
              <a:t>tantangan</a:t>
            </a:r>
            <a:r>
              <a:rPr spc="-75" dirty="0"/>
              <a:t> </a:t>
            </a:r>
            <a:r>
              <a:rPr spc="5" dirty="0"/>
              <a:t>akan</a:t>
            </a:r>
            <a:r>
              <a:rPr spc="-75" dirty="0"/>
              <a:t> </a:t>
            </a:r>
            <a:r>
              <a:rPr spc="-25" dirty="0"/>
              <a:t>dihadapi</a:t>
            </a:r>
            <a:r>
              <a:rPr spc="-85" dirty="0"/>
              <a:t> </a:t>
            </a:r>
            <a:r>
              <a:rPr spc="-140" dirty="0"/>
              <a:t>oleh </a:t>
            </a:r>
            <a:r>
              <a:rPr spc="-835" dirty="0"/>
              <a:t> </a:t>
            </a:r>
            <a:r>
              <a:rPr spc="-65" dirty="0"/>
              <a:t>pelayanan</a:t>
            </a:r>
            <a:r>
              <a:rPr spc="-75" dirty="0"/>
              <a:t> </a:t>
            </a:r>
            <a:r>
              <a:rPr spc="-110" dirty="0"/>
              <a:t>kesehatan</a:t>
            </a:r>
          </a:p>
          <a:p>
            <a:pPr marL="367665" marR="5080" indent="-342900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368300" algn="l"/>
                <a:tab pos="368935" algn="l"/>
              </a:tabLst>
            </a:pPr>
            <a:r>
              <a:rPr spc="-85" dirty="0"/>
              <a:t>P</a:t>
            </a:r>
            <a:r>
              <a:rPr spc="-65" dirty="0"/>
              <a:t>a</a:t>
            </a:r>
            <a:r>
              <a:rPr spc="-310" dirty="0"/>
              <a:t>s</a:t>
            </a:r>
            <a:r>
              <a:rPr spc="-340" dirty="0"/>
              <a:t>a</a:t>
            </a:r>
            <a:r>
              <a:rPr dirty="0"/>
              <a:t>r</a:t>
            </a:r>
            <a:r>
              <a:rPr spc="-55" dirty="0"/>
              <a:t> </a:t>
            </a:r>
            <a:r>
              <a:rPr spc="15" dirty="0"/>
              <a:t>p</a:t>
            </a:r>
            <a:r>
              <a:rPr spc="-75" dirty="0"/>
              <a:t>elaya</a:t>
            </a:r>
            <a:r>
              <a:rPr spc="-85" dirty="0"/>
              <a:t>n</a:t>
            </a:r>
            <a:r>
              <a:rPr spc="-65" dirty="0"/>
              <a:t>a</a:t>
            </a:r>
            <a:r>
              <a:rPr spc="-60" dirty="0"/>
              <a:t>n</a:t>
            </a:r>
            <a:r>
              <a:rPr spc="-65" dirty="0"/>
              <a:t> </a:t>
            </a:r>
            <a:r>
              <a:rPr spc="155" dirty="0"/>
              <a:t>k</a:t>
            </a:r>
            <a:r>
              <a:rPr spc="-150" dirty="0"/>
              <a:t>esehat</a:t>
            </a:r>
            <a:r>
              <a:rPr spc="-155" dirty="0"/>
              <a:t>a</a:t>
            </a:r>
            <a:r>
              <a:rPr spc="-110" dirty="0"/>
              <a:t>n</a:t>
            </a:r>
            <a:r>
              <a:rPr spc="-85" dirty="0"/>
              <a:t> </a:t>
            </a:r>
            <a:r>
              <a:rPr spc="-165" dirty="0"/>
              <a:t>haru</a:t>
            </a:r>
            <a:r>
              <a:rPr spc="-160" dirty="0"/>
              <a:t>s</a:t>
            </a:r>
            <a:r>
              <a:rPr spc="-45" dirty="0"/>
              <a:t> </a:t>
            </a:r>
            <a:r>
              <a:rPr spc="-150" dirty="0"/>
              <a:t>bersai</a:t>
            </a:r>
            <a:r>
              <a:rPr spc="-170" dirty="0"/>
              <a:t>n</a:t>
            </a:r>
            <a:r>
              <a:rPr spc="-80" dirty="0"/>
              <a:t>g  </a:t>
            </a:r>
            <a:r>
              <a:rPr spc="40" dirty="0"/>
              <a:t>untuk </a:t>
            </a:r>
            <a:r>
              <a:rPr spc="-5" dirty="0"/>
              <a:t>mendapatkan </a:t>
            </a:r>
            <a:r>
              <a:rPr spc="-90" dirty="0"/>
              <a:t>loyalitas </a:t>
            </a:r>
            <a:r>
              <a:rPr spc="-15" dirty="0"/>
              <a:t>dari </a:t>
            </a:r>
            <a:r>
              <a:rPr spc="-10" dirty="0"/>
              <a:t> </a:t>
            </a:r>
            <a:r>
              <a:rPr spc="-114" dirty="0"/>
              <a:t>konsumennya</a:t>
            </a:r>
          </a:p>
          <a:p>
            <a:pPr marL="367665" marR="986790" indent="-342900">
              <a:lnSpc>
                <a:spcPct val="100499"/>
              </a:lnSpc>
              <a:spcBef>
                <a:spcPts val="725"/>
              </a:spcBef>
              <a:buSzPct val="96875"/>
              <a:buFont typeface="Wingdings"/>
              <a:buChar char=""/>
              <a:tabLst>
                <a:tab pos="409575" algn="l"/>
              </a:tabLst>
            </a:pPr>
            <a:r>
              <a:rPr spc="-15" dirty="0"/>
              <a:t>H</a:t>
            </a:r>
            <a:r>
              <a:rPr spc="-5" dirty="0"/>
              <a:t>a</a:t>
            </a:r>
            <a:r>
              <a:rPr spc="-10" dirty="0"/>
              <a:t>r</a:t>
            </a:r>
            <a:r>
              <a:rPr spc="-25" dirty="0"/>
              <a:t>u</a:t>
            </a:r>
            <a:r>
              <a:rPr spc="-645" dirty="0"/>
              <a:t>s</a:t>
            </a:r>
            <a:r>
              <a:rPr spc="-65" dirty="0"/>
              <a:t> </a:t>
            </a:r>
            <a:r>
              <a:rPr spc="-160" dirty="0"/>
              <a:t>selalu</a:t>
            </a:r>
            <a:r>
              <a:rPr spc="-50" dirty="0"/>
              <a:t> </a:t>
            </a:r>
            <a:r>
              <a:rPr dirty="0"/>
              <a:t>m</a:t>
            </a:r>
            <a:r>
              <a:rPr spc="-95" dirty="0"/>
              <a:t>ember</a:t>
            </a:r>
            <a:r>
              <a:rPr spc="-55" dirty="0"/>
              <a:t>i</a:t>
            </a:r>
            <a:r>
              <a:rPr spc="155" dirty="0"/>
              <a:t>k</a:t>
            </a:r>
            <a:r>
              <a:rPr spc="-65" dirty="0"/>
              <a:t>a</a:t>
            </a:r>
            <a:r>
              <a:rPr spc="-60" dirty="0"/>
              <a:t>n</a:t>
            </a:r>
            <a:r>
              <a:rPr spc="-65" dirty="0"/>
              <a:t> </a:t>
            </a:r>
            <a:r>
              <a:rPr spc="-100" dirty="0"/>
              <a:t>pe</a:t>
            </a:r>
            <a:r>
              <a:rPr spc="-55" dirty="0"/>
              <a:t>l</a:t>
            </a:r>
            <a:r>
              <a:rPr spc="-35" dirty="0"/>
              <a:t>ay</a:t>
            </a:r>
            <a:r>
              <a:rPr spc="-30" dirty="0"/>
              <a:t>a</a:t>
            </a:r>
            <a:r>
              <a:rPr spc="-60" dirty="0"/>
              <a:t>n</a:t>
            </a:r>
            <a:r>
              <a:rPr spc="-55" dirty="0"/>
              <a:t>a</a:t>
            </a:r>
            <a:r>
              <a:rPr spc="-70" dirty="0"/>
              <a:t>n  </a:t>
            </a:r>
            <a:r>
              <a:rPr spc="15" dirty="0"/>
              <a:t>p</a:t>
            </a:r>
            <a:r>
              <a:rPr spc="-5" dirty="0"/>
              <a:t>r</a:t>
            </a:r>
            <a:r>
              <a:rPr spc="-10" dirty="0"/>
              <a:t>i</a:t>
            </a:r>
            <a:r>
              <a:rPr spc="-20" dirty="0"/>
              <a:t>m</a:t>
            </a:r>
            <a:r>
              <a:rPr spc="-95" dirty="0"/>
              <a:t>a=pelayana</a:t>
            </a:r>
            <a:r>
              <a:rPr spc="-105" dirty="0"/>
              <a:t>n</a:t>
            </a:r>
            <a:r>
              <a:rPr spc="-70" dirty="0"/>
              <a:t> </a:t>
            </a:r>
            <a:r>
              <a:rPr spc="-265" dirty="0"/>
              <a:t>sesuai</a:t>
            </a:r>
            <a:r>
              <a:rPr spc="-50" dirty="0"/>
              <a:t> </a:t>
            </a:r>
            <a:r>
              <a:rPr spc="-130" dirty="0"/>
              <a:t>sta</a:t>
            </a:r>
            <a:r>
              <a:rPr spc="-155" dirty="0"/>
              <a:t>n</a:t>
            </a:r>
            <a:r>
              <a:rPr spc="-10" dirty="0"/>
              <a:t>dar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2472" y="320421"/>
            <a:ext cx="76790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14" dirty="0"/>
              <a:t>Syarat</a:t>
            </a:r>
            <a:r>
              <a:rPr sz="4000" spc="-105" dirty="0"/>
              <a:t> </a:t>
            </a:r>
            <a:r>
              <a:rPr sz="4000" spc="-40" dirty="0"/>
              <a:t>Pokok</a:t>
            </a:r>
            <a:r>
              <a:rPr sz="4000" spc="-65" dirty="0"/>
              <a:t> </a:t>
            </a:r>
            <a:r>
              <a:rPr sz="4000" spc="-100" dirty="0"/>
              <a:t>Pelayanan</a:t>
            </a:r>
            <a:r>
              <a:rPr sz="4000" spc="-125" dirty="0"/>
              <a:t> </a:t>
            </a:r>
            <a:r>
              <a:rPr sz="4000" spc="-195" dirty="0"/>
              <a:t>Kesehatan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5908040" cy="29559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Te</a:t>
            </a:r>
            <a:r>
              <a:rPr sz="320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200" spc="-185" dirty="0">
                <a:solidFill>
                  <a:srgbClr val="FFFFFF"/>
                </a:solidFill>
                <a:latin typeface="Microsoft Sans Serif"/>
                <a:cs typeface="Microsoft Sans Serif"/>
              </a:rPr>
              <a:t>sedia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da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berkesinambungan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Dapat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diterima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dengan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wajar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Mudah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dicapai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Mudah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dijangkau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Bermutu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912" y="320421"/>
            <a:ext cx="74980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80" dirty="0"/>
              <a:t>a</a:t>
            </a:r>
            <a:r>
              <a:rPr sz="4000" spc="-90" dirty="0"/>
              <a:t>.</a:t>
            </a:r>
            <a:r>
              <a:rPr sz="4000" spc="-60" dirty="0"/>
              <a:t> </a:t>
            </a:r>
            <a:r>
              <a:rPr sz="4000" spc="-229" dirty="0"/>
              <a:t>Tersedi</a:t>
            </a:r>
            <a:r>
              <a:rPr sz="4000" spc="-265" dirty="0"/>
              <a:t>a</a:t>
            </a:r>
            <a:r>
              <a:rPr sz="4000" spc="-80" dirty="0"/>
              <a:t> </a:t>
            </a:r>
            <a:r>
              <a:rPr sz="4000" spc="-55" dirty="0"/>
              <a:t>da</a:t>
            </a:r>
            <a:r>
              <a:rPr sz="4000" spc="-50" dirty="0"/>
              <a:t>n</a:t>
            </a:r>
            <a:r>
              <a:rPr sz="4000" spc="-40" dirty="0"/>
              <a:t> </a:t>
            </a:r>
            <a:r>
              <a:rPr sz="4000" spc="-229" dirty="0"/>
              <a:t>B</a:t>
            </a:r>
            <a:r>
              <a:rPr sz="4000" spc="-100" dirty="0"/>
              <a:t>erk</a:t>
            </a:r>
            <a:r>
              <a:rPr sz="4000" spc="-140" dirty="0"/>
              <a:t>e</a:t>
            </a:r>
            <a:r>
              <a:rPr sz="4000" spc="-229" dirty="0"/>
              <a:t>sin</a:t>
            </a:r>
            <a:r>
              <a:rPr sz="4000" spc="-290" dirty="0"/>
              <a:t>a</a:t>
            </a:r>
            <a:r>
              <a:rPr sz="4000" spc="-50" dirty="0"/>
              <a:t>mbung</a:t>
            </a:r>
            <a:r>
              <a:rPr sz="4000" spc="-40" dirty="0"/>
              <a:t>a</a:t>
            </a:r>
            <a:r>
              <a:rPr sz="4000" spc="-135" dirty="0"/>
              <a:t>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6690995" cy="305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  <a:tab pos="2372360" algn="l"/>
              </a:tabLst>
            </a:pPr>
            <a:r>
              <a:rPr sz="3200" spc="-47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405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jeni</a:t>
            </a:r>
            <a:r>
              <a:rPr sz="3200" spc="-250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eseha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an 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dibutuhkan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tida</a:t>
            </a:r>
            <a:r>
              <a:rPr sz="3200" u="heavy" spc="1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k</a:t>
            </a:r>
            <a:r>
              <a:rPr sz="3200" u="heavy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2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su</a:t>
            </a:r>
            <a:r>
              <a:rPr sz="3200" u="heavy" spc="-1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l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i</a:t>
            </a:r>
            <a:r>
              <a:rPr sz="3200" u="heavy" spc="20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t</a:t>
            </a:r>
            <a:r>
              <a:rPr sz="32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dite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m</a:t>
            </a:r>
            <a:r>
              <a:rPr sz="3200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uka</a:t>
            </a:r>
            <a:r>
              <a:rPr sz="3200" u="heavy" spc="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n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,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d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1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selal</a:t>
            </a:r>
            <a:r>
              <a:rPr sz="32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u</a:t>
            </a:r>
            <a:r>
              <a:rPr sz="3200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ada 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setiap</a:t>
            </a:r>
            <a:r>
              <a:rPr sz="3200" u="heavy" spc="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saat	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dibutuhkan</a:t>
            </a:r>
            <a:endParaRPr sz="3200">
              <a:latin typeface="Microsoft Sans Serif"/>
              <a:cs typeface="Microsoft Sans Serif"/>
            </a:endParaRPr>
          </a:p>
          <a:p>
            <a:pPr marL="354965" marR="9525" indent="-342900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menyulitkan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membutuhkan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4892" y="320421"/>
            <a:ext cx="70561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35" dirty="0"/>
              <a:t>b.</a:t>
            </a:r>
            <a:r>
              <a:rPr sz="4000" spc="-65" dirty="0"/>
              <a:t> </a:t>
            </a:r>
            <a:r>
              <a:rPr sz="4000" spc="15" dirty="0"/>
              <a:t>Dapat</a:t>
            </a:r>
            <a:r>
              <a:rPr sz="4000" spc="-90" dirty="0"/>
              <a:t> </a:t>
            </a:r>
            <a:r>
              <a:rPr sz="4000" spc="-40" dirty="0"/>
              <a:t>Diterima</a:t>
            </a:r>
            <a:r>
              <a:rPr sz="4000" spc="-85" dirty="0"/>
              <a:t> </a:t>
            </a:r>
            <a:r>
              <a:rPr sz="4000" spc="-125" dirty="0"/>
              <a:t>dengan</a:t>
            </a:r>
            <a:r>
              <a:rPr sz="4000" spc="-65" dirty="0"/>
              <a:t> </a:t>
            </a:r>
            <a:r>
              <a:rPr sz="4000" spc="-55" dirty="0"/>
              <a:t>Wajar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7491730" cy="402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kesehatan</a:t>
            </a:r>
            <a:r>
              <a:rPr sz="3200" u="heavy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tidak</a:t>
            </a:r>
            <a:r>
              <a:rPr sz="3200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bertentangan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dengan 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keyakinan </a:t>
            </a:r>
            <a:r>
              <a:rPr sz="32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dan </a:t>
            </a:r>
            <a:r>
              <a:rPr sz="3200" u="heavy" spc="-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kepercayaan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masyarakat</a:t>
            </a:r>
            <a:endParaRPr sz="3200">
              <a:latin typeface="Microsoft Sans Serif"/>
              <a:cs typeface="Microsoft Sans Serif"/>
            </a:endParaRPr>
          </a:p>
          <a:p>
            <a:pPr marL="354965" marR="66040" indent="-342900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bertentangan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dengan </a:t>
            </a:r>
            <a:r>
              <a:rPr sz="32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adat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istiadat, 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kebudayaan,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keyakinan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dan 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kepercayaan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bukanlah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suatu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 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baik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8910" y="320421"/>
            <a:ext cx="372617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25" dirty="0"/>
              <a:t>c.</a:t>
            </a:r>
            <a:r>
              <a:rPr sz="4000" spc="-50" dirty="0"/>
              <a:t> </a:t>
            </a:r>
            <a:r>
              <a:rPr sz="4000" spc="-75" dirty="0"/>
              <a:t>Mu</a:t>
            </a:r>
            <a:r>
              <a:rPr sz="4000" spc="-70" dirty="0"/>
              <a:t>d</a:t>
            </a:r>
            <a:r>
              <a:rPr sz="4000" spc="-85" dirty="0"/>
              <a:t>a</a:t>
            </a:r>
            <a:r>
              <a:rPr sz="4000" spc="-80" dirty="0"/>
              <a:t>h</a:t>
            </a:r>
            <a:r>
              <a:rPr sz="4000" spc="-60" dirty="0"/>
              <a:t> </a:t>
            </a:r>
            <a:r>
              <a:rPr sz="4000" spc="-170" dirty="0"/>
              <a:t>D</a:t>
            </a:r>
            <a:r>
              <a:rPr sz="4000" spc="-80" dirty="0"/>
              <a:t>icapai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7569200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7465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mudah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dicapai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dari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sudut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jarak/lokasi</a:t>
            </a:r>
            <a:endParaRPr sz="3200">
              <a:latin typeface="Microsoft Sans Serif"/>
              <a:cs typeface="Microsoft Sans Serif"/>
            </a:endParaRPr>
          </a:p>
          <a:p>
            <a:pPr marL="354965" marR="1223645" indent="-342900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Perlu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adanya pengaturan </a:t>
            </a:r>
            <a:r>
              <a:rPr sz="32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distribusi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sarana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hanya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terkonsentrasi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di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daerah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perkotaan </a:t>
            </a:r>
            <a:r>
              <a:rPr sz="3200" spc="-170" dirty="0">
                <a:solidFill>
                  <a:srgbClr val="FFFFFF"/>
                </a:solidFill>
                <a:latin typeface="Microsoft Sans Serif"/>
                <a:cs typeface="Microsoft Sans Serif"/>
              </a:rPr>
              <a:t>saja </a:t>
            </a:r>
            <a:r>
              <a:rPr sz="32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bukanlah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baik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1089" y="320421"/>
            <a:ext cx="44062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30" dirty="0"/>
              <a:t>d.</a:t>
            </a:r>
            <a:r>
              <a:rPr sz="4000" spc="-90" dirty="0"/>
              <a:t> </a:t>
            </a:r>
            <a:r>
              <a:rPr sz="4000" spc="-75" dirty="0"/>
              <a:t>Mudah</a:t>
            </a:r>
            <a:r>
              <a:rPr sz="4000" spc="-60" dirty="0"/>
              <a:t> </a:t>
            </a:r>
            <a:r>
              <a:rPr sz="4000" spc="-45" dirty="0"/>
              <a:t>Dijangkau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7212965" cy="2564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mudah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dijangkau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dari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sudut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biaya</a:t>
            </a:r>
            <a:endParaRPr sz="3200">
              <a:latin typeface="Microsoft Sans Serif"/>
              <a:cs typeface="Microsoft Sans Serif"/>
            </a:endParaRPr>
          </a:p>
          <a:p>
            <a:pPr marL="354965" marR="572770" indent="-342900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Harus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dapat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diupayakan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agar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biaya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pe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ay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150" dirty="0">
                <a:solidFill>
                  <a:srgbClr val="FFFFFF"/>
                </a:solidFill>
                <a:latin typeface="Microsoft Sans Serif"/>
                <a:cs typeface="Microsoft Sans Serif"/>
              </a:rPr>
              <a:t>esehat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65" dirty="0">
                <a:solidFill>
                  <a:srgbClr val="FFFFFF"/>
                </a:solidFill>
                <a:latin typeface="Microsoft Sans Serif"/>
                <a:cs typeface="Microsoft Sans Serif"/>
              </a:rPr>
              <a:t>sesuai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dengan  </a:t>
            </a: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kemampuan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ekonomi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989" y="286956"/>
            <a:ext cx="3722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Pokok</a:t>
            </a:r>
            <a:r>
              <a:rPr spc="-110" dirty="0"/>
              <a:t> </a:t>
            </a:r>
            <a:r>
              <a:rPr spc="-210" dirty="0"/>
              <a:t>Bahasan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6499860" cy="285940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Konse</a:t>
            </a:r>
            <a:r>
              <a:rPr sz="32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Pasar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Karakteristik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endParaRPr sz="3200">
              <a:latin typeface="Microsoft Sans Serif"/>
              <a:cs typeface="Microsoft Sans Serif"/>
            </a:endParaRPr>
          </a:p>
          <a:p>
            <a:pPr marL="354965" marR="136779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310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34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60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sehat</a:t>
            </a:r>
            <a:r>
              <a:rPr sz="320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n 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dan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45" dirty="0">
                <a:solidFill>
                  <a:srgbClr val="FFFFFF"/>
                </a:solidFill>
                <a:latin typeface="Microsoft Sans Serif"/>
                <a:cs typeface="Microsoft Sans Serif"/>
              </a:rPr>
              <a:t>Era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Globalisasi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Syarat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Pokok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9851" y="320421"/>
            <a:ext cx="2391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75" dirty="0"/>
              <a:t>e.</a:t>
            </a:r>
            <a:r>
              <a:rPr sz="4000" spc="-75" dirty="0"/>
              <a:t> </a:t>
            </a:r>
            <a:r>
              <a:rPr sz="4000" spc="-40" dirty="0"/>
              <a:t>Bermutu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7578725" cy="305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elayan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0" dirty="0">
                <a:solidFill>
                  <a:srgbClr val="FFFFFF"/>
                </a:solidFill>
                <a:latin typeface="Microsoft Sans Serif"/>
                <a:cs typeface="Microsoft Sans Serif"/>
              </a:rPr>
              <a:t>haru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mberika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n 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pe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l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ay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ya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berkualit</a:t>
            </a:r>
            <a:r>
              <a:rPr sz="3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4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65" dirty="0">
                <a:solidFill>
                  <a:srgbClr val="FFFFFF"/>
                </a:solidFill>
                <a:latin typeface="Microsoft Sans Serif"/>
                <a:cs typeface="Microsoft Sans Serif"/>
              </a:rPr>
              <a:t>sesuai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dengan  </a:t>
            </a:r>
            <a:r>
              <a:rPr sz="3200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kebutuhan </a:t>
            </a:r>
            <a:r>
              <a:rPr sz="3200" u="heavy" spc="-8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pelanggan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dan </a:t>
            </a:r>
            <a:r>
              <a:rPr sz="3200" u="heavy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standar 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pelayanan</a:t>
            </a:r>
            <a:r>
              <a:rPr sz="3200" u="heavy" spc="-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3200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  <a:cs typeface="Microsoft Sans Serif"/>
              </a:rPr>
              <a:t>kesehatan</a:t>
            </a:r>
            <a:endParaRPr sz="3200">
              <a:latin typeface="Microsoft Sans Serif"/>
              <a:cs typeface="Microsoft Sans Serif"/>
            </a:endParaRPr>
          </a:p>
          <a:p>
            <a:pPr marL="354965" marR="1569085" indent="-342900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Merupakan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modal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utama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dalam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persaingan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di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era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globalisasi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143760" y="3289300"/>
            <a:ext cx="3030855" cy="788035"/>
            <a:chOff x="2143760" y="3289300"/>
            <a:chExt cx="3030855" cy="78803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43760" y="3289300"/>
              <a:ext cx="3030474" cy="78765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6432" y="3297300"/>
              <a:ext cx="2969767" cy="730122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5430520" y="3284220"/>
            <a:ext cx="2205355" cy="793115"/>
            <a:chOff x="5430520" y="3284220"/>
            <a:chExt cx="2205355" cy="793115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0520" y="3284220"/>
              <a:ext cx="2204974" cy="79273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2557" y="3291840"/>
              <a:ext cx="2146681" cy="73558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380" dirty="0"/>
              <a:t>Pasar..???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6825615" cy="305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6289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Tempat 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terjadinya 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transaksi 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jual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beli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 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dilakukan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penjual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dan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pembeli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terjadi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pada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suatu 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waktu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dan </a:t>
            </a:r>
            <a:r>
              <a:rPr sz="32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tempat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tertentu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Ajang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pertemuan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antara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dunia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0" dirty="0">
                <a:solidFill>
                  <a:srgbClr val="FFFFFF"/>
                </a:solidFill>
                <a:latin typeface="Microsoft Sans Serif"/>
                <a:cs typeface="Microsoft Sans Serif"/>
              </a:rPr>
              <a:t>usaha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dengan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masyarakat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konsumen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380" dirty="0"/>
              <a:t>Pasar..???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6569709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  <a:tab pos="1957705" algn="l"/>
              </a:tabLst>
            </a:pP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Pada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umumnya,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suatu</a:t>
            </a:r>
            <a:r>
              <a:rPr sz="3200" spc="6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transaksi </a:t>
            </a:r>
            <a:r>
              <a:rPr sz="32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jual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beli 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melibatkan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produk/barang,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j</a:t>
            </a:r>
            <a:r>
              <a:rPr sz="32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as</a:t>
            </a:r>
            <a:r>
              <a:rPr sz="3200" spc="-22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,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denga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uang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0" dirty="0">
                <a:solidFill>
                  <a:srgbClr val="FFFFFF"/>
                </a:solidFill>
                <a:latin typeface="Microsoft Sans Serif"/>
                <a:cs typeface="Microsoft Sans Serif"/>
              </a:rPr>
              <a:t>sebagai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alat  </a:t>
            </a:r>
            <a:r>
              <a:rPr sz="32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tra</a:t>
            </a:r>
            <a:r>
              <a:rPr sz="32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310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34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335" dirty="0">
                <a:solidFill>
                  <a:srgbClr val="FFFFFF"/>
                </a:solidFill>
                <a:latin typeface="Microsoft Sans Serif"/>
                <a:cs typeface="Microsoft Sans Serif"/>
              </a:rPr>
              <a:t>si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pe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yaran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ya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10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34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dan  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disetujui	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kedua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belah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pihak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380" dirty="0"/>
              <a:t>Pasar..???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99577"/>
            <a:ext cx="6512559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solidFill>
                  <a:srgbClr val="FFFFFF"/>
                </a:solidFill>
                <a:latin typeface="Microsoft Sans Serif"/>
                <a:cs typeface="Microsoft Sans Serif"/>
              </a:rPr>
              <a:t>Pa</a:t>
            </a:r>
            <a:r>
              <a:rPr sz="3200" spc="-22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har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sz="3200" spc="-645" dirty="0">
                <a:solidFill>
                  <a:srgbClr val="FFFFFF"/>
                </a:solidFill>
                <a:latin typeface="Microsoft Sans Serif"/>
                <a:cs typeface="Microsoft Sans Serif"/>
              </a:rPr>
              <a:t>s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ber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pa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tem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p</a:t>
            </a:r>
            <a:r>
              <a:rPr sz="3200" spc="12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,  </a:t>
            </a:r>
            <a:r>
              <a:rPr sz="32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tetapi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suatu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institusi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menjadi 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ajan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ope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200" spc="-285" dirty="0">
                <a:solidFill>
                  <a:srgbClr val="FFFFFF"/>
                </a:solidFill>
                <a:latin typeface="Microsoft Sans Serif"/>
                <a:cs typeface="Microsoft Sans Serif"/>
              </a:rPr>
              <a:t>as</a:t>
            </a: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60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ekuat</a:t>
            </a:r>
            <a:r>
              <a:rPr sz="32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869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ke</a:t>
            </a:r>
            <a:r>
              <a:rPr sz="32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uatan 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menentukan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harga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6225" y="2365692"/>
            <a:ext cx="34823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280" algn="just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00"/>
                </a:solidFill>
              </a:rPr>
              <a:t>Apakah </a:t>
            </a:r>
            <a:r>
              <a:rPr sz="3200" spc="-65" dirty="0">
                <a:solidFill>
                  <a:srgbClr val="000000"/>
                </a:solidFill>
              </a:rPr>
              <a:t>pelayanan </a:t>
            </a:r>
            <a:r>
              <a:rPr sz="3200" spc="-835" dirty="0">
                <a:solidFill>
                  <a:srgbClr val="000000"/>
                </a:solidFill>
              </a:rPr>
              <a:t> </a:t>
            </a:r>
            <a:r>
              <a:rPr sz="3200" spc="155" dirty="0">
                <a:solidFill>
                  <a:srgbClr val="000000"/>
                </a:solidFill>
              </a:rPr>
              <a:t>k</a:t>
            </a:r>
            <a:r>
              <a:rPr sz="3200" spc="-150" dirty="0">
                <a:solidFill>
                  <a:srgbClr val="000000"/>
                </a:solidFill>
              </a:rPr>
              <a:t>esehat</a:t>
            </a:r>
            <a:r>
              <a:rPr sz="3200" spc="-155" dirty="0">
                <a:solidFill>
                  <a:srgbClr val="000000"/>
                </a:solidFill>
              </a:rPr>
              <a:t>a</a:t>
            </a:r>
            <a:r>
              <a:rPr sz="3200" spc="-110" dirty="0">
                <a:solidFill>
                  <a:srgbClr val="000000"/>
                </a:solidFill>
              </a:rPr>
              <a:t>n</a:t>
            </a:r>
            <a:r>
              <a:rPr sz="3200" spc="-65" dirty="0">
                <a:solidFill>
                  <a:srgbClr val="000000"/>
                </a:solidFill>
              </a:rPr>
              <a:t> </a:t>
            </a:r>
            <a:r>
              <a:rPr sz="3200" spc="-60" dirty="0">
                <a:solidFill>
                  <a:srgbClr val="000000"/>
                </a:solidFill>
              </a:rPr>
              <a:t>termasuk  </a:t>
            </a:r>
            <a:r>
              <a:rPr sz="3200" spc="-45" dirty="0">
                <a:solidFill>
                  <a:srgbClr val="000000"/>
                </a:solidFill>
              </a:rPr>
              <a:t>ke</a:t>
            </a:r>
            <a:r>
              <a:rPr sz="3200" spc="-80" dirty="0">
                <a:solidFill>
                  <a:srgbClr val="000000"/>
                </a:solidFill>
              </a:rPr>
              <a:t> </a:t>
            </a:r>
            <a:r>
              <a:rPr sz="3200" spc="-10" dirty="0">
                <a:solidFill>
                  <a:srgbClr val="000000"/>
                </a:solidFill>
              </a:rPr>
              <a:t>dalam</a:t>
            </a:r>
            <a:r>
              <a:rPr sz="3200" spc="-70" dirty="0">
                <a:solidFill>
                  <a:srgbClr val="000000"/>
                </a:solidFill>
              </a:rPr>
              <a:t> </a:t>
            </a:r>
            <a:r>
              <a:rPr sz="3200" spc="-254" dirty="0">
                <a:solidFill>
                  <a:srgbClr val="000000"/>
                </a:solidFill>
              </a:rPr>
              <a:t>pasar...???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9050" y="286956"/>
            <a:ext cx="40303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Komponen</a:t>
            </a:r>
            <a:r>
              <a:rPr spc="-110" dirty="0"/>
              <a:t> </a:t>
            </a:r>
            <a:r>
              <a:rPr spc="-225" dirty="0"/>
              <a:t>Pasar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7011670" cy="29559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Ada</a:t>
            </a: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pembeli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Ada</a:t>
            </a:r>
            <a:r>
              <a:rPr sz="32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penjual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Ada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barang/jasa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yang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diperjualbelikan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Ada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tempat/sarana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penjualan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Ada</a:t>
            </a:r>
            <a:r>
              <a:rPr sz="32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alat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tukar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1372" y="320421"/>
            <a:ext cx="75012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0" dirty="0"/>
              <a:t>Karakteristik</a:t>
            </a:r>
            <a:r>
              <a:rPr sz="4000" spc="-85" dirty="0"/>
              <a:t> </a:t>
            </a:r>
            <a:r>
              <a:rPr sz="4000" spc="-105" dirty="0"/>
              <a:t>Pelayanan</a:t>
            </a:r>
            <a:r>
              <a:rPr sz="4000" spc="-135" dirty="0"/>
              <a:t> </a:t>
            </a:r>
            <a:r>
              <a:rPr sz="4000" spc="-195" dirty="0"/>
              <a:t>Kesehatan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2639060" cy="23717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Intangibility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I</a:t>
            </a:r>
            <a:r>
              <a:rPr sz="32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nsepa</a:t>
            </a:r>
            <a:r>
              <a:rPr sz="32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rability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Inventory</a:t>
            </a:r>
            <a:endParaRPr sz="32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Inkonsistensi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9191" y="286956"/>
            <a:ext cx="27889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Intangibility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857" y="1600122"/>
            <a:ext cx="7495540" cy="432308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88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berwujud</a:t>
            </a:r>
            <a:endParaRPr sz="3200">
              <a:latin typeface="Microsoft Sans Serif"/>
              <a:cs typeface="Microsoft Sans Serif"/>
            </a:endParaRPr>
          </a:p>
          <a:p>
            <a:pPr marL="354965" marR="559435" indent="-342900">
              <a:lnSpc>
                <a:spcPct val="100000"/>
              </a:lnSpc>
              <a:spcBef>
                <a:spcPts val="7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15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-150" dirty="0">
                <a:solidFill>
                  <a:srgbClr val="FFFFFF"/>
                </a:solidFill>
                <a:latin typeface="Microsoft Sans Serif"/>
                <a:cs typeface="Microsoft Sans Serif"/>
              </a:rPr>
              <a:t>esehat</a:t>
            </a:r>
            <a:r>
              <a:rPr sz="32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</a:t>
            </a:r>
            <a:r>
              <a:rPr sz="32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bis</a:t>
            </a:r>
            <a:r>
              <a:rPr sz="32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dinilai  </a:t>
            </a:r>
            <a:r>
              <a:rPr sz="32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oleh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panca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indera</a:t>
            </a:r>
            <a:endParaRPr sz="3200">
              <a:latin typeface="Microsoft Sans Serif"/>
              <a:cs typeface="Microsoft Sans Serif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Konsu</a:t>
            </a:r>
            <a:r>
              <a:rPr sz="3200" spc="-27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en</a:t>
            </a:r>
            <a:r>
              <a:rPr sz="32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tidak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bis</a:t>
            </a:r>
            <a:r>
              <a:rPr sz="32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gang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,</a:t>
            </a:r>
            <a:r>
              <a:rPr sz="32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m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li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h</a:t>
            </a:r>
            <a:r>
              <a:rPr sz="3200" spc="12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sz="32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, 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mendengar,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mencium</a:t>
            </a:r>
            <a:r>
              <a:rPr sz="32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 </a:t>
            </a:r>
            <a:r>
              <a:rPr sz="32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endParaRPr sz="3200">
              <a:latin typeface="Microsoft Sans Serif"/>
              <a:cs typeface="Microsoft Sans Serif"/>
            </a:endParaRPr>
          </a:p>
          <a:p>
            <a:pPr marL="354965" marR="721995" indent="-342900">
              <a:lnSpc>
                <a:spcPct val="100000"/>
              </a:lnSpc>
              <a:spcBef>
                <a:spcPts val="7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Pelayanan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kesehatan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berbentuk</a:t>
            </a:r>
            <a:r>
              <a:rPr sz="32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jasa, </a:t>
            </a:r>
            <a:r>
              <a:rPr sz="3200" spc="-8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hany</a:t>
            </a:r>
            <a:r>
              <a:rPr sz="32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dirty="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sz="32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is</a:t>
            </a:r>
            <a:r>
              <a:rPr sz="3200" spc="-29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di</a:t>
            </a:r>
            <a:r>
              <a:rPr sz="3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sz="32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as</a:t>
            </a:r>
            <a:r>
              <a:rPr sz="3200" spc="-22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k</a:t>
            </a:r>
            <a:r>
              <a:rPr sz="3200" spc="85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32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endParaRPr sz="3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487</Words>
  <Application>Microsoft Office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MT</vt:lpstr>
      <vt:lpstr>Calibri</vt:lpstr>
      <vt:lpstr>Microsoft Sans Serif</vt:lpstr>
      <vt:lpstr>Wingdings</vt:lpstr>
      <vt:lpstr>Office Theme</vt:lpstr>
      <vt:lpstr>PowerPoint Presentation</vt:lpstr>
      <vt:lpstr>Pokok Bahasan</vt:lpstr>
      <vt:lpstr>Pasar..???</vt:lpstr>
      <vt:lpstr>Pasar..???</vt:lpstr>
      <vt:lpstr>Pasar..???</vt:lpstr>
      <vt:lpstr>Apakah pelayanan  kesehatan termasuk  ke dalam pasar...???</vt:lpstr>
      <vt:lpstr>Komponen Pasar</vt:lpstr>
      <vt:lpstr>Karakteristik Pelayanan Kesehatan</vt:lpstr>
      <vt:lpstr>Intangibility</vt:lpstr>
      <vt:lpstr>Inseparability</vt:lpstr>
      <vt:lpstr>Inventory</vt:lpstr>
      <vt:lpstr>Inkonsistensi</vt:lpstr>
      <vt:lpstr>Pasar Pelayanan Kesehatan  dan Era Globalisasi</vt:lpstr>
      <vt:lpstr>Pasar Pelayanan Kesehatan  dan Era Globalisasi</vt:lpstr>
      <vt:lpstr>Syarat Pokok Pelayanan Kesehatan</vt:lpstr>
      <vt:lpstr>a. Tersedia dan Berkesinambungan</vt:lpstr>
      <vt:lpstr>b. Dapat Diterima dengan Wajar</vt:lpstr>
      <vt:lpstr>c. Mudah Dicapai</vt:lpstr>
      <vt:lpstr>d. Mudah Dijangkau</vt:lpstr>
      <vt:lpstr>e. Bermutu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Muhammad Tahir</cp:lastModifiedBy>
  <cp:revision>1</cp:revision>
  <dcterms:created xsi:type="dcterms:W3CDTF">2022-03-23T01:27:20Z</dcterms:created>
  <dcterms:modified xsi:type="dcterms:W3CDTF">2022-03-23T02:02:59Z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