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  <p:sldMasterId id="2147483816" r:id="rId4"/>
    <p:sldMasterId id="2147483828" r:id="rId5"/>
  </p:sldMasterIdLst>
  <p:notesMasterIdLst>
    <p:notesMasterId r:id="rId48"/>
  </p:notesMasterIdLst>
  <p:handoutMasterIdLst>
    <p:handoutMasterId r:id="rId49"/>
  </p:handoutMasterIdLst>
  <p:sldIdLst>
    <p:sldId id="257" r:id="rId6"/>
    <p:sldId id="426" r:id="rId7"/>
    <p:sldId id="443" r:id="rId8"/>
    <p:sldId id="444" r:id="rId9"/>
    <p:sldId id="445" r:id="rId10"/>
    <p:sldId id="446" r:id="rId11"/>
    <p:sldId id="447" r:id="rId12"/>
    <p:sldId id="448" r:id="rId13"/>
    <p:sldId id="449" r:id="rId14"/>
    <p:sldId id="400" r:id="rId15"/>
    <p:sldId id="401" r:id="rId16"/>
    <p:sldId id="402" r:id="rId17"/>
    <p:sldId id="403" r:id="rId18"/>
    <p:sldId id="404" r:id="rId19"/>
    <p:sldId id="408" r:id="rId20"/>
    <p:sldId id="412" r:id="rId21"/>
    <p:sldId id="430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38" r:id="rId30"/>
    <p:sldId id="439" r:id="rId31"/>
    <p:sldId id="440" r:id="rId32"/>
    <p:sldId id="441" r:id="rId33"/>
    <p:sldId id="428" r:id="rId34"/>
    <p:sldId id="450" r:id="rId35"/>
    <p:sldId id="451" r:id="rId36"/>
    <p:sldId id="452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460" r:id="rId45"/>
    <p:sldId id="461" r:id="rId46"/>
    <p:sldId id="424" r:id="rId47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2" autoAdjust="0"/>
    <p:restoredTop sz="98063" autoAdjust="0"/>
  </p:normalViewPr>
  <p:slideViewPr>
    <p:cSldViewPr>
      <p:cViewPr varScale="1">
        <p:scale>
          <a:sx n="68" d="100"/>
          <a:sy n="68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814B25D-6F68-404F-AB90-53F9E0FCAE56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F744B81-5B6D-482B-B12E-4292F22934E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5834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4EF652F-98CF-4157-8AEC-D8EF3F635C91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87D91BD-F0CE-40DB-A809-A112EA6E9C4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134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</a:defRPr>
            </a:lvl1pPr>
            <a:lvl2pPr marL="785001" indent="-301923">
              <a:defRPr sz="3000">
                <a:solidFill>
                  <a:schemeClr val="tx1"/>
                </a:solidFill>
                <a:latin typeface="Arial" charset="0"/>
              </a:defRPr>
            </a:lvl2pPr>
            <a:lvl3pPr marL="1207694" indent="-241539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90771" indent="-241539">
              <a:defRPr sz="3000">
                <a:solidFill>
                  <a:schemeClr val="tx1"/>
                </a:solidFill>
                <a:latin typeface="Arial" charset="0"/>
              </a:defRPr>
            </a:lvl4pPr>
            <a:lvl5pPr marL="2173849" indent="-241539">
              <a:defRPr sz="3000">
                <a:solidFill>
                  <a:schemeClr val="tx1"/>
                </a:solidFill>
                <a:latin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6D8F91-D390-43AA-8F82-7B8B086C5C11}" type="slidenum">
              <a:rPr lang="en-US" sz="1300"/>
              <a:pPr/>
              <a:t>29</a:t>
            </a:fld>
            <a:endParaRPr 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Terima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30485-380B-4572-AE6C-7EB1CDFEF2D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00CE52-53DC-42E7-9118-25BED06AF13C}" type="datetimeFigureOut">
              <a:rPr lang="id-ID" smtClean="0"/>
              <a:pPr/>
              <a:t>09/12/2021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74D50D-2606-496C-B140-B887E35CE72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4704"/>
            <a:ext cx="8820472" cy="17859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MASALAH PADA NEONATUS,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BAYI DAN ANAK PRA SEKOLAH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57669" y="5105400"/>
            <a:ext cx="4543412" cy="1752600"/>
          </a:xfrm>
        </p:spPr>
        <p:txBody>
          <a:bodyPr/>
          <a:lstStyle/>
          <a:p>
            <a:r>
              <a:rPr lang="id-ID" dirty="0" smtClean="0">
                <a:solidFill>
                  <a:schemeClr val="tx2"/>
                </a:solidFill>
              </a:rPr>
              <a:t>ROSMAWATY</a:t>
            </a:r>
            <a:endParaRPr lang="id-ID" dirty="0">
              <a:solidFill>
                <a:schemeClr val="tx2"/>
              </a:solidFill>
            </a:endParaRPr>
          </a:p>
        </p:txBody>
      </p:sp>
      <p:pic>
        <p:nvPicPr>
          <p:cNvPr id="6" name="Picture 2" descr="E:\gambar u powerpoint\Gambar gerak\7126-004-11-10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936" y="2708920"/>
            <a:ext cx="1666879" cy="1666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DEFINISI</a:t>
            </a:r>
          </a:p>
          <a:p>
            <a:r>
              <a:rPr lang="id-ID" dirty="0" smtClean="0"/>
              <a:t>Suatu tanda adanya penyakit susunan syaraf pusat(SSP), atau penyakit lain yang dapat menyebabkan kerusakan otak,(Markum, 1991).</a:t>
            </a:r>
          </a:p>
          <a:p>
            <a:endParaRPr lang="id-ID" dirty="0" smtClean="0"/>
          </a:p>
          <a:p>
            <a:pPr>
              <a:buNone/>
            </a:pPr>
            <a:r>
              <a:rPr lang="id-ID" b="1" dirty="0" smtClean="0"/>
              <a:t>ETIOLOGI</a:t>
            </a:r>
          </a:p>
          <a:p>
            <a:r>
              <a:rPr lang="id-ID" dirty="0" smtClean="0"/>
              <a:t>Komplikasi perinatal</a:t>
            </a:r>
          </a:p>
          <a:p>
            <a:r>
              <a:rPr lang="id-ID" dirty="0" smtClean="0"/>
              <a:t>Infeksi</a:t>
            </a:r>
          </a:p>
          <a:p>
            <a:r>
              <a:rPr lang="id-ID" dirty="0" smtClean="0"/>
              <a:t>Ketergantungan obat</a:t>
            </a:r>
          </a:p>
          <a:p>
            <a:r>
              <a:rPr lang="id-ID" dirty="0" smtClean="0"/>
              <a:t>Penyebab yang tidak diketahui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-14290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KEJANG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JENIS KEJANG (GAMBARANAN KLINIS)</a:t>
            </a:r>
          </a:p>
          <a:p>
            <a:r>
              <a:rPr lang="id-ID" dirty="0" smtClean="0"/>
              <a:t>Kejang klonik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Bentuk Fokal -&gt; berlangsung sampai 1-3 detik,tidak sesuai gangguaan kesadaran, sering diduga sebagai suatu keadaan jiterness(gemetar)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Bentuk Multifokal -&gt; sering pada BBL , (terutama BB &lt; 2500 kg),bentuk gerakan kejang pada satu / lebih dari anggota gerak yang berpindah-pindah dan terpisah secara teratur.</a:t>
            </a:r>
          </a:p>
          <a:p>
            <a:pPr marL="514350" indent="-514350"/>
            <a:r>
              <a:rPr lang="id-ID" dirty="0" smtClean="0"/>
              <a:t>Kejang Tonik -&gt; terdapat pada BBLR dengan masa kehamilan &lt;34 mgg dan bayi dengan komplikasi prenatal berat,kejang berupa gerakkan tonik satu eskremitas atau gerakan tonik umum dengan ekstensi lengan dan tungkai.</a:t>
            </a:r>
          </a:p>
          <a:p>
            <a:pPr marL="514350" indent="-514350"/>
            <a:r>
              <a:rPr lang="id-ID" dirty="0" smtClean="0"/>
              <a:t>Kejang Mioklomok -&gt; gambaran klini</a:t>
            </a:r>
            <a:r>
              <a:rPr lang="en-ID" dirty="0" smtClean="0"/>
              <a:t>K</a:t>
            </a:r>
            <a:r>
              <a:rPr lang="id-ID" dirty="0" smtClean="0"/>
              <a:t> yang terlihat adalah gerakan  ekstensi dan fleksi lengan atau keempat anggota gerak yang berulang dan cepat menyerupai refleks Moro.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7850"/>
            <a:ext cx="86868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Diagnosis banding kejang pada BBL :</a:t>
            </a:r>
          </a:p>
          <a:p>
            <a:r>
              <a:rPr lang="id-ID" dirty="0" smtClean="0"/>
              <a:t>Gemetar (Litterness): Gerakan tremor cepat dengan irama dan ampliudo teratur dan sama</a:t>
            </a:r>
          </a:p>
          <a:p>
            <a:r>
              <a:rPr lang="id-ID" dirty="0" smtClean="0"/>
              <a:t>Apnu : Pernafasan tidak teratur dan diselingi henti nafas 3-6 detik, diikuti hiperapnu selama 10-16 detik</a:t>
            </a:r>
          </a:p>
          <a:p>
            <a:r>
              <a:rPr lang="id-ID" dirty="0" smtClean="0"/>
              <a:t>Mioklonus nokturnal benigma : gerakan terkejut tiba-tiba pada anggota gerak pada semua orang diwaktu tidur (tidak memerlukan pengobatan)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977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DiAGNOSIS BANDING (MARKUM, 1991)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Anamnesis (riwayat keluarga , riwayat kehamilan, persalinan, sifat dan lama serangan, penggunaan obat narkotik).</a:t>
            </a:r>
          </a:p>
          <a:p>
            <a:r>
              <a:rPr lang="id-ID" dirty="0" smtClean="0"/>
              <a:t>Pemeriksaan fisik (kesadaran,nafas, bentuk kejang , trauma pada kepala )</a:t>
            </a:r>
          </a:p>
          <a:p>
            <a:r>
              <a:rPr lang="id-ID" dirty="0" smtClean="0"/>
              <a:t>Pemeriksaan laboratorium (rumah sakit)</a:t>
            </a:r>
          </a:p>
          <a:p>
            <a:r>
              <a:rPr lang="id-ID" dirty="0" smtClean="0"/>
              <a:t>Penanganan kejang.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PENILAIAN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r>
              <a:rPr lang="id-ID" dirty="0" smtClean="0"/>
              <a:t>Bayi ditempatkan pada tempat  yang hangat </a:t>
            </a:r>
          </a:p>
          <a:p>
            <a:r>
              <a:rPr lang="id-ID" dirty="0" smtClean="0"/>
              <a:t>Jalan nafas dibersihkan (penghisapan lendir)</a:t>
            </a:r>
          </a:p>
          <a:p>
            <a:r>
              <a:rPr lang="id-ID" dirty="0" smtClean="0"/>
              <a:t>Pemberian O2.</a:t>
            </a:r>
          </a:p>
          <a:p>
            <a:r>
              <a:rPr lang="id-ID" dirty="0" smtClean="0"/>
              <a:t> Atasi kejang dengan Diazepam 0,5 mg/kg supositoria / i.m tiap 2 menit sampai kejang teratasi.</a:t>
            </a:r>
          </a:p>
          <a:p>
            <a:r>
              <a:rPr lang="id-ID" dirty="0" smtClean="0"/>
              <a:t>Diberi fenobarbital 30 mg i.m</a:t>
            </a:r>
          </a:p>
          <a:p>
            <a:r>
              <a:rPr lang="id-ID" dirty="0" smtClean="0"/>
              <a:t>Infus desktrose 10%</a:t>
            </a:r>
          </a:p>
          <a:p>
            <a:r>
              <a:rPr lang="id-ID" dirty="0" smtClean="0"/>
              <a:t>Diberi antibiotik</a:t>
            </a:r>
          </a:p>
          <a:p>
            <a:r>
              <a:rPr lang="id-ID" dirty="0" smtClean="0"/>
              <a:t>Kolaborasi dengan merujuk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PENANGANAN AWAL KEJANG PADA BBL (BIDAN)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Penyempitan pembuluh darah. Hipoglikmia</a:t>
            </a:r>
          </a:p>
          <a:p>
            <a:r>
              <a:rPr lang="id-ID" dirty="0" smtClean="0"/>
              <a:t>Kebutuhan oksigen meningkat</a:t>
            </a:r>
          </a:p>
          <a:p>
            <a:r>
              <a:rPr lang="id-ID" dirty="0" smtClean="0"/>
              <a:t>Gangguan pembekuan</a:t>
            </a:r>
          </a:p>
          <a:p>
            <a:r>
              <a:rPr lang="id-ID" dirty="0" smtClean="0"/>
              <a:t>Pendarahan pulmonal(hipotermi berat)</a:t>
            </a:r>
          </a:p>
          <a:p>
            <a:r>
              <a:rPr lang="id-ID" dirty="0" smtClean="0"/>
              <a:t>Shok(penurunan tekanan arteri sistematik)</a:t>
            </a:r>
          </a:p>
          <a:p>
            <a:r>
              <a:rPr lang="id-ID" dirty="0" smtClean="0"/>
              <a:t>Penurunan volume plasma,penurunan cardiak output apnu</a:t>
            </a:r>
          </a:p>
          <a:p>
            <a:r>
              <a:rPr lang="id-ID" dirty="0" smtClean="0"/>
              <a:t>Perdarahan intra ventrikuler &amp; kematian.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KOMPLIKASI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Suhu tubuh meningkat</a:t>
            </a:r>
          </a:p>
          <a:p>
            <a:r>
              <a:rPr lang="id-ID" dirty="0" smtClean="0"/>
              <a:t>Kejang</a:t>
            </a:r>
          </a:p>
          <a:p>
            <a:r>
              <a:rPr lang="id-ID" dirty="0" smtClean="0"/>
              <a:t>Kerusakan otak dan lain-lain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KOMPLIKASI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Definisi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gejala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menguningnya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sclera,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kulit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jaringan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akibat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penimbungan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tubuh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lahir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b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fisiologis</a:t>
            </a:r>
            <a:endParaRPr lang="en-US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fisiologik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ketiga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patologik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,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fisiologik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dinyatakan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observasi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minggu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kelahiran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Adapun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tanda-tandanya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ketiga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Kadar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inderik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2x24 jam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melewati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5mg%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neonatus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10mg%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neonatus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kurang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143248"/>
            <a:ext cx="8043890" cy="3411543"/>
          </a:xfrm>
          <a:ln>
            <a:solidFill>
              <a:srgbClr val="FFFF00"/>
            </a:solidFill>
          </a:ln>
        </p:spPr>
        <p:txBody>
          <a:bodyPr lIns="82479" tIns="41239" rIns="82479" bIns="41239"/>
          <a:lstStyle/>
          <a:p>
            <a:pPr algn="ctr">
              <a:buNone/>
              <a:tabLst>
                <a:tab pos="711200" algn="l"/>
              </a:tabLst>
            </a:pPr>
            <a:r>
              <a:rPr lang="id-ID" sz="4000" dirty="0" smtClean="0"/>
              <a:t>Bayi Bermasalah</a:t>
            </a:r>
            <a:endParaRPr lang="en-US" sz="4000" b="1" dirty="0">
              <a:latin typeface="Cooper Black" pitchFamily="18" charset="0"/>
            </a:endParaRPr>
          </a:p>
        </p:txBody>
      </p:sp>
      <p:pic>
        <p:nvPicPr>
          <p:cNvPr id="4" name="Picture 3" descr="0038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0"/>
            <a:ext cx="3669899" cy="2915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Lanjutan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….</a:t>
            </a:r>
            <a:endParaRPr lang="en-US" sz="4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Kecepatan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kadar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melebihi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1mg%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perhari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Kadar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direk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melebihi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1mg%.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menghilang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terbukti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hubungan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keadaan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patologik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patologis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patologik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patologik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kadar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bilirubinnya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mencapai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kern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Hiperbilirubinemia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Adapun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tanda-tandanya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b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24 jam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kelahiran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konsentrasi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5 mg%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24 jam</a:t>
            </a:r>
          </a:p>
          <a:p>
            <a:pPr lvl="0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Konsentrasi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serum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 mg%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neonatus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kurang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dan12,5 mg%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neonatus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ETIOLOGI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berlebihan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mengeluarkan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Gangguan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uptake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kojugasi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hepar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gangguan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disebabkan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immaturitas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hepar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Gangguan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transportasi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terikat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albumin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diangkut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hepar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Ikatan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albumin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dipengaruhi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obat-obatan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lvl="0">
              <a:lnSpc>
                <a:spcPct val="17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menetap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minggu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70000"/>
              </a:lnSpc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Kadar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direct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melebihi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 mg%</a:t>
            </a:r>
          </a:p>
          <a:p>
            <a:pPr lvl="0">
              <a:lnSpc>
                <a:spcPct val="17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hubungan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hemolisis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inkompatabilitas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definisis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eksim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GGPD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spesies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70000"/>
              </a:lnSpc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Penatalaksanaan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Memeriksa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golongan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ibu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hamil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trauma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lahir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ibu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hamil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lahir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ikterus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infeksi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dehidrasi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makanan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dini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cairan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kalori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dibutuhkan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lahir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Mempercepat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metabolism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pengeluaran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bilirubin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Foto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terapi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diperhatikan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pelaksanaan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terapi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Lampu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dipakai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sebaiknya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500 jam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Pakaian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dibuka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tubuh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seluasmungkin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terkena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Lanjutan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…..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Penutup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mata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dilepas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minum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kunjungan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tua</a:t>
            </a:r>
            <a:endParaRPr lang="en-US" sz="2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Pemantauan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iritasi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mata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tiap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 jam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membuka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penutup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mata</a:t>
            </a:r>
            <a:endParaRPr lang="en-US" sz="2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Daerah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kemaluan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ditutup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penutup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memantulkan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cahaya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melindungi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daerah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kemaluan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cahaya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fototerapi</a:t>
            </a:r>
            <a:endParaRPr lang="en-US" sz="2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Lanjutan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…..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lampu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diatur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jarak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 – 30 cm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diatas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tubuh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bayi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mendapatkan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energy yang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maksimal</a:t>
            </a:r>
            <a:endParaRPr lang="en-US" sz="3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Lamanya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terapi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32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ransfusi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tukar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28600"/>
            <a:ext cx="8537575" cy="58705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Physiological jaundice                    </a:t>
            </a:r>
            <a:r>
              <a:rPr lang="en-ID" dirty="0" smtClean="0">
                <a:effectLst/>
              </a:rPr>
              <a:t> </a:t>
            </a:r>
            <a:r>
              <a:rPr lang="en-ID" dirty="0" err="1" smtClean="0">
                <a:effectLst/>
              </a:rPr>
              <a:t>Ikterus</a:t>
            </a:r>
            <a:endParaRPr lang="en-ID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ID" dirty="0" smtClean="0">
                <a:effectLst/>
              </a:rPr>
              <a:t>P</a:t>
            </a:r>
            <a:r>
              <a:rPr lang="id-ID" dirty="0" smtClean="0">
                <a:effectLst/>
              </a:rPr>
              <a:t>hysiological jaundice</a:t>
            </a:r>
            <a:r>
              <a:rPr lang="en-ID" dirty="0" smtClean="0">
                <a:effectLst/>
              </a:rPr>
              <a:t>: </a:t>
            </a:r>
            <a:r>
              <a:rPr lang="en-US" dirty="0" smtClean="0">
                <a:effectLst/>
              </a:rPr>
              <a:t>appears on the second day of birth, reaches peak on the 4 or 5 day and disappears by 8 to 10 days.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he best management for physiological jaundice is exposing the baby to sunlight for about 10 to 20 minutes. if necessary phototherapy can be given.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hile exposing the baby to sunlight, baby's eyes and </a:t>
            </a:r>
            <a:r>
              <a:rPr lang="en-US" dirty="0" err="1" smtClean="0">
                <a:effectLst/>
              </a:rPr>
              <a:t>perineal</a:t>
            </a:r>
            <a:r>
              <a:rPr lang="en-US" dirty="0" smtClean="0">
                <a:effectLst/>
              </a:rPr>
              <a:t> area should be covered</a:t>
            </a:r>
            <a:endParaRPr lang="en-ID" dirty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ID" dirty="0" smtClean="0">
              <a:effectLst/>
            </a:endParaRPr>
          </a:p>
        </p:txBody>
      </p:sp>
      <p:sp>
        <p:nvSpPr>
          <p:cNvPr id="9219" name="Right Arrow 1"/>
          <p:cNvSpPr>
            <a:spLocks noChangeArrowheads="1"/>
          </p:cNvSpPr>
          <p:nvPr/>
        </p:nvSpPr>
        <p:spPr bwMode="auto">
          <a:xfrm>
            <a:off x="3491880" y="206913"/>
            <a:ext cx="1295400" cy="381000"/>
          </a:xfrm>
          <a:prstGeom prst="rightArrow">
            <a:avLst>
              <a:gd name="adj1" fmla="val 50000"/>
              <a:gd name="adj2" fmla="val 4999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4382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50070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DEFINISI</a:t>
            </a:r>
          </a:p>
          <a:p>
            <a:pPr>
              <a:buNone/>
            </a:pPr>
            <a:r>
              <a:rPr lang="id-ID" dirty="0" smtClean="0"/>
              <a:t>    Keadaan dimana terjadi penurunan suhu tubuh yang disebabkan oleh berbagai keadaan terutama karena penurunan suhu ruangan.  </a:t>
            </a:r>
          </a:p>
          <a:p>
            <a:r>
              <a:rPr lang="id-ID" dirty="0" smtClean="0"/>
              <a:t>PRINSIP DASAR</a:t>
            </a:r>
          </a:p>
          <a:p>
            <a:pPr marL="180975" indent="179388">
              <a:buFont typeface="+mj-lt"/>
              <a:buAutoNum type="arabicPeriod"/>
              <a:tabLst>
                <a:tab pos="82550" algn="l"/>
                <a:tab pos="179388" algn="l"/>
              </a:tabLst>
            </a:pPr>
            <a:r>
              <a:rPr lang="id-ID" dirty="0" smtClean="0"/>
              <a:t>    Suhu normal bayi baru lahir 36,5 -37,5 °C (aksila)</a:t>
            </a:r>
          </a:p>
          <a:p>
            <a:pPr marL="180975" indent="-1588">
              <a:buFont typeface="+mj-lt"/>
              <a:buAutoNum type="arabicPeriod"/>
              <a:tabLst>
                <a:tab pos="82550" algn="l"/>
              </a:tabLst>
            </a:pPr>
            <a:r>
              <a:rPr lang="id-ID" dirty="0" smtClean="0"/>
              <a:t>    Bayi mengalami hipotermi bila suhu tubuh kurang dari 3</a:t>
            </a:r>
            <a:r>
              <a:rPr lang="en-ID" dirty="0" smtClean="0"/>
              <a:t>5</a:t>
            </a:r>
            <a:r>
              <a:rPr lang="id-ID" dirty="0" smtClean="0"/>
              <a:t>°C</a:t>
            </a:r>
          </a:p>
          <a:p>
            <a:pPr marL="180975" indent="-153988">
              <a:tabLst>
                <a:tab pos="82550" algn="l"/>
                <a:tab pos="179388" algn="l"/>
              </a:tabLst>
            </a:pPr>
            <a:r>
              <a:rPr lang="id-ID" dirty="0" smtClean="0"/>
              <a:t> ETIOLOGI</a:t>
            </a:r>
          </a:p>
          <a:p>
            <a:pPr marL="180975" indent="-153988">
              <a:buNone/>
              <a:tabLst>
                <a:tab pos="82550" algn="l"/>
                <a:tab pos="179388" algn="l"/>
              </a:tabLst>
            </a:pPr>
            <a:r>
              <a:rPr lang="id-ID" dirty="0" smtClean="0"/>
              <a:t>    Mekanisme kehilangan panas pada BBL :</a:t>
            </a:r>
          </a:p>
          <a:p>
            <a:pPr marL="539750" indent="-360363">
              <a:buFont typeface="+mj-lt"/>
              <a:buAutoNum type="arabicPeriod"/>
              <a:tabLst>
                <a:tab pos="82550" algn="l"/>
                <a:tab pos="179388" algn="l"/>
              </a:tabLst>
            </a:pPr>
            <a:r>
              <a:rPr lang="id-ID" dirty="0" smtClean="0"/>
              <a:t>Radiasi</a:t>
            </a:r>
          </a:p>
          <a:p>
            <a:pPr marL="539750" indent="-360363">
              <a:buFont typeface="+mj-lt"/>
              <a:buAutoNum type="arabicPeriod"/>
              <a:tabLst>
                <a:tab pos="82550" algn="l"/>
                <a:tab pos="179388" algn="l"/>
              </a:tabLst>
            </a:pPr>
            <a:r>
              <a:rPr lang="id-ID" dirty="0" smtClean="0"/>
              <a:t>Evaporasi</a:t>
            </a:r>
          </a:p>
          <a:p>
            <a:pPr marL="539750" indent="-360363">
              <a:buFont typeface="+mj-lt"/>
              <a:buAutoNum type="arabicPeriod"/>
              <a:tabLst>
                <a:tab pos="82550" algn="l"/>
                <a:tab pos="179388" algn="l"/>
              </a:tabLst>
            </a:pPr>
            <a:r>
              <a:rPr lang="id-ID" dirty="0" smtClean="0"/>
              <a:t>Konduksi</a:t>
            </a:r>
          </a:p>
          <a:p>
            <a:pPr marL="539750" indent="-360363">
              <a:buFont typeface="+mj-lt"/>
              <a:buAutoNum type="arabicPeriod"/>
              <a:tabLst>
                <a:tab pos="82550" algn="l"/>
                <a:tab pos="179388" algn="l"/>
              </a:tabLst>
            </a:pPr>
            <a:r>
              <a:rPr lang="id-ID" dirty="0" smtClean="0"/>
              <a:t>Konveksi</a:t>
            </a:r>
          </a:p>
          <a:p>
            <a:pPr marL="180975" indent="-153988">
              <a:buFont typeface="+mj-lt"/>
              <a:buAutoNum type="arabicPeriod"/>
              <a:tabLst>
                <a:tab pos="82550" algn="l"/>
                <a:tab pos="179388" algn="l"/>
              </a:tabLst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-16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HYPOTERMI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121225" cy="1054250"/>
          </a:xfrm>
        </p:spPr>
        <p:txBody>
          <a:bodyPr/>
          <a:lstStyle/>
          <a:p>
            <a:r>
              <a:rPr lang="en-ID" dirty="0" err="1" smtClean="0"/>
              <a:t>Neonatus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Infeksi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4392487"/>
          </a:xfrm>
        </p:spPr>
        <p:txBody>
          <a:bodyPr/>
          <a:lstStyle/>
          <a:p>
            <a:r>
              <a:rPr lang="en-ID" dirty="0" err="1" smtClean="0"/>
              <a:t>Infeksi</a:t>
            </a:r>
            <a:r>
              <a:rPr lang="en-ID" dirty="0" smtClean="0"/>
              <a:t> perinatal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neonatus</a:t>
            </a:r>
            <a:r>
              <a:rPr lang="en-ID" dirty="0" smtClean="0"/>
              <a:t> yang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masa</a:t>
            </a:r>
            <a:r>
              <a:rPr lang="en-ID" dirty="0" smtClean="0"/>
              <a:t> antenatal, </a:t>
            </a:r>
            <a:r>
              <a:rPr lang="en-ID" dirty="0" err="1" smtClean="0"/>
              <a:t>intranatal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postnatal.</a:t>
            </a:r>
          </a:p>
          <a:p>
            <a:pPr marL="0" indent="0">
              <a:buNone/>
            </a:pPr>
            <a:endParaRPr lang="en-ID" dirty="0" smtClean="0"/>
          </a:p>
          <a:p>
            <a:r>
              <a:rPr lang="en-ID" dirty="0" err="1" smtClean="0"/>
              <a:t>Etiologi</a:t>
            </a:r>
            <a:r>
              <a:rPr lang="en-ID" dirty="0" smtClean="0"/>
              <a:t>: </a:t>
            </a:r>
            <a:r>
              <a:rPr lang="en-ID" dirty="0" err="1" smtClean="0"/>
              <a:t>bakteri</a:t>
            </a:r>
            <a:r>
              <a:rPr lang="en-ID" dirty="0" smtClean="0"/>
              <a:t> </a:t>
            </a:r>
            <a:r>
              <a:rPr lang="en-ID" dirty="0" err="1" smtClean="0"/>
              <a:t>escherichia</a:t>
            </a:r>
            <a:r>
              <a:rPr lang="en-ID" dirty="0" smtClean="0"/>
              <a:t> coli, pseudomonas </a:t>
            </a:r>
            <a:r>
              <a:rPr lang="en-ID" dirty="0" err="1" smtClean="0"/>
              <a:t>pyocyaneus</a:t>
            </a:r>
            <a:r>
              <a:rPr lang="en-ID" dirty="0" smtClean="0"/>
              <a:t>, </a:t>
            </a:r>
            <a:r>
              <a:rPr lang="en-ID" dirty="0" err="1" smtClean="0"/>
              <a:t>klebsielia</a:t>
            </a:r>
            <a:r>
              <a:rPr lang="en-ID" dirty="0" smtClean="0"/>
              <a:t>, staphylococcus </a:t>
            </a:r>
            <a:r>
              <a:rPr lang="en-ID" dirty="0" err="1" smtClean="0"/>
              <a:t>aureus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coccus</a:t>
            </a:r>
            <a:r>
              <a:rPr lang="en-ID" dirty="0" smtClean="0"/>
              <a:t> gonococcus.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86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Tanda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Gejala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Malas</a:t>
            </a:r>
            <a:r>
              <a:rPr lang="en-ID" dirty="0" smtClean="0"/>
              <a:t> </a:t>
            </a:r>
            <a:r>
              <a:rPr lang="en-ID" dirty="0" err="1" smtClean="0"/>
              <a:t>minum</a:t>
            </a:r>
            <a:endParaRPr lang="en-ID" dirty="0" smtClean="0"/>
          </a:p>
          <a:p>
            <a:r>
              <a:rPr lang="en-ID" dirty="0" err="1" smtClean="0"/>
              <a:t>Gelisah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mungkin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letargi</a:t>
            </a:r>
            <a:endParaRPr lang="en-ID" dirty="0" smtClean="0"/>
          </a:p>
          <a:p>
            <a:r>
              <a:rPr lang="en-ID" dirty="0" err="1" smtClean="0"/>
              <a:t>Frekuensi</a:t>
            </a:r>
            <a:r>
              <a:rPr lang="en-ID" dirty="0" smtClean="0"/>
              <a:t> </a:t>
            </a:r>
            <a:r>
              <a:rPr lang="en-ID" dirty="0" err="1" smtClean="0"/>
              <a:t>pernapasan</a:t>
            </a:r>
            <a:r>
              <a:rPr lang="en-ID" dirty="0" smtClean="0"/>
              <a:t> </a:t>
            </a:r>
            <a:r>
              <a:rPr lang="en-ID" dirty="0" err="1" smtClean="0"/>
              <a:t>meningkat</a:t>
            </a:r>
            <a:endParaRPr lang="en-ID" dirty="0" smtClean="0"/>
          </a:p>
          <a:p>
            <a:r>
              <a:rPr lang="en-ID" dirty="0" smtClean="0"/>
              <a:t>BB </a:t>
            </a:r>
            <a:r>
              <a:rPr lang="en-ID" dirty="0" err="1" smtClean="0"/>
              <a:t>menurun</a:t>
            </a:r>
            <a:endParaRPr lang="en-ID" dirty="0" smtClean="0"/>
          </a:p>
          <a:p>
            <a:r>
              <a:rPr lang="en-ID" dirty="0" err="1" smtClean="0"/>
              <a:t>Pergerakan</a:t>
            </a:r>
            <a:r>
              <a:rPr lang="en-ID" dirty="0" smtClean="0"/>
              <a:t> </a:t>
            </a:r>
            <a:r>
              <a:rPr lang="en-ID" dirty="0" err="1" smtClean="0"/>
              <a:t>berkurang</a:t>
            </a:r>
            <a:endParaRPr lang="en-ID" dirty="0" smtClean="0"/>
          </a:p>
          <a:p>
            <a:r>
              <a:rPr lang="en-ID" dirty="0" err="1" smtClean="0"/>
              <a:t>Muntah</a:t>
            </a:r>
            <a:endParaRPr lang="en-ID" dirty="0" smtClean="0"/>
          </a:p>
          <a:p>
            <a:r>
              <a:rPr lang="en-ID" dirty="0" err="1" smtClean="0"/>
              <a:t>Diare</a:t>
            </a:r>
            <a:endParaRPr lang="en-ID" dirty="0" smtClean="0"/>
          </a:p>
          <a:p>
            <a:r>
              <a:rPr lang="en-ID" dirty="0" err="1" smtClean="0"/>
              <a:t>Sklerema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Oedema</a:t>
            </a:r>
          </a:p>
          <a:p>
            <a:r>
              <a:rPr lang="en-ID" dirty="0" err="1" smtClean="0"/>
              <a:t>Perdarahan</a:t>
            </a:r>
            <a:r>
              <a:rPr lang="en-ID" dirty="0" smtClean="0"/>
              <a:t>, </a:t>
            </a:r>
            <a:r>
              <a:rPr lang="en-ID" dirty="0" err="1" smtClean="0"/>
              <a:t>ikterus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kejang</a:t>
            </a:r>
            <a:endParaRPr lang="en-ID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95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saat</a:t>
            </a:r>
            <a:r>
              <a:rPr lang="en-ID" dirty="0" smtClean="0"/>
              <a:t>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3" y="1955974"/>
            <a:ext cx="8265240" cy="4281338"/>
          </a:xfrm>
        </p:spPr>
        <p:txBody>
          <a:bodyPr>
            <a:normAutofit fontScale="92500" lnSpcReduction="20000"/>
          </a:bodyPr>
          <a:lstStyle/>
          <a:p>
            <a:r>
              <a:rPr lang="en-ID" dirty="0" smtClean="0"/>
              <a:t>Antenatal : </a:t>
            </a:r>
            <a:r>
              <a:rPr lang="en-ID" dirty="0" err="1" smtClean="0"/>
              <a:t>Kuman</a:t>
            </a:r>
            <a:r>
              <a:rPr lang="en-ID" dirty="0" smtClean="0"/>
              <a:t> 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tubuh</a:t>
            </a:r>
            <a:r>
              <a:rPr lang="en-ID" dirty="0" smtClean="0"/>
              <a:t> </a:t>
            </a:r>
            <a:r>
              <a:rPr lang="en-ID" dirty="0" err="1" smtClean="0"/>
              <a:t>janin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sirkulasi</a:t>
            </a:r>
            <a:r>
              <a:rPr lang="en-ID" dirty="0" smtClean="0"/>
              <a:t> </a:t>
            </a:r>
            <a:r>
              <a:rPr lang="en-ID" dirty="0" err="1" smtClean="0"/>
              <a:t>darah</a:t>
            </a:r>
            <a:r>
              <a:rPr lang="en-ID" dirty="0" smtClean="0"/>
              <a:t> </a:t>
            </a:r>
            <a:r>
              <a:rPr lang="en-ID" dirty="0" err="1" smtClean="0"/>
              <a:t>Ibu</a:t>
            </a:r>
            <a:r>
              <a:rPr lang="en-ID" dirty="0" smtClean="0"/>
              <a:t> –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plasenta</a:t>
            </a:r>
            <a:r>
              <a:rPr lang="en-ID" dirty="0" smtClean="0"/>
              <a:t> </a:t>
            </a:r>
            <a:r>
              <a:rPr lang="en-ID" dirty="0" err="1" smtClean="0"/>
              <a:t>kemudian</a:t>
            </a:r>
            <a:r>
              <a:rPr lang="en-ID" dirty="0" smtClean="0"/>
              <a:t> </a:t>
            </a:r>
            <a:r>
              <a:rPr lang="en-ID" dirty="0" err="1" smtClean="0"/>
              <a:t>akhirnya</a:t>
            </a:r>
            <a:r>
              <a:rPr lang="en-ID" dirty="0" smtClean="0"/>
              <a:t> 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sirkulasi</a:t>
            </a:r>
            <a:r>
              <a:rPr lang="en-ID" dirty="0" smtClean="0"/>
              <a:t> </a:t>
            </a:r>
            <a:r>
              <a:rPr lang="en-ID" dirty="0" err="1" smtClean="0"/>
              <a:t>darah</a:t>
            </a:r>
            <a:r>
              <a:rPr lang="en-ID" dirty="0" smtClean="0"/>
              <a:t> </a:t>
            </a:r>
            <a:r>
              <a:rPr lang="en-ID" dirty="0" err="1" smtClean="0"/>
              <a:t>umbilikus</a:t>
            </a:r>
            <a:endParaRPr lang="en-ID" dirty="0" smtClean="0"/>
          </a:p>
          <a:p>
            <a:endParaRPr lang="en-ID" dirty="0" smtClean="0"/>
          </a:p>
          <a:p>
            <a:r>
              <a:rPr lang="en-ID" dirty="0" err="1" smtClean="0"/>
              <a:t>Intranatal</a:t>
            </a:r>
            <a:r>
              <a:rPr lang="en-ID" dirty="0" smtClean="0"/>
              <a:t>: </a:t>
            </a:r>
            <a:r>
              <a:rPr lang="en-ID" dirty="0" err="1" smtClean="0"/>
              <a:t>mikroorganisme</a:t>
            </a:r>
            <a:r>
              <a:rPr lang="en-ID" dirty="0" smtClean="0"/>
              <a:t> 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vagina-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kedalam</a:t>
            </a:r>
            <a:r>
              <a:rPr lang="en-ID" dirty="0" smtClean="0"/>
              <a:t> </a:t>
            </a:r>
            <a:r>
              <a:rPr lang="en-ID" dirty="0" err="1" smtClean="0"/>
              <a:t>rongga</a:t>
            </a:r>
            <a:r>
              <a:rPr lang="en-ID" dirty="0" smtClean="0"/>
              <a:t> amnion-</a:t>
            </a:r>
            <a:r>
              <a:rPr lang="en-ID" dirty="0" err="1" smtClean="0"/>
              <a:t>biasanya</a:t>
            </a:r>
            <a:r>
              <a:rPr lang="en-ID" dirty="0" smtClean="0"/>
              <a:t> </a:t>
            </a:r>
            <a:r>
              <a:rPr lang="en-ID" dirty="0" err="1" smtClean="0"/>
              <a:t>setelah</a:t>
            </a:r>
            <a:r>
              <a:rPr lang="en-ID" dirty="0" smtClean="0"/>
              <a:t> </a:t>
            </a:r>
            <a:r>
              <a:rPr lang="en-ID" dirty="0" err="1" smtClean="0"/>
              <a:t>selaput</a:t>
            </a:r>
            <a:r>
              <a:rPr lang="en-ID" dirty="0" smtClean="0"/>
              <a:t> </a:t>
            </a:r>
            <a:r>
              <a:rPr lang="en-ID" dirty="0" err="1" smtClean="0"/>
              <a:t>ketuban</a:t>
            </a:r>
            <a:r>
              <a:rPr lang="en-ID" dirty="0" smtClean="0"/>
              <a:t> </a:t>
            </a:r>
            <a:r>
              <a:rPr lang="en-ID" dirty="0" err="1" smtClean="0"/>
              <a:t>pecah</a:t>
            </a:r>
            <a:r>
              <a:rPr lang="en-ID" dirty="0" smtClean="0"/>
              <a:t>.</a:t>
            </a:r>
          </a:p>
          <a:p>
            <a:endParaRPr lang="en-ID" dirty="0" smtClean="0"/>
          </a:p>
          <a:p>
            <a:r>
              <a:rPr lang="en-ID" dirty="0" smtClean="0"/>
              <a:t>Postnatal: </a:t>
            </a:r>
            <a:r>
              <a:rPr lang="en-ID" dirty="0" err="1" smtClean="0"/>
              <a:t>Biasanya</a:t>
            </a:r>
            <a:r>
              <a:rPr lang="en-ID" dirty="0" smtClean="0"/>
              <a:t> </a:t>
            </a:r>
            <a:r>
              <a:rPr lang="en-ID" dirty="0" err="1" smtClean="0"/>
              <a:t>setelah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r>
              <a:rPr lang="en-ID" dirty="0" smtClean="0"/>
              <a:t> </a:t>
            </a:r>
            <a:r>
              <a:rPr lang="en-ID" dirty="0" err="1" smtClean="0"/>
              <a:t>lahir</a:t>
            </a:r>
            <a:r>
              <a:rPr lang="en-ID" dirty="0" smtClean="0"/>
              <a:t> </a:t>
            </a:r>
            <a:r>
              <a:rPr lang="en-ID" dirty="0" err="1" smtClean="0"/>
              <a:t>lengkap</a:t>
            </a:r>
            <a:r>
              <a:rPr lang="en-ID" dirty="0" smtClean="0"/>
              <a:t> </a:t>
            </a:r>
            <a:r>
              <a:rPr lang="en-ID" dirty="0" err="1" smtClean="0"/>
              <a:t>misalnya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kontaminasi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steril</a:t>
            </a:r>
            <a:r>
              <a:rPr lang="en-ID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40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9324528" cy="1054250"/>
          </a:xfrm>
        </p:spPr>
        <p:txBody>
          <a:bodyPr>
            <a:normAutofit fontScale="90000"/>
          </a:bodyPr>
          <a:lstStyle/>
          <a:p>
            <a:pPr algn="l"/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berat</a:t>
            </a:r>
            <a:r>
              <a:rPr lang="en-ID" dirty="0" smtClean="0"/>
              <a:t> </a:t>
            </a:r>
            <a:r>
              <a:rPr lang="en-ID" dirty="0" err="1" smtClean="0"/>
              <a:t>tergantung</a:t>
            </a:r>
            <a:r>
              <a:rPr lang="en-ID" dirty="0" smtClean="0"/>
              <a:t> </a:t>
            </a:r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kuman</a:t>
            </a:r>
            <a:r>
              <a:rPr lang="en-ID" dirty="0" smtClean="0"/>
              <a:t> yang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biak</a:t>
            </a:r>
            <a:r>
              <a:rPr lang="en-ID" dirty="0" smtClean="0"/>
              <a:t>:</a:t>
            </a:r>
            <a:br>
              <a:rPr lang="en-ID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916832"/>
            <a:ext cx="8229600" cy="4709160"/>
          </a:xfrm>
        </p:spPr>
        <p:txBody>
          <a:bodyPr/>
          <a:lstStyle/>
          <a:p>
            <a:r>
              <a:rPr lang="en-ID" dirty="0" err="1" smtClean="0"/>
              <a:t>Sifilis</a:t>
            </a:r>
            <a:r>
              <a:rPr lang="en-ID" dirty="0" smtClean="0"/>
              <a:t> </a:t>
            </a:r>
            <a:r>
              <a:rPr lang="en-ID" dirty="0" err="1" smtClean="0"/>
              <a:t>kongenital</a:t>
            </a:r>
            <a:endParaRPr lang="en-ID" dirty="0" smtClean="0"/>
          </a:p>
          <a:p>
            <a:r>
              <a:rPr lang="en-ID" dirty="0" smtClean="0"/>
              <a:t>Meningitis</a:t>
            </a:r>
          </a:p>
          <a:p>
            <a:r>
              <a:rPr lang="en-ID" dirty="0" smtClean="0"/>
              <a:t>Pneumonia </a:t>
            </a:r>
            <a:r>
              <a:rPr lang="en-ID" dirty="0" err="1" smtClean="0"/>
              <a:t>kongenital</a:t>
            </a:r>
            <a:endParaRPr lang="en-ID" dirty="0" smtClean="0"/>
          </a:p>
          <a:p>
            <a:r>
              <a:rPr lang="en-ID" dirty="0" smtClean="0"/>
              <a:t>Pneumonia </a:t>
            </a:r>
            <a:r>
              <a:rPr lang="en-ID" dirty="0" err="1" smtClean="0"/>
              <a:t>aspirasi</a:t>
            </a:r>
            <a:endParaRPr lang="en-ID" dirty="0" smtClean="0"/>
          </a:p>
          <a:p>
            <a:r>
              <a:rPr lang="en-ID" dirty="0" err="1" smtClean="0"/>
              <a:t>Diare</a:t>
            </a:r>
            <a:r>
              <a:rPr lang="en-ID" dirty="0" smtClean="0"/>
              <a:t> </a:t>
            </a:r>
            <a:r>
              <a:rPr lang="en-ID" dirty="0" err="1" smtClean="0"/>
              <a:t>endemik</a:t>
            </a:r>
            <a:endParaRPr lang="en-ID" dirty="0" smtClean="0"/>
          </a:p>
          <a:p>
            <a:r>
              <a:rPr lang="en-ID" dirty="0" smtClean="0"/>
              <a:t>Tetanus </a:t>
            </a:r>
            <a:r>
              <a:rPr lang="en-ID" dirty="0" err="1" smtClean="0"/>
              <a:t>neonatorum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21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kulit</a:t>
            </a:r>
            <a:r>
              <a:rPr lang="en-ID" dirty="0"/>
              <a:t> </a:t>
            </a:r>
            <a:r>
              <a:rPr lang="en-ID" dirty="0" smtClean="0"/>
              <a:t>-  Dermatitis</a:t>
            </a:r>
          </a:p>
          <a:p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pusat</a:t>
            </a:r>
            <a:endParaRPr lang="en-ID" dirty="0" smtClean="0"/>
          </a:p>
          <a:p>
            <a:r>
              <a:rPr lang="en-ID" dirty="0" err="1" smtClean="0"/>
              <a:t>Konjungtivitis</a:t>
            </a:r>
            <a:endParaRPr lang="en-ID" dirty="0" smtClean="0"/>
          </a:p>
          <a:p>
            <a:r>
              <a:rPr lang="en-ID" dirty="0" smtClean="0"/>
              <a:t>Oral thrush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86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D" dirty="0" err="1" smtClean="0"/>
              <a:t>Penatalaksanaan</a:t>
            </a:r>
            <a:r>
              <a:rPr lang="en-ID" dirty="0" smtClean="0"/>
              <a:t> </a:t>
            </a:r>
            <a:r>
              <a:rPr lang="en-ID" dirty="0" err="1" smtClean="0"/>
              <a:t>Neonatus</a:t>
            </a:r>
            <a:r>
              <a:rPr lang="en-ID" dirty="0"/>
              <a:t/>
            </a:r>
            <a:br>
              <a:rPr lang="en-ID" dirty="0"/>
            </a:b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Infeksi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mencegah</a:t>
            </a:r>
            <a:r>
              <a:rPr lang="en-ID" dirty="0" smtClean="0"/>
              <a:t> </a:t>
            </a:r>
            <a:r>
              <a:rPr lang="en-ID" dirty="0" err="1" smtClean="0"/>
              <a:t>infeksi</a:t>
            </a:r>
            <a:r>
              <a:rPr lang="en-ID" dirty="0" smtClean="0"/>
              <a:t> </a:t>
            </a:r>
            <a:r>
              <a:rPr lang="en-ID" dirty="0" err="1" smtClean="0"/>
              <a:t>perawatan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aseptik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inkubator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aseptik</a:t>
            </a:r>
            <a:r>
              <a:rPr lang="en-ID" dirty="0" smtClean="0"/>
              <a:t> pula.</a:t>
            </a:r>
          </a:p>
          <a:p>
            <a:r>
              <a:rPr lang="en-ID" dirty="0" err="1" smtClean="0"/>
              <a:t>Ruangan</a:t>
            </a:r>
            <a:r>
              <a:rPr lang="en-ID" dirty="0" smtClean="0"/>
              <a:t> </a:t>
            </a:r>
            <a:r>
              <a:rPr lang="en-ID" dirty="0" err="1" smtClean="0"/>
              <a:t>tempat</a:t>
            </a:r>
            <a:r>
              <a:rPr lang="en-ID" dirty="0" smtClean="0"/>
              <a:t> </a:t>
            </a:r>
            <a:r>
              <a:rPr lang="en-ID" dirty="0" err="1" smtClean="0"/>
              <a:t>merawat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r>
              <a:rPr lang="en-ID" dirty="0" smtClean="0"/>
              <a:t> </a:t>
            </a:r>
            <a:r>
              <a:rPr lang="en-ID" dirty="0" err="1" smtClean="0"/>
              <a:t>terpisah</a:t>
            </a:r>
            <a:r>
              <a:rPr lang="en-ID" dirty="0" smtClean="0"/>
              <a:t>, </a:t>
            </a:r>
            <a:r>
              <a:rPr lang="en-ID" dirty="0" err="1" smtClean="0"/>
              <a:t>bersih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dibenarkan</a:t>
            </a:r>
            <a:r>
              <a:rPr lang="en-ID" dirty="0" smtClean="0"/>
              <a:t> </a:t>
            </a:r>
            <a:r>
              <a:rPr lang="en-ID" dirty="0" err="1" smtClean="0"/>
              <a:t>banyak</a:t>
            </a:r>
            <a:r>
              <a:rPr lang="en-ID" dirty="0" smtClean="0"/>
              <a:t> yang </a:t>
            </a:r>
            <a:r>
              <a:rPr lang="en-ID" dirty="0" err="1" smtClean="0"/>
              <a:t>memasuki</a:t>
            </a:r>
            <a:r>
              <a:rPr lang="en-ID" dirty="0" smtClean="0"/>
              <a:t> </a:t>
            </a:r>
            <a:r>
              <a:rPr lang="en-ID" dirty="0" err="1" smtClean="0"/>
              <a:t>ruagan</a:t>
            </a:r>
            <a:r>
              <a:rPr lang="en-ID" dirty="0" smtClean="0"/>
              <a:t> </a:t>
            </a:r>
            <a:r>
              <a:rPr lang="en-ID" dirty="0" err="1" smtClean="0"/>
              <a:t>kecuali</a:t>
            </a:r>
            <a:r>
              <a:rPr lang="en-ID" dirty="0" smtClean="0"/>
              <a:t> </a:t>
            </a:r>
            <a:r>
              <a:rPr lang="en-ID" dirty="0" err="1" smtClean="0"/>
              <a:t>petugas</a:t>
            </a:r>
            <a:r>
              <a:rPr lang="en-ID" dirty="0" smtClean="0"/>
              <a:t>, </a:t>
            </a:r>
            <a:r>
              <a:rPr lang="en-ID" dirty="0" err="1" smtClean="0"/>
              <a:t>semua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yang </a:t>
            </a:r>
            <a:r>
              <a:rPr lang="en-ID" dirty="0" err="1" smtClean="0"/>
              <a:t>diperlukan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steril</a:t>
            </a:r>
            <a:endParaRPr lang="en-ID" dirty="0" smtClean="0"/>
          </a:p>
          <a:p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lingkungan</a:t>
            </a:r>
            <a:r>
              <a:rPr lang="en-ID" dirty="0" smtClean="0"/>
              <a:t> yang optimal</a:t>
            </a:r>
          </a:p>
          <a:p>
            <a:r>
              <a:rPr lang="en-ID" dirty="0" err="1" smtClean="0"/>
              <a:t>Pemberian</a:t>
            </a:r>
            <a:r>
              <a:rPr lang="en-ID" dirty="0" smtClean="0"/>
              <a:t> </a:t>
            </a:r>
            <a:r>
              <a:rPr lang="en-ID" dirty="0" err="1" smtClean="0"/>
              <a:t>oksigen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hati-hati</a:t>
            </a:r>
            <a:r>
              <a:rPr lang="en-ID" dirty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terjadi</a:t>
            </a:r>
            <a:r>
              <a:rPr lang="en-ID" dirty="0" smtClean="0"/>
              <a:t> fibrosis </a:t>
            </a:r>
            <a:r>
              <a:rPr lang="en-ID" dirty="0" err="1" smtClean="0"/>
              <a:t>paru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kerusakan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retina.</a:t>
            </a:r>
          </a:p>
          <a:p>
            <a:r>
              <a:rPr lang="en-ID" dirty="0" err="1" smtClean="0"/>
              <a:t>Pemberian</a:t>
            </a:r>
            <a:r>
              <a:rPr lang="en-ID" dirty="0" smtClean="0"/>
              <a:t> </a:t>
            </a:r>
            <a:r>
              <a:rPr lang="en-ID" dirty="0" err="1" smtClean="0"/>
              <a:t>cairan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elektrolit</a:t>
            </a:r>
            <a:r>
              <a:rPr lang="en-ID" dirty="0" smtClean="0"/>
              <a:t> </a:t>
            </a:r>
            <a:r>
              <a:rPr lang="en-ID" dirty="0" err="1" smtClean="0"/>
              <a:t>diperlukan</a:t>
            </a:r>
            <a:endParaRPr lang="en-ID" dirty="0" smtClean="0"/>
          </a:p>
          <a:p>
            <a:r>
              <a:rPr lang="en-ID" dirty="0" err="1" smtClean="0"/>
              <a:t>Pemberian</a:t>
            </a:r>
            <a:r>
              <a:rPr lang="en-ID" dirty="0" smtClean="0"/>
              <a:t> </a:t>
            </a:r>
            <a:r>
              <a:rPr lang="en-ID" dirty="0" err="1" smtClean="0"/>
              <a:t>antibiotik</a:t>
            </a:r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63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Respiratory </a:t>
            </a:r>
            <a:r>
              <a:rPr lang="en-US" i="1" dirty="0"/>
              <a:t>Distress Syndrome</a:t>
            </a:r>
            <a:r>
              <a:rPr lang="en-US" dirty="0"/>
              <a:t> (RDS)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064896" cy="3843789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indrom</a:t>
            </a:r>
            <a:r>
              <a:rPr lang="en-US" dirty="0" smtClean="0"/>
              <a:t> </a:t>
            </a:r>
            <a:r>
              <a:rPr lang="en-US" dirty="0" err="1"/>
              <a:t>gawat</a:t>
            </a:r>
            <a:r>
              <a:rPr lang="en-US" dirty="0"/>
              <a:t> </a:t>
            </a:r>
            <a:r>
              <a:rPr lang="en-US" dirty="0" err="1" smtClean="0"/>
              <a:t>napas.RDS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pernapasan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RSD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pernapasan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Biasanya</a:t>
            </a:r>
            <a:r>
              <a:rPr lang="en-US" dirty="0"/>
              <a:t> RDS </a:t>
            </a:r>
            <a:r>
              <a:rPr lang="en-US" dirty="0" err="1"/>
              <a:t>memburuk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48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72 jam,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02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7992888" cy="5328592"/>
          </a:xfrm>
        </p:spPr>
        <p:txBody>
          <a:bodyPr/>
          <a:lstStyle/>
          <a:p>
            <a:r>
              <a:rPr lang="en-US" dirty="0"/>
              <a:t>RDS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surfaktan</a:t>
            </a:r>
            <a:r>
              <a:rPr lang="en-US" dirty="0"/>
              <a:t> di </a:t>
            </a:r>
            <a:r>
              <a:rPr lang="en-US" dirty="0" err="1"/>
              <a:t>paru-paru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Surfaktan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paru-paru</a:t>
            </a:r>
            <a:r>
              <a:rPr lang="en-US" dirty="0"/>
              <a:t> yang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(</a:t>
            </a:r>
            <a:r>
              <a:rPr lang="en-US" i="1" dirty="0"/>
              <a:t>alveoli</a:t>
            </a:r>
            <a:r>
              <a:rPr lang="en-US" dirty="0"/>
              <a:t>)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melapisi</a:t>
            </a:r>
            <a:r>
              <a:rPr lang="en-US" dirty="0"/>
              <a:t> </a:t>
            </a:r>
            <a:r>
              <a:rPr lang="en-US" i="1" dirty="0"/>
              <a:t>alveoli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menghirup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surfaktan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26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37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surfaktan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594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83264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Yang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RSD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 err="1"/>
              <a:t>Bayinya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berkulit</a:t>
            </a:r>
            <a:r>
              <a:rPr lang="en-US" dirty="0"/>
              <a:t> </a:t>
            </a:r>
            <a:r>
              <a:rPr lang="en-US" dirty="0" err="1"/>
              <a:t>putih</a:t>
            </a:r>
            <a:endParaRPr lang="en-US" dirty="0"/>
          </a:p>
          <a:p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RDS</a:t>
            </a:r>
          </a:p>
          <a:p>
            <a:r>
              <a:rPr lang="en-US" dirty="0" err="1"/>
              <a:t>Bayinya</a:t>
            </a:r>
            <a:r>
              <a:rPr lang="en-US" dirty="0"/>
              <a:t> </a:t>
            </a:r>
            <a:r>
              <a:rPr lang="en-US" dirty="0" err="1"/>
              <a:t>kembar</a:t>
            </a:r>
            <a:r>
              <a:rPr lang="en-US" dirty="0"/>
              <a:t> 2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(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kembar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)</a:t>
            </a:r>
          </a:p>
          <a:p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sesar</a:t>
            </a:r>
            <a:r>
              <a:rPr lang="en-US" dirty="0"/>
              <a:t>, </a:t>
            </a:r>
            <a:r>
              <a:rPr lang="en-US" dirty="0" smtClean="0"/>
              <a:t>Proses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paru-paru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menghirup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</a:t>
            </a:r>
          </a:p>
          <a:p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asfiksia</a:t>
            </a:r>
            <a:r>
              <a:rPr lang="en-US" dirty="0"/>
              <a:t> perinatal</a:t>
            </a:r>
          </a:p>
          <a:p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smtClean="0"/>
              <a:t>patent </a:t>
            </a:r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 (PDA)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bawaan</a:t>
            </a:r>
            <a:endParaRPr lang="en-US" dirty="0"/>
          </a:p>
          <a:p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r>
              <a:rPr lang="en-US" dirty="0" err="1"/>
              <a:t>Infeksi</a:t>
            </a:r>
            <a:endParaRPr lang="en-US" dirty="0"/>
          </a:p>
          <a:p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diabetes (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insulin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surfaktan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2567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1143000"/>
          </a:xfrm>
        </p:spPr>
        <p:txBody>
          <a:bodyPr/>
          <a:lstStyle/>
          <a:p>
            <a:r>
              <a:rPr lang="en-ID" dirty="0" err="1" smtClean="0"/>
              <a:t>Tanda</a:t>
            </a:r>
            <a:r>
              <a:rPr lang="en-ID" dirty="0" smtClean="0"/>
              <a:t> </a:t>
            </a:r>
            <a:r>
              <a:rPr lang="en-ID" dirty="0" err="1" smtClean="0"/>
              <a:t>gejala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752528"/>
          </a:xfrm>
        </p:spPr>
        <p:txBody>
          <a:bodyPr/>
          <a:lstStyle/>
          <a:p>
            <a:r>
              <a:rPr lang="en-US" sz="2800" dirty="0" err="1"/>
              <a:t>Napas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endParaRPr lang="en-US" sz="2800" dirty="0"/>
          </a:p>
          <a:p>
            <a:r>
              <a:rPr lang="en-US" sz="2800" dirty="0" err="1"/>
              <a:t>Lubang</a:t>
            </a:r>
            <a:r>
              <a:rPr lang="en-US" sz="2800" dirty="0"/>
              <a:t> </a:t>
            </a:r>
            <a:r>
              <a:rPr lang="en-US" sz="2800" dirty="0" err="1"/>
              <a:t>hidung</a:t>
            </a:r>
            <a:r>
              <a:rPr lang="en-US" sz="2800" dirty="0"/>
              <a:t> </a:t>
            </a:r>
            <a:r>
              <a:rPr lang="en-US" sz="2800" dirty="0" err="1"/>
              <a:t>melebar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bernapas</a:t>
            </a:r>
            <a:endParaRPr lang="en-US" sz="2800" dirty="0"/>
          </a:p>
          <a:p>
            <a:r>
              <a:rPr lang="en-US" sz="2800" dirty="0" err="1"/>
              <a:t>Retraksi</a:t>
            </a:r>
            <a:r>
              <a:rPr lang="en-US" sz="2800" dirty="0"/>
              <a:t> (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bernapas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,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tertarik</a:t>
            </a:r>
            <a:r>
              <a:rPr lang="en-US" sz="2800" dirty="0"/>
              <a:t> di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tulang</a:t>
            </a:r>
            <a:r>
              <a:rPr lang="en-US" sz="2800" dirty="0"/>
              <a:t> </a:t>
            </a:r>
            <a:r>
              <a:rPr lang="en-US" sz="2800" dirty="0" err="1"/>
              <a:t>rusuk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tulang</a:t>
            </a:r>
            <a:r>
              <a:rPr lang="en-US" sz="2800" dirty="0"/>
              <a:t> </a:t>
            </a:r>
            <a:r>
              <a:rPr lang="en-US" sz="2800" dirty="0" err="1"/>
              <a:t>rusuk</a:t>
            </a:r>
            <a:r>
              <a:rPr lang="en-US" sz="2800" dirty="0"/>
              <a:t>)</a:t>
            </a:r>
          </a:p>
          <a:p>
            <a:r>
              <a:rPr lang="en-US" sz="2800" dirty="0" err="1"/>
              <a:t>Bising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bernapas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mendengkur</a:t>
            </a:r>
            <a:endParaRPr lang="en-US" sz="2800" dirty="0"/>
          </a:p>
          <a:p>
            <a:r>
              <a:rPr lang="en-US" sz="2800" dirty="0" err="1"/>
              <a:t>Bibir</a:t>
            </a:r>
            <a:r>
              <a:rPr lang="en-US" sz="2800" dirty="0"/>
              <a:t>, </a:t>
            </a:r>
            <a:r>
              <a:rPr lang="en-US" sz="2800" dirty="0" err="1"/>
              <a:t>bantalan</a:t>
            </a:r>
            <a:r>
              <a:rPr lang="en-US" sz="2800" dirty="0"/>
              <a:t> kuku,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berwarna</a:t>
            </a:r>
            <a:r>
              <a:rPr lang="en-US" sz="2800" dirty="0"/>
              <a:t> </a:t>
            </a:r>
            <a:r>
              <a:rPr lang="en-US" sz="2800" dirty="0" err="1"/>
              <a:t>kebiruan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kekurangan</a:t>
            </a:r>
            <a:r>
              <a:rPr lang="en-US" sz="2800" dirty="0"/>
              <a:t> </a:t>
            </a:r>
            <a:r>
              <a:rPr lang="en-US" sz="2800" dirty="0" err="1"/>
              <a:t>oksigen</a:t>
            </a:r>
            <a:r>
              <a:rPr lang="en-US" sz="2800" dirty="0"/>
              <a:t>,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 </a:t>
            </a:r>
            <a:r>
              <a:rPr lang="en-US" sz="2800" i="1" dirty="0" err="1"/>
              <a:t>sianosis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3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Hipotermi BBL :</a:t>
            </a:r>
          </a:p>
          <a:p>
            <a:pPr marL="539750" indent="-96838">
              <a:buFont typeface="+mj-lt"/>
              <a:buAutoNum type="arabicPeriod"/>
              <a:tabLst>
                <a:tab pos="539750" algn="l"/>
              </a:tabLst>
            </a:pPr>
            <a:r>
              <a:rPr lang="id-ID" dirty="0" smtClean="0"/>
              <a:t>Bayi tidak mau minum atau mentek</a:t>
            </a:r>
          </a:p>
          <a:p>
            <a:pPr marL="539750" indent="-96838">
              <a:buFont typeface="+mj-lt"/>
              <a:buAutoNum type="arabicPeriod"/>
              <a:tabLst>
                <a:tab pos="539750" algn="l"/>
              </a:tabLst>
            </a:pPr>
            <a:r>
              <a:rPr lang="id-ID" dirty="0" smtClean="0"/>
              <a:t>Bayi tampak lesu atau mengantuk</a:t>
            </a:r>
          </a:p>
          <a:p>
            <a:pPr marL="539750" indent="-96838">
              <a:buFont typeface="+mj-lt"/>
              <a:buAutoNum type="arabicPeriod"/>
              <a:tabLst>
                <a:tab pos="539750" algn="l"/>
              </a:tabLst>
            </a:pPr>
            <a:r>
              <a:rPr lang="id-ID" dirty="0" smtClean="0"/>
              <a:t>Tubuh bayi teraba dingin</a:t>
            </a:r>
          </a:p>
          <a:p>
            <a:pPr marL="539750" indent="-96838">
              <a:buNone/>
              <a:tabLst>
                <a:tab pos="539750" algn="l"/>
              </a:tabLst>
            </a:pPr>
            <a:endParaRPr lang="id-ID" dirty="0" smtClean="0"/>
          </a:p>
          <a:p>
            <a:pPr marL="263525" indent="-263525">
              <a:tabLst>
                <a:tab pos="82550" algn="l"/>
              </a:tabLst>
            </a:pPr>
            <a:r>
              <a:rPr lang="id-ID" dirty="0" smtClean="0"/>
              <a:t>Hipotermi sedang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Aktifitas berkurang(letargis)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Tangisan lemah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Kulit berwarna tidak rata (cutis marmorata)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Kemampuan menghisap lemah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Kaki teraba dingin</a:t>
            </a:r>
          </a:p>
          <a:p>
            <a:pPr marL="720725" indent="-180975">
              <a:buNone/>
              <a:tabLst>
                <a:tab pos="1081088" algn="l"/>
              </a:tabLst>
            </a:pP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GEJALA DAN TANDA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384666" cy="1189936"/>
          </a:xfrm>
        </p:spPr>
        <p:txBody>
          <a:bodyPr/>
          <a:lstStyle/>
          <a:p>
            <a:r>
              <a:rPr lang="en-US" b="1" dirty="0"/>
              <a:t>Cara </a:t>
            </a:r>
            <a:r>
              <a:rPr lang="en-US" b="1" dirty="0" err="1"/>
              <a:t>Mendiagnosis</a:t>
            </a:r>
            <a:r>
              <a:rPr lang="en-US" b="1" dirty="0"/>
              <a:t> 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23652"/>
            <a:ext cx="7209249" cy="398566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emeriksaan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infeksi</a:t>
            </a:r>
            <a:endParaRPr lang="en-US" dirty="0"/>
          </a:p>
          <a:p>
            <a:r>
              <a:rPr lang="en-US" dirty="0" smtClean="0"/>
              <a:t>Rontgen </a:t>
            </a:r>
            <a:r>
              <a:rPr lang="en-US" dirty="0"/>
              <a:t>dada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paru-paru</a:t>
            </a:r>
            <a:r>
              <a:rPr lang="en-US" dirty="0"/>
              <a:t> yang </a:t>
            </a:r>
            <a:r>
              <a:rPr lang="en-US" dirty="0" err="1"/>
              <a:t>keruh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RDS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/>
              <a:t>oksimetri</a:t>
            </a:r>
            <a:r>
              <a:rPr lang="en-US" dirty="0"/>
              <a:t> </a:t>
            </a:r>
            <a:r>
              <a:rPr lang="en-US" dirty="0" err="1"/>
              <a:t>nadi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sensor yang </a:t>
            </a:r>
            <a:r>
              <a:rPr lang="en-US" dirty="0" err="1"/>
              <a:t>dipasang</a:t>
            </a:r>
            <a:r>
              <a:rPr lang="en-US" dirty="0"/>
              <a:t> di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kaki </a:t>
            </a:r>
            <a:r>
              <a:rPr lang="en-US" dirty="0" err="1"/>
              <a:t>bayi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51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/>
          <a:lstStyle/>
          <a:p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256584"/>
          </a:xfrm>
        </p:spPr>
        <p:txBody>
          <a:bodyPr>
            <a:noAutofit/>
          </a:bodyPr>
          <a:lstStyle/>
          <a:p>
            <a:r>
              <a:rPr lang="en-US" sz="2000" dirty="0" err="1"/>
              <a:t>Menempatkan</a:t>
            </a:r>
            <a:r>
              <a:rPr lang="en-US" sz="2000" dirty="0"/>
              <a:t> </a:t>
            </a:r>
            <a:r>
              <a:rPr lang="en-US" sz="2000" dirty="0" err="1"/>
              <a:t>selang</a:t>
            </a:r>
            <a:r>
              <a:rPr lang="en-US" sz="2000" dirty="0"/>
              <a:t> </a:t>
            </a:r>
            <a:r>
              <a:rPr lang="en-US" sz="2000" dirty="0" err="1"/>
              <a:t>pernapasan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tenggorokan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(</a:t>
            </a:r>
            <a:r>
              <a:rPr lang="en-US" sz="2000" dirty="0" err="1"/>
              <a:t>trakea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Menggunakan</a:t>
            </a:r>
            <a:r>
              <a:rPr lang="en-US" sz="2000" dirty="0"/>
              <a:t> ventilator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bernapas</a:t>
            </a:r>
            <a:endParaRPr lang="en-US" sz="2000" dirty="0"/>
          </a:p>
          <a:p>
            <a:r>
              <a:rPr lang="en-US" sz="2000" dirty="0" err="1"/>
              <a:t>Oksigen</a:t>
            </a:r>
            <a:r>
              <a:rPr lang="en-US" sz="2000" dirty="0"/>
              <a:t> </a:t>
            </a:r>
            <a:r>
              <a:rPr lang="en-US" sz="2000" dirty="0" err="1"/>
              <a:t>ekstra</a:t>
            </a:r>
            <a:endParaRPr lang="en-US" sz="2000" dirty="0"/>
          </a:p>
          <a:p>
            <a:r>
              <a:rPr lang="en-US" sz="2000" i="1" dirty="0"/>
              <a:t>Continuous positive airway pressure</a:t>
            </a:r>
            <a:r>
              <a:rPr lang="en-US" sz="2000" dirty="0"/>
              <a:t>/</a:t>
            </a:r>
            <a:r>
              <a:rPr lang="en-US" sz="2000" dirty="0" err="1"/>
              <a:t>Tekanan</a:t>
            </a:r>
            <a:r>
              <a:rPr lang="en-US" sz="2000" dirty="0"/>
              <a:t>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berkelanjutan</a:t>
            </a:r>
            <a:r>
              <a:rPr lang="en-US" sz="2000" dirty="0"/>
              <a:t> (CPAP),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mesin</a:t>
            </a:r>
            <a:r>
              <a:rPr lang="en-US" sz="2000" dirty="0"/>
              <a:t> </a:t>
            </a:r>
            <a:r>
              <a:rPr lang="en-US" sz="2000" dirty="0" err="1"/>
              <a:t>pernapasan</a:t>
            </a:r>
            <a:r>
              <a:rPr lang="en-US" sz="2000" dirty="0"/>
              <a:t> yang 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aliran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oksigen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terus</a:t>
            </a:r>
            <a:r>
              <a:rPr lang="en-US" sz="2000" dirty="0"/>
              <a:t> </a:t>
            </a:r>
            <a:r>
              <a:rPr lang="en-US" sz="2000" dirty="0" err="1"/>
              <a:t>menerus</a:t>
            </a:r>
            <a:r>
              <a:rPr lang="en-US" sz="2000" dirty="0"/>
              <a:t>.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 </a:t>
            </a:r>
            <a:r>
              <a:rPr lang="en-US" sz="2000" dirty="0" err="1"/>
              <a:t>membantu</a:t>
            </a:r>
            <a:r>
              <a:rPr lang="en-US" sz="2000" dirty="0"/>
              <a:t> agar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di </a:t>
            </a:r>
            <a:r>
              <a:rPr lang="en-US" sz="2000" dirty="0" err="1"/>
              <a:t>paru-paru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terbuka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Surfaktan</a:t>
            </a:r>
            <a:r>
              <a:rPr lang="en-US" sz="2000" dirty="0"/>
              <a:t> </a:t>
            </a:r>
            <a:r>
              <a:rPr lang="en-US" sz="2000" dirty="0" err="1"/>
              <a:t>buatan</a:t>
            </a:r>
            <a:r>
              <a:rPr lang="en-US" sz="2000" dirty="0"/>
              <a:t>.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6 jam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kelahiran</a:t>
            </a:r>
            <a:r>
              <a:rPr lang="en-US" sz="2000" dirty="0"/>
              <a:t>. </a:t>
            </a:r>
            <a:r>
              <a:rPr lang="en-US" sz="2000" dirty="0" err="1"/>
              <a:t>Penggantian</a:t>
            </a:r>
            <a:r>
              <a:rPr lang="en-US" sz="2000" dirty="0"/>
              <a:t> </a:t>
            </a:r>
            <a:r>
              <a:rPr lang="en-US" sz="2000" dirty="0" err="1"/>
              <a:t>surfaktan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mengurangi</a:t>
            </a:r>
            <a:r>
              <a:rPr lang="en-US" sz="2000" dirty="0"/>
              <a:t> agar RDS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serius</a:t>
            </a:r>
            <a:r>
              <a:rPr lang="en-US" sz="2000" dirty="0"/>
              <a:t>. </a:t>
            </a:r>
            <a:r>
              <a:rPr lang="en-US" sz="2000" dirty="0" err="1" smtClean="0"/>
              <a:t>Surfaktan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cairan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selang</a:t>
            </a:r>
            <a:r>
              <a:rPr lang="en-US" sz="2000" dirty="0"/>
              <a:t> </a:t>
            </a:r>
            <a:r>
              <a:rPr lang="en-US" sz="2000" dirty="0" err="1"/>
              <a:t>pernapasan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Obat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menenangkan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meredakan</a:t>
            </a:r>
            <a:r>
              <a:rPr lang="en-US" sz="2000" dirty="0"/>
              <a:t> </a:t>
            </a:r>
            <a:r>
              <a:rPr lang="en-US" sz="2000" dirty="0" err="1"/>
              <a:t>nyeri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pengobatan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43501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GAYA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5828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1000108"/>
            <a:ext cx="4015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Terima </a:t>
            </a:r>
            <a:r>
              <a:rPr lang="en-US" sz="4800" b="1" dirty="0" err="1" smtClean="0">
                <a:solidFill>
                  <a:srgbClr val="FF0000"/>
                </a:solidFill>
              </a:rPr>
              <a:t>kasih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6110310"/>
          </a:xfrm>
        </p:spPr>
        <p:txBody>
          <a:bodyPr>
            <a:normAutofit/>
          </a:bodyPr>
          <a:lstStyle/>
          <a:p>
            <a:pPr marL="261938" indent="-261938">
              <a:tabLst>
                <a:tab pos="1081088" algn="l"/>
              </a:tabLst>
            </a:pPr>
            <a:r>
              <a:rPr lang="id-ID" dirty="0" smtClean="0"/>
              <a:t>Hipotermi berat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Gejala hipotermi sedang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Bibir dan kuku biru 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Pernapasan lambat dan tidak teratur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Bunyi jantung lambat</a:t>
            </a:r>
          </a:p>
          <a:p>
            <a:pPr marL="720725" indent="-18097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Hipoglikemi</a:t>
            </a:r>
          </a:p>
          <a:p>
            <a:pPr marL="720725" indent="-180975">
              <a:buNone/>
              <a:tabLst>
                <a:tab pos="1081088" algn="l"/>
              </a:tabLst>
            </a:pPr>
            <a:endParaRPr lang="id-ID" dirty="0" smtClean="0"/>
          </a:p>
          <a:p>
            <a:pPr marL="87313" indent="174625">
              <a:tabLst>
                <a:tab pos="1081088" algn="l"/>
              </a:tabLst>
            </a:pPr>
            <a:r>
              <a:rPr lang="id-ID" dirty="0" smtClean="0"/>
              <a:t>Hipotermi Stadium lanjut</a:t>
            </a:r>
          </a:p>
          <a:p>
            <a:pPr marL="711200" indent="-174625">
              <a:buFont typeface="+mj-lt"/>
              <a:buAutoNum type="arabicPeriod"/>
              <a:tabLst>
                <a:tab pos="711200" algn="l"/>
              </a:tabLst>
            </a:pPr>
            <a:r>
              <a:rPr lang="id-ID" dirty="0" smtClean="0"/>
              <a:t>Muka ,ujung kaki dan tangan berwarnah merah terang</a:t>
            </a:r>
          </a:p>
          <a:p>
            <a:pPr marL="711200" indent="-17462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Bagian tubuh lainnya pucat</a:t>
            </a:r>
          </a:p>
          <a:p>
            <a:pPr marL="803275" indent="-263525">
              <a:buFont typeface="+mj-lt"/>
              <a:buAutoNum type="arabicPeriod"/>
              <a:tabLst>
                <a:tab pos="1081088" algn="l"/>
              </a:tabLst>
            </a:pPr>
            <a:r>
              <a:rPr lang="id-ID" dirty="0" smtClean="0"/>
              <a:t>Kulit mengeras merah dan timbul edema terutama pada punggung , kaki, dan tangan(sklerema)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58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590"/>
            <a:ext cx="8229600" cy="4389120"/>
          </a:xfrm>
        </p:spPr>
        <p:txBody>
          <a:bodyPr/>
          <a:lstStyle/>
          <a:p>
            <a:r>
              <a:rPr lang="id-ID" dirty="0" smtClean="0"/>
              <a:t>Keringkan bayi dengan handuk hangat (pada BBL)</a:t>
            </a:r>
          </a:p>
          <a:p>
            <a:r>
              <a:rPr lang="id-ID" dirty="0" smtClean="0"/>
              <a:t>Menghangatkan bayi dalam inkubator  atau penyinaran lampu</a:t>
            </a:r>
          </a:p>
          <a:p>
            <a:r>
              <a:rPr lang="id-ID" dirty="0" smtClean="0"/>
              <a:t>Lebih baik menggunakan metode kangguru</a:t>
            </a:r>
          </a:p>
          <a:p>
            <a:r>
              <a:rPr lang="id-ID" dirty="0" smtClean="0"/>
              <a:t>Kepala bayi ditutup dengan topi</a:t>
            </a:r>
          </a:p>
          <a:p>
            <a:r>
              <a:rPr lang="id-ID" dirty="0" smtClean="0"/>
              <a:t>Sering disusui dengan ASI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PENANGANAN HIPOTERMI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590"/>
            <a:ext cx="8229600" cy="4389120"/>
          </a:xfrm>
        </p:spPr>
        <p:txBody>
          <a:bodyPr/>
          <a:lstStyle/>
          <a:p>
            <a:r>
              <a:rPr lang="id-ID" dirty="0" smtClean="0"/>
              <a:t>Demam sementara atau demam dehidrasi dengan peningkatan suhu sampai 38-40°c</a:t>
            </a:r>
          </a:p>
          <a:p>
            <a:r>
              <a:rPr lang="id-ID" dirty="0" smtClean="0"/>
              <a:t>Terjadi bila bayi berada pada lingkungan yang terlalu panas (dalam inkubator), ayunan bayi dekat pemanas atau terpapar sinar matahari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HYPERTERMI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Suhu tubuh bayi lebih dari 37,5°c</a:t>
            </a:r>
          </a:p>
          <a:p>
            <a:r>
              <a:rPr lang="id-ID" dirty="0" smtClean="0"/>
              <a:t>Nafas bayi lebih dari 60x/menit</a:t>
            </a:r>
          </a:p>
          <a:p>
            <a:r>
              <a:rPr lang="id-ID" dirty="0" smtClean="0"/>
              <a:t>Gelisah,takikardi</a:t>
            </a:r>
          </a:p>
          <a:p>
            <a:r>
              <a:rPr lang="id-ID" dirty="0" smtClean="0"/>
              <a:t>Tanda-tanda dehidrasi (berat badan menurun, turgor kulit berkurang , air kemih berkurang)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Gejala dan tanda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Bayi dipindahkan keruangan yang  yang sejuk dengan suhu kamar (26-28°C)</a:t>
            </a:r>
          </a:p>
          <a:p>
            <a:r>
              <a:rPr lang="id-ID" dirty="0" smtClean="0"/>
              <a:t>Tubuh bayi diseka dengan kain basah sampai suhu normal (jangan menggunakan air es )</a:t>
            </a:r>
          </a:p>
          <a:p>
            <a:r>
              <a:rPr lang="id-ID" dirty="0" smtClean="0"/>
              <a:t>Berilah cairan desktrose  : NaCI = 1:4 sampai dehidrasi teratasi.</a:t>
            </a:r>
          </a:p>
          <a:p>
            <a:r>
              <a:rPr lang="id-ID" dirty="0" smtClean="0"/>
              <a:t>Antibiotik diberikan bila ada infeksi.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PENANGANAN HIPERTERMI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2635</TotalTime>
  <Words>1664</Words>
  <Application>Microsoft Office PowerPoint</Application>
  <PresentationFormat>On-screen Show (4:3)</PresentationFormat>
  <Paragraphs>233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Civic</vt:lpstr>
      <vt:lpstr>Hardcover</vt:lpstr>
      <vt:lpstr>Apex</vt:lpstr>
      <vt:lpstr>1_Apex</vt:lpstr>
      <vt:lpstr>Austin</vt:lpstr>
      <vt:lpstr>MASALAH PADA NEONATUS,  BAYI DAN ANAK PRA SEKOLAH</vt:lpstr>
      <vt:lpstr>PowerPoint Presentation</vt:lpstr>
      <vt:lpstr>HYPOTERMI</vt:lpstr>
      <vt:lpstr>GEJALA DAN TANDA</vt:lpstr>
      <vt:lpstr>PowerPoint Presentation</vt:lpstr>
      <vt:lpstr>PENANGANAN HIPOTERMI</vt:lpstr>
      <vt:lpstr>HYPERTERMI</vt:lpstr>
      <vt:lpstr>Gejala dan tanda</vt:lpstr>
      <vt:lpstr>PENANGANAN HIPERTERMI</vt:lpstr>
      <vt:lpstr>KEJANG</vt:lpstr>
      <vt:lpstr>PowerPoint Presentation</vt:lpstr>
      <vt:lpstr>DiAGNOSIS BANDING (MARKUM, 1991)</vt:lpstr>
      <vt:lpstr>PENILAIAN</vt:lpstr>
      <vt:lpstr>PENANGANAN AWAL KEJANG PADA BBL (BIDAN)</vt:lpstr>
      <vt:lpstr>KOMPLIKASI</vt:lpstr>
      <vt:lpstr>KOMPLIKASI</vt:lpstr>
      <vt:lpstr>IKTERUS</vt:lpstr>
      <vt:lpstr>PowerPoint Presentation</vt:lpstr>
      <vt:lpstr>PowerPoint Presentation</vt:lpstr>
      <vt:lpstr>Lanjutan….</vt:lpstr>
      <vt:lpstr>PowerPoint Presentation</vt:lpstr>
      <vt:lpstr> Adapun tanda-tandanya sebagai berikut :  </vt:lpstr>
      <vt:lpstr>ETIOLOGI</vt:lpstr>
      <vt:lpstr>PowerPoint Presentation</vt:lpstr>
      <vt:lpstr> Penatalaksanaan </vt:lpstr>
      <vt:lpstr>B. Tindakan khusus</vt:lpstr>
      <vt:lpstr>Lanjutan…..</vt:lpstr>
      <vt:lpstr>Lanjutan…..</vt:lpstr>
      <vt:lpstr>PowerPoint Presentation</vt:lpstr>
      <vt:lpstr>Neonatus dengan Infeksi</vt:lpstr>
      <vt:lpstr>Tanda dan Gejala</vt:lpstr>
      <vt:lpstr>Infeksi bisa terjadi pada saat:</vt:lpstr>
      <vt:lpstr>Infeksi berat tergantung jenis kuman yang berkembang biak: </vt:lpstr>
      <vt:lpstr>Infeksi Ringan</vt:lpstr>
      <vt:lpstr>Penatalaksanaan Neonatus dengan Infeksi</vt:lpstr>
      <vt:lpstr>Respiratory Distress Syndrome (RDS) </vt:lpstr>
      <vt:lpstr>PowerPoint Presentation</vt:lpstr>
      <vt:lpstr>PowerPoint Presentation</vt:lpstr>
      <vt:lpstr>Tanda gejala</vt:lpstr>
      <vt:lpstr>Cara Mendiagnosis RDS</vt:lpstr>
      <vt:lpstr>Pengobatan untuk RDS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 BAYI BARU LAHIR</dc:title>
  <dc:creator>imma</dc:creator>
  <cp:lastModifiedBy>HP</cp:lastModifiedBy>
  <cp:revision>171</cp:revision>
  <cp:lastPrinted>2018-12-10T07:08:02Z</cp:lastPrinted>
  <dcterms:created xsi:type="dcterms:W3CDTF">2010-09-21T04:46:00Z</dcterms:created>
  <dcterms:modified xsi:type="dcterms:W3CDTF">2021-12-09T15:56:53Z</dcterms:modified>
</cp:coreProperties>
</file>