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59" r:id="rId3"/>
    <p:sldId id="260" r:id="rId4"/>
    <p:sldId id="261" r:id="rId5"/>
    <p:sldId id="264" r:id="rId6"/>
    <p:sldId id="268" r:id="rId7"/>
    <p:sldId id="263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D1F9DB8-0AF9-410A-823C-F9188338CC50}">
          <p14:sldIdLst>
            <p14:sldId id="266"/>
            <p14:sldId id="259"/>
            <p14:sldId id="260"/>
            <p14:sldId id="261"/>
            <p14:sldId id="264"/>
            <p14:sldId id="268"/>
            <p14:sldId id="263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800000"/>
    <a:srgbClr val="99FFCC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849" autoAdjust="0"/>
    <p:restoredTop sz="86391" autoAdjust="0"/>
  </p:normalViewPr>
  <p:slideViewPr>
    <p:cSldViewPr snapToGrid="0">
      <p:cViewPr varScale="1">
        <p:scale>
          <a:sx n="58" d="100"/>
          <a:sy n="58" d="100"/>
        </p:scale>
        <p:origin x="1716" y="60"/>
      </p:cViewPr>
      <p:guideLst/>
    </p:cSldViewPr>
  </p:slideViewPr>
  <p:outlineViewPr>
    <p:cViewPr>
      <p:scale>
        <a:sx n="33" d="100"/>
        <a:sy n="33" d="100"/>
      </p:scale>
      <p:origin x="0" y="-71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6127" y="232189"/>
            <a:ext cx="8915399" cy="105628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BIDAN BEKERJA INTERPROFESIONAL</a:t>
            </a:r>
            <a:br>
              <a:rPr lang="en-US" sz="4000" dirty="0"/>
            </a:br>
            <a:r>
              <a:rPr lang="en-US" sz="4000" b="1" dirty="0">
                <a:solidFill>
                  <a:schemeClr val="bg1"/>
                </a:solidFill>
              </a:rPr>
              <a:t>( KOLABORASI DAN RUJUKAN)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"/>
          <a:stretch>
            <a:fillRect/>
          </a:stretch>
        </p:blipFill>
        <p:spPr>
          <a:xfrm>
            <a:off x="3945276" y="1417834"/>
            <a:ext cx="2806252" cy="235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74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0"/>
            <a:ext cx="10494650" cy="785611"/>
          </a:xfrm>
        </p:spPr>
        <p:txBody>
          <a:bodyPr>
            <a:normAutofit fontScale="90000"/>
          </a:bodyPr>
          <a:lstStyle/>
          <a:p>
            <a:r>
              <a:rPr lang="id-ID" dirty="0">
                <a:solidFill>
                  <a:schemeClr val="bg1"/>
                </a:solidFill>
              </a:rPr>
              <a:t> 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A. PROFESIONALISME BIDAN</a:t>
            </a:r>
            <a:endParaRPr lang="en-US" sz="3100" b="1" i="1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 useBgFill="1">
        <p:nvSpPr>
          <p:cNvPr id="5" name="Rectangle 4"/>
          <p:cNvSpPr/>
          <p:nvPr/>
        </p:nvSpPr>
        <p:spPr>
          <a:xfrm>
            <a:off x="303469" y="925394"/>
            <a:ext cx="11764035" cy="713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1189973" y="1166376"/>
            <a:ext cx="10283868" cy="4031925"/>
          </a:xfrm>
          <a:prstGeom prst="wedgeRectCallout">
            <a:avLst>
              <a:gd name="adj1" fmla="val -50227"/>
              <a:gd name="adj2" fmla="val 6952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 err="1">
                <a:solidFill>
                  <a:schemeClr val="bg1"/>
                </a:solidFill>
              </a:rPr>
              <a:t>Profesionalisme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adalah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pilar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akan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menempatkan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birokrasi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sebagai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mesin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efektif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bagi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pemerintah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sebagai</a:t>
            </a:r>
            <a:r>
              <a:rPr lang="en-US" sz="2400" dirty="0">
                <a:solidFill>
                  <a:schemeClr val="bg1"/>
                </a:solidFill>
              </a:rPr>
              <a:t> parameter </a:t>
            </a:r>
            <a:r>
              <a:rPr lang="en-US" sz="2400" dirty="0" err="1">
                <a:solidFill>
                  <a:schemeClr val="bg1"/>
                </a:solidFill>
              </a:rPr>
              <a:t>kecakapan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aparatur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bekerja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baik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>
                <a:solidFill>
                  <a:schemeClr val="bg1"/>
                </a:solidFill>
              </a:rPr>
              <a:t>Profesionalisme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adalah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kompetensi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efektivitas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efisiensi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serta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bertanggung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jawab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608" y="4982553"/>
            <a:ext cx="5887233" cy="170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49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rgbClr val="FF0066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834" y="247841"/>
            <a:ext cx="8534400" cy="1507067"/>
          </a:xfrm>
        </p:spPr>
        <p:txBody>
          <a:bodyPr/>
          <a:lstStyle/>
          <a:p>
            <a:pPr lvl="0"/>
            <a:r>
              <a:rPr lang="en-US" b="1" dirty="0"/>
              <a:t>b.</a:t>
            </a:r>
            <a:r>
              <a:rPr lang="id-ID" b="1" dirty="0"/>
              <a:t>PENGERTIAN K</a:t>
            </a:r>
            <a:r>
              <a:rPr lang="en-US" b="1" dirty="0"/>
              <a:t>O</a:t>
            </a:r>
            <a:r>
              <a:rPr lang="id-ID" b="1" dirty="0"/>
              <a:t>LABORASI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2081" y="1754908"/>
            <a:ext cx="9507255" cy="3994539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b="1" dirty="0" err="1">
                <a:solidFill>
                  <a:schemeClr val="bg1"/>
                </a:solidFill>
              </a:rPr>
              <a:t>Kolaborasi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adalah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suatu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interaksi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diskusi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kompromi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kerjasama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berhubungan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dengan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individu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kelompok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beberapa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pihak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lainnya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baik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terlibat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langsung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maupun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tidak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langsung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400" b="1" dirty="0" err="1">
                <a:solidFill>
                  <a:schemeClr val="bg1"/>
                </a:solidFill>
              </a:rPr>
              <a:t>Layanan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Kebidanan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Kolaborasi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ialah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Layanan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dilakukan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oleh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Bidan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sebagai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anggota</a:t>
            </a:r>
            <a:r>
              <a:rPr lang="en-US" sz="2400" dirty="0">
                <a:solidFill>
                  <a:schemeClr val="bg1"/>
                </a:solidFill>
              </a:rPr>
              <a:t> team yang </a:t>
            </a:r>
            <a:r>
              <a:rPr lang="en-US" sz="2400" dirty="0" err="1">
                <a:solidFill>
                  <a:schemeClr val="bg1"/>
                </a:solidFill>
              </a:rPr>
              <a:t>kegiatannya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dilakukan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bersamaan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sebagai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salah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satu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urutan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sebuah</a:t>
            </a:r>
            <a:r>
              <a:rPr lang="en-US" sz="2400" dirty="0">
                <a:solidFill>
                  <a:schemeClr val="bg1"/>
                </a:solidFill>
              </a:rPr>
              <a:t> proses </a:t>
            </a:r>
            <a:r>
              <a:rPr lang="en-US" sz="2400" dirty="0" err="1">
                <a:solidFill>
                  <a:schemeClr val="bg1"/>
                </a:solidFill>
              </a:rPr>
              <a:t>kegiatan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pelayanan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kesehatan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24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3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14591"/>
            <a:ext cx="1332478" cy="875174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NEXT</a:t>
            </a:r>
            <a:br>
              <a:rPr lang="en-US" b="1" dirty="0"/>
            </a:b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03" y="1306124"/>
            <a:ext cx="11953702" cy="4862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chemeClr val="bg1"/>
                </a:solidFill>
              </a:rPr>
              <a:t>Tanggung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jawab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kebidanan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Kolaborasi</a:t>
            </a:r>
            <a:r>
              <a:rPr lang="en-US" sz="2400" b="1" dirty="0">
                <a:solidFill>
                  <a:schemeClr val="bg1"/>
                </a:solidFill>
              </a:rPr>
              <a:t> :</a:t>
            </a:r>
          </a:p>
          <a:p>
            <a:pPr marL="0" indent="0">
              <a:buNone/>
            </a:pPr>
            <a:endParaRPr lang="en-US" sz="800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• </a:t>
            </a:r>
            <a:r>
              <a:rPr lang="en-US" dirty="0" err="1">
                <a:solidFill>
                  <a:schemeClr val="bg1"/>
                </a:solidFill>
              </a:rPr>
              <a:t>Memberikan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asuhan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kebidanan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ibu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hamil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resiko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tinggi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pertolongan</a:t>
            </a:r>
            <a:r>
              <a:rPr lang="en-US" dirty="0">
                <a:solidFill>
                  <a:schemeClr val="bg1"/>
                </a:solidFill>
              </a:rPr>
              <a:t> 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 </a:t>
            </a:r>
            <a:r>
              <a:rPr lang="en-US" dirty="0" err="1">
                <a:solidFill>
                  <a:schemeClr val="bg1"/>
                </a:solidFill>
              </a:rPr>
              <a:t>pertama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kegawatan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memerlukan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tindakan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kolaborasi</a:t>
            </a:r>
            <a:r>
              <a:rPr lang="en-US" dirty="0">
                <a:solidFill>
                  <a:schemeClr val="bg1"/>
                </a:solidFill>
              </a:rPr>
              <a:t>.			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• </a:t>
            </a:r>
            <a:r>
              <a:rPr lang="en-US" dirty="0" err="1">
                <a:solidFill>
                  <a:schemeClr val="bg1"/>
                </a:solidFill>
              </a:rPr>
              <a:t>Memberikan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asuhan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kebidanan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ibu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masa </a:t>
            </a:r>
            <a:r>
              <a:rPr lang="en-US" dirty="0" err="1">
                <a:solidFill>
                  <a:schemeClr val="bg1"/>
                </a:solidFill>
              </a:rPr>
              <a:t>persalinan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resiko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tinggi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kegawatan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memerlukan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pertolongan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pertama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tindakan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kolaborasi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melibatkan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klien</a:t>
            </a:r>
            <a:r>
              <a:rPr lang="en-US" dirty="0">
                <a:solidFill>
                  <a:schemeClr val="bg1"/>
                </a:solidFill>
              </a:rPr>
              <a:t> / </a:t>
            </a:r>
            <a:r>
              <a:rPr lang="en-US" dirty="0" err="1">
                <a:solidFill>
                  <a:schemeClr val="bg1"/>
                </a:solidFill>
              </a:rPr>
              <a:t>keluarga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• </a:t>
            </a:r>
            <a:r>
              <a:rPr lang="en-US" dirty="0" err="1">
                <a:solidFill>
                  <a:schemeClr val="bg1"/>
                </a:solidFill>
              </a:rPr>
              <a:t>Memberikan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asuhan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kebidanan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ibu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masa </a:t>
            </a:r>
            <a:r>
              <a:rPr lang="en-US" dirty="0" err="1">
                <a:solidFill>
                  <a:schemeClr val="bg1"/>
                </a:solidFill>
              </a:rPr>
              <a:t>nifas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• </a:t>
            </a:r>
            <a:r>
              <a:rPr lang="en-US" dirty="0" err="1">
                <a:solidFill>
                  <a:schemeClr val="bg1"/>
                </a:solidFill>
              </a:rPr>
              <a:t>Memberikan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asuhan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kebidanan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Bayi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Bru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Lahir</a:t>
            </a:r>
            <a:r>
              <a:rPr lang="en-US" dirty="0">
                <a:solidFill>
                  <a:schemeClr val="bg1"/>
                </a:solidFill>
              </a:rPr>
              <a:t> (BBL)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• </a:t>
            </a:r>
            <a:r>
              <a:rPr lang="en-US" dirty="0" err="1">
                <a:solidFill>
                  <a:schemeClr val="bg1"/>
                </a:solidFill>
              </a:rPr>
              <a:t>Memberikan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asuhan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kebidanan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balita</a:t>
            </a:r>
            <a:endParaRPr lang="en-US" sz="18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169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648" y="1"/>
            <a:ext cx="11377351" cy="858366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C. SISTEM RUJUKAN</a:t>
            </a:r>
            <a:br>
              <a:rPr lang="en-US" b="1" dirty="0"/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48" y="522194"/>
            <a:ext cx="11255433" cy="1932907"/>
          </a:xfrm>
          <a:solidFill>
            <a:srgbClr val="FFFF00"/>
          </a:solidFill>
        </p:spPr>
        <p:txBody>
          <a:bodyPr>
            <a:norm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r>
              <a:rPr lang="en-US" b="1" dirty="0" err="1">
                <a:solidFill>
                  <a:schemeClr val="bg1"/>
                </a:solidFill>
              </a:rPr>
              <a:t>Menurut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Notoatmojo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dalam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tobing</a:t>
            </a:r>
            <a:r>
              <a:rPr lang="en-US" b="1" dirty="0">
                <a:solidFill>
                  <a:schemeClr val="bg1"/>
                </a:solidFill>
              </a:rPr>
              <a:t> (2016) system </a:t>
            </a:r>
            <a:r>
              <a:rPr lang="en-US" b="1" dirty="0" err="1">
                <a:solidFill>
                  <a:schemeClr val="bg1"/>
                </a:solidFill>
              </a:rPr>
              <a:t>rujukan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adalah</a:t>
            </a:r>
            <a:r>
              <a:rPr lang="en-US" b="1" dirty="0">
                <a:solidFill>
                  <a:schemeClr val="bg1"/>
                </a:solidFill>
              </a:rPr>
              <a:t> system </a:t>
            </a:r>
            <a:r>
              <a:rPr lang="en-US" b="1" dirty="0" err="1">
                <a:solidFill>
                  <a:schemeClr val="bg1"/>
                </a:solidFill>
              </a:rPr>
              <a:t>pelimpahan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tanggung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jawab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dalam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penanganan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pasien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dari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satu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fasilitas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kesehatan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menuju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fasilitas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kesehatan</a:t>
            </a:r>
            <a:r>
              <a:rPr lang="en-US" b="1" dirty="0">
                <a:solidFill>
                  <a:schemeClr val="bg1"/>
                </a:solidFill>
              </a:rPr>
              <a:t> yang lain </a:t>
            </a:r>
            <a:r>
              <a:rPr lang="en-US" b="1" dirty="0" err="1">
                <a:solidFill>
                  <a:schemeClr val="bg1"/>
                </a:solidFill>
              </a:rPr>
              <a:t>baik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itu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secara</a:t>
            </a:r>
            <a:r>
              <a:rPr lang="en-US" b="1" dirty="0">
                <a:solidFill>
                  <a:schemeClr val="bg1"/>
                </a:solidFill>
              </a:rPr>
              <a:t> vertical (unit yang </a:t>
            </a:r>
            <a:r>
              <a:rPr lang="en-US" b="1" dirty="0" err="1">
                <a:solidFill>
                  <a:schemeClr val="bg1"/>
                </a:solidFill>
              </a:rPr>
              <a:t>mampu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menangani</a:t>
            </a:r>
            <a:r>
              <a:rPr lang="en-US" b="1" dirty="0">
                <a:solidFill>
                  <a:schemeClr val="bg1"/>
                </a:solidFill>
              </a:rPr>
              <a:t> ) </a:t>
            </a:r>
            <a:r>
              <a:rPr lang="en-US" b="1" dirty="0" err="1">
                <a:solidFill>
                  <a:schemeClr val="bg1"/>
                </a:solidFill>
              </a:rPr>
              <a:t>maupun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secara</a:t>
            </a:r>
            <a:r>
              <a:rPr lang="en-US" b="1" dirty="0">
                <a:solidFill>
                  <a:schemeClr val="bg1"/>
                </a:solidFill>
              </a:rPr>
              <a:t> horizontal ( unit yang </a:t>
            </a:r>
            <a:r>
              <a:rPr lang="en-US" b="1" dirty="0" err="1">
                <a:solidFill>
                  <a:schemeClr val="bg1"/>
                </a:solidFill>
              </a:rPr>
              <a:t>memiliki</a:t>
            </a:r>
            <a:r>
              <a:rPr lang="en-US" b="1" dirty="0">
                <a:solidFill>
                  <a:schemeClr val="bg1"/>
                </a:solidFill>
              </a:rPr>
              <a:t>  </a:t>
            </a:r>
            <a:r>
              <a:rPr lang="en-US" b="1" dirty="0" err="1">
                <a:solidFill>
                  <a:schemeClr val="bg1"/>
                </a:solidFill>
              </a:rPr>
              <a:t>kemampuan</a:t>
            </a:r>
            <a:r>
              <a:rPr lang="en-US" b="1" dirty="0">
                <a:solidFill>
                  <a:schemeClr val="bg1"/>
                </a:solidFill>
              </a:rPr>
              <a:t> yang </a:t>
            </a:r>
            <a:r>
              <a:rPr lang="en-US" b="1" dirty="0" err="1">
                <a:solidFill>
                  <a:schemeClr val="bg1"/>
                </a:solidFill>
              </a:rPr>
              <a:t>sama</a:t>
            </a:r>
            <a:r>
              <a:rPr lang="en-US" b="1" dirty="0">
                <a:solidFill>
                  <a:schemeClr val="bg1"/>
                </a:solidFill>
              </a:rPr>
              <a:t> ). </a:t>
            </a:r>
            <a:endParaRPr lang="en-US" b="1" dirty="0"/>
          </a:p>
          <a:p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0" y="2342367"/>
            <a:ext cx="12070081" cy="38090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563670" y="2592888"/>
            <a:ext cx="10434181" cy="3945698"/>
          </a:xfrm>
          <a:prstGeom prst="wedgeEllipseCallout">
            <a:avLst>
              <a:gd name="adj1" fmla="val -53585"/>
              <a:gd name="adj2" fmla="val 3979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Hal </a:t>
            </a:r>
            <a:r>
              <a:rPr lang="en-US" b="1" dirty="0" err="1">
                <a:solidFill>
                  <a:schemeClr val="bg1"/>
                </a:solidFill>
              </a:rPr>
              <a:t>hal</a:t>
            </a:r>
            <a:r>
              <a:rPr lang="en-US" b="1" dirty="0">
                <a:solidFill>
                  <a:schemeClr val="bg1"/>
                </a:solidFill>
              </a:rPr>
              <a:t> yang </a:t>
            </a:r>
            <a:r>
              <a:rPr lang="en-US" b="1" dirty="0" err="1">
                <a:solidFill>
                  <a:schemeClr val="bg1"/>
                </a:solidFill>
              </a:rPr>
              <a:t>harus</a:t>
            </a:r>
            <a:r>
              <a:rPr lang="en-US" b="1" dirty="0">
                <a:solidFill>
                  <a:schemeClr val="bg1"/>
                </a:solidFill>
              </a:rPr>
              <a:t> di </a:t>
            </a:r>
            <a:r>
              <a:rPr lang="en-US" b="1" dirty="0" err="1">
                <a:solidFill>
                  <a:schemeClr val="bg1"/>
                </a:solidFill>
              </a:rPr>
              <a:t>siapkan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saat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merujuk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kehamilan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atau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persalinan</a:t>
            </a:r>
            <a:endParaRPr lang="en-US" b="1" dirty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memastikan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pasien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damping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tenaga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kesehatan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yang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kemampuan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untukmenangani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kegawatdaruratan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ketika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melakukan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rujukan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Alat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melakukan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rujukan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alat-alat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bawah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tensimeter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alat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partus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set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bersiap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siaga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Memberitahukan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kondisi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pasien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sehingga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rujuk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60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648" y="1"/>
            <a:ext cx="11377351" cy="858366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Next</a:t>
            </a:r>
            <a:br>
              <a:rPr lang="en-US" b="1" dirty="0"/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0" y="2342367"/>
            <a:ext cx="12070081" cy="38090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547224" y="858367"/>
            <a:ext cx="7662171" cy="4265112"/>
          </a:xfrm>
          <a:prstGeom prst="wedgeEllipseCallout">
            <a:avLst>
              <a:gd name="adj1" fmla="val -53585"/>
              <a:gd name="adj2" fmla="val 3979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Hal </a:t>
            </a:r>
            <a:r>
              <a:rPr lang="en-US" b="1" dirty="0" err="1">
                <a:solidFill>
                  <a:schemeClr val="bg1"/>
                </a:solidFill>
              </a:rPr>
              <a:t>hal</a:t>
            </a:r>
            <a:r>
              <a:rPr lang="en-US" b="1" dirty="0">
                <a:solidFill>
                  <a:schemeClr val="bg1"/>
                </a:solidFill>
              </a:rPr>
              <a:t> yang </a:t>
            </a:r>
            <a:r>
              <a:rPr lang="en-US" b="1" dirty="0" err="1">
                <a:solidFill>
                  <a:schemeClr val="bg1"/>
                </a:solidFill>
              </a:rPr>
              <a:t>harus</a:t>
            </a:r>
            <a:r>
              <a:rPr lang="en-US" b="1" dirty="0">
                <a:solidFill>
                  <a:schemeClr val="bg1"/>
                </a:solidFill>
              </a:rPr>
              <a:t> di </a:t>
            </a:r>
            <a:r>
              <a:rPr lang="en-US" b="1" dirty="0" err="1">
                <a:solidFill>
                  <a:schemeClr val="bg1"/>
                </a:solidFill>
              </a:rPr>
              <a:t>siapkan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saat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merujuk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kehamilan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atau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persalinan</a:t>
            </a:r>
            <a:endParaRPr lang="en-US" b="1" dirty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eriod" startAt="4"/>
            </a:pPr>
            <a:r>
              <a:rPr lang="en-US" dirty="0" err="1">
                <a:solidFill>
                  <a:srgbClr val="002060"/>
                </a:solidFill>
              </a:rPr>
              <a:t>surat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rujukan</a:t>
            </a:r>
            <a:r>
              <a:rPr lang="en-US" dirty="0">
                <a:solidFill>
                  <a:srgbClr val="002060"/>
                </a:solidFill>
              </a:rPr>
              <a:t> yang </a:t>
            </a:r>
            <a:r>
              <a:rPr lang="en-US" dirty="0" err="1">
                <a:solidFill>
                  <a:srgbClr val="002060"/>
                </a:solidFill>
              </a:rPr>
              <a:t>berisi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identitas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hasil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pemeriksaan</a:t>
            </a:r>
            <a:r>
              <a:rPr lang="en-US" dirty="0">
                <a:solidFill>
                  <a:srgbClr val="002060"/>
                </a:solidFill>
              </a:rPr>
              <a:t> yang di </a:t>
            </a:r>
            <a:r>
              <a:rPr lang="en-US" dirty="0" err="1">
                <a:solidFill>
                  <a:srgbClr val="002060"/>
                </a:solidFill>
              </a:rPr>
              <a:t>berikan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pada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pasien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pPr marL="342900" lvl="0" indent="-342900">
              <a:buFont typeface="+mj-lt"/>
              <a:buAutoNum type="arabicPeriod" startAt="4"/>
            </a:pPr>
            <a:r>
              <a:rPr lang="en-US" dirty="0" err="1">
                <a:solidFill>
                  <a:srgbClr val="002060"/>
                </a:solidFill>
              </a:rPr>
              <a:t>Obat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obatan</a:t>
            </a:r>
            <a:endParaRPr lang="en-US" dirty="0">
              <a:solidFill>
                <a:srgbClr val="002060"/>
              </a:solidFill>
            </a:endParaRPr>
          </a:p>
          <a:p>
            <a:pPr marL="342900" lvl="0" indent="-342900">
              <a:buFont typeface="+mj-lt"/>
              <a:buAutoNum type="arabicPeriod" startAt="4"/>
            </a:pPr>
            <a:r>
              <a:rPr lang="en-US" dirty="0" err="1">
                <a:solidFill>
                  <a:srgbClr val="002060"/>
                </a:solidFill>
              </a:rPr>
              <a:t>Kendaraan</a:t>
            </a:r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en-US" dirty="0">
                <a:solidFill>
                  <a:srgbClr val="002060"/>
                </a:solidFill>
              </a:rPr>
              <a:t>Dan </a:t>
            </a:r>
            <a:r>
              <a:rPr lang="en-US" dirty="0" err="1">
                <a:solidFill>
                  <a:srgbClr val="002060"/>
                </a:solidFill>
              </a:rPr>
              <a:t>dana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dari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pihak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keluarga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pasien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7209" y="1098166"/>
            <a:ext cx="2466975" cy="398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00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574" y="613775"/>
            <a:ext cx="6613742" cy="4679277"/>
          </a:xfrm>
        </p:spPr>
        <p:txBody>
          <a:bodyPr>
            <a:normAutofit/>
          </a:bodyPr>
          <a:lstStyle/>
          <a:p>
            <a:pPr lvl="0" algn="just"/>
            <a:r>
              <a:rPr lang="en-US" b="1" dirty="0">
                <a:solidFill>
                  <a:srgbClr val="002060"/>
                </a:solidFill>
              </a:rPr>
              <a:t>System </a:t>
            </a:r>
            <a:r>
              <a:rPr lang="en-US" b="1" dirty="0" err="1">
                <a:solidFill>
                  <a:srgbClr val="002060"/>
                </a:solidFill>
              </a:rPr>
              <a:t>rujukan</a:t>
            </a:r>
            <a:r>
              <a:rPr lang="en-US" b="1" dirty="0">
                <a:solidFill>
                  <a:srgbClr val="002060"/>
                </a:solidFill>
              </a:rPr>
              <a:t> di </a:t>
            </a:r>
            <a:r>
              <a:rPr lang="en-US" b="1" dirty="0" err="1">
                <a:solidFill>
                  <a:srgbClr val="002060"/>
                </a:solidFill>
              </a:rPr>
              <a:t>pemerintahan</a:t>
            </a:r>
            <a:r>
              <a:rPr lang="en-US" b="1" dirty="0">
                <a:solidFill>
                  <a:srgbClr val="002060"/>
                </a:solidFill>
              </a:rPr>
              <a:t> :</a:t>
            </a:r>
            <a:endParaRPr lang="en-US" sz="1800" b="1" dirty="0">
              <a:solidFill>
                <a:srgbClr val="002060"/>
              </a:solidFill>
            </a:endParaRPr>
          </a:p>
          <a:p>
            <a:pPr algn="just"/>
            <a:r>
              <a:rPr lang="en-US" b="1" dirty="0">
                <a:solidFill>
                  <a:srgbClr val="002060"/>
                </a:solidFill>
              </a:rPr>
              <a:t>BPJS </a:t>
            </a:r>
            <a:r>
              <a:rPr lang="en-US" b="1" dirty="0" err="1">
                <a:solidFill>
                  <a:srgbClr val="002060"/>
                </a:solidFill>
              </a:rPr>
              <a:t>Kesehatan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sebagai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badan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pelaksana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merupakan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badan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hukum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publik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dibentuk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untuk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menyelenggarakan</a:t>
            </a:r>
            <a:r>
              <a:rPr lang="en-US" b="1" dirty="0">
                <a:solidFill>
                  <a:srgbClr val="002060"/>
                </a:solidFill>
              </a:rPr>
              <a:t> program </a:t>
            </a:r>
            <a:r>
              <a:rPr lang="en-US" b="1" dirty="0" err="1">
                <a:solidFill>
                  <a:srgbClr val="002060"/>
                </a:solidFill>
              </a:rPr>
              <a:t>jaminan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kesehatan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bagi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seluruh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rakyat</a:t>
            </a:r>
            <a:r>
              <a:rPr lang="en-US" b="1" dirty="0">
                <a:solidFill>
                  <a:srgbClr val="002060"/>
                </a:solidFill>
              </a:rPr>
              <a:t> Indonesia. </a:t>
            </a:r>
            <a:r>
              <a:rPr lang="en-US" b="1" dirty="0" err="1">
                <a:solidFill>
                  <a:srgbClr val="002060"/>
                </a:solidFill>
              </a:rPr>
              <a:t>Puskesmas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merupakan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fasilitas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kesehatan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tingkat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pertama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bekerjasama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dengan</a:t>
            </a:r>
            <a:r>
              <a:rPr lang="en-US" b="1" dirty="0">
                <a:solidFill>
                  <a:srgbClr val="002060"/>
                </a:solidFill>
              </a:rPr>
              <a:t> BPJS </a:t>
            </a:r>
            <a:r>
              <a:rPr lang="en-US" b="1" dirty="0" err="1">
                <a:solidFill>
                  <a:srgbClr val="002060"/>
                </a:solidFill>
              </a:rPr>
              <a:t>Kesehatan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harus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menyelenggarakan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pelayanan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kesehatan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komprehensif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14648" y="5293052"/>
            <a:ext cx="83822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SzPts val="1200"/>
              <a:buFont typeface="Calibri" panose="020F0502020204030204" pitchFamily="34" charset="0"/>
              <a:buAutoNum type="arabicPeriod"/>
              <a:tabLst>
                <a:tab pos="499110" algn="l"/>
              </a:tabLst>
            </a:pPr>
            <a:r>
              <a:rPr lang="id-ID" sz="1200" b="1" spc="-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Pembelahan Biner</a:t>
            </a:r>
            <a:endParaRPr lang="en-US" sz="1200" b="1" spc="-2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0" y="2989719"/>
            <a:ext cx="12070081" cy="31616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442" y="1172553"/>
            <a:ext cx="2457450" cy="394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624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otak Teks 3">
            <a:extLst>
              <a:ext uri="{FF2B5EF4-FFF2-40B4-BE49-F238E27FC236}">
                <a16:creationId xmlns:a16="http://schemas.microsoft.com/office/drawing/2014/main" id="{71C43962-CD60-5A40-ABB0-2FA770C6A548}"/>
              </a:ext>
            </a:extLst>
          </p:cNvPr>
          <p:cNvSpPr txBox="1"/>
          <p:nvPr/>
        </p:nvSpPr>
        <p:spPr>
          <a:xfrm>
            <a:off x="2668043" y="1565494"/>
            <a:ext cx="6751529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Bradley Hand ITC" panose="03070402050302030203" pitchFamily="66" charset="0"/>
                <a:sym typeface="Wingdings" pitchFamily="2" charset="2"/>
              </a:rPr>
              <a:t>TERIMAKASIH</a:t>
            </a:r>
            <a:r>
              <a:rPr lang="en-US" sz="6000" b="1" dirty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id-ID" sz="11500" b="1" dirty="0">
                <a:solidFill>
                  <a:srgbClr val="FF0066"/>
                </a:solidFill>
                <a:sym typeface="Wingdings" pitchFamily="2" charset="2"/>
              </a:rPr>
              <a:t></a:t>
            </a:r>
            <a:endParaRPr lang="id-ID" sz="115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6353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272</TotalTime>
  <Words>397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Berlin Sans FB</vt:lpstr>
      <vt:lpstr>Bradley Hand ITC</vt:lpstr>
      <vt:lpstr>Calibri</vt:lpstr>
      <vt:lpstr>Century Gothic</vt:lpstr>
      <vt:lpstr>Wingdings 3</vt:lpstr>
      <vt:lpstr>Slice</vt:lpstr>
      <vt:lpstr>BIDAN BEKERJA INTERPROFESIONAL ( KOLABORASI DAN RUJUKAN)</vt:lpstr>
      <vt:lpstr>  A. PROFESIONALISME BIDAN</vt:lpstr>
      <vt:lpstr>b.PENGERTIAN KOLABORASI </vt:lpstr>
      <vt:lpstr>NEXT </vt:lpstr>
      <vt:lpstr>C. SISTEM RUJUKAN </vt:lpstr>
      <vt:lpstr>Next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Pemustaka</dc:creator>
  <cp:lastModifiedBy>ASMAH SUKARTA</cp:lastModifiedBy>
  <cp:revision>29</cp:revision>
  <dcterms:created xsi:type="dcterms:W3CDTF">2020-10-29T11:35:16Z</dcterms:created>
  <dcterms:modified xsi:type="dcterms:W3CDTF">2022-11-05T06:46:25Z</dcterms:modified>
</cp:coreProperties>
</file>