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3"/>
    <p:sldId id="277" r:id="rId4"/>
    <p:sldId id="266" r:id="rId5"/>
    <p:sldId id="267" r:id="rId6"/>
    <p:sldId id="268" r:id="rId7"/>
    <p:sldId id="257" r:id="rId9"/>
    <p:sldId id="258" r:id="rId10"/>
    <p:sldId id="294" r:id="rId11"/>
    <p:sldId id="259" r:id="rId12"/>
    <p:sldId id="293" r:id="rId13"/>
    <p:sldId id="260" r:id="rId14"/>
    <p:sldId id="261" r:id="rId15"/>
    <p:sldId id="292" r:id="rId16"/>
    <p:sldId id="262" r:id="rId17"/>
    <p:sldId id="291" r:id="rId18"/>
    <p:sldId id="263" r:id="rId19"/>
    <p:sldId id="290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9-11T10:07: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212 411,'2'0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9-11T10:07: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1127 649,'4'0,"0"0,1 0,-1 0,-1 0,0 0,0 0,0 0,1 0,0 0,-1 0,0 0,0 0,0 0,1 0,0 0,-1 0,0 1,0-1,1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9-11T10:07: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418 576,'2'0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9-11T10:07: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223 589,'2'0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9-11T10:07: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814 671,'3'0,"0"0,0 0,4 0,1 1,-2 0,-2-1,0 0,2 1,0 0,1-1,6 2,-7-2,0 0,-2 0,0 0,0 0,-1 0,0 0,0 0,1 0,-1 0,1 0,2 0,-2 0,2 0,1 0,-1 0,0 0,0 0,-2-1,2 1,-2-1,0 0,-1 1,0 0,1 0,0 0,1 0,-2-1,3 1,-3 0,0 0,1 0,-1 0,0 0,0 0,1 0,1 0,-1 0,1 0,-2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Placeholder Gambar Slide 1"/>
          <p:cNvSpPr/>
          <p:nvPr>
            <p:ph type="sldImg" idx="2"/>
          </p:nvPr>
        </p:nvSpPr>
        <p:spPr/>
      </p:sp>
      <p:sp>
        <p:nvSpPr>
          <p:cNvPr id="3" name="Placeholder Teks 2"/>
          <p:cNvSpPr/>
          <p:nvPr>
            <p:ph type="body" idx="3"/>
          </p:nvPr>
        </p:nvSpPr>
        <p:spPr/>
        <p:txBody>
          <a:bodyPr/>
          <a:p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3261815"/>
            <a:ext cx="10397770" cy="27295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									</a:t>
            </a:r>
            <a:r>
              <a:rPr lang="en-US" sz="3200" b="1" dirty="0" smtClean="0"/>
              <a:t>MATA </a:t>
            </a:r>
            <a:r>
              <a:rPr lang="en-US" sz="3200" b="1" dirty="0"/>
              <a:t>KULIAH	: </a:t>
            </a:r>
            <a:br>
              <a:rPr lang="en-US" sz="3200" b="1" dirty="0" smtClean="0"/>
            </a:br>
            <a:r>
              <a:rPr lang="en-US" sz="3200" b="1" dirty="0" smtClean="0"/>
              <a:t>						</a:t>
            </a:r>
            <a:r>
              <a:rPr lang="en-US" sz="3200" b="1" dirty="0" err="1" smtClean="0"/>
              <a:t>Kebijakan</a:t>
            </a:r>
            <a:r>
              <a:rPr lang="en-US" sz="3200" b="1" dirty="0" smtClean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 smtClean="0"/>
              <a:t>Kebidanan</a:t>
            </a:r>
            <a:br>
              <a:rPr lang="en-US" sz="3200" b="1" dirty="0" smtClean="0"/>
            </a:br>
            <a:br>
              <a:rPr lang="en-US" sz="3200" dirty="0"/>
            </a:br>
            <a:r>
              <a:rPr lang="en-US" sz="2000" b="1" dirty="0"/>
              <a:t>KODE MATA KULIAH	: SBWP0504</a:t>
            </a:r>
            <a:br>
              <a:rPr lang="en-US" sz="2000" dirty="0"/>
            </a:br>
            <a:r>
              <a:rPr lang="en-US" sz="2000" b="1" dirty="0"/>
              <a:t>BEBAN STUDI	</a:t>
            </a:r>
            <a:r>
              <a:rPr lang="en-US" sz="2000" b="1" dirty="0" smtClean="0"/>
              <a:t>		: </a:t>
            </a:r>
            <a:r>
              <a:rPr lang="en-US" sz="2000" b="1" dirty="0"/>
              <a:t>3 SKS</a:t>
            </a:r>
            <a:br>
              <a:rPr lang="en-US" sz="2000" dirty="0"/>
            </a:br>
            <a:r>
              <a:rPr lang="en-US" sz="2000" b="1" dirty="0"/>
              <a:t>PENEMPATAN	</a:t>
            </a:r>
            <a:r>
              <a:rPr lang="en-US" sz="2000" b="1" dirty="0" smtClean="0"/>
              <a:t>		: </a:t>
            </a:r>
            <a:r>
              <a:rPr lang="en-US" sz="2000" b="1" dirty="0"/>
              <a:t>SEMESTER V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828" y="5008728"/>
            <a:ext cx="3848668" cy="1351128"/>
          </a:xfrm>
          <a:ln>
            <a:solidFill>
              <a:srgbClr val="7030A0">
                <a:alpha val="60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SYAHRIANI,S.ST,M.Kes</a:t>
            </a:r>
            <a:endParaRPr lang="en-US" dirty="0" smtClean="0"/>
          </a:p>
          <a:p>
            <a:r>
              <a:rPr lang="en-US" dirty="0" smtClean="0"/>
              <a:t>HP : 081 342 026 738</a:t>
            </a:r>
            <a:endParaRPr lang="en-US" dirty="0" smtClean="0"/>
          </a:p>
          <a:p>
            <a:r>
              <a:rPr lang="en-US" dirty="0" smtClean="0"/>
              <a:t>EMAIL : </a:t>
            </a:r>
            <a:r>
              <a:rPr lang="en-US" sz="1600" dirty="0" smtClean="0"/>
              <a:t>syahriani76.sy@gmail.com</a:t>
            </a:r>
            <a:endParaRPr lang="en-US" sz="1600" dirty="0"/>
          </a:p>
        </p:txBody>
      </p:sp>
      <p:pic>
        <p:nvPicPr>
          <p:cNvPr id="4" name="image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5026"/>
            <a:ext cx="12191999" cy="1595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902335" y="1118235"/>
            <a:ext cx="10387330" cy="4819015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sym typeface="+mn-ea"/>
              </a:rPr>
              <a:t>Asuhan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terbaik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layak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diterima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oleh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tiap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sym typeface="+mn-ea"/>
              </a:rPr>
              <a:t>perempuan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sym typeface="+mn-ea"/>
              </a:rPr>
              <a:t>Bagaimana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bidan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bekerja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perempuan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prinsip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partnership)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untuk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bisa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memberikan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advokasi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perubahan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dalam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pelayanan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sym typeface="+mn-ea"/>
              </a:rPr>
              <a:t>kebidanan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sym typeface="+mn-ea"/>
              </a:rPr>
              <a:t>Merefleksikan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nilai-nilai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partnership,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kesetaraan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komitmen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+mn-ea"/>
              </a:rPr>
              <a:t>dan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sym typeface="+mn-ea"/>
              </a:rPr>
              <a:t>penghormatan</a:t>
            </a:r>
            <a:endParaRPr lang="en-US" altLang="en-US" sz="2800" b="1" dirty="0" err="1" smtClean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615" y="1097280"/>
            <a:ext cx="8379460" cy="4976495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3200" b="1" dirty="0" err="1">
                <a:solidFill>
                  <a:schemeClr val="tx1"/>
                </a:solidFill>
              </a:rPr>
              <a:t>Framedwork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aspek</a:t>
            </a:r>
            <a:r>
              <a:rPr lang="es-ES" sz="3200" b="1" dirty="0">
                <a:solidFill>
                  <a:schemeClr val="tx1"/>
                </a:solidFill>
              </a:rPr>
              <a:t> legal dan </a:t>
            </a:r>
            <a:r>
              <a:rPr lang="es-ES" sz="3200" b="1" dirty="0" err="1">
                <a:solidFill>
                  <a:schemeClr val="tx1"/>
                </a:solidFill>
              </a:rPr>
              <a:t>regulasi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kebidanan</a:t>
            </a:r>
            <a:endParaRPr lang="es-ES" sz="32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Konsep</a:t>
            </a:r>
            <a:r>
              <a:rPr lang="en-US" sz="3200" b="1" dirty="0">
                <a:solidFill>
                  <a:schemeClr val="tx1"/>
                </a:solidFill>
              </a:rPr>
              <a:t> informed choice</a:t>
            </a:r>
            <a:endParaRPr lang="en-US" sz="32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SDGs</a:t>
            </a:r>
            <a:endParaRPr lang="en-US" sz="32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Tanggung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jawab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bidan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dalam</a:t>
            </a:r>
            <a:r>
              <a:rPr lang="en-US" sz="3200" b="1" dirty="0">
                <a:solidFill>
                  <a:schemeClr val="tx1"/>
                </a:solidFill>
              </a:rPr>
              <a:t> setting </a:t>
            </a:r>
            <a:r>
              <a:rPr lang="en-US" sz="3200" b="1" dirty="0" err="1">
                <a:solidFill>
                  <a:schemeClr val="tx1"/>
                </a:solidFill>
              </a:rPr>
              <a:t>pelyanan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kesehatan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regulasinya</a:t>
            </a:r>
            <a:endParaRPr lang="en-U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8" name="Tinta 7"/>
              <p14:cNvContentPartPr/>
              <p14:nvPr/>
            </p14:nvContentPartPr>
            <p14:xfrm>
              <a:off x="1991360" y="5259070"/>
              <a:ext cx="17780" cy="360"/>
            </p14:xfrm>
          </p:contentPart>
        </mc:Choice>
        <mc:Fallback xmlns="">
          <p:pic>
            <p:nvPicPr>
              <p:cNvPr id="8" name="Tinta 7"/>
            </p:nvPicPr>
            <p:blipFill>
              <a:blip r:embed="rId2"/>
            </p:blipFill>
            <p:spPr>
              <a:xfrm>
                <a:off x="1991360" y="5259070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9" name="Tinta 8"/>
              <p14:cNvContentPartPr/>
              <p14:nvPr/>
            </p14:nvContentPartPr>
            <p14:xfrm>
              <a:off x="7270115" y="5991225"/>
              <a:ext cx="2188210" cy="53975"/>
            </p14:xfrm>
          </p:contentPart>
        </mc:Choice>
        <mc:Fallback xmlns="">
          <p:pic>
            <p:nvPicPr>
              <p:cNvPr id="9" name="Tinta 8"/>
            </p:nvPicPr>
            <p:blipFill>
              <a:blip r:embed="rId4"/>
            </p:blipFill>
            <p:spPr>
              <a:xfrm>
                <a:off x="7270115" y="5991225"/>
                <a:ext cx="2188210" cy="5397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1078173"/>
            <a:ext cx="10713493" cy="4722126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lvl="0">
              <a:lnSpc>
                <a:spcPct val="160000"/>
              </a:lnSpc>
            </a:pPr>
            <a:r>
              <a:rPr lang="fi-FI" sz="2800" b="1" dirty="0">
                <a:solidFill>
                  <a:schemeClr val="tx1"/>
                </a:solidFill>
              </a:rPr>
              <a:t>Pelayanan kebidanan dari multi perspektif</a:t>
            </a:r>
            <a:endParaRPr lang="fi-FI" sz="2800" b="1" dirty="0">
              <a:solidFill>
                <a:schemeClr val="tx1"/>
              </a:solidFill>
            </a:endParaRPr>
          </a:p>
          <a:p>
            <a:pPr lvl="0">
              <a:lnSpc>
                <a:spcPct val="16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Evaluasi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pelayanan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kebidanan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dalam</a:t>
            </a:r>
            <a:r>
              <a:rPr lang="en-US" sz="2800" b="1" dirty="0">
                <a:solidFill>
                  <a:schemeClr val="tx1"/>
                </a:solidFill>
              </a:rPr>
              <a:t> multi </a:t>
            </a:r>
            <a:r>
              <a:rPr lang="en-US" sz="2800" b="1" dirty="0" err="1">
                <a:solidFill>
                  <a:schemeClr val="tx1"/>
                </a:solidFill>
              </a:rPr>
              <a:t>perspektif</a:t>
            </a:r>
            <a:endParaRPr lang="en-US" sz="2800" b="1" dirty="0">
              <a:solidFill>
                <a:schemeClr val="tx1"/>
              </a:solidFill>
            </a:endParaRPr>
          </a:p>
          <a:p>
            <a:pPr lvl="0">
              <a:lnSpc>
                <a:spcPct val="160000"/>
              </a:lnSpc>
            </a:pPr>
            <a:r>
              <a:rPr lang="fi-FI" sz="2800" b="1" dirty="0" smtClean="0">
                <a:solidFill>
                  <a:schemeClr val="tx1"/>
                </a:solidFill>
              </a:rPr>
              <a:t>Teori </a:t>
            </a:r>
            <a:r>
              <a:rPr lang="fi-FI" sz="2800" b="1" dirty="0">
                <a:solidFill>
                  <a:schemeClr val="tx1"/>
                </a:solidFill>
              </a:rPr>
              <a:t>social (kehamilan, persalinan, nifas, medikalisasi dan pilihan pelayanan)</a:t>
            </a:r>
            <a:endParaRPr lang="fi-FI" sz="2800" b="1" dirty="0">
              <a:solidFill>
                <a:schemeClr val="tx1"/>
              </a:solidFill>
            </a:endParaRPr>
          </a:p>
          <a:p>
            <a:pPr lvl="0">
              <a:lnSpc>
                <a:spcPct val="160000"/>
              </a:lnSpc>
            </a:pPr>
            <a:r>
              <a:rPr lang="es-ES" sz="2800" b="1" dirty="0" err="1">
                <a:solidFill>
                  <a:schemeClr val="tx1"/>
                </a:solidFill>
              </a:rPr>
              <a:t>Kelompok</a:t>
            </a:r>
            <a:r>
              <a:rPr lang="es-ES" sz="2800" b="1" dirty="0">
                <a:solidFill>
                  <a:schemeClr val="tx1"/>
                </a:solidFill>
              </a:rPr>
              <a:t> </a:t>
            </a:r>
            <a:r>
              <a:rPr lang="es-ES" sz="2800" b="1" dirty="0" err="1">
                <a:solidFill>
                  <a:schemeClr val="tx1"/>
                </a:solidFill>
              </a:rPr>
              <a:t>termarginal</a:t>
            </a:r>
            <a:r>
              <a:rPr lang="es-ES" sz="2800" b="1" dirty="0">
                <a:solidFill>
                  <a:schemeClr val="tx1"/>
                </a:solidFill>
              </a:rPr>
              <a:t> pada </a:t>
            </a:r>
            <a:r>
              <a:rPr lang="es-ES" sz="2800" b="1" dirty="0" err="1">
                <a:solidFill>
                  <a:schemeClr val="tx1"/>
                </a:solidFill>
              </a:rPr>
              <a:t>komunikasi</a:t>
            </a:r>
            <a:r>
              <a:rPr lang="es-ES" sz="2800" b="1" dirty="0">
                <a:solidFill>
                  <a:schemeClr val="tx1"/>
                </a:solidFill>
              </a:rPr>
              <a:t> dan </a:t>
            </a:r>
            <a:r>
              <a:rPr lang="es-ES" sz="2800" b="1" dirty="0" err="1">
                <a:solidFill>
                  <a:schemeClr val="tx1"/>
                </a:solidFill>
              </a:rPr>
              <a:t>akses</a:t>
            </a:r>
            <a:r>
              <a:rPr lang="es-ES" sz="2800" b="1" dirty="0">
                <a:solidFill>
                  <a:schemeClr val="tx1"/>
                </a:solidFill>
              </a:rPr>
              <a:t> pada </a:t>
            </a:r>
            <a:r>
              <a:rPr lang="es-ES" sz="2800" b="1" dirty="0" err="1">
                <a:solidFill>
                  <a:schemeClr val="tx1"/>
                </a:solidFill>
              </a:rPr>
              <a:t>pelayanan</a:t>
            </a:r>
            <a:r>
              <a:rPr lang="es-ES" sz="2800" b="1" dirty="0">
                <a:solidFill>
                  <a:schemeClr val="tx1"/>
                </a:solidFill>
              </a:rPr>
              <a:t> </a:t>
            </a:r>
            <a:r>
              <a:rPr lang="es-ES" sz="2800" b="1" dirty="0" err="1">
                <a:solidFill>
                  <a:schemeClr val="tx1"/>
                </a:solidFill>
              </a:rPr>
              <a:t>kebidanan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894080" y="1073150"/>
            <a:ext cx="10403205" cy="4726305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p>
            <a:pPr lvl="0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sym typeface="+mn-ea"/>
              </a:rPr>
              <a:t>Peran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bidan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sebagai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praktisi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otonom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dan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akuntabel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Teori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otonomi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akuntabilasi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regilasi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professional)-review</a:t>
            </a:r>
            <a:endParaRPr lang="en-US" sz="32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sym typeface="+mn-ea"/>
              </a:rPr>
              <a:t>Prespektif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Global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dalam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+mn-ea"/>
              </a:rPr>
              <a:t>Pelayanan</a:t>
            </a:r>
            <a:r>
              <a:rPr lang="en-US" sz="32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sym typeface="+mn-ea"/>
              </a:rPr>
              <a:t>Kebidanan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sym typeface="+mn-ea"/>
              </a:rPr>
              <a:t>Trend global </a:t>
            </a:r>
            <a:r>
              <a:rPr lang="en-US" sz="3200" b="1" dirty="0" err="1" smtClean="0">
                <a:solidFill>
                  <a:schemeClr val="tx1"/>
                </a:solidFill>
                <a:sym typeface="+mn-ea"/>
              </a:rPr>
              <a:t>pada</a:t>
            </a:r>
            <a:r>
              <a:rPr lang="en-US" sz="32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sym typeface="+mn-ea"/>
              </a:rPr>
              <a:t>pelayanan</a:t>
            </a:r>
            <a:r>
              <a:rPr lang="en-US" sz="32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sym typeface="+mn-ea"/>
              </a:rPr>
              <a:t>kesehatan</a:t>
            </a:r>
            <a:r>
              <a:rPr lang="en-US" sz="32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sym typeface="+mn-ea"/>
              </a:rPr>
              <a:t>ibu</a:t>
            </a:r>
            <a:r>
              <a:rPr lang="en-US" sz="32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sym typeface="+mn-ea"/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sym typeface="+mn-ea"/>
              </a:rPr>
              <a:t>anak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20" y="505913"/>
            <a:ext cx="8200481" cy="1507067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penguatan</a:t>
            </a:r>
            <a:r>
              <a:rPr lang="en-US" b="1" dirty="0"/>
              <a:t> </a:t>
            </a:r>
            <a:r>
              <a:rPr lang="en-US" b="1" dirty="0" err="1"/>
              <a:t>Praktik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 </a:t>
            </a:r>
            <a:r>
              <a:rPr lang="en-US" b="1" dirty="0" err="1"/>
              <a:t>Bidan</a:t>
            </a:r>
            <a:r>
              <a:rPr lang="en-US" b="1" dirty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355" y="2465705"/>
            <a:ext cx="8796655" cy="3872865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/>
              <a:t>Isu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pelayanan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kebidanan</a:t>
            </a:r>
            <a:endParaRPr lang="en-US" sz="3200" b="1" dirty="0" smtClean="0"/>
          </a:p>
          <a:p>
            <a:pPr algn="just">
              <a:lnSpc>
                <a:spcPct val="150000"/>
              </a:lnSpc>
            </a:pPr>
            <a:r>
              <a:rPr lang="en-US" sz="3200" b="1" dirty="0" err="1" smtClean="0"/>
              <a:t>Isu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pendidikan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kebidanan</a:t>
            </a:r>
            <a:endParaRPr lang="en-US" sz="3200" b="1" dirty="0" smtClean="0"/>
          </a:p>
          <a:p>
            <a:pPr algn="just">
              <a:lnSpc>
                <a:spcPct val="150000"/>
              </a:lnSpc>
            </a:pPr>
            <a:r>
              <a:rPr lang="en-US" sz="3200" b="1" dirty="0" err="1" smtClean="0"/>
              <a:t>Aturan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asuhan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kebidanan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datang</a:t>
            </a:r>
            <a:endParaRPr 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1049020" y="633095"/>
            <a:ext cx="10093960" cy="5592445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ym typeface="+mn-ea"/>
              </a:rPr>
              <a:t>Pengembangan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dan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penguatan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praktik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profesional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bidan</a:t>
            </a:r>
            <a:endParaRPr lang="en-US" sz="3200" b="1" dirty="0" smtClean="0"/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ym typeface="+mn-ea"/>
              </a:rPr>
              <a:t>Strategi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dalam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penguatan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profesi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bidan</a:t>
            </a:r>
            <a:endParaRPr lang="en-US" sz="3200" b="1" dirty="0" smtClean="0"/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ym typeface="+mn-ea"/>
              </a:rPr>
              <a:t>Penguatan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dan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promosi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profesi</a:t>
            </a:r>
            <a:endParaRPr lang="en-US" sz="3200" b="1" dirty="0" smtClean="0"/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ym typeface="+mn-ea"/>
              </a:rPr>
              <a:t>Memperkuat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ketahanan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untuk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menghadapi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ancaman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terhadap</a:t>
            </a:r>
            <a:r>
              <a:rPr lang="en-US" sz="3200" b="1" dirty="0" smtClean="0">
                <a:sym typeface="+mn-ea"/>
              </a:rPr>
              <a:t> </a:t>
            </a:r>
            <a:r>
              <a:rPr lang="en-US" sz="3200" b="1" dirty="0" err="1" smtClean="0">
                <a:sym typeface="+mn-ea"/>
              </a:rPr>
              <a:t>profesi</a:t>
            </a:r>
            <a:endParaRPr lang="id-ID" alt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435" y="805180"/>
            <a:ext cx="9676130" cy="5063490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Peran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memperomosikan</a:t>
            </a:r>
            <a:r>
              <a:rPr lang="en-US" sz="2400" b="1" dirty="0">
                <a:solidFill>
                  <a:schemeClr val="tx1"/>
                </a:solidFill>
              </a:rPr>
              <a:t> “</a:t>
            </a:r>
            <a:r>
              <a:rPr lang="en-US" sz="2400" b="1" dirty="0" err="1">
                <a:solidFill>
                  <a:schemeClr val="tx1"/>
                </a:solidFill>
              </a:rPr>
              <a:t>kenormalan</a:t>
            </a:r>
            <a:r>
              <a:rPr lang="en-US" sz="2400" b="1" dirty="0">
                <a:solidFill>
                  <a:schemeClr val="tx1"/>
                </a:solidFill>
              </a:rPr>
              <a:t>” </a:t>
            </a:r>
            <a:r>
              <a:rPr lang="en-US" sz="2400" b="1" dirty="0" err="1">
                <a:solidFill>
                  <a:schemeClr val="tx1"/>
                </a:solidFill>
              </a:rPr>
              <a:t>baik</a:t>
            </a:r>
            <a:r>
              <a:rPr lang="en-US" sz="2400" b="1" dirty="0">
                <a:solidFill>
                  <a:schemeClr val="tx1"/>
                </a:solidFill>
              </a:rPr>
              <a:t> di Indonesia </a:t>
            </a:r>
            <a:r>
              <a:rPr lang="en-US" sz="2400" b="1" dirty="0" err="1">
                <a:solidFill>
                  <a:schemeClr val="tx1"/>
                </a:solidFill>
              </a:rPr>
              <a:t>maupun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konteks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internasional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7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Memahami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kualifikasi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err="1">
                <a:solidFill>
                  <a:schemeClr val="tx1"/>
                </a:solidFill>
              </a:rPr>
              <a:t>peran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bidan</a:t>
            </a:r>
            <a:r>
              <a:rPr lang="en-US" sz="2400" b="1" dirty="0">
                <a:solidFill>
                  <a:schemeClr val="tx1"/>
                </a:solidFill>
              </a:rPr>
              <a:t> di </a:t>
            </a:r>
            <a:r>
              <a:rPr lang="en-US" sz="2400" b="1" dirty="0" err="1">
                <a:solidFill>
                  <a:schemeClr val="tx1"/>
                </a:solidFill>
              </a:rPr>
              <a:t>desa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maupun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kulifikasi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internasional</a:t>
            </a:r>
            <a:endParaRPr lang="en-US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7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Politik</a:t>
            </a:r>
            <a:r>
              <a:rPr lang="en-US" sz="2400" b="1" dirty="0">
                <a:solidFill>
                  <a:schemeClr val="tx1"/>
                </a:solidFill>
              </a:rPr>
              <a:t> global </a:t>
            </a:r>
            <a:r>
              <a:rPr lang="en-US" sz="2400" b="1" dirty="0" err="1">
                <a:solidFill>
                  <a:schemeClr val="tx1"/>
                </a:solidFill>
              </a:rPr>
              <a:t>terkait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pelayanan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kebidanan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didaerah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pedesaan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terpencil</a:t>
            </a:r>
            <a:endParaRPr lang="en-US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7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Praktik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kebidanan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didaerah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pedesaan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1116965" y="996315"/>
            <a:ext cx="10217785" cy="486537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p>
            <a:pPr lvl="0">
              <a:lnSpc>
                <a:spcPct val="170000"/>
              </a:lnSpc>
            </a:pPr>
            <a:r>
              <a:rPr lang="en-US" sz="2800" b="1" dirty="0" err="1">
                <a:solidFill>
                  <a:schemeClr val="tx1"/>
                </a:solidFill>
                <a:sym typeface="+mn-ea"/>
              </a:rPr>
              <a:t>Praktik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kebidanan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didaerah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kota</a:t>
            </a:r>
            <a:endParaRPr lang="en-US" sz="2800" b="1" dirty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US" sz="2800" b="1" dirty="0" err="1">
                <a:solidFill>
                  <a:schemeClr val="tx1"/>
                </a:solidFill>
                <a:sym typeface="+mn-ea"/>
              </a:rPr>
              <a:t>Menganalisis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kesejangan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praktik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kebidanan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didesan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dan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kota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baik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nasional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maupun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internasional</a:t>
            </a:r>
            <a:endParaRPr lang="en-US" sz="2800" b="1" dirty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US" sz="2800" b="1" dirty="0" err="1" smtClean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kepercayan</a:t>
            </a: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dan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adat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istiadat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setempat</a:t>
            </a:r>
            <a:endParaRPr lang="en-US" sz="28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Praktik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kesehatan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tradisional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menguntungkan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maupun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merugikan</a:t>
            </a: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)</a:t>
            </a:r>
            <a:endParaRPr lang="en-US" altLang="en-US" sz="2800" b="1" dirty="0" smtClean="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>
            <a:spLocks noGrp="1"/>
          </p:cNvSpPr>
          <p:nvPr/>
        </p:nvSpPr>
        <p:spPr>
          <a:xfrm>
            <a:off x="1010148" y="2066108"/>
            <a:ext cx="4479245" cy="3777622"/>
          </a:xfrm>
          <a:prstGeom prst="rect">
            <a:avLst/>
          </a:prstGeom>
          <a:ln w="28575">
            <a:solidFill>
              <a:srgbClr val="353535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8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6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4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000" b="1" dirty="0" err="1" smtClean="0"/>
              <a:t>Mahasiwa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kuliah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berpakaian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memakai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jilbab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bukan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kudung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sholat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>
              <a:lnSpc>
                <a:spcPct val="170000"/>
              </a:lnSpc>
            </a:pPr>
            <a:r>
              <a:rPr lang="en-US" sz="2000" b="1" dirty="0" smtClean="0"/>
              <a:t>Mic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keadaan</a:t>
            </a:r>
            <a:r>
              <a:rPr lang="en-US" sz="2000" b="1" dirty="0" smtClean="0"/>
              <a:t> mute</a:t>
            </a:r>
            <a:endParaRPr lang="en-US" sz="2000" b="1" dirty="0" smtClean="0"/>
          </a:p>
          <a:p>
            <a:pPr>
              <a:lnSpc>
                <a:spcPct val="170000"/>
              </a:lnSpc>
            </a:pPr>
            <a:r>
              <a:rPr lang="en-US" sz="2000" b="1" dirty="0" err="1" smtClean="0"/>
              <a:t>Mengisi</a:t>
            </a:r>
            <a:r>
              <a:rPr lang="en-US" sz="2000" b="1" dirty="0" smtClean="0"/>
              <a:t> link </a:t>
            </a:r>
            <a:r>
              <a:rPr lang="en-US" sz="2000" b="1" dirty="0" err="1" smtClean="0"/>
              <a:t>absen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dikirim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akhir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perkuliahan</a:t>
            </a:r>
            <a:endParaRPr lang="en-US" sz="2000" b="1" dirty="0" smtClean="0"/>
          </a:p>
          <a:p>
            <a:pPr>
              <a:lnSpc>
                <a:spcPct val="170000"/>
              </a:lnSpc>
            </a:pPr>
            <a:r>
              <a:rPr lang="en-US" sz="2000" b="1" dirty="0" err="1" smtClean="0"/>
              <a:t>Kehadiran</a:t>
            </a:r>
            <a:r>
              <a:rPr lang="en-US" sz="2000" b="1" dirty="0" smtClean="0"/>
              <a:t> minimal  95 %</a:t>
            </a:r>
            <a:endParaRPr lang="en-US" sz="2000" b="1" dirty="0" smtClean="0"/>
          </a:p>
          <a:p>
            <a:pPr>
              <a:lnSpc>
                <a:spcPct val="170000"/>
              </a:lnSpc>
            </a:pPr>
            <a:r>
              <a:rPr lang="en-US" sz="2000" b="1" dirty="0" err="1" smtClean="0"/>
              <a:t>Menyelesaikan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tugas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</a:t>
            </a:r>
            <a:endParaRPr lang="en-US" sz="20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/>
        </p:nvSpPr>
        <p:spPr>
          <a:xfrm>
            <a:off x="6742437" y="1814286"/>
            <a:ext cx="4313864" cy="428171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8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6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4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Font typeface="Wingdings 3" panose="05040102010807070707" pitchFamily="18" charset="2"/>
              <a:buChar char=""/>
              <a:defRPr sz="1200" kern="12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charset="0"/>
                <a:ea typeface="+mn-ea"/>
                <a:cs typeface="+mn-ea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600" b="1" dirty="0" err="1" smtClean="0"/>
              <a:t>Jika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berhalangan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hadir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penyampaian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alasan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ketidakhadiran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ketua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tingkat</a:t>
            </a:r>
            <a:endParaRPr lang="en-US" sz="1600" b="1" dirty="0" smtClean="0"/>
          </a:p>
          <a:p>
            <a:pPr>
              <a:lnSpc>
                <a:spcPct val="170000"/>
              </a:lnSpc>
            </a:pPr>
            <a:r>
              <a:rPr lang="en-US" sz="1600" b="1" dirty="0" err="1" smtClean="0"/>
              <a:t>Memilih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tempat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kondusif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saat</a:t>
            </a:r>
            <a:r>
              <a:rPr lang="en-US" sz="1600" b="1" dirty="0" smtClean="0"/>
              <a:t> zoom yang </a:t>
            </a:r>
            <a:r>
              <a:rPr lang="en-US" sz="1600" b="1" dirty="0" err="1" smtClean="0"/>
              <a:t>tidak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mengganggu</a:t>
            </a:r>
            <a:r>
              <a:rPr lang="en-US" sz="1600" b="1" dirty="0" smtClean="0"/>
              <a:t> proses </a:t>
            </a:r>
            <a:r>
              <a:rPr lang="en-US" sz="1600" b="1" dirty="0" err="1" smtClean="0"/>
              <a:t>perkuliahan</a:t>
            </a:r>
            <a:endParaRPr lang="en-US" sz="1600" b="1" dirty="0" smtClean="0"/>
          </a:p>
          <a:p>
            <a:pPr>
              <a:lnSpc>
                <a:spcPct val="170000"/>
              </a:lnSpc>
            </a:pPr>
            <a:r>
              <a:rPr lang="en-US" sz="1600" b="1" dirty="0" err="1" smtClean="0"/>
              <a:t>Satu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mahasiswa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memakai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satu</a:t>
            </a:r>
            <a:r>
              <a:rPr lang="en-US" sz="1600" b="1" dirty="0" smtClean="0"/>
              <a:t> zoom</a:t>
            </a:r>
            <a:endParaRPr lang="en-US" sz="1600" b="1" dirty="0" smtClean="0"/>
          </a:p>
          <a:p>
            <a:pPr>
              <a:lnSpc>
                <a:spcPct val="170000"/>
              </a:lnSpc>
            </a:pPr>
            <a:r>
              <a:rPr lang="en-US" sz="1600" b="1" dirty="0" err="1" smtClean="0"/>
              <a:t>Bersungguh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sungguh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mengikuti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perkuliahan</a:t>
            </a:r>
            <a:endParaRPr lang="en-US" sz="1600" b="1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289610" y="624110"/>
            <a:ext cx="5331876" cy="769261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31B4E6">
                    <a:lumMod val="75000"/>
                  </a:srgbClr>
                </a:solidFill>
                <a:latin typeface="Century Gothic" panose="020B0502020202020204" charset="0"/>
                <a:ea typeface="+mn-ea"/>
                <a:cs typeface="+mn-ea"/>
              </a:defRPr>
            </a:lvl1pPr>
            <a:lvl2pPr eaLnBrk="1" hangingPunct="1">
              <a:defRPr>
                <a:solidFill>
                  <a:srgbClr val="2E5369"/>
                </a:solidFill>
              </a:defRPr>
            </a:lvl2pPr>
            <a:lvl3pPr eaLnBrk="1" hangingPunct="1">
              <a:defRPr>
                <a:solidFill>
                  <a:srgbClr val="2E5369"/>
                </a:solidFill>
              </a:defRPr>
            </a:lvl3pPr>
            <a:lvl4pPr eaLnBrk="1" hangingPunct="1">
              <a:defRPr>
                <a:solidFill>
                  <a:srgbClr val="2E5369"/>
                </a:solidFill>
              </a:defRPr>
            </a:lvl4pPr>
            <a:lvl5pPr eaLnBrk="1" hangingPunct="1">
              <a:defRPr>
                <a:solidFill>
                  <a:srgbClr val="2E5369"/>
                </a:solidFill>
              </a:defRPr>
            </a:lvl5pPr>
            <a:lvl6pPr eaLnBrk="1" hangingPunct="1">
              <a:defRPr>
                <a:solidFill>
                  <a:srgbClr val="2E5369"/>
                </a:solidFill>
              </a:defRPr>
            </a:lvl6pPr>
            <a:lvl7pPr eaLnBrk="1" hangingPunct="1">
              <a:defRPr>
                <a:solidFill>
                  <a:srgbClr val="2E5369"/>
                </a:solidFill>
              </a:defRPr>
            </a:lvl7pPr>
            <a:lvl8pPr eaLnBrk="1" hangingPunct="1">
              <a:defRPr>
                <a:solidFill>
                  <a:srgbClr val="2E5369"/>
                </a:solidFill>
              </a:defRPr>
            </a:lvl8pPr>
            <a:lvl9pPr eaLnBrk="1" hangingPunct="1">
              <a:defRPr>
                <a:solidFill>
                  <a:srgbClr val="2E5369"/>
                </a:solidFill>
              </a:defRPr>
            </a:lvl9pPr>
          </a:lstStyle>
          <a:p>
            <a:r>
              <a:rPr lang="en-US" sz="4000" b="1" dirty="0" err="1" smtClean="0"/>
              <a:t>Kontrak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Perkuliahan</a:t>
            </a:r>
            <a:endParaRPr lang="en-US"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laceholder Konten 3"/>
          <p:cNvPicPr>
            <a:picLocks noChangeAspect="1"/>
          </p:cNvPicPr>
          <p:nvPr>
            <p:ph sz="half" idx="1"/>
          </p:nvPr>
        </p:nvPicPr>
        <p:blipFill>
          <a:blip r:embed="rId1"/>
          <a:srcRect t="29115" b="9008"/>
          <a:stretch>
            <a:fillRect/>
          </a:stretch>
        </p:blipFill>
        <p:spPr>
          <a:xfrm>
            <a:off x="1420495" y="2419350"/>
            <a:ext cx="9751695" cy="365188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6" name="Persegi panjang 5"/>
          <p:cNvSpPr/>
          <p:nvPr/>
        </p:nvSpPr>
        <p:spPr>
          <a:xfrm>
            <a:off x="2078990" y="477520"/>
            <a:ext cx="77571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id-ID" sz="4800" b="1"/>
              <a:t>DOA SETELAH BELAJAR</a:t>
            </a:r>
            <a:endParaRPr lang="en-US" altLang="id-ID" sz="4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laceholder Konten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99135" y="314960"/>
            <a:ext cx="6389370" cy="31984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7" name="Placeholder Konten 4"/>
          <p:cNvPicPr>
            <a:picLocks noChangeAspect="1"/>
          </p:cNvPicPr>
          <p:nvPr>
            <p:ph sz="half" idx="2"/>
          </p:nvPr>
        </p:nvPicPr>
        <p:blipFill>
          <a:blip r:embed="rId2"/>
          <a:srcRect t="21675" r="-1326" b="21239"/>
          <a:stretch>
            <a:fillRect/>
          </a:stretch>
        </p:blipFill>
        <p:spPr>
          <a:xfrm>
            <a:off x="3470910" y="3653155"/>
            <a:ext cx="8032115" cy="29794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239010" y="760730"/>
            <a:ext cx="7776210" cy="800735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pPr algn="ctr"/>
            <a:r>
              <a:rPr lang="en-US" altLang="id-ID" sz="600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sym typeface="+mn-ea"/>
              </a:rPr>
              <a:t>Visi Program studi</a:t>
            </a:r>
            <a:endParaRPr lang="en-US" altLang="id-ID" sz="6000">
              <a:ln>
                <a:solidFill>
                  <a:schemeClr val="accent6"/>
                </a:solidFill>
              </a:ln>
              <a:solidFill>
                <a:schemeClr val="accent4"/>
              </a:solidFill>
              <a:sym typeface="+mn-ea"/>
            </a:endParaRPr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819150" y="2211705"/>
            <a:ext cx="10554335" cy="3776345"/>
          </a:xfrm>
        </p:spPr>
        <p:txBody>
          <a:bodyPr>
            <a:noAutofit/>
          </a:bodyPr>
          <a:p>
            <a:pPr marL="0" indent="0" algn="ctr">
              <a:lnSpc>
                <a:spcPct val="150000"/>
              </a:lnSpc>
              <a:buNone/>
            </a:pPr>
            <a:r>
              <a:rPr lang="id-ID" altLang="en-US" sz="400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“menjadi Program Studi Pend</a:t>
            </a:r>
            <a:r>
              <a:rPr lang="en-US" altLang="id-ID" sz="400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</a:t>
            </a:r>
            <a:r>
              <a:rPr lang="id-ID" altLang="en-US" sz="400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dikan Profesi Bidan unggul dalam asuhan tumbuh kembang balita yang islami dan berdaya saing nasional tahun 2025</a:t>
            </a:r>
            <a:endParaRPr lang="id-ID" altLang="en-US" sz="400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115060" y="485775"/>
            <a:ext cx="8402320" cy="1049655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p>
            <a:pPr algn="ctr"/>
            <a:r>
              <a:rPr lang="en-US" altLang="id-ID" sz="5400" b="1">
                <a:ln>
                  <a:solidFill>
                    <a:schemeClr val="accent2"/>
                  </a:solidFill>
                </a:ln>
                <a:latin typeface="Arial Black" panose="020B0A04020102020204" charset="0"/>
                <a:ea typeface="Arial Unicode MS" panose="020B0604020202020204" charset="-122"/>
                <a:cs typeface="Arial Black" panose="020B0A04020102020204" charset="0"/>
              </a:rPr>
              <a:t>Misi Program Studi</a:t>
            </a:r>
            <a:endParaRPr lang="en-US" altLang="id-ID" sz="5400" b="1">
              <a:ln>
                <a:solidFill>
                  <a:schemeClr val="accent2"/>
                </a:solidFill>
              </a:ln>
              <a:latin typeface="Arial Black" panose="020B0A04020102020204" charset="0"/>
              <a:ea typeface="Arial Unicode MS" panose="020B0604020202020204" charset="-122"/>
              <a:cs typeface="Arial Black" panose="020B0A04020102020204" charset="0"/>
            </a:endParaRPr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2588895" y="2133600"/>
            <a:ext cx="8915400" cy="4302125"/>
          </a:xfrm>
          <a:ln w="57150">
            <a:solidFill>
              <a:srgbClr val="FFFF00"/>
            </a:solidFill>
          </a:ln>
        </p:spPr>
        <p:txBody>
          <a:bodyPr>
            <a:normAutofit fontScale="80000"/>
          </a:bodyPr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id-ID" altLang="en-US" sz="280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Menyelenggarakan pendidikan dan pengajaran</a:t>
            </a:r>
            <a:r>
              <a:rPr lang="en-US" altLang="id-ID" sz="280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id-ID" altLang="en-US" sz="280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berbasis KKNI berdasarkan nilai nilai islam</a:t>
            </a:r>
            <a:endParaRPr lang="id-ID" altLang="en-US" sz="280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id-ID" altLang="en-US" sz="280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Menyelenggarakan penelitian dibidang tumbuh kembang balita.</a:t>
            </a:r>
            <a:endParaRPr lang="id-ID" altLang="en-US" sz="280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id-ID" altLang="en-US" sz="280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Menyelenggarakan pengabdian kepada masyarakat dibidang tumbuh kembang balita sesuai evidence based.</a:t>
            </a:r>
            <a:endParaRPr lang="id-ID" altLang="en-US" sz="280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id-ID" altLang="en-US" sz="280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Menyelenggarakan kegiatan berdasarkan Al Islam dan kemuhammadiyah-an</a:t>
            </a:r>
            <a:endParaRPr lang="id-ID" altLang="en-US" sz="280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Judul 5"/>
          <p:cNvSpPr>
            <a:spLocks noGrp="1"/>
          </p:cNvSpPr>
          <p:nvPr>
            <p:ph type="title"/>
          </p:nvPr>
        </p:nvSpPr>
        <p:spPr>
          <a:xfrm>
            <a:off x="3719830" y="624205"/>
            <a:ext cx="5544820" cy="941070"/>
          </a:xfr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p>
            <a:pPr algn="ctr"/>
            <a:r>
              <a:rPr lang="en-US" altLang="id-ID" b="1"/>
              <a:t>Selayang Pandang</a:t>
            </a:r>
            <a:endParaRPr lang="en-US" altLang="id-ID" b="1"/>
          </a:p>
        </p:txBody>
      </p:sp>
      <p:pic>
        <p:nvPicPr>
          <p:cNvPr id="4" name="Placeholder Konten 3" descr="FOTO REKTORA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8610" y="1905635"/>
            <a:ext cx="5527675" cy="4165600"/>
          </a:xfrm>
          <a:prstGeom prst="rect">
            <a:avLst/>
          </a:prstGeom>
        </p:spPr>
      </p:pic>
      <p:pic>
        <p:nvPicPr>
          <p:cNvPr id="5" name="Placeholder Konten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2510" y="1905635"/>
            <a:ext cx="5647690" cy="4166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726" y="696667"/>
            <a:ext cx="5743883" cy="11048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ln w="3175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DISKRIPSI MATA KULIAH </a:t>
            </a:r>
            <a:r>
              <a:rPr lang="en-US" b="1" dirty="0" smtClean="0">
                <a:ln w="3175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:</a:t>
            </a:r>
            <a:endParaRPr lang="en-US" dirty="0">
              <a:ln w="3175" cmpd="sng"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081" y="2634018"/>
            <a:ext cx="8534400" cy="33457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Mata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membahas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Kebidanan</a:t>
            </a:r>
            <a:r>
              <a:rPr lang="en-US" b="1" dirty="0"/>
              <a:t> yang </a:t>
            </a:r>
            <a:r>
              <a:rPr lang="en-US" b="1" dirty="0" err="1"/>
              <a:t>meliputi</a:t>
            </a:r>
            <a:r>
              <a:rPr lang="en-US" b="1" dirty="0"/>
              <a:t> : </a:t>
            </a:r>
            <a:r>
              <a:rPr lang="en-US" b="1" dirty="0" err="1"/>
              <a:t>kekuasaan</a:t>
            </a:r>
            <a:r>
              <a:rPr lang="en-US" b="1" dirty="0"/>
              <a:t>,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kebidanan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penguatan</a:t>
            </a:r>
            <a:r>
              <a:rPr lang="en-US" b="1" dirty="0"/>
              <a:t> </a:t>
            </a:r>
            <a:r>
              <a:rPr lang="en-US" b="1" dirty="0" err="1"/>
              <a:t>Praktik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 </a:t>
            </a:r>
            <a:r>
              <a:rPr lang="en-US" b="1" dirty="0" err="1"/>
              <a:t>Bidan</a:t>
            </a:r>
            <a:r>
              <a:rPr lang="en-US" b="1" dirty="0"/>
              <a:t>. </a:t>
            </a:r>
            <a:endParaRPr lang="en-US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Mata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simulasi</a:t>
            </a:r>
            <a:r>
              <a:rPr lang="en-US" b="1" dirty="0"/>
              <a:t>, </a:t>
            </a:r>
            <a:r>
              <a:rPr lang="en-US" b="1" dirty="0" err="1"/>
              <a:t>diskusi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ceramah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6" y="499002"/>
            <a:ext cx="8534400" cy="1507067"/>
          </a:xfr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 err="1" smtClean="0"/>
              <a:t>Kekuasaan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politik</a:t>
            </a:r>
            <a:r>
              <a:rPr lang="en-US" b="1" dirty="0" smtClean="0"/>
              <a:t>, </a:t>
            </a:r>
            <a:r>
              <a:rPr lang="en-US" b="1" dirty="0" err="1" smtClean="0"/>
              <a:t>kebijakan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pelayanan</a:t>
            </a:r>
            <a:r>
              <a:rPr lang="en-US" b="1" dirty="0" smtClean="0"/>
              <a:t> </a:t>
            </a:r>
            <a:r>
              <a:rPr lang="en-US" b="1" dirty="0" err="1" smtClean="0"/>
              <a:t>kebidanan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720" y="2475230"/>
            <a:ext cx="9306560" cy="3886835"/>
          </a:xfrm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fi-FI" b="1" dirty="0">
                <a:solidFill>
                  <a:schemeClr val="tx1"/>
                </a:solidFill>
              </a:rPr>
              <a:t>Pengorganisasian pelayanan kebidanan oleh </a:t>
            </a:r>
            <a:r>
              <a:rPr lang="fi-FI" b="1" dirty="0" smtClean="0">
                <a:solidFill>
                  <a:schemeClr val="tx1"/>
                </a:solidFill>
              </a:rPr>
              <a:t>pemerintah</a:t>
            </a:r>
            <a:endParaRPr lang="fi-FI" b="1" dirty="0" smtClean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b="1" dirty="0" err="1">
                <a:solidFill>
                  <a:schemeClr val="tx1"/>
                </a:solidFill>
              </a:rPr>
              <a:t>Peran</a:t>
            </a:r>
            <a:r>
              <a:rPr lang="en-US" b="1" dirty="0">
                <a:solidFill>
                  <a:schemeClr val="tx1"/>
                </a:solidFill>
              </a:rPr>
              <a:t> gender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konstruksi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sosial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feminitas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maskulinitas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kekuasaan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konteks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sosial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politik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siklus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reproduksi</a:t>
            </a:r>
            <a:endParaRPr lang="en-US" b="1" dirty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b="1" dirty="0" err="1">
                <a:solidFill>
                  <a:schemeClr val="tx1"/>
                </a:solidFill>
              </a:rPr>
              <a:t>Identifikasi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isu-isu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mengenai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permasalahan</a:t>
            </a:r>
            <a:r>
              <a:rPr lang="en-US" b="1" dirty="0">
                <a:solidFill>
                  <a:schemeClr val="tx1"/>
                </a:solidFill>
              </a:rPr>
              <a:t> gender di </a:t>
            </a:r>
            <a:r>
              <a:rPr lang="en-US" b="1" dirty="0" err="1">
                <a:solidFill>
                  <a:schemeClr val="tx1"/>
                </a:solidFill>
              </a:rPr>
              <a:t>masa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ini</a:t>
            </a:r>
            <a:r>
              <a:rPr lang="en-US" b="1" dirty="0">
                <a:solidFill>
                  <a:schemeClr val="tx1"/>
                </a:solidFill>
              </a:rPr>
              <a:t>, yang </a:t>
            </a:r>
            <a:r>
              <a:rPr lang="en-US" b="1" dirty="0" err="1">
                <a:solidFill>
                  <a:schemeClr val="tx1"/>
                </a:solidFill>
              </a:rPr>
              <a:t>mempengaruhi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profesionalitas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siklus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kehidupan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perempuan</a:t>
            </a:r>
            <a:endParaRPr lang="en-US" b="1" dirty="0" err="1">
              <a:solidFill>
                <a:schemeClr val="tx1"/>
              </a:solidFill>
            </a:endParaRPr>
          </a:p>
        </p:txBody>
      </p:sp>
      <p:sp>
        <p:nvSpPr>
          <p:cNvPr id="4" name="Kotak Teks 3"/>
          <p:cNvSpPr txBox="1"/>
          <p:nvPr/>
        </p:nvSpPr>
        <p:spPr>
          <a:xfrm>
            <a:off x="11198225" y="48183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id-ID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6" name="Tinta 5"/>
              <p14:cNvContentPartPr/>
              <p14:nvPr/>
            </p14:nvContentPartPr>
            <p14:xfrm>
              <a:off x="1892935" y="3669665"/>
              <a:ext cx="18415" cy="360"/>
            </p14:xfrm>
          </p:contentPart>
        </mc:Choice>
        <mc:Fallback xmlns="">
          <p:pic>
            <p:nvPicPr>
              <p:cNvPr id="6" name="Tinta 5"/>
            </p:nvPicPr>
            <p:blipFill>
              <a:blip r:embed="rId2"/>
            </p:blipFill>
            <p:spPr>
              <a:xfrm>
                <a:off x="1892935" y="3669665"/>
                <a:ext cx="1841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" name="Tinta 9"/>
              <p14:cNvContentPartPr/>
              <p14:nvPr/>
            </p14:nvContentPartPr>
            <p14:xfrm>
              <a:off x="10066020" y="5795010"/>
              <a:ext cx="624840" cy="8890"/>
            </p14:xfrm>
          </p:contentPart>
        </mc:Choice>
        <mc:Fallback xmlns="">
          <p:pic>
            <p:nvPicPr>
              <p:cNvPr id="10" name="Tinta 9"/>
            </p:nvPicPr>
            <p:blipFill>
              <a:blip r:embed="rId4"/>
            </p:blipFill>
            <p:spPr>
              <a:xfrm>
                <a:off x="10066020" y="5795010"/>
                <a:ext cx="624840" cy="889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1193165" y="1535430"/>
            <a:ext cx="10033000" cy="4093845"/>
          </a:xfrm>
          <a:ln w="57150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txBody>
          <a:bodyPr>
            <a:noAutofit/>
          </a:bodyPr>
          <a:p>
            <a:pPr>
              <a:lnSpc>
                <a:spcPct val="170000"/>
              </a:lnSpc>
            </a:pPr>
            <a:r>
              <a:rPr lang="en-US" sz="2800" b="1" dirty="0" err="1">
                <a:solidFill>
                  <a:schemeClr val="tx1"/>
                </a:solidFill>
                <a:sym typeface="+mn-ea"/>
              </a:rPr>
              <a:t>Dampak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ketidaksetraan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dan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ketidak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adilan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gender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pada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kesehatan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perempuan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dan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praktik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kebidanan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2800" b="1" dirty="0" err="1">
                <a:solidFill>
                  <a:schemeClr val="tx1"/>
                </a:solidFill>
                <a:sym typeface="+mn-ea"/>
              </a:rPr>
              <a:t>Hak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asasi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manusia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dalam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bereproduksi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2800" b="1" dirty="0" err="1">
                <a:solidFill>
                  <a:schemeClr val="tx1"/>
                </a:solidFill>
                <a:sym typeface="+mn-ea"/>
              </a:rPr>
              <a:t>Memahami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hak-hak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reproduksi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berkaitan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dengan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sym typeface="+mn-ea"/>
              </a:rPr>
              <a:t>kesehatan</a:t>
            </a:r>
            <a:r>
              <a:rPr lang="en-US" sz="28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sym typeface="+mn-ea"/>
              </a:rPr>
              <a:t>masyarkat</a:t>
            </a:r>
            <a:endParaRPr lang="en-US" altLang="en-US" sz="2800" b="1" dirty="0" err="1" smtClean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00" y="781685"/>
            <a:ext cx="9523095" cy="52952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6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Permasalahan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sosial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politik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tentang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pelayanan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kebidanan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perspektif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perempuan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keluarga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bidan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Peran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perempuan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asuhan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kebidanan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memberikan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advokasi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serta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membawa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reformasi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kebijakan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kesehatan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Peran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konsumen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sebagai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penerima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layanan</a:t>
            </a:r>
            <a:endParaRPr 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9" name="Tinta 8"/>
              <p14:cNvContentPartPr/>
              <p14:nvPr/>
            </p14:nvContentPartPr>
            <p14:xfrm>
              <a:off x="3733165" y="5143500"/>
              <a:ext cx="17780" cy="360"/>
            </p14:xfrm>
          </p:contentPart>
        </mc:Choice>
        <mc:Fallback xmlns="">
          <p:pic>
            <p:nvPicPr>
              <p:cNvPr id="9" name="Tinta 8"/>
            </p:nvPicPr>
            <p:blipFill>
              <a:blip r:embed="rId2"/>
            </p:blipFill>
            <p:spPr>
              <a:xfrm>
                <a:off x="3733165" y="5143500"/>
                <a:ext cx="1778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4056</Words>
  <Application>WPS Presentation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Wingdings 3</vt:lpstr>
      <vt:lpstr>Arial Unicode MS</vt:lpstr>
      <vt:lpstr>Arial Black</vt:lpstr>
      <vt:lpstr>Times New Roman</vt:lpstr>
      <vt:lpstr>Century Gothic</vt:lpstr>
      <vt:lpstr>Microsoft YaHei</vt:lpstr>
      <vt:lpstr>Calibri</vt:lpstr>
      <vt:lpstr>Slice</vt:lpstr>
      <vt:lpstr>									MATA KULIAH	:  						Kebijakan dalam Kebidanan  KODE MATA KULIAH	: SBWP0504 BEBAN STUDI			: 3 SKS PENEMPATAN			: SEMESTER V </vt:lpstr>
      <vt:lpstr>PowerPoint 演示文稿</vt:lpstr>
      <vt:lpstr>Visi Program studi</vt:lpstr>
      <vt:lpstr>Misi Program Studi</vt:lpstr>
      <vt:lpstr>Selayang Pandang</vt:lpstr>
      <vt:lpstr>DISKRIPSI MATA KULIAH :</vt:lpstr>
      <vt:lpstr>Kekuasaan dan politik, kebijakan dalam pelayanan kebidanan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pengembangan dan penguatan Praktik Profesional Bidan.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 KULIAH :        Kebijakan dalam Kebidanan  KODE MATA KULIAH : SBWP0504 BEBAN STUDI   : 3 SKS PENEMPATAN   : SEMESTER V</dc:title>
  <dc:creator>user</dc:creator>
  <cp:lastModifiedBy>user</cp:lastModifiedBy>
  <cp:revision>14</cp:revision>
  <dcterms:created xsi:type="dcterms:W3CDTF">2022-09-05T00:51:00Z</dcterms:created>
  <dcterms:modified xsi:type="dcterms:W3CDTF">2022-09-12T02:23:42Z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0CB9C2B853094B9A8A7E620B51413953</vt:lpwstr>
  </property>
  <property fmtid="{D5CDD505-2E9C-101B-9397-08002B2CF9AE}" pid="3" name="KSOProductBuildVer">
    <vt:lpwstr>1057-11.2.0.11306</vt:lpwstr>
  </property>
</Properties>
</file>