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7" r:id="rId2"/>
  </p:sldMasterIdLst>
  <p:notesMasterIdLst>
    <p:notesMasterId r:id="rId23"/>
  </p:notesMasterIdLst>
  <p:sldIdLst>
    <p:sldId id="276" r:id="rId3"/>
    <p:sldId id="299" r:id="rId4"/>
    <p:sldId id="257" r:id="rId5"/>
    <p:sldId id="277" r:id="rId6"/>
    <p:sldId id="259" r:id="rId7"/>
    <p:sldId id="262" r:id="rId8"/>
    <p:sldId id="263" r:id="rId9"/>
    <p:sldId id="269" r:id="rId10"/>
    <p:sldId id="260" r:id="rId11"/>
    <p:sldId id="278" r:id="rId12"/>
    <p:sldId id="279" r:id="rId13"/>
    <p:sldId id="293" r:id="rId14"/>
    <p:sldId id="295" r:id="rId15"/>
    <p:sldId id="296" r:id="rId16"/>
    <p:sldId id="297" r:id="rId17"/>
    <p:sldId id="280" r:id="rId18"/>
    <p:sldId id="292" r:id="rId19"/>
    <p:sldId id="266" r:id="rId20"/>
    <p:sldId id="267" r:id="rId21"/>
    <p:sldId id="26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872" y="4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4B541-86D5-49F6-A9D3-47AF927B472F}" type="datetimeFigureOut">
              <a:rPr lang="en-US" smtClean="0"/>
              <a:t>9/17/2022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71AB9-EA89-45AC-9435-DB698D25DD3C}" type="slidenum">
              <a:rPr lang="en-US" smtClean="0"/>
              <a:t>‹#›</a:t>
            </a:fld>
            <a:endParaRPr lang="en-US"/>
          </a:p>
        </p:txBody>
      </p:sp>
    </p:spTree>
    <p:extLst>
      <p:ext uri="{BB962C8B-B14F-4D97-AF65-F5344CB8AC3E}">
        <p14:creationId xmlns:p14="http://schemas.microsoft.com/office/powerpoint/2010/main" val="220807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1831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E1577FA5-A370-4EF5-B176-9F1E31A1CFAD}" type="datetimeFigureOut">
              <a:rPr lang="en-US" smtClean="0"/>
              <a:pPr/>
              <a:t>9/17/2022</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474BA56F-BF07-4098-92BF-9D5921E7CD09}" type="slidenum">
              <a:rPr lang="en-US" smtClean="0"/>
              <a:pPr/>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39236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77FA5-A370-4EF5-B176-9F1E31A1CFA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223283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77FA5-A370-4EF5-B176-9F1E31A1CFA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1710593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77FA5-A370-4EF5-B176-9F1E31A1CFA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BA56F-BF07-4098-92BF-9D5921E7CD09}" type="slidenum">
              <a:rPr lang="en-US" smtClean="0"/>
              <a:pPr/>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09924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77FA5-A370-4EF5-B176-9F1E31A1CFA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975759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577FA5-A370-4EF5-B176-9F1E31A1CFAD}" type="datetimeFigureOut">
              <a:rPr lang="en-US" smtClean="0"/>
              <a:pPr/>
              <a:t>9/17/2022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4251177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577FA5-A370-4EF5-B176-9F1E31A1CFAD}" type="datetimeFigureOut">
              <a:rPr lang="en-US" smtClean="0"/>
              <a:pPr/>
              <a:t>9/17/2022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3543398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77FA5-A370-4EF5-B176-9F1E31A1CFA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2393198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77FA5-A370-4EF5-B176-9F1E31A1CFA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3277353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1577FA5-A370-4EF5-B176-9F1E31A1CFAD}" type="datetimeFigureOut">
              <a:rPr lang="en-US" smtClean="0"/>
              <a:pPr/>
              <a:t>9/17/2022</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397150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577FA5-A370-4EF5-B176-9F1E31A1CFA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58679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77FA5-A370-4EF5-B176-9F1E31A1CFA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1697284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77FA5-A370-4EF5-B176-9F1E31A1CFA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2027341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577FA5-A370-4EF5-B176-9F1E31A1CFA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2021218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577FA5-A370-4EF5-B176-9F1E31A1CFA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1715250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577FA5-A370-4EF5-B176-9F1E31A1CFAD}" type="datetimeFigureOut">
              <a:rPr lang="en-US" smtClean="0"/>
              <a:pPr/>
              <a:t>9/17/2022</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1831599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577FA5-A370-4EF5-B176-9F1E31A1CFAD}" type="datetimeFigureOut">
              <a:rPr lang="en-US" smtClean="0"/>
              <a:pPr/>
              <a:t>9/17/2022</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1900002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77FA5-A370-4EF5-B176-9F1E31A1CFAD}" type="datetimeFigureOut">
              <a:rPr lang="en-US" smtClean="0"/>
              <a:pPr/>
              <a:t>9/17/2022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2651850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577FA5-A370-4EF5-B176-9F1E31A1CFA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2127665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577FA5-A370-4EF5-B176-9F1E31A1CFA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4202679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577FA5-A370-4EF5-B176-9F1E31A1CFA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3626414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577FA5-A370-4EF5-B176-9F1E31A1CFA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74BA56F-BF07-4098-92BF-9D5921E7CD09}"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539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577FA5-A370-4EF5-B176-9F1E31A1CFA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1859351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1577FA5-A370-4EF5-B176-9F1E31A1CFA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2850856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1577FA5-A370-4EF5-B176-9F1E31A1CFA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74BA56F-BF07-4098-92BF-9D5921E7CD09}"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2675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1577FA5-A370-4EF5-B176-9F1E31A1CFA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3725859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77FA5-A370-4EF5-B176-9F1E31A1CFA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1419390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77FA5-A370-4EF5-B176-9F1E31A1CFA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381172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577FA5-A370-4EF5-B176-9F1E31A1CFA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3578276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577FA5-A370-4EF5-B176-9F1E31A1CFAD}" type="datetimeFigureOut">
              <a:rPr lang="en-US" smtClean="0"/>
              <a:pPr/>
              <a:t>9/17/2022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18839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577FA5-A370-4EF5-B176-9F1E31A1CFAD}" type="datetimeFigureOut">
              <a:rPr lang="en-US" smtClean="0"/>
              <a:pPr/>
              <a:t>9/17/2022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190728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77FA5-A370-4EF5-B176-9F1E31A1CFAD}" type="datetimeFigureOut">
              <a:rPr lang="en-US" smtClean="0"/>
              <a:pPr/>
              <a:t>9/17/2022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338729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77FA5-A370-4EF5-B176-9F1E31A1CFA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61644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77FA5-A370-4EF5-B176-9F1E31A1CFA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BA56F-BF07-4098-92BF-9D5921E7CD09}" type="slidenum">
              <a:rPr lang="en-US" smtClean="0"/>
              <a:pPr/>
              <a:t>‹#›</a:t>
            </a:fld>
            <a:endParaRPr lang="en-US"/>
          </a:p>
        </p:txBody>
      </p:sp>
    </p:spTree>
    <p:extLst>
      <p:ext uri="{BB962C8B-B14F-4D97-AF65-F5344CB8AC3E}">
        <p14:creationId xmlns:p14="http://schemas.microsoft.com/office/powerpoint/2010/main" val="1253297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E1577FA5-A370-4EF5-B176-9F1E31A1CFAD}" type="datetimeFigureOut">
              <a:rPr lang="en-US" smtClean="0"/>
              <a:pPr/>
              <a:t>9/17/2022</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474BA56F-BF07-4098-92BF-9D5921E7CD09}" type="slidenum">
              <a:rPr lang="en-US" smtClean="0"/>
              <a:pPr/>
              <a:t>‹#›</a:t>
            </a:fld>
            <a:endParaRPr lang="en-US"/>
          </a:p>
        </p:txBody>
      </p:sp>
    </p:spTree>
    <p:extLst>
      <p:ext uri="{BB962C8B-B14F-4D97-AF65-F5344CB8AC3E}">
        <p14:creationId xmlns:p14="http://schemas.microsoft.com/office/powerpoint/2010/main" val="376453071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1577FA5-A370-4EF5-B176-9F1E31A1CFAD}" type="datetimeFigureOut">
              <a:rPr lang="en-US" smtClean="0"/>
              <a:pPr/>
              <a:t>9/17/2022</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74BA56F-BF07-4098-92BF-9D5921E7CD09}" type="slidenum">
              <a:rPr lang="en-US" smtClean="0"/>
              <a:pPr/>
              <a:t>‹#›</a:t>
            </a:fld>
            <a:endParaRPr lang="en-US"/>
          </a:p>
        </p:txBody>
      </p:sp>
    </p:spTree>
    <p:extLst>
      <p:ext uri="{BB962C8B-B14F-4D97-AF65-F5344CB8AC3E}">
        <p14:creationId xmlns:p14="http://schemas.microsoft.com/office/powerpoint/2010/main" val="3814808238"/>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who.i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C2EAD-D1C9-405C-8B99-F0480F80FA3A}"/>
              </a:ext>
            </a:extLst>
          </p:cNvPr>
          <p:cNvSpPr>
            <a:spLocks noGrp="1"/>
          </p:cNvSpPr>
          <p:nvPr>
            <p:ph type="title"/>
          </p:nvPr>
        </p:nvSpPr>
        <p:spPr/>
        <p:txBody>
          <a:bodyPr/>
          <a:lstStyle/>
          <a:p>
            <a:r>
              <a:rPr lang="id-ID" dirty="0" smtClean="0"/>
              <a:t>PENELITIAN DALAM KEBIDANAN</a:t>
            </a:r>
            <a:endParaRPr lang="en-US" dirty="0"/>
          </a:p>
        </p:txBody>
      </p:sp>
      <p:sp>
        <p:nvSpPr>
          <p:cNvPr id="3" name="Content Placeholder 2">
            <a:extLst>
              <a:ext uri="{FF2B5EF4-FFF2-40B4-BE49-F238E27FC236}">
                <a16:creationId xmlns:a16="http://schemas.microsoft.com/office/drawing/2014/main" xmlns="" id="{3C850BFF-35AE-4B4B-B51D-5A7D1B140AB9}"/>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1037004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E1CC42-E29A-4AC2-B23D-F7835D609E15}"/>
              </a:ext>
            </a:extLst>
          </p:cNvPr>
          <p:cNvSpPr>
            <a:spLocks noGrp="1"/>
          </p:cNvSpPr>
          <p:nvPr>
            <p:ph type="title"/>
          </p:nvPr>
        </p:nvSpPr>
        <p:spPr/>
        <p:txBody>
          <a:bodyPr/>
          <a:lstStyle/>
          <a:p>
            <a:r>
              <a:rPr lang="en-US" dirty="0"/>
              <a:t>DISKRIPSI MATA KULIAH</a:t>
            </a:r>
          </a:p>
        </p:txBody>
      </p:sp>
      <p:sp>
        <p:nvSpPr>
          <p:cNvPr id="3" name="Content Placeholder 2">
            <a:extLst>
              <a:ext uri="{FF2B5EF4-FFF2-40B4-BE49-F238E27FC236}">
                <a16:creationId xmlns:a16="http://schemas.microsoft.com/office/drawing/2014/main" xmlns="" id="{168FB227-9C9B-4340-B4FC-280831D6A54D}"/>
              </a:ext>
            </a:extLst>
          </p:cNvPr>
          <p:cNvSpPr>
            <a:spLocks noGrp="1"/>
          </p:cNvSpPr>
          <p:nvPr>
            <p:ph idx="1"/>
          </p:nvPr>
        </p:nvSpPr>
        <p:spPr>
          <a:xfrm>
            <a:off x="982133" y="1676400"/>
            <a:ext cx="7704667" cy="4323416"/>
          </a:xfrm>
        </p:spPr>
        <p:txBody>
          <a:bodyPr/>
          <a:lstStyle/>
          <a:p>
            <a:endParaRPr lang="en-US" dirty="0"/>
          </a:p>
          <a:p>
            <a:r>
              <a:rPr lang="sv-SE" dirty="0"/>
              <a:t> Mata kuliah ini membahas tentang Penelitian dalam kebidanan yang meliputi : Penelitian Kebidanan, Metodologi penelitian, Biostatistika dasar, dan Epidemologi Klinis </a:t>
            </a:r>
            <a:endParaRPr lang="en-US" dirty="0"/>
          </a:p>
        </p:txBody>
      </p:sp>
    </p:spTree>
    <p:extLst>
      <p:ext uri="{BB962C8B-B14F-4D97-AF65-F5344CB8AC3E}">
        <p14:creationId xmlns:p14="http://schemas.microsoft.com/office/powerpoint/2010/main" val="2694665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17CD1-C952-4760-B5E8-4B4E47BF634E}"/>
              </a:ext>
            </a:extLst>
          </p:cNvPr>
          <p:cNvSpPr>
            <a:spLocks noGrp="1"/>
          </p:cNvSpPr>
          <p:nvPr>
            <p:ph type="title"/>
          </p:nvPr>
        </p:nvSpPr>
        <p:spPr/>
        <p:txBody>
          <a:bodyPr/>
          <a:lstStyle/>
          <a:p>
            <a:r>
              <a:rPr lang="en-US" dirty="0"/>
              <a:t>TUJUAN MATA KULIAH</a:t>
            </a:r>
          </a:p>
        </p:txBody>
      </p:sp>
      <p:sp>
        <p:nvSpPr>
          <p:cNvPr id="3" name="Content Placeholder 2">
            <a:extLst>
              <a:ext uri="{FF2B5EF4-FFF2-40B4-BE49-F238E27FC236}">
                <a16:creationId xmlns:a16="http://schemas.microsoft.com/office/drawing/2014/main" xmlns="" id="{166E8330-2B22-4001-90E6-BEA38B55628B}"/>
              </a:ext>
            </a:extLst>
          </p:cNvPr>
          <p:cNvSpPr>
            <a:spLocks noGrp="1"/>
          </p:cNvSpPr>
          <p:nvPr>
            <p:ph idx="1"/>
          </p:nvPr>
        </p:nvSpPr>
        <p:spPr>
          <a:xfrm>
            <a:off x="982132" y="1981200"/>
            <a:ext cx="7704667" cy="3332816"/>
          </a:xfrm>
        </p:spPr>
        <p:txBody>
          <a:bodyPr/>
          <a:lstStyle/>
          <a:p>
            <a:endParaRPr lang="en-US" dirty="0"/>
          </a:p>
          <a:p>
            <a:pPr marL="457200" indent="-457200">
              <a:buAutoNum type="arabicPeriod"/>
            </a:pPr>
            <a:r>
              <a:rPr lang="en-US" dirty="0" err="1" smtClean="0"/>
              <a:t>Menjelaskan</a:t>
            </a:r>
            <a:r>
              <a:rPr lang="en-US" dirty="0" smtClean="0"/>
              <a:t> </a:t>
            </a:r>
            <a:r>
              <a:rPr lang="en-US" dirty="0" err="1"/>
              <a:t>penelitian</a:t>
            </a:r>
            <a:r>
              <a:rPr lang="en-US" dirty="0"/>
              <a:t> </a:t>
            </a:r>
            <a:r>
              <a:rPr lang="en-US" dirty="0" err="1"/>
              <a:t>kebidanan</a:t>
            </a:r>
            <a:r>
              <a:rPr lang="en-US" dirty="0"/>
              <a:t> </a:t>
            </a:r>
            <a:endParaRPr lang="id-ID" dirty="0" smtClean="0"/>
          </a:p>
          <a:p>
            <a:pPr marL="457200" indent="-457200">
              <a:buAutoNum type="arabicPeriod"/>
            </a:pPr>
            <a:r>
              <a:rPr lang="en-US" dirty="0" err="1" smtClean="0"/>
              <a:t>Memahami</a:t>
            </a:r>
            <a:r>
              <a:rPr lang="en-US" dirty="0" smtClean="0"/>
              <a:t> </a:t>
            </a:r>
            <a:r>
              <a:rPr lang="en-US" dirty="0" err="1"/>
              <a:t>metodologi</a:t>
            </a:r>
            <a:r>
              <a:rPr lang="en-US" dirty="0"/>
              <a:t> </a:t>
            </a:r>
            <a:r>
              <a:rPr lang="en-US" dirty="0" err="1"/>
              <a:t>penelitian</a:t>
            </a:r>
            <a:r>
              <a:rPr lang="en-US" dirty="0"/>
              <a:t> </a:t>
            </a:r>
            <a:endParaRPr lang="id-ID" dirty="0" smtClean="0"/>
          </a:p>
          <a:p>
            <a:pPr marL="457200" indent="-457200">
              <a:buAutoNum type="arabicPeriod"/>
            </a:pPr>
            <a:r>
              <a:rPr lang="en-US" dirty="0" smtClean="0"/>
              <a:t> </a:t>
            </a:r>
            <a:r>
              <a:rPr lang="en-US" dirty="0" err="1"/>
              <a:t>Memahami</a:t>
            </a:r>
            <a:r>
              <a:rPr lang="en-US" dirty="0"/>
              <a:t> </a:t>
            </a:r>
            <a:r>
              <a:rPr lang="en-US" dirty="0" err="1"/>
              <a:t>biostatistika</a:t>
            </a:r>
            <a:r>
              <a:rPr lang="en-US" dirty="0"/>
              <a:t> </a:t>
            </a:r>
            <a:r>
              <a:rPr lang="en-US" dirty="0" err="1"/>
              <a:t>dasar</a:t>
            </a:r>
            <a:r>
              <a:rPr lang="en-US" dirty="0"/>
              <a:t> </a:t>
            </a:r>
            <a:endParaRPr lang="id-ID" dirty="0" smtClean="0"/>
          </a:p>
          <a:p>
            <a:pPr marL="457200" indent="-457200">
              <a:buAutoNum type="arabicPeriod"/>
            </a:pPr>
            <a:r>
              <a:rPr lang="en-US" dirty="0" err="1" smtClean="0"/>
              <a:t>Memahami</a:t>
            </a:r>
            <a:r>
              <a:rPr lang="en-US" dirty="0" smtClean="0"/>
              <a:t> </a:t>
            </a:r>
            <a:r>
              <a:rPr lang="en-US" dirty="0" err="1"/>
              <a:t>epidemologi</a:t>
            </a:r>
            <a:r>
              <a:rPr lang="en-US" dirty="0"/>
              <a:t> </a:t>
            </a:r>
            <a:r>
              <a:rPr lang="en-US" dirty="0" err="1"/>
              <a:t>Klinis</a:t>
            </a:r>
            <a:r>
              <a:rPr lang="en-US" dirty="0"/>
              <a:t> </a:t>
            </a:r>
          </a:p>
        </p:txBody>
      </p:sp>
    </p:spTree>
    <p:extLst>
      <p:ext uri="{BB962C8B-B14F-4D97-AF65-F5344CB8AC3E}">
        <p14:creationId xmlns:p14="http://schemas.microsoft.com/office/powerpoint/2010/main" val="3115138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gbmk</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9956" t="18750" r="34773" b="21875"/>
          <a:stretch/>
        </p:blipFill>
        <p:spPr>
          <a:xfrm>
            <a:off x="762000" y="1828800"/>
            <a:ext cx="8077200" cy="3810000"/>
          </a:xfrm>
          <a:prstGeom prst="rect">
            <a:avLst/>
          </a:prstGeom>
        </p:spPr>
      </p:pic>
    </p:spTree>
    <p:extLst>
      <p:ext uri="{BB962C8B-B14F-4D97-AF65-F5344CB8AC3E}">
        <p14:creationId xmlns:p14="http://schemas.microsoft.com/office/powerpoint/2010/main" val="1537849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031" t="13541" r="40045" b="25000"/>
          <a:stretch/>
        </p:blipFill>
        <p:spPr>
          <a:xfrm>
            <a:off x="152400" y="1066800"/>
            <a:ext cx="8382001" cy="4495800"/>
          </a:xfrm>
          <a:prstGeom prst="rect">
            <a:avLst/>
          </a:prstGeom>
        </p:spPr>
      </p:pic>
    </p:spTree>
    <p:extLst>
      <p:ext uri="{BB962C8B-B14F-4D97-AF65-F5344CB8AC3E}">
        <p14:creationId xmlns:p14="http://schemas.microsoft.com/office/powerpoint/2010/main" val="3804977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618" t="22917" r="47072" b="13542"/>
          <a:stretch/>
        </p:blipFill>
        <p:spPr>
          <a:xfrm>
            <a:off x="228600" y="838200"/>
            <a:ext cx="8610601" cy="4648200"/>
          </a:xfrm>
          <a:prstGeom prst="rect">
            <a:avLst/>
          </a:prstGeom>
        </p:spPr>
      </p:pic>
    </p:spTree>
    <p:extLst>
      <p:ext uri="{BB962C8B-B14F-4D97-AF65-F5344CB8AC3E}">
        <p14:creationId xmlns:p14="http://schemas.microsoft.com/office/powerpoint/2010/main" val="246523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16 pertemuan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64259819"/>
              </p:ext>
            </p:extLst>
          </p:nvPr>
        </p:nvGraphicFramePr>
        <p:xfrm>
          <a:off x="514351" y="1824712"/>
          <a:ext cx="7181849" cy="2560320"/>
        </p:xfrm>
        <a:graphic>
          <a:graphicData uri="http://schemas.openxmlformats.org/drawingml/2006/table">
            <a:tbl>
              <a:tblPr firstRow="1" bandRow="1">
                <a:tableStyleId>{5C22544A-7EE6-4342-B048-85BDC9FD1C3A}</a:tableStyleId>
              </a:tblPr>
              <a:tblGrid>
                <a:gridCol w="2393950"/>
                <a:gridCol w="4542519"/>
                <a:gridCol w="245380"/>
              </a:tblGrid>
              <a:tr h="320040">
                <a:tc>
                  <a:txBody>
                    <a:bodyPr/>
                    <a:lstStyle/>
                    <a:p>
                      <a:r>
                        <a:rPr lang="id-ID" b="0" dirty="0" smtClean="0"/>
                        <a:t>Pertemuan</a:t>
                      </a:r>
                      <a:r>
                        <a:rPr lang="id-ID" b="0" baseline="0" dirty="0" smtClean="0"/>
                        <a:t> </a:t>
                      </a:r>
                      <a:endParaRPr lang="en-US" b="0" dirty="0"/>
                    </a:p>
                  </a:txBody>
                  <a:tcPr/>
                </a:tc>
                <a:tc>
                  <a:txBody>
                    <a:bodyPr/>
                    <a:lstStyle/>
                    <a:p>
                      <a:r>
                        <a:rPr lang="id-ID" b="0" dirty="0" smtClean="0"/>
                        <a:t>dosen</a:t>
                      </a:r>
                      <a:r>
                        <a:rPr lang="id-ID" b="0" baseline="0" dirty="0" smtClean="0"/>
                        <a:t> penanggung jawab</a:t>
                      </a:r>
                      <a:endParaRPr lang="en-US" b="0" dirty="0"/>
                    </a:p>
                  </a:txBody>
                  <a:tcPr/>
                </a:tc>
                <a:tc>
                  <a:txBody>
                    <a:bodyPr/>
                    <a:lstStyle/>
                    <a:p>
                      <a:endParaRPr lang="en-US" dirty="0"/>
                    </a:p>
                  </a:txBody>
                  <a:tcPr/>
                </a:tc>
              </a:tr>
              <a:tr h="320040">
                <a:tc>
                  <a:txBody>
                    <a:bodyPr/>
                    <a:lstStyle/>
                    <a:p>
                      <a:r>
                        <a:rPr lang="id-ID" b="0" dirty="0" smtClean="0"/>
                        <a:t>1-5</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Hamdiyah, s.st., m.keb</a:t>
                      </a:r>
                    </a:p>
                  </a:txBody>
                  <a:tcPr/>
                </a:tc>
                <a:tc>
                  <a:txBody>
                    <a:bodyPr/>
                    <a:lstStyle/>
                    <a:p>
                      <a:endParaRPr lang="en-US" dirty="0"/>
                    </a:p>
                  </a:txBody>
                  <a:tcPr/>
                </a:tc>
              </a:tr>
              <a:tr h="320040">
                <a:tc>
                  <a:txBody>
                    <a:bodyPr/>
                    <a:lstStyle/>
                    <a:p>
                      <a:r>
                        <a:rPr lang="id-ID" b="0" dirty="0" smtClean="0"/>
                        <a:t>6-7</a:t>
                      </a:r>
                      <a:endParaRPr lang="en-US" b="0" dirty="0"/>
                    </a:p>
                  </a:txBody>
                  <a:tcPr/>
                </a:tc>
                <a:tc>
                  <a:txBody>
                    <a:bodyPr/>
                    <a:lstStyle/>
                    <a:p>
                      <a:r>
                        <a:rPr lang="id-ID" dirty="0" smtClean="0"/>
                        <a:t>ns. Sulaeman, s.kep., m.kep</a:t>
                      </a:r>
                      <a:endParaRPr lang="en-US" b="0" dirty="0"/>
                    </a:p>
                  </a:txBody>
                  <a:tcPr/>
                </a:tc>
                <a:tc>
                  <a:txBody>
                    <a:bodyPr/>
                    <a:lstStyle/>
                    <a:p>
                      <a:endParaRPr lang="en-US" dirty="0"/>
                    </a:p>
                  </a:txBody>
                  <a:tcPr/>
                </a:tc>
              </a:tr>
              <a:tr h="320040">
                <a:tc>
                  <a:txBody>
                    <a:bodyPr/>
                    <a:lstStyle/>
                    <a:p>
                      <a:r>
                        <a:rPr lang="id-ID" b="0" dirty="0" smtClean="0"/>
                        <a:t>8</a:t>
                      </a:r>
                      <a:endParaRPr lang="en-US" b="0" dirty="0"/>
                    </a:p>
                  </a:txBody>
                  <a:tcPr/>
                </a:tc>
                <a:tc>
                  <a:txBody>
                    <a:bodyPr/>
                    <a:lstStyle/>
                    <a:p>
                      <a:r>
                        <a:rPr lang="id-ID" b="0" dirty="0" smtClean="0"/>
                        <a:t>U</a:t>
                      </a:r>
                      <a:r>
                        <a:rPr lang="id-ID" b="0" baseline="0" dirty="0" smtClean="0"/>
                        <a:t> T s</a:t>
                      </a:r>
                      <a:endParaRPr lang="en-US" b="0" dirty="0"/>
                    </a:p>
                  </a:txBody>
                  <a:tcPr/>
                </a:tc>
                <a:tc>
                  <a:txBody>
                    <a:bodyPr/>
                    <a:lstStyle/>
                    <a:p>
                      <a:endParaRPr lang="en-US" dirty="0"/>
                    </a:p>
                  </a:txBody>
                  <a:tcPr/>
                </a:tc>
              </a:tr>
              <a:tr h="320040">
                <a:tc>
                  <a:txBody>
                    <a:bodyPr/>
                    <a:lstStyle/>
                    <a:p>
                      <a:r>
                        <a:rPr lang="id-ID" b="0" dirty="0" smtClean="0"/>
                        <a:t>9-10</a:t>
                      </a:r>
                      <a:endParaRPr lang="en-US" b="0" dirty="0"/>
                    </a:p>
                  </a:txBody>
                  <a:tcPr/>
                </a:tc>
                <a:tc>
                  <a:txBody>
                    <a:bodyPr/>
                    <a:lstStyle/>
                    <a:p>
                      <a:r>
                        <a:rPr lang="id-ID" dirty="0" smtClean="0"/>
                        <a:t>ns. Sulaeman, s.kep., m.kep</a:t>
                      </a:r>
                      <a:endParaRPr lang="en-US" b="0" dirty="0"/>
                    </a:p>
                  </a:txBody>
                  <a:tcPr/>
                </a:tc>
                <a:tc>
                  <a:txBody>
                    <a:bodyPr/>
                    <a:lstStyle/>
                    <a:p>
                      <a:endParaRPr lang="en-US" dirty="0"/>
                    </a:p>
                  </a:txBody>
                  <a:tcPr/>
                </a:tc>
              </a:tr>
              <a:tr h="320040">
                <a:tc>
                  <a:txBody>
                    <a:bodyPr/>
                    <a:lstStyle/>
                    <a:p>
                      <a:r>
                        <a:rPr lang="id-ID" b="0" dirty="0" smtClean="0"/>
                        <a:t>11-15</a:t>
                      </a:r>
                      <a:endParaRPr lang="en-US" b="0" dirty="0"/>
                    </a:p>
                  </a:txBody>
                  <a:tcPr/>
                </a:tc>
                <a:tc>
                  <a:txBody>
                    <a:bodyPr/>
                    <a:lstStyle/>
                    <a:p>
                      <a:r>
                        <a:rPr lang="id-ID" dirty="0" smtClean="0"/>
                        <a:t>dr. Muhammad tahir s.km., m.kes</a:t>
                      </a:r>
                      <a:endParaRPr lang="en-US" b="0" dirty="0"/>
                    </a:p>
                  </a:txBody>
                  <a:tcPr/>
                </a:tc>
                <a:tc>
                  <a:txBody>
                    <a:bodyPr/>
                    <a:lstStyle/>
                    <a:p>
                      <a:endParaRPr lang="en-US" dirty="0"/>
                    </a:p>
                  </a:txBody>
                  <a:tcPr/>
                </a:tc>
              </a:tr>
              <a:tr h="320040">
                <a:tc>
                  <a:txBody>
                    <a:bodyPr/>
                    <a:lstStyle/>
                    <a:p>
                      <a:r>
                        <a:rPr lang="id-ID" b="0" dirty="0" smtClean="0"/>
                        <a:t>16</a:t>
                      </a:r>
                      <a:endParaRPr lang="en-US" b="0" dirty="0"/>
                    </a:p>
                  </a:txBody>
                  <a:tcPr/>
                </a:tc>
                <a:tc>
                  <a:txBody>
                    <a:bodyPr/>
                    <a:lstStyle/>
                    <a:p>
                      <a:r>
                        <a:rPr lang="id-ID" b="0" dirty="0" smtClean="0"/>
                        <a:t>U A</a:t>
                      </a:r>
                      <a:r>
                        <a:rPr lang="id-ID" b="0" baseline="0" dirty="0" smtClean="0"/>
                        <a:t> S</a:t>
                      </a:r>
                      <a:endParaRPr lang="en-US" b="0"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85112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276483-C7E4-46A6-ACA4-FF5E3477AE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A94C960-DECD-44AB-92B3-6FD5108272E6}"/>
              </a:ext>
            </a:extLst>
          </p:cNvPr>
          <p:cNvSpPr>
            <a:spLocks noGrp="1"/>
          </p:cNvSpPr>
          <p:nvPr>
            <p:ph idx="1"/>
          </p:nvPr>
        </p:nvSpPr>
        <p:spPr/>
        <p:txBody>
          <a:bodyPr/>
          <a:lstStyle/>
          <a:p>
            <a:endParaRPr lang="en-US"/>
          </a:p>
        </p:txBody>
      </p:sp>
      <p:graphicFrame>
        <p:nvGraphicFramePr>
          <p:cNvPr id="4" name="Content Placeholder 6">
            <a:extLst>
              <a:ext uri="{FF2B5EF4-FFF2-40B4-BE49-F238E27FC236}">
                <a16:creationId xmlns:a16="http://schemas.microsoft.com/office/drawing/2014/main" xmlns="" id="{6107F0C8-04F2-429E-80D8-FB7661723D97}"/>
              </a:ext>
            </a:extLst>
          </p:cNvPr>
          <p:cNvGraphicFramePr>
            <a:graphicFrameLocks/>
          </p:cNvGraphicFramePr>
          <p:nvPr>
            <p:extLst>
              <p:ext uri="{D42A27DB-BD31-4B8C-83A1-F6EECF244321}">
                <p14:modId xmlns:p14="http://schemas.microsoft.com/office/powerpoint/2010/main" val="4228097682"/>
              </p:ext>
            </p:extLst>
          </p:nvPr>
        </p:nvGraphicFramePr>
        <p:xfrm>
          <a:off x="381000" y="794766"/>
          <a:ext cx="8458201" cy="5746322"/>
        </p:xfrm>
        <a:graphic>
          <a:graphicData uri="http://schemas.openxmlformats.org/drawingml/2006/table">
            <a:tbl>
              <a:tblPr firstRow="1" bandRow="1">
                <a:tableStyleId>{8A107856-5554-42FB-B03E-39F5DBC370BA}</a:tableStyleId>
              </a:tblPr>
              <a:tblGrid>
                <a:gridCol w="861483">
                  <a:extLst>
                    <a:ext uri="{9D8B030D-6E8A-4147-A177-3AD203B41FA5}">
                      <a16:colId xmlns:a16="http://schemas.microsoft.com/office/drawing/2014/main" xmlns="" val="20000"/>
                    </a:ext>
                  </a:extLst>
                </a:gridCol>
                <a:gridCol w="3100917">
                  <a:extLst>
                    <a:ext uri="{9D8B030D-6E8A-4147-A177-3AD203B41FA5}">
                      <a16:colId xmlns:a16="http://schemas.microsoft.com/office/drawing/2014/main" xmlns="" val="20001"/>
                    </a:ext>
                  </a:extLst>
                </a:gridCol>
                <a:gridCol w="4495801">
                  <a:extLst>
                    <a:ext uri="{9D8B030D-6E8A-4147-A177-3AD203B41FA5}">
                      <a16:colId xmlns:a16="http://schemas.microsoft.com/office/drawing/2014/main" xmlns="" val="20002"/>
                    </a:ext>
                  </a:extLst>
                </a:gridCol>
              </a:tblGrid>
              <a:tr h="837015">
                <a:tc>
                  <a:txBody>
                    <a:bodyPr/>
                    <a:lstStyle/>
                    <a:p>
                      <a:pPr algn="ctr">
                        <a:lnSpc>
                          <a:spcPct val="115000"/>
                        </a:lnSpc>
                        <a:spcAft>
                          <a:spcPts val="0"/>
                        </a:spcAft>
                      </a:pPr>
                      <a:r>
                        <a:rPr lang="id-ID" sz="1600" dirty="0"/>
                        <a:t>Minggu</a:t>
                      </a:r>
                      <a:r>
                        <a:rPr lang="en-US" sz="1600" dirty="0"/>
                        <a:t> </a:t>
                      </a:r>
                      <a:r>
                        <a:rPr lang="id-ID" sz="1600" dirty="0"/>
                        <a:t>Ke- </a:t>
                      </a:r>
                      <a:endParaRPr lang="en-US" sz="1400" dirty="0">
                        <a:solidFill>
                          <a:srgbClr val="000000"/>
                        </a:solidFill>
                        <a:latin typeface="Helvetica"/>
                        <a:ea typeface="Helvetica"/>
                        <a:cs typeface="Times New Roman"/>
                      </a:endParaRPr>
                    </a:p>
                  </a:txBody>
                  <a:tcPr marL="50800" marR="50800" marT="50800" marB="50800" anchor="ctr"/>
                </a:tc>
                <a:tc>
                  <a:txBody>
                    <a:bodyPr/>
                    <a:lstStyle/>
                    <a:p>
                      <a:pPr algn="ctr">
                        <a:lnSpc>
                          <a:spcPct val="115000"/>
                        </a:lnSpc>
                        <a:spcAft>
                          <a:spcPts val="0"/>
                        </a:spcAft>
                      </a:pPr>
                      <a:r>
                        <a:rPr lang="id-ID" sz="1600" dirty="0"/>
                        <a:t>Sub-CPMK </a:t>
                      </a:r>
                      <a:endParaRPr lang="en-US" sz="1400" dirty="0"/>
                    </a:p>
                    <a:p>
                      <a:pPr algn="ctr">
                        <a:lnSpc>
                          <a:spcPct val="115000"/>
                        </a:lnSpc>
                        <a:spcAft>
                          <a:spcPts val="0"/>
                        </a:spcAft>
                      </a:pPr>
                      <a:r>
                        <a:rPr lang="id-ID" sz="1600" dirty="0"/>
                        <a:t>(Kemampuan akhir yang direncanakan) </a:t>
                      </a:r>
                      <a:endParaRPr lang="en-US" sz="1100" dirty="0">
                        <a:solidFill>
                          <a:srgbClr val="000000"/>
                        </a:solidFill>
                        <a:latin typeface="Helvetica"/>
                        <a:ea typeface="Helvetica"/>
                        <a:cs typeface="Times New Roman"/>
                      </a:endParaRPr>
                    </a:p>
                  </a:txBody>
                  <a:tcPr marL="50800" marR="50800" marT="50800" marB="50800" anchor="ctr"/>
                </a:tc>
                <a:tc>
                  <a:txBody>
                    <a:bodyPr/>
                    <a:lstStyle/>
                    <a:p>
                      <a:pPr algn="ctr">
                        <a:lnSpc>
                          <a:spcPct val="115000"/>
                        </a:lnSpc>
                        <a:spcAft>
                          <a:spcPts val="0"/>
                        </a:spcAft>
                      </a:pPr>
                      <a:r>
                        <a:rPr lang="id-ID" sz="1600" dirty="0"/>
                        <a:t>Bahan Kajian </a:t>
                      </a:r>
                      <a:endParaRPr lang="en-US" sz="1400" dirty="0"/>
                    </a:p>
                    <a:p>
                      <a:pPr algn="ctr">
                        <a:lnSpc>
                          <a:spcPct val="115000"/>
                        </a:lnSpc>
                        <a:spcAft>
                          <a:spcPts val="0"/>
                        </a:spcAft>
                      </a:pPr>
                      <a:r>
                        <a:rPr lang="id-ID" sz="1600" dirty="0"/>
                        <a:t>(Materi Pembelajaran) </a:t>
                      </a:r>
                      <a:endParaRPr lang="en-US" sz="1100" dirty="0">
                        <a:solidFill>
                          <a:srgbClr val="000000"/>
                        </a:solidFill>
                        <a:latin typeface="Helvetica"/>
                        <a:ea typeface="Helvetica"/>
                        <a:cs typeface="Times New Roman"/>
                      </a:endParaRPr>
                    </a:p>
                  </a:txBody>
                  <a:tcPr marL="50800" marR="50800" marT="50800" marB="50800" anchor="ctr"/>
                </a:tc>
                <a:extLst>
                  <a:ext uri="{0D108BD9-81ED-4DB2-BD59-A6C34878D82A}">
                    <a16:rowId xmlns:a16="http://schemas.microsoft.com/office/drawing/2014/main" xmlns="" val="10000"/>
                  </a:ext>
                </a:extLst>
              </a:tr>
              <a:tr h="2027445">
                <a:tc>
                  <a:txBody>
                    <a:bodyPr/>
                    <a:lstStyle/>
                    <a:p>
                      <a:pPr algn="ctr">
                        <a:lnSpc>
                          <a:spcPct val="115000"/>
                        </a:lnSpc>
                        <a:spcAft>
                          <a:spcPts val="0"/>
                        </a:spcAft>
                      </a:pPr>
                      <a:r>
                        <a:rPr lang="en-US" sz="1600" dirty="0"/>
                        <a:t>1</a:t>
                      </a:r>
                      <a:endParaRPr lang="en-US" sz="1600" dirty="0">
                        <a:latin typeface="Times New Roman"/>
                        <a:ea typeface="Arial Unicode MS"/>
                        <a:cs typeface="Times New Roman"/>
                      </a:endParaRPr>
                    </a:p>
                  </a:txBody>
                  <a:tcPr marL="68580" marR="68580" marT="0" marB="0"/>
                </a:tc>
                <a:tc>
                  <a:txBody>
                    <a:bodyPr/>
                    <a:lstStyle/>
                    <a:p>
                      <a:pPr>
                        <a:lnSpc>
                          <a:spcPct val="115000"/>
                        </a:lnSpc>
                        <a:spcAft>
                          <a:spcPts val="0"/>
                        </a:spcAft>
                      </a:pPr>
                      <a:r>
                        <a:rPr lang="en-US" sz="1600" dirty="0" err="1"/>
                        <a:t>Mahasiswa</a:t>
                      </a:r>
                      <a:r>
                        <a:rPr lang="en-US" sz="1600" dirty="0"/>
                        <a:t> </a:t>
                      </a:r>
                      <a:r>
                        <a:rPr lang="en-US" sz="1600" dirty="0" err="1"/>
                        <a:t>mampu</a:t>
                      </a:r>
                      <a:r>
                        <a:rPr lang="en-US" sz="1600" dirty="0"/>
                        <a:t> </a:t>
                      </a:r>
                      <a:r>
                        <a:rPr lang="en-US" sz="1600" dirty="0" err="1"/>
                        <a:t>memahami</a:t>
                      </a:r>
                      <a:r>
                        <a:rPr lang="en-US" sz="1600" dirty="0"/>
                        <a:t> </a:t>
                      </a:r>
                      <a:r>
                        <a:rPr lang="en-US" sz="1600" dirty="0" err="1"/>
                        <a:t>kontrak</a:t>
                      </a:r>
                      <a:r>
                        <a:rPr lang="en-US" sz="1600" dirty="0"/>
                        <a:t> </a:t>
                      </a:r>
                      <a:r>
                        <a:rPr lang="en-US" sz="1600" dirty="0" err="1"/>
                        <a:t>perkualiahan</a:t>
                      </a:r>
                      <a:r>
                        <a:rPr lang="en-US" sz="1600" dirty="0"/>
                        <a:t>, </a:t>
                      </a:r>
                      <a:r>
                        <a:rPr lang="en-US" sz="1600" dirty="0" err="1"/>
                        <a:t>jadwal</a:t>
                      </a:r>
                      <a:r>
                        <a:rPr lang="en-US" sz="1600" dirty="0"/>
                        <a:t> </a:t>
                      </a:r>
                      <a:r>
                        <a:rPr lang="en-US" sz="1600" dirty="0" err="1"/>
                        <a:t>pembelajaran</a:t>
                      </a:r>
                      <a:r>
                        <a:rPr lang="en-US" sz="1600" dirty="0"/>
                        <a:t>, </a:t>
                      </a:r>
                      <a:r>
                        <a:rPr lang="en-US" sz="1600" dirty="0" err="1"/>
                        <a:t>penilaian</a:t>
                      </a:r>
                      <a:r>
                        <a:rPr lang="en-US" sz="1600" dirty="0"/>
                        <a:t>, </a:t>
                      </a:r>
                      <a:r>
                        <a:rPr lang="en-US" sz="1600" dirty="0" err="1"/>
                        <a:t>teknik</a:t>
                      </a:r>
                      <a:r>
                        <a:rPr lang="en-US" sz="1600" dirty="0"/>
                        <a:t> </a:t>
                      </a:r>
                      <a:r>
                        <a:rPr lang="en-US" sz="1600" dirty="0" err="1"/>
                        <a:t>penyusunan</a:t>
                      </a:r>
                      <a:r>
                        <a:rPr lang="en-US" sz="1600" dirty="0"/>
                        <a:t> </a:t>
                      </a:r>
                      <a:r>
                        <a:rPr lang="en-US" sz="1600" dirty="0" err="1"/>
                        <a:t>laporan</a:t>
                      </a:r>
                      <a:r>
                        <a:rPr lang="en-US" sz="1600" dirty="0"/>
                        <a:t>, </a:t>
                      </a:r>
                      <a:r>
                        <a:rPr lang="en-US" sz="1600" dirty="0" err="1"/>
                        <a:t>materi</a:t>
                      </a:r>
                      <a:r>
                        <a:rPr lang="en-US" sz="1600" dirty="0"/>
                        <a:t> </a:t>
                      </a:r>
                      <a:r>
                        <a:rPr lang="en-US" sz="1600" dirty="0" err="1"/>
                        <a:t>pokok</a:t>
                      </a:r>
                      <a:r>
                        <a:rPr lang="en-US" sz="1600" dirty="0"/>
                        <a:t> </a:t>
                      </a:r>
                      <a:r>
                        <a:rPr lang="en-GB" sz="1600" dirty="0" err="1"/>
                        <a:t>Dokumentasi</a:t>
                      </a:r>
                      <a:r>
                        <a:rPr lang="en-GB" sz="1600" dirty="0"/>
                        <a:t> </a:t>
                      </a:r>
                      <a:r>
                        <a:rPr lang="en-GB" sz="1600" dirty="0" err="1"/>
                        <a:t>Kebidanan</a:t>
                      </a:r>
                      <a:endParaRPr lang="en-US" sz="1600" dirty="0">
                        <a:latin typeface="Times New Roman"/>
                        <a:ea typeface="Arial Unicode MS"/>
                        <a:cs typeface="Times New Roman"/>
                      </a:endParaRPr>
                    </a:p>
                  </a:txBody>
                  <a:tcPr marL="68580" marR="68580" marT="0" marB="0"/>
                </a:tc>
                <a:tc>
                  <a:txBody>
                    <a:bodyPr/>
                    <a:lstStyle/>
                    <a:p>
                      <a:pPr marL="342900" lvl="0" indent="-342900">
                        <a:lnSpc>
                          <a:spcPct val="115000"/>
                        </a:lnSpc>
                        <a:spcAft>
                          <a:spcPts val="0"/>
                        </a:spcAft>
                        <a:buFont typeface="+mj-lt"/>
                        <a:buAutoNum type="arabicPeriod"/>
                      </a:pPr>
                      <a:r>
                        <a:rPr lang="en-US" sz="1600" dirty="0" err="1"/>
                        <a:t>Pengantar</a:t>
                      </a:r>
                      <a:r>
                        <a:rPr lang="en-US" sz="1600" dirty="0"/>
                        <a:t> Mata </a:t>
                      </a:r>
                      <a:r>
                        <a:rPr lang="en-US" sz="1600" dirty="0" err="1"/>
                        <a:t>Kuliah</a:t>
                      </a:r>
                      <a:r>
                        <a:rPr lang="en-US" sz="1600" dirty="0"/>
                        <a:t>:</a:t>
                      </a:r>
                      <a:endParaRPr lang="en-US" sz="1400" dirty="0"/>
                    </a:p>
                    <a:p>
                      <a:pPr marL="342900" lvl="0" indent="-342900">
                        <a:lnSpc>
                          <a:spcPct val="115000"/>
                        </a:lnSpc>
                        <a:spcAft>
                          <a:spcPts val="0"/>
                        </a:spcAft>
                        <a:buFont typeface="+mj-lt"/>
                        <a:buAutoNum type="alphaLcPeriod"/>
                      </a:pPr>
                      <a:r>
                        <a:rPr lang="en-US" sz="1600" dirty="0" err="1"/>
                        <a:t>Orientasi</a:t>
                      </a:r>
                      <a:r>
                        <a:rPr lang="en-US" sz="1600" dirty="0"/>
                        <a:t> Mata </a:t>
                      </a:r>
                      <a:r>
                        <a:rPr lang="en-US" sz="1600" dirty="0" err="1"/>
                        <a:t>Kuliah</a:t>
                      </a:r>
                      <a:r>
                        <a:rPr lang="en-GB" sz="1600" dirty="0"/>
                        <a:t> p</a:t>
                      </a:r>
                      <a:r>
                        <a:rPr lang="id-ID" sz="1600" dirty="0"/>
                        <a:t>sikologi kebidanan</a:t>
                      </a:r>
                      <a:endParaRPr lang="en-US" sz="1400" dirty="0"/>
                    </a:p>
                    <a:p>
                      <a:pPr marL="342900" lvl="0" indent="-342900">
                        <a:lnSpc>
                          <a:spcPct val="115000"/>
                        </a:lnSpc>
                        <a:spcAft>
                          <a:spcPts val="0"/>
                        </a:spcAft>
                        <a:buFont typeface="+mj-lt"/>
                        <a:buAutoNum type="alphaLcPeriod"/>
                      </a:pPr>
                      <a:r>
                        <a:rPr lang="en-US" sz="1600" dirty="0" err="1"/>
                        <a:t>Visi</a:t>
                      </a:r>
                      <a:r>
                        <a:rPr lang="en-US" sz="1600" dirty="0"/>
                        <a:t>, </a:t>
                      </a:r>
                      <a:r>
                        <a:rPr lang="en-US" sz="1600" dirty="0" err="1"/>
                        <a:t>Misi</a:t>
                      </a:r>
                      <a:r>
                        <a:rPr lang="en-US" sz="1600" dirty="0"/>
                        <a:t> dan </a:t>
                      </a:r>
                      <a:r>
                        <a:rPr lang="en-US" sz="1600" dirty="0" err="1"/>
                        <a:t>Kompetensi</a:t>
                      </a:r>
                      <a:r>
                        <a:rPr lang="en-US" sz="1600" dirty="0"/>
                        <a:t> Mata </a:t>
                      </a:r>
                      <a:r>
                        <a:rPr lang="en-US" sz="1600" dirty="0" err="1"/>
                        <a:t>kuliah</a:t>
                      </a:r>
                      <a:r>
                        <a:rPr lang="en-US" sz="1600" dirty="0"/>
                        <a:t> </a:t>
                      </a:r>
                      <a:r>
                        <a:rPr lang="en-GB" sz="1600" dirty="0"/>
                        <a:t>p</a:t>
                      </a:r>
                      <a:r>
                        <a:rPr lang="id-ID" sz="1600" dirty="0"/>
                        <a:t>sikologi kebidnaan</a:t>
                      </a:r>
                      <a:endParaRPr lang="en-US" sz="1400" dirty="0"/>
                    </a:p>
                    <a:p>
                      <a:pPr marL="342900" lvl="0" indent="-342900">
                        <a:lnSpc>
                          <a:spcPct val="115000"/>
                        </a:lnSpc>
                        <a:spcAft>
                          <a:spcPts val="0"/>
                        </a:spcAft>
                        <a:buFont typeface="+mj-lt"/>
                        <a:buAutoNum type="alphaLcPeriod"/>
                      </a:pPr>
                      <a:r>
                        <a:rPr lang="en-US" sz="1600" dirty="0" err="1"/>
                        <a:t>Materi</a:t>
                      </a:r>
                      <a:r>
                        <a:rPr lang="en-US" sz="1600" dirty="0"/>
                        <a:t> </a:t>
                      </a:r>
                      <a:r>
                        <a:rPr lang="en-US" sz="1600" dirty="0" err="1"/>
                        <a:t>Pokok</a:t>
                      </a:r>
                      <a:r>
                        <a:rPr lang="en-GB" sz="1600" dirty="0"/>
                        <a:t> </a:t>
                      </a:r>
                      <a:r>
                        <a:rPr lang="id-ID" sz="1600" dirty="0"/>
                        <a:t>psikologi kebidanan</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842454">
                <a:tc>
                  <a:txBody>
                    <a:bodyPr/>
                    <a:lstStyle/>
                    <a:p>
                      <a:pPr algn="ctr">
                        <a:lnSpc>
                          <a:spcPct val="115000"/>
                        </a:lnSpc>
                        <a:spcAft>
                          <a:spcPts val="0"/>
                        </a:spcAft>
                      </a:pPr>
                      <a:r>
                        <a:rPr lang="en-US" sz="1600" b="1" dirty="0"/>
                        <a:t>2</a:t>
                      </a:r>
                      <a:endParaRPr lang="en-US" sz="1600" b="1" dirty="0">
                        <a:latin typeface="Times New Roman"/>
                        <a:ea typeface="Arial Unicode MS"/>
                        <a:cs typeface="Times New Roman"/>
                      </a:endParaRPr>
                    </a:p>
                  </a:txBody>
                  <a:tcPr marL="50800" marR="50800" marT="50800" marB="50800"/>
                </a:tc>
                <a:tc>
                  <a:txBody>
                    <a:bodyPr/>
                    <a:lstStyle/>
                    <a:p>
                      <a:pPr>
                        <a:lnSpc>
                          <a:spcPct val="115000"/>
                        </a:lnSpc>
                        <a:spcAft>
                          <a:spcPts val="0"/>
                        </a:spcAft>
                      </a:pPr>
                      <a:r>
                        <a:rPr lang="id-ID" sz="1600" b="1" dirty="0"/>
                        <a:t>Mampu </a:t>
                      </a:r>
                      <a:r>
                        <a:rPr lang="id-ID" sz="1600" b="1" dirty="0" smtClean="0"/>
                        <a:t>menjelaskan penelitian kebidanan</a:t>
                      </a:r>
                      <a:endParaRPr lang="en-US" sz="1600" b="1" dirty="0">
                        <a:latin typeface="Times New Roman"/>
                        <a:ea typeface="Arial Unicode MS"/>
                        <a:cs typeface="Times New Roman"/>
                      </a:endParaRPr>
                    </a:p>
                  </a:txBody>
                  <a:tcPr marL="50800" marR="50800" marT="50800" marB="50800"/>
                </a:tc>
                <a:tc>
                  <a:txBody>
                    <a:bodyPr/>
                    <a:lstStyle/>
                    <a:p>
                      <a:pPr marL="342900" lvl="0" indent="-342900" algn="just">
                        <a:lnSpc>
                          <a:spcPct val="115000"/>
                        </a:lnSpc>
                        <a:spcAft>
                          <a:spcPts val="0"/>
                        </a:spcAft>
                        <a:buFont typeface="+mj-lt"/>
                        <a:buAutoNum type="arabicPeriod"/>
                      </a:pPr>
                      <a:r>
                        <a:rPr lang="pl-PL" sz="1600" b="1" dirty="0" smtClean="0"/>
                        <a:t>P</a:t>
                      </a:r>
                      <a:r>
                        <a:rPr lang="id-ID" sz="1600" b="1" dirty="0" smtClean="0"/>
                        <a:t>aradigma,</a:t>
                      </a:r>
                      <a:r>
                        <a:rPr lang="id-ID" sz="1600" b="1" baseline="0" dirty="0" smtClean="0"/>
                        <a:t> jenis, tujuan penelitian kebidanan</a:t>
                      </a:r>
                      <a:endParaRPr lang="id-ID" sz="1600" b="1" dirty="0" smtClean="0"/>
                    </a:p>
                  </a:txBody>
                  <a:tcPr marL="50800" marR="50800" marT="50800" marB="50800"/>
                </a:tc>
                <a:extLst>
                  <a:ext uri="{0D108BD9-81ED-4DB2-BD59-A6C34878D82A}">
                    <a16:rowId xmlns:a16="http://schemas.microsoft.com/office/drawing/2014/main" xmlns="" val="10002"/>
                  </a:ext>
                </a:extLst>
              </a:tr>
              <a:tr h="1093686">
                <a:tc>
                  <a:txBody>
                    <a:bodyPr/>
                    <a:lstStyle/>
                    <a:p>
                      <a:pPr algn="ctr">
                        <a:lnSpc>
                          <a:spcPct val="115000"/>
                        </a:lnSpc>
                        <a:spcAft>
                          <a:spcPts val="0"/>
                        </a:spcAft>
                      </a:pPr>
                      <a:r>
                        <a:rPr lang="en-US" sz="1600" dirty="0" smtClean="0"/>
                        <a:t>3</a:t>
                      </a:r>
                      <a:endParaRPr lang="en-US" sz="1600" dirty="0">
                        <a:latin typeface="Times New Roman"/>
                        <a:ea typeface="Arial Unicode MS"/>
                        <a:cs typeface="Times New Roman"/>
                      </a:endParaRPr>
                    </a:p>
                  </a:txBody>
                  <a:tcPr marL="50800" marR="50800" marT="50800" marB="50800"/>
                </a:tc>
                <a:tc>
                  <a:txBody>
                    <a:bodyPr/>
                    <a:lstStyle/>
                    <a:p>
                      <a:pPr>
                        <a:lnSpc>
                          <a:spcPct val="115000"/>
                        </a:lnSpc>
                        <a:spcAft>
                          <a:spcPts val="0"/>
                        </a:spcAft>
                      </a:pPr>
                      <a:endParaRPr lang="en-US" sz="1600" dirty="0">
                        <a:latin typeface="Times New Roman"/>
                        <a:ea typeface="Arial Unicode MS"/>
                        <a:cs typeface="Times New Roman"/>
                      </a:endParaRPr>
                    </a:p>
                  </a:txBody>
                  <a:tcPr marL="50800" marR="50800" marT="50800" marB="50800"/>
                </a:tc>
                <a:tc>
                  <a:txBody>
                    <a:bodyPr/>
                    <a:lstStyle/>
                    <a:p>
                      <a:pPr marL="357188" lvl="1" indent="-357188">
                        <a:lnSpc>
                          <a:spcPct val="115000"/>
                        </a:lnSpc>
                        <a:spcAft>
                          <a:spcPts val="0"/>
                        </a:spcAft>
                        <a:buFont typeface="+mj-lt"/>
                        <a:buAutoNum type="arabicPeriod"/>
                      </a:pPr>
                      <a:r>
                        <a:rPr lang="en-US" dirty="0" smtClean="0"/>
                        <a:t>P</a:t>
                      </a:r>
                      <a:r>
                        <a:rPr lang="id-ID" dirty="0" smtClean="0"/>
                        <a:t>rinsip-prinsip dalam penelitian</a:t>
                      </a:r>
                    </a:p>
                    <a:p>
                      <a:pPr marL="357188" lvl="1" indent="-357188">
                        <a:lnSpc>
                          <a:spcPct val="115000"/>
                        </a:lnSpc>
                        <a:spcAft>
                          <a:spcPts val="0"/>
                        </a:spcAft>
                        <a:buFont typeface="+mj-lt"/>
                        <a:buAutoNum type="arabicPeriod"/>
                      </a:pPr>
                      <a:r>
                        <a:rPr lang="id-ID" dirty="0" smtClean="0"/>
                        <a:t>Etika penelitian kebidanan</a:t>
                      </a:r>
                    </a:p>
                    <a:p>
                      <a:pPr marL="357188" lvl="1" indent="-357188">
                        <a:lnSpc>
                          <a:spcPct val="115000"/>
                        </a:lnSpc>
                        <a:spcAft>
                          <a:spcPts val="0"/>
                        </a:spcAft>
                        <a:buFont typeface="+mj-lt"/>
                        <a:buAutoNum type="arabicPeriod"/>
                      </a:pPr>
                      <a:r>
                        <a:rPr lang="id-ID" dirty="0" smtClean="0"/>
                        <a:t>Riset dan praktik berbasis evidence based</a:t>
                      </a:r>
                    </a:p>
                    <a:p>
                      <a:pPr marL="0" lvl="1" indent="0">
                        <a:lnSpc>
                          <a:spcPct val="115000"/>
                        </a:lnSpc>
                        <a:spcAft>
                          <a:spcPts val="0"/>
                        </a:spcAft>
                        <a:buFont typeface="+mj-lt"/>
                        <a:buNone/>
                      </a:pPr>
                      <a:endParaRPr lang="en-US" dirty="0" smtClean="0"/>
                    </a:p>
                    <a:p>
                      <a:pPr marL="342900" lvl="0" indent="-342900" algn="just">
                        <a:lnSpc>
                          <a:spcPct val="115000"/>
                        </a:lnSpc>
                        <a:spcAft>
                          <a:spcPts val="0"/>
                        </a:spcAft>
                        <a:buFont typeface="+mj-lt"/>
                        <a:buAutoNum type="arabicPeriod"/>
                      </a:pPr>
                      <a:endParaRPr lang="id-ID" sz="1600" b="1" dirty="0"/>
                    </a:p>
                  </a:txBody>
                  <a:tcPr marL="50800" marR="50800" marT="50800" marB="5080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16340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6"/>
          <p:cNvGraphicFramePr>
            <a:graphicFrameLocks/>
          </p:cNvGraphicFramePr>
          <p:nvPr>
            <p:extLst>
              <p:ext uri="{D42A27DB-BD31-4B8C-83A1-F6EECF244321}">
                <p14:modId xmlns:p14="http://schemas.microsoft.com/office/powerpoint/2010/main" val="3446390390"/>
              </p:ext>
            </p:extLst>
          </p:nvPr>
        </p:nvGraphicFramePr>
        <p:xfrm>
          <a:off x="609600" y="194301"/>
          <a:ext cx="8229600" cy="3656512"/>
        </p:xfrm>
        <a:graphic>
          <a:graphicData uri="http://schemas.openxmlformats.org/drawingml/2006/table">
            <a:tbl>
              <a:tblPr firstRow="1" bandRow="1">
                <a:tableStyleId>{69CF1AB2-1976-4502-BF36-3FF5EA218861}</a:tableStyleId>
              </a:tblPr>
              <a:tblGrid>
                <a:gridCol w="838200">
                  <a:extLst>
                    <a:ext uri="{9D8B030D-6E8A-4147-A177-3AD203B41FA5}">
                      <a16:colId xmlns:a16="http://schemas.microsoft.com/office/drawing/2014/main" xmlns="" val="20000"/>
                    </a:ext>
                  </a:extLst>
                </a:gridCol>
                <a:gridCol w="3124200">
                  <a:extLst>
                    <a:ext uri="{9D8B030D-6E8A-4147-A177-3AD203B41FA5}">
                      <a16:colId xmlns:a16="http://schemas.microsoft.com/office/drawing/2014/main" xmlns="" val="20001"/>
                    </a:ext>
                  </a:extLst>
                </a:gridCol>
                <a:gridCol w="4267200">
                  <a:extLst>
                    <a:ext uri="{9D8B030D-6E8A-4147-A177-3AD203B41FA5}">
                      <a16:colId xmlns:a16="http://schemas.microsoft.com/office/drawing/2014/main" xmlns="" val="20002"/>
                    </a:ext>
                  </a:extLst>
                </a:gridCol>
              </a:tblGrid>
              <a:tr h="964191">
                <a:tc>
                  <a:txBody>
                    <a:bodyPr/>
                    <a:lstStyle/>
                    <a:p>
                      <a:pPr algn="ctr">
                        <a:lnSpc>
                          <a:spcPct val="115000"/>
                        </a:lnSpc>
                        <a:spcAft>
                          <a:spcPts val="0"/>
                        </a:spcAft>
                      </a:pPr>
                      <a:r>
                        <a:rPr lang="id-ID" sz="1800" dirty="0"/>
                        <a:t>Minggu</a:t>
                      </a:r>
                      <a:r>
                        <a:rPr lang="en-US" sz="1800" dirty="0"/>
                        <a:t> </a:t>
                      </a:r>
                      <a:r>
                        <a:rPr lang="id-ID" sz="1800" dirty="0"/>
                        <a:t>Ke- </a:t>
                      </a:r>
                      <a:endParaRPr lang="en-US" sz="1600" dirty="0">
                        <a:solidFill>
                          <a:schemeClr val="tx1"/>
                        </a:solidFill>
                        <a:latin typeface="Helvetica"/>
                        <a:ea typeface="Helvetica"/>
                        <a:cs typeface="Times New Roman"/>
                      </a:endParaRPr>
                    </a:p>
                  </a:txBody>
                  <a:tcPr marL="50800" marR="50800" marT="50800" marB="50800" anchor="ctr"/>
                </a:tc>
                <a:tc>
                  <a:txBody>
                    <a:bodyPr/>
                    <a:lstStyle/>
                    <a:p>
                      <a:pPr algn="ctr">
                        <a:lnSpc>
                          <a:spcPct val="115000"/>
                        </a:lnSpc>
                        <a:spcAft>
                          <a:spcPts val="0"/>
                        </a:spcAft>
                      </a:pPr>
                      <a:r>
                        <a:rPr lang="id-ID" sz="1800" dirty="0"/>
                        <a:t>Sub-CPMK </a:t>
                      </a:r>
                      <a:endParaRPr lang="en-US" sz="1600" dirty="0"/>
                    </a:p>
                    <a:p>
                      <a:pPr algn="ctr">
                        <a:lnSpc>
                          <a:spcPct val="115000"/>
                        </a:lnSpc>
                        <a:spcAft>
                          <a:spcPts val="0"/>
                        </a:spcAft>
                      </a:pPr>
                      <a:r>
                        <a:rPr lang="id-ID" sz="1800" dirty="0"/>
                        <a:t>(Kemampuan akhir yang direncanakan) </a:t>
                      </a:r>
                      <a:endParaRPr lang="en-US" sz="1200" dirty="0">
                        <a:solidFill>
                          <a:schemeClr val="tx1"/>
                        </a:solidFill>
                        <a:latin typeface="Helvetica"/>
                        <a:ea typeface="Helvetica"/>
                        <a:cs typeface="Times New Roman"/>
                      </a:endParaRPr>
                    </a:p>
                  </a:txBody>
                  <a:tcPr marL="50800" marR="50800" marT="50800" marB="50800" anchor="ctr"/>
                </a:tc>
                <a:tc>
                  <a:txBody>
                    <a:bodyPr/>
                    <a:lstStyle/>
                    <a:p>
                      <a:pPr algn="ctr">
                        <a:lnSpc>
                          <a:spcPct val="115000"/>
                        </a:lnSpc>
                        <a:spcAft>
                          <a:spcPts val="0"/>
                        </a:spcAft>
                      </a:pPr>
                      <a:r>
                        <a:rPr lang="id-ID" sz="1800" dirty="0"/>
                        <a:t>Bahan Kajian </a:t>
                      </a:r>
                      <a:endParaRPr lang="en-US" sz="1600" dirty="0"/>
                    </a:p>
                    <a:p>
                      <a:pPr algn="ctr">
                        <a:lnSpc>
                          <a:spcPct val="115000"/>
                        </a:lnSpc>
                        <a:spcAft>
                          <a:spcPts val="0"/>
                        </a:spcAft>
                      </a:pPr>
                      <a:r>
                        <a:rPr lang="id-ID" sz="1800" dirty="0"/>
                        <a:t>(Materi Pembelajaran) </a:t>
                      </a:r>
                      <a:endParaRPr lang="en-US" sz="1200" dirty="0">
                        <a:solidFill>
                          <a:schemeClr val="tx1"/>
                        </a:solidFill>
                        <a:latin typeface="Helvetica"/>
                        <a:ea typeface="Helvetica"/>
                        <a:cs typeface="Times New Roman"/>
                      </a:endParaRPr>
                    </a:p>
                  </a:txBody>
                  <a:tcPr marL="50800" marR="50800" marT="50800" marB="50800" anchor="ctr"/>
                </a:tc>
                <a:extLst>
                  <a:ext uri="{0D108BD9-81ED-4DB2-BD59-A6C34878D82A}">
                    <a16:rowId xmlns:a16="http://schemas.microsoft.com/office/drawing/2014/main" xmlns="" val="10000"/>
                  </a:ext>
                </a:extLst>
              </a:tr>
              <a:tr h="1665660">
                <a:tc>
                  <a:txBody>
                    <a:bodyPr/>
                    <a:lstStyle/>
                    <a:p>
                      <a:pPr algn="ctr">
                        <a:lnSpc>
                          <a:spcPct val="115000"/>
                        </a:lnSpc>
                        <a:spcAft>
                          <a:spcPts val="0"/>
                        </a:spcAft>
                      </a:pPr>
                      <a:r>
                        <a:rPr lang="id-ID" sz="1600" b="1" dirty="0" smtClean="0">
                          <a:solidFill>
                            <a:schemeClr val="tx1"/>
                          </a:solidFill>
                          <a:latin typeface="Times New Roman"/>
                          <a:ea typeface="Arial Unicode MS"/>
                          <a:cs typeface="Times New Roman"/>
                        </a:rPr>
                        <a:t>4</a:t>
                      </a:r>
                      <a:endParaRPr lang="en-US" sz="1600" b="1" dirty="0">
                        <a:solidFill>
                          <a:schemeClr val="tx1"/>
                        </a:solidFill>
                        <a:latin typeface="Times New Roman"/>
                        <a:ea typeface="Arial Unicode MS"/>
                        <a:cs typeface="Times New Roman"/>
                      </a:endParaRPr>
                    </a:p>
                  </a:txBody>
                  <a:tcPr marL="50800" marR="50800" marT="50800" marB="50800"/>
                </a:tc>
                <a:tc>
                  <a:txBody>
                    <a:bodyPr/>
                    <a:lstStyle/>
                    <a:p>
                      <a:pPr>
                        <a:lnSpc>
                          <a:spcPct val="115000"/>
                        </a:lnSpc>
                        <a:spcAft>
                          <a:spcPts val="0"/>
                        </a:spcAft>
                      </a:pPr>
                      <a:endParaRPr lang="en-US" sz="1600" b="1" dirty="0">
                        <a:solidFill>
                          <a:schemeClr val="tx1"/>
                        </a:solidFill>
                        <a:latin typeface="Times New Roman"/>
                        <a:ea typeface="Arial Unicode MS"/>
                        <a:cs typeface="Times New Roman"/>
                      </a:endParaRPr>
                    </a:p>
                  </a:txBody>
                  <a:tcPr marL="50800" marR="50800" marT="50800" marB="50800"/>
                </a:tc>
                <a:tc>
                  <a:txBody>
                    <a:bodyPr/>
                    <a:lstStyle/>
                    <a:p>
                      <a:pPr marL="342900" lvl="0" indent="-342900" algn="just">
                        <a:lnSpc>
                          <a:spcPct val="115000"/>
                        </a:lnSpc>
                        <a:buFont typeface="+mj-lt"/>
                        <a:buAutoNum type="arabicPeriod"/>
                      </a:pPr>
                      <a:r>
                        <a:rPr lang="en-US" sz="1600" b="1" dirty="0" smtClean="0"/>
                        <a:t>V</a:t>
                      </a:r>
                      <a:r>
                        <a:rPr lang="id-ID" sz="1600" b="1" dirty="0" smtClean="0"/>
                        <a:t>aliditas dan reabilitas</a:t>
                      </a:r>
                    </a:p>
                    <a:p>
                      <a:pPr marL="342900" lvl="0" indent="-342900" algn="just">
                        <a:lnSpc>
                          <a:spcPct val="115000"/>
                        </a:lnSpc>
                        <a:buFont typeface="+mj-lt"/>
                        <a:buAutoNum type="arabicPeriod"/>
                      </a:pPr>
                      <a:r>
                        <a:rPr lang="id-ID" sz="1600" b="1" dirty="0" smtClean="0"/>
                        <a:t>Keterampilan belajar dalam riset</a:t>
                      </a:r>
                    </a:p>
                    <a:p>
                      <a:pPr marL="342900" lvl="0" indent="-342900" algn="just">
                        <a:lnSpc>
                          <a:spcPct val="115000"/>
                        </a:lnSpc>
                        <a:buFont typeface="+mj-lt"/>
                        <a:buAutoNum type="arabicPeriod"/>
                      </a:pPr>
                      <a:r>
                        <a:rPr lang="id-ID" sz="1600" b="1" dirty="0" smtClean="0"/>
                        <a:t>Riset medis</a:t>
                      </a:r>
                    </a:p>
                  </a:txBody>
                  <a:tcPr marL="50800" marR="50800" marT="50800" marB="50800"/>
                </a:tc>
                <a:extLst>
                  <a:ext uri="{0D108BD9-81ED-4DB2-BD59-A6C34878D82A}">
                    <a16:rowId xmlns:a16="http://schemas.microsoft.com/office/drawing/2014/main" xmlns="" val="10002"/>
                  </a:ext>
                </a:extLst>
              </a:tr>
              <a:tr h="667526">
                <a:tc>
                  <a:txBody>
                    <a:bodyPr/>
                    <a:lstStyle/>
                    <a:p>
                      <a:pPr algn="ctr">
                        <a:lnSpc>
                          <a:spcPct val="115000"/>
                        </a:lnSpc>
                        <a:spcAft>
                          <a:spcPts val="0"/>
                        </a:spcAft>
                      </a:pPr>
                      <a:r>
                        <a:rPr lang="id-ID" sz="1600" dirty="0" smtClean="0">
                          <a:latin typeface="Times New Roman"/>
                          <a:ea typeface="Arial Unicode MS"/>
                          <a:cs typeface="Times New Roman"/>
                        </a:rPr>
                        <a:t>5</a:t>
                      </a:r>
                      <a:endParaRPr lang="en-US" sz="1600" dirty="0">
                        <a:latin typeface="Times New Roman"/>
                        <a:ea typeface="Arial Unicode MS"/>
                        <a:cs typeface="Times New Roman"/>
                      </a:endParaRPr>
                    </a:p>
                  </a:txBody>
                  <a:tcPr marL="50800" marR="50800" marT="50800" marB="50800"/>
                </a:tc>
                <a:tc>
                  <a:txBody>
                    <a:bodyPr/>
                    <a:lstStyle/>
                    <a:p>
                      <a:pPr>
                        <a:lnSpc>
                          <a:spcPct val="115000"/>
                        </a:lnSpc>
                        <a:spcAft>
                          <a:spcPts val="0"/>
                        </a:spcAft>
                      </a:pPr>
                      <a:endParaRPr lang="en-US" sz="1600" b="0" dirty="0">
                        <a:latin typeface="Times New Roman"/>
                        <a:ea typeface="Arial Unicode MS"/>
                        <a:cs typeface="Times New Roman"/>
                      </a:endParaRPr>
                    </a:p>
                  </a:txBody>
                  <a:tcPr marL="50800" marR="50800" marT="50800" marB="50800"/>
                </a:tc>
                <a:tc>
                  <a:txBody>
                    <a:bodyPr/>
                    <a:lstStyle/>
                    <a:p>
                      <a:pPr marL="342900" marR="0" lvl="0" indent="-342900" algn="just" defTabSz="457200" rtl="0" eaLnBrk="1" fontAlgn="auto" latinLnBrk="0" hangingPunct="1">
                        <a:lnSpc>
                          <a:spcPct val="115000"/>
                        </a:lnSpc>
                        <a:spcBef>
                          <a:spcPts val="0"/>
                        </a:spcBef>
                        <a:spcAft>
                          <a:spcPts val="0"/>
                        </a:spcAft>
                        <a:buClrTx/>
                        <a:buSzTx/>
                        <a:buFont typeface="+mj-lt"/>
                        <a:buAutoNum type="arabicPeriod"/>
                        <a:tabLst/>
                        <a:defRPr/>
                      </a:pPr>
                      <a:r>
                        <a:rPr lang="sv-SE" sz="1600" b="1" dirty="0" smtClean="0"/>
                        <a:t>D</a:t>
                      </a:r>
                      <a:r>
                        <a:rPr lang="id-ID" sz="1600" b="1" dirty="0" smtClean="0"/>
                        <a:t>esain penelitian kebidanan</a:t>
                      </a:r>
                    </a:p>
                    <a:p>
                      <a:pPr marL="342900" marR="0" lvl="0" indent="-342900" algn="just" defTabSz="457200" rtl="0" eaLnBrk="1" fontAlgn="auto" latinLnBrk="0" hangingPunct="1">
                        <a:lnSpc>
                          <a:spcPct val="115000"/>
                        </a:lnSpc>
                        <a:spcBef>
                          <a:spcPts val="0"/>
                        </a:spcBef>
                        <a:spcAft>
                          <a:spcPts val="0"/>
                        </a:spcAft>
                        <a:buClrTx/>
                        <a:buSzTx/>
                        <a:buFont typeface="+mj-lt"/>
                        <a:buAutoNum type="arabicPeriod"/>
                        <a:tabLst/>
                        <a:defRPr/>
                      </a:pPr>
                      <a:r>
                        <a:rPr lang="id-ID" sz="1600" b="1" dirty="0" smtClean="0"/>
                        <a:t>Rumus</a:t>
                      </a:r>
                      <a:r>
                        <a:rPr lang="id-ID" sz="1600" b="1" baseline="0" dirty="0" smtClean="0"/>
                        <a:t> masalah dan tujuan penelitian</a:t>
                      </a:r>
                    </a:p>
                    <a:p>
                      <a:pPr marL="342900" marR="0" lvl="0" indent="-342900" algn="just" defTabSz="457200" rtl="0" eaLnBrk="1" fontAlgn="auto" latinLnBrk="0" hangingPunct="1">
                        <a:lnSpc>
                          <a:spcPct val="115000"/>
                        </a:lnSpc>
                        <a:spcBef>
                          <a:spcPts val="0"/>
                        </a:spcBef>
                        <a:spcAft>
                          <a:spcPts val="0"/>
                        </a:spcAft>
                        <a:buClrTx/>
                        <a:buSzTx/>
                        <a:buFont typeface="+mj-lt"/>
                        <a:buAutoNum type="arabicPeriod"/>
                        <a:tabLst/>
                        <a:defRPr/>
                      </a:pPr>
                      <a:r>
                        <a:rPr lang="id-ID" sz="1600" b="1" baseline="0" dirty="0" smtClean="0"/>
                        <a:t>Kerangka konsep penelitian</a:t>
                      </a:r>
                      <a:endParaRPr lang="id-ID" sz="1600" b="0" dirty="0" smtClean="0"/>
                    </a:p>
                  </a:txBody>
                  <a:tcPr marL="50800" marR="50800" marT="50800" marB="5080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73515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Referensi</a:t>
            </a:r>
            <a:r>
              <a:rPr lang="en-US" dirty="0"/>
              <a:t> </a:t>
            </a:r>
          </a:p>
        </p:txBody>
      </p:sp>
      <p:sp>
        <p:nvSpPr>
          <p:cNvPr id="3" name="Content Placeholder 2"/>
          <p:cNvSpPr>
            <a:spLocks noGrp="1"/>
          </p:cNvSpPr>
          <p:nvPr>
            <p:ph sz="quarter" idx="13"/>
          </p:nvPr>
        </p:nvSpPr>
        <p:spPr/>
        <p:txBody>
          <a:bodyPr/>
          <a:lstStyle/>
          <a:p>
            <a:pPr lvl="0"/>
            <a:r>
              <a:rPr lang="en-US" b="1" dirty="0" err="1"/>
              <a:t>Gunakan</a:t>
            </a:r>
            <a:r>
              <a:rPr lang="en-US" b="1" dirty="0"/>
              <a:t> </a:t>
            </a:r>
            <a:r>
              <a:rPr lang="en-US" b="1" dirty="0" err="1"/>
              <a:t>Mandeley</a:t>
            </a:r>
            <a:endParaRPr lang="en-US" b="1" dirty="0"/>
          </a:p>
        </p:txBody>
      </p:sp>
      <p:pic>
        <p:nvPicPr>
          <p:cNvPr id="3074" name="Picture 2" descr="D:\HAMDIYAH\MATA KULIAH AJAR\DOKUMENTASI 2020\download (5).jpg"/>
          <p:cNvPicPr>
            <a:picLocks noChangeAspect="1" noChangeArrowheads="1"/>
          </p:cNvPicPr>
          <p:nvPr/>
        </p:nvPicPr>
        <p:blipFill>
          <a:blip r:embed="rId2"/>
          <a:srcRect/>
          <a:stretch>
            <a:fillRect/>
          </a:stretch>
        </p:blipFill>
        <p:spPr bwMode="auto">
          <a:xfrm>
            <a:off x="4038600" y="2362200"/>
            <a:ext cx="2519363" cy="25193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Contoh</a:t>
            </a:r>
            <a:r>
              <a:rPr lang="en-US" dirty="0"/>
              <a:t> </a:t>
            </a:r>
            <a:r>
              <a:rPr lang="en-US" dirty="0" err="1"/>
              <a:t>artikel</a:t>
            </a:r>
            <a:r>
              <a:rPr lang="en-US" dirty="0"/>
              <a:t> / </a:t>
            </a:r>
            <a:r>
              <a:rPr lang="en-US" dirty="0" err="1"/>
              <a:t>jurnal</a:t>
            </a:r>
            <a:endParaRPr lang="en-US" dirty="0"/>
          </a:p>
        </p:txBody>
      </p:sp>
      <p:sp>
        <p:nvSpPr>
          <p:cNvPr id="3" name="Content Placeholder 2"/>
          <p:cNvSpPr>
            <a:spLocks noGrp="1"/>
          </p:cNvSpPr>
          <p:nvPr>
            <p:ph sz="quarter" idx="13"/>
          </p:nvPr>
        </p:nvSpPr>
        <p:spPr/>
        <p:txBody>
          <a:bodyPr/>
          <a:lstStyle/>
          <a:p>
            <a:r>
              <a:rPr lang="en-US" dirty="0">
                <a:hlinkClick r:id="rId2"/>
              </a:rPr>
              <a:t>http://www.who.int/</a:t>
            </a:r>
            <a:endParaRPr lang="en-US" dirty="0"/>
          </a:p>
          <a:p>
            <a:r>
              <a:rPr lang="en-US" dirty="0" err="1"/>
              <a:t>Pubmed</a:t>
            </a:r>
            <a:endParaRPr lang="en-US" dirty="0"/>
          </a:p>
          <a:p>
            <a:r>
              <a:rPr lang="en-US" dirty="0"/>
              <a:t>Portal </a:t>
            </a:r>
            <a:r>
              <a:rPr lang="en-US" dirty="0" err="1"/>
              <a:t>garuda</a:t>
            </a:r>
            <a:endParaRPr lang="en-US" dirty="0"/>
          </a:p>
          <a:p>
            <a:r>
              <a:rPr lang="en-US" dirty="0" err="1">
                <a:solidFill>
                  <a:srgbClr val="FF0000"/>
                </a:solidFill>
              </a:rPr>
              <a:t>Blogspot</a:t>
            </a:r>
            <a:r>
              <a:rPr lang="en-US" dirty="0">
                <a:solidFill>
                  <a:srgbClr val="FF0000"/>
                </a:solidFill>
              </a:rPr>
              <a:t>/</a:t>
            </a:r>
            <a:r>
              <a:rPr lang="en-US" dirty="0" err="1">
                <a:solidFill>
                  <a:srgbClr val="FF0000"/>
                </a:solidFill>
              </a:rPr>
              <a:t>wordpress</a:t>
            </a:r>
            <a:r>
              <a:rPr lang="en-US" dirty="0">
                <a:solidFill>
                  <a:srgbClr val="FF0000"/>
                </a:solidFill>
                <a:sym typeface="Wingdings" pitchFamily="2" charset="2"/>
              </a:rPr>
              <a:t> NO</a:t>
            </a:r>
            <a:endParaRPr lang="en-US" dirty="0">
              <a:solidFill>
                <a:srgbClr val="FF0000"/>
              </a:solidFill>
            </a:endParaRPr>
          </a:p>
          <a:p>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subTitle" idx="1"/>
          </p:nvPr>
        </p:nvSpPr>
        <p:spPr>
          <a:xfrm rot="-665">
            <a:off x="2702320" y="3657934"/>
            <a:ext cx="3456461" cy="408251"/>
          </a:xfrm>
          <a:prstGeom prst="rect">
            <a:avLst/>
          </a:prstGeom>
        </p:spPr>
        <p:txBody>
          <a:bodyPr spcFirstLastPara="1" vert="horz" wrap="square" lIns="91425" tIns="91425" rIns="91425" bIns="91425" rtlCol="0" anchor="t" anchorCtr="0">
            <a:noAutofit/>
          </a:bodyPr>
          <a:lstStyle/>
          <a:p>
            <a:pPr algn="ctr">
              <a:spcBef>
                <a:spcPts val="0"/>
              </a:spcBef>
            </a:pPr>
            <a:r>
              <a:rPr lang="en-US" dirty="0" smtClean="0"/>
              <a:t>SELAMAT DATANG CALON PENELITI</a:t>
            </a:r>
            <a:endParaRPr lang="en-US" dirty="0"/>
          </a:p>
        </p:txBody>
      </p:sp>
      <p:sp>
        <p:nvSpPr>
          <p:cNvPr id="216" name="Google Shape;216;p36"/>
          <p:cNvSpPr txBox="1">
            <a:spLocks noGrp="1"/>
          </p:cNvSpPr>
          <p:nvPr>
            <p:ph type="ctrTitle"/>
          </p:nvPr>
        </p:nvSpPr>
        <p:spPr>
          <a:xfrm>
            <a:off x="1066800" y="990600"/>
            <a:ext cx="6727500" cy="2499600"/>
          </a:xfrm>
          <a:prstGeom prst="rect">
            <a:avLst/>
          </a:prstGeom>
        </p:spPr>
        <p:txBody>
          <a:bodyPr spcFirstLastPara="1" vert="horz" wrap="square" lIns="91425" tIns="91425" rIns="91425" bIns="91425" rtlCol="0" anchor="t" anchorCtr="0">
            <a:noAutofit/>
          </a:bodyPr>
          <a:lstStyle/>
          <a:p>
            <a:pPr algn="ctr">
              <a:spcBef>
                <a:spcPts val="0"/>
              </a:spcBef>
              <a:buClr>
                <a:schemeClr val="dk1"/>
              </a:buClr>
              <a:buSzPts val="1100"/>
            </a:pPr>
            <a:r>
              <a:rPr lang="en" sz="1400" dirty="0"/>
              <a:t>Indonesia Krisis Peneliti</a:t>
            </a:r>
            <a:br>
              <a:rPr lang="en" sz="1400" dirty="0"/>
            </a:br>
            <a:r>
              <a:rPr lang="en" sz="1400" dirty="0"/>
              <a:t/>
            </a:r>
            <a:br>
              <a:rPr lang="en" sz="1400" dirty="0"/>
            </a:br>
            <a:r>
              <a:rPr lang="en" sz="1400" dirty="0"/>
              <a:t>LIPI pada Tahun 2016 “Jumlah peneliti di Indonesia jauh tertinggal jika dibandingkan dengan negara berkembang lainnya. Jumlah peneliti kurang dari 10 ribu orang dibandingkan dengan rasio jumlah penduduk, hanya ada sekitar 4 orang/1 juta penduduk.” </a:t>
            </a:r>
            <a:br>
              <a:rPr lang="en" sz="1400" dirty="0"/>
            </a:br>
            <a:r>
              <a:rPr lang="en" sz="1400" dirty="0"/>
              <a:t/>
            </a:r>
            <a:br>
              <a:rPr lang="en" sz="1400" dirty="0"/>
            </a:br>
            <a:r>
              <a:rPr lang="en" sz="1400" dirty="0"/>
              <a:t>I</a:t>
            </a:r>
            <a:r>
              <a:rPr lang="en" sz="1400" dirty="0"/>
              <a:t>lmu kesehatan bukan hal tabu yang patut diabaikan. </a:t>
            </a:r>
            <a:r>
              <a:rPr lang="en-US" sz="1400" dirty="0"/>
              <a:t>D</a:t>
            </a:r>
            <a:r>
              <a:rPr lang="en" sz="1400" dirty="0"/>
              <a:t>i dalamnya tersimpan  banyak rahasia, teori, dan fakta yang sampai sekarang belum terpecahkan atau bahkan belum ditemukan.  </a:t>
            </a:r>
            <a:r>
              <a:rPr lang="en-US" sz="1400" dirty="0" err="1"/>
              <a:t>Penelitian</a:t>
            </a:r>
            <a:r>
              <a:rPr lang="en-US" sz="1400" dirty="0"/>
              <a:t> </a:t>
            </a:r>
            <a:r>
              <a:rPr lang="en-US" sz="1400" dirty="0" err="1"/>
              <a:t>adalah</a:t>
            </a:r>
            <a:r>
              <a:rPr lang="en-US" sz="1400" dirty="0"/>
              <a:t> </a:t>
            </a:r>
            <a:r>
              <a:rPr lang="en-US" sz="1400" dirty="0" err="1"/>
              <a:t>tindakan</a:t>
            </a:r>
            <a:r>
              <a:rPr lang="en-US" sz="1400" dirty="0"/>
              <a:t> </a:t>
            </a:r>
            <a:r>
              <a:rPr lang="en-US" sz="1400" dirty="0" err="1"/>
              <a:t>mulia</a:t>
            </a:r>
            <a:r>
              <a:rPr lang="en-US" sz="1400" dirty="0"/>
              <a:t>, </a:t>
            </a:r>
            <a:r>
              <a:rPr lang="en-US" sz="1400" dirty="0" err="1"/>
              <a:t>karena</a:t>
            </a:r>
            <a:r>
              <a:rPr lang="en-US" sz="1400" dirty="0"/>
              <a:t> </a:t>
            </a:r>
            <a:r>
              <a:rPr lang="en-US" sz="1400" dirty="0" err="1"/>
              <a:t>ia</a:t>
            </a:r>
            <a:r>
              <a:rPr lang="en-US" sz="1400" dirty="0"/>
              <a:t> </a:t>
            </a:r>
            <a:r>
              <a:rPr lang="en-US" sz="1400" dirty="0" err="1"/>
              <a:t>mengungkapkan</a:t>
            </a:r>
            <a:r>
              <a:rPr lang="en-US" sz="1400" dirty="0"/>
              <a:t> </a:t>
            </a:r>
            <a:r>
              <a:rPr lang="en-US" sz="1400" dirty="0" err="1"/>
              <a:t>betapa</a:t>
            </a:r>
            <a:r>
              <a:rPr lang="en-US" sz="1400" dirty="0"/>
              <a:t> </a:t>
            </a:r>
            <a:r>
              <a:rPr lang="en-US" sz="1400" dirty="0"/>
              <a:t> </a:t>
            </a:r>
            <a:r>
              <a:rPr lang="en-US" sz="1400" dirty="0" err="1"/>
              <a:t>banyak</a:t>
            </a:r>
            <a:r>
              <a:rPr lang="en-US" sz="1400" dirty="0"/>
              <a:t> </a:t>
            </a:r>
            <a:r>
              <a:rPr lang="en-US" sz="1400" dirty="0" err="1"/>
              <a:t>keajaiban</a:t>
            </a:r>
            <a:r>
              <a:rPr lang="en-US" sz="1400" dirty="0"/>
              <a:t> </a:t>
            </a:r>
            <a:r>
              <a:rPr lang="en-US" sz="1400" dirty="0" err="1"/>
              <a:t>ciptaan</a:t>
            </a:r>
            <a:r>
              <a:rPr lang="en-US" sz="1400" dirty="0"/>
              <a:t> </a:t>
            </a:r>
            <a:r>
              <a:rPr lang="en-US" sz="1400" dirty="0" err="1"/>
              <a:t>tuhan</a:t>
            </a:r>
            <a:r>
              <a:rPr lang="en-US" sz="1400" dirty="0"/>
              <a:t> </a:t>
            </a:r>
            <a:r>
              <a:rPr lang="en-US" sz="1400" dirty="0"/>
              <a:t>yang </a:t>
            </a:r>
            <a:r>
              <a:rPr lang="en-US" sz="1400" dirty="0" err="1"/>
              <a:t>tersembunyi</a:t>
            </a:r>
            <a:r>
              <a:rPr lang="en-US" sz="1400" dirty="0"/>
              <a:t>.</a:t>
            </a:r>
            <a:endParaRPr sz="1050" dirty="0"/>
          </a:p>
        </p:txBody>
      </p:sp>
    </p:spTree>
    <p:extLst>
      <p:ext uri="{BB962C8B-B14F-4D97-AF65-F5344CB8AC3E}">
        <p14:creationId xmlns:p14="http://schemas.microsoft.com/office/powerpoint/2010/main" val="392185518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 </a:t>
            </a:r>
            <a:r>
              <a:rPr lang="en-US" dirty="0" err="1"/>
              <a:t>tambahan</a:t>
            </a:r>
            <a:endParaRPr lang="en-US" dirty="0"/>
          </a:p>
        </p:txBody>
      </p:sp>
      <p:sp>
        <p:nvSpPr>
          <p:cNvPr id="3" name="Content Placeholder 2"/>
          <p:cNvSpPr>
            <a:spLocks noGrp="1"/>
          </p:cNvSpPr>
          <p:nvPr>
            <p:ph sz="quarter" idx="13"/>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134533" y="190500"/>
            <a:ext cx="7704667" cy="1257300"/>
          </a:xfrm>
        </p:spPr>
        <p:txBody>
          <a:bodyPr/>
          <a:lstStyle/>
          <a:p>
            <a:pPr algn="ctr" eaLnBrk="1" hangingPunct="1"/>
            <a:r>
              <a:rPr lang="en-US" dirty="0" err="1"/>
              <a:t>Profil</a:t>
            </a:r>
            <a:r>
              <a:rPr lang="en-US" dirty="0"/>
              <a:t> </a:t>
            </a:r>
          </a:p>
        </p:txBody>
      </p:sp>
      <p:sp>
        <p:nvSpPr>
          <p:cNvPr id="3" name="Content Placeholder 2"/>
          <p:cNvSpPr>
            <a:spLocks noGrp="1"/>
          </p:cNvSpPr>
          <p:nvPr>
            <p:ph sz="quarter" idx="13"/>
          </p:nvPr>
        </p:nvSpPr>
        <p:spPr>
          <a:xfrm>
            <a:off x="609600" y="1219200"/>
            <a:ext cx="8229600" cy="4800600"/>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dirty="0" err="1"/>
              <a:t>Nama</a:t>
            </a:r>
            <a:r>
              <a:rPr lang="en-US" dirty="0"/>
              <a:t>	: </a:t>
            </a:r>
            <a:r>
              <a:rPr lang="en-US" dirty="0" err="1"/>
              <a:t>Hamdiyah</a:t>
            </a:r>
            <a:r>
              <a:rPr lang="en-US" dirty="0"/>
              <a:t>, S.ST., </a:t>
            </a:r>
            <a:r>
              <a:rPr lang="en-US" dirty="0" err="1"/>
              <a:t>M.Keb</a:t>
            </a:r>
            <a:endParaRPr lang="en-US" dirty="0"/>
          </a:p>
          <a:p>
            <a:pPr marL="274320" indent="-274320" eaLnBrk="1" fontAlgn="auto" hangingPunct="1">
              <a:spcBef>
                <a:spcPts val="580"/>
              </a:spcBef>
              <a:spcAft>
                <a:spcPts val="0"/>
              </a:spcAft>
              <a:buFont typeface="Wingdings 2"/>
              <a:buChar char=""/>
              <a:defRPr/>
            </a:pPr>
            <a:r>
              <a:rPr lang="en-US" dirty="0" err="1"/>
              <a:t>Tetala</a:t>
            </a:r>
            <a:r>
              <a:rPr lang="en-US" dirty="0"/>
              <a:t>	: </a:t>
            </a:r>
            <a:r>
              <a:rPr lang="en-US" dirty="0" err="1"/>
              <a:t>Pinrang</a:t>
            </a:r>
            <a:r>
              <a:rPr lang="en-US" dirty="0"/>
              <a:t>, 5 April 1990</a:t>
            </a:r>
          </a:p>
          <a:p>
            <a:pPr marL="274320" indent="-274320" eaLnBrk="1" fontAlgn="auto" hangingPunct="1">
              <a:spcBef>
                <a:spcPts val="580"/>
              </a:spcBef>
              <a:spcAft>
                <a:spcPts val="0"/>
              </a:spcAft>
              <a:buFont typeface="Wingdings 2"/>
              <a:buChar char=""/>
              <a:defRPr/>
            </a:pPr>
            <a:r>
              <a:rPr lang="en-US" dirty="0" err="1"/>
              <a:t>Alamat</a:t>
            </a:r>
            <a:r>
              <a:rPr lang="en-US" dirty="0"/>
              <a:t>	: BTN </a:t>
            </a:r>
            <a:r>
              <a:rPr lang="en-US" dirty="0" err="1"/>
              <a:t>Pepabri</a:t>
            </a:r>
            <a:r>
              <a:rPr lang="en-US" dirty="0"/>
              <a:t>, </a:t>
            </a:r>
            <a:r>
              <a:rPr lang="en-US" dirty="0" err="1"/>
              <a:t>Kabupaten</a:t>
            </a:r>
            <a:r>
              <a:rPr lang="en-US" dirty="0"/>
              <a:t> </a:t>
            </a:r>
            <a:r>
              <a:rPr lang="en-US" dirty="0" err="1"/>
              <a:t>Sidrap</a:t>
            </a:r>
            <a:endParaRPr lang="en-US" dirty="0"/>
          </a:p>
          <a:p>
            <a:pPr marL="274320" indent="-274320" eaLnBrk="1" fontAlgn="auto" hangingPunct="1">
              <a:spcBef>
                <a:spcPts val="580"/>
              </a:spcBef>
              <a:spcAft>
                <a:spcPts val="0"/>
              </a:spcAft>
              <a:buFont typeface="Wingdings 2"/>
              <a:buChar char=""/>
              <a:defRPr/>
            </a:pPr>
            <a:r>
              <a:rPr lang="en-US" dirty="0" err="1"/>
              <a:t>No.HP</a:t>
            </a:r>
            <a:r>
              <a:rPr lang="en-US" dirty="0"/>
              <a:t>	: 	 </a:t>
            </a:r>
            <a:r>
              <a:rPr lang="id-ID" dirty="0"/>
              <a:t>           </a:t>
            </a:r>
            <a:r>
              <a:rPr lang="en-US" dirty="0"/>
              <a:t> +62 853-4362-2867</a:t>
            </a:r>
            <a:endParaRPr lang="id-ID" dirty="0"/>
          </a:p>
          <a:p>
            <a:pPr marL="274320" indent="-274320" eaLnBrk="1" fontAlgn="auto" hangingPunct="1">
              <a:spcBef>
                <a:spcPts val="580"/>
              </a:spcBef>
              <a:spcAft>
                <a:spcPts val="0"/>
              </a:spcAft>
              <a:buFont typeface="Wingdings 2"/>
              <a:buChar char=""/>
              <a:defRPr/>
            </a:pPr>
            <a:r>
              <a:rPr lang="en-US" dirty="0"/>
              <a:t>Email 	: hamdiyahliyaaa@gmail.com</a:t>
            </a:r>
            <a:endParaRPr lang="en-US" u="sng" dirty="0"/>
          </a:p>
          <a:p>
            <a:pPr marL="274320" indent="-274320" eaLnBrk="1" fontAlgn="auto" hangingPunct="1">
              <a:spcBef>
                <a:spcPts val="580"/>
              </a:spcBef>
              <a:spcAft>
                <a:spcPts val="0"/>
              </a:spcAft>
              <a:buFont typeface="Wingdings 2"/>
              <a:buChar char=""/>
              <a:defRPr/>
            </a:pPr>
            <a:r>
              <a:rPr lang="en-US" dirty="0" err="1"/>
              <a:t>Riwayat</a:t>
            </a:r>
            <a:r>
              <a:rPr lang="en-US" dirty="0"/>
              <a:t> </a:t>
            </a:r>
            <a:r>
              <a:rPr lang="en-US" dirty="0" err="1"/>
              <a:t>pendikan</a:t>
            </a:r>
            <a:r>
              <a:rPr lang="en-US" dirty="0"/>
              <a:t> :</a:t>
            </a:r>
          </a:p>
          <a:p>
            <a:pPr lvl="8">
              <a:defRPr/>
            </a:pPr>
            <a:r>
              <a:rPr lang="en-US" sz="2400" dirty="0"/>
              <a:t>DIII </a:t>
            </a:r>
            <a:r>
              <a:rPr lang="en-US" sz="2400" dirty="0" err="1"/>
              <a:t>Akademi</a:t>
            </a:r>
            <a:r>
              <a:rPr lang="en-US" sz="2400" dirty="0"/>
              <a:t> </a:t>
            </a:r>
            <a:r>
              <a:rPr lang="en-US" sz="2400" dirty="0" err="1"/>
              <a:t>Kebidanan</a:t>
            </a:r>
            <a:r>
              <a:rPr lang="en-US" sz="2400" dirty="0"/>
              <a:t> </a:t>
            </a:r>
            <a:r>
              <a:rPr lang="en-US" sz="2400" dirty="0" err="1"/>
              <a:t>Muhammadiyah</a:t>
            </a:r>
            <a:r>
              <a:rPr lang="en-US" sz="2400" dirty="0"/>
              <a:t> </a:t>
            </a:r>
            <a:r>
              <a:rPr lang="en-US" sz="2400" dirty="0" err="1"/>
              <a:t>Palopo</a:t>
            </a:r>
            <a:endParaRPr lang="en-US" sz="2400" dirty="0"/>
          </a:p>
          <a:p>
            <a:pPr lvl="8">
              <a:defRPr/>
            </a:pPr>
            <a:r>
              <a:rPr lang="en-US" sz="2400" dirty="0"/>
              <a:t>DIV </a:t>
            </a:r>
            <a:r>
              <a:rPr lang="en-US" sz="2400" dirty="0" err="1"/>
              <a:t>Bidan</a:t>
            </a:r>
            <a:r>
              <a:rPr lang="en-US" sz="2400" dirty="0"/>
              <a:t> </a:t>
            </a:r>
            <a:r>
              <a:rPr lang="en-US" sz="2400" dirty="0" err="1"/>
              <a:t>Pendidik</a:t>
            </a:r>
            <a:r>
              <a:rPr lang="en-US" sz="2400" dirty="0"/>
              <a:t> </a:t>
            </a:r>
            <a:r>
              <a:rPr lang="en-US" sz="2400" dirty="0" err="1"/>
              <a:t>Poltekkes</a:t>
            </a:r>
            <a:r>
              <a:rPr lang="en-US" sz="2400" dirty="0"/>
              <a:t> Surakarta</a:t>
            </a:r>
          </a:p>
          <a:p>
            <a:pPr lvl="8">
              <a:defRPr/>
            </a:pPr>
            <a:r>
              <a:rPr lang="en-US" sz="2400" dirty="0"/>
              <a:t>S2 </a:t>
            </a:r>
            <a:r>
              <a:rPr lang="en-US" sz="2400" dirty="0" err="1"/>
              <a:t>Kebidanan</a:t>
            </a:r>
            <a:r>
              <a:rPr lang="en-US" sz="2400" dirty="0"/>
              <a:t> </a:t>
            </a:r>
            <a:r>
              <a:rPr lang="en-US" sz="2400" dirty="0" err="1"/>
              <a:t>Universitas</a:t>
            </a:r>
            <a:r>
              <a:rPr lang="en-US" sz="2400" dirty="0"/>
              <a:t> </a:t>
            </a:r>
            <a:r>
              <a:rPr lang="en-US" sz="2400" dirty="0" err="1"/>
              <a:t>Hasanuddin</a:t>
            </a:r>
            <a:endParaRPr lang="en-US" sz="2400" dirty="0"/>
          </a:p>
          <a:p>
            <a:pPr marL="274320" indent="-274320" eaLnBrk="1" fontAlgn="auto" hangingPunct="1">
              <a:spcBef>
                <a:spcPts val="580"/>
              </a:spcBef>
              <a:spcAft>
                <a:spcPts val="0"/>
              </a:spcAft>
              <a:buFont typeface="Wingdings 2"/>
              <a:buChar char=""/>
              <a:defRPr/>
            </a:pPr>
            <a:endParaRPr lang="en-US" dirty="0"/>
          </a:p>
        </p:txBody>
      </p:sp>
      <p:pic>
        <p:nvPicPr>
          <p:cNvPr id="2050" name="Picture 2" descr="D:\HAMDIYAH\MATA KULIAH AJAR\DOKUMENTASI 2020\download (4).jpg"/>
          <p:cNvPicPr>
            <a:picLocks noChangeAspect="1" noChangeArrowheads="1"/>
          </p:cNvPicPr>
          <p:nvPr/>
        </p:nvPicPr>
        <p:blipFill>
          <a:blip r:embed="rId2"/>
          <a:srcRect/>
          <a:stretch>
            <a:fillRect/>
          </a:stretch>
        </p:blipFill>
        <p:spPr bwMode="auto">
          <a:xfrm>
            <a:off x="2133600" y="2228850"/>
            <a:ext cx="884464" cy="4953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F2A0A2-9ACC-4771-B299-92DA3099558D}"/>
              </a:ext>
            </a:extLst>
          </p:cNvPr>
          <p:cNvSpPr>
            <a:spLocks noGrp="1"/>
          </p:cNvSpPr>
          <p:nvPr>
            <p:ph type="title"/>
          </p:nvPr>
        </p:nvSpPr>
        <p:spPr>
          <a:xfrm>
            <a:off x="982133" y="457201"/>
            <a:ext cx="7704667" cy="914399"/>
          </a:xfrm>
        </p:spPr>
        <p:txBody>
          <a:bodyPr/>
          <a:lstStyle/>
          <a:p>
            <a:r>
              <a:rPr lang="id-ID" dirty="0" smtClean="0"/>
              <a:t>TIM </a:t>
            </a:r>
            <a:endParaRPr lang="en-US" dirty="0"/>
          </a:p>
        </p:txBody>
      </p:sp>
      <p:sp>
        <p:nvSpPr>
          <p:cNvPr id="3" name="Content Placeholder 2">
            <a:extLst>
              <a:ext uri="{FF2B5EF4-FFF2-40B4-BE49-F238E27FC236}">
                <a16:creationId xmlns:a16="http://schemas.microsoft.com/office/drawing/2014/main" xmlns="" id="{643FB2E2-B8B2-47AF-983D-EFCC1BE3D910}"/>
              </a:ext>
            </a:extLst>
          </p:cNvPr>
          <p:cNvSpPr>
            <a:spLocks noGrp="1"/>
          </p:cNvSpPr>
          <p:nvPr>
            <p:ph sz="quarter" idx="13"/>
          </p:nvPr>
        </p:nvSpPr>
        <p:spPr>
          <a:xfrm>
            <a:off x="982133" y="1371600"/>
            <a:ext cx="7704667" cy="4628216"/>
          </a:xfrm>
        </p:spPr>
        <p:txBody>
          <a:bodyPr>
            <a:normAutofit/>
          </a:bodyPr>
          <a:lstStyle/>
          <a:p>
            <a:r>
              <a:rPr lang="id-ID" sz="3200" dirty="0" smtClean="0"/>
              <a:t>NS. SULAEMAN, S.kep., M.Kep</a:t>
            </a:r>
          </a:p>
          <a:p>
            <a:r>
              <a:rPr lang="id-ID" sz="3200" dirty="0" smtClean="0"/>
              <a:t>Dr. Muhamamd tahir, skm., m.kes</a:t>
            </a:r>
            <a:endParaRPr lang="en-US" sz="3200" dirty="0"/>
          </a:p>
        </p:txBody>
      </p:sp>
    </p:spTree>
    <p:extLst>
      <p:ext uri="{BB962C8B-B14F-4D97-AF65-F5344CB8AC3E}">
        <p14:creationId xmlns:p14="http://schemas.microsoft.com/office/powerpoint/2010/main" val="2993380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Kontrak</a:t>
            </a:r>
            <a:r>
              <a:rPr lang="en-US" dirty="0"/>
              <a:t> </a:t>
            </a:r>
            <a:r>
              <a:rPr lang="en-US" dirty="0" err="1"/>
              <a:t>Perkuliahan</a:t>
            </a:r>
            <a:endParaRPr lang="en-US" dirty="0"/>
          </a:p>
        </p:txBody>
      </p:sp>
      <p:sp>
        <p:nvSpPr>
          <p:cNvPr id="3" name="Content Placeholder 2"/>
          <p:cNvSpPr>
            <a:spLocks noGrp="1"/>
          </p:cNvSpPr>
          <p:nvPr>
            <p:ph sz="quarter" idx="13"/>
          </p:nvPr>
        </p:nvSpPr>
        <p:spPr/>
        <p:txBody>
          <a:bodyPr>
            <a:normAutofit lnSpcReduction="10000"/>
          </a:bodyPr>
          <a:lstStyle/>
          <a:p>
            <a:pPr lvl="0"/>
            <a:r>
              <a:rPr lang="en-US" sz="2400" dirty="0" err="1"/>
              <a:t>Mahasiswa</a:t>
            </a:r>
            <a:r>
              <a:rPr lang="en-US" sz="2400" dirty="0"/>
              <a:t> </a:t>
            </a:r>
            <a:r>
              <a:rPr lang="en-US" sz="2400" dirty="0" err="1"/>
              <a:t>diharapkan</a:t>
            </a:r>
            <a:r>
              <a:rPr lang="en-US" sz="2400" dirty="0"/>
              <a:t> </a:t>
            </a:r>
            <a:r>
              <a:rPr lang="en-US" sz="2400" dirty="0" err="1"/>
              <a:t>dapat</a:t>
            </a:r>
            <a:r>
              <a:rPr lang="en-US" sz="2400" dirty="0"/>
              <a:t> </a:t>
            </a:r>
            <a:r>
              <a:rPr lang="en-US" sz="2400" dirty="0" err="1"/>
              <a:t>menelaah</a:t>
            </a:r>
            <a:r>
              <a:rPr lang="en-US" sz="2400" dirty="0"/>
              <a:t> </a:t>
            </a:r>
            <a:r>
              <a:rPr lang="en-US" sz="2400" dirty="0" err="1"/>
              <a:t>buku-buku</a:t>
            </a:r>
            <a:r>
              <a:rPr lang="en-US" sz="2400" dirty="0"/>
              <a:t> </a:t>
            </a:r>
            <a:r>
              <a:rPr lang="en-US" sz="2400" dirty="0" err="1"/>
              <a:t>sumber</a:t>
            </a:r>
            <a:r>
              <a:rPr lang="en-US" sz="2400" dirty="0"/>
              <a:t> </a:t>
            </a:r>
            <a:r>
              <a:rPr lang="en-US" sz="2400" dirty="0" err="1"/>
              <a:t>untuk</a:t>
            </a:r>
            <a:r>
              <a:rPr lang="en-US" sz="2400" dirty="0"/>
              <a:t> </a:t>
            </a:r>
            <a:r>
              <a:rPr lang="en-US" sz="2400" dirty="0" err="1"/>
              <a:t>menambah</a:t>
            </a:r>
            <a:r>
              <a:rPr lang="en-US" sz="2400" dirty="0"/>
              <a:t> </a:t>
            </a:r>
            <a:r>
              <a:rPr lang="en-US" sz="2400" dirty="0" err="1"/>
              <a:t>wawasannya</a:t>
            </a:r>
            <a:r>
              <a:rPr lang="en-US" sz="2400" dirty="0"/>
              <a:t>. </a:t>
            </a:r>
          </a:p>
          <a:p>
            <a:pPr lvl="0"/>
            <a:r>
              <a:rPr lang="en-US" sz="2400" dirty="0" err="1"/>
              <a:t>Mahasiswa</a:t>
            </a:r>
            <a:r>
              <a:rPr lang="en-US" sz="2400" dirty="0"/>
              <a:t> </a:t>
            </a:r>
            <a:r>
              <a:rPr lang="en-US" sz="2400" dirty="0" err="1"/>
              <a:t>harus</a:t>
            </a:r>
            <a:r>
              <a:rPr lang="en-US" sz="2400" dirty="0"/>
              <a:t> </a:t>
            </a:r>
            <a:r>
              <a:rPr lang="en-US" sz="2400" dirty="0" err="1"/>
              <a:t>mengerjakan</a:t>
            </a:r>
            <a:r>
              <a:rPr lang="en-US" sz="2400" dirty="0"/>
              <a:t> </a:t>
            </a:r>
            <a:r>
              <a:rPr lang="en-US" sz="2400" dirty="0" err="1"/>
              <a:t>dan</a:t>
            </a:r>
            <a:r>
              <a:rPr lang="en-US" sz="2400" dirty="0"/>
              <a:t> </a:t>
            </a:r>
            <a:r>
              <a:rPr lang="en-US" sz="2400" dirty="0" err="1"/>
              <a:t>mengumpulkan</a:t>
            </a:r>
            <a:r>
              <a:rPr lang="en-US" sz="2400" dirty="0"/>
              <a:t> </a:t>
            </a:r>
            <a:r>
              <a:rPr lang="en-US" sz="2400" dirty="0" err="1"/>
              <a:t>tugas-tugas</a:t>
            </a:r>
            <a:r>
              <a:rPr lang="en-US" sz="2400" dirty="0"/>
              <a:t> yang </a:t>
            </a:r>
            <a:r>
              <a:rPr lang="en-US" sz="2400" dirty="0" err="1"/>
              <a:t>telah</a:t>
            </a:r>
            <a:r>
              <a:rPr lang="en-US" sz="2400" dirty="0"/>
              <a:t> </a:t>
            </a:r>
            <a:r>
              <a:rPr lang="en-US" sz="2400" dirty="0" err="1"/>
              <a:t>diberikan</a:t>
            </a:r>
            <a:r>
              <a:rPr lang="en-US" sz="2400" dirty="0"/>
              <a:t> </a:t>
            </a:r>
            <a:r>
              <a:rPr lang="en-US" sz="2400" dirty="0" err="1"/>
              <a:t>dosen</a:t>
            </a:r>
            <a:r>
              <a:rPr lang="en-US" sz="2400" dirty="0"/>
              <a:t>.</a:t>
            </a:r>
          </a:p>
          <a:p>
            <a:r>
              <a:rPr lang="en-ID" sz="2400" dirty="0" err="1"/>
              <a:t>Melaksanakan</a:t>
            </a:r>
            <a:r>
              <a:rPr lang="en-ID" sz="2400" dirty="0"/>
              <a:t> mid-semester </a:t>
            </a:r>
            <a:r>
              <a:rPr lang="en-ID" sz="2400" dirty="0" err="1"/>
              <a:t>dan</a:t>
            </a:r>
            <a:r>
              <a:rPr lang="en-ID" sz="2400" dirty="0"/>
              <a:t> </a:t>
            </a:r>
            <a:r>
              <a:rPr lang="en-ID" sz="2400" dirty="0" err="1"/>
              <a:t>ujian</a:t>
            </a:r>
            <a:r>
              <a:rPr lang="en-ID" sz="2400" dirty="0"/>
              <a:t> </a:t>
            </a:r>
            <a:r>
              <a:rPr lang="en-ID" sz="2400" dirty="0" err="1"/>
              <a:t>akhir</a:t>
            </a:r>
            <a:r>
              <a:rPr lang="en-ID" sz="2400" dirty="0"/>
              <a:t> semester</a:t>
            </a:r>
          </a:p>
          <a:p>
            <a:r>
              <a:rPr lang="en-ID" sz="2400" dirty="0" err="1"/>
              <a:t>Mahasiswa</a:t>
            </a:r>
            <a:r>
              <a:rPr lang="en-ID" sz="2400" dirty="0"/>
              <a:t> </a:t>
            </a:r>
            <a:r>
              <a:rPr lang="en-ID" sz="2400" dirty="0" err="1"/>
              <a:t>diharapkan</a:t>
            </a:r>
            <a:r>
              <a:rPr lang="en-ID" sz="2400" dirty="0"/>
              <a:t> </a:t>
            </a:r>
            <a:r>
              <a:rPr lang="en-ID" sz="2400" dirty="0" err="1"/>
              <a:t>menelaah</a:t>
            </a:r>
            <a:r>
              <a:rPr lang="en-ID" sz="2400" dirty="0"/>
              <a:t> </a:t>
            </a:r>
            <a:r>
              <a:rPr lang="en-ID" sz="2400" dirty="0" err="1"/>
              <a:t>materi</a:t>
            </a:r>
            <a:r>
              <a:rPr lang="en-ID" sz="2400" dirty="0"/>
              <a:t>/ </a:t>
            </a:r>
            <a:r>
              <a:rPr lang="en-ID" sz="2400" dirty="0" err="1"/>
              <a:t>bahan</a:t>
            </a:r>
            <a:r>
              <a:rPr lang="en-ID" sz="2400" dirty="0"/>
              <a:t> </a:t>
            </a:r>
            <a:r>
              <a:rPr lang="en-ID" sz="2400" dirty="0" err="1"/>
              <a:t>untuk</a:t>
            </a:r>
            <a:r>
              <a:rPr lang="en-ID" sz="2400" dirty="0"/>
              <a:t> </a:t>
            </a:r>
            <a:r>
              <a:rPr lang="en-ID" sz="2400" dirty="0" err="1"/>
              <a:t>masuk</a:t>
            </a:r>
            <a:r>
              <a:rPr lang="en-ID" sz="2400" dirty="0"/>
              <a:t>  </a:t>
            </a:r>
            <a:r>
              <a:rPr lang="en-ID" sz="2400" dirty="0" err="1"/>
              <a:t>perkuliahan</a:t>
            </a:r>
            <a:endParaRPr lang="id-ID" sz="2400" dirty="0"/>
          </a:p>
          <a:p>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04667" cy="761999"/>
          </a:xfrm>
        </p:spPr>
        <p:txBody>
          <a:bodyPr/>
          <a:lstStyle/>
          <a:p>
            <a:r>
              <a:rPr lang="en-US" dirty="0" err="1"/>
              <a:t>Bagi</a:t>
            </a:r>
            <a:r>
              <a:rPr lang="en-US" dirty="0"/>
              <a:t> </a:t>
            </a:r>
            <a:r>
              <a:rPr lang="en-US" dirty="0" err="1"/>
              <a:t>Mahasiswa</a:t>
            </a:r>
            <a:endParaRPr lang="en-US" dirty="0"/>
          </a:p>
        </p:txBody>
      </p:sp>
      <p:sp>
        <p:nvSpPr>
          <p:cNvPr id="3" name="Content Placeholder 2"/>
          <p:cNvSpPr>
            <a:spLocks noGrp="1"/>
          </p:cNvSpPr>
          <p:nvPr>
            <p:ph idx="1"/>
          </p:nvPr>
        </p:nvSpPr>
        <p:spPr>
          <a:xfrm>
            <a:off x="304800" y="1905000"/>
            <a:ext cx="8229600" cy="4724400"/>
          </a:xfrm>
        </p:spPr>
        <p:txBody>
          <a:bodyPr>
            <a:normAutofit/>
          </a:bodyPr>
          <a:lstStyle/>
          <a:p>
            <a:r>
              <a:rPr lang="en-US" sz="2400" dirty="0" err="1"/>
              <a:t>Disiplin</a:t>
            </a:r>
            <a:r>
              <a:rPr lang="en-US" sz="2400" dirty="0"/>
              <a:t> </a:t>
            </a:r>
            <a:r>
              <a:rPr lang="en-US" sz="2400" dirty="0" err="1"/>
              <a:t>waktu</a:t>
            </a:r>
            <a:r>
              <a:rPr lang="en-US" sz="2400" dirty="0"/>
              <a:t>:</a:t>
            </a:r>
            <a:r>
              <a:rPr lang="id-ID" sz="2400" dirty="0"/>
              <a:t> JOIN DAN TUGAS</a:t>
            </a:r>
            <a:endParaRPr lang="en-US" sz="2400" dirty="0"/>
          </a:p>
          <a:p>
            <a:pPr lvl="0" algn="just"/>
            <a:r>
              <a:rPr lang="en-US" sz="2400" dirty="0" err="1">
                <a:solidFill>
                  <a:srgbClr val="FF0000"/>
                </a:solidFill>
              </a:rPr>
              <a:t>Berpakaian</a:t>
            </a:r>
            <a:r>
              <a:rPr lang="en-US" sz="2400" dirty="0">
                <a:solidFill>
                  <a:srgbClr val="FF0000"/>
                </a:solidFill>
              </a:rPr>
              <a:t> </a:t>
            </a:r>
            <a:r>
              <a:rPr lang="en-US" sz="2400" dirty="0" err="1">
                <a:solidFill>
                  <a:srgbClr val="FF0000"/>
                </a:solidFill>
              </a:rPr>
              <a:t>rapi</a:t>
            </a:r>
            <a:r>
              <a:rPr lang="en-US" sz="2400" b="1" dirty="0">
                <a:solidFill>
                  <a:srgbClr val="FF0000"/>
                </a:solidFill>
              </a:rPr>
              <a:t> </a:t>
            </a:r>
            <a:endParaRPr lang="id-ID" sz="2400" b="1" dirty="0">
              <a:solidFill>
                <a:srgbClr val="FF0000"/>
              </a:solidFill>
            </a:endParaRPr>
          </a:p>
          <a:p>
            <a:pPr lvl="0" algn="just"/>
            <a:r>
              <a:rPr lang="id-ID" sz="2400" b="1" dirty="0">
                <a:solidFill>
                  <a:srgbClr val="FF0000"/>
                </a:solidFill>
              </a:rPr>
              <a:t>Mengaktifkan video</a:t>
            </a:r>
          </a:p>
          <a:p>
            <a:pPr lvl="0" algn="just"/>
            <a:r>
              <a:rPr lang="id-ID" sz="2400" b="1" dirty="0">
                <a:solidFill>
                  <a:srgbClr val="FF0000"/>
                </a:solidFill>
              </a:rPr>
              <a:t>Men unmute volume zoom kecuali saat sesi tanya jawab</a:t>
            </a:r>
          </a:p>
          <a:p>
            <a:pPr lvl="0" algn="just"/>
            <a:r>
              <a:rPr lang="en-US" sz="2400" dirty="0" err="1" smtClean="0"/>
              <a:t>Pengumpulan</a:t>
            </a:r>
            <a:r>
              <a:rPr lang="en-US" sz="2400" dirty="0" smtClean="0"/>
              <a:t> </a:t>
            </a:r>
            <a:r>
              <a:rPr lang="en-US" sz="2400" dirty="0" err="1" smtClean="0"/>
              <a:t>tugas</a:t>
            </a:r>
            <a:r>
              <a:rPr lang="en-US" sz="2400" dirty="0" smtClean="0"/>
              <a:t> </a:t>
            </a:r>
            <a:r>
              <a:rPr lang="en-US" sz="2400" dirty="0" err="1" smtClean="0"/>
              <a:t>tepat</a:t>
            </a:r>
            <a:r>
              <a:rPr lang="en-US" sz="2400" dirty="0" smtClean="0"/>
              <a:t> </a:t>
            </a:r>
            <a:r>
              <a:rPr lang="en-US" sz="2400" dirty="0" err="1" smtClean="0"/>
              <a:t>waktu</a:t>
            </a:r>
            <a:r>
              <a:rPr lang="en-US" sz="2400" dirty="0" smtClean="0"/>
              <a:t>, </a:t>
            </a:r>
            <a:r>
              <a:rPr lang="en-US" sz="2400" dirty="0" err="1" smtClean="0">
                <a:solidFill>
                  <a:srgbClr val="FF0000"/>
                </a:solidFill>
              </a:rPr>
              <a:t>jika</a:t>
            </a:r>
            <a:r>
              <a:rPr lang="en-US" sz="2400" dirty="0" smtClean="0">
                <a:solidFill>
                  <a:srgbClr val="FF0000"/>
                </a:solidFill>
              </a:rPr>
              <a:t> </a:t>
            </a:r>
            <a:r>
              <a:rPr lang="en-US" sz="2400" dirty="0" err="1" smtClean="0">
                <a:solidFill>
                  <a:srgbClr val="FF0000"/>
                </a:solidFill>
              </a:rPr>
              <a:t>tidak</a:t>
            </a:r>
            <a:r>
              <a:rPr lang="en-US" sz="2400" dirty="0" smtClean="0">
                <a:solidFill>
                  <a:srgbClr val="FF0000"/>
                </a:solidFill>
              </a:rPr>
              <a:t> </a:t>
            </a:r>
            <a:r>
              <a:rPr lang="id-ID" sz="2400" dirty="0" smtClean="0"/>
              <a:t>TIUGAS DITAMBAH </a:t>
            </a:r>
            <a:r>
              <a:rPr lang="en-US" sz="2400" dirty="0" err="1" smtClean="0"/>
              <a:t>mengumpulkan</a:t>
            </a:r>
            <a:r>
              <a:rPr lang="en-US" sz="2400" dirty="0" smtClean="0"/>
              <a:t> </a:t>
            </a:r>
            <a:r>
              <a:rPr lang="en-US" sz="2400" dirty="0" err="1" smtClean="0"/>
              <a:t>tugas</a:t>
            </a:r>
            <a:endParaRPr lang="en-US" sz="2400" dirty="0" smtClean="0"/>
          </a:p>
          <a:p>
            <a:pPr lvl="1"/>
            <a:endParaRPr lang="en-US" sz="2400" dirty="0"/>
          </a:p>
          <a:p>
            <a:endParaRPr lang="en-US" sz="2400" dirty="0"/>
          </a:p>
          <a:p>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Bagi</a:t>
            </a:r>
            <a:r>
              <a:rPr lang="en-US" dirty="0"/>
              <a:t> </a:t>
            </a:r>
            <a:r>
              <a:rPr lang="en-US" dirty="0" err="1"/>
              <a:t>dosen</a:t>
            </a:r>
            <a:endParaRPr lang="en-US" dirty="0"/>
          </a:p>
        </p:txBody>
      </p:sp>
      <p:sp>
        <p:nvSpPr>
          <p:cNvPr id="3" name="Content Placeholder 2"/>
          <p:cNvSpPr>
            <a:spLocks noGrp="1"/>
          </p:cNvSpPr>
          <p:nvPr>
            <p:ph idx="1"/>
          </p:nvPr>
        </p:nvSpPr>
        <p:spPr>
          <a:xfrm>
            <a:off x="1143000" y="2057400"/>
            <a:ext cx="7704667" cy="4028608"/>
          </a:xfrm>
        </p:spPr>
        <p:txBody>
          <a:bodyPr/>
          <a:lstStyle/>
          <a:p>
            <a:r>
              <a:rPr lang="en-US" sz="2400" dirty="0" err="1"/>
              <a:t>tepat</a:t>
            </a:r>
            <a:r>
              <a:rPr lang="en-US" sz="2400" dirty="0"/>
              <a:t> </a:t>
            </a:r>
            <a:r>
              <a:rPr lang="en-US" sz="2400" dirty="0" err="1"/>
              <a:t>waktu</a:t>
            </a:r>
            <a:endParaRPr lang="id-ID" sz="2400" dirty="0"/>
          </a:p>
          <a:p>
            <a:r>
              <a:rPr lang="en-US" sz="2400" dirty="0" err="1"/>
              <a:t>jika</a:t>
            </a:r>
            <a:r>
              <a:rPr lang="en-US" sz="2400" dirty="0"/>
              <a:t> </a:t>
            </a:r>
            <a:r>
              <a:rPr lang="en-US" sz="2400" dirty="0" err="1"/>
              <a:t>tidak</a:t>
            </a:r>
            <a:r>
              <a:rPr lang="en-US" sz="2400" dirty="0"/>
              <a:t> </a:t>
            </a:r>
            <a:r>
              <a:rPr lang="en-US" sz="2400" dirty="0" err="1"/>
              <a:t>masuk</a:t>
            </a:r>
            <a:r>
              <a:rPr lang="en-US" sz="2400" dirty="0"/>
              <a:t> </a:t>
            </a:r>
            <a:r>
              <a:rPr lang="en-US" sz="2400" dirty="0" err="1"/>
              <a:t>akan</a:t>
            </a:r>
            <a:r>
              <a:rPr lang="en-US" sz="2400" dirty="0"/>
              <a:t> </a:t>
            </a:r>
            <a:r>
              <a:rPr lang="en-US" sz="2400" dirty="0" err="1"/>
              <a:t>ada</a:t>
            </a:r>
            <a:r>
              <a:rPr lang="en-US" sz="2400" dirty="0"/>
              <a:t> </a:t>
            </a:r>
            <a:r>
              <a:rPr lang="en-US" sz="2400" dirty="0" err="1"/>
              <a:t>pemberitahuan</a:t>
            </a:r>
            <a:endParaRPr lang="en-US" sz="2400" dirty="0"/>
          </a:p>
          <a:p>
            <a:pPr lvl="0"/>
            <a:r>
              <a:rPr lang="en-US" sz="2400" dirty="0" err="1"/>
              <a:t>Menilai</a:t>
            </a:r>
            <a:r>
              <a:rPr lang="en-US" sz="2400" dirty="0"/>
              <a:t> </a:t>
            </a:r>
            <a:r>
              <a:rPr lang="en-US" sz="2400" dirty="0" err="1"/>
              <a:t>secara</a:t>
            </a:r>
            <a:r>
              <a:rPr lang="en-US" sz="2400" dirty="0"/>
              <a:t> </a:t>
            </a:r>
            <a:r>
              <a:rPr lang="en-US" sz="2400" dirty="0" err="1"/>
              <a:t>menyeluruh</a:t>
            </a:r>
            <a:r>
              <a:rPr lang="en-US" sz="2400" dirty="0"/>
              <a:t> dan </a:t>
            </a:r>
            <a:r>
              <a:rPr lang="en-US" sz="2400" dirty="0" err="1"/>
              <a:t>sesuai</a:t>
            </a:r>
            <a:r>
              <a:rPr lang="en-US" sz="2400" dirty="0"/>
              <a:t> </a:t>
            </a:r>
            <a:r>
              <a:rPr lang="en-US" sz="2400" dirty="0" err="1"/>
              <a:t>kegiatan</a:t>
            </a:r>
            <a:r>
              <a:rPr lang="en-US" sz="2400" dirty="0"/>
              <a:t> </a:t>
            </a:r>
            <a:r>
              <a:rPr lang="en-US" sz="2400" dirty="0" err="1"/>
              <a:t>Berpakaian</a:t>
            </a:r>
            <a:r>
              <a:rPr lang="en-US" sz="2400" dirty="0"/>
              <a:t> </a:t>
            </a:r>
            <a:r>
              <a:rPr lang="en-US" sz="2400" dirty="0" err="1"/>
              <a:t>rapi</a:t>
            </a:r>
            <a:endParaRPr lang="en-US" sz="2400" dirty="0"/>
          </a:p>
          <a:p>
            <a:endParaRPr lang="en-US" sz="2400" dirty="0"/>
          </a:p>
          <a:p>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Kegiatan</a:t>
            </a:r>
            <a:r>
              <a:rPr lang="en-US" dirty="0"/>
              <a:t> </a:t>
            </a:r>
            <a:r>
              <a:rPr lang="en-US" dirty="0" err="1"/>
              <a:t>rutin</a:t>
            </a:r>
            <a:r>
              <a:rPr lang="en-US" dirty="0"/>
              <a:t> </a:t>
            </a:r>
            <a:r>
              <a:rPr lang="en-US" dirty="0" err="1"/>
              <a:t>sebelum</a:t>
            </a:r>
            <a:r>
              <a:rPr lang="en-US" dirty="0"/>
              <a:t> </a:t>
            </a:r>
            <a:r>
              <a:rPr lang="en-US" dirty="0" err="1"/>
              <a:t>mengajar</a:t>
            </a:r>
            <a:endParaRPr lang="en-US" dirty="0"/>
          </a:p>
        </p:txBody>
      </p:sp>
      <p:sp>
        <p:nvSpPr>
          <p:cNvPr id="3" name="Content Placeholder 2"/>
          <p:cNvSpPr>
            <a:spLocks noGrp="1"/>
          </p:cNvSpPr>
          <p:nvPr>
            <p:ph sz="quarter" idx="13"/>
          </p:nvPr>
        </p:nvSpPr>
        <p:spPr>
          <a:xfrm>
            <a:off x="982133" y="1828800"/>
            <a:ext cx="7704667" cy="4171016"/>
          </a:xfrm>
        </p:spPr>
        <p:txBody>
          <a:bodyPr>
            <a:normAutofit fontScale="92500" lnSpcReduction="20000"/>
          </a:bodyPr>
          <a:lstStyle/>
          <a:p>
            <a:pPr lvl="0"/>
            <a:r>
              <a:rPr lang="en-US" sz="2400" dirty="0" err="1"/>
              <a:t>tepat</a:t>
            </a:r>
            <a:r>
              <a:rPr lang="en-US" sz="2400" dirty="0"/>
              <a:t> </a:t>
            </a:r>
            <a:r>
              <a:rPr lang="en-US" sz="2400" dirty="0" err="1"/>
              <a:t>waktu</a:t>
            </a:r>
            <a:endParaRPr lang="en-US" sz="2400" dirty="0"/>
          </a:p>
          <a:p>
            <a:pPr lvl="0"/>
            <a:r>
              <a:rPr lang="en-US" sz="2400" dirty="0" err="1"/>
              <a:t>Absensi</a:t>
            </a:r>
            <a:r>
              <a:rPr lang="en-US" sz="2400" dirty="0"/>
              <a:t> (5 </a:t>
            </a:r>
            <a:r>
              <a:rPr lang="en-US" sz="2400" dirty="0" err="1"/>
              <a:t>menit</a:t>
            </a:r>
            <a:r>
              <a:rPr lang="en-US" sz="2400" dirty="0"/>
              <a:t> </a:t>
            </a:r>
            <a:r>
              <a:rPr lang="en-US" sz="2400" dirty="0" err="1"/>
              <a:t>setelah</a:t>
            </a:r>
            <a:r>
              <a:rPr lang="en-US" sz="2400" dirty="0"/>
              <a:t> </a:t>
            </a:r>
            <a:r>
              <a:rPr lang="en-US" sz="2400" dirty="0" err="1"/>
              <a:t>dikelas</a:t>
            </a:r>
            <a:r>
              <a:rPr lang="en-US" sz="2400" dirty="0"/>
              <a:t>)</a:t>
            </a:r>
            <a:r>
              <a:rPr lang="en-US" sz="2400" dirty="0">
                <a:sym typeface="Wingdings"/>
              </a:rPr>
              <a:t></a:t>
            </a:r>
            <a:r>
              <a:rPr lang="en-US" sz="2400" dirty="0"/>
              <a:t> </a:t>
            </a:r>
            <a:r>
              <a:rPr lang="en-US" sz="2400" dirty="0" err="1"/>
              <a:t>absen</a:t>
            </a:r>
            <a:r>
              <a:rPr lang="en-US" sz="2400" dirty="0"/>
              <a:t> </a:t>
            </a:r>
            <a:r>
              <a:rPr lang="en-US" sz="2400" dirty="0" err="1"/>
              <a:t>pribadi</a:t>
            </a:r>
            <a:r>
              <a:rPr lang="en-US" sz="2400" dirty="0"/>
              <a:t> </a:t>
            </a:r>
            <a:r>
              <a:rPr lang="en-US" sz="2400" dirty="0" err="1"/>
              <a:t>dosen</a:t>
            </a:r>
            <a:endParaRPr lang="en-US" sz="2400" dirty="0"/>
          </a:p>
          <a:p>
            <a:r>
              <a:rPr lang="en-US" sz="2400" dirty="0" err="1"/>
              <a:t>Ket</a:t>
            </a:r>
            <a:r>
              <a:rPr lang="en-US" sz="2400" dirty="0"/>
              <a:t>. </a:t>
            </a:r>
          </a:p>
          <a:p>
            <a:pPr lvl="1"/>
            <a:r>
              <a:rPr lang="en-US" sz="2400" dirty="0"/>
              <a:t>Alfa (A) </a:t>
            </a:r>
            <a:r>
              <a:rPr lang="en-US" sz="2400" dirty="0" err="1"/>
              <a:t>bagi</a:t>
            </a:r>
            <a:r>
              <a:rPr lang="en-US" sz="2400" dirty="0"/>
              <a:t> </a:t>
            </a:r>
            <a:r>
              <a:rPr lang="en-US" sz="2400" dirty="0" err="1"/>
              <a:t>mahasiswa</a:t>
            </a:r>
            <a:r>
              <a:rPr lang="en-US" sz="2400" dirty="0"/>
              <a:t> </a:t>
            </a:r>
            <a:r>
              <a:rPr lang="en-US" sz="2400" dirty="0" err="1"/>
              <a:t>tidak</a:t>
            </a:r>
            <a:r>
              <a:rPr lang="en-US" sz="2400" dirty="0"/>
              <a:t> </a:t>
            </a:r>
            <a:r>
              <a:rPr lang="en-US" sz="2400" dirty="0" err="1"/>
              <a:t>datang</a:t>
            </a:r>
            <a:r>
              <a:rPr lang="en-US" sz="2400" dirty="0"/>
              <a:t> </a:t>
            </a:r>
            <a:r>
              <a:rPr lang="en-US" sz="2400" dirty="0" err="1"/>
              <a:t>setelah</a:t>
            </a:r>
            <a:r>
              <a:rPr lang="en-US" sz="2400" dirty="0"/>
              <a:t> </a:t>
            </a:r>
            <a:r>
              <a:rPr lang="en-US" sz="2400" dirty="0" err="1"/>
              <a:t>absensi</a:t>
            </a:r>
            <a:endParaRPr lang="en-US" sz="2400" dirty="0"/>
          </a:p>
          <a:p>
            <a:pPr lvl="1"/>
            <a:r>
              <a:rPr lang="en-US" sz="2400" dirty="0" err="1"/>
              <a:t>Izin</a:t>
            </a:r>
            <a:r>
              <a:rPr lang="en-US" sz="2400" dirty="0"/>
              <a:t> (I) </a:t>
            </a:r>
            <a:r>
              <a:rPr lang="en-US" sz="2400" dirty="0" err="1"/>
              <a:t>bagi</a:t>
            </a:r>
            <a:r>
              <a:rPr lang="en-US" sz="2400" dirty="0"/>
              <a:t> </a:t>
            </a:r>
            <a:r>
              <a:rPr lang="en-US" sz="2400" dirty="0" err="1"/>
              <a:t>mahasiswa</a:t>
            </a:r>
            <a:r>
              <a:rPr lang="en-US" sz="2400" dirty="0"/>
              <a:t> yang </a:t>
            </a:r>
            <a:r>
              <a:rPr lang="en-US" sz="2400" dirty="0" err="1"/>
              <a:t>izin</a:t>
            </a:r>
            <a:endParaRPr lang="en-US" sz="2400" dirty="0"/>
          </a:p>
          <a:p>
            <a:pPr lvl="1"/>
            <a:r>
              <a:rPr lang="en-US" sz="2400" dirty="0" err="1"/>
              <a:t>Cheklis</a:t>
            </a:r>
            <a:r>
              <a:rPr lang="en-US" sz="2400" dirty="0"/>
              <a:t> (√) </a:t>
            </a:r>
            <a:r>
              <a:rPr lang="en-US" sz="2400" dirty="0" err="1"/>
              <a:t>bagi</a:t>
            </a:r>
            <a:r>
              <a:rPr lang="en-US" sz="2400" dirty="0"/>
              <a:t> </a:t>
            </a:r>
            <a:r>
              <a:rPr lang="en-US" sz="2400" dirty="0" err="1"/>
              <a:t>mahasiswa</a:t>
            </a:r>
            <a:r>
              <a:rPr lang="en-US" sz="2400" dirty="0"/>
              <a:t> yang </a:t>
            </a:r>
            <a:r>
              <a:rPr lang="en-US" sz="2400" dirty="0" err="1"/>
              <a:t>hadir</a:t>
            </a:r>
            <a:endParaRPr lang="en-US" sz="2400" dirty="0"/>
          </a:p>
          <a:p>
            <a:pPr lvl="0"/>
            <a:r>
              <a:rPr lang="en-US" sz="2400" dirty="0" err="1"/>
              <a:t>Apersepsi</a:t>
            </a:r>
            <a:r>
              <a:rPr lang="en-US" sz="2400" dirty="0"/>
              <a:t> / </a:t>
            </a:r>
            <a:r>
              <a:rPr lang="en-US" sz="2400" dirty="0" err="1"/>
              <a:t>kuis</a:t>
            </a:r>
            <a:endParaRPr lang="en-US" sz="2400" dirty="0"/>
          </a:p>
          <a:p>
            <a:pPr lvl="0"/>
            <a:r>
              <a:rPr lang="en-US" sz="2400" dirty="0" err="1"/>
              <a:t>Materi</a:t>
            </a:r>
            <a:endParaRPr lang="en-US" sz="2400" dirty="0"/>
          </a:p>
          <a:p>
            <a:r>
              <a:rPr lang="en-ID" sz="2400" dirty="0" err="1"/>
              <a:t>Penutup</a:t>
            </a:r>
            <a:r>
              <a:rPr lang="en-ID" sz="2400" dirty="0"/>
              <a:t>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704667" cy="2666999"/>
          </a:xfrm>
        </p:spPr>
        <p:txBody>
          <a:bodyPr/>
          <a:lstStyle/>
          <a:p>
            <a:r>
              <a:rPr lang="en-US" sz="3200" dirty="0"/>
              <a:t>MATA KULIAH </a:t>
            </a:r>
            <a:r>
              <a:rPr lang="id-ID" sz="3200" dirty="0"/>
              <a:t>		</a:t>
            </a:r>
            <a:r>
              <a:rPr lang="en-US" sz="3200" dirty="0"/>
              <a:t>: </a:t>
            </a:r>
            <a:r>
              <a:rPr lang="en-US" sz="3200" dirty="0" smtClean="0"/>
              <a:t>p</a:t>
            </a:r>
            <a:r>
              <a:rPr lang="id-ID" sz="3200" dirty="0" smtClean="0"/>
              <a:t>enelitian kebidanan</a:t>
            </a:r>
            <a:br>
              <a:rPr lang="id-ID" sz="3200" dirty="0" smtClean="0"/>
            </a:br>
            <a:r>
              <a:rPr lang="en-US" sz="3200" dirty="0" smtClean="0"/>
              <a:t>KODE </a:t>
            </a:r>
            <a:r>
              <a:rPr lang="en-US" sz="3200" dirty="0"/>
              <a:t>MATA KULIAH </a:t>
            </a:r>
            <a:r>
              <a:rPr lang="id-ID" sz="3200" dirty="0"/>
              <a:t>	</a:t>
            </a:r>
            <a:r>
              <a:rPr lang="en-US" sz="3200" dirty="0"/>
              <a:t>: </a:t>
            </a:r>
            <a:r>
              <a:rPr lang="en-US" sz="3200" dirty="0" smtClean="0"/>
              <a:t>SBWP0</a:t>
            </a:r>
            <a:r>
              <a:rPr lang="id-ID" sz="3200" dirty="0" smtClean="0"/>
              <a:t>707</a:t>
            </a:r>
            <a:r>
              <a:rPr lang="en-US" sz="3200" dirty="0" smtClean="0"/>
              <a:t> </a:t>
            </a:r>
            <a:r>
              <a:rPr lang="id-ID" sz="3200" dirty="0"/>
              <a:t/>
            </a:r>
            <a:br>
              <a:rPr lang="id-ID" sz="3200" dirty="0"/>
            </a:br>
            <a:r>
              <a:rPr lang="en-US" sz="3200" dirty="0"/>
              <a:t>BEBAN STUDI</a:t>
            </a:r>
            <a:r>
              <a:rPr lang="id-ID" sz="3200" dirty="0"/>
              <a:t>		</a:t>
            </a:r>
            <a:r>
              <a:rPr lang="en-US" sz="3200" dirty="0"/>
              <a:t> : </a:t>
            </a:r>
            <a:r>
              <a:rPr lang="id-ID" sz="3200" dirty="0" smtClean="0"/>
              <a:t>5</a:t>
            </a:r>
            <a:r>
              <a:rPr lang="en-US" sz="3200" dirty="0" smtClean="0"/>
              <a:t> SKS</a:t>
            </a:r>
            <a:r>
              <a:rPr lang="id-ID" sz="3200" dirty="0" smtClean="0"/>
              <a:t> (3 t, 2 p)</a:t>
            </a:r>
            <a:r>
              <a:rPr lang="en-US" dirty="0"/>
              <a:t/>
            </a:r>
            <a:br>
              <a:rPr lang="en-US" dirty="0"/>
            </a:b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1313</TotalTime>
  <Words>401</Words>
  <Application>Microsoft Office PowerPoint</Application>
  <PresentationFormat>On-screen Show (4:3)</PresentationFormat>
  <Paragraphs>107</Paragraphs>
  <Slides>20</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Arial Unicode MS</vt:lpstr>
      <vt:lpstr>Arial</vt:lpstr>
      <vt:lpstr>Calibri</vt:lpstr>
      <vt:lpstr>Century Gothic</vt:lpstr>
      <vt:lpstr>Helvetica</vt:lpstr>
      <vt:lpstr>Impact</vt:lpstr>
      <vt:lpstr>Times New Roman</vt:lpstr>
      <vt:lpstr>Wingdings</vt:lpstr>
      <vt:lpstr>Wingdings 2</vt:lpstr>
      <vt:lpstr>Wingdings 3</vt:lpstr>
      <vt:lpstr>Main Event</vt:lpstr>
      <vt:lpstr>Wisp</vt:lpstr>
      <vt:lpstr>PENELITIAN DALAM KEBIDANAN</vt:lpstr>
      <vt:lpstr>Indonesia Krisis Peneliti  LIPI pada Tahun 2016 “Jumlah peneliti di Indonesia jauh tertinggal jika dibandingkan dengan negara berkembang lainnya. Jumlah peneliti kurang dari 10 ribu orang dibandingkan dengan rasio jumlah penduduk, hanya ada sekitar 4 orang/1 juta penduduk.”   Ilmu kesehatan bukan hal tabu yang patut diabaikan. Di dalamnya tersimpan  banyak rahasia, teori, dan fakta yang sampai sekarang belum terpecahkan atau bahkan belum ditemukan.  Penelitian adalah tindakan mulia, karena ia mengungkapkan betapa  banyak keajaiban ciptaan tuhan yang tersembunyi.</vt:lpstr>
      <vt:lpstr>Profil </vt:lpstr>
      <vt:lpstr>TIM </vt:lpstr>
      <vt:lpstr>Kontrak Perkuliahan</vt:lpstr>
      <vt:lpstr>Bagi Mahasiswa</vt:lpstr>
      <vt:lpstr>Bagi dosen</vt:lpstr>
      <vt:lpstr>Kegiatan rutin sebelum mengajar</vt:lpstr>
      <vt:lpstr>MATA KULIAH   : penelitian kebidanan KODE MATA KULIAH  : SBWP0707  BEBAN STUDI   : 5 SKS (3 t, 2 p) </vt:lpstr>
      <vt:lpstr>DISKRIPSI MATA KULIAH</vt:lpstr>
      <vt:lpstr>TUJUAN MATA KULIAH</vt:lpstr>
      <vt:lpstr>gbmk</vt:lpstr>
      <vt:lpstr>PowerPoint Presentation</vt:lpstr>
      <vt:lpstr>PowerPoint Presentation</vt:lpstr>
      <vt:lpstr>16 pertemuan</vt:lpstr>
      <vt:lpstr>PowerPoint Presentation</vt:lpstr>
      <vt:lpstr>PowerPoint Presentation</vt:lpstr>
      <vt:lpstr>Referensi </vt:lpstr>
      <vt:lpstr>Contoh artikel / jurnal</vt:lpstr>
      <vt:lpstr>? / tambahan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WINDOOWS 10</cp:lastModifiedBy>
  <cp:revision>111</cp:revision>
  <dcterms:created xsi:type="dcterms:W3CDTF">2016-09-05T14:23:59Z</dcterms:created>
  <dcterms:modified xsi:type="dcterms:W3CDTF">2022-09-17T17:43:37Z</dcterms:modified>
</cp:coreProperties>
</file>