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sldIdLst>
    <p:sldId id="256" r:id="rId4"/>
    <p:sldId id="261" r:id="rId5"/>
    <p:sldId id="271" r:id="rId6"/>
    <p:sldId id="305" r:id="rId7"/>
    <p:sldId id="312" r:id="rId8"/>
    <p:sldId id="313" r:id="rId9"/>
    <p:sldId id="311" r:id="rId10"/>
    <p:sldId id="306" r:id="rId11"/>
    <p:sldId id="307" r:id="rId12"/>
    <p:sldId id="308" r:id="rId13"/>
    <p:sldId id="309" r:id="rId14"/>
    <p:sldId id="310" r:id="rId15"/>
    <p:sldId id="26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6196" autoAdjust="0"/>
  </p:normalViewPr>
  <p:slideViewPr>
    <p:cSldViewPr>
      <p:cViewPr>
        <p:scale>
          <a:sx n="100" d="100"/>
          <a:sy n="100" d="100"/>
        </p:scale>
        <p:origin x="-702" y="-60"/>
      </p:cViewPr>
      <p:guideLst>
        <p:guide orient="horz" pos="1620"/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32950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407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277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3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 smtClean="0">
                <a:ea typeface="맑은 고딕" pitchFamily="50" charset="-127"/>
              </a:rPr>
              <a:t>ANAMNESA RIWAYAT KESEHATAN 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4326555"/>
            <a:ext cx="9144000" cy="47744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smtClean="0"/>
              <a:t>St. </a:t>
            </a:r>
            <a:r>
              <a:rPr lang="en-US" altLang="ko-KR" b="1" dirty="0" err="1" smtClean="0"/>
              <a:t>Hasriani</a:t>
            </a:r>
            <a:r>
              <a:rPr lang="en-US" altLang="ko-KR" b="1" dirty="0" smtClean="0"/>
              <a:t>, S.Tr.</a:t>
            </a:r>
            <a:r>
              <a:rPr lang="en-US" altLang="ko-KR" b="1" dirty="0" err="1" smtClean="0"/>
              <a:t>Keb</a:t>
            </a:r>
            <a:r>
              <a:rPr lang="en-US" altLang="ko-KR" b="1" dirty="0" smtClean="0"/>
              <a:t>.,</a:t>
            </a:r>
            <a:r>
              <a:rPr lang="en-US" altLang="ko-KR" b="1" dirty="0" err="1" smtClean="0"/>
              <a:t>M.Keb</a:t>
            </a:r>
            <a:endParaRPr lang="en-US" altLang="ko-K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  <p:pic>
        <p:nvPicPr>
          <p:cNvPr id="1026" name="Picture 2" descr="E:\TAMPLET PPT\NEW\Line Stickers &amp; Them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61" y="1167033"/>
            <a:ext cx="2952328" cy="23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 err="1"/>
              <a:t>B</a:t>
            </a:r>
            <a:r>
              <a:rPr lang="en-US" altLang="ko-KR" sz="2800" dirty="0" err="1" smtClean="0"/>
              <a:t>eberapa</a:t>
            </a:r>
            <a:r>
              <a:rPr lang="en-US" altLang="ko-KR" sz="2800" dirty="0" smtClean="0"/>
              <a:t> </a:t>
            </a:r>
            <a:r>
              <a:rPr lang="en-US" altLang="ko-KR" sz="2800" dirty="0" err="1"/>
              <a:t>hal</a:t>
            </a:r>
            <a:r>
              <a:rPr lang="en-US" altLang="ko-KR" sz="2800" dirty="0"/>
              <a:t> yang </a:t>
            </a:r>
            <a:r>
              <a:rPr lang="en-US" altLang="ko-KR" sz="2800" dirty="0" err="1"/>
              <a:t>harus</a:t>
            </a:r>
            <a:r>
              <a:rPr lang="en-US" altLang="ko-KR" sz="2800" dirty="0"/>
              <a:t> </a:t>
            </a:r>
            <a:r>
              <a:rPr lang="en-US" altLang="ko-KR" sz="2800" dirty="0" err="1" smtClean="0"/>
              <a:t>diperhatikan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Dalam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anamnesis </a:t>
            </a:r>
            <a:endParaRPr lang="ko-KR" altLang="en-US" sz="2800" dirty="0"/>
          </a:p>
        </p:txBody>
      </p:sp>
      <p:sp>
        <p:nvSpPr>
          <p:cNvPr id="5" name="TextBox 5"/>
          <p:cNvSpPr txBox="1"/>
          <p:nvPr/>
        </p:nvSpPr>
        <p:spPr>
          <a:xfrm>
            <a:off x="1763688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10010" y="1705823"/>
            <a:ext cx="2403700" cy="1349658"/>
            <a:chOff x="1062658" y="3986014"/>
            <a:chExt cx="1728192" cy="1349658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Kepercayaan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320009"/>
              <a:ext cx="172819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Kepercayaan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dimanfaatkan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dijaga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menunjukkan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sikap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empati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sabar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mendengarkan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keluhan-keluhan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disampaikan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364088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76314" y="1705823"/>
            <a:ext cx="2403700" cy="989618"/>
            <a:chOff x="1062658" y="3986014"/>
            <a:chExt cx="1728192" cy="989618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Suasana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329301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Cukup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nyaman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anamnesa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berjalan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lancar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kalau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tempat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suasana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mendukung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1763688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10010" y="3579862"/>
            <a:ext cx="2403700" cy="1296144"/>
            <a:chOff x="1062658" y="3986014"/>
            <a:chExt cx="1728192" cy="1296144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Penampilan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66495"/>
              <a:ext cx="172819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Penampilan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perlu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diperhatikan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meningkatkan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kepercayaan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pasiennya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Penampilan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berkomunikasi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juga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sangat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penting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364088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76314" y="3472141"/>
            <a:ext cx="2403700" cy="1239524"/>
            <a:chOff x="1062658" y="3878293"/>
            <a:chExt cx="1728192" cy="1239524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878293"/>
              <a:ext cx="17281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Periksa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Kartu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Status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471486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Melihat </a:t>
              </a:r>
              <a:r>
                <a:rPr lang="nb-N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 pasien dan cocokkan dengan keberadaan pasiennya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 err="1"/>
              <a:t>B</a:t>
            </a:r>
            <a:r>
              <a:rPr lang="en-US" altLang="ko-KR" sz="2800" dirty="0" err="1" smtClean="0"/>
              <a:t>eberapa</a:t>
            </a:r>
            <a:r>
              <a:rPr lang="en-US" altLang="ko-KR" sz="2800" dirty="0" smtClean="0"/>
              <a:t> </a:t>
            </a:r>
            <a:r>
              <a:rPr lang="en-US" altLang="ko-KR" sz="2800" dirty="0" err="1"/>
              <a:t>hal</a:t>
            </a:r>
            <a:r>
              <a:rPr lang="en-US" altLang="ko-KR" sz="2800" dirty="0"/>
              <a:t> yang </a:t>
            </a:r>
            <a:r>
              <a:rPr lang="en-US" altLang="ko-KR" sz="2800" dirty="0" err="1"/>
              <a:t>harus</a:t>
            </a:r>
            <a:r>
              <a:rPr lang="en-US" altLang="ko-KR" sz="2800" dirty="0"/>
              <a:t> </a:t>
            </a:r>
            <a:r>
              <a:rPr lang="en-US" altLang="ko-KR" sz="2800" dirty="0" err="1" smtClean="0"/>
              <a:t>diperhatikan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Dalam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anamnesis </a:t>
            </a:r>
            <a:endParaRPr lang="ko-KR" altLang="en-US" sz="2800" dirty="0"/>
          </a:p>
        </p:txBody>
      </p:sp>
      <p:sp>
        <p:nvSpPr>
          <p:cNvPr id="5" name="TextBox 5"/>
          <p:cNvSpPr txBox="1"/>
          <p:nvPr/>
        </p:nvSpPr>
        <p:spPr>
          <a:xfrm>
            <a:off x="1763688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5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10010" y="1705823"/>
            <a:ext cx="2403700" cy="1349658"/>
            <a:chOff x="1062658" y="3986014"/>
            <a:chExt cx="1728192" cy="1349658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Perhatian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dorongan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320009"/>
              <a:ext cx="172819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 </a:t>
              </a:r>
              <a:r>
                <a:rPr lang="fi-FI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 dengan leluasa menceritakan apa saja </a:t>
              </a:r>
              <a:r>
                <a:rPr lang="fi-FI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keluhannya. </a:t>
              </a:r>
              <a:r>
                <a:rPr lang="sv-S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Biarkan pasien bercerita dengan bahasanya </a:t>
              </a:r>
              <a:r>
                <a:rPr lang="sv-SE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sendiri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364088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6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76314" y="1598102"/>
            <a:ext cx="2403700" cy="1117664"/>
            <a:chOff x="1062658" y="3878293"/>
            <a:chExt cx="1728192" cy="1117664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878293"/>
              <a:ext cx="17281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Gunakan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Bahasa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Istilah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349626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Gunakan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istilah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dimengerti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1763688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7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10010" y="3579862"/>
            <a:ext cx="2403700" cy="1019145"/>
            <a:chOff x="1062658" y="3986014"/>
            <a:chExt cx="1728192" cy="101914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Perhatikan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Pasiennya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543494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Posisi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sikap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bicara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364088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8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76314" y="3472141"/>
            <a:ext cx="2403700" cy="1475873"/>
            <a:chOff x="1062658" y="3878293"/>
            <a:chExt cx="1728192" cy="1475873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878293"/>
              <a:ext cx="17281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Gunakan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Sistematis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338503"/>
              <a:ext cx="172819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Anamnesis yang baik haruslah dilakukan dengan sistematis menurut kerangka anamnesis yang </a:t>
              </a:r>
              <a:r>
                <a:rPr lang="nb-N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baku </a:t>
              </a:r>
              <a:r>
                <a:rPr lang="nb-N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nb-NO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diharapkan </a:t>
              </a:r>
              <a:r>
                <a:rPr lang="nb-N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 ada informasi yang terlewat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2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80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 rot="36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Tantangan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dalam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anamnesa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1683" y="2316384"/>
            <a:ext cx="1224331" cy="1224331"/>
            <a:chOff x="3951208" y="2318222"/>
            <a:chExt cx="1224331" cy="1224331"/>
          </a:xfrm>
        </p:grpSpPr>
        <p:sp>
          <p:nvSpPr>
            <p:cNvPr id="5" name="Oval 4"/>
            <p:cNvSpPr/>
            <p:nvPr/>
          </p:nvSpPr>
          <p:spPr>
            <a:xfrm>
              <a:off x="3951208" y="2318222"/>
              <a:ext cx="1224331" cy="12243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32101" y="2404827"/>
              <a:ext cx="1057094" cy="1057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506646" y="1614635"/>
            <a:ext cx="694202" cy="694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506646" y="3594114"/>
            <a:ext cx="694202" cy="694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5937152" y="1614635"/>
            <a:ext cx="694202" cy="694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37152" y="3594114"/>
            <a:ext cx="694202" cy="694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301" y="1275606"/>
            <a:ext cx="2323459" cy="1278042"/>
            <a:chOff x="803640" y="3362835"/>
            <a:chExt cx="2059657" cy="127804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625214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Anamnesis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sulit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dilakukan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bila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membisu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menjawab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-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cemas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tertekan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Tertutup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301" y="3075806"/>
            <a:ext cx="2323459" cy="1944216"/>
            <a:chOff x="803640" y="3270502"/>
            <a:chExt cx="2059657" cy="194421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645058"/>
              <a:ext cx="2059657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sv-SE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Banyak </a:t>
              </a:r>
              <a:r>
                <a:rPr lang="sv-SE" altLang="ko-KR" sz="1200" dirty="0">
                  <a:solidFill>
                    <a:schemeClr val="bg1"/>
                  </a:solidFill>
                  <a:cs typeface="Arial" pitchFamily="34" charset="0"/>
                </a:rPr>
                <a:t>keluhan dari ujung kepala sampai ujung kaki. pasien dengan gangguan psikosomatik dan telah mengunjungi banyak dokter dan merasa kurang puas dengan hasil terapi yang diberikan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27050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Terlalu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Banyak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Keluhan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32240" y="1203598"/>
            <a:ext cx="2323459" cy="1512168"/>
            <a:chOff x="803640" y="3270502"/>
            <a:chExt cx="2059657" cy="151216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767007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Ditempatkan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bertugas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suatu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daerah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mayoritas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penduduknya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menggunakan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bahasa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daerah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belum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kita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kuasai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27050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Hambatan</a:t>
              </a:r>
              <a:r>
                <a:rPr lang="es-E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s-E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Bahasa</a:t>
              </a:r>
              <a:r>
                <a:rPr lang="es-ES" altLang="ko-KR" sz="1200" b="1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s-E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s-E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s-E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Intelektual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2240" y="3219822"/>
            <a:ext cx="2323459" cy="1296144"/>
            <a:chOff x="803640" y="3270502"/>
            <a:chExt cx="2059657" cy="129614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735649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Diperlukan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satu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tehnik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anamnesis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khusus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bila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berhadapan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jiwa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27050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Mengidap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Jiwa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20">
            <a:extLst>
              <a:ext uri="{FF2B5EF4-FFF2-40B4-BE49-F238E27FC236}">
                <a16:creationId xmlns=""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2737893" y="1709628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 Same Side Corner Rectangle 20">
            <a:extLst>
              <a:ext uri="{FF2B5EF4-FFF2-40B4-BE49-F238E27FC236}">
                <a16:creationId xmlns=""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2733389" y="3701247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Round Same Side Corner Rectangle 20">
            <a:extLst>
              <a:ext uri="{FF2B5EF4-FFF2-40B4-BE49-F238E27FC236}">
                <a16:creationId xmlns=""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6183326" y="3681487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20">
            <a:extLst>
              <a:ext uri="{FF2B5EF4-FFF2-40B4-BE49-F238E27FC236}">
                <a16:creationId xmlns=""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6183326" y="1738889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116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1800" dirty="0" err="1" smtClean="0"/>
              <a:t>Wassalam</a:t>
            </a:r>
            <a:r>
              <a:rPr lang="en-US" altLang="ko-KR" sz="1800" dirty="0" smtClean="0"/>
              <a:t>…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63688" y="339502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bg1"/>
                </a:solidFill>
                <a:cs typeface="Arial" pitchFamily="34" charset="0"/>
              </a:rPr>
              <a:t>Materi</a:t>
            </a:r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cs typeface="Arial" pitchFamily="34" charset="0"/>
              </a:rPr>
              <a:t>kajian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10"/>
          <p:cNvSpPr txBox="1"/>
          <p:nvPr/>
        </p:nvSpPr>
        <p:spPr bwMode="auto">
          <a:xfrm>
            <a:off x="2564378" y="3884708"/>
            <a:ext cx="5175974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solidFill>
                  <a:schemeClr val="bg1"/>
                </a:solidFill>
              </a:rPr>
              <a:t>Hal </a:t>
            </a:r>
            <a:r>
              <a:rPr lang="en-US" altLang="ko-KR" sz="1400" b="1" dirty="0">
                <a:solidFill>
                  <a:schemeClr val="bg1"/>
                </a:solidFill>
              </a:rPr>
              <a:t>yang </a:t>
            </a:r>
            <a:r>
              <a:rPr lang="en-US" altLang="ko-KR" sz="1400" b="1" dirty="0" err="1">
                <a:solidFill>
                  <a:schemeClr val="bg1"/>
                </a:solidFill>
              </a:rPr>
              <a:t>harus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diperhatikan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Dalam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melakukan</a:t>
            </a:r>
            <a:r>
              <a:rPr lang="en-US" altLang="ko-KR" sz="1400" b="1" dirty="0">
                <a:solidFill>
                  <a:schemeClr val="bg1"/>
                </a:solidFill>
              </a:rPr>
              <a:t> anamnesis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10"/>
          <p:cNvSpPr txBox="1"/>
          <p:nvPr/>
        </p:nvSpPr>
        <p:spPr bwMode="auto">
          <a:xfrm>
            <a:off x="2564378" y="1167454"/>
            <a:ext cx="4902230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Pengertian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Tujuan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anamnesis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10"/>
          <p:cNvSpPr txBox="1"/>
          <p:nvPr/>
        </p:nvSpPr>
        <p:spPr bwMode="auto">
          <a:xfrm>
            <a:off x="2564378" y="1868484"/>
            <a:ext cx="4902230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The Fundamental Five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10"/>
          <p:cNvSpPr txBox="1"/>
          <p:nvPr/>
        </p:nvSpPr>
        <p:spPr bwMode="auto">
          <a:xfrm>
            <a:off x="2564378" y="2516556"/>
            <a:ext cx="4902230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>
                <a:solidFill>
                  <a:schemeClr val="bg1"/>
                </a:solidFill>
              </a:rPr>
              <a:t>Delapan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butir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mutiara</a:t>
            </a:r>
            <a:r>
              <a:rPr lang="en-US" altLang="ko-KR" sz="1400" b="1" dirty="0">
                <a:solidFill>
                  <a:schemeClr val="bg1"/>
                </a:solidFill>
              </a:rPr>
              <a:t> anamnesis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10"/>
          <p:cNvSpPr txBox="1"/>
          <p:nvPr/>
        </p:nvSpPr>
        <p:spPr bwMode="auto">
          <a:xfrm>
            <a:off x="2564378" y="3217586"/>
            <a:ext cx="4902230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Langkah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anamnesis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1763688" y="113159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763688" y="1801698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688" y="247180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763688" y="314191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63688" y="38120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</a:p>
        </p:txBody>
      </p:sp>
      <p:sp>
        <p:nvSpPr>
          <p:cNvPr id="23" name="TextBox 10"/>
          <p:cNvSpPr txBox="1"/>
          <p:nvPr/>
        </p:nvSpPr>
        <p:spPr bwMode="auto">
          <a:xfrm>
            <a:off x="2564378" y="4445797"/>
            <a:ext cx="5175974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 smtClean="0">
                <a:solidFill>
                  <a:schemeClr val="bg1"/>
                </a:solidFill>
              </a:rPr>
              <a:t>Tantangan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Dalam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melakukan</a:t>
            </a:r>
            <a:r>
              <a:rPr lang="en-US" altLang="ko-KR" sz="1400" b="1" dirty="0">
                <a:solidFill>
                  <a:schemeClr val="bg1"/>
                </a:solidFill>
              </a:rPr>
              <a:t> anamnesis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763688" y="4373111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accent5"/>
                </a:solidFill>
                <a:cs typeface="Arial" pitchFamily="34" charset="0"/>
              </a:rPr>
              <a:t>06</a:t>
            </a:r>
            <a:endParaRPr lang="en-US" altLang="ko-KR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36512" y="2211710"/>
            <a:ext cx="9144000" cy="576063"/>
          </a:xfrm>
        </p:spPr>
        <p:txBody>
          <a:bodyPr/>
          <a:lstStyle/>
          <a:p>
            <a:r>
              <a:rPr lang="en-US" altLang="ko-KR" sz="3400" dirty="0" smtClean="0"/>
              <a:t>“</a:t>
            </a:r>
            <a:r>
              <a:rPr lang="en-US" altLang="ko-KR" sz="3400" dirty="0" err="1" smtClean="0"/>
              <a:t>Anamnesa</a:t>
            </a:r>
            <a:r>
              <a:rPr lang="en-US" altLang="ko-KR" sz="3400" dirty="0" smtClean="0"/>
              <a:t>….???”</a:t>
            </a:r>
            <a:endParaRPr lang="ko-KR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3292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958112" y="627534"/>
            <a:ext cx="2088232" cy="17281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Anamnesa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687" y="1945745"/>
            <a:ext cx="205965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Pengambilan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data yang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seorang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dokter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/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Nakes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cara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melakukan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serangkaian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wawancara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pasien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keluarga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pasien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keadaan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tertentu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penolong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/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pendamping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pasien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”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C0834C8-AF1B-4655-97B8-54E8E48291F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8" name="Group 7"/>
          <p:cNvGrpSpPr/>
          <p:nvPr/>
        </p:nvGrpSpPr>
        <p:grpSpPr>
          <a:xfrm>
            <a:off x="5940152" y="957957"/>
            <a:ext cx="2376264" cy="1973833"/>
            <a:chOff x="3017859" y="4310610"/>
            <a:chExt cx="1870812" cy="1973833"/>
          </a:xfrm>
        </p:grpSpPr>
        <p:sp>
          <p:nvSpPr>
            <p:cNvPr id="9" name="TextBox 8"/>
            <p:cNvSpPr txBox="1"/>
            <p:nvPr/>
          </p:nvSpPr>
          <p:spPr>
            <a:xfrm>
              <a:off x="3021856" y="4714783"/>
              <a:ext cx="186681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endapatkan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data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informasi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permasalahan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sedang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dialami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dirasakan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embangun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hubungan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antara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seorang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dokter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pasiennya</a:t>
              </a:r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TUJUAN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C:\Users\hp\Downloads\anamn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25922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5724128" y="1635646"/>
            <a:ext cx="2937698" cy="12241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“Anamnesis yang </a:t>
            </a:r>
            <a:r>
              <a:rPr lang="en-US" sz="2400" b="1" dirty="0" err="1" smtClean="0">
                <a:solidFill>
                  <a:schemeClr val="bg1"/>
                </a:solidFill>
                <a:cs typeface="Arial" pitchFamily="34" charset="0"/>
              </a:rPr>
              <a:t>baik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 ???”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04118A-3859-4041-A0E5-615ED3CA8CD6}"/>
              </a:ext>
            </a:extLst>
          </p:cNvPr>
          <p:cNvSpPr txBox="1"/>
          <p:nvPr/>
        </p:nvSpPr>
        <p:spPr>
          <a:xfrm>
            <a:off x="4946670" y="3684969"/>
            <a:ext cx="37297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i="1" dirty="0" err="1" smtClean="0"/>
              <a:t>Harus</a:t>
            </a:r>
            <a:r>
              <a:rPr lang="en-US" sz="1200" i="1" dirty="0" smtClean="0"/>
              <a:t> </a:t>
            </a:r>
            <a:r>
              <a:rPr lang="en-US" sz="1200" i="1" dirty="0" err="1"/>
              <a:t>mengacu</a:t>
            </a:r>
            <a:r>
              <a:rPr lang="en-US" sz="1200" i="1" dirty="0"/>
              <a:t> </a:t>
            </a:r>
            <a:r>
              <a:rPr lang="en-US" sz="1200" i="1" dirty="0" err="1"/>
              <a:t>pada</a:t>
            </a:r>
            <a:r>
              <a:rPr lang="en-US" sz="1200" i="1" dirty="0"/>
              <a:t> </a:t>
            </a:r>
            <a:r>
              <a:rPr lang="en-US" sz="1200" i="1" dirty="0" err="1"/>
              <a:t>pertanyaan</a:t>
            </a:r>
            <a:r>
              <a:rPr lang="en-US" sz="1200" i="1" dirty="0"/>
              <a:t> yang </a:t>
            </a:r>
            <a:r>
              <a:rPr lang="en-US" sz="1200" i="1" dirty="0" err="1"/>
              <a:t>sistematis</a:t>
            </a:r>
            <a:r>
              <a:rPr lang="en-US" sz="1200" i="1" dirty="0"/>
              <a:t> </a:t>
            </a:r>
            <a:r>
              <a:rPr lang="en-US" sz="1200" i="1" dirty="0" smtClean="0"/>
              <a:t>&amp; </a:t>
            </a:r>
            <a:r>
              <a:rPr lang="en-US" sz="1200" i="1" dirty="0" err="1"/>
              <a:t>terarah</a:t>
            </a:r>
            <a:r>
              <a:rPr lang="en-US" sz="1200" i="1" dirty="0"/>
              <a:t> </a:t>
            </a:r>
            <a:r>
              <a:rPr lang="en-US" sz="1200" i="1" dirty="0" err="1" smtClean="0"/>
              <a:t>dengan</a:t>
            </a:r>
            <a:r>
              <a:rPr lang="en-US" sz="1200" i="1" dirty="0" smtClean="0"/>
              <a:t> </a:t>
            </a:r>
            <a:r>
              <a:rPr lang="en-US" sz="1200" i="1" dirty="0" err="1"/>
              <a:t>berpedoman</a:t>
            </a:r>
            <a:r>
              <a:rPr lang="en-US" sz="1200" i="1" dirty="0"/>
              <a:t> </a:t>
            </a:r>
            <a:r>
              <a:rPr lang="en-US" sz="1200" i="1" dirty="0" err="1"/>
              <a:t>pada</a:t>
            </a:r>
            <a:r>
              <a:rPr lang="en-US" sz="1200" i="1" dirty="0"/>
              <a:t> </a:t>
            </a:r>
            <a:r>
              <a:rPr lang="en-US" sz="1200" b="1" i="1" dirty="0"/>
              <a:t>lima </a:t>
            </a:r>
            <a:r>
              <a:rPr lang="en-US" sz="1200" b="1" i="1" dirty="0" err="1" smtClean="0"/>
              <a:t>pokok</a:t>
            </a:r>
            <a:endParaRPr lang="en-US" sz="1200" b="1" i="1" dirty="0" smtClean="0"/>
          </a:p>
          <a:p>
            <a:pPr algn="r"/>
            <a:r>
              <a:rPr lang="en-US" sz="1200" b="1" i="1" dirty="0" err="1" smtClean="0"/>
              <a:t>pikiran</a:t>
            </a:r>
            <a:r>
              <a:rPr lang="en-US" sz="1200" b="1" i="1" dirty="0" smtClean="0"/>
              <a:t> </a:t>
            </a:r>
            <a:r>
              <a:rPr lang="en-US" sz="1200" b="1" i="1" dirty="0"/>
              <a:t>(The Fundamental Five) </a:t>
            </a:r>
            <a:r>
              <a:rPr lang="en-US" sz="1200" b="1" i="1" dirty="0" err="1"/>
              <a:t>dan</a:t>
            </a:r>
            <a:r>
              <a:rPr lang="en-US" sz="1200" b="1" i="1" dirty="0"/>
              <a:t> </a:t>
            </a:r>
            <a:r>
              <a:rPr lang="en-US" sz="1200" b="1" i="1" dirty="0" err="1" smtClean="0"/>
              <a:t>delapan</a:t>
            </a:r>
            <a:endParaRPr lang="en-US" sz="1200" b="1" i="1" dirty="0" smtClean="0"/>
          </a:p>
          <a:p>
            <a:pPr algn="r"/>
            <a:r>
              <a:rPr lang="en-US" sz="1200" b="1" i="1" dirty="0" err="1" smtClean="0"/>
              <a:t>butir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mutiara</a:t>
            </a:r>
            <a:r>
              <a:rPr lang="en-US" sz="1200" b="1" i="1" dirty="0" smtClean="0"/>
              <a:t> </a:t>
            </a:r>
            <a:r>
              <a:rPr lang="en-US" sz="1200" b="1" i="1" dirty="0"/>
              <a:t>anamnesis</a:t>
            </a:r>
            <a:r>
              <a:rPr lang="en-US" altLang="ko-K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  <a:endParaRPr lang="en-US" altLang="ko-KR" sz="12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8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17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i="1" dirty="0" smtClean="0"/>
              <a:t>5 </a:t>
            </a:r>
            <a:r>
              <a:rPr lang="en-US" b="1" i="1" dirty="0" err="1" smtClean="0"/>
              <a:t>pokok</a:t>
            </a:r>
            <a:r>
              <a:rPr lang="en-US" b="1" i="1" dirty="0" smtClean="0"/>
              <a:t> </a:t>
            </a:r>
            <a:r>
              <a:rPr lang="en-US" b="1" i="1" dirty="0" err="1" smtClean="0"/>
              <a:t>pikiran</a:t>
            </a:r>
            <a:r>
              <a:rPr lang="en-US" b="1" i="1" dirty="0" smtClean="0"/>
              <a:t> </a:t>
            </a:r>
            <a:r>
              <a:rPr lang="en-US" b="1" i="1" dirty="0"/>
              <a:t>(The Fundamental Five)</a:t>
            </a:r>
            <a:endParaRPr lang="ko-KR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503971" y="2355726"/>
            <a:ext cx="865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202821" y="2355726"/>
            <a:ext cx="865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176339" y="2355726"/>
            <a:ext cx="865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6149857" y="2355726"/>
            <a:ext cx="865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2559558"/>
            <a:ext cx="568813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7166" y="2559558"/>
            <a:ext cx="568813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684" y="2587318"/>
            <a:ext cx="568813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3064290"/>
            <a:ext cx="1491639" cy="1811716"/>
            <a:chOff x="739678" y="3222477"/>
            <a:chExt cx="1888106" cy="1811716"/>
          </a:xfrm>
        </p:grpSpPr>
        <p:sp>
          <p:nvSpPr>
            <p:cNvPr id="12" name="TextBox 13"/>
            <p:cNvSpPr txBox="1"/>
            <p:nvPr/>
          </p:nvSpPr>
          <p:spPr>
            <a:xfrm>
              <a:off x="739678" y="3222477"/>
              <a:ext cx="1888106" cy="900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Keluhan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utama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&amp; anamnesis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lanjutan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Perjalanan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sangat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penting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diketahui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739678" y="4603306"/>
              <a:ext cx="1888106" cy="43088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100" dirty="0"/>
                <a:t>Riwayat Penyakit </a:t>
              </a:r>
              <a:endParaRPr lang="fi-FI" sz="1100" dirty="0" smtClean="0"/>
            </a:p>
            <a:p>
              <a:pPr algn="ctr"/>
              <a:r>
                <a:rPr lang="fi-FI" sz="1100" dirty="0" smtClean="0"/>
                <a:t>Saat </a:t>
              </a:r>
              <a:r>
                <a:rPr lang="fi-FI" sz="1100" dirty="0"/>
                <a:t>Ini (RPS)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06354" y="1131590"/>
            <a:ext cx="1491639" cy="1351094"/>
            <a:chOff x="2542811" y="1226102"/>
            <a:chExt cx="1888106" cy="1351094"/>
          </a:xfrm>
        </p:grpSpPr>
        <p:sp>
          <p:nvSpPr>
            <p:cNvPr id="15" name="TextBox 16"/>
            <p:cNvSpPr txBox="1"/>
            <p:nvPr/>
          </p:nvSpPr>
          <p:spPr>
            <a:xfrm>
              <a:off x="2542811" y="1676950"/>
              <a:ext cx="1888106" cy="900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Apa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pasien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pernah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mengalami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sakit</a:t>
              </a:r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bila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pernah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kapan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,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berapak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kali &amp;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obat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dikonsumsi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2542811" y="1226102"/>
              <a:ext cx="1888106" cy="43088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err="1"/>
                <a:t>Riwayat</a:t>
              </a:r>
              <a:r>
                <a:rPr lang="en-US" sz="1100" dirty="0"/>
                <a:t> </a:t>
              </a:r>
              <a:r>
                <a:rPr lang="en-US" sz="1100" dirty="0" err="1"/>
                <a:t>Penyakit</a:t>
              </a:r>
              <a:r>
                <a:rPr lang="en-US" sz="1100" dirty="0"/>
                <a:t> </a:t>
              </a:r>
              <a:endParaRPr lang="en-US" sz="1100" dirty="0" smtClean="0"/>
            </a:p>
            <a:p>
              <a:pPr algn="ctr"/>
              <a:r>
                <a:rPr lang="en-US" sz="1100" dirty="0" err="1" smtClean="0"/>
                <a:t>Dahulu</a:t>
              </a:r>
              <a:r>
                <a:rPr lang="en-US" sz="1100" dirty="0" smtClean="0"/>
                <a:t> </a:t>
              </a:r>
              <a:r>
                <a:rPr lang="en-US" sz="1100" dirty="0"/>
                <a:t>(RPD)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9872" y="3145081"/>
            <a:ext cx="1491639" cy="1730925"/>
            <a:chOff x="4781541" y="3303268"/>
            <a:chExt cx="1888106" cy="1730925"/>
          </a:xfrm>
        </p:grpSpPr>
        <p:sp>
          <p:nvSpPr>
            <p:cNvPr id="18" name="TextBox 19"/>
            <p:cNvSpPr txBox="1"/>
            <p:nvPr/>
          </p:nvSpPr>
          <p:spPr>
            <a:xfrm>
              <a:off x="4781541" y="3303268"/>
              <a:ext cx="1888106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U/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mencari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tahu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ada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tidaknya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keturunan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/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faktor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genetik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4781541" y="4603306"/>
              <a:ext cx="1888106" cy="43088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Riwayat</a:t>
              </a:r>
              <a:r>
                <a:rPr lang="en-US" sz="1100" dirty="0"/>
                <a:t> </a:t>
              </a:r>
              <a:r>
                <a:rPr lang="en-US" sz="1100" dirty="0" err="1"/>
                <a:t>Kesehatan</a:t>
              </a:r>
              <a:r>
                <a:rPr lang="en-US" sz="1100" dirty="0"/>
                <a:t> </a:t>
              </a:r>
              <a:r>
                <a:rPr lang="en-US" sz="1100" dirty="0" err="1"/>
                <a:t>Keluarga</a:t>
              </a:r>
              <a:r>
                <a:rPr lang="en-US" sz="1100" dirty="0"/>
                <a:t> </a:t>
              </a:r>
              <a:endParaRPr lang="en-US" sz="11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53390" y="987574"/>
            <a:ext cx="1491639" cy="1440670"/>
            <a:chOff x="6660232" y="1298110"/>
            <a:chExt cx="1888106" cy="1440670"/>
          </a:xfrm>
        </p:grpSpPr>
        <p:sp>
          <p:nvSpPr>
            <p:cNvPr id="21" name="TextBox 22"/>
            <p:cNvSpPr txBox="1"/>
            <p:nvPr/>
          </p:nvSpPr>
          <p:spPr>
            <a:xfrm>
              <a:off x="6660232" y="1515368"/>
              <a:ext cx="1888106" cy="1223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U/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mengetahui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status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sosial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yg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berkaitan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dgn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keluhan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utama</a:t>
              </a:r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pendidikan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pekerjaan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status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perkawinan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kebiasaan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sehari2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6660232" y="1298110"/>
              <a:ext cx="1888106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err="1"/>
                <a:t>Riwayat</a:t>
              </a:r>
              <a:r>
                <a:rPr lang="en-US" sz="1100" dirty="0"/>
                <a:t> </a:t>
              </a:r>
              <a:r>
                <a:rPr lang="en-US" sz="1100" dirty="0" err="1"/>
                <a:t>Sosial</a:t>
              </a:r>
              <a:r>
                <a:rPr lang="en-US" sz="1100" dirty="0"/>
                <a:t> </a:t>
              </a:r>
              <a:r>
                <a:rPr lang="en-US" sz="1100" dirty="0" err="1"/>
                <a:t>dan</a:t>
              </a:r>
              <a:r>
                <a:rPr lang="en-US" sz="1100" dirty="0"/>
                <a:t> </a:t>
              </a:r>
              <a:r>
                <a:rPr lang="en-US" sz="1100" dirty="0" err="1"/>
                <a:t>Ekonomi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7"/>
          <p:cNvSpPr txBox="1"/>
          <p:nvPr/>
        </p:nvSpPr>
        <p:spPr>
          <a:xfrm>
            <a:off x="7858312" y="2371026"/>
            <a:ext cx="865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59139" y="2574858"/>
            <a:ext cx="568813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461845" y="2675635"/>
            <a:ext cx="1491639" cy="2200371"/>
            <a:chOff x="4781541" y="2818522"/>
            <a:chExt cx="1888106" cy="2200371"/>
          </a:xfrm>
        </p:grpSpPr>
        <p:sp>
          <p:nvSpPr>
            <p:cNvPr id="27" name="TextBox 19"/>
            <p:cNvSpPr txBox="1"/>
            <p:nvPr/>
          </p:nvSpPr>
          <p:spPr>
            <a:xfrm>
              <a:off x="4781541" y="2818522"/>
              <a:ext cx="1888106" cy="170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Faktor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</a:rPr>
                <a:t>Resiko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faktor2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meningkatkan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kemungkinan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terjadi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suatu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penyakit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Faktor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prognostik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  faktor2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mempengaruhi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perjalanan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pengobatan</a:t>
              </a:r>
              <a:r>
                <a:rPr lang="en-US" altLang="ko-KR" sz="1050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050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penyakit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4781541" y="4588006"/>
              <a:ext cx="1888106" cy="43088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dirty="0"/>
                <a:t>Faktor Risiko </a:t>
              </a:r>
              <a:r>
                <a:rPr lang="nb-NO" sz="1100" dirty="0" smtClean="0"/>
                <a:t>dan</a:t>
              </a:r>
            </a:p>
            <a:p>
              <a:pPr algn="ctr"/>
              <a:r>
                <a:rPr lang="nb-NO" sz="1100" dirty="0" smtClean="0"/>
                <a:t>Faktor Prognostik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1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Delapan</a:t>
            </a:r>
            <a:r>
              <a:rPr lang="en-US" altLang="ko-KR" dirty="0" smtClean="0"/>
              <a:t> </a:t>
            </a:r>
            <a:r>
              <a:rPr lang="en-US" altLang="ko-KR" dirty="0" err="1"/>
              <a:t>butir</a:t>
            </a:r>
            <a:r>
              <a:rPr lang="en-US" altLang="ko-KR" dirty="0"/>
              <a:t> </a:t>
            </a:r>
            <a:r>
              <a:rPr lang="en-US" altLang="ko-KR" dirty="0" err="1"/>
              <a:t>mutiara</a:t>
            </a:r>
            <a:r>
              <a:rPr lang="en-US" altLang="ko-KR" dirty="0"/>
              <a:t> anamnesis</a:t>
            </a:r>
            <a:endParaRPr lang="ko-KR" altLang="en-US" dirty="0"/>
          </a:p>
        </p:txBody>
      </p:sp>
      <p:sp>
        <p:nvSpPr>
          <p:cNvPr id="5" name="Round Same Side Corner Rectangle 8"/>
          <p:cNvSpPr/>
          <p:nvPr/>
        </p:nvSpPr>
        <p:spPr>
          <a:xfrm>
            <a:off x="4286796" y="2267588"/>
            <a:ext cx="586311" cy="203235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7A3D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267744" y="773164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292080" y="773164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5811" y="555526"/>
            <a:ext cx="93647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4169" y="1718234"/>
            <a:ext cx="2952328" cy="667109"/>
            <a:chOff x="3017859" y="4310610"/>
            <a:chExt cx="1870812" cy="667109"/>
          </a:xfrm>
        </p:grpSpPr>
        <p:sp>
          <p:nvSpPr>
            <p:cNvPr id="10" name="TextBox 9"/>
            <p:cNvSpPr txBox="1"/>
            <p:nvPr/>
          </p:nvSpPr>
          <p:spPr>
            <a:xfrm>
              <a:off x="3021856" y="4516054"/>
              <a:ext cx="18668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Tanyakan </a:t>
              </a:r>
              <a:r>
                <a:rPr lang="fi-FI" altLang="ko-KR" sz="1200" dirty="0">
                  <a:solidFill>
                    <a:schemeClr val="bg1"/>
                  </a:solidFill>
                  <a:cs typeface="Arial" pitchFamily="34" charset="0"/>
                </a:rPr>
                <a:t>kapan-kapan saja pasien merasakan keluhan tersebut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Frekwensi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(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Kapan-kapan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?) 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44169" y="2951535"/>
            <a:ext cx="2952328" cy="896034"/>
            <a:chOff x="3017859" y="4218277"/>
            <a:chExt cx="1870812" cy="896034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652646"/>
              <a:ext cx="18668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Faktor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memperberat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keluhan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juga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khas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tertentu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218277"/>
              <a:ext cx="18708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Faktor-faktor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yang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memperberat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keluhan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405" y="1707654"/>
            <a:ext cx="2952328" cy="677689"/>
            <a:chOff x="3017859" y="4310610"/>
            <a:chExt cx="1870812" cy="677689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26634"/>
              <a:ext cx="18668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i-FI" altLang="ko-KR" sz="1200" dirty="0">
                  <a:solidFill>
                    <a:schemeClr val="bg1"/>
                  </a:solidFill>
                  <a:cs typeface="Arial" pitchFamily="34" charset="0"/>
                </a:rPr>
                <a:t>Kapan mulai dirasakan keluhan utama tersebut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Onset (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Kapan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?) 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405" y="2951535"/>
            <a:ext cx="2952328" cy="896034"/>
            <a:chOff x="3017859" y="4218277"/>
            <a:chExt cx="1870812" cy="896034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652646"/>
              <a:ext cx="18668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Sangat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berhubungan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beratnya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jenis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tertentu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218277"/>
              <a:ext cx="18708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Intensitas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(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Seberapa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berat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keluhannya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?) 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9552" y="2398117"/>
            <a:ext cx="2952328" cy="585356"/>
            <a:chOff x="3017859" y="4310610"/>
            <a:chExt cx="1870812" cy="585356"/>
          </a:xfrm>
        </p:grpSpPr>
        <p:sp>
          <p:nvSpPr>
            <p:cNvPr id="23" name="TextBox 22"/>
            <p:cNvSpPr txBox="1"/>
            <p:nvPr/>
          </p:nvSpPr>
          <p:spPr>
            <a:xfrm>
              <a:off x="3021856" y="4618967"/>
              <a:ext cx="18668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i-FI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Rasa </a:t>
              </a:r>
              <a:r>
                <a:rPr lang="fi-FI" altLang="ko-KR" sz="1200" dirty="0">
                  <a:solidFill>
                    <a:schemeClr val="bg1"/>
                  </a:solidFill>
                  <a:cs typeface="Arial" pitchFamily="34" charset="0"/>
                </a:rPr>
                <a:t>nyeri atau pembengkakan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Lokasi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(Di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bagian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mana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?)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42595" y="2355726"/>
            <a:ext cx="2952328" cy="667109"/>
            <a:chOff x="3017859" y="4310610"/>
            <a:chExt cx="1870812" cy="667109"/>
          </a:xfrm>
        </p:grpSpPr>
        <p:sp>
          <p:nvSpPr>
            <p:cNvPr id="26" name="TextBox 25"/>
            <p:cNvSpPr txBox="1"/>
            <p:nvPr/>
          </p:nvSpPr>
          <p:spPr>
            <a:xfrm>
              <a:off x="3021856" y="4516054"/>
              <a:ext cx="18668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Rasa </a:t>
              </a:r>
              <a:r>
                <a:rPr lang="fi-FI" altLang="ko-KR" sz="1200" dirty="0">
                  <a:solidFill>
                    <a:schemeClr val="bg1"/>
                  </a:solidFill>
                  <a:cs typeface="Arial" pitchFamily="34" charset="0"/>
                </a:rPr>
                <a:t>nyeri yang menjalar/menyebar ke bagian lain dari tubuh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Refered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(</a:t>
              </a:r>
              <a:r>
                <a:rPr lang="en-US" altLang="ko-KR" sz="1200" b="1" i="1" u="sng" dirty="0" err="1" smtClean="0">
                  <a:solidFill>
                    <a:srgbClr val="FFFF00"/>
                  </a:solidFill>
                  <a:cs typeface="Arial" pitchFamily="34" charset="0"/>
                </a:rPr>
                <a:t>Penjalaran</a:t>
              </a:r>
              <a:r>
                <a:rPr lang="en-US" altLang="ko-KR" sz="1200" b="1" i="1" u="sng" dirty="0" smtClean="0">
                  <a:solidFill>
                    <a:srgbClr val="FFFF00"/>
                  </a:solidFill>
                  <a:cs typeface="Arial" pitchFamily="34" charset="0"/>
                </a:rPr>
                <a:t>)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58416" y="3928289"/>
            <a:ext cx="2952328" cy="803701"/>
            <a:chOff x="3017859" y="4310610"/>
            <a:chExt cx="1870812" cy="803701"/>
          </a:xfrm>
        </p:grpSpPr>
        <p:sp>
          <p:nvSpPr>
            <p:cNvPr id="29" name="TextBox 28"/>
            <p:cNvSpPr txBox="1"/>
            <p:nvPr/>
          </p:nvSpPr>
          <p:spPr>
            <a:xfrm>
              <a:off x="3021856" y="4652646"/>
              <a:ext cx="18668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v-SE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Berkaitan </a:t>
              </a:r>
              <a:r>
                <a:rPr lang="sv-SE" altLang="ko-KR" sz="1200" dirty="0">
                  <a:solidFill>
                    <a:schemeClr val="bg1"/>
                  </a:solidFill>
                  <a:cs typeface="Arial" pitchFamily="34" charset="0"/>
                </a:rPr>
                <a:t>dengan keluhan utama atau tidak berhubungan sama sekali.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i="1" u="sng" dirty="0" err="1" smtClean="0">
                  <a:solidFill>
                    <a:srgbClr val="FFFF00"/>
                  </a:solidFill>
                  <a:cs typeface="Arial" pitchFamily="34" charset="0"/>
                </a:rPr>
                <a:t>Keluhan</a:t>
              </a:r>
              <a:r>
                <a:rPr lang="en-US" altLang="ko-KR" sz="1200" b="1" i="1" u="sng" dirty="0" smtClean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Tambahan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7652" y="3835956"/>
            <a:ext cx="2952328" cy="1040050"/>
            <a:chOff x="3017859" y="4218277"/>
            <a:chExt cx="1870812" cy="1040050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611996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Faktor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meringankan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keluhan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penting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ditanyakan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berkaitan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jenis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penyakit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tertentu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218277"/>
              <a:ext cx="18708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Faktor-faktor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yang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meringankan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i="1" u="sng" dirty="0" err="1">
                  <a:solidFill>
                    <a:srgbClr val="FFFF00"/>
                  </a:solidFill>
                  <a:cs typeface="Arial" pitchFamily="34" charset="0"/>
                </a:rPr>
                <a:t>keluhan</a:t>
              </a:r>
              <a:r>
                <a:rPr lang="en-US" altLang="ko-KR" sz="1200" b="1" i="1" u="sng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endParaRPr lang="ko-KR" altLang="en-US" sz="1200" b="1" i="1" u="sng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34"/>
          <p:cNvCxnSpPr>
            <a:stCxn id="5" idx="0"/>
            <a:endCxn id="17" idx="3"/>
          </p:cNvCxnSpPr>
          <p:nvPr/>
        </p:nvCxnSpPr>
        <p:spPr>
          <a:xfrm flipH="1" flipV="1">
            <a:off x="3515733" y="1846154"/>
            <a:ext cx="881339" cy="8103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3"/>
            <a:endCxn id="24" idx="3"/>
          </p:cNvCxnSpPr>
          <p:nvPr/>
        </p:nvCxnSpPr>
        <p:spPr>
          <a:xfrm flipH="1" flipV="1">
            <a:off x="3491880" y="2536617"/>
            <a:ext cx="794916" cy="451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2"/>
            <a:endCxn id="20" idx="3"/>
          </p:cNvCxnSpPr>
          <p:nvPr/>
        </p:nvCxnSpPr>
        <p:spPr>
          <a:xfrm flipH="1" flipV="1">
            <a:off x="3515733" y="3182368"/>
            <a:ext cx="771063" cy="1542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17"/>
            <a:endCxn id="33" idx="3"/>
          </p:cNvCxnSpPr>
          <p:nvPr/>
        </p:nvCxnSpPr>
        <p:spPr>
          <a:xfrm flipH="1" flipV="1">
            <a:off x="3529980" y="4066789"/>
            <a:ext cx="884271" cy="1399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1"/>
            <a:endCxn id="11" idx="1"/>
          </p:cNvCxnSpPr>
          <p:nvPr/>
        </p:nvCxnSpPr>
        <p:spPr>
          <a:xfrm flipV="1">
            <a:off x="4762830" y="1856734"/>
            <a:ext cx="881339" cy="799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27" idx="1"/>
          </p:cNvCxnSpPr>
          <p:nvPr/>
        </p:nvCxnSpPr>
        <p:spPr>
          <a:xfrm flipV="1">
            <a:off x="4873107" y="2494226"/>
            <a:ext cx="769488" cy="4433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5"/>
            <a:endCxn id="14" idx="1"/>
          </p:cNvCxnSpPr>
          <p:nvPr/>
        </p:nvCxnSpPr>
        <p:spPr>
          <a:xfrm flipV="1">
            <a:off x="4873107" y="3182368"/>
            <a:ext cx="771062" cy="1542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10"/>
            <a:endCxn id="30" idx="1"/>
          </p:cNvCxnSpPr>
          <p:nvPr/>
        </p:nvCxnSpPr>
        <p:spPr>
          <a:xfrm flipV="1">
            <a:off x="4740116" y="4066789"/>
            <a:ext cx="918300" cy="1399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 rot="5400000">
            <a:off x="1172392" y="3460605"/>
            <a:ext cx="505945" cy="2836886"/>
          </a:xfrm>
          <a:custGeom>
            <a:avLst/>
            <a:gdLst/>
            <a:ahLst/>
            <a:cxnLst/>
            <a:rect l="l" t="t" r="r" b="b"/>
            <a:pathLst>
              <a:path w="895621" h="1067702">
                <a:moveTo>
                  <a:pt x="0" y="1067702"/>
                </a:moveTo>
                <a:lnTo>
                  <a:pt x="895621" y="0"/>
                </a:lnTo>
                <a:lnTo>
                  <a:pt x="895621" y="461505"/>
                </a:lnTo>
                <a:lnTo>
                  <a:pt x="387124" y="106770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Parallelogram 31"/>
          <p:cNvSpPr/>
          <p:nvPr/>
        </p:nvSpPr>
        <p:spPr>
          <a:xfrm rot="5400000">
            <a:off x="1173961" y="2909221"/>
            <a:ext cx="1309710" cy="2169258"/>
          </a:xfrm>
          <a:prstGeom prst="parallelogram">
            <a:avLst>
              <a:gd name="adj" fmla="val 8388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Parallelogram 30"/>
          <p:cNvSpPr/>
          <p:nvPr/>
        </p:nvSpPr>
        <p:spPr>
          <a:xfrm rot="5400000">
            <a:off x="2671185" y="1073913"/>
            <a:ext cx="1309710" cy="2169180"/>
          </a:xfrm>
          <a:prstGeom prst="parallelogram">
            <a:avLst>
              <a:gd name="adj" fmla="val 83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Parallelogram 23"/>
          <p:cNvSpPr/>
          <p:nvPr/>
        </p:nvSpPr>
        <p:spPr>
          <a:xfrm rot="5400000">
            <a:off x="1934024" y="1981348"/>
            <a:ext cx="1309710" cy="2178509"/>
          </a:xfrm>
          <a:prstGeom prst="parallelogram">
            <a:avLst>
              <a:gd name="adj" fmla="val 8388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Langkah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Anamnesa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2038" y="2313139"/>
            <a:ext cx="37383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Paritas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klien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HPHT,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Usia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Kehamilan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Gerak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janin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pertama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kali, </a:t>
            </a:r>
            <a:r>
              <a:rPr lang="fi-FI" altLang="ko-KR" sz="1200" dirty="0">
                <a:solidFill>
                  <a:schemeClr val="bg1"/>
                </a:solidFill>
                <a:cs typeface="Arial" pitchFamily="34" charset="0"/>
              </a:rPr>
              <a:t>Keluhan yang dialami selama kehamilan, Pengobatan atau obat-obatan yang digunakan, Reaksi dan adaptasi terhadap kehamilan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4950" y="3317573"/>
            <a:ext cx="40090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Keluhan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utama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Riwayat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kesehatan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personal,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Riwayat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menstruasi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Riwayat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seksual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Riwayat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ginekologi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Riwayat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kesehatan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keluarga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196576"/>
            <a:ext cx="26799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Umur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pendidikan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pekerjaan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suku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/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budaya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agama,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identitas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suami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alamat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 Placeholder 13"/>
          <p:cNvSpPr txBox="1">
            <a:spLocks/>
          </p:cNvSpPr>
          <p:nvPr/>
        </p:nvSpPr>
        <p:spPr>
          <a:xfrm>
            <a:off x="746467" y="3338994"/>
            <a:ext cx="2931667" cy="3864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Riwayat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sekarang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921" y="4251095"/>
            <a:ext cx="2906525" cy="39760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Identitas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klien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13"/>
          <p:cNvSpPr txBox="1">
            <a:spLocks/>
          </p:cNvSpPr>
          <p:nvPr/>
        </p:nvSpPr>
        <p:spPr>
          <a:xfrm rot="41765">
            <a:off x="1501865" y="2433389"/>
            <a:ext cx="2906525" cy="38646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Riwayat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obstetrik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09124" y="1493371"/>
            <a:ext cx="29072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Nutrisi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Eliminasi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Aktivitas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Latihan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Istirahat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Tidur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Seksualitas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Persepsi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Kognitif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41765">
            <a:off x="2241410" y="1521288"/>
            <a:ext cx="2906525" cy="3864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Dasar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Sehari-hari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 rot="5400000">
            <a:off x="1172392" y="3460605"/>
            <a:ext cx="505945" cy="2836886"/>
          </a:xfrm>
          <a:custGeom>
            <a:avLst/>
            <a:gdLst/>
            <a:ahLst/>
            <a:cxnLst/>
            <a:rect l="l" t="t" r="r" b="b"/>
            <a:pathLst>
              <a:path w="895621" h="1067702">
                <a:moveTo>
                  <a:pt x="0" y="1067702"/>
                </a:moveTo>
                <a:lnTo>
                  <a:pt x="895621" y="0"/>
                </a:lnTo>
                <a:lnTo>
                  <a:pt x="895621" y="461505"/>
                </a:lnTo>
                <a:lnTo>
                  <a:pt x="387124" y="106770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Parallelogram 31"/>
          <p:cNvSpPr/>
          <p:nvPr/>
        </p:nvSpPr>
        <p:spPr>
          <a:xfrm rot="5400000">
            <a:off x="1173961" y="2909221"/>
            <a:ext cx="1309710" cy="2169258"/>
          </a:xfrm>
          <a:prstGeom prst="parallelogram">
            <a:avLst>
              <a:gd name="adj" fmla="val 8388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Parallelogram 30"/>
          <p:cNvSpPr/>
          <p:nvPr/>
        </p:nvSpPr>
        <p:spPr>
          <a:xfrm rot="5400000">
            <a:off x="2671185" y="1073913"/>
            <a:ext cx="1309710" cy="2169180"/>
          </a:xfrm>
          <a:prstGeom prst="parallelogram">
            <a:avLst>
              <a:gd name="adj" fmla="val 83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Parallelogram 23"/>
          <p:cNvSpPr/>
          <p:nvPr/>
        </p:nvSpPr>
        <p:spPr>
          <a:xfrm rot="5400000">
            <a:off x="1934024" y="1981348"/>
            <a:ext cx="1309710" cy="2178509"/>
          </a:xfrm>
          <a:prstGeom prst="parallelogram">
            <a:avLst>
              <a:gd name="adj" fmla="val 8388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Langkah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Anamnesa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2038" y="2590138"/>
            <a:ext cx="37383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Agama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4950" y="3502239"/>
            <a:ext cx="4009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Keyakinan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budaya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104243"/>
            <a:ext cx="26799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Motivasi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kehamilan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efek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kehamilan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body image, orang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terdekat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tujuan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kehamilan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 Placeholder 13"/>
          <p:cNvSpPr txBox="1">
            <a:spLocks/>
          </p:cNvSpPr>
          <p:nvPr/>
        </p:nvSpPr>
        <p:spPr>
          <a:xfrm>
            <a:off x="746467" y="3338994"/>
            <a:ext cx="2931667" cy="3864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Culture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921" y="4251095"/>
            <a:ext cx="2906525" cy="39760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t-IT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Persepsi diri dan konsep diri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13"/>
          <p:cNvSpPr txBox="1">
            <a:spLocks/>
          </p:cNvSpPr>
          <p:nvPr/>
        </p:nvSpPr>
        <p:spPr>
          <a:xfrm rot="41765">
            <a:off x="1501865" y="2433389"/>
            <a:ext cx="2906525" cy="38646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Kepercayaan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Ibadah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9124" y="1678037"/>
            <a:ext cx="2907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Merokok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minum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alkohol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41765">
            <a:off x="2241410" y="1521288"/>
            <a:ext cx="2906525" cy="3864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Kebiasaan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merugikan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435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734</Words>
  <Application>Microsoft Office PowerPoint</Application>
  <PresentationFormat>On-screen Show (16:9)</PresentationFormat>
  <Paragraphs>118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ismail - [2010]</cp:lastModifiedBy>
  <cp:revision>139</cp:revision>
  <dcterms:created xsi:type="dcterms:W3CDTF">2016-12-05T23:26:54Z</dcterms:created>
  <dcterms:modified xsi:type="dcterms:W3CDTF">2021-09-21T15:36:27Z</dcterms:modified>
</cp:coreProperties>
</file>