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0" r:id="rId7"/>
    <p:sldId id="277" r:id="rId8"/>
    <p:sldId id="278" r:id="rId9"/>
    <p:sldId id="261" r:id="rId10"/>
    <p:sldId id="265" r:id="rId11"/>
    <p:sldId id="266" r:id="rId12"/>
    <p:sldId id="279" r:id="rId13"/>
    <p:sldId id="269" r:id="rId14"/>
    <p:sldId id="267" r:id="rId15"/>
    <p:sldId id="268" r:id="rId16"/>
    <p:sldId id="270" r:id="rId17"/>
    <p:sldId id="281" r:id="rId18"/>
    <p:sldId id="280" r:id="rId19"/>
    <p:sldId id="271" r:id="rId20"/>
    <p:sldId id="272" r:id="rId21"/>
    <p:sldId id="273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K Grotesk Medium" panose="020B0604020202020204" charset="0"/>
      <p:regular r:id="rId27"/>
    </p:embeddedFont>
    <p:embeddedFont>
      <p:font typeface="HK Grotesk Bold" panose="020B060402020202020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44600" y="2515901"/>
            <a:ext cx="11761977" cy="6920199"/>
            <a:chOff x="0" y="0"/>
            <a:chExt cx="15682636" cy="92269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5682636" cy="9226932"/>
            </a:xfrm>
            <a:prstGeom prst="rect">
              <a:avLst/>
            </a:prstGeom>
          </p:spPr>
        </p:pic>
        <p:sp>
          <p:nvSpPr>
            <p:cNvPr id="5" name="AutoShape 5"/>
            <p:cNvSpPr/>
            <p:nvPr/>
          </p:nvSpPr>
          <p:spPr>
            <a:xfrm>
              <a:off x="337316" y="341738"/>
              <a:ext cx="14836367" cy="8315630"/>
            </a:xfrm>
            <a:prstGeom prst="rect">
              <a:avLst/>
            </a:prstGeom>
            <a:solidFill>
              <a:srgbClr val="346BC8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499488" y="4153550"/>
            <a:ext cx="11125200" cy="3409950"/>
          </a:xfrm>
          <a:prstGeom prst="rect">
            <a:avLst/>
          </a:prstGeom>
          <a:solidFill>
            <a:srgbClr val="262626">
              <a:alpha val="35686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755730" y="4412230"/>
            <a:ext cx="10257647" cy="2883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542"/>
              </a:lnSpc>
            </a:pPr>
            <a:r>
              <a:rPr lang="en-US" sz="6285">
                <a:solidFill>
                  <a:srgbClr val="FFFFFF"/>
                </a:solidFill>
                <a:latin typeface="HK Grotesk Bold Bold"/>
              </a:rPr>
              <a:t>Tanggungjawab Bidan Terhadap Kesehatan Mental Perempuan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509" y="7919096"/>
            <a:ext cx="897706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spc="2">
                <a:solidFill>
                  <a:srgbClr val="FFFFFF"/>
                </a:solidFill>
                <a:latin typeface="HK Grotesk Medium"/>
              </a:rPr>
              <a:t>Resmawati, S. ST., M. Keb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16509" y="3317895"/>
            <a:ext cx="8977064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HK Grotesk Bold"/>
              </a:rPr>
              <a:t>Psikologi Kebidanan</a:t>
            </a:r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119471" y="495299"/>
            <a:ext cx="5999642" cy="979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03012" y="2729659"/>
            <a:ext cx="11761977" cy="6920199"/>
            <a:chOff x="0" y="0"/>
            <a:chExt cx="15682636" cy="922693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5682636" cy="9226932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337316" y="341738"/>
              <a:ext cx="14836367" cy="8315630"/>
            </a:xfrm>
            <a:prstGeom prst="rect">
              <a:avLst/>
            </a:prstGeom>
            <a:solidFill>
              <a:srgbClr val="FACF3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057900" y="4367308"/>
            <a:ext cx="11125200" cy="3409950"/>
            <a:chOff x="0" y="0"/>
            <a:chExt cx="14833600" cy="45466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4833600" cy="4546600"/>
            </a:xfrm>
            <a:prstGeom prst="rect">
              <a:avLst/>
            </a:prstGeom>
            <a:solidFill>
              <a:srgbClr val="262626">
                <a:alpha val="16863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44907" y="426640"/>
              <a:ext cx="12941481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30"/>
                </a:lnSpc>
                <a:spcBef>
                  <a:spcPct val="0"/>
                </a:spcBef>
              </a:pPr>
              <a:r>
                <a:rPr lang="id-ID" sz="9025" dirty="0" smtClean="0">
                  <a:solidFill>
                    <a:srgbClr val="FFFFFF"/>
                  </a:solidFill>
                  <a:latin typeface="HK Grotesk Bold Bold"/>
                </a:rPr>
                <a:t>Kesehatan Mental Ibu Hamil</a:t>
              </a:r>
              <a:endParaRPr lang="en-US" sz="9025" u="none" dirty="0">
                <a:solidFill>
                  <a:srgbClr val="FFFFFF"/>
                </a:solidFill>
                <a:latin typeface="HK Grotesk Bold Bold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13192" y="2136675"/>
            <a:ext cx="1628264" cy="12680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8200" y="1638300"/>
            <a:ext cx="6912864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504" y="495300"/>
            <a:ext cx="5972658" cy="8582025"/>
            <a:chOff x="0" y="0"/>
            <a:chExt cx="6591944" cy="6578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591944" cy="657860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75561" y="0"/>
              <a:ext cx="6324600" cy="6413500"/>
            </a:xfrm>
            <a:prstGeom prst="rect">
              <a:avLst/>
            </a:prstGeom>
            <a:solidFill>
              <a:srgbClr val="346BC8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75561" y="0"/>
              <a:ext cx="6324600" cy="6413500"/>
            </a:xfrm>
            <a:prstGeom prst="rect">
              <a:avLst/>
            </a:prstGeom>
            <a:solidFill>
              <a:srgbClr val="346BC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411182" y="495300"/>
            <a:ext cx="5998800" cy="8582025"/>
            <a:chOff x="0" y="0"/>
            <a:chExt cx="6591944" cy="65786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591944" cy="6578600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>
              <a:off x="133672" y="0"/>
              <a:ext cx="6324600" cy="6413500"/>
            </a:xfrm>
            <a:prstGeom prst="rect">
              <a:avLst/>
            </a:prstGeom>
            <a:solidFill>
              <a:srgbClr val="DF404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696106" y="495300"/>
            <a:ext cx="5283518" cy="8582025"/>
            <a:chOff x="0" y="0"/>
            <a:chExt cx="6591944" cy="65786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591944" cy="6578600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>
              <a:off x="133672" y="0"/>
              <a:ext cx="6324600" cy="6413500"/>
            </a:xfrm>
            <a:prstGeom prst="rect">
              <a:avLst/>
            </a:prstGeom>
            <a:solidFill>
              <a:srgbClr val="FACF3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60272" y="649861"/>
            <a:ext cx="5954404" cy="7543059"/>
            <a:chOff x="102767" y="-708318"/>
            <a:chExt cx="4389322" cy="10057409"/>
          </a:xfrm>
        </p:grpSpPr>
        <p:sp>
          <p:nvSpPr>
            <p:cNvPr id="17" name="TextBox 17"/>
            <p:cNvSpPr txBox="1"/>
            <p:nvPr/>
          </p:nvSpPr>
          <p:spPr>
            <a:xfrm>
              <a:off x="217404" y="-708318"/>
              <a:ext cx="4274685" cy="494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879"/>
                </a:lnSpc>
                <a:spcBef>
                  <a:spcPct val="0"/>
                </a:spcBef>
              </a:pPr>
              <a:r>
                <a:rPr lang="id-ID" sz="2400" dirty="0" smtClean="0">
                  <a:solidFill>
                    <a:srgbClr val="FFFFFF"/>
                  </a:solidFill>
                  <a:latin typeface="HK Grotesk Medium"/>
                </a:rPr>
                <a:t>DEPRESI</a:t>
              </a:r>
              <a:endParaRPr lang="en-US" sz="2400" u="none" dirty="0">
                <a:solidFill>
                  <a:srgbClr val="FFFFFF"/>
                </a:solidFill>
                <a:latin typeface="HK Grotesk Medium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2767" y="-7314"/>
              <a:ext cx="4096845" cy="9356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id-ID" sz="2400" dirty="0" smtClean="0">
                  <a:solidFill>
                    <a:schemeClr val="bg1"/>
                  </a:solidFill>
                </a:rPr>
                <a:t>Depresi merupakan gangguan kesehatan mental yang paling umum pada masa kehamilan. Hal ini </a:t>
              </a:r>
              <a:r>
                <a:rPr lang="id-ID" sz="2400" dirty="0">
                  <a:solidFill>
                    <a:schemeClr val="bg1"/>
                  </a:solidFill>
                </a:rPr>
                <a:t>sering menjadi pemicu, dan muncul bersamaan </a:t>
              </a:r>
              <a:r>
                <a:rPr lang="id-ID" sz="2400" dirty="0" smtClean="0">
                  <a:solidFill>
                    <a:schemeClr val="bg1"/>
                  </a:solidFill>
                </a:rPr>
                <a:t>dengan gejala gangguan kesehatan mental lainnya seperti gangguan kecemasan, </a:t>
              </a:r>
              <a:r>
                <a:rPr lang="id-ID" sz="2400" i="1" dirty="0" smtClean="0">
                  <a:solidFill>
                    <a:schemeClr val="bg1"/>
                  </a:solidFill>
                </a:rPr>
                <a:t>obsessive-compulsive disorder, </a:t>
              </a:r>
              <a:r>
                <a:rPr lang="id-ID" sz="2400" dirty="0" smtClean="0">
                  <a:solidFill>
                    <a:schemeClr val="bg1"/>
                  </a:solidFill>
                </a:rPr>
                <a:t>dan gangguan pola makan.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id-ID" sz="2400" dirty="0" smtClean="0">
                  <a:solidFill>
                    <a:schemeClr val="bg1"/>
                  </a:solidFill>
                </a:rPr>
                <a:t>Depresi pada ibu hamil memiliki pola yang bervariasi. Pada trimester pertama dan ketiga, biasanya depresi akan terasa makin berat, namun cenderung lebih rendah atau menurun pada trimester kedua.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id-ID" sz="2400" dirty="0" smtClean="0">
                  <a:solidFill>
                    <a:schemeClr val="bg1"/>
                  </a:solidFill>
                </a:rPr>
                <a:t>Depresi saat hamil ditangani sama seperti depresi pada umumnya dengan pilihan penanganan utama yang aman bagi janin, seperti terapi perilaku kognitif dan terapi kejiwaan interpersonal.</a:t>
              </a:r>
              <a:r>
                <a:rPr lang="en-US" sz="4800" u="none" dirty="0" smtClean="0">
                  <a:solidFill>
                    <a:schemeClr val="bg1"/>
                  </a:solidFill>
                  <a:latin typeface="HK Grotesk Medium"/>
                </a:rPr>
                <a:t>.</a:t>
              </a:r>
              <a:endParaRPr lang="en-US" sz="48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81799" y="671554"/>
            <a:ext cx="5421035" cy="6197812"/>
            <a:chOff x="0" y="0"/>
            <a:chExt cx="4274685" cy="592848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4274685" cy="381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879"/>
                </a:lnSpc>
                <a:spcBef>
                  <a:spcPct val="0"/>
                </a:spcBef>
              </a:pPr>
              <a:r>
                <a:rPr lang="id-ID" sz="3200" b="1" dirty="0">
                  <a:solidFill>
                    <a:schemeClr val="bg1"/>
                  </a:solidFill>
                </a:rPr>
                <a:t>Panic disorder</a:t>
              </a:r>
              <a:endParaRPr lang="en-US" sz="3200" u="none" dirty="0">
                <a:solidFill>
                  <a:schemeClr val="bg1"/>
                </a:solidFill>
                <a:latin typeface="HK Grotesk Medium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82530"/>
              <a:ext cx="4274685" cy="4945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d-ID" sz="2400" dirty="0">
                  <a:solidFill>
                    <a:schemeClr val="bg1"/>
                  </a:solidFill>
                </a:rPr>
                <a:t>Gangguan yang dapat muncul saat masa kehamilan meskipun wanita tersebut tidak </a:t>
              </a:r>
              <a:r>
                <a:rPr lang="id-ID" sz="2400" dirty="0" smtClean="0">
                  <a:solidFill>
                    <a:schemeClr val="bg1"/>
                  </a:solidFill>
                </a:rPr>
                <a:t>memiliki riwayat </a:t>
              </a:r>
              <a:r>
                <a:rPr lang="id-ID" sz="2400" dirty="0">
                  <a:solidFill>
                    <a:schemeClr val="bg1"/>
                  </a:solidFill>
                </a:rPr>
                <a:t>pernah menderita </a:t>
              </a:r>
              <a:r>
                <a:rPr lang="id-ID" sz="2400" i="1" dirty="0">
                  <a:solidFill>
                    <a:schemeClr val="bg1"/>
                  </a:solidFill>
                </a:rPr>
                <a:t>panic disorder</a:t>
              </a:r>
              <a:r>
                <a:rPr lang="id-ID" sz="2400" dirty="0">
                  <a:solidFill>
                    <a:schemeClr val="bg1"/>
                  </a:solidFill>
                </a:rPr>
                <a:t>. Hal ini dapat muncul dari rasa cemas dan stress </a:t>
              </a:r>
              <a:r>
                <a:rPr lang="id-ID" sz="2400" dirty="0" smtClean="0">
                  <a:solidFill>
                    <a:schemeClr val="bg1"/>
                  </a:solidFill>
                </a:rPr>
                <a:t>yang ditandai </a:t>
              </a:r>
              <a:r>
                <a:rPr lang="id-ID" sz="2400" dirty="0">
                  <a:solidFill>
                    <a:schemeClr val="bg1"/>
                  </a:solidFill>
                </a:rPr>
                <a:t>dengan peningkatan hormon </a:t>
              </a:r>
              <a:r>
                <a:rPr lang="id-ID" sz="2400" dirty="0" smtClean="0">
                  <a:solidFill>
                    <a:schemeClr val="bg1"/>
                  </a:solidFill>
                </a:rPr>
                <a:t>kortisol.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d-ID" sz="2400" dirty="0" smtClean="0">
                  <a:solidFill>
                    <a:schemeClr val="bg1"/>
                  </a:solidFill>
                </a:rPr>
                <a:t>Jika </a:t>
              </a:r>
              <a:r>
                <a:rPr lang="id-ID" sz="2400" dirty="0">
                  <a:solidFill>
                    <a:schemeClr val="bg1"/>
                  </a:solidFill>
                </a:rPr>
                <a:t>tidak ditangani, peningkatan kortisol dapat mempengaruhi perkembangan janin </a:t>
              </a:r>
              <a:r>
                <a:rPr lang="id-ID" sz="2400" dirty="0" smtClean="0">
                  <a:solidFill>
                    <a:schemeClr val="bg1"/>
                  </a:solidFill>
                </a:rPr>
                <a:t>dalam kandungan.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id-ID" sz="2400" dirty="0" smtClean="0">
                  <a:solidFill>
                    <a:schemeClr val="bg1"/>
                  </a:solidFill>
                </a:rPr>
                <a:t>Penanganan </a:t>
              </a:r>
              <a:r>
                <a:rPr lang="id-ID" sz="2400" dirty="0">
                  <a:solidFill>
                    <a:schemeClr val="bg1"/>
                  </a:solidFill>
                </a:rPr>
                <a:t>tanpa obat dapat dilakukan dengan cara terapi perilaku kognitif dan </a:t>
              </a:r>
              <a:r>
                <a:rPr lang="id-ID" sz="2400" dirty="0" smtClean="0">
                  <a:solidFill>
                    <a:schemeClr val="bg1"/>
                  </a:solidFill>
                </a:rPr>
                <a:t>supportif, menerapkan </a:t>
              </a:r>
              <a:r>
                <a:rPr lang="id-ID" sz="2400" dirty="0">
                  <a:solidFill>
                    <a:schemeClr val="bg1"/>
                  </a:solidFill>
                </a:rPr>
                <a:t>teknik relaksasi, penerapan </a:t>
              </a:r>
              <a:r>
                <a:rPr lang="id-ID" sz="2400" i="1" dirty="0">
                  <a:solidFill>
                    <a:schemeClr val="bg1"/>
                  </a:solidFill>
                </a:rPr>
                <a:t>sleep hygiene </a:t>
              </a:r>
              <a:r>
                <a:rPr lang="id-ID" sz="2400" dirty="0">
                  <a:solidFill>
                    <a:schemeClr val="bg1"/>
                  </a:solidFill>
                </a:rPr>
                <a:t>,serta pengaturan pola makan.</a:t>
              </a:r>
              <a:endParaRPr lang="en-US" sz="48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57182" y="649861"/>
            <a:ext cx="4621218" cy="7754699"/>
            <a:chOff x="-56090" y="0"/>
            <a:chExt cx="4330775" cy="446304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4274685" cy="434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879"/>
                </a:lnSpc>
                <a:spcBef>
                  <a:spcPct val="0"/>
                </a:spcBef>
              </a:pPr>
              <a:r>
                <a:rPr lang="id-ID" sz="2800" b="1" dirty="0"/>
                <a:t>Obsessive-compulsive disorder (OCD)</a:t>
              </a:r>
              <a:endParaRPr lang="en-US" sz="2800" u="none" dirty="0">
                <a:solidFill>
                  <a:srgbClr val="000000"/>
                </a:solidFill>
                <a:latin typeface="HK Grotesk Medium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-56090" y="495243"/>
              <a:ext cx="4274685" cy="3967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d-ID" sz="3200" dirty="0"/>
                <a:t>OCD adalah gangguan berupa obsesi dan kebiasaan berulang yang sulit dikendalikan, yang</a:t>
              </a:r>
            </a:p>
            <a:p>
              <a:pPr algn="just"/>
              <a:r>
                <a:rPr lang="id-ID" sz="3200" dirty="0"/>
                <a:t>dapat muncul di periode awal masa kehamilan, dan meningkat seiring masa kehamilan </a:t>
              </a:r>
              <a:r>
                <a:rPr lang="id-ID" sz="3200" dirty="0" smtClean="0"/>
                <a:t>hingga pasca </a:t>
              </a:r>
              <a:r>
                <a:rPr lang="id-ID" sz="3200" dirty="0"/>
                <a:t>melahirkan. OCD saat hamil dapat sangat mengganggu aktivitas ibu hamil dan </a:t>
              </a:r>
              <a:r>
                <a:rPr lang="id-ID" sz="3200" dirty="0" smtClean="0"/>
                <a:t>perlu ditangani </a:t>
              </a:r>
              <a:r>
                <a:rPr lang="id-ID" sz="3200" dirty="0"/>
                <a:t>dengan terapi perilaku atau dengan konsumsi obat.</a:t>
              </a:r>
              <a:endParaRPr lang="en-US" sz="6000" u="none" dirty="0">
                <a:solidFill>
                  <a:srgbClr val="000000"/>
                </a:solidFill>
                <a:latin typeface="HK Grotesk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504" y="495300"/>
            <a:ext cx="5972658" cy="8582025"/>
            <a:chOff x="0" y="0"/>
            <a:chExt cx="6591944" cy="6578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591944" cy="657860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75561" y="0"/>
              <a:ext cx="6324600" cy="6413500"/>
            </a:xfrm>
            <a:prstGeom prst="rect">
              <a:avLst/>
            </a:prstGeom>
            <a:solidFill>
              <a:srgbClr val="346BC8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75561" y="0"/>
              <a:ext cx="6324600" cy="6413500"/>
            </a:xfrm>
            <a:prstGeom prst="rect">
              <a:avLst/>
            </a:prstGeom>
            <a:solidFill>
              <a:srgbClr val="346BC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411182" y="495300"/>
            <a:ext cx="5998800" cy="8582025"/>
            <a:chOff x="0" y="0"/>
            <a:chExt cx="6591944" cy="65786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591944" cy="6578600"/>
            </a:xfrm>
            <a:prstGeom prst="rect">
              <a:avLst/>
            </a:prstGeom>
          </p:spPr>
        </p:pic>
        <p:sp>
          <p:nvSpPr>
            <p:cNvPr id="8" name="AutoShape 8"/>
            <p:cNvSpPr/>
            <p:nvPr/>
          </p:nvSpPr>
          <p:spPr>
            <a:xfrm>
              <a:off x="133672" y="0"/>
              <a:ext cx="6324600" cy="6413500"/>
            </a:xfrm>
            <a:prstGeom prst="rect">
              <a:avLst/>
            </a:prstGeom>
            <a:solidFill>
              <a:srgbClr val="DF404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696106" y="495299"/>
            <a:ext cx="5283518" cy="8648361"/>
            <a:chOff x="0" y="-1"/>
            <a:chExt cx="6591944" cy="66294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591944" cy="6578600"/>
            </a:xfrm>
            <a:prstGeom prst="rect">
              <a:avLst/>
            </a:prstGeom>
          </p:spPr>
        </p:pic>
        <p:sp>
          <p:nvSpPr>
            <p:cNvPr id="11" name="AutoShape 11"/>
            <p:cNvSpPr/>
            <p:nvPr/>
          </p:nvSpPr>
          <p:spPr>
            <a:xfrm>
              <a:off x="133672" y="-1"/>
              <a:ext cx="6324600" cy="6629450"/>
            </a:xfrm>
            <a:prstGeom prst="rect">
              <a:avLst/>
            </a:prstGeom>
            <a:solidFill>
              <a:srgbClr val="FACF3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60272" y="649861"/>
            <a:ext cx="5954404" cy="8281723"/>
            <a:chOff x="102767" y="-708318"/>
            <a:chExt cx="4389322" cy="11042290"/>
          </a:xfrm>
        </p:grpSpPr>
        <p:sp>
          <p:nvSpPr>
            <p:cNvPr id="17" name="TextBox 17"/>
            <p:cNvSpPr txBox="1"/>
            <p:nvPr/>
          </p:nvSpPr>
          <p:spPr>
            <a:xfrm>
              <a:off x="217404" y="-708318"/>
              <a:ext cx="4274685" cy="49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879"/>
                </a:lnSpc>
                <a:spcBef>
                  <a:spcPct val="0"/>
                </a:spcBef>
              </a:pPr>
              <a:r>
                <a:rPr lang="id-ID" sz="2400" b="1" dirty="0" smtClean="0">
                  <a:solidFill>
                    <a:schemeClr val="bg1"/>
                  </a:solidFill>
                </a:rPr>
                <a:t>GANGGUAN POLA MAKAN</a:t>
              </a:r>
              <a:endParaRPr lang="en-US" sz="2400" u="none" dirty="0">
                <a:solidFill>
                  <a:schemeClr val="bg1"/>
                </a:solidFill>
                <a:latin typeface="HK Grotesk Medium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2767" y="-7314"/>
              <a:ext cx="4096845" cy="103412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d-ID" sz="3600" dirty="0">
                  <a:solidFill>
                    <a:schemeClr val="bg1"/>
                  </a:solidFill>
                </a:rPr>
                <a:t>Meskipun hal ini cenderung membaik saat </a:t>
              </a:r>
              <a:r>
                <a:rPr lang="id-ID" sz="3600" dirty="0" smtClean="0">
                  <a:solidFill>
                    <a:schemeClr val="bg1"/>
                  </a:solidFill>
                </a:rPr>
                <a:t>masa kehamilan</a:t>
              </a:r>
              <a:r>
                <a:rPr lang="id-ID" sz="3600" dirty="0">
                  <a:solidFill>
                    <a:schemeClr val="bg1"/>
                  </a:solidFill>
                </a:rPr>
                <a:t>, namun gangguan pola masih </a:t>
              </a:r>
              <a:r>
                <a:rPr lang="id-ID" sz="3600" dirty="0" smtClean="0">
                  <a:solidFill>
                    <a:schemeClr val="bg1"/>
                  </a:solidFill>
                </a:rPr>
                <a:t>dapat terjadi </a:t>
              </a:r>
              <a:r>
                <a:rPr lang="id-ID" sz="3600" dirty="0">
                  <a:solidFill>
                    <a:schemeClr val="bg1"/>
                  </a:solidFill>
                </a:rPr>
                <a:t>saat masa kehamilan. Gangguan pola makan bukan hanya dapat mempengaruhi</a:t>
              </a:r>
            </a:p>
            <a:p>
              <a:r>
                <a:rPr lang="id-ID" sz="3600" dirty="0">
                  <a:solidFill>
                    <a:schemeClr val="bg1"/>
                  </a:solidFill>
                </a:rPr>
                <a:t>kesiapan ibu hamil untuk melahirkan normal, tapi juga dapat meningkatan risiko </a:t>
              </a:r>
              <a:r>
                <a:rPr lang="id-ID" sz="3600" dirty="0" smtClean="0">
                  <a:solidFill>
                    <a:schemeClr val="bg1"/>
                  </a:solidFill>
                </a:rPr>
                <a:t>depresi pascamelahirkan </a:t>
              </a:r>
              <a:r>
                <a:rPr lang="id-ID" sz="3600" dirty="0">
                  <a:solidFill>
                    <a:schemeClr val="bg1"/>
                  </a:solidFill>
                </a:rPr>
                <a:t>serta dapat berdampak melahirkan bayi berat lahir rendah.</a:t>
              </a:r>
              <a:endParaRPr lang="en-US" sz="66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28193" y="671554"/>
            <a:ext cx="5474641" cy="8586746"/>
            <a:chOff x="-42270" y="0"/>
            <a:chExt cx="4316955" cy="789346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4274685" cy="3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879"/>
                </a:lnSpc>
                <a:spcBef>
                  <a:spcPct val="0"/>
                </a:spcBef>
              </a:pPr>
              <a:r>
                <a:rPr lang="id-ID" sz="3200" b="1" dirty="0">
                  <a:solidFill>
                    <a:schemeClr val="bg1"/>
                  </a:solidFill>
                </a:rPr>
                <a:t>Gangguan bipolar</a:t>
              </a:r>
              <a:endParaRPr lang="en-US" sz="3200" u="none" dirty="0">
                <a:solidFill>
                  <a:schemeClr val="bg1"/>
                </a:solidFill>
                <a:latin typeface="HK Grotesk Medium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42270" y="356768"/>
              <a:ext cx="4274685" cy="75366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d-ID" sz="3200" dirty="0">
                  <a:solidFill>
                    <a:schemeClr val="bg1"/>
                  </a:solidFill>
                </a:rPr>
                <a:t>Bipolar disorder merupakan gangguan yang terjadi secara kambuhan pada ibu hamil, </a:t>
              </a:r>
              <a:r>
                <a:rPr lang="id-ID" sz="3200" dirty="0" smtClean="0">
                  <a:solidFill>
                    <a:schemeClr val="bg1"/>
                  </a:solidFill>
                </a:rPr>
                <a:t>namun kejadiannya </a:t>
              </a:r>
              <a:r>
                <a:rPr lang="id-ID" sz="3200" dirty="0">
                  <a:solidFill>
                    <a:schemeClr val="bg1"/>
                  </a:solidFill>
                </a:rPr>
                <a:t>lebih sering terjadi pasca </a:t>
              </a:r>
              <a:r>
                <a:rPr lang="id-ID" sz="3200" dirty="0" smtClean="0">
                  <a:solidFill>
                    <a:schemeClr val="bg1"/>
                  </a:solidFill>
                </a:rPr>
                <a:t>melahirkan. Seperti </a:t>
              </a:r>
              <a:r>
                <a:rPr lang="id-ID" sz="3200" dirty="0">
                  <a:solidFill>
                    <a:schemeClr val="bg1"/>
                  </a:solidFill>
                </a:rPr>
                <a:t>gangguan bipolar pada umumnya, hal ini dapat diatasi </a:t>
              </a:r>
              <a:r>
                <a:rPr lang="id-ID" sz="3200" dirty="0" smtClean="0">
                  <a:solidFill>
                    <a:schemeClr val="bg1"/>
                  </a:solidFill>
                </a:rPr>
                <a:t>Dengan menggunakan obat </a:t>
              </a:r>
              <a:r>
                <a:rPr lang="id-ID" sz="3200" i="1" dirty="0">
                  <a:solidFill>
                    <a:schemeClr val="bg1"/>
                  </a:solidFill>
                </a:rPr>
                <a:t>mood stabilizer, </a:t>
              </a:r>
              <a:r>
                <a:rPr lang="id-ID" sz="3200" dirty="0">
                  <a:solidFill>
                    <a:schemeClr val="bg1"/>
                  </a:solidFill>
                </a:rPr>
                <a:t>namun memerlukan pemeriksaan serta pertimbangan risiko </a:t>
              </a:r>
              <a:r>
                <a:rPr lang="id-ID" sz="3200" dirty="0" smtClean="0">
                  <a:solidFill>
                    <a:schemeClr val="bg1"/>
                  </a:solidFill>
                </a:rPr>
                <a:t>beserta manfaat</a:t>
              </a:r>
              <a:r>
                <a:rPr lang="id-ID" sz="3200" dirty="0">
                  <a:solidFill>
                    <a:schemeClr val="bg1"/>
                  </a:solidFill>
                </a:rPr>
                <a:t>. Meskipun demikian, pengawasan kondisi kejiwaan dan perilaku dari ibu hamil </a:t>
              </a:r>
              <a:r>
                <a:rPr lang="id-ID" sz="3200" dirty="0" smtClean="0">
                  <a:solidFill>
                    <a:schemeClr val="bg1"/>
                  </a:solidFill>
                </a:rPr>
                <a:t>dengan bipolar </a:t>
              </a:r>
              <a:r>
                <a:rPr lang="id-ID" sz="3200" dirty="0">
                  <a:solidFill>
                    <a:schemeClr val="bg1"/>
                  </a:solidFill>
                </a:rPr>
                <a:t>adalah hal yang paling penting.</a:t>
              </a:r>
              <a:endParaRPr lang="en-US" sz="60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995718" y="649861"/>
            <a:ext cx="4682682" cy="8493800"/>
            <a:chOff x="-113691" y="0"/>
            <a:chExt cx="4388376" cy="488841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4274685" cy="22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879"/>
                </a:lnSpc>
                <a:spcBef>
                  <a:spcPct val="0"/>
                </a:spcBef>
              </a:pPr>
              <a:r>
                <a:rPr lang="id-ID" sz="2800" b="1" dirty="0"/>
                <a:t>Skizofrenia</a:t>
              </a:r>
              <a:endParaRPr lang="en-US" sz="2800" u="none" dirty="0">
                <a:solidFill>
                  <a:srgbClr val="000000"/>
                </a:solidFill>
                <a:latin typeface="HK Grotesk Medium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-113691" y="212081"/>
              <a:ext cx="4274685" cy="4676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id-ID" sz="2400" dirty="0"/>
                <a:t>Skizofrenia adalah gangguan psikosis yang dapat meningkat ataupun menurun pada </a:t>
              </a:r>
              <a:r>
                <a:rPr lang="id-ID" sz="2400" dirty="0" smtClean="0"/>
                <a:t>masa kehamilan</a:t>
              </a:r>
              <a:r>
                <a:rPr lang="id-ID" sz="2400" dirty="0"/>
                <a:t>. Ibu hamil dengan gangguan ini membutuhkan pengawasan dan penanganan </a:t>
              </a:r>
              <a:r>
                <a:rPr lang="id-ID" sz="2400" dirty="0" smtClean="0"/>
                <a:t>oleh dokter</a:t>
              </a:r>
              <a:r>
                <a:rPr lang="id-ID" sz="2400" dirty="0"/>
                <a:t>.</a:t>
              </a:r>
            </a:p>
            <a:p>
              <a:pPr algn="just"/>
              <a:r>
                <a:rPr lang="id-ID" sz="2400" dirty="0"/>
                <a:t>Skizofrenia berdampak pada kesehatan ibu dan bayi akibat mendapat perawatan yang </a:t>
              </a:r>
              <a:r>
                <a:rPr lang="id-ID" sz="2400" dirty="0" smtClean="0"/>
                <a:t>tidak sesuai</a:t>
              </a:r>
              <a:r>
                <a:rPr lang="id-ID" sz="2400" dirty="0"/>
                <a:t>, bisa memicu lahir prematur dan berat lahir rendah, hingga kematian janin dan ibu hamil.</a:t>
              </a:r>
            </a:p>
            <a:p>
              <a:pPr algn="just"/>
              <a:r>
                <a:rPr lang="id-ID" sz="2400" dirty="0"/>
                <a:t>Penanganan gejala psikosis akut pada masa kehamilan sangat diharuskan, untuk </a:t>
              </a:r>
              <a:r>
                <a:rPr lang="id-ID" sz="2400" dirty="0" smtClean="0"/>
                <a:t>mengurangi intensitas </a:t>
              </a:r>
              <a:r>
                <a:rPr lang="id-ID" sz="2400" dirty="0"/>
                <a:t>dan dampak skizofrenia. Hal ini mencakup dukungan, pengobatan, dan </a:t>
              </a:r>
              <a:r>
                <a:rPr lang="id-ID" sz="2400" dirty="0" smtClean="0"/>
                <a:t>penanganan intensif </a:t>
              </a:r>
              <a:r>
                <a:rPr lang="id-ID" sz="2400" dirty="0"/>
                <a:t>di rumah sakit. </a:t>
              </a:r>
              <a:endParaRPr lang="id-ID" sz="2400" dirty="0" smtClean="0"/>
            </a:p>
            <a:p>
              <a:pPr algn="just"/>
              <a:r>
                <a:rPr lang="id-ID" sz="2400" dirty="0" smtClean="0"/>
                <a:t>Terapi </a:t>
              </a:r>
              <a:r>
                <a:rPr lang="id-ID" sz="2400" i="1" dirty="0"/>
                <a:t>elektroconvulsive </a:t>
              </a:r>
              <a:r>
                <a:rPr lang="id-ID" sz="2400" dirty="0"/>
                <a:t>juga diperlukan untuk menangani gejala </a:t>
              </a:r>
              <a:r>
                <a:rPr lang="id-ID" sz="2400" dirty="0" smtClean="0"/>
                <a:t>depresi pada </a:t>
              </a:r>
              <a:r>
                <a:rPr lang="id-ID" sz="2400" dirty="0"/>
                <a:t>penderita</a:t>
              </a:r>
              <a:r>
                <a:rPr lang="id-ID" sz="2400" dirty="0" smtClean="0"/>
                <a:t>.</a:t>
              </a:r>
              <a:endParaRPr lang="en-US" sz="4800" u="none" dirty="0">
                <a:solidFill>
                  <a:srgbClr val="000000"/>
                </a:solidFill>
                <a:latin typeface="HK Grotesk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6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9243" y="1638300"/>
            <a:ext cx="1269271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759"/>
              </a:lnSpc>
              <a:spcBef>
                <a:spcPct val="0"/>
              </a:spcBef>
            </a:pPr>
            <a:r>
              <a:rPr lang="id-ID" sz="4800" b="1" dirty="0"/>
              <a:t>Kesehatan Mental </a:t>
            </a:r>
            <a:r>
              <a:rPr lang="id-ID" sz="4800" b="1" dirty="0" smtClean="0"/>
              <a:t>Persalinan</a:t>
            </a:r>
            <a:endParaRPr lang="en-US" sz="4800" u="none" dirty="0">
              <a:solidFill>
                <a:srgbClr val="FFFFFF"/>
              </a:solidFill>
              <a:latin typeface="HK Grotesk Bol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486627" y="-2636855"/>
            <a:ext cx="5959030" cy="6207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717312"/>
            <a:ext cx="11201400" cy="560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3570468"/>
            <a:ext cx="1249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Penemuan riset menunjukkan bahwa beberapa faktor yang berhubungan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dengan kegelisahan 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dan depresi prapersalinan, seperti harga diri ibu, hubungan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pernikahannya, hubungan 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dengan ipar dan dukungan sosial. Untuk memelihara kesehatan emosi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selama kehamilan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ibu sebaiknya belajar untuk menghargai diri sendiri, terutama upayanya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yang terbayar 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dalam mengatasi tuntutan ini dan untuk menerima keterbatasan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selama kehamilan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 Dia juga dapat berbicara dengan ibu lainnya untuk meningkatkan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dukungan sosial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, atau berbicara dengan seseorang yang dapat dipercayainya untuk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meringankan 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tekanannya. Jika gangguan emosional berlanjut, ibu sebaiknya mencari </a:t>
            </a:r>
            <a:r>
              <a:rPr lang="id-ID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bantuan profesional </a:t>
            </a:r>
            <a:r>
              <a:rPr lang="id-ID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sedini mungkin.</a:t>
            </a:r>
            <a:endParaRPr lang="id-ID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60792" y="3777591"/>
            <a:ext cx="10855663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534400" y="7048500"/>
            <a:ext cx="10855663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817" y="1028700"/>
            <a:ext cx="2536613" cy="1975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4143" y="1682119"/>
            <a:ext cx="6936804" cy="692276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04808" y="1682119"/>
            <a:ext cx="6655474" cy="6749025"/>
          </a:xfrm>
          <a:prstGeom prst="rect">
            <a:avLst/>
          </a:prstGeom>
          <a:solidFill>
            <a:srgbClr val="262626"/>
          </a:solidFill>
        </p:spPr>
      </p:sp>
      <p:grpSp>
        <p:nvGrpSpPr>
          <p:cNvPr id="7" name="Group 7"/>
          <p:cNvGrpSpPr/>
          <p:nvPr/>
        </p:nvGrpSpPr>
        <p:grpSpPr>
          <a:xfrm>
            <a:off x="8534400" y="970776"/>
            <a:ext cx="8686800" cy="3439797"/>
            <a:chOff x="-301856" y="-77232"/>
            <a:chExt cx="10588385" cy="4586400"/>
          </a:xfrm>
        </p:grpSpPr>
        <p:sp>
          <p:nvSpPr>
            <p:cNvPr id="8" name="TextBox 8"/>
            <p:cNvSpPr txBox="1"/>
            <p:nvPr/>
          </p:nvSpPr>
          <p:spPr>
            <a:xfrm>
              <a:off x="-301856" y="-77232"/>
              <a:ext cx="10286529" cy="49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79"/>
                </a:lnSpc>
                <a:spcBef>
                  <a:spcPct val="0"/>
                </a:spcBef>
              </a:pPr>
              <a:r>
                <a:rPr lang="id-ID" sz="2400" u="none" dirty="0" smtClean="0">
                  <a:solidFill>
                    <a:srgbClr val="FFFFFF"/>
                  </a:solidFill>
                  <a:latin typeface="HK Grotesk Medium"/>
                </a:rPr>
                <a:t>FAKTOR KLINIS</a:t>
              </a:r>
              <a:endParaRPr lang="en-US" sz="2400" u="none" dirty="0">
                <a:solidFill>
                  <a:srgbClr val="FFFFFF"/>
                </a:solidFill>
                <a:latin typeface="HK Grotesk Medium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15846"/>
              <a:ext cx="10286529" cy="3693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es-ES" sz="3600" dirty="0" err="1" smtClean="0">
                  <a:solidFill>
                    <a:schemeClr val="bg1"/>
                  </a:solidFill>
                </a:rPr>
                <a:t>Kondisi</a:t>
              </a:r>
              <a:r>
                <a:rPr lang="es-ES" sz="3600" dirty="0" smtClean="0">
                  <a:solidFill>
                    <a:schemeClr val="bg1"/>
                  </a:solidFill>
                </a:rPr>
                <a:t> </a:t>
              </a:r>
              <a:r>
                <a:rPr lang="es-ES" sz="3600" dirty="0" err="1">
                  <a:solidFill>
                    <a:schemeClr val="bg1"/>
                  </a:solidFill>
                </a:rPr>
                <a:t>psikiatris</a:t>
              </a:r>
              <a:r>
                <a:rPr lang="es-ES" sz="3600" dirty="0">
                  <a:solidFill>
                    <a:schemeClr val="bg1"/>
                  </a:solidFill>
                </a:rPr>
                <a:t> </a:t>
              </a:r>
              <a:r>
                <a:rPr lang="es-ES" sz="3600" dirty="0" err="1">
                  <a:solidFill>
                    <a:schemeClr val="bg1"/>
                  </a:solidFill>
                </a:rPr>
                <a:t>sebelumnya</a:t>
              </a:r>
              <a:r>
                <a:rPr lang="es-ES" sz="3600" dirty="0">
                  <a:solidFill>
                    <a:schemeClr val="bg1"/>
                  </a:solidFill>
                </a:rPr>
                <a:t> yang </a:t>
              </a:r>
              <a:r>
                <a:rPr lang="es-ES" sz="3600" dirty="0" err="1">
                  <a:solidFill>
                    <a:schemeClr val="bg1"/>
                  </a:solidFill>
                </a:rPr>
                <a:t>termasuk</a:t>
              </a:r>
              <a:r>
                <a:rPr lang="es-ES" sz="3600" dirty="0">
                  <a:solidFill>
                    <a:schemeClr val="bg1"/>
                  </a:solidFill>
                </a:rPr>
                <a:t> </a:t>
              </a:r>
              <a:r>
                <a:rPr lang="es-ES" sz="3600" dirty="0" err="1">
                  <a:solidFill>
                    <a:schemeClr val="bg1"/>
                  </a:solidFill>
                </a:rPr>
                <a:t>gangguan</a:t>
              </a:r>
              <a:r>
                <a:rPr lang="es-ES" sz="3600" dirty="0">
                  <a:solidFill>
                    <a:schemeClr val="bg1"/>
                  </a:solidFill>
                </a:rPr>
                <a:t> </a:t>
              </a:r>
              <a:r>
                <a:rPr lang="es-ES" sz="3600" dirty="0" err="1">
                  <a:solidFill>
                    <a:schemeClr val="bg1"/>
                  </a:solidFill>
                </a:rPr>
                <a:t>depresi</a:t>
              </a:r>
              <a:r>
                <a:rPr lang="es-ES" sz="3600" dirty="0">
                  <a:solidFill>
                    <a:schemeClr val="bg1"/>
                  </a:solidFill>
                </a:rPr>
                <a:t> </a:t>
              </a:r>
              <a:r>
                <a:rPr lang="es-ES" sz="3600" dirty="0" smtClean="0">
                  <a:solidFill>
                    <a:schemeClr val="bg1"/>
                  </a:solidFill>
                </a:rPr>
                <a:t>dan</a:t>
              </a:r>
              <a:r>
                <a:rPr lang="id-ID" sz="3600" dirty="0" smtClean="0">
                  <a:solidFill>
                    <a:schemeClr val="bg1"/>
                  </a:solidFill>
                </a:rPr>
                <a:t> kegelisahan</a:t>
              </a:r>
              <a:endParaRPr lang="id-ID" sz="3600" dirty="0">
                <a:solidFill>
                  <a:schemeClr val="bg1"/>
                </a:solidFill>
              </a:endParaRPr>
            </a:p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id-ID" sz="3600" dirty="0" smtClean="0">
                  <a:solidFill>
                    <a:schemeClr val="bg1"/>
                  </a:solidFill>
                </a:rPr>
                <a:t>Depresi </a:t>
              </a:r>
              <a:r>
                <a:rPr lang="id-ID" sz="3600" dirty="0">
                  <a:solidFill>
                    <a:schemeClr val="bg1"/>
                  </a:solidFill>
                </a:rPr>
                <a:t>atau kegelisahan </a:t>
              </a:r>
              <a:r>
                <a:rPr lang="id-ID" sz="3600" dirty="0" smtClean="0">
                  <a:solidFill>
                    <a:schemeClr val="bg1"/>
                  </a:solidFill>
                </a:rPr>
                <a:t>Prapersalinan</a:t>
              </a:r>
              <a:endParaRPr lang="en-US" sz="66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60792" y="4061801"/>
            <a:ext cx="7736150" cy="3038170"/>
            <a:chOff x="0" y="-207891"/>
            <a:chExt cx="10314866" cy="40508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07891"/>
              <a:ext cx="10286529" cy="494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79"/>
                </a:lnSpc>
                <a:spcBef>
                  <a:spcPct val="0"/>
                </a:spcBef>
              </a:pPr>
              <a:r>
                <a:rPr lang="id-ID" sz="2400" u="none" dirty="0" smtClean="0">
                  <a:solidFill>
                    <a:srgbClr val="FFFFFF"/>
                  </a:solidFill>
                  <a:latin typeface="HK Grotesk Medium"/>
                </a:rPr>
                <a:t>FAKTOR PSIKOLOGIS</a:t>
              </a:r>
              <a:endParaRPr lang="en-US" sz="2400" u="none" dirty="0">
                <a:solidFill>
                  <a:srgbClr val="FFFFFF"/>
                </a:solidFill>
                <a:latin typeface="HK Grotesk Medi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8337" y="395906"/>
              <a:ext cx="10286529" cy="3447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</a:rPr>
                <a:t>o </a:t>
              </a:r>
              <a:r>
                <a:rPr lang="es-ES" sz="2400" dirty="0" err="1">
                  <a:solidFill>
                    <a:schemeClr val="bg1"/>
                  </a:solidFill>
                </a:rPr>
                <a:t>Kepribadian</a:t>
              </a:r>
              <a:r>
                <a:rPr lang="es-ES" sz="2400" dirty="0">
                  <a:solidFill>
                    <a:schemeClr val="bg1"/>
                  </a:solidFill>
                </a:rPr>
                <a:t> yang rentan </a:t>
              </a:r>
              <a:r>
                <a:rPr lang="es-ES" sz="2400" dirty="0" err="1">
                  <a:solidFill>
                    <a:schemeClr val="bg1"/>
                  </a:solidFill>
                </a:rPr>
                <a:t>gelisah</a:t>
              </a:r>
              <a:endParaRPr lang="es-ES" sz="2400" dirty="0">
                <a:solidFill>
                  <a:schemeClr val="bg1"/>
                </a:solidFill>
              </a:endParaRPr>
            </a:p>
            <a:p>
              <a:r>
                <a:rPr lang="id-ID" sz="2400" dirty="0">
                  <a:solidFill>
                    <a:schemeClr val="bg1"/>
                  </a:solidFill>
                </a:rPr>
                <a:t>o Kurangnya dukungan sosial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o Hubungan perkawinan yang buruk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o Hubungan dengan ipar tidak memuaskan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o Kekerasan dalam rumah tangga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o Kesulitan keuangan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o Peristiwa dalam hidup yang membuat tertekan</a:t>
              </a:r>
              <a:endParaRPr lang="en-US" sz="48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60792" y="7263282"/>
            <a:ext cx="8615016" cy="2526332"/>
            <a:chOff x="0" y="0"/>
            <a:chExt cx="10474508" cy="336844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10286529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879"/>
                </a:lnSpc>
                <a:spcBef>
                  <a:spcPct val="0"/>
                </a:spcBef>
              </a:pPr>
              <a:r>
                <a:rPr lang="id-ID" sz="2400" u="none" dirty="0" smtClean="0">
                  <a:solidFill>
                    <a:srgbClr val="FFFFFF"/>
                  </a:solidFill>
                  <a:latin typeface="HK Grotesk Medium"/>
                </a:rPr>
                <a:t>FAKTOR YANG BERHUBUNGAN DENGAN OBSTTRI DAN BAYI</a:t>
              </a:r>
              <a:endParaRPr lang="en-US" sz="2400" u="none" dirty="0">
                <a:solidFill>
                  <a:srgbClr val="FFFFFF"/>
                </a:solidFill>
                <a:latin typeface="HK Grotesk Medium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7979" y="495862"/>
              <a:ext cx="10286529" cy="2872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d-ID" sz="2800" dirty="0">
                  <a:solidFill>
                    <a:schemeClr val="bg1"/>
                  </a:solidFill>
                </a:rPr>
                <a:t>o Komplikasi perinatal</a:t>
              </a:r>
            </a:p>
            <a:p>
              <a:r>
                <a:rPr lang="id-ID" sz="2800" dirty="0">
                  <a:solidFill>
                    <a:schemeClr val="bg1"/>
                  </a:solidFill>
                </a:rPr>
                <a:t>o Bagian sesar darurat</a:t>
              </a:r>
            </a:p>
            <a:p>
              <a:r>
                <a:rPr lang="fi-FI" sz="2800" dirty="0">
                  <a:solidFill>
                    <a:schemeClr val="bg1"/>
                  </a:solidFill>
                </a:rPr>
                <a:t>o Keguguran / kesulitan kehamilan sebelumnya</a:t>
              </a:r>
            </a:p>
            <a:p>
              <a:r>
                <a:rPr lang="id-ID" sz="2800" dirty="0">
                  <a:solidFill>
                    <a:schemeClr val="bg1"/>
                  </a:solidFill>
                </a:rPr>
                <a:t>o Kehamilan yang tidak terencana</a:t>
              </a:r>
            </a:p>
            <a:p>
              <a:r>
                <a:rPr lang="sv-SE" sz="2800" dirty="0">
                  <a:solidFill>
                    <a:schemeClr val="bg1"/>
                  </a:solidFill>
                </a:rPr>
                <a:t>o Bayi lahir dengan penyakit bawaan/ kelahiran prematur</a:t>
              </a:r>
              <a:endParaRPr lang="en-US" sz="54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14123" y="2911000"/>
            <a:ext cx="5636844" cy="5855803"/>
            <a:chOff x="0" y="0"/>
            <a:chExt cx="7515792" cy="780773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7515792" cy="131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nn-NO" sz="3200" b="1" u="sng" dirty="0">
                  <a:solidFill>
                    <a:schemeClr val="bg1"/>
                  </a:solidFill>
                </a:rPr>
                <a:t>Faktor risiko utama depresi sesudah persalinan</a:t>
              </a:r>
              <a:endParaRPr lang="en-US" sz="3200" u="sng" dirty="0">
                <a:solidFill>
                  <a:schemeClr val="bg1"/>
                </a:solidFill>
                <a:latin typeface="HK Grotesk Bold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555017"/>
              <a:ext cx="7067499" cy="5252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id-ID" sz="3200" dirty="0">
                  <a:solidFill>
                    <a:schemeClr val="bg1"/>
                  </a:solidFill>
                </a:rPr>
                <a:t>Penyebab pasti depresi sesudah persalinan belum diketahui. Penemuan riset menunjukkan</a:t>
              </a:r>
            </a:p>
            <a:p>
              <a:r>
                <a:rPr lang="id-ID" sz="3200" dirty="0">
                  <a:solidFill>
                    <a:schemeClr val="bg1"/>
                  </a:solidFill>
                </a:rPr>
                <a:t>bahwa faktor-faktor risiko yang tercantum dalam tabel di bawah ini berhubungan dengan</a:t>
              </a:r>
            </a:p>
            <a:p>
              <a:r>
                <a:rPr lang="id-ID" sz="3200" dirty="0">
                  <a:solidFill>
                    <a:schemeClr val="bg1"/>
                  </a:solidFill>
                </a:rPr>
                <a:t>peningkatan risiko depresi pascapersalinan:</a:t>
              </a:r>
              <a:endParaRPr lang="en-US" sz="32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54358" y="-794554"/>
            <a:ext cx="2762096" cy="19576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511197" y="6564413"/>
            <a:ext cx="2262420" cy="3692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700" y="1562101"/>
            <a:ext cx="16116301" cy="3479246"/>
            <a:chOff x="-294341" y="716520"/>
            <a:chExt cx="17786583" cy="2193942"/>
          </a:xfrm>
        </p:grpSpPr>
        <p:sp>
          <p:nvSpPr>
            <p:cNvPr id="3" name="TextBox 3"/>
            <p:cNvSpPr txBox="1"/>
            <p:nvPr/>
          </p:nvSpPr>
          <p:spPr>
            <a:xfrm>
              <a:off x="1597849" y="716520"/>
              <a:ext cx="15894393" cy="469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5759"/>
                </a:lnSpc>
                <a:spcBef>
                  <a:spcPct val="0"/>
                </a:spcBef>
              </a:pPr>
              <a:r>
                <a:rPr lang="es-ES" sz="4800" b="1" dirty="0" err="1">
                  <a:solidFill>
                    <a:schemeClr val="bg1"/>
                  </a:solidFill>
                </a:rPr>
                <a:t>Masalah</a:t>
              </a:r>
              <a:r>
                <a:rPr lang="es-ES" sz="4800" b="1" dirty="0">
                  <a:solidFill>
                    <a:schemeClr val="bg1"/>
                  </a:solidFill>
                </a:rPr>
                <a:t> </a:t>
              </a:r>
              <a:r>
                <a:rPr lang="es-ES" sz="4800" b="1" dirty="0" err="1">
                  <a:solidFill>
                    <a:schemeClr val="bg1"/>
                  </a:solidFill>
                </a:rPr>
                <a:t>keadaan</a:t>
              </a:r>
              <a:r>
                <a:rPr lang="es-ES" sz="4800" b="1" dirty="0">
                  <a:solidFill>
                    <a:schemeClr val="bg1"/>
                  </a:solidFill>
                </a:rPr>
                <a:t> </a:t>
              </a:r>
              <a:r>
                <a:rPr lang="es-ES" sz="4800" b="1" dirty="0" err="1">
                  <a:solidFill>
                    <a:schemeClr val="bg1"/>
                  </a:solidFill>
                </a:rPr>
                <a:t>emosi</a:t>
              </a:r>
              <a:r>
                <a:rPr lang="es-ES" sz="4800" b="1" dirty="0">
                  <a:solidFill>
                    <a:schemeClr val="bg1"/>
                  </a:solidFill>
                </a:rPr>
                <a:t> </a:t>
              </a:r>
              <a:r>
                <a:rPr lang="es-ES" sz="4800" b="1" dirty="0" err="1">
                  <a:solidFill>
                    <a:schemeClr val="bg1"/>
                  </a:solidFill>
                </a:rPr>
                <a:t>sesudah</a:t>
              </a:r>
              <a:r>
                <a:rPr lang="es-ES" sz="4800" b="1" dirty="0">
                  <a:solidFill>
                    <a:schemeClr val="bg1"/>
                  </a:solidFill>
                </a:rPr>
                <a:t> </a:t>
              </a:r>
              <a:r>
                <a:rPr lang="es-ES" sz="4800" b="1" dirty="0" err="1">
                  <a:solidFill>
                    <a:schemeClr val="bg1"/>
                  </a:solidFill>
                </a:rPr>
                <a:t>persalinan</a:t>
              </a:r>
              <a:endParaRPr lang="en-US" sz="4800" u="none" dirty="0">
                <a:solidFill>
                  <a:schemeClr val="bg1"/>
                </a:solidFill>
                <a:latin typeface="HK Grotesk Bold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94341" y="1668365"/>
              <a:ext cx="16483074" cy="1242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</a:rPr>
                <a:t>Terdapat tiga kategori utama dalam masalah keadaan emosi prapersalinan: (1) baby blues</a:t>
              </a:r>
              <a:r>
                <a:rPr lang="id-ID" sz="3200" dirty="0" smtClean="0">
                  <a:solidFill>
                    <a:schemeClr val="bg1"/>
                  </a:solidFill>
                </a:rPr>
                <a:t>, (</a:t>
              </a:r>
              <a:r>
                <a:rPr lang="id-ID" sz="3200" dirty="0">
                  <a:solidFill>
                    <a:schemeClr val="bg1"/>
                  </a:solidFill>
                </a:rPr>
                <a:t>2) depresi pascapersalinan dan (3) psikosis pascapersalinan, masing-masing </a:t>
              </a:r>
              <a:r>
                <a:rPr lang="id-ID" sz="3200" dirty="0" smtClean="0">
                  <a:solidFill>
                    <a:schemeClr val="bg1"/>
                  </a:solidFill>
                </a:rPr>
                <a:t>berbeda dalam </a:t>
              </a:r>
              <a:r>
                <a:rPr lang="id-ID" sz="3200" dirty="0">
                  <a:solidFill>
                    <a:schemeClr val="bg1"/>
                  </a:solidFill>
                </a:rPr>
                <a:t>hal banyaknya kasus yang terjadi, presentasi klinisnya, tingkat keparahan </a:t>
              </a:r>
              <a:r>
                <a:rPr lang="id-ID" sz="3200" dirty="0" smtClean="0">
                  <a:solidFill>
                    <a:schemeClr val="bg1"/>
                  </a:solidFill>
                </a:rPr>
                <a:t>dan penanganannya</a:t>
              </a:r>
              <a:r>
                <a:rPr lang="id-ID" sz="3200" dirty="0">
                  <a:solidFill>
                    <a:schemeClr val="bg1"/>
                  </a:solidFill>
                </a:rPr>
                <a:t>.</a:t>
              </a:r>
              <a:endParaRPr lang="en-US" sz="3200" u="none" dirty="0">
                <a:solidFill>
                  <a:schemeClr val="bg1"/>
                </a:solidFill>
                <a:latin typeface="HK Grotesk Medium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84130" y="-2427161"/>
            <a:ext cx="6839348" cy="13933147"/>
            <a:chOff x="0" y="0"/>
            <a:chExt cx="9119130" cy="1857752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9424073"/>
              <a:ext cx="9119130" cy="915345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119130" cy="9153456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5586887"/>
            <a:ext cx="6814035" cy="4659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9648" y="2198370"/>
            <a:ext cx="8120937" cy="63952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335636" y="1439545"/>
            <a:ext cx="8799964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id-ID" sz="4400" dirty="0" smtClean="0"/>
              <a:t>Pengaruhnya </a:t>
            </a:r>
            <a:r>
              <a:rPr lang="id-ID" sz="4400" dirty="0"/>
              <a:t>sekitar 40% - 80% pada wanita </a:t>
            </a:r>
            <a:r>
              <a:rPr lang="id-ID" sz="4400" dirty="0" smtClean="0"/>
              <a:t>pascapersalinan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d-ID" sz="4400" dirty="0" smtClean="0"/>
              <a:t>Ini </a:t>
            </a:r>
            <a:r>
              <a:rPr lang="id-ID" sz="4400" dirty="0"/>
              <a:t>adalah keadaan sementara yang ditandai </a:t>
            </a:r>
            <a:r>
              <a:rPr lang="id-ID" sz="4400" dirty="0" smtClean="0"/>
              <a:t>dengan perubahan keadaan </a:t>
            </a:r>
            <a:r>
              <a:rPr lang="sv-SE" sz="4400" dirty="0" smtClean="0"/>
              <a:t>emosi</a:t>
            </a:r>
            <a:r>
              <a:rPr lang="sv-SE" sz="4400" dirty="0"/>
              <a:t>, sedih dan menangis, sulit tidur dan lekas marah. </a:t>
            </a:r>
            <a:r>
              <a:rPr lang="sv-SE" sz="4400" dirty="0" smtClean="0"/>
              <a:t>Gejala</a:t>
            </a:r>
            <a:r>
              <a:rPr lang="id-ID" sz="4400" dirty="0"/>
              <a:t> </a:t>
            </a:r>
            <a:r>
              <a:rPr lang="sv-SE" sz="4400" dirty="0" smtClean="0"/>
              <a:t>tersebut</a:t>
            </a:r>
            <a:r>
              <a:rPr lang="id-ID" sz="4400" dirty="0" smtClean="0"/>
              <a:t> biasanya </a:t>
            </a:r>
            <a:r>
              <a:rPr lang="id-ID" sz="4400" dirty="0"/>
              <a:t>terjadi sekitar hari ke-3 hingga hari ke-5 setelah kelahiran </a:t>
            </a:r>
            <a:r>
              <a:rPr lang="id-ID" sz="4400" dirty="0" smtClean="0"/>
              <a:t>anak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d-ID" sz="4400" dirty="0" smtClean="0"/>
              <a:t>Gejala-gejalanya </a:t>
            </a:r>
            <a:r>
              <a:rPr lang="id-ID" sz="4400" dirty="0"/>
              <a:t>relatif ringan dan seringkali reda secara spontan</a:t>
            </a:r>
            <a:endParaRPr lang="en-US" sz="8000" u="none" dirty="0">
              <a:solidFill>
                <a:srgbClr val="262626"/>
              </a:solidFill>
              <a:latin typeface="HK Grotesk Medi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92944" y="3397251"/>
            <a:ext cx="6794344" cy="3997476"/>
            <a:chOff x="0" y="0"/>
            <a:chExt cx="9059126" cy="532996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059126" cy="5329968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194852" y="197406"/>
              <a:ext cx="8570276" cy="4803551"/>
            </a:xfrm>
            <a:prstGeom prst="rect">
              <a:avLst/>
            </a:prstGeom>
            <a:solidFill>
              <a:srgbClr val="DF404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817858" y="4659581"/>
            <a:ext cx="5670156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759"/>
              </a:lnSpc>
              <a:spcBef>
                <a:spcPct val="0"/>
              </a:spcBef>
            </a:pPr>
            <a:r>
              <a:rPr lang="id-ID" sz="6000" dirty="0">
                <a:solidFill>
                  <a:schemeClr val="bg1"/>
                </a:solidFill>
              </a:rPr>
              <a:t>Baby Blues</a:t>
            </a:r>
            <a:endParaRPr lang="en-US" sz="6000" u="none" dirty="0">
              <a:solidFill>
                <a:schemeClr val="bg1"/>
              </a:solidFill>
              <a:latin typeface="HK Grotesk 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9648" y="2198370"/>
            <a:ext cx="8120937" cy="63952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335636" y="1439545"/>
            <a:ext cx="8799964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it-IT" sz="4000" dirty="0"/>
              <a:t>Ini memengaruhi sekitar 13% - 19% wanita </a:t>
            </a:r>
            <a:r>
              <a:rPr lang="it-IT" sz="4000" dirty="0" smtClean="0"/>
              <a:t>pascapersalinan</a:t>
            </a:r>
            <a:endParaRPr lang="id-ID" sz="40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d-ID" sz="4000" dirty="0" smtClean="0"/>
              <a:t>Gejala-gejalanya </a:t>
            </a:r>
            <a:r>
              <a:rPr lang="id-ID" sz="4000" dirty="0"/>
              <a:t>mirip dengan episode depresi yang dialami pada </a:t>
            </a:r>
            <a:r>
              <a:rPr lang="id-ID" sz="4000" dirty="0" smtClean="0"/>
              <a:t>yang lain</a:t>
            </a:r>
            <a:r>
              <a:rPr lang="id-ID" sz="4000" dirty="0"/>
              <a:t>. Serangannya biasanya dalam waktu 6 minggu tetapi juga dapat </a:t>
            </a:r>
            <a:r>
              <a:rPr lang="id-ID" sz="4000" dirty="0" smtClean="0"/>
              <a:t>terjadi </a:t>
            </a:r>
            <a:r>
              <a:rPr lang="fi-FI" sz="4000" dirty="0" smtClean="0"/>
              <a:t>kapan </a:t>
            </a:r>
            <a:r>
              <a:rPr lang="fi-FI" sz="4000" dirty="0"/>
              <a:t>saja dalam </a:t>
            </a:r>
            <a:r>
              <a:rPr lang="id-ID" sz="4000" dirty="0" smtClean="0"/>
              <a:t>S</a:t>
            </a:r>
            <a:r>
              <a:rPr lang="fi-FI" sz="4000" dirty="0" smtClean="0"/>
              <a:t>etahun </a:t>
            </a:r>
            <a:r>
              <a:rPr lang="fi-FI" sz="4000" dirty="0"/>
              <a:t>setelah kelahiran </a:t>
            </a:r>
            <a:r>
              <a:rPr lang="fi-FI" sz="4000" dirty="0" smtClean="0"/>
              <a:t>anak</a:t>
            </a:r>
            <a:endParaRPr lang="id-ID" sz="40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id-ID" sz="4000" dirty="0" smtClean="0"/>
              <a:t>Sebagian </a:t>
            </a:r>
            <a:r>
              <a:rPr lang="id-ID" sz="4000" dirty="0"/>
              <a:t>besar ibu yang mengalami depresi pascapersalinan pulih jika </a:t>
            </a:r>
            <a:r>
              <a:rPr lang="id-ID" sz="4000" dirty="0" smtClean="0"/>
              <a:t>dapat diidentifikasi </a:t>
            </a:r>
            <a:r>
              <a:rPr lang="id-ID" sz="4000" dirty="0"/>
              <a:t>sejak dini dan menerima perlakuan yang tepat dan </a:t>
            </a:r>
            <a:r>
              <a:rPr lang="id-ID" sz="4000" dirty="0" smtClean="0"/>
              <a:t>dukungan dari </a:t>
            </a:r>
            <a:r>
              <a:rPr lang="id-ID" sz="4000" dirty="0"/>
              <a:t>keluarga</a:t>
            </a:r>
            <a:endParaRPr lang="en-US" sz="4000" dirty="0">
              <a:solidFill>
                <a:srgbClr val="262626"/>
              </a:solidFill>
              <a:latin typeface="HK Grotesk Medi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92944" y="3397251"/>
            <a:ext cx="6794344" cy="3997476"/>
            <a:chOff x="0" y="0"/>
            <a:chExt cx="9059126" cy="532996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059126" cy="5329968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194852" y="197406"/>
              <a:ext cx="8570276" cy="4803551"/>
            </a:xfrm>
            <a:prstGeom prst="rect">
              <a:avLst/>
            </a:prstGeom>
            <a:solidFill>
              <a:srgbClr val="DF404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817858" y="4659581"/>
            <a:ext cx="5670156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id-ID" sz="5400" dirty="0" smtClean="0">
                <a:solidFill>
                  <a:schemeClr val="bg1"/>
                </a:solidFill>
              </a:rPr>
              <a:t>DEPRESI PASCAPERSALINAN</a:t>
            </a:r>
            <a:endParaRPr lang="en-US" sz="5400" dirty="0">
              <a:solidFill>
                <a:schemeClr val="bg1"/>
              </a:solidFill>
              <a:latin typeface="HK Grotesk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0061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9648" y="2198370"/>
            <a:ext cx="8120937" cy="639523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29360" y="723900"/>
            <a:ext cx="8799964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 smtClean="0"/>
              <a:t>Ini </a:t>
            </a:r>
            <a:r>
              <a:rPr lang="it-IT" sz="4400" dirty="0"/>
              <a:t>memengaruhi sekitar 0,1% - 0,5% wanita </a:t>
            </a:r>
            <a:r>
              <a:rPr lang="it-IT" sz="4400" dirty="0" smtClean="0"/>
              <a:t>pascapersalinan</a:t>
            </a:r>
            <a:endParaRPr lang="id-ID" sz="44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d-ID" sz="4400" dirty="0" smtClean="0"/>
              <a:t>Fitur </a:t>
            </a:r>
            <a:r>
              <a:rPr lang="id-ID" sz="4400" dirty="0"/>
              <a:t>yang menonjol termasuk mendengar suara-suara yang tidak </a:t>
            </a:r>
            <a:r>
              <a:rPr lang="id-ID" sz="4400" dirty="0" smtClean="0"/>
              <a:t>ada,pemikiran </a:t>
            </a:r>
            <a:r>
              <a:rPr lang="id-ID" sz="4400" dirty="0"/>
              <a:t>yang ganjil merasa disakiti orang lain dan menyakiti diri </a:t>
            </a:r>
            <a:r>
              <a:rPr lang="id-ID" sz="4400" dirty="0" smtClean="0"/>
              <a:t>sendiri atau </a:t>
            </a:r>
            <a:r>
              <a:rPr lang="id-ID" sz="4400" dirty="0"/>
              <a:t>bayinya. Gejalanya biasanya terjadi dalam dalam 14 hari </a:t>
            </a:r>
            <a:r>
              <a:rPr lang="id-ID" sz="4400" dirty="0" smtClean="0"/>
              <a:t>setelah kelahiran bayi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d-ID" sz="4400" dirty="0" smtClean="0"/>
              <a:t>Ini </a:t>
            </a:r>
            <a:r>
              <a:rPr lang="id-ID" sz="4400" dirty="0"/>
              <a:t>adalah darurat psikiatris. Perlu segera dirujuk ke psikiatris atau dibawa </a:t>
            </a:r>
            <a:r>
              <a:rPr lang="id-ID" sz="4400" dirty="0" smtClean="0"/>
              <a:t>ke Instalasi </a:t>
            </a:r>
            <a:r>
              <a:rPr lang="id-ID" sz="4400" dirty="0"/>
              <a:t>Gawat Darurat rumah sakit</a:t>
            </a:r>
            <a:endParaRPr lang="en-US" sz="8000" dirty="0">
              <a:solidFill>
                <a:srgbClr val="262626"/>
              </a:solidFill>
              <a:latin typeface="HK Grotesk Medi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92944" y="3397251"/>
            <a:ext cx="6794344" cy="3997476"/>
            <a:chOff x="0" y="0"/>
            <a:chExt cx="9059126" cy="532996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059126" cy="5329968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194852" y="197406"/>
              <a:ext cx="8570276" cy="4803551"/>
            </a:xfrm>
            <a:prstGeom prst="rect">
              <a:avLst/>
            </a:prstGeom>
            <a:solidFill>
              <a:srgbClr val="DF4041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817858" y="4659581"/>
            <a:ext cx="5670156" cy="149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id-ID" sz="6000" dirty="0">
                <a:solidFill>
                  <a:schemeClr val="bg1"/>
                </a:solidFill>
              </a:rPr>
              <a:t>Psikosis Pascapersalinan</a:t>
            </a:r>
            <a:endParaRPr lang="en-US" sz="6000" dirty="0">
              <a:solidFill>
                <a:schemeClr val="bg1"/>
              </a:solidFill>
              <a:latin typeface="HK Grotesk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5647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0" y="419100"/>
            <a:ext cx="15419690" cy="9344500"/>
            <a:chOff x="496167" y="533750"/>
            <a:chExt cx="12550433" cy="8095150"/>
          </a:xfrm>
        </p:grpSpPr>
        <p:sp>
          <p:nvSpPr>
            <p:cNvPr id="3" name="TextBox 3"/>
            <p:cNvSpPr txBox="1"/>
            <p:nvPr/>
          </p:nvSpPr>
          <p:spPr>
            <a:xfrm>
              <a:off x="523572" y="533750"/>
              <a:ext cx="12523028" cy="888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8047"/>
                </a:lnSpc>
                <a:spcBef>
                  <a:spcPct val="0"/>
                </a:spcBef>
              </a:pPr>
              <a:r>
                <a:rPr lang="id-ID" sz="7200" b="1" dirty="0"/>
                <a:t>Identifikasi </a:t>
              </a:r>
              <a:r>
                <a:rPr lang="id-ID" sz="7200" b="1" dirty="0" smtClean="0"/>
                <a:t>Dini Depresi </a:t>
              </a:r>
              <a:r>
                <a:rPr lang="id-ID" sz="7200" b="1" dirty="0"/>
                <a:t>P</a:t>
              </a:r>
              <a:r>
                <a:rPr lang="id-ID" sz="7200" b="1" dirty="0" smtClean="0"/>
                <a:t>ascapersalinan</a:t>
              </a:r>
              <a:endParaRPr lang="en-US" sz="6706" u="none" dirty="0">
                <a:solidFill>
                  <a:srgbClr val="000000"/>
                </a:solidFill>
                <a:latin typeface="HK Grotesk Bold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6167" y="1589944"/>
              <a:ext cx="12523028" cy="703895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t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dirty="0"/>
                <a:t>Periode kesedihan yang terus-menerus, misalnya merasa tertekan dan </a:t>
              </a:r>
              <a:r>
                <a:rPr lang="id-ID" sz="4800" dirty="0" smtClean="0"/>
                <a:t>sedih, menangis </a:t>
              </a:r>
              <a:r>
                <a:rPr lang="id-ID" sz="4800" dirty="0"/>
                <a:t>tanpa alasan atau ingin </a:t>
              </a:r>
              <a:r>
                <a:rPr lang="id-ID" sz="4800" dirty="0" smtClean="0"/>
                <a:t>menangis </a:t>
              </a:r>
              <a:r>
                <a:rPr lang="id-ID" sz="4800" dirty="0"/>
                <a:t>tapi tidak keluar air </a:t>
              </a:r>
              <a:r>
                <a:rPr lang="id-ID" sz="4800" dirty="0" smtClean="0"/>
                <a:t>mata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dirty="0" smtClean="0"/>
                <a:t>Tidak </a:t>
              </a:r>
              <a:r>
                <a:rPr lang="id-ID" sz="4800" dirty="0"/>
                <a:t>tertarik melakukan aktivitas apa pun (bahkan tidak tertarik dengan </a:t>
              </a:r>
              <a:r>
                <a:rPr lang="id-ID" sz="4800" dirty="0" smtClean="0"/>
                <a:t>anaknya)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dirty="0" smtClean="0"/>
                <a:t>Nafsu </a:t>
              </a:r>
              <a:r>
                <a:rPr lang="id-ID" sz="4800" dirty="0"/>
                <a:t>makan </a:t>
              </a:r>
              <a:r>
                <a:rPr lang="id-ID" sz="4800" dirty="0" smtClean="0"/>
                <a:t>tergangggu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dirty="0" smtClean="0"/>
                <a:t>Masalah tidur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dirty="0" smtClean="0"/>
                <a:t>Biasanya </a:t>
              </a:r>
              <a:r>
                <a:rPr lang="id-ID" sz="4800" dirty="0"/>
                <a:t>lelah atau hilang </a:t>
              </a:r>
              <a:r>
                <a:rPr lang="id-ID" sz="4800" dirty="0" smtClean="0"/>
                <a:t>energi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t-IT" sz="4800" dirty="0" smtClean="0"/>
                <a:t>Sulit </a:t>
              </a:r>
              <a:r>
                <a:rPr lang="it-IT" sz="4800" dirty="0"/>
                <a:t>berkonsentrasi atau membuat </a:t>
              </a:r>
              <a:r>
                <a:rPr lang="it-IT" sz="4800" dirty="0" smtClean="0"/>
                <a:t>keputusan</a:t>
              </a:r>
              <a:endParaRPr lang="id-ID" sz="4800" dirty="0" smtClean="0"/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dirty="0" smtClean="0"/>
                <a:t>Merasa </a:t>
              </a:r>
              <a:r>
                <a:rPr lang="id-ID" sz="4800" dirty="0"/>
                <a:t>bersalah, tidak berguna dan tidak punya </a:t>
              </a:r>
              <a:r>
                <a:rPr lang="id-ID" sz="4800" dirty="0" smtClean="0"/>
                <a:t>harapan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dirty="0" smtClean="0"/>
                <a:t>Kecemasan </a:t>
              </a:r>
              <a:r>
                <a:rPr lang="id-ID" sz="4800" dirty="0"/>
                <a:t>dan sifat lekas marah yang berlebihan</a:t>
              </a:r>
              <a:endParaRPr lang="en-US" sz="4800" u="none" dirty="0">
                <a:solidFill>
                  <a:srgbClr val="000000"/>
                </a:solidFill>
                <a:latin typeface="HK Grotesk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4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000" y="785734"/>
            <a:ext cx="15334990" cy="902239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568307" y="2794408"/>
            <a:ext cx="1008624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568307" y="3966573"/>
            <a:ext cx="1008624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568307" y="5138737"/>
            <a:ext cx="1008624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9568307" y="6310902"/>
            <a:ext cx="1008624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568307" y="7483067"/>
            <a:ext cx="1008624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68495" y="245755"/>
            <a:ext cx="2744824" cy="16503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802161" y="5029767"/>
            <a:ext cx="3942727" cy="41148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28700" y="3849131"/>
            <a:ext cx="6706523" cy="1695073"/>
            <a:chOff x="0" y="0"/>
            <a:chExt cx="8942030" cy="226009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8942030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</a:pPr>
              <a:r>
                <a:rPr lang="en-US" sz="4800" u="sng" dirty="0">
                  <a:solidFill>
                    <a:srgbClr val="FFFFFF"/>
                  </a:solidFill>
                  <a:latin typeface="HK Grotesk Bold Bold"/>
                </a:rPr>
                <a:t>Learning</a:t>
              </a:r>
              <a:r>
                <a:rPr lang="en-US" sz="4800" dirty="0">
                  <a:solidFill>
                    <a:srgbClr val="FFFFFF"/>
                  </a:solidFill>
                  <a:latin typeface="HK Grotesk Bold Bold"/>
                </a:rPr>
                <a:t> </a:t>
              </a:r>
              <a:r>
                <a:rPr lang="en-US" sz="4800" u="sng" dirty="0">
                  <a:solidFill>
                    <a:srgbClr val="FFFFFF"/>
                  </a:solidFill>
                  <a:latin typeface="HK Grotesk Bold Bold"/>
                </a:rPr>
                <a:t>Objective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602872"/>
              <a:ext cx="7621230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568307" y="3158558"/>
            <a:ext cx="497297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K Grotesk Medium"/>
              </a:rPr>
              <a:t>Peran bidan sebagai edukator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68307" y="1986393"/>
            <a:ext cx="497297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K Grotesk Medium"/>
              </a:rPr>
              <a:t>Peran bidan sebagai advokator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68307" y="4330723"/>
            <a:ext cx="497297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K Grotesk Medium"/>
              </a:rPr>
              <a:t>Peran bidan sebagai motivator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68307" y="5502887"/>
            <a:ext cx="497297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HK Grotesk Medium"/>
              </a:rPr>
              <a:t>Kesehatan</a:t>
            </a:r>
            <a:r>
              <a:rPr lang="en-US" sz="2400" dirty="0">
                <a:solidFill>
                  <a:srgbClr val="FFFFFF"/>
                </a:solidFill>
                <a:latin typeface="HK Grotesk Medium"/>
              </a:rPr>
              <a:t> mental </a:t>
            </a:r>
            <a:r>
              <a:rPr lang="id-ID" sz="2400" dirty="0" smtClean="0">
                <a:solidFill>
                  <a:srgbClr val="FFFFFF"/>
                </a:solidFill>
                <a:latin typeface="HK Grotesk Medium"/>
              </a:rPr>
              <a:t>perempuan</a:t>
            </a:r>
            <a:endParaRPr lang="en-US" sz="2400" dirty="0">
              <a:solidFill>
                <a:srgbClr val="FFFFFF"/>
              </a:solidFill>
              <a:latin typeface="HK Grotesk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568307" y="6675052"/>
            <a:ext cx="497297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HK Grotesk Medium"/>
              </a:rPr>
              <a:t>Kesehatan</a:t>
            </a:r>
            <a:r>
              <a:rPr lang="en-US" sz="2400" dirty="0">
                <a:solidFill>
                  <a:srgbClr val="FFFFFF"/>
                </a:solidFill>
                <a:latin typeface="HK Grotesk Medium"/>
              </a:rPr>
              <a:t> mental </a:t>
            </a:r>
            <a:r>
              <a:rPr lang="id-ID" sz="2400" dirty="0" smtClean="0">
                <a:solidFill>
                  <a:srgbClr val="FFFFFF"/>
                </a:solidFill>
                <a:latin typeface="HK Grotesk Medium"/>
              </a:rPr>
              <a:t>kehamilan</a:t>
            </a:r>
            <a:endParaRPr lang="en-US" sz="2400" dirty="0">
              <a:solidFill>
                <a:srgbClr val="FFFFFF"/>
              </a:solidFill>
              <a:latin typeface="HK Grotesk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568307" y="7847217"/>
            <a:ext cx="497297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FFFFFF"/>
                </a:solidFill>
                <a:latin typeface="HK Grotesk Medium"/>
              </a:rPr>
              <a:t>Kesehatan</a:t>
            </a:r>
            <a:r>
              <a:rPr lang="en-US" sz="2400" dirty="0">
                <a:solidFill>
                  <a:srgbClr val="FFFFFF"/>
                </a:solidFill>
                <a:latin typeface="HK Grotesk Medium"/>
              </a:rPr>
              <a:t> mental </a:t>
            </a:r>
            <a:r>
              <a:rPr lang="id-ID" sz="2400" dirty="0" smtClean="0">
                <a:solidFill>
                  <a:srgbClr val="FFFFFF"/>
                </a:solidFill>
                <a:latin typeface="HK Grotesk Medium"/>
              </a:rPr>
              <a:t>ibu bersalin</a:t>
            </a:r>
            <a:endParaRPr lang="en-US" sz="2400" dirty="0">
              <a:solidFill>
                <a:srgbClr val="FFFFFF"/>
              </a:solidFill>
              <a:latin typeface="HK Grotesk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1575" y="2034566"/>
            <a:ext cx="6604825" cy="6934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815712" y="807100"/>
            <a:ext cx="11761977" cy="6920199"/>
            <a:chOff x="0" y="0"/>
            <a:chExt cx="15682636" cy="92269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5682636" cy="9226932"/>
            </a:xfrm>
            <a:prstGeom prst="rect">
              <a:avLst/>
            </a:prstGeom>
          </p:spPr>
        </p:pic>
        <p:sp>
          <p:nvSpPr>
            <p:cNvPr id="5" name="AutoShape 5"/>
            <p:cNvSpPr/>
            <p:nvPr/>
          </p:nvSpPr>
          <p:spPr>
            <a:xfrm>
              <a:off x="337316" y="341738"/>
              <a:ext cx="14836367" cy="8315630"/>
            </a:xfrm>
            <a:prstGeom prst="rect">
              <a:avLst/>
            </a:prstGeom>
            <a:solidFill>
              <a:srgbClr val="26262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948726" y="3482921"/>
            <a:ext cx="9495949" cy="1568558"/>
            <a:chOff x="0" y="0"/>
            <a:chExt cx="12661265" cy="2091411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2661265" cy="1193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079"/>
                </a:lnSpc>
                <a:spcBef>
                  <a:spcPct val="0"/>
                </a:spcBef>
              </a:pPr>
              <a:r>
                <a:rPr lang="en-US" sz="5899" u="none">
                  <a:solidFill>
                    <a:srgbClr val="FFFFFF"/>
                  </a:solidFill>
                  <a:latin typeface="HK Grotesk Bold Bold"/>
                </a:rPr>
                <a:t>Ada pertanyaan?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36303"/>
              <a:ext cx="12661265" cy="65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3200" u="none">
                  <a:solidFill>
                    <a:srgbClr val="FFFFFF"/>
                  </a:solidFill>
                  <a:latin typeface="HK Grotesk Medium"/>
                </a:rPr>
                <a:t>Semoga Anda bisa belajar hal yang baru.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0080" y="6560160"/>
            <a:ext cx="1262474" cy="14346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48843" y="1485234"/>
            <a:ext cx="1499883" cy="109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50502" y="2081645"/>
            <a:ext cx="8651353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400" y="-10391"/>
            <a:ext cx="18149455" cy="9612888"/>
            <a:chOff x="0" y="-432387"/>
            <a:chExt cx="13899608" cy="5078151"/>
          </a:xfrm>
        </p:grpSpPr>
        <p:sp>
          <p:nvSpPr>
            <p:cNvPr id="4" name="TextBox 4"/>
            <p:cNvSpPr txBox="1"/>
            <p:nvPr/>
          </p:nvSpPr>
          <p:spPr>
            <a:xfrm>
              <a:off x="7761498" y="317797"/>
              <a:ext cx="6138110" cy="97552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id-ID" sz="2000" dirty="0"/>
                <a:t>Advokasi merupakan proses menciptakan dukungan, membangun konsensus,</a:t>
              </a:r>
            </a:p>
            <a:p>
              <a:pPr algn="just"/>
              <a:r>
                <a:rPr lang="id-ID" sz="2000" dirty="0"/>
                <a:t>membantu perkembangan suatu iklim yang menyenangkan dan suatu </a:t>
              </a:r>
              <a:r>
                <a:rPr lang="id-ID" sz="2000" dirty="0" smtClean="0"/>
                <a:t>lingkungan yang </a:t>
              </a:r>
              <a:r>
                <a:rPr lang="id-ID" sz="2000" dirty="0"/>
                <a:t>suportif terhadap suatu sebab atau issu tertentu melalui serangkaian </a:t>
              </a:r>
              <a:r>
                <a:rPr lang="id-ID" sz="2000" dirty="0" smtClean="0"/>
                <a:t>tindakan yang </a:t>
              </a:r>
              <a:r>
                <a:rPr lang="id-ID" sz="2000" dirty="0"/>
                <a:t>direncanakan dengan baik. Bidan dapat melakukan advokasi </a:t>
              </a:r>
              <a:r>
                <a:rPr lang="id-ID" sz="2000" dirty="0" smtClean="0"/>
                <a:t>untuk meningkatkan </a:t>
              </a:r>
              <a:r>
                <a:rPr lang="id-ID" sz="2000" dirty="0"/>
                <a:t>strategi dalam KIA / KB (Mubarak, 2011).</a:t>
              </a:r>
              <a:endParaRPr lang="en-US" sz="4000" u="none" dirty="0">
                <a:solidFill>
                  <a:srgbClr val="262626"/>
                </a:solidFill>
                <a:latin typeface="HK Grotesk Medium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32387"/>
              <a:ext cx="7761499" cy="5078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5759"/>
                </a:lnSpc>
                <a:spcBef>
                  <a:spcPct val="0"/>
                </a:spcBef>
              </a:pPr>
              <a:r>
                <a:rPr lang="id-ID" sz="4800" u="sng" dirty="0" smtClean="0">
                  <a:solidFill>
                    <a:srgbClr val="262626"/>
                  </a:solidFill>
                  <a:latin typeface="HK Grotesk Bold Bold"/>
                </a:rPr>
                <a:t>Bidan sebagai Advokator</a:t>
              </a:r>
            </a:p>
            <a:p>
              <a:pPr marL="0" lvl="0" indent="0" algn="l">
                <a:lnSpc>
                  <a:spcPts val="5759"/>
                </a:lnSpc>
                <a:spcBef>
                  <a:spcPct val="0"/>
                </a:spcBef>
              </a:pPr>
              <a:endParaRPr lang="id-ID" sz="4800" u="sng" dirty="0" smtClean="0">
                <a:solidFill>
                  <a:srgbClr val="262626"/>
                </a:solidFill>
                <a:latin typeface="HK Grotesk Bold Bold"/>
              </a:endParaRPr>
            </a:p>
            <a:p>
              <a:r>
                <a:rPr lang="id-ID" sz="4800" dirty="0"/>
                <a:t>Persyaratan Advokasi yaitu: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i="1" dirty="0" smtClean="0"/>
                <a:t>Credible</a:t>
              </a:r>
              <a:r>
                <a:rPr lang="id-ID" sz="4800" dirty="0"/>
                <a:t>, artinya program yang ditawarkan harus dapat meyakinkan </a:t>
              </a:r>
              <a:r>
                <a:rPr lang="id-ID" sz="4800" dirty="0" smtClean="0"/>
                <a:t>para penentu </a:t>
              </a:r>
              <a:r>
                <a:rPr lang="id-ID" sz="4800" dirty="0"/>
                <a:t>kebijakan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i="1" dirty="0" smtClean="0"/>
                <a:t>Feasible</a:t>
              </a:r>
              <a:r>
                <a:rPr lang="id-ID" sz="4800" dirty="0"/>
                <a:t>, artinya program tersebut harus baik secara teknis, politik, </a:t>
              </a:r>
              <a:r>
                <a:rPr lang="id-ID" sz="4800" dirty="0" smtClean="0"/>
                <a:t>maupun ekonomi</a:t>
              </a:r>
              <a:endParaRPr lang="id-ID" sz="4800" dirty="0"/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i="1" dirty="0" smtClean="0"/>
                <a:t>Urgent</a:t>
              </a:r>
              <a:r>
                <a:rPr lang="id-ID" sz="4800" dirty="0"/>
                <a:t>, artinya program tersebut memiliki tingkat urgensi yang tinggi</a:t>
              </a:r>
            </a:p>
            <a:p>
              <a:pPr marL="685800" indent="-685800">
                <a:buFont typeface="Wingdings" panose="05000000000000000000" pitchFamily="2" charset="2"/>
                <a:buChar char="ü"/>
              </a:pPr>
              <a:r>
                <a:rPr lang="id-ID" sz="4800" i="1" dirty="0" smtClean="0"/>
                <a:t>High </a:t>
              </a:r>
              <a:r>
                <a:rPr lang="id-ID" sz="4800" i="1" dirty="0"/>
                <a:t>priority</a:t>
              </a:r>
              <a:r>
                <a:rPr lang="id-ID" sz="4800" dirty="0"/>
                <a:t>, artinya program tersebut memiliki prioritas yang tinggi</a:t>
              </a:r>
              <a:endParaRPr lang="en-US" sz="4800" u="none" dirty="0">
                <a:solidFill>
                  <a:srgbClr val="262626"/>
                </a:solidFill>
                <a:latin typeface="HK Grotesk Bold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09600" y="1028700"/>
            <a:ext cx="12192000" cy="5919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d-ID" sz="4800" u="sng" dirty="0" smtClean="0">
                <a:solidFill>
                  <a:srgbClr val="262626"/>
                </a:solidFill>
                <a:latin typeface="HK Grotesk Bold Bold"/>
              </a:rPr>
              <a:t>Bidan sebagai Edukator</a:t>
            </a:r>
          </a:p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endParaRPr lang="id-ID" sz="5400" u="sng" dirty="0" smtClean="0">
              <a:solidFill>
                <a:srgbClr val="262626"/>
              </a:solidFill>
              <a:latin typeface="HK Grotesk Bold Bold"/>
            </a:endParaRPr>
          </a:p>
          <a:p>
            <a:endParaRPr lang="id-ID" sz="36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d-ID" sz="3600" dirty="0"/>
              <a:t>Sebagai pendidik bidan memiliki 2 tugas yaitu </a:t>
            </a:r>
            <a:r>
              <a:rPr lang="id-ID" sz="3600" dirty="0" smtClean="0"/>
              <a:t>sebagai </a:t>
            </a:r>
            <a:r>
              <a:rPr lang="id-ID" sz="3600" dirty="0"/>
              <a:t>pendidik dan penyuluh </a:t>
            </a:r>
            <a:r>
              <a:rPr lang="sv-SE" sz="3600" dirty="0"/>
              <a:t>kesehatan bagi klien serta pelatih dan pembimbing kader </a:t>
            </a:r>
            <a:endParaRPr lang="id-ID" sz="36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id-ID" sz="3600" dirty="0" smtClean="0"/>
              <a:t>Bidan </a:t>
            </a:r>
            <a:r>
              <a:rPr lang="id-ID" sz="3600" dirty="0"/>
              <a:t>berpartisipasi dalam tim untuk melaksanakan program </a:t>
            </a:r>
            <a:r>
              <a:rPr lang="id-ID" sz="3600" dirty="0" smtClean="0"/>
              <a:t>kesehatan dan </a:t>
            </a:r>
            <a:r>
              <a:rPr lang="id-ID" sz="3600" dirty="0"/>
              <a:t>sector lain melalui peningkatan kemampuan dukun bayi, kader, </a:t>
            </a:r>
            <a:r>
              <a:rPr lang="id-ID" sz="3600" dirty="0" smtClean="0"/>
              <a:t>dan tenaga </a:t>
            </a:r>
            <a:r>
              <a:rPr lang="id-ID" sz="3600" dirty="0"/>
              <a:t>kesehatan lain yang berada di wilayah </a:t>
            </a:r>
            <a:r>
              <a:rPr lang="id-ID" sz="3600" dirty="0" smtClean="0"/>
              <a:t>kerjanya. </a:t>
            </a:r>
            <a:endParaRPr lang="en-US" sz="3600" u="none" dirty="0">
              <a:solidFill>
                <a:srgbClr val="262626"/>
              </a:solidFill>
              <a:latin typeface="HK Grotesk Bold Bold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0" y="4645277"/>
            <a:ext cx="5764172" cy="54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95400" y="2933700"/>
            <a:ext cx="12192000" cy="3513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59"/>
              </a:lnSpc>
              <a:spcBef>
                <a:spcPct val="0"/>
              </a:spcBef>
            </a:pPr>
            <a:r>
              <a:rPr lang="id-ID" sz="4800" u="sng" dirty="0" smtClean="0">
                <a:solidFill>
                  <a:srgbClr val="262626"/>
                </a:solidFill>
                <a:latin typeface="HK Grotesk Bold Bold"/>
              </a:rPr>
              <a:t>Bidan sebagai Motivator</a:t>
            </a:r>
          </a:p>
          <a:p>
            <a:endParaRPr lang="id-ID" sz="3600" dirty="0" smtClean="0"/>
          </a:p>
          <a:p>
            <a:r>
              <a:rPr lang="id-ID" sz="3600" dirty="0"/>
              <a:t>Sebagai motivator, bidan memiliki tiga kategori tugas, yaitu </a:t>
            </a:r>
            <a:endParaRPr lang="id-ID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d-ID" sz="3600" dirty="0" smtClean="0"/>
              <a:t>tugas </a:t>
            </a:r>
            <a:r>
              <a:rPr lang="id-ID" sz="3600" dirty="0"/>
              <a:t>mandiri, </a:t>
            </a:r>
            <a:endParaRPr lang="id-ID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d-ID" sz="3600" dirty="0" smtClean="0"/>
              <a:t>Tugas kolaborasi</a:t>
            </a:r>
            <a:r>
              <a:rPr lang="id-ID" sz="3600" dirty="0"/>
              <a:t>, </a:t>
            </a:r>
            <a:endParaRPr lang="id-ID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d-ID" sz="3600" dirty="0" smtClean="0"/>
              <a:t>tugas </a:t>
            </a:r>
            <a:r>
              <a:rPr lang="id-ID" sz="3600" dirty="0"/>
              <a:t>ketergantungan.</a:t>
            </a:r>
            <a:endParaRPr lang="en-US" sz="3600" u="none" dirty="0">
              <a:solidFill>
                <a:srgbClr val="262626"/>
              </a:solidFill>
              <a:latin typeface="HK Grotesk Bold Bold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4901528"/>
            <a:ext cx="6262176" cy="53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7200" y="419100"/>
            <a:ext cx="11887200" cy="7374731"/>
            <a:chOff x="-1889847" y="-3878663"/>
            <a:chExt cx="10705291" cy="9832975"/>
          </a:xfrm>
        </p:grpSpPr>
        <p:sp>
          <p:nvSpPr>
            <p:cNvPr id="4" name="TextBox 4"/>
            <p:cNvSpPr txBox="1"/>
            <p:nvPr/>
          </p:nvSpPr>
          <p:spPr>
            <a:xfrm>
              <a:off x="-1889847" y="-2253063"/>
              <a:ext cx="10705291" cy="82073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id-ID" sz="2800" dirty="0"/>
                <a:t>Menetapkan manajemen kebidanan pada setiap asuhan kebidanan </a:t>
              </a:r>
              <a:r>
                <a:rPr lang="id-ID" sz="2800" dirty="0" smtClean="0"/>
                <a:t>yang Diberikan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id-ID" sz="2800" dirty="0"/>
                <a:t>Memberi pelayanan dasar pranikah pada anak remaja dan </a:t>
              </a:r>
              <a:r>
                <a:rPr lang="id-ID" sz="2800" dirty="0" smtClean="0"/>
                <a:t>dengan melibatkan </a:t>
              </a:r>
              <a:r>
                <a:rPr lang="id-ID" sz="2800" dirty="0"/>
                <a:t>mereka sebagai </a:t>
              </a:r>
              <a:r>
                <a:rPr lang="id-ID" sz="2800" dirty="0" smtClean="0"/>
                <a:t>klien.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fi-FI" sz="2800" dirty="0"/>
                <a:t>Memberi asuhan kebidanan kepada klien selama kehamilan </a:t>
              </a:r>
              <a:r>
                <a:rPr lang="fi-FI" sz="2800" dirty="0" smtClean="0"/>
                <a:t>normal</a:t>
              </a:r>
              <a:endParaRPr lang="id-ID" sz="2800" dirty="0" smtClean="0"/>
            </a:p>
            <a:p>
              <a:pPr marL="514350" indent="-514350">
                <a:buFont typeface="+mj-lt"/>
                <a:buAutoNum type="arabicPeriod"/>
              </a:pPr>
              <a:r>
                <a:rPr lang="id-ID" sz="2800" dirty="0"/>
                <a:t>Memberi asuhan kebidanan pada bayi baru </a:t>
              </a:r>
              <a:r>
                <a:rPr lang="id-ID" sz="2800" dirty="0" smtClean="0"/>
                <a:t>lahir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id-ID" sz="2800" dirty="0" smtClean="0"/>
                <a:t>Memberi </a:t>
              </a:r>
              <a:r>
                <a:rPr lang="id-ID" sz="2800" dirty="0"/>
                <a:t>asuhan kebidanan pada klien dalam masa nifas dengan </a:t>
              </a:r>
              <a:r>
                <a:rPr lang="id-ID" sz="2800" dirty="0" smtClean="0"/>
                <a:t>melibatkan klien/keluarga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id-ID" sz="2800" dirty="0" smtClean="0"/>
                <a:t>Memberi </a:t>
              </a:r>
              <a:r>
                <a:rPr lang="id-ID" sz="2800" dirty="0"/>
                <a:t>asuhan kebidanan pada wanita usia subur yang </a:t>
              </a:r>
              <a:r>
                <a:rPr lang="id-ID" sz="2800" dirty="0" smtClean="0"/>
                <a:t>membutuhkan pelayanan </a:t>
              </a:r>
              <a:r>
                <a:rPr lang="id-ID" sz="2800" dirty="0"/>
                <a:t>keluarga </a:t>
              </a:r>
              <a:r>
                <a:rPr lang="id-ID" sz="2800" dirty="0" smtClean="0"/>
                <a:t>berencana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sv-SE" sz="2800" dirty="0" smtClean="0"/>
                <a:t>Memberi </a:t>
              </a:r>
              <a:r>
                <a:rPr lang="sv-SE" sz="2800" dirty="0"/>
                <a:t>asuhan kebidanan pada wanita dengan gangguan </a:t>
              </a:r>
              <a:r>
                <a:rPr lang="sv-SE" sz="2800" dirty="0" smtClean="0"/>
                <a:t>sistem</a:t>
              </a:r>
              <a:r>
                <a:rPr lang="id-ID" sz="2800" dirty="0"/>
                <a:t> </a:t>
              </a:r>
              <a:r>
                <a:rPr lang="id-ID" sz="2800" dirty="0" smtClean="0"/>
                <a:t>reproduksi </a:t>
              </a:r>
              <a:r>
                <a:rPr lang="id-ID" sz="2800" dirty="0"/>
                <a:t>dan wanita dalam masa klimakterium serta </a:t>
              </a:r>
              <a:r>
                <a:rPr lang="id-ID" sz="2800" dirty="0" smtClean="0"/>
                <a:t>menopause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id-ID" sz="2800" dirty="0" smtClean="0"/>
                <a:t>Memberi </a:t>
              </a:r>
              <a:r>
                <a:rPr lang="id-ID" sz="2800" dirty="0"/>
                <a:t>asuhan kebidanan pada bayi dan balita dengan </a:t>
              </a:r>
              <a:r>
                <a:rPr lang="id-ID" sz="2800" dirty="0" smtClean="0"/>
                <a:t>melibatkan keluarga</a:t>
              </a:r>
            </a:p>
            <a:p>
              <a:endParaRPr lang="en-US" sz="3600" u="none" dirty="0">
                <a:solidFill>
                  <a:srgbClr val="262626"/>
                </a:solidFill>
                <a:latin typeface="HK Grotesk Medium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752600" y="-3878663"/>
              <a:ext cx="7411356" cy="95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5759"/>
                </a:lnSpc>
                <a:spcBef>
                  <a:spcPct val="0"/>
                </a:spcBef>
              </a:pPr>
              <a:r>
                <a:rPr lang="id-ID" sz="4800" dirty="0"/>
                <a:t>Tugas mandiri</a:t>
              </a:r>
              <a:endParaRPr lang="en-US" sz="4800" u="none" dirty="0">
                <a:solidFill>
                  <a:srgbClr val="262626"/>
                </a:solidFill>
                <a:latin typeface="HK Grotesk Bold Bold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287" y="4869006"/>
            <a:ext cx="5619750" cy="5849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" y="51469"/>
            <a:ext cx="12801600" cy="9944455"/>
            <a:chOff x="-2164342" y="-4368838"/>
            <a:chExt cx="11528775" cy="13259273"/>
          </a:xfrm>
        </p:grpSpPr>
        <p:sp>
          <p:nvSpPr>
            <p:cNvPr id="4" name="TextBox 4"/>
            <p:cNvSpPr txBox="1"/>
            <p:nvPr/>
          </p:nvSpPr>
          <p:spPr>
            <a:xfrm>
              <a:off x="-2164342" y="-2928184"/>
              <a:ext cx="11528775" cy="118186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4350" indent="-514350" algn="just">
                <a:buFont typeface="+mj-lt"/>
                <a:buAutoNum type="arabicPeriod"/>
              </a:pPr>
              <a:r>
                <a:rPr lang="id-ID" sz="3200" dirty="0" smtClean="0"/>
                <a:t>Menerapkan </a:t>
              </a:r>
              <a:r>
                <a:rPr lang="id-ID" sz="3200" dirty="0"/>
                <a:t>manajemen kebidanan pada setiap asuhan kebidanan </a:t>
              </a:r>
              <a:r>
                <a:rPr lang="id-ID" sz="3200" dirty="0" smtClean="0"/>
                <a:t>sesuai </a:t>
              </a:r>
              <a:r>
                <a:rPr lang="sv-SE" sz="3200" dirty="0" smtClean="0"/>
                <a:t>fungsi </a:t>
              </a:r>
              <a:r>
                <a:rPr lang="sv-SE" sz="3200" dirty="0"/>
                <a:t>kolaborasi dengan melibatkan klien dan keluarga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pada ibu hamil dengan risiko tinggi </a:t>
              </a:r>
              <a:r>
                <a:rPr lang="id-ID" sz="3200" dirty="0" smtClean="0"/>
                <a:t>dan pertolongan </a:t>
              </a:r>
              <a:r>
                <a:rPr lang="id-ID" sz="3200" dirty="0"/>
                <a:t>pertama pada kegawatdaruratan yang memerlukan </a:t>
              </a:r>
              <a:r>
                <a:rPr lang="id-ID" sz="3200" dirty="0" smtClean="0"/>
                <a:t>tindakan kolaborasi</a:t>
              </a:r>
              <a:endParaRPr lang="id-ID" sz="3200" dirty="0"/>
            </a:p>
            <a:p>
              <a:pPr marL="514350" indent="-514350" algn="just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pada ibu dalam masa persalinan dengan </a:t>
              </a:r>
              <a:r>
                <a:rPr lang="id-ID" sz="3200" dirty="0" smtClean="0"/>
                <a:t>resiko tinggi </a:t>
              </a:r>
              <a:r>
                <a:rPr lang="id-ID" sz="3200" dirty="0"/>
                <a:t>serta keadaan kegawatdaruratan yang memerlukan </a:t>
              </a:r>
              <a:r>
                <a:rPr lang="id-ID" sz="3200" dirty="0" smtClean="0"/>
                <a:t>pertolongan </a:t>
              </a:r>
              <a:r>
                <a:rPr lang="sv-SE" sz="3200" dirty="0" smtClean="0"/>
                <a:t>pertama </a:t>
              </a:r>
              <a:r>
                <a:rPr lang="sv-SE" sz="3200" dirty="0"/>
                <a:t>dengan tindakan kolaborasi dengan melibatkan klien dan keluarga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pada ibu dalam masa nifas dengan </a:t>
              </a:r>
              <a:r>
                <a:rPr lang="id-ID" sz="3200" dirty="0" smtClean="0"/>
                <a:t>risiko tinggi </a:t>
              </a:r>
              <a:r>
                <a:rPr lang="id-ID" sz="3200" dirty="0"/>
                <a:t>serta pertolongan pertama dalam keadaan kegawatdaruratan </a:t>
              </a:r>
              <a:r>
                <a:rPr lang="id-ID" sz="3200" dirty="0" smtClean="0"/>
                <a:t>yang </a:t>
              </a:r>
              <a:r>
                <a:rPr lang="sv-SE" sz="3200" dirty="0" smtClean="0"/>
                <a:t>memerlukan </a:t>
              </a:r>
              <a:r>
                <a:rPr lang="sv-SE" sz="3200" dirty="0"/>
                <a:t>tindakan kolaborasi bersama klien dan keluarga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pada bay, baru lahir dengan risiko tinggi </a:t>
              </a:r>
              <a:r>
                <a:rPr lang="id-ID" sz="3200" dirty="0" smtClean="0"/>
                <a:t>dan pertolongan </a:t>
              </a:r>
              <a:r>
                <a:rPr lang="id-ID" sz="3200" dirty="0"/>
                <a:t>pertama dalam keadaan kegawatdaruraran yang </a:t>
              </a:r>
              <a:r>
                <a:rPr lang="id-ID" sz="3200" dirty="0" smtClean="0"/>
                <a:t>memerlukan </a:t>
              </a:r>
              <a:r>
                <a:rPr lang="sv-SE" sz="3200" dirty="0" smtClean="0"/>
                <a:t>tindakan </a:t>
              </a:r>
              <a:r>
                <a:rPr lang="sv-SE" sz="3200" dirty="0"/>
                <a:t>kolaborasi bersama klien dan keluarga</a:t>
              </a:r>
            </a:p>
            <a:p>
              <a:pPr marL="514350" indent="-514350" algn="just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pada balita dengan risiko cinggi </a:t>
              </a:r>
              <a:r>
                <a:rPr lang="id-ID" sz="3200" dirty="0" smtClean="0"/>
                <a:t>serta pertolongan </a:t>
              </a:r>
              <a:r>
                <a:rPr lang="id-ID" sz="3200" dirty="0"/>
                <a:t>pertama dalam keadaan kegawatdaruratan yang </a:t>
              </a:r>
              <a:r>
                <a:rPr lang="id-ID" sz="3200" dirty="0" smtClean="0"/>
                <a:t>memerlukan tindakan </a:t>
              </a:r>
              <a:r>
                <a:rPr lang="id-ID" sz="3200" dirty="0"/>
                <a:t>kolaborasi betsamut klien dan keluarga (Meilani, 2009)</a:t>
              </a:r>
              <a:endParaRPr lang="en-US" sz="4000" dirty="0">
                <a:solidFill>
                  <a:srgbClr val="262626"/>
                </a:solidFill>
                <a:latin typeface="HK Grotesk Medium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164342" y="-4368838"/>
              <a:ext cx="7411356" cy="95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  <a:spcBef>
                  <a:spcPct val="0"/>
                </a:spcBef>
              </a:pPr>
              <a:r>
                <a:rPr lang="id-ID" sz="4800" u="sng" dirty="0">
                  <a:solidFill>
                    <a:prstClr val="black"/>
                  </a:solidFill>
                </a:rPr>
                <a:t>Tugas </a:t>
              </a:r>
              <a:r>
                <a:rPr lang="id-ID" sz="4800" u="sng" dirty="0" smtClean="0">
                  <a:solidFill>
                    <a:prstClr val="black"/>
                  </a:solidFill>
                </a:rPr>
                <a:t>Kolaborasi</a:t>
              </a:r>
              <a:endParaRPr lang="en-US" sz="4800" u="sng" dirty="0">
                <a:solidFill>
                  <a:srgbClr val="262626"/>
                </a:solidFill>
                <a:latin typeface="HK Grotesk Bold Bold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287" y="4869006"/>
            <a:ext cx="5619750" cy="58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0" y="51469"/>
            <a:ext cx="12801600" cy="8467129"/>
            <a:chOff x="-2164342" y="-4368838"/>
            <a:chExt cx="11528775" cy="11289500"/>
          </a:xfrm>
        </p:grpSpPr>
        <p:sp>
          <p:nvSpPr>
            <p:cNvPr id="4" name="TextBox 4"/>
            <p:cNvSpPr txBox="1"/>
            <p:nvPr/>
          </p:nvSpPr>
          <p:spPr>
            <a:xfrm>
              <a:off x="-2164342" y="-2928184"/>
              <a:ext cx="11528775" cy="98488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id-ID" sz="3200" dirty="0" smtClean="0"/>
                <a:t>Menerapkan </a:t>
              </a:r>
              <a:r>
                <a:rPr lang="id-ID" sz="3200" dirty="0"/>
                <a:t>manajamen kebidanan ,pada setiap asuhan kebidanan </a:t>
              </a:r>
              <a:r>
                <a:rPr lang="id-ID" sz="3200" dirty="0" smtClean="0"/>
                <a:t>sesuai dengan </a:t>
              </a:r>
              <a:r>
                <a:rPr lang="id-ID" sz="3200" dirty="0"/>
                <a:t>fungsi keterlibatan klien dan </a:t>
              </a:r>
              <a:r>
                <a:rPr lang="id-ID" sz="3200" dirty="0" smtClean="0"/>
                <a:t>keluarga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fi-FI" sz="3200" dirty="0" smtClean="0"/>
                <a:t>Memberi </a:t>
              </a:r>
              <a:r>
                <a:rPr lang="fi-FI" sz="3200" dirty="0"/>
                <a:t>asuhan kebidanan melalui konsultasi dan rujukan pada </a:t>
              </a:r>
              <a:r>
                <a:rPr lang="fi-FI" sz="3200" dirty="0" smtClean="0"/>
                <a:t>kasus</a:t>
              </a:r>
              <a:r>
                <a:rPr lang="id-ID" sz="3200" dirty="0" smtClean="0"/>
                <a:t> kehamilan </a:t>
              </a:r>
              <a:r>
                <a:rPr lang="id-ID" sz="3200" dirty="0"/>
                <a:t>dengan risiko tinggi serta </a:t>
              </a:r>
              <a:r>
                <a:rPr lang="id-ID" sz="3200" dirty="0" smtClean="0"/>
                <a:t>kegawatdarurata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fi-FI" sz="3200" dirty="0" smtClean="0"/>
                <a:t>Memberi </a:t>
              </a:r>
              <a:r>
                <a:rPr lang="fi-FI" sz="3200" dirty="0"/>
                <a:t>asuhan kebidanan melalui konsultasi serta rujukan pada </a:t>
              </a:r>
              <a:r>
                <a:rPr lang="fi-FI" sz="3200" dirty="0" smtClean="0"/>
                <a:t>masa</a:t>
              </a:r>
              <a:r>
                <a:rPr lang="id-ID" sz="3200" dirty="0" smtClean="0"/>
                <a:t> persalinan </a:t>
              </a:r>
              <a:r>
                <a:rPr lang="id-ID" sz="3200" dirty="0"/>
                <a:t>dengan penyulit tertentu dengan melibatkan klien dan </a:t>
              </a:r>
              <a:r>
                <a:rPr lang="id-ID" sz="3200" dirty="0" smtClean="0"/>
                <a:t>keluarga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melalui konsultasi dan rujukan pada ibu </a:t>
              </a:r>
              <a:r>
                <a:rPr lang="id-ID" sz="3200" dirty="0" smtClean="0"/>
                <a:t>dalam masa </a:t>
              </a:r>
              <a:r>
                <a:rPr lang="id-ID" sz="3200" dirty="0"/>
                <a:t>nifas yang disertai penyulit tertentu dan kegawatdaruratan </a:t>
              </a:r>
              <a:r>
                <a:rPr lang="id-ID" sz="3200" dirty="0" smtClean="0"/>
                <a:t>dengan melibatkan </a:t>
              </a:r>
              <a:r>
                <a:rPr lang="id-ID" sz="3200" dirty="0"/>
                <a:t>klien dan </a:t>
              </a:r>
              <a:r>
                <a:rPr lang="id-ID" sz="3200" dirty="0" smtClean="0"/>
                <a:t>keluarga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pada bayi baru lahir dengan kelainan </a:t>
              </a:r>
              <a:r>
                <a:rPr lang="id-ID" sz="3200" dirty="0" smtClean="0"/>
                <a:t>tertentu dan </a:t>
              </a:r>
              <a:r>
                <a:rPr lang="id-ID" sz="3200" dirty="0"/>
                <a:t>kegawatdaruratan yang memerlukan konsultasi serta rujukan </a:t>
              </a:r>
              <a:r>
                <a:rPr lang="id-ID" sz="3200" dirty="0" smtClean="0"/>
                <a:t>dengan melibatkan keluarga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id-ID" sz="3200" dirty="0" smtClean="0"/>
                <a:t>Memberi </a:t>
              </a:r>
              <a:r>
                <a:rPr lang="id-ID" sz="3200" dirty="0"/>
                <a:t>asuhan kebidanan kepada anak balita dengan kelainan </a:t>
              </a:r>
              <a:r>
                <a:rPr lang="id-ID" sz="3200" dirty="0" smtClean="0"/>
                <a:t>tertentu dan </a:t>
              </a:r>
              <a:r>
                <a:rPr lang="id-ID" sz="3200" dirty="0"/>
                <a:t>kegawatdaruratan yang memerlukan konsultasi serta rujukan </a:t>
              </a:r>
              <a:r>
                <a:rPr lang="id-ID" sz="3200" dirty="0" smtClean="0"/>
                <a:t>dengan melibatkan </a:t>
              </a:r>
              <a:r>
                <a:rPr lang="id-ID" sz="3200" dirty="0"/>
                <a:t>klien/keluarga</a:t>
              </a:r>
              <a:endParaRPr lang="en-US" sz="4000" dirty="0">
                <a:solidFill>
                  <a:srgbClr val="262626"/>
                </a:solidFill>
                <a:latin typeface="HK Grotesk Medium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164342" y="-4368838"/>
              <a:ext cx="7411356" cy="95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59"/>
                </a:lnSpc>
                <a:spcBef>
                  <a:spcPct val="0"/>
                </a:spcBef>
              </a:pPr>
              <a:r>
                <a:rPr lang="id-ID" sz="4800" u="sng" dirty="0">
                  <a:solidFill>
                    <a:prstClr val="black"/>
                  </a:solidFill>
                </a:rPr>
                <a:t>Tugas </a:t>
              </a:r>
              <a:r>
                <a:rPr lang="id-ID" sz="4800" u="sng" dirty="0" smtClean="0">
                  <a:solidFill>
                    <a:prstClr val="black"/>
                  </a:solidFill>
                </a:rPr>
                <a:t>Ketergantungan</a:t>
              </a:r>
              <a:endParaRPr lang="en-US" sz="4800" u="sng" dirty="0">
                <a:solidFill>
                  <a:srgbClr val="262626"/>
                </a:solidFill>
                <a:latin typeface="HK Grotesk Bold Bold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287" y="4869006"/>
            <a:ext cx="5619750" cy="58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14157" y="1028700"/>
            <a:ext cx="6696836" cy="87547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77007" y="1028700"/>
            <a:ext cx="6696836" cy="875471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91291" y="2430864"/>
            <a:ext cx="4848179" cy="5891710"/>
            <a:chOff x="0" y="0"/>
            <a:chExt cx="6464239" cy="7855611"/>
          </a:xfrm>
        </p:grpSpPr>
        <p:sp>
          <p:nvSpPr>
            <p:cNvPr id="5" name="TextBox 5"/>
            <p:cNvSpPr txBox="1"/>
            <p:nvPr/>
          </p:nvSpPr>
          <p:spPr>
            <a:xfrm>
              <a:off x="329593" y="0"/>
              <a:ext cx="5805054" cy="221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id-ID" sz="3600" dirty="0"/>
                <a:t>Resiko terjadinya kesehatan mental pada perempuan</a:t>
              </a:r>
              <a:endParaRPr lang="en-US" sz="3600" u="none" dirty="0">
                <a:solidFill>
                  <a:srgbClr val="262626"/>
                </a:solidFill>
                <a:latin typeface="HK Grotesk Bol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20819"/>
              <a:ext cx="6464239" cy="5334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000" dirty="0"/>
                <a:t>Perempuan berada pada risiko tinggi terkena penyakit mental seperti depresi </a:t>
              </a:r>
              <a:r>
                <a:rPr lang="id-ID" sz="2000" dirty="0" smtClean="0"/>
                <a:t>dan kecemasan</a:t>
              </a:r>
              <a:r>
                <a:rPr lang="id-ID" sz="2000" dirty="0"/>
                <a:t>, sementara laki-laki lebih memiliki ketergantungan zat dan antisosial </a:t>
              </a:r>
              <a:r>
                <a:rPr lang="id-ID" sz="2000" dirty="0" smtClean="0"/>
                <a:t>daripada wanita.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000" dirty="0" smtClean="0"/>
                <a:t>Orang-orang </a:t>
              </a:r>
              <a:r>
                <a:rPr lang="id-ID" sz="2000" dirty="0"/>
                <a:t>yang dilahirkan dengan kelainan pada </a:t>
              </a:r>
              <a:r>
                <a:rPr lang="id-ID" sz="2000" dirty="0" smtClean="0"/>
                <a:t>otak.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000" dirty="0" smtClean="0"/>
                <a:t>Orang </a:t>
              </a:r>
              <a:r>
                <a:rPr lang="id-ID" sz="2000" dirty="0"/>
                <a:t>yang memiliki anggota keluarga atau keluarga dengan penyakit </a:t>
              </a:r>
              <a:r>
                <a:rPr lang="id-ID" sz="2000" dirty="0" smtClean="0"/>
                <a:t>mental.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000" dirty="0" smtClean="0"/>
                <a:t>Orang </a:t>
              </a:r>
              <a:r>
                <a:rPr lang="id-ID" sz="2000" dirty="0"/>
                <a:t>dengan kondisi </a:t>
              </a:r>
              <a:r>
                <a:rPr lang="id-ID" sz="2000" dirty="0" smtClean="0"/>
                <a:t>kronis.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000" dirty="0" smtClean="0"/>
                <a:t>Orang-orang </a:t>
              </a:r>
              <a:r>
                <a:rPr lang="id-ID" sz="2000" dirty="0"/>
                <a:t>yang memiliki pekerjaan yang memicu stress, seperti dokter dan pengusaha.</a:t>
              </a:r>
              <a:endParaRPr lang="en-US" sz="2000" u="none" dirty="0">
                <a:solidFill>
                  <a:srgbClr val="262626"/>
                </a:solidFill>
                <a:latin typeface="HK Grotesk Medium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54141" y="2430864"/>
            <a:ext cx="4848179" cy="5953266"/>
            <a:chOff x="0" y="0"/>
            <a:chExt cx="6464239" cy="7937685"/>
          </a:xfrm>
        </p:grpSpPr>
        <p:sp>
          <p:nvSpPr>
            <p:cNvPr id="8" name="TextBox 8"/>
            <p:cNvSpPr txBox="1"/>
            <p:nvPr/>
          </p:nvSpPr>
          <p:spPr>
            <a:xfrm>
              <a:off x="329593" y="0"/>
              <a:ext cx="5805054" cy="221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id-ID" sz="3600" dirty="0"/>
                <a:t>Resiko terjadinya kesehatan mental pada perempuan</a:t>
              </a:r>
              <a:endParaRPr lang="en-US" sz="3600" dirty="0">
                <a:solidFill>
                  <a:srgbClr val="262626"/>
                </a:solidFill>
                <a:latin typeface="HK Grotesk Bol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520819"/>
              <a:ext cx="6464239" cy="5416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400" dirty="0"/>
                <a:t>Orang yang memiliki masalah di masa kanak-kanak atau masalah gaya </a:t>
              </a:r>
              <a:r>
                <a:rPr lang="id-ID" sz="2400" dirty="0" smtClean="0"/>
                <a:t>hidup.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400" dirty="0" smtClean="0"/>
                <a:t>Orang-orang </a:t>
              </a:r>
              <a:r>
                <a:rPr lang="id-ID" sz="2400" dirty="0"/>
                <a:t>yang mengalami kegagalan dalam hidup, seperti sekolah atau </a:t>
              </a:r>
              <a:r>
                <a:rPr lang="id-ID" sz="2400" dirty="0" smtClean="0"/>
                <a:t>kehidupan kerja.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400" dirty="0" smtClean="0"/>
                <a:t>Orang </a:t>
              </a:r>
              <a:r>
                <a:rPr lang="id-ID" sz="2400" dirty="0"/>
                <a:t>yang menyalahgunakan </a:t>
              </a:r>
              <a:r>
                <a:rPr lang="id-ID" sz="2400" dirty="0" smtClean="0"/>
                <a:t>alkohol.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400" dirty="0" smtClean="0"/>
                <a:t>Perempuan </a:t>
              </a:r>
              <a:r>
                <a:rPr lang="id-ID" sz="2400" dirty="0"/>
                <a:t>setelah </a:t>
              </a:r>
              <a:r>
                <a:rPr lang="id-ID" sz="2400" dirty="0" smtClean="0"/>
                <a:t>melahirkan.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id-ID" sz="2400" dirty="0" smtClean="0"/>
                <a:t>Orang </a:t>
              </a:r>
              <a:r>
                <a:rPr lang="id-ID" sz="2400" dirty="0"/>
                <a:t>yang pernah mengalami penyakit mental sebelumnya.</a:t>
              </a:r>
              <a:endParaRPr lang="en-US" sz="4400" u="none" dirty="0">
                <a:solidFill>
                  <a:srgbClr val="262626"/>
                </a:solidFill>
                <a:latin typeface="HK Grotesk Medium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95085" y="8115300"/>
            <a:ext cx="2769165" cy="2028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498927" y="3382505"/>
            <a:ext cx="2997854" cy="2334579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4493" y="0"/>
            <a:ext cx="323947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1649</Words>
  <Application>Microsoft Office PowerPoint</Application>
  <PresentationFormat>Custom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HK Grotesk Bold Bold</vt:lpstr>
      <vt:lpstr>Courier New</vt:lpstr>
      <vt:lpstr>Calibri</vt:lpstr>
      <vt:lpstr>HK Grotesk Medium</vt:lpstr>
      <vt:lpstr>Wingdings</vt:lpstr>
      <vt:lpstr>HK Grotesk Bold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Warna-warni Elemen 3D Teknologi 5G Teknologi Presentasi</dc:title>
  <cp:lastModifiedBy>Windows 8.1</cp:lastModifiedBy>
  <cp:revision>16</cp:revision>
  <dcterms:created xsi:type="dcterms:W3CDTF">2006-08-16T00:00:00Z</dcterms:created>
  <dcterms:modified xsi:type="dcterms:W3CDTF">2022-05-14T10:20:16Z</dcterms:modified>
  <dc:identifier>DAFAp9J3CGA</dc:identifier>
</cp:coreProperties>
</file>