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3" d="100"/>
          <a:sy n="93" d="100"/>
        </p:scale>
        <p:origin x="45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F9516176-5666-41C6-8491-85EE3001DB63}" type="datetimeFigureOut">
              <a:rPr lang="en-ID" smtClean="0"/>
              <a:t>23/10/2022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9641883C-FA33-4632-ADA1-73B105CABAA2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501393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16176-5666-41C6-8491-85EE3001DB63}" type="datetimeFigureOut">
              <a:rPr lang="en-ID" smtClean="0"/>
              <a:t>23/10/2022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1883C-FA33-4632-ADA1-73B105CABAA2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973167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16176-5666-41C6-8491-85EE3001DB63}" type="datetimeFigureOut">
              <a:rPr lang="en-ID" smtClean="0"/>
              <a:t>23/10/2022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1883C-FA33-4632-ADA1-73B105CABAA2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9792764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16176-5666-41C6-8491-85EE3001DB63}" type="datetimeFigureOut">
              <a:rPr lang="en-ID" smtClean="0"/>
              <a:t>23/10/2022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1883C-FA33-4632-ADA1-73B105CABAA2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9870536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16176-5666-41C6-8491-85EE3001DB63}" type="datetimeFigureOut">
              <a:rPr lang="en-ID" smtClean="0"/>
              <a:t>23/10/2022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1883C-FA33-4632-ADA1-73B105CABAA2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402642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16176-5666-41C6-8491-85EE3001DB63}" type="datetimeFigureOut">
              <a:rPr lang="en-ID" smtClean="0"/>
              <a:t>23/10/2022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1883C-FA33-4632-ADA1-73B105CABAA2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855101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16176-5666-41C6-8491-85EE3001DB63}" type="datetimeFigureOut">
              <a:rPr lang="en-ID" smtClean="0"/>
              <a:t>23/10/2022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1883C-FA33-4632-ADA1-73B105CABAA2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4043455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F9516176-5666-41C6-8491-85EE3001DB63}" type="datetimeFigureOut">
              <a:rPr lang="en-ID" smtClean="0"/>
              <a:t>23/10/2022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1883C-FA33-4632-ADA1-73B105CABAA2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0708572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F9516176-5666-41C6-8491-85EE3001DB63}" type="datetimeFigureOut">
              <a:rPr lang="en-ID" smtClean="0"/>
              <a:t>23/10/2022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1883C-FA33-4632-ADA1-73B105CABAA2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519986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16176-5666-41C6-8491-85EE3001DB63}" type="datetimeFigureOut">
              <a:rPr lang="en-ID" smtClean="0"/>
              <a:t>23/10/2022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1883C-FA33-4632-ADA1-73B105CABAA2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537785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16176-5666-41C6-8491-85EE3001DB63}" type="datetimeFigureOut">
              <a:rPr lang="en-ID" smtClean="0"/>
              <a:t>23/10/2022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1883C-FA33-4632-ADA1-73B105CABAA2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883823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16176-5666-41C6-8491-85EE3001DB63}" type="datetimeFigureOut">
              <a:rPr lang="en-ID" smtClean="0"/>
              <a:t>23/10/2022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1883C-FA33-4632-ADA1-73B105CABAA2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327628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16176-5666-41C6-8491-85EE3001DB63}" type="datetimeFigureOut">
              <a:rPr lang="en-ID" smtClean="0"/>
              <a:t>23/10/2022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1883C-FA33-4632-ADA1-73B105CABAA2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051736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16176-5666-41C6-8491-85EE3001DB63}" type="datetimeFigureOut">
              <a:rPr lang="en-ID" smtClean="0"/>
              <a:t>23/10/2022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1883C-FA33-4632-ADA1-73B105CABAA2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983870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16176-5666-41C6-8491-85EE3001DB63}" type="datetimeFigureOut">
              <a:rPr lang="en-ID" smtClean="0"/>
              <a:t>23/10/2022</a:t>
            </a:fld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1883C-FA33-4632-ADA1-73B105CABAA2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622562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16176-5666-41C6-8491-85EE3001DB63}" type="datetimeFigureOut">
              <a:rPr lang="en-ID" smtClean="0"/>
              <a:t>23/10/2022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1883C-FA33-4632-ADA1-73B105CABAA2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780874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16176-5666-41C6-8491-85EE3001DB63}" type="datetimeFigureOut">
              <a:rPr lang="en-ID" smtClean="0"/>
              <a:t>23/10/2022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1883C-FA33-4632-ADA1-73B105CABAA2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840382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F9516176-5666-41C6-8491-85EE3001DB63}" type="datetimeFigureOut">
              <a:rPr lang="en-ID" smtClean="0"/>
              <a:t>23/10/2022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ID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9641883C-FA33-4632-ADA1-73B105CABAA2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5073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8C2DED9-1A7C-608D-E57E-9DD268A939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955" y="562708"/>
            <a:ext cx="8825658" cy="2011679"/>
          </a:xfrm>
        </p:spPr>
        <p:txBody>
          <a:bodyPr anchor="t"/>
          <a:lstStyle/>
          <a:p>
            <a:r>
              <a:rPr lang="en-ID" sz="1800" b="1" dirty="0" err="1" smtClean="0"/>
              <a:t>Kelompok</a:t>
            </a:r>
            <a:r>
              <a:rPr lang="en-ID" sz="1800" b="1" dirty="0" smtClean="0"/>
              <a:t> III</a:t>
            </a:r>
            <a:br>
              <a:rPr lang="en-ID" sz="1800" b="1" dirty="0" smtClean="0"/>
            </a:br>
            <a:r>
              <a:rPr lang="en-ID" sz="1800" b="1" dirty="0" smtClean="0"/>
              <a:t>Di </a:t>
            </a:r>
            <a:r>
              <a:rPr lang="en-ID" sz="1800" b="1" dirty="0" err="1" smtClean="0"/>
              <a:t>Susun</a:t>
            </a:r>
            <a:r>
              <a:rPr lang="en-ID" sz="1800" b="1" dirty="0" smtClean="0"/>
              <a:t> </a:t>
            </a:r>
            <a:r>
              <a:rPr lang="en-ID" sz="1800" b="1" dirty="0" err="1" smtClean="0"/>
              <a:t>Oleh</a:t>
            </a:r>
            <a:r>
              <a:rPr lang="en-ID" sz="1800" b="1" dirty="0" smtClean="0"/>
              <a:t> :</a:t>
            </a:r>
            <a:r>
              <a:rPr lang="en-ID" sz="1800" b="1" dirty="0" smtClean="0"/>
              <a:t/>
            </a:r>
            <a:br>
              <a:rPr lang="en-ID" sz="1800" b="1" dirty="0" smtClean="0"/>
            </a:br>
            <a:r>
              <a:rPr lang="en-ID" sz="1800" b="1" dirty="0" err="1" smtClean="0"/>
              <a:t>Ketua</a:t>
            </a:r>
            <a:r>
              <a:rPr lang="en-ID" sz="1800" b="1" dirty="0" smtClean="0"/>
              <a:t> : </a:t>
            </a:r>
            <a:r>
              <a:rPr lang="en-ID" sz="1800" b="1" dirty="0" err="1" smtClean="0"/>
              <a:t>Andi</a:t>
            </a:r>
            <a:r>
              <a:rPr lang="en-ID" sz="1800" b="1" dirty="0" smtClean="0"/>
              <a:t> </a:t>
            </a:r>
            <a:r>
              <a:rPr lang="en-ID" sz="1800" b="1" dirty="0" err="1" smtClean="0"/>
              <a:t>Fitriah</a:t>
            </a:r>
            <a:r>
              <a:rPr lang="en-ID" sz="1800" b="1" dirty="0" smtClean="0"/>
              <a:t> </a:t>
            </a:r>
            <a:r>
              <a:rPr lang="en-ID" sz="1800" b="1" dirty="0" err="1" smtClean="0"/>
              <a:t>Ningsih</a:t>
            </a:r>
            <a:r>
              <a:rPr lang="en-ID" sz="1800" b="1" dirty="0" smtClean="0"/>
              <a:t/>
            </a:r>
            <a:br>
              <a:rPr lang="en-ID" sz="1800" b="1" dirty="0" smtClean="0"/>
            </a:br>
            <a:r>
              <a:rPr lang="en-ID" sz="1800" b="1" dirty="0" err="1" smtClean="0"/>
              <a:t>Pembaca</a:t>
            </a:r>
            <a:r>
              <a:rPr lang="en-ID" sz="1800" b="1" dirty="0" smtClean="0"/>
              <a:t> </a:t>
            </a:r>
            <a:r>
              <a:rPr lang="en-ID" sz="1800" b="1" dirty="0" err="1" smtClean="0"/>
              <a:t>Materi</a:t>
            </a:r>
            <a:r>
              <a:rPr lang="en-ID" sz="1800" b="1" dirty="0" smtClean="0"/>
              <a:t> : </a:t>
            </a:r>
            <a:r>
              <a:rPr lang="en-ID" sz="1800" b="1" dirty="0" err="1" smtClean="0"/>
              <a:t>Salmawati</a:t>
            </a:r>
            <a:r>
              <a:rPr lang="en-ID" sz="1800" b="1" dirty="0" smtClean="0"/>
              <a:t/>
            </a:r>
            <a:br>
              <a:rPr lang="en-ID" sz="1800" b="1" dirty="0" smtClean="0"/>
            </a:br>
            <a:r>
              <a:rPr lang="en-ID" sz="1800" b="1" dirty="0" err="1" smtClean="0"/>
              <a:t>Anggota</a:t>
            </a:r>
            <a:r>
              <a:rPr lang="en-ID" sz="1800" b="1" dirty="0" smtClean="0"/>
              <a:t> : - </a:t>
            </a:r>
            <a:r>
              <a:rPr lang="en-ID" sz="1800" b="1" dirty="0" err="1" smtClean="0"/>
              <a:t>Andi</a:t>
            </a:r>
            <a:r>
              <a:rPr lang="en-ID" sz="1800" b="1" dirty="0" smtClean="0"/>
              <a:t> </a:t>
            </a:r>
            <a:r>
              <a:rPr lang="en-ID" sz="1800" b="1" dirty="0" err="1"/>
              <a:t>N</a:t>
            </a:r>
            <a:r>
              <a:rPr lang="en-ID" sz="1800" b="1" dirty="0" err="1" smtClean="0"/>
              <a:t>adima</a:t>
            </a:r>
            <a:r>
              <a:rPr lang="en-ID" sz="1800" b="1" dirty="0" smtClean="0"/>
              <a:t/>
            </a:r>
            <a:br>
              <a:rPr lang="en-ID" sz="1800" b="1" dirty="0" smtClean="0"/>
            </a:br>
            <a:r>
              <a:rPr lang="en-ID" sz="1800" b="1" dirty="0"/>
              <a:t>	</a:t>
            </a:r>
            <a:r>
              <a:rPr lang="en-ID" sz="1800" b="1" dirty="0" smtClean="0"/>
              <a:t>	    - Sri </a:t>
            </a:r>
            <a:r>
              <a:rPr lang="en-ID" sz="1800" b="1" dirty="0" err="1" smtClean="0"/>
              <a:t>Kusuma</a:t>
            </a:r>
            <a:r>
              <a:rPr lang="en-ID" sz="1800" b="1" dirty="0" smtClean="0"/>
              <a:t> </a:t>
            </a:r>
            <a:r>
              <a:rPr lang="en-ID" sz="1800" b="1" dirty="0" err="1" smtClean="0"/>
              <a:t>Wardani</a:t>
            </a:r>
            <a:r>
              <a:rPr lang="en-ID" sz="1800" b="1" dirty="0" smtClean="0"/>
              <a:t/>
            </a:r>
            <a:br>
              <a:rPr lang="en-ID" sz="1800" b="1" dirty="0" smtClean="0"/>
            </a:br>
            <a:r>
              <a:rPr lang="en-ID" sz="1800" b="1" dirty="0"/>
              <a:t>	</a:t>
            </a:r>
            <a:r>
              <a:rPr lang="en-ID" sz="1800" b="1" dirty="0" smtClean="0"/>
              <a:t>	    - </a:t>
            </a:r>
            <a:r>
              <a:rPr lang="en-ID" sz="1800" b="1" dirty="0" err="1" smtClean="0"/>
              <a:t>Syarifah</a:t>
            </a:r>
            <a:r>
              <a:rPr lang="en-ID" sz="1800" b="1" dirty="0" smtClean="0"/>
              <a:t> </a:t>
            </a:r>
            <a:r>
              <a:rPr lang="en-ID" sz="1800" b="1" dirty="0" err="1" smtClean="0"/>
              <a:t>Fikrah</a:t>
            </a:r>
            <a:r>
              <a:rPr lang="en-ID" sz="1800" b="1" dirty="0" smtClean="0"/>
              <a:t> Baal</a:t>
            </a:r>
            <a:br>
              <a:rPr lang="en-ID" sz="1800" b="1" dirty="0" smtClean="0"/>
            </a:br>
            <a:endParaRPr lang="en-ID" sz="180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4A0E60C8-834C-9936-7E81-A419C73786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11151" y="2644726"/>
            <a:ext cx="5169461" cy="1463040"/>
          </a:xfrm>
        </p:spPr>
        <p:txBody>
          <a:bodyPr>
            <a:noAutofit/>
          </a:bodyPr>
          <a:lstStyle/>
          <a:p>
            <a:r>
              <a:rPr lang="en-US" sz="2400" b="1" dirty="0">
                <a:solidFill>
                  <a:srgbClr val="00B050"/>
                </a:solidFill>
              </a:rPr>
              <a:t>TRANSISI DARI MAHASISWI KEOTONOM, BIDAN YANG AKUTANBEL DAN PENGEMBANGAN PROFESIONAL BERKELANJUTAN DAN RECANA BELAJAR SEPANJANG HAYAT, KETERAMPILAN BELAJAR MANDIRI </a:t>
            </a:r>
            <a:endParaRPr lang="en-ID" sz="2400" b="1" dirty="0">
              <a:solidFill>
                <a:srgbClr val="00B050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CC645E59-0CD1-06B5-1B0E-B1F849E7CB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8497" y="2870055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0192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1621308-500C-3E92-DB32-2BEEA52A58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3100" y="3075518"/>
            <a:ext cx="8761413" cy="706964"/>
          </a:xfrm>
        </p:spPr>
        <p:txBody>
          <a:bodyPr/>
          <a:lstStyle/>
          <a:p>
            <a:pPr algn="ctr"/>
            <a:r>
              <a:rPr lang="en-US" sz="6000" b="1" dirty="0" err="1">
                <a:solidFill>
                  <a:srgbClr val="FF0000"/>
                </a:solidFill>
              </a:rPr>
              <a:t>Terima</a:t>
            </a:r>
            <a:r>
              <a:rPr lang="en-US" sz="6000" b="1" dirty="0">
                <a:solidFill>
                  <a:srgbClr val="FF0000"/>
                </a:solidFill>
              </a:rPr>
              <a:t> </a:t>
            </a:r>
            <a:r>
              <a:rPr lang="en-US" sz="6000" b="1" dirty="0" err="1">
                <a:solidFill>
                  <a:srgbClr val="FF0000"/>
                </a:solidFill>
              </a:rPr>
              <a:t>kasih</a:t>
            </a:r>
            <a:r>
              <a:rPr lang="en-US" sz="6000" b="1" dirty="0">
                <a:solidFill>
                  <a:srgbClr val="FF0000"/>
                </a:solidFill>
              </a:rPr>
              <a:t> </a:t>
            </a:r>
            <a:endParaRPr lang="en-ID" sz="6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420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AB4BEB0-8B64-DE21-6511-EDC771F4FA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973668"/>
            <a:ext cx="9882092" cy="1921932"/>
          </a:xfrm>
        </p:spPr>
        <p:txBody>
          <a:bodyPr/>
          <a:lstStyle/>
          <a:p>
            <a:r>
              <a:rPr lang="en-ID" sz="2400" b="1" dirty="0" err="1">
                <a:solidFill>
                  <a:srgbClr val="FFFF00"/>
                </a:solidFill>
              </a:rPr>
              <a:t>Transisi</a:t>
            </a:r>
            <a:r>
              <a:rPr lang="en-ID" sz="2400" b="1" dirty="0">
                <a:solidFill>
                  <a:srgbClr val="FFFF00"/>
                </a:solidFill>
              </a:rPr>
              <a:t> </a:t>
            </a:r>
            <a:r>
              <a:rPr lang="en-ID" sz="2400" b="1" dirty="0" err="1">
                <a:solidFill>
                  <a:srgbClr val="FFFF00"/>
                </a:solidFill>
              </a:rPr>
              <a:t>dari</a:t>
            </a:r>
            <a:r>
              <a:rPr lang="en-ID" sz="2400" b="1" dirty="0">
                <a:solidFill>
                  <a:srgbClr val="FFFF00"/>
                </a:solidFill>
              </a:rPr>
              <a:t> </a:t>
            </a:r>
            <a:r>
              <a:rPr lang="en-ID" sz="2400" b="1" dirty="0" err="1">
                <a:solidFill>
                  <a:srgbClr val="FFFF00"/>
                </a:solidFill>
              </a:rPr>
              <a:t>mahasiswa</a:t>
            </a:r>
            <a:r>
              <a:rPr lang="en-ID" sz="2400" b="1" dirty="0">
                <a:solidFill>
                  <a:srgbClr val="FFFF00"/>
                </a:solidFill>
              </a:rPr>
              <a:t> </a:t>
            </a:r>
            <a:r>
              <a:rPr lang="en-ID" sz="2400" b="1" dirty="0" err="1">
                <a:solidFill>
                  <a:srgbClr val="FFFF00"/>
                </a:solidFill>
              </a:rPr>
              <a:t>ke</a:t>
            </a:r>
            <a:r>
              <a:rPr lang="en-ID" sz="2400" b="1" dirty="0">
                <a:solidFill>
                  <a:srgbClr val="FFFF00"/>
                </a:solidFill>
              </a:rPr>
              <a:t> </a:t>
            </a:r>
            <a:r>
              <a:rPr lang="en-ID" sz="2400" b="1" dirty="0" err="1">
                <a:solidFill>
                  <a:srgbClr val="FFFF00"/>
                </a:solidFill>
              </a:rPr>
              <a:t>otonom</a:t>
            </a:r>
            <a:r>
              <a:rPr lang="en-ID" sz="2400" b="1" dirty="0">
                <a:solidFill>
                  <a:srgbClr val="FFFF00"/>
                </a:solidFill>
              </a:rPr>
              <a:t>, </a:t>
            </a:r>
            <a:r>
              <a:rPr lang="en-ID" sz="2400" b="1" dirty="0" err="1">
                <a:solidFill>
                  <a:srgbClr val="FFFF00"/>
                </a:solidFill>
              </a:rPr>
              <a:t>bidan</a:t>
            </a:r>
            <a:r>
              <a:rPr lang="en-ID" sz="2400" b="1" dirty="0">
                <a:solidFill>
                  <a:srgbClr val="FFFF00"/>
                </a:solidFill>
              </a:rPr>
              <a:t> yang </a:t>
            </a:r>
            <a:r>
              <a:rPr lang="en-ID" sz="2400" b="1" dirty="0" err="1">
                <a:solidFill>
                  <a:srgbClr val="FFFF00"/>
                </a:solidFill>
              </a:rPr>
              <a:t>akuntabel</a:t>
            </a:r>
            <a:r>
              <a:rPr lang="en-ID" sz="2400" b="1" dirty="0">
                <a:solidFill>
                  <a:srgbClr val="FFFF00"/>
                </a:solidFill>
              </a:rPr>
              <a:t> dan </a:t>
            </a:r>
            <a:r>
              <a:rPr lang="en-ID" sz="2400" b="1" dirty="0" err="1">
                <a:solidFill>
                  <a:srgbClr val="FFFF00"/>
                </a:solidFill>
              </a:rPr>
              <a:t>pengembangan</a:t>
            </a:r>
            <a:r>
              <a:rPr lang="en-ID" sz="2400" b="1" dirty="0">
                <a:solidFill>
                  <a:srgbClr val="FFFF00"/>
                </a:solidFill>
              </a:rPr>
              <a:t> professional </a:t>
            </a:r>
            <a:r>
              <a:rPr lang="en-ID" sz="2400" b="1" dirty="0" err="1">
                <a:solidFill>
                  <a:srgbClr val="FFFF00"/>
                </a:solidFill>
              </a:rPr>
              <a:t>berkelanjutan</a:t>
            </a:r>
            <a:r>
              <a:rPr lang="en-ID" sz="2400" b="1" dirty="0">
                <a:solidFill>
                  <a:srgbClr val="FFFF00"/>
                </a:solidFill>
              </a:rPr>
              <a:t>, dan </a:t>
            </a:r>
            <a:r>
              <a:rPr lang="en-ID" sz="2400" b="1" dirty="0" err="1">
                <a:solidFill>
                  <a:srgbClr val="FFFF00"/>
                </a:solidFill>
              </a:rPr>
              <a:t>rencana</a:t>
            </a:r>
            <a:r>
              <a:rPr lang="en-ID" sz="2400" b="1" dirty="0">
                <a:solidFill>
                  <a:srgbClr val="FFFF00"/>
                </a:solidFill>
              </a:rPr>
              <a:t> </a:t>
            </a:r>
            <a:r>
              <a:rPr lang="en-ID" sz="2400" b="1" dirty="0" err="1">
                <a:solidFill>
                  <a:srgbClr val="FFFF00"/>
                </a:solidFill>
              </a:rPr>
              <a:t>belajar</a:t>
            </a:r>
            <a:r>
              <a:rPr lang="en-ID" sz="2400" b="1" dirty="0">
                <a:solidFill>
                  <a:srgbClr val="FFFF00"/>
                </a:solidFill>
              </a:rPr>
              <a:t> </a:t>
            </a:r>
            <a:r>
              <a:rPr lang="en-ID" sz="2400" b="1" dirty="0" err="1">
                <a:solidFill>
                  <a:srgbClr val="FFFF00"/>
                </a:solidFill>
              </a:rPr>
              <a:t>sepanjang</a:t>
            </a:r>
            <a:r>
              <a:rPr lang="en-ID" sz="2400" b="1" dirty="0">
                <a:solidFill>
                  <a:srgbClr val="FFFF00"/>
                </a:solidFill>
              </a:rPr>
              <a:t> </a:t>
            </a:r>
            <a:r>
              <a:rPr lang="en-ID" sz="2400" b="1" dirty="0" err="1">
                <a:solidFill>
                  <a:srgbClr val="FFFF00"/>
                </a:solidFill>
              </a:rPr>
              <a:t>hayat</a:t>
            </a:r>
            <a:r>
              <a:rPr lang="en-ID" sz="2400" b="1" dirty="0">
                <a:solidFill>
                  <a:srgbClr val="FFFF00"/>
                </a:solidFill>
              </a:rPr>
              <a:t>; </a:t>
            </a:r>
            <a:r>
              <a:rPr lang="en-ID" sz="2400" b="1" dirty="0" err="1">
                <a:solidFill>
                  <a:srgbClr val="FFFF00"/>
                </a:solidFill>
              </a:rPr>
              <a:t>keterampilan</a:t>
            </a:r>
            <a:r>
              <a:rPr lang="en-ID" sz="2400" b="1" dirty="0">
                <a:solidFill>
                  <a:srgbClr val="FFFF00"/>
                </a:solidFill>
              </a:rPr>
              <a:t> </a:t>
            </a:r>
            <a:r>
              <a:rPr lang="en-ID" sz="2400" b="1" dirty="0" err="1">
                <a:solidFill>
                  <a:srgbClr val="FFFF00"/>
                </a:solidFill>
              </a:rPr>
              <a:t>belajar</a:t>
            </a:r>
            <a:r>
              <a:rPr lang="en-ID" sz="2400" b="1" dirty="0">
                <a:solidFill>
                  <a:srgbClr val="FFFF00"/>
                </a:solidFill>
              </a:rPr>
              <a:t> </a:t>
            </a:r>
            <a:r>
              <a:rPr lang="en-ID" sz="2400" b="1" dirty="0" err="1">
                <a:solidFill>
                  <a:srgbClr val="FFFF00"/>
                </a:solidFill>
              </a:rPr>
              <a:t>mandiri</a:t>
            </a:r>
            <a:r>
              <a:rPr lang="en-ID" sz="2400" b="1" dirty="0">
                <a:solidFill>
                  <a:srgbClr val="FFFF00"/>
                </a:solidFill>
              </a:rPr>
              <a:t> </a:t>
            </a:r>
            <a:r>
              <a:rPr lang="en-ID" sz="2400" b="1" dirty="0" err="1">
                <a:solidFill>
                  <a:srgbClr val="FFFF00"/>
                </a:solidFill>
              </a:rPr>
              <a:t>membahas</a:t>
            </a:r>
            <a:r>
              <a:rPr lang="en-ID" sz="2400" b="1" dirty="0">
                <a:solidFill>
                  <a:srgbClr val="FFFF00"/>
                </a:solidFill>
              </a:rPr>
              <a:t> </a:t>
            </a:r>
            <a:r>
              <a:rPr lang="en-ID" sz="2400" b="1" dirty="0" err="1">
                <a:solidFill>
                  <a:srgbClr val="FFFF00"/>
                </a:solidFill>
              </a:rPr>
              <a:t>tentang</a:t>
            </a:r>
            <a:r>
              <a:rPr lang="en-ID" sz="2400" b="1" dirty="0">
                <a:solidFill>
                  <a:srgbClr val="FFFF00"/>
                </a:solidFill>
              </a:rPr>
              <a:t> </a:t>
            </a:r>
            <a:r>
              <a:rPr lang="en-ID" sz="2400" b="1" dirty="0" err="1">
                <a:solidFill>
                  <a:srgbClr val="FFFF00"/>
                </a:solidFill>
              </a:rPr>
              <a:t>otonomi</a:t>
            </a:r>
            <a:r>
              <a:rPr lang="en-ID" sz="2400" b="1" dirty="0">
                <a:solidFill>
                  <a:srgbClr val="FFFF00"/>
                </a:solidFill>
              </a:rPr>
              <a:t> </a:t>
            </a:r>
            <a:r>
              <a:rPr lang="en-ID" sz="2400" b="1" dirty="0" err="1">
                <a:solidFill>
                  <a:srgbClr val="FFFF00"/>
                </a:solidFill>
              </a:rPr>
              <a:t>bidan</a:t>
            </a:r>
            <a:r>
              <a:rPr lang="en-ID" sz="2400" b="1" dirty="0">
                <a:solidFill>
                  <a:srgbClr val="FFFF00"/>
                </a:solidFill>
              </a:rPr>
              <a:t> </a:t>
            </a:r>
            <a:r>
              <a:rPr lang="en-ID" sz="2400" b="1" dirty="0" err="1">
                <a:solidFill>
                  <a:srgbClr val="FFFF00"/>
                </a:solidFill>
              </a:rPr>
              <a:t>dalam</a:t>
            </a:r>
            <a:r>
              <a:rPr lang="en-ID" sz="2400" b="1" dirty="0">
                <a:solidFill>
                  <a:srgbClr val="FFFF00"/>
                </a:solidFill>
              </a:rPr>
              <a:t> </a:t>
            </a:r>
            <a:r>
              <a:rPr lang="en-ID" sz="2400" b="1" dirty="0" err="1">
                <a:solidFill>
                  <a:srgbClr val="FFFF00"/>
                </a:solidFill>
              </a:rPr>
              <a:t>memberikan</a:t>
            </a:r>
            <a:r>
              <a:rPr lang="en-ID" sz="2400" b="1" dirty="0">
                <a:solidFill>
                  <a:srgbClr val="FFFF00"/>
                </a:solidFill>
              </a:rPr>
              <a:t> </a:t>
            </a:r>
            <a:r>
              <a:rPr lang="en-ID" sz="2400" b="1" dirty="0" err="1">
                <a:solidFill>
                  <a:srgbClr val="FFFF00"/>
                </a:solidFill>
              </a:rPr>
              <a:t>pelayanan</a:t>
            </a:r>
            <a:r>
              <a:rPr lang="en-ID" sz="2400" b="1" dirty="0">
                <a:solidFill>
                  <a:srgbClr val="FFFF00"/>
                </a:solidFill>
              </a:rPr>
              <a:t> yang </a:t>
            </a:r>
            <a:r>
              <a:rPr lang="en-ID" sz="2400" b="1" dirty="0" err="1">
                <a:solidFill>
                  <a:srgbClr val="FFFF00"/>
                </a:solidFill>
              </a:rPr>
              <a:t>berstandar</a:t>
            </a:r>
            <a:r>
              <a:rPr lang="en-ID" sz="2400" b="1" dirty="0">
                <a:solidFill>
                  <a:srgbClr val="FFFF00"/>
                </a:solidFill>
              </a:rPr>
              <a:t> dan </a:t>
            </a:r>
            <a:r>
              <a:rPr lang="en-ID" sz="2400" b="1" dirty="0" err="1">
                <a:solidFill>
                  <a:srgbClr val="FFFF00"/>
                </a:solidFill>
              </a:rPr>
              <a:t>pendidikan</a:t>
            </a:r>
            <a:r>
              <a:rPr lang="en-ID" sz="2400" b="1" dirty="0">
                <a:solidFill>
                  <a:srgbClr val="FFFF00"/>
                </a:solidFill>
              </a:rPr>
              <a:t> </a:t>
            </a:r>
            <a:r>
              <a:rPr lang="en-ID" sz="2400" b="1" dirty="0" err="1">
                <a:solidFill>
                  <a:srgbClr val="FFFF00"/>
                </a:solidFill>
              </a:rPr>
              <a:t>berkelanjutan</a:t>
            </a:r>
            <a:r>
              <a:rPr lang="en-ID" sz="2400" dirty="0"/>
              <a:t>.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26E01E8-CE1F-8F1B-63D8-D3DEB3326C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2895601"/>
            <a:ext cx="11402291" cy="3283526"/>
          </a:xfrm>
        </p:spPr>
        <p:txBody>
          <a:bodyPr>
            <a:noAutofit/>
          </a:bodyPr>
          <a:lstStyle/>
          <a:p>
            <a:r>
              <a:rPr lang="en-ID" dirty="0"/>
              <a:t>a. </a:t>
            </a:r>
            <a:r>
              <a:rPr lang="en-ID" dirty="0" err="1"/>
              <a:t>Otonomi</a:t>
            </a:r>
            <a:r>
              <a:rPr lang="en-ID" dirty="0"/>
              <a:t> </a:t>
            </a:r>
            <a:r>
              <a:rPr lang="en-ID" dirty="0" err="1"/>
              <a:t>Bidan</a:t>
            </a:r>
            <a:r>
              <a:rPr lang="en-ID" dirty="0"/>
              <a:t> </a:t>
            </a:r>
            <a:r>
              <a:rPr lang="en-ID" dirty="0" err="1"/>
              <a:t>adalah</a:t>
            </a:r>
            <a:r>
              <a:rPr lang="en-ID" dirty="0"/>
              <a:t> </a:t>
            </a:r>
            <a:r>
              <a:rPr lang="en-ID" dirty="0" err="1"/>
              <a:t>materi</a:t>
            </a:r>
            <a:r>
              <a:rPr lang="en-ID" dirty="0"/>
              <a:t> </a:t>
            </a:r>
            <a:r>
              <a:rPr lang="en-ID" dirty="0" err="1"/>
              <a:t>pelajaran</a:t>
            </a:r>
            <a:r>
              <a:rPr lang="en-ID" dirty="0"/>
              <a:t> </a:t>
            </a:r>
            <a:r>
              <a:rPr lang="en-ID" dirty="0" err="1"/>
              <a:t>kebidanan</a:t>
            </a:r>
            <a:r>
              <a:rPr lang="en-ID" dirty="0"/>
              <a:t> yang </a:t>
            </a:r>
            <a:r>
              <a:rPr lang="en-ID" dirty="0" err="1"/>
              <a:t>akan</a:t>
            </a:r>
            <a:r>
              <a:rPr lang="en-ID" dirty="0"/>
              <a:t> </a:t>
            </a:r>
            <a:r>
              <a:rPr lang="en-ID" dirty="0" err="1"/>
              <a:t>kita</a:t>
            </a:r>
            <a:r>
              <a:rPr lang="en-ID" dirty="0"/>
              <a:t> </a:t>
            </a:r>
            <a:r>
              <a:rPr lang="en-ID" dirty="0" err="1"/>
              <a:t>bahas</a:t>
            </a:r>
            <a:r>
              <a:rPr lang="en-ID" dirty="0"/>
              <a:t> kali </a:t>
            </a:r>
            <a:r>
              <a:rPr lang="en-ID" dirty="0" err="1"/>
              <a:t>ini</a:t>
            </a:r>
            <a:r>
              <a:rPr lang="en-ID" dirty="0"/>
              <a:t>, </a:t>
            </a:r>
            <a:r>
              <a:rPr lang="en-ID" dirty="0" err="1"/>
              <a:t>adapun</a:t>
            </a:r>
            <a:r>
              <a:rPr lang="en-ID" dirty="0"/>
              <a:t> </a:t>
            </a:r>
            <a:r>
              <a:rPr lang="en-ID" dirty="0" err="1"/>
              <a:t>disini</a:t>
            </a:r>
            <a:r>
              <a:rPr lang="en-ID" dirty="0"/>
              <a:t> </a:t>
            </a:r>
            <a:r>
              <a:rPr lang="en-ID" dirty="0" err="1"/>
              <a:t>kita</a:t>
            </a:r>
            <a:r>
              <a:rPr lang="en-ID" dirty="0"/>
              <a:t> </a:t>
            </a:r>
            <a:r>
              <a:rPr lang="en-ID" dirty="0" err="1"/>
              <a:t>akan</a:t>
            </a:r>
            <a:r>
              <a:rPr lang="en-ID" dirty="0"/>
              <a:t> </a:t>
            </a:r>
            <a:r>
              <a:rPr lang="en-ID" dirty="0" err="1"/>
              <a:t>memngupas</a:t>
            </a:r>
            <a:r>
              <a:rPr lang="en-ID" dirty="0"/>
              <a:t> </a:t>
            </a:r>
            <a:r>
              <a:rPr lang="en-ID" dirty="0" err="1"/>
              <a:t>tuntas</a:t>
            </a:r>
            <a:r>
              <a:rPr lang="en-ID" dirty="0"/>
              <a:t> </a:t>
            </a:r>
            <a:r>
              <a:rPr lang="en-ID" dirty="0" err="1"/>
              <a:t>mengenai</a:t>
            </a:r>
            <a:r>
              <a:rPr lang="en-ID" dirty="0"/>
              <a:t> </a:t>
            </a:r>
            <a:r>
              <a:rPr lang="en-ID" dirty="0" err="1"/>
              <a:t>pengertian</a:t>
            </a:r>
            <a:r>
              <a:rPr lang="en-ID" dirty="0"/>
              <a:t> </a:t>
            </a:r>
            <a:r>
              <a:rPr lang="en-ID" dirty="0" err="1"/>
              <a:t>akuntabilitas</a:t>
            </a:r>
            <a:r>
              <a:rPr lang="en-ID" dirty="0"/>
              <a:t>  </a:t>
            </a:r>
            <a:r>
              <a:rPr lang="en-ID" dirty="0" err="1"/>
              <a:t>bidan</a:t>
            </a:r>
            <a:r>
              <a:rPr lang="en-ID" dirty="0"/>
              <a:t>,  </a:t>
            </a:r>
            <a:r>
              <a:rPr lang="en-ID" dirty="0" err="1"/>
              <a:t>otonomi</a:t>
            </a:r>
            <a:r>
              <a:rPr lang="en-ID" dirty="0"/>
              <a:t> </a:t>
            </a:r>
            <a:r>
              <a:rPr lang="en-ID" dirty="0" err="1"/>
              <a:t>bidan,dasar</a:t>
            </a:r>
            <a:r>
              <a:rPr lang="en-ID" dirty="0"/>
              <a:t> </a:t>
            </a:r>
            <a:r>
              <a:rPr lang="en-ID" dirty="0" err="1"/>
              <a:t>otonomi</a:t>
            </a:r>
            <a:r>
              <a:rPr lang="en-ID" dirty="0"/>
              <a:t> dan </a:t>
            </a:r>
            <a:r>
              <a:rPr lang="en-ID" dirty="0" err="1"/>
              <a:t>aspek</a:t>
            </a:r>
            <a:r>
              <a:rPr lang="en-ID" dirty="0"/>
              <a:t> legal  </a:t>
            </a:r>
            <a:r>
              <a:rPr lang="en-ID" dirty="0" err="1"/>
              <a:t>otonomi</a:t>
            </a:r>
            <a:r>
              <a:rPr lang="en-ID" dirty="0"/>
              <a:t> </a:t>
            </a:r>
            <a:r>
              <a:rPr lang="en-ID" dirty="0" err="1"/>
              <a:t>bidan</a:t>
            </a:r>
            <a:r>
              <a:rPr lang="en-ID" dirty="0"/>
              <a:t>. </a:t>
            </a:r>
            <a:r>
              <a:rPr lang="en-ID" dirty="0" err="1"/>
              <a:t>semoga</a:t>
            </a:r>
            <a:r>
              <a:rPr lang="en-ID" dirty="0"/>
              <a:t> </a:t>
            </a:r>
            <a:r>
              <a:rPr lang="en-ID" dirty="0" err="1"/>
              <a:t>membantu</a:t>
            </a:r>
            <a:r>
              <a:rPr lang="en-ID" dirty="0"/>
              <a:t>. </a:t>
            </a:r>
          </a:p>
          <a:p>
            <a:r>
              <a:rPr lang="en-ID" dirty="0"/>
              <a:t>b.   </a:t>
            </a:r>
            <a:r>
              <a:rPr lang="en-ID" dirty="0" err="1"/>
              <a:t>Akuntabilitas</a:t>
            </a:r>
            <a:r>
              <a:rPr lang="en-ID" dirty="0"/>
              <a:t> </a:t>
            </a:r>
            <a:r>
              <a:rPr lang="en-ID" dirty="0" err="1"/>
              <a:t>bidan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praktik</a:t>
            </a:r>
            <a:r>
              <a:rPr lang="en-ID" dirty="0"/>
              <a:t> </a:t>
            </a:r>
            <a:r>
              <a:rPr lang="en-ID" dirty="0" err="1"/>
              <a:t>kebidanan</a:t>
            </a:r>
            <a:r>
              <a:rPr lang="en-ID" dirty="0"/>
              <a:t>, </a:t>
            </a:r>
            <a:r>
              <a:rPr lang="en-ID" dirty="0" err="1"/>
              <a:t>merupakan</a:t>
            </a:r>
            <a:r>
              <a:rPr lang="en-ID" dirty="0"/>
              <a:t> </a:t>
            </a:r>
            <a:r>
              <a:rPr lang="en-ID" dirty="0" err="1"/>
              <a:t>suatu</a:t>
            </a:r>
            <a:r>
              <a:rPr lang="en-ID" dirty="0"/>
              <a:t> </a:t>
            </a:r>
            <a:r>
              <a:rPr lang="en-ID" dirty="0" err="1"/>
              <a:t>hal</a:t>
            </a:r>
            <a:r>
              <a:rPr lang="en-ID" dirty="0"/>
              <a:t> </a:t>
            </a:r>
            <a:r>
              <a:rPr lang="en-ID" dirty="0" err="1"/>
              <a:t>penting</a:t>
            </a:r>
            <a:r>
              <a:rPr lang="en-ID" dirty="0"/>
              <a:t> dan </a:t>
            </a:r>
            <a:r>
              <a:rPr lang="en-ID" dirty="0" err="1"/>
              <a:t>dituntut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suatu</a:t>
            </a:r>
            <a:r>
              <a:rPr lang="en-ID" dirty="0"/>
              <a:t> </a:t>
            </a:r>
            <a:r>
              <a:rPr lang="en-ID" dirty="0" err="1"/>
              <a:t>profesi</a:t>
            </a:r>
            <a:r>
              <a:rPr lang="en-ID" dirty="0"/>
              <a:t>, </a:t>
            </a:r>
            <a:r>
              <a:rPr lang="en-ID" dirty="0" err="1"/>
              <a:t>terutama</a:t>
            </a:r>
            <a:r>
              <a:rPr lang="en-ID" dirty="0"/>
              <a:t> yang </a:t>
            </a:r>
            <a:r>
              <a:rPr lang="en-ID" dirty="0" err="1"/>
              <a:t>berhubungan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keselamatan</a:t>
            </a:r>
            <a:r>
              <a:rPr lang="en-ID" dirty="0"/>
              <a:t> </a:t>
            </a:r>
            <a:r>
              <a:rPr lang="en-ID" dirty="0" err="1"/>
              <a:t>jiwa</a:t>
            </a:r>
            <a:r>
              <a:rPr lang="en-ID" dirty="0"/>
              <a:t> </a:t>
            </a:r>
            <a:r>
              <a:rPr lang="en-ID" dirty="0" err="1"/>
              <a:t>manusia</a:t>
            </a:r>
            <a:r>
              <a:rPr lang="en-ID" dirty="0"/>
              <a:t>. </a:t>
            </a:r>
          </a:p>
          <a:p>
            <a:r>
              <a:rPr lang="en-ID" dirty="0"/>
              <a:t>c. </a:t>
            </a:r>
            <a:r>
              <a:rPr lang="en-ID" dirty="0" err="1"/>
              <a:t>Akuntabilitas</a:t>
            </a:r>
            <a:r>
              <a:rPr lang="en-ID" dirty="0"/>
              <a:t>    </a:t>
            </a:r>
            <a:r>
              <a:rPr lang="en-ID" dirty="0" err="1"/>
              <a:t>bidan</a:t>
            </a:r>
            <a:r>
              <a:rPr lang="en-ID" dirty="0"/>
              <a:t>    </a:t>
            </a:r>
            <a:r>
              <a:rPr lang="en-ID" dirty="0" err="1"/>
              <a:t>adalah</a:t>
            </a:r>
            <a:r>
              <a:rPr lang="en-ID" dirty="0"/>
              <a:t>    </a:t>
            </a:r>
            <a:r>
              <a:rPr lang="en-ID" dirty="0" err="1"/>
              <a:t>pertanggungjawaban</a:t>
            </a:r>
            <a:r>
              <a:rPr lang="en-ID" dirty="0"/>
              <a:t>    dan    </a:t>
            </a:r>
            <a:r>
              <a:rPr lang="en-ID" dirty="0" err="1"/>
              <a:t>tanggung</a:t>
            </a:r>
            <a:r>
              <a:rPr lang="en-ID" dirty="0"/>
              <a:t>    </a:t>
            </a:r>
            <a:r>
              <a:rPr lang="en-ID" dirty="0" err="1"/>
              <a:t>gugat</a:t>
            </a:r>
            <a:r>
              <a:rPr lang="en-ID" dirty="0"/>
              <a:t> (accountability) </a:t>
            </a:r>
            <a:r>
              <a:rPr lang="en-ID" dirty="0" err="1"/>
              <a:t>atas</a:t>
            </a:r>
            <a:r>
              <a:rPr lang="en-ID" dirty="0"/>
              <a:t> </a:t>
            </a:r>
            <a:r>
              <a:rPr lang="en-ID" dirty="0" err="1"/>
              <a:t>semua</a:t>
            </a:r>
            <a:r>
              <a:rPr lang="en-ID" dirty="0"/>
              <a:t> </a:t>
            </a:r>
            <a:r>
              <a:rPr lang="en-ID" dirty="0" err="1"/>
              <a:t>tindakan</a:t>
            </a:r>
            <a:r>
              <a:rPr lang="en-ID" dirty="0"/>
              <a:t> yang </a:t>
            </a:r>
            <a:r>
              <a:rPr lang="en-ID" dirty="0" err="1"/>
              <a:t>dilakukannya</a:t>
            </a:r>
            <a:r>
              <a:rPr lang="en-ID" dirty="0"/>
              <a:t>. Oleh </a:t>
            </a:r>
            <a:r>
              <a:rPr lang="en-ID" dirty="0" err="1"/>
              <a:t>karena</a:t>
            </a:r>
            <a:r>
              <a:rPr lang="en-ID" dirty="0"/>
              <a:t> </a:t>
            </a:r>
            <a:r>
              <a:rPr lang="en-ID" dirty="0" err="1"/>
              <a:t>itu</a:t>
            </a:r>
            <a:r>
              <a:rPr lang="en-ID" dirty="0"/>
              <a:t>, </a:t>
            </a:r>
            <a:r>
              <a:rPr lang="en-ID" dirty="0" err="1"/>
              <a:t>semua</a:t>
            </a:r>
            <a:r>
              <a:rPr lang="en-ID" dirty="0"/>
              <a:t> </a:t>
            </a:r>
            <a:r>
              <a:rPr lang="en-ID" dirty="0" err="1"/>
              <a:t>tindakan</a:t>
            </a:r>
            <a:r>
              <a:rPr lang="en-ID" dirty="0"/>
              <a:t> yang </a:t>
            </a:r>
            <a:r>
              <a:rPr lang="en-ID" dirty="0" err="1"/>
              <a:t>dilakukan</a:t>
            </a:r>
            <a:r>
              <a:rPr lang="en-ID" dirty="0"/>
              <a:t> oleh </a:t>
            </a:r>
            <a:r>
              <a:rPr lang="en-ID" dirty="0" err="1"/>
              <a:t>bidan</a:t>
            </a:r>
            <a:r>
              <a:rPr lang="en-ID" dirty="0"/>
              <a:t> </a:t>
            </a:r>
            <a:r>
              <a:rPr lang="en-ID" dirty="0" err="1"/>
              <a:t>harus</a:t>
            </a:r>
            <a:r>
              <a:rPr lang="en-ID" dirty="0"/>
              <a:t> </a:t>
            </a:r>
            <a:r>
              <a:rPr lang="en-ID" dirty="0" err="1"/>
              <a:t>berbasis</a:t>
            </a:r>
            <a:r>
              <a:rPr lang="en-ID" dirty="0"/>
              <a:t> </a:t>
            </a:r>
            <a:r>
              <a:rPr lang="en-ID" dirty="0" err="1"/>
              <a:t>kompetensi</a:t>
            </a:r>
            <a:r>
              <a:rPr lang="en-ID" dirty="0"/>
              <a:t> dan </a:t>
            </a:r>
            <a:r>
              <a:rPr lang="en-ID" dirty="0" err="1"/>
              <a:t>didasari</a:t>
            </a:r>
            <a:r>
              <a:rPr lang="en-ID" dirty="0"/>
              <a:t> </a:t>
            </a:r>
            <a:r>
              <a:rPr lang="en-ID" dirty="0" err="1"/>
              <a:t>suatu</a:t>
            </a:r>
            <a:r>
              <a:rPr lang="en-ID" dirty="0"/>
              <a:t> evidence based.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adanya</a:t>
            </a:r>
            <a:r>
              <a:rPr lang="en-ID" dirty="0"/>
              <a:t> </a:t>
            </a:r>
            <a:r>
              <a:rPr lang="en-ID" dirty="0" err="1"/>
              <a:t>Legitimasi</a:t>
            </a:r>
            <a:r>
              <a:rPr lang="en-ID" dirty="0"/>
              <a:t> </a:t>
            </a:r>
            <a:r>
              <a:rPr lang="en-ID" dirty="0" err="1"/>
              <a:t>kewenangan</a:t>
            </a:r>
            <a:r>
              <a:rPr lang="en-ID" dirty="0"/>
              <a:t> </a:t>
            </a:r>
            <a:r>
              <a:rPr lang="en-ID" dirty="0" err="1"/>
              <a:t>bidan</a:t>
            </a:r>
            <a:r>
              <a:rPr lang="en-ID" dirty="0"/>
              <a:t> yang </a:t>
            </a:r>
            <a:r>
              <a:rPr lang="en-ID" dirty="0" err="1"/>
              <a:t>lebih</a:t>
            </a:r>
            <a:r>
              <a:rPr lang="en-ID" dirty="0"/>
              <a:t> </a:t>
            </a:r>
            <a:r>
              <a:rPr lang="en-ID" dirty="0" err="1"/>
              <a:t>luas</a:t>
            </a:r>
            <a:r>
              <a:rPr lang="en-ID" dirty="0"/>
              <a:t>, </a:t>
            </a:r>
            <a:r>
              <a:rPr lang="en-ID" dirty="0" err="1"/>
              <a:t>bidan</a:t>
            </a:r>
            <a:r>
              <a:rPr lang="en-ID" dirty="0"/>
              <a:t> </a:t>
            </a:r>
            <a:r>
              <a:rPr lang="en-ID" dirty="0" err="1"/>
              <a:t>memiliki</a:t>
            </a:r>
            <a:r>
              <a:rPr lang="en-ID" dirty="0"/>
              <a:t> </a:t>
            </a:r>
            <a:r>
              <a:rPr lang="en-ID" dirty="0" err="1"/>
              <a:t>hak</a:t>
            </a:r>
            <a:r>
              <a:rPr lang="en-ID" dirty="0"/>
              <a:t> </a:t>
            </a:r>
            <a:r>
              <a:rPr lang="en-ID" dirty="0" err="1"/>
              <a:t>otonom</a:t>
            </a:r>
            <a:r>
              <a:rPr lang="en-ID" dirty="0"/>
              <a:t> dan </a:t>
            </a:r>
            <a:r>
              <a:rPr lang="en-ID" dirty="0" err="1"/>
              <a:t>mandiri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bertindak</a:t>
            </a:r>
            <a:r>
              <a:rPr lang="en-ID" dirty="0"/>
              <a:t> </a:t>
            </a:r>
            <a:r>
              <a:rPr lang="en-ID" dirty="0" err="1"/>
              <a:t>secara</a:t>
            </a:r>
            <a:r>
              <a:rPr lang="en-ID" dirty="0"/>
              <a:t> professional yang </a:t>
            </a:r>
            <a:r>
              <a:rPr lang="en-ID" dirty="0" err="1"/>
              <a:t>dilandasi</a:t>
            </a:r>
            <a:r>
              <a:rPr lang="en-ID" dirty="0"/>
              <a:t> </a:t>
            </a:r>
            <a:r>
              <a:rPr lang="en-ID" dirty="0" err="1"/>
              <a:t>kemampuan</a:t>
            </a:r>
            <a:r>
              <a:rPr lang="en-ID" dirty="0"/>
              <a:t> </a:t>
            </a:r>
            <a:r>
              <a:rPr lang="en-ID" dirty="0" err="1"/>
              <a:t>berfikir</a:t>
            </a:r>
            <a:r>
              <a:rPr lang="en-ID" dirty="0"/>
              <a:t> </a:t>
            </a:r>
            <a:r>
              <a:rPr lang="en-ID" dirty="0" err="1"/>
              <a:t>logis</a:t>
            </a:r>
            <a:r>
              <a:rPr lang="en-ID" dirty="0"/>
              <a:t> dan </a:t>
            </a:r>
            <a:r>
              <a:rPr lang="en-ID" dirty="0" err="1"/>
              <a:t>sistematis</a:t>
            </a:r>
            <a:r>
              <a:rPr lang="en-ID" dirty="0"/>
              <a:t> </a:t>
            </a:r>
            <a:r>
              <a:rPr lang="en-ID" dirty="0" err="1"/>
              <a:t>serta</a:t>
            </a:r>
            <a:r>
              <a:rPr lang="en-ID" dirty="0"/>
              <a:t> </a:t>
            </a:r>
            <a:r>
              <a:rPr lang="en-ID" dirty="0" err="1"/>
              <a:t>bertindak</a:t>
            </a:r>
            <a:r>
              <a:rPr lang="en-ID" dirty="0"/>
              <a:t> </a:t>
            </a:r>
            <a:r>
              <a:rPr lang="en-ID" dirty="0" err="1"/>
              <a:t>sesuai</a:t>
            </a:r>
            <a:r>
              <a:rPr lang="en-ID" dirty="0"/>
              <a:t> </a:t>
            </a:r>
            <a:r>
              <a:rPr lang="en-ID" dirty="0" err="1"/>
              <a:t>standar</a:t>
            </a:r>
            <a:r>
              <a:rPr lang="en-ID" dirty="0"/>
              <a:t> </a:t>
            </a:r>
            <a:r>
              <a:rPr lang="en-ID" dirty="0" err="1"/>
              <a:t>profesi</a:t>
            </a:r>
            <a:r>
              <a:rPr lang="en-ID" dirty="0"/>
              <a:t> dan </a:t>
            </a:r>
            <a:r>
              <a:rPr lang="en-ID" dirty="0" err="1"/>
              <a:t>etika</a:t>
            </a:r>
            <a:r>
              <a:rPr lang="en-ID" dirty="0"/>
              <a:t> </a:t>
            </a:r>
            <a:r>
              <a:rPr lang="en-ID" dirty="0" err="1"/>
              <a:t>profesi</a:t>
            </a:r>
            <a:r>
              <a:rPr lang="en-ID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75778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FEDD7D9-6D31-AA14-BD98-AD2C3CAE8A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973668"/>
            <a:ext cx="9623882" cy="993677"/>
          </a:xfrm>
        </p:spPr>
        <p:txBody>
          <a:bodyPr/>
          <a:lstStyle/>
          <a:p>
            <a:r>
              <a:rPr lang="en-ID" sz="2400" b="1" dirty="0" err="1">
                <a:solidFill>
                  <a:srgbClr val="00B0F0"/>
                </a:solidFill>
              </a:rPr>
              <a:t>Praktik</a:t>
            </a:r>
            <a:r>
              <a:rPr lang="en-ID" sz="2400" b="1" dirty="0">
                <a:solidFill>
                  <a:srgbClr val="00B0F0"/>
                </a:solidFill>
              </a:rPr>
              <a:t> </a:t>
            </a:r>
            <a:r>
              <a:rPr lang="en-ID" sz="2400" b="1" dirty="0" err="1">
                <a:solidFill>
                  <a:srgbClr val="00B0F0"/>
                </a:solidFill>
              </a:rPr>
              <a:t>kebidanan</a:t>
            </a:r>
            <a:r>
              <a:rPr lang="en-ID" sz="2400" b="1" dirty="0">
                <a:solidFill>
                  <a:srgbClr val="00B0F0"/>
                </a:solidFill>
              </a:rPr>
              <a:t> </a:t>
            </a:r>
            <a:r>
              <a:rPr lang="en-ID" sz="2400" b="1" dirty="0" err="1">
                <a:solidFill>
                  <a:srgbClr val="00B0F0"/>
                </a:solidFill>
              </a:rPr>
              <a:t>merupakan</a:t>
            </a:r>
            <a:r>
              <a:rPr lang="en-ID" sz="2400" b="1" dirty="0">
                <a:solidFill>
                  <a:srgbClr val="00B0F0"/>
                </a:solidFill>
              </a:rPr>
              <a:t> inti </a:t>
            </a:r>
            <a:r>
              <a:rPr lang="en-ID" sz="2400" b="1" dirty="0" err="1">
                <a:solidFill>
                  <a:srgbClr val="00B0F0"/>
                </a:solidFill>
              </a:rPr>
              <a:t>dari</a:t>
            </a:r>
            <a:r>
              <a:rPr lang="en-ID" sz="2400" b="1" dirty="0">
                <a:solidFill>
                  <a:srgbClr val="00B0F0"/>
                </a:solidFill>
              </a:rPr>
              <a:t> </a:t>
            </a:r>
            <a:r>
              <a:rPr lang="en-ID" sz="2400" b="1" dirty="0" err="1">
                <a:solidFill>
                  <a:srgbClr val="00B0F0"/>
                </a:solidFill>
              </a:rPr>
              <a:t>berbagai</a:t>
            </a:r>
            <a:r>
              <a:rPr lang="en-ID" sz="2400" b="1" dirty="0">
                <a:solidFill>
                  <a:srgbClr val="00B0F0"/>
                </a:solidFill>
              </a:rPr>
              <a:t> </a:t>
            </a:r>
            <a:r>
              <a:rPr lang="en-ID" sz="2400" b="1" dirty="0" err="1">
                <a:solidFill>
                  <a:srgbClr val="00B0F0"/>
                </a:solidFill>
              </a:rPr>
              <a:t>kegiatan</a:t>
            </a:r>
            <a:r>
              <a:rPr lang="en-ID" sz="2400" b="1" dirty="0">
                <a:solidFill>
                  <a:srgbClr val="00B0F0"/>
                </a:solidFill>
              </a:rPr>
              <a:t> </a:t>
            </a:r>
            <a:r>
              <a:rPr lang="en-ID" sz="2400" b="1" dirty="0" err="1">
                <a:solidFill>
                  <a:srgbClr val="00B0F0"/>
                </a:solidFill>
              </a:rPr>
              <a:t>bidan</a:t>
            </a:r>
            <a:r>
              <a:rPr lang="en-ID" sz="2400" b="1" dirty="0">
                <a:solidFill>
                  <a:srgbClr val="00B0F0"/>
                </a:solidFill>
              </a:rPr>
              <a:t> </a:t>
            </a:r>
            <a:r>
              <a:rPr lang="en-ID" sz="2400" b="1" dirty="0" err="1">
                <a:solidFill>
                  <a:srgbClr val="00B0F0"/>
                </a:solidFill>
              </a:rPr>
              <a:t>dalam</a:t>
            </a:r>
            <a:r>
              <a:rPr lang="en-ID" sz="2400" b="1" dirty="0">
                <a:solidFill>
                  <a:srgbClr val="00B0F0"/>
                </a:solidFill>
              </a:rPr>
              <a:t> </a:t>
            </a:r>
            <a:r>
              <a:rPr lang="en-ID" sz="2400" b="1" dirty="0" err="1">
                <a:solidFill>
                  <a:srgbClr val="00B0F0"/>
                </a:solidFill>
              </a:rPr>
              <a:t>penyelenggaraan</a:t>
            </a:r>
            <a:r>
              <a:rPr lang="en-ID" sz="2400" b="1" dirty="0">
                <a:solidFill>
                  <a:srgbClr val="00B0F0"/>
                </a:solidFill>
              </a:rPr>
              <a:t>   </a:t>
            </a:r>
            <a:r>
              <a:rPr lang="en-ID" sz="2400" b="1" dirty="0" err="1">
                <a:solidFill>
                  <a:srgbClr val="00B0F0"/>
                </a:solidFill>
              </a:rPr>
              <a:t>upaya</a:t>
            </a:r>
            <a:r>
              <a:rPr lang="en-ID" sz="2400" b="1" dirty="0">
                <a:solidFill>
                  <a:srgbClr val="00B0F0"/>
                </a:solidFill>
              </a:rPr>
              <a:t>   </a:t>
            </a:r>
            <a:r>
              <a:rPr lang="en-ID" sz="2400" b="1" dirty="0" err="1">
                <a:solidFill>
                  <a:srgbClr val="00B0F0"/>
                </a:solidFill>
              </a:rPr>
              <a:t>kesehatan</a:t>
            </a:r>
            <a:r>
              <a:rPr lang="en-ID" sz="2400" b="1" dirty="0">
                <a:solidFill>
                  <a:srgbClr val="00B0F0"/>
                </a:solidFill>
              </a:rPr>
              <a:t>   yang   </a:t>
            </a:r>
            <a:r>
              <a:rPr lang="en-ID" sz="2400" b="1" dirty="0" err="1">
                <a:solidFill>
                  <a:srgbClr val="00B0F0"/>
                </a:solidFill>
              </a:rPr>
              <a:t>harus</a:t>
            </a:r>
            <a:r>
              <a:rPr lang="en-ID" sz="2400" b="1" dirty="0">
                <a:solidFill>
                  <a:srgbClr val="00B0F0"/>
                </a:solidFill>
              </a:rPr>
              <a:t>   </a:t>
            </a:r>
            <a:r>
              <a:rPr lang="en-ID" sz="2400" b="1" dirty="0" err="1">
                <a:solidFill>
                  <a:srgbClr val="00B0F0"/>
                </a:solidFill>
              </a:rPr>
              <a:t>terus</a:t>
            </a:r>
            <a:r>
              <a:rPr lang="en-ID" sz="2400" b="1" dirty="0">
                <a:solidFill>
                  <a:srgbClr val="00B0F0"/>
                </a:solidFill>
              </a:rPr>
              <a:t>   </a:t>
            </a:r>
            <a:r>
              <a:rPr lang="en-ID" sz="2400" b="1" dirty="0" err="1">
                <a:solidFill>
                  <a:srgbClr val="00B0F0"/>
                </a:solidFill>
              </a:rPr>
              <a:t>menerus</a:t>
            </a:r>
            <a:r>
              <a:rPr lang="en-ID" sz="2400" b="1" dirty="0">
                <a:solidFill>
                  <a:srgbClr val="00B0F0"/>
                </a:solidFill>
              </a:rPr>
              <a:t>   </a:t>
            </a:r>
            <a:r>
              <a:rPr lang="en-ID" sz="2400" b="1" dirty="0" err="1">
                <a:solidFill>
                  <a:srgbClr val="00B0F0"/>
                </a:solidFill>
              </a:rPr>
              <a:t>ditingkatkan</a:t>
            </a:r>
            <a:r>
              <a:rPr lang="en-ID" sz="2400" b="1" dirty="0">
                <a:solidFill>
                  <a:srgbClr val="00B0F0"/>
                </a:solidFill>
              </a:rPr>
              <a:t> </a:t>
            </a:r>
            <a:r>
              <a:rPr lang="en-ID" sz="2400" b="1" dirty="0" err="1">
                <a:solidFill>
                  <a:srgbClr val="00B0F0"/>
                </a:solidFill>
              </a:rPr>
              <a:t>mutunya</a:t>
            </a:r>
            <a:r>
              <a:rPr lang="en-ID" sz="2400" b="1" dirty="0">
                <a:solidFill>
                  <a:srgbClr val="00B0F0"/>
                </a:solidFill>
              </a:rPr>
              <a:t> </a:t>
            </a:r>
            <a:r>
              <a:rPr lang="en-ID" sz="2400" b="1" dirty="0" err="1">
                <a:solidFill>
                  <a:srgbClr val="00B0F0"/>
                </a:solidFill>
              </a:rPr>
              <a:t>melalui</a:t>
            </a:r>
            <a:r>
              <a:rPr lang="en-ID" sz="2400" b="1" dirty="0">
                <a:solidFill>
                  <a:srgbClr val="00B0F0"/>
                </a:solidFill>
              </a:rPr>
              <a:t>: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8B19966-5020-7655-5791-A4B88AEF71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ID" sz="2000" b="1" dirty="0">
                <a:solidFill>
                  <a:srgbClr val="FF0000"/>
                </a:solidFill>
              </a:rPr>
              <a:t>Pendidikan Dan </a:t>
            </a:r>
            <a:r>
              <a:rPr lang="en-ID" sz="2000" b="1" dirty="0" err="1">
                <a:solidFill>
                  <a:srgbClr val="FF0000"/>
                </a:solidFill>
              </a:rPr>
              <a:t>Pelatihan</a:t>
            </a:r>
            <a:r>
              <a:rPr lang="en-ID" sz="2000" b="1" dirty="0">
                <a:solidFill>
                  <a:srgbClr val="FF0000"/>
                </a:solidFill>
              </a:rPr>
              <a:t> </a:t>
            </a:r>
            <a:r>
              <a:rPr lang="en-ID" sz="2000" b="1" dirty="0" err="1">
                <a:solidFill>
                  <a:srgbClr val="FF0000"/>
                </a:solidFill>
              </a:rPr>
              <a:t>Berkelanjutan</a:t>
            </a:r>
            <a:r>
              <a:rPr lang="en-ID" sz="2000" b="1" dirty="0">
                <a:solidFill>
                  <a:srgbClr val="FF0000"/>
                </a:solidFill>
              </a:rPr>
              <a:t>      </a:t>
            </a:r>
          </a:p>
          <a:p>
            <a:r>
              <a:rPr lang="en-ID" sz="2000" b="1" dirty="0" err="1">
                <a:solidFill>
                  <a:srgbClr val="FF0000"/>
                </a:solidFill>
              </a:rPr>
              <a:t>Penelitian</a:t>
            </a:r>
            <a:r>
              <a:rPr lang="en-ID" sz="2000" b="1" dirty="0">
                <a:solidFill>
                  <a:srgbClr val="FF0000"/>
                </a:solidFill>
              </a:rPr>
              <a:t> </a:t>
            </a:r>
            <a:r>
              <a:rPr lang="en-ID" sz="2000" b="1" dirty="0" err="1">
                <a:solidFill>
                  <a:srgbClr val="FF0000"/>
                </a:solidFill>
              </a:rPr>
              <a:t>Dalam</a:t>
            </a:r>
            <a:r>
              <a:rPr lang="en-ID" sz="2000" b="1" dirty="0">
                <a:solidFill>
                  <a:srgbClr val="FF0000"/>
                </a:solidFill>
              </a:rPr>
              <a:t> </a:t>
            </a:r>
            <a:r>
              <a:rPr lang="en-ID" sz="2000" b="1" dirty="0" err="1">
                <a:solidFill>
                  <a:srgbClr val="FF0000"/>
                </a:solidFill>
              </a:rPr>
              <a:t>Bidang</a:t>
            </a:r>
            <a:r>
              <a:rPr lang="en-ID" sz="2000" b="1" dirty="0">
                <a:solidFill>
                  <a:srgbClr val="FF0000"/>
                </a:solidFill>
              </a:rPr>
              <a:t> </a:t>
            </a:r>
            <a:r>
              <a:rPr lang="en-ID" sz="2000" b="1" dirty="0" err="1">
                <a:solidFill>
                  <a:srgbClr val="FF0000"/>
                </a:solidFill>
              </a:rPr>
              <a:t>Kebidanan</a:t>
            </a:r>
            <a:r>
              <a:rPr lang="en-ID" sz="2000" b="1" dirty="0">
                <a:solidFill>
                  <a:srgbClr val="FF0000"/>
                </a:solidFill>
              </a:rPr>
              <a:t>      </a:t>
            </a:r>
          </a:p>
          <a:p>
            <a:r>
              <a:rPr lang="en-ID" sz="2000" b="1" dirty="0" err="1">
                <a:solidFill>
                  <a:srgbClr val="FF0000"/>
                </a:solidFill>
              </a:rPr>
              <a:t>Pengenbangan</a:t>
            </a:r>
            <a:r>
              <a:rPr lang="en-ID" sz="2000" b="1" dirty="0">
                <a:solidFill>
                  <a:srgbClr val="FF0000"/>
                </a:solidFill>
              </a:rPr>
              <a:t> </a:t>
            </a:r>
            <a:r>
              <a:rPr lang="en-ID" sz="2000" b="1" dirty="0" err="1">
                <a:solidFill>
                  <a:srgbClr val="FF0000"/>
                </a:solidFill>
              </a:rPr>
              <a:t>Ilmu</a:t>
            </a:r>
            <a:r>
              <a:rPr lang="en-ID" sz="2000" b="1" dirty="0">
                <a:solidFill>
                  <a:srgbClr val="FF0000"/>
                </a:solidFill>
              </a:rPr>
              <a:t> Dan </a:t>
            </a:r>
            <a:r>
              <a:rPr lang="en-ID" sz="2000" b="1" dirty="0" err="1">
                <a:solidFill>
                  <a:srgbClr val="FF0000"/>
                </a:solidFill>
              </a:rPr>
              <a:t>Teknologi</a:t>
            </a:r>
            <a:r>
              <a:rPr lang="en-ID" sz="2000" b="1" dirty="0">
                <a:solidFill>
                  <a:srgbClr val="FF0000"/>
                </a:solidFill>
              </a:rPr>
              <a:t> </a:t>
            </a:r>
            <a:r>
              <a:rPr lang="en-ID" sz="2000" b="1" dirty="0" err="1">
                <a:solidFill>
                  <a:srgbClr val="FF0000"/>
                </a:solidFill>
              </a:rPr>
              <a:t>Dalam</a:t>
            </a:r>
            <a:r>
              <a:rPr lang="en-ID" sz="2000" b="1" dirty="0">
                <a:solidFill>
                  <a:srgbClr val="FF0000"/>
                </a:solidFill>
              </a:rPr>
              <a:t> </a:t>
            </a:r>
            <a:r>
              <a:rPr lang="en-ID" sz="2000" b="1" dirty="0" err="1">
                <a:solidFill>
                  <a:srgbClr val="FF0000"/>
                </a:solidFill>
              </a:rPr>
              <a:t>Kebidanan</a:t>
            </a:r>
            <a:r>
              <a:rPr lang="en-ID" sz="2000" b="1" dirty="0">
                <a:solidFill>
                  <a:srgbClr val="FF0000"/>
                </a:solidFill>
              </a:rPr>
              <a:t>     </a:t>
            </a:r>
          </a:p>
          <a:p>
            <a:r>
              <a:rPr lang="en-ID" sz="2000" b="1" dirty="0" err="1">
                <a:solidFill>
                  <a:srgbClr val="FF0000"/>
                </a:solidFill>
              </a:rPr>
              <a:t>Akreditasi</a:t>
            </a:r>
            <a:r>
              <a:rPr lang="en-ID" sz="2000" b="1" dirty="0">
                <a:solidFill>
                  <a:srgbClr val="FF0000"/>
                </a:solidFill>
              </a:rPr>
              <a:t>      </a:t>
            </a:r>
          </a:p>
          <a:p>
            <a:r>
              <a:rPr lang="en-ID" sz="2000" b="1" dirty="0" err="1">
                <a:solidFill>
                  <a:srgbClr val="FF0000"/>
                </a:solidFill>
              </a:rPr>
              <a:t>Sertifikasi</a:t>
            </a:r>
            <a:r>
              <a:rPr lang="en-ID" sz="2000" b="1" dirty="0">
                <a:solidFill>
                  <a:srgbClr val="FF0000"/>
                </a:solidFill>
              </a:rPr>
              <a:t>       </a:t>
            </a:r>
          </a:p>
          <a:p>
            <a:r>
              <a:rPr lang="en-ID" sz="2000" b="1" dirty="0" err="1">
                <a:solidFill>
                  <a:srgbClr val="FF0000"/>
                </a:solidFill>
              </a:rPr>
              <a:t>Registrasi</a:t>
            </a:r>
            <a:r>
              <a:rPr lang="en-ID" sz="2000" b="1" dirty="0">
                <a:solidFill>
                  <a:srgbClr val="FF0000"/>
                </a:solidFill>
              </a:rPr>
              <a:t>      </a:t>
            </a:r>
          </a:p>
          <a:p>
            <a:r>
              <a:rPr lang="en-ID" sz="2000" b="1" dirty="0">
                <a:solidFill>
                  <a:srgbClr val="FF0000"/>
                </a:solidFill>
              </a:rPr>
              <a:t>Uji </a:t>
            </a:r>
            <a:r>
              <a:rPr lang="en-ID" sz="2000" b="1" dirty="0" err="1">
                <a:solidFill>
                  <a:srgbClr val="FF0000"/>
                </a:solidFill>
              </a:rPr>
              <a:t>Kompetensi</a:t>
            </a:r>
            <a:r>
              <a:rPr lang="en-ID" sz="2000" b="1" dirty="0">
                <a:solidFill>
                  <a:srgbClr val="FF0000"/>
                </a:solidFill>
              </a:rPr>
              <a:t>       </a:t>
            </a:r>
          </a:p>
          <a:p>
            <a:r>
              <a:rPr lang="en-ID" sz="2000" b="1" dirty="0" err="1">
                <a:solidFill>
                  <a:srgbClr val="FF0000"/>
                </a:solidFill>
              </a:rPr>
              <a:t>Lisensi</a:t>
            </a:r>
            <a:r>
              <a:rPr lang="en-ID" sz="2000" b="1" dirty="0">
                <a:solidFill>
                  <a:srgbClr val="FF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56919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9783735-710C-1F65-C074-444179ED66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973668"/>
            <a:ext cx="9637737" cy="706964"/>
          </a:xfrm>
        </p:spPr>
        <p:txBody>
          <a:bodyPr/>
          <a:lstStyle/>
          <a:p>
            <a:r>
              <a:rPr lang="en-ID" sz="2800" b="1" dirty="0" err="1">
                <a:solidFill>
                  <a:srgbClr val="00B0F0"/>
                </a:solidFill>
              </a:rPr>
              <a:t>Beberapa</a:t>
            </a:r>
            <a:r>
              <a:rPr lang="en-ID" sz="2800" b="1" dirty="0">
                <a:solidFill>
                  <a:srgbClr val="00B0F0"/>
                </a:solidFill>
              </a:rPr>
              <a:t> Dasar </a:t>
            </a:r>
            <a:r>
              <a:rPr lang="en-ID" sz="2800" b="1" dirty="0" err="1">
                <a:solidFill>
                  <a:srgbClr val="00B0F0"/>
                </a:solidFill>
              </a:rPr>
              <a:t>Dalam</a:t>
            </a:r>
            <a:r>
              <a:rPr lang="en-ID" sz="2800" b="1" dirty="0">
                <a:solidFill>
                  <a:srgbClr val="00B0F0"/>
                </a:solidFill>
              </a:rPr>
              <a:t> </a:t>
            </a:r>
            <a:r>
              <a:rPr lang="en-ID" sz="2800" b="1" dirty="0" err="1">
                <a:solidFill>
                  <a:srgbClr val="00B0F0"/>
                </a:solidFill>
              </a:rPr>
              <a:t>Otonom</a:t>
            </a:r>
            <a:r>
              <a:rPr lang="en-ID" sz="2800" b="1" dirty="0">
                <a:solidFill>
                  <a:srgbClr val="00B0F0"/>
                </a:solidFill>
              </a:rPr>
              <a:t> Dan </a:t>
            </a:r>
            <a:r>
              <a:rPr lang="en-ID" sz="2800" b="1" dirty="0" err="1">
                <a:solidFill>
                  <a:srgbClr val="00B0F0"/>
                </a:solidFill>
              </a:rPr>
              <a:t>Aspek</a:t>
            </a:r>
            <a:r>
              <a:rPr lang="en-ID" sz="2800" b="1" dirty="0">
                <a:solidFill>
                  <a:srgbClr val="00B0F0"/>
                </a:solidFill>
              </a:rPr>
              <a:t> Legal Yang </a:t>
            </a:r>
            <a:r>
              <a:rPr lang="en-ID" sz="2800" b="1" dirty="0" err="1">
                <a:solidFill>
                  <a:srgbClr val="00B0F0"/>
                </a:solidFill>
              </a:rPr>
              <a:t>Mendasari</a:t>
            </a:r>
            <a:r>
              <a:rPr lang="en-ID" sz="2800" b="1" dirty="0">
                <a:solidFill>
                  <a:srgbClr val="00B0F0"/>
                </a:solidFill>
              </a:rPr>
              <a:t> Dan </a:t>
            </a:r>
            <a:r>
              <a:rPr lang="en-ID" sz="2800" b="1" dirty="0" err="1">
                <a:solidFill>
                  <a:srgbClr val="00B0F0"/>
                </a:solidFill>
              </a:rPr>
              <a:t>Terkait</a:t>
            </a:r>
            <a:r>
              <a:rPr lang="en-ID" sz="2800" b="1" dirty="0">
                <a:solidFill>
                  <a:srgbClr val="00B0F0"/>
                </a:solidFill>
              </a:rPr>
              <a:t> </a:t>
            </a:r>
            <a:r>
              <a:rPr lang="en-ID" sz="2800" b="1" dirty="0" err="1">
                <a:solidFill>
                  <a:srgbClr val="00B0F0"/>
                </a:solidFill>
              </a:rPr>
              <a:t>Dengan</a:t>
            </a:r>
            <a:r>
              <a:rPr lang="en-ID" sz="2800" b="1" dirty="0">
                <a:solidFill>
                  <a:srgbClr val="00B0F0"/>
                </a:solidFill>
              </a:rPr>
              <a:t> </a:t>
            </a:r>
            <a:r>
              <a:rPr lang="en-ID" sz="2800" b="1" dirty="0" err="1">
                <a:solidFill>
                  <a:srgbClr val="00B0F0"/>
                </a:solidFill>
              </a:rPr>
              <a:t>Pelayanan</a:t>
            </a:r>
            <a:r>
              <a:rPr lang="en-ID" sz="2800" b="1" dirty="0">
                <a:solidFill>
                  <a:srgbClr val="00B0F0"/>
                </a:solidFill>
              </a:rPr>
              <a:t> </a:t>
            </a:r>
            <a:r>
              <a:rPr lang="en-ID" sz="2800" b="1" dirty="0" err="1">
                <a:solidFill>
                  <a:srgbClr val="00B0F0"/>
                </a:solidFill>
              </a:rPr>
              <a:t>Kebidanan</a:t>
            </a:r>
            <a:r>
              <a:rPr lang="en-ID" sz="2800" b="1" dirty="0">
                <a:solidFill>
                  <a:srgbClr val="00B0F0"/>
                </a:solidFill>
              </a:rPr>
              <a:t> Antara Lain </a:t>
            </a:r>
            <a:r>
              <a:rPr lang="en-ID" sz="2800" b="1" dirty="0" err="1">
                <a:solidFill>
                  <a:srgbClr val="00B0F0"/>
                </a:solidFill>
              </a:rPr>
              <a:t>Sebagai</a:t>
            </a:r>
            <a:r>
              <a:rPr lang="en-ID" sz="2800" b="1" dirty="0">
                <a:solidFill>
                  <a:srgbClr val="00B0F0"/>
                </a:solidFill>
              </a:rPr>
              <a:t> </a:t>
            </a:r>
            <a:r>
              <a:rPr lang="en-ID" sz="2800" b="1" dirty="0" err="1">
                <a:solidFill>
                  <a:srgbClr val="00B0F0"/>
                </a:solidFill>
              </a:rPr>
              <a:t>Berikut</a:t>
            </a:r>
            <a:r>
              <a:rPr lang="en-ID" sz="2800" b="1" dirty="0">
                <a:solidFill>
                  <a:srgbClr val="00B0F0"/>
                </a:solidFill>
              </a:rPr>
              <a:t> :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5F69D3D-D4F5-4B68-4638-B3D1E17284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272145"/>
            <a:ext cx="10191919" cy="3934691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  <a:buFont typeface="Wingdings" panose="05000000000000000000" pitchFamily="2" charset="2"/>
              <a:buChar char="v"/>
            </a:pPr>
            <a:r>
              <a:rPr lang="en-ID" b="1" dirty="0">
                <a:solidFill>
                  <a:srgbClr val="FF0000"/>
                </a:solidFill>
              </a:rPr>
              <a:t>UU </a:t>
            </a:r>
            <a:r>
              <a:rPr lang="en-ID" b="1" dirty="0" err="1">
                <a:solidFill>
                  <a:srgbClr val="FF0000"/>
                </a:solidFill>
              </a:rPr>
              <a:t>kesehatan</a:t>
            </a:r>
            <a:r>
              <a:rPr lang="en-ID" b="1" dirty="0">
                <a:solidFill>
                  <a:srgbClr val="FF0000"/>
                </a:solidFill>
              </a:rPr>
              <a:t> </a:t>
            </a:r>
            <a:r>
              <a:rPr lang="en-ID" b="1" dirty="0" err="1">
                <a:solidFill>
                  <a:srgbClr val="FF0000"/>
                </a:solidFill>
              </a:rPr>
              <a:t>Nomor</a:t>
            </a:r>
            <a:r>
              <a:rPr lang="en-ID" b="1" dirty="0">
                <a:solidFill>
                  <a:srgbClr val="FF0000"/>
                </a:solidFill>
              </a:rPr>
              <a:t> 36 </a:t>
            </a:r>
            <a:r>
              <a:rPr lang="en-ID" b="1" dirty="0" err="1">
                <a:solidFill>
                  <a:srgbClr val="FF0000"/>
                </a:solidFill>
              </a:rPr>
              <a:t>Tahun</a:t>
            </a:r>
            <a:r>
              <a:rPr lang="en-ID" b="1" dirty="0">
                <a:solidFill>
                  <a:srgbClr val="FF0000"/>
                </a:solidFill>
              </a:rPr>
              <a:t> 2009 </a:t>
            </a:r>
            <a:r>
              <a:rPr lang="en-ID" b="1" dirty="0" err="1">
                <a:solidFill>
                  <a:srgbClr val="FF0000"/>
                </a:solidFill>
              </a:rPr>
              <a:t>tentang</a:t>
            </a:r>
            <a:r>
              <a:rPr lang="en-ID" b="1" dirty="0">
                <a:solidFill>
                  <a:srgbClr val="FF0000"/>
                </a:solidFill>
              </a:rPr>
              <a:t> </a:t>
            </a:r>
            <a:r>
              <a:rPr lang="en-ID" b="1" dirty="0" err="1">
                <a:solidFill>
                  <a:srgbClr val="FF0000"/>
                </a:solidFill>
              </a:rPr>
              <a:t>kesehatan</a:t>
            </a:r>
            <a:r>
              <a:rPr lang="en-ID" b="1" dirty="0">
                <a:solidFill>
                  <a:srgbClr val="FF0000"/>
                </a:solidFill>
              </a:rPr>
              <a:t>   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v"/>
            </a:pPr>
            <a:r>
              <a:rPr lang="en-ID" b="1" dirty="0" err="1">
                <a:solidFill>
                  <a:srgbClr val="FF0000"/>
                </a:solidFill>
              </a:rPr>
              <a:t>Permenkes</a:t>
            </a:r>
            <a:r>
              <a:rPr lang="en-ID" b="1" dirty="0">
                <a:solidFill>
                  <a:srgbClr val="FF0000"/>
                </a:solidFill>
              </a:rPr>
              <a:t>      RI      No.      1464/Menkes/PER/X/2010      </a:t>
            </a:r>
            <a:r>
              <a:rPr lang="en-ID" b="1" dirty="0" err="1">
                <a:solidFill>
                  <a:srgbClr val="FF0000"/>
                </a:solidFill>
              </a:rPr>
              <a:t>tentang</a:t>
            </a:r>
            <a:r>
              <a:rPr lang="en-ID" b="1" dirty="0">
                <a:solidFill>
                  <a:srgbClr val="FF0000"/>
                </a:solidFill>
              </a:rPr>
              <a:t>      </a:t>
            </a:r>
            <a:r>
              <a:rPr lang="en-ID" b="1" dirty="0" err="1">
                <a:solidFill>
                  <a:srgbClr val="FF0000"/>
                </a:solidFill>
              </a:rPr>
              <a:t>izin</a:t>
            </a:r>
            <a:r>
              <a:rPr lang="en-ID" b="1" dirty="0">
                <a:solidFill>
                  <a:srgbClr val="FF0000"/>
                </a:solidFill>
              </a:rPr>
              <a:t>      dan </a:t>
            </a:r>
            <a:r>
              <a:rPr lang="en-ID" b="1" dirty="0" err="1">
                <a:solidFill>
                  <a:srgbClr val="FF0000"/>
                </a:solidFill>
              </a:rPr>
              <a:t>penyelenggaraan</a:t>
            </a:r>
            <a:r>
              <a:rPr lang="en-ID" b="1" dirty="0">
                <a:solidFill>
                  <a:srgbClr val="FF0000"/>
                </a:solidFill>
              </a:rPr>
              <a:t> </a:t>
            </a:r>
            <a:r>
              <a:rPr lang="en-ID" b="1" dirty="0" err="1">
                <a:solidFill>
                  <a:srgbClr val="FF0000"/>
                </a:solidFill>
              </a:rPr>
              <a:t>praktik</a:t>
            </a:r>
            <a:r>
              <a:rPr lang="en-ID" b="1" dirty="0">
                <a:solidFill>
                  <a:srgbClr val="FF0000"/>
                </a:solidFill>
              </a:rPr>
              <a:t> </a:t>
            </a:r>
            <a:r>
              <a:rPr lang="en-ID" b="1" dirty="0" err="1">
                <a:solidFill>
                  <a:srgbClr val="FF0000"/>
                </a:solidFill>
              </a:rPr>
              <a:t>bidan</a:t>
            </a:r>
            <a:r>
              <a:rPr lang="en-ID" b="1" dirty="0">
                <a:solidFill>
                  <a:srgbClr val="FF0000"/>
                </a:solidFill>
              </a:rPr>
              <a:t>     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v"/>
            </a:pPr>
            <a:r>
              <a:rPr lang="en-ID" b="1" dirty="0" err="1">
                <a:solidFill>
                  <a:srgbClr val="FF0000"/>
                </a:solidFill>
              </a:rPr>
              <a:t>Kepmenkes</a:t>
            </a:r>
            <a:r>
              <a:rPr lang="en-ID" b="1" dirty="0">
                <a:solidFill>
                  <a:srgbClr val="FF0000"/>
                </a:solidFill>
              </a:rPr>
              <a:t> RI No. 369/Menkes/SK/III/2007      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v"/>
            </a:pPr>
            <a:r>
              <a:rPr lang="en-ID" b="1" dirty="0" err="1">
                <a:solidFill>
                  <a:srgbClr val="FF0000"/>
                </a:solidFill>
              </a:rPr>
              <a:t>Standar</a:t>
            </a:r>
            <a:r>
              <a:rPr lang="en-ID" b="1" dirty="0">
                <a:solidFill>
                  <a:srgbClr val="FF0000"/>
                </a:solidFill>
              </a:rPr>
              <a:t> </a:t>
            </a:r>
            <a:r>
              <a:rPr lang="en-ID" b="1" dirty="0" err="1">
                <a:solidFill>
                  <a:srgbClr val="FF0000"/>
                </a:solidFill>
              </a:rPr>
              <a:t>pelaanan</a:t>
            </a:r>
            <a:r>
              <a:rPr lang="en-ID" b="1" dirty="0">
                <a:solidFill>
                  <a:srgbClr val="FF0000"/>
                </a:solidFill>
              </a:rPr>
              <a:t> </a:t>
            </a:r>
            <a:r>
              <a:rPr lang="en-ID" b="1" dirty="0" err="1">
                <a:solidFill>
                  <a:srgbClr val="FF0000"/>
                </a:solidFill>
              </a:rPr>
              <a:t>kebidanan</a:t>
            </a:r>
            <a:r>
              <a:rPr lang="en-ID" b="1" dirty="0">
                <a:solidFill>
                  <a:srgbClr val="FF0000"/>
                </a:solidFill>
              </a:rPr>
              <a:t> </a:t>
            </a:r>
            <a:r>
              <a:rPr lang="en-ID" b="1" dirty="0" err="1">
                <a:solidFill>
                  <a:srgbClr val="FF0000"/>
                </a:solidFill>
              </a:rPr>
              <a:t>Tahun</a:t>
            </a:r>
            <a:r>
              <a:rPr lang="en-ID" b="1" dirty="0">
                <a:solidFill>
                  <a:srgbClr val="FF0000"/>
                </a:solidFill>
              </a:rPr>
              <a:t> 2001      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v"/>
            </a:pPr>
            <a:r>
              <a:rPr lang="en-ID" b="1" dirty="0">
                <a:solidFill>
                  <a:srgbClr val="FF0000"/>
                </a:solidFill>
              </a:rPr>
              <a:t> PP No. 32/</a:t>
            </a:r>
            <a:r>
              <a:rPr lang="en-ID" b="1" dirty="0" err="1">
                <a:solidFill>
                  <a:srgbClr val="FF0000"/>
                </a:solidFill>
              </a:rPr>
              <a:t>Tahun</a:t>
            </a:r>
            <a:r>
              <a:rPr lang="en-ID" b="1" dirty="0">
                <a:solidFill>
                  <a:srgbClr val="FF0000"/>
                </a:solidFill>
              </a:rPr>
              <a:t> 1996 </a:t>
            </a:r>
            <a:r>
              <a:rPr lang="en-ID" b="1" dirty="0" err="1">
                <a:solidFill>
                  <a:srgbClr val="FF0000"/>
                </a:solidFill>
              </a:rPr>
              <a:t>tentang</a:t>
            </a:r>
            <a:r>
              <a:rPr lang="en-ID" b="1" dirty="0">
                <a:solidFill>
                  <a:srgbClr val="FF0000"/>
                </a:solidFill>
              </a:rPr>
              <a:t> </a:t>
            </a:r>
            <a:r>
              <a:rPr lang="en-ID" b="1" dirty="0" err="1">
                <a:solidFill>
                  <a:srgbClr val="FF0000"/>
                </a:solidFill>
              </a:rPr>
              <a:t>kesehatan</a:t>
            </a:r>
            <a:r>
              <a:rPr lang="en-ID" b="1" dirty="0">
                <a:solidFill>
                  <a:srgbClr val="FF0000"/>
                </a:solidFill>
              </a:rPr>
              <a:t>      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v"/>
            </a:pPr>
            <a:r>
              <a:rPr lang="en-ID" b="1" dirty="0">
                <a:solidFill>
                  <a:srgbClr val="FF0000"/>
                </a:solidFill>
              </a:rPr>
              <a:t>UU No. 22/1999 </a:t>
            </a:r>
            <a:r>
              <a:rPr lang="en-ID" b="1" dirty="0" err="1">
                <a:solidFill>
                  <a:srgbClr val="FF0000"/>
                </a:solidFill>
              </a:rPr>
              <a:t>tentang</a:t>
            </a:r>
            <a:r>
              <a:rPr lang="en-ID" b="1" dirty="0">
                <a:solidFill>
                  <a:srgbClr val="FF0000"/>
                </a:solidFill>
              </a:rPr>
              <a:t> </a:t>
            </a:r>
            <a:r>
              <a:rPr lang="en-ID" b="1" dirty="0" err="1">
                <a:solidFill>
                  <a:srgbClr val="FF0000"/>
                </a:solidFill>
              </a:rPr>
              <a:t>otonomi</a:t>
            </a:r>
            <a:r>
              <a:rPr lang="en-ID" b="1" dirty="0">
                <a:solidFill>
                  <a:srgbClr val="FF0000"/>
                </a:solidFill>
              </a:rPr>
              <a:t> </a:t>
            </a:r>
            <a:r>
              <a:rPr lang="en-ID" b="1" dirty="0" err="1">
                <a:solidFill>
                  <a:srgbClr val="FF0000"/>
                </a:solidFill>
              </a:rPr>
              <a:t>daerah</a:t>
            </a:r>
            <a:r>
              <a:rPr lang="en-ID" b="1" dirty="0">
                <a:solidFill>
                  <a:srgbClr val="FF0000"/>
                </a:solidFill>
              </a:rPr>
              <a:t>       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v"/>
            </a:pPr>
            <a:r>
              <a:rPr lang="en-ID" b="1" dirty="0">
                <a:solidFill>
                  <a:srgbClr val="FF0000"/>
                </a:solidFill>
              </a:rPr>
              <a:t>UU No. 13 </a:t>
            </a:r>
            <a:r>
              <a:rPr lang="en-ID" b="1" dirty="0" err="1">
                <a:solidFill>
                  <a:srgbClr val="FF0000"/>
                </a:solidFill>
              </a:rPr>
              <a:t>tahun</a:t>
            </a:r>
            <a:r>
              <a:rPr lang="en-ID" b="1" dirty="0">
                <a:solidFill>
                  <a:srgbClr val="FF0000"/>
                </a:solidFill>
              </a:rPr>
              <a:t> 2003 </a:t>
            </a:r>
            <a:r>
              <a:rPr lang="en-ID" b="1" dirty="0" err="1">
                <a:solidFill>
                  <a:srgbClr val="FF0000"/>
                </a:solidFill>
              </a:rPr>
              <a:t>tentang</a:t>
            </a:r>
            <a:r>
              <a:rPr lang="en-ID" b="1" dirty="0">
                <a:solidFill>
                  <a:srgbClr val="FF0000"/>
                </a:solidFill>
              </a:rPr>
              <a:t> </a:t>
            </a:r>
            <a:r>
              <a:rPr lang="en-ID" b="1" dirty="0" err="1">
                <a:solidFill>
                  <a:srgbClr val="FF0000"/>
                </a:solidFill>
              </a:rPr>
              <a:t>ketenagakerjaan</a:t>
            </a:r>
            <a:r>
              <a:rPr lang="en-ID" b="1" dirty="0">
                <a:solidFill>
                  <a:srgbClr val="FF0000"/>
                </a:solidFill>
              </a:rPr>
              <a:t>       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v"/>
            </a:pPr>
            <a:r>
              <a:rPr lang="en-ID" b="1" dirty="0">
                <a:solidFill>
                  <a:srgbClr val="FF0000"/>
                </a:solidFill>
              </a:rPr>
              <a:t>UU </a:t>
            </a:r>
            <a:r>
              <a:rPr lang="en-ID" b="1" dirty="0" err="1">
                <a:solidFill>
                  <a:srgbClr val="FF0000"/>
                </a:solidFill>
              </a:rPr>
              <a:t>tentang</a:t>
            </a:r>
            <a:r>
              <a:rPr lang="en-ID" b="1" dirty="0">
                <a:solidFill>
                  <a:srgbClr val="FF0000"/>
                </a:solidFill>
              </a:rPr>
              <a:t> </a:t>
            </a:r>
            <a:r>
              <a:rPr lang="en-ID" b="1" dirty="0" err="1">
                <a:solidFill>
                  <a:srgbClr val="FF0000"/>
                </a:solidFill>
              </a:rPr>
              <a:t>aborsi</a:t>
            </a:r>
            <a:r>
              <a:rPr lang="en-ID" b="1" dirty="0">
                <a:solidFill>
                  <a:srgbClr val="FF0000"/>
                </a:solidFill>
              </a:rPr>
              <a:t>, </a:t>
            </a:r>
            <a:r>
              <a:rPr lang="en-ID" b="1" dirty="0" err="1">
                <a:solidFill>
                  <a:srgbClr val="FF0000"/>
                </a:solidFill>
              </a:rPr>
              <a:t>adopsi</a:t>
            </a:r>
            <a:r>
              <a:rPr lang="en-ID" b="1" dirty="0">
                <a:solidFill>
                  <a:srgbClr val="FF0000"/>
                </a:solidFill>
              </a:rPr>
              <a:t>, </a:t>
            </a:r>
            <a:r>
              <a:rPr lang="en-ID" b="1" dirty="0" err="1">
                <a:solidFill>
                  <a:srgbClr val="FF0000"/>
                </a:solidFill>
              </a:rPr>
              <a:t>bayi</a:t>
            </a:r>
            <a:r>
              <a:rPr lang="en-ID" b="1" dirty="0">
                <a:solidFill>
                  <a:srgbClr val="FF0000"/>
                </a:solidFill>
              </a:rPr>
              <a:t> </a:t>
            </a:r>
            <a:r>
              <a:rPr lang="en-ID" b="1" dirty="0" err="1">
                <a:solidFill>
                  <a:srgbClr val="FF0000"/>
                </a:solidFill>
              </a:rPr>
              <a:t>tabung</a:t>
            </a:r>
            <a:r>
              <a:rPr lang="en-ID" b="1" dirty="0">
                <a:solidFill>
                  <a:srgbClr val="FF0000"/>
                </a:solidFill>
              </a:rPr>
              <a:t> dan </a:t>
            </a:r>
            <a:r>
              <a:rPr lang="en-ID" b="1" dirty="0" err="1">
                <a:solidFill>
                  <a:srgbClr val="FF0000"/>
                </a:solidFill>
              </a:rPr>
              <a:t>transplantasi</a:t>
            </a:r>
            <a:r>
              <a:rPr lang="en-ID" b="1" dirty="0">
                <a:solidFill>
                  <a:srgbClr val="FF0000"/>
                </a:solidFill>
              </a:rPr>
              <a:t>      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v"/>
            </a:pPr>
            <a:r>
              <a:rPr lang="en-ID" b="1" dirty="0">
                <a:solidFill>
                  <a:srgbClr val="FF0000"/>
                </a:solidFill>
              </a:rPr>
              <a:t>KUHAP dan KUHP 1981       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v"/>
            </a:pPr>
            <a:r>
              <a:rPr lang="en-ID" b="1" dirty="0">
                <a:solidFill>
                  <a:srgbClr val="FF0000"/>
                </a:solidFill>
              </a:rPr>
              <a:t>UU yang </a:t>
            </a:r>
            <a:r>
              <a:rPr lang="en-ID" b="1" dirty="0" err="1">
                <a:solidFill>
                  <a:srgbClr val="FF0000"/>
                </a:solidFill>
              </a:rPr>
              <a:t>terkait</a:t>
            </a:r>
            <a:r>
              <a:rPr lang="en-ID" b="1" dirty="0">
                <a:solidFill>
                  <a:srgbClr val="FF0000"/>
                </a:solidFill>
              </a:rPr>
              <a:t> </a:t>
            </a:r>
            <a:r>
              <a:rPr lang="en-ID" b="1" dirty="0" err="1">
                <a:solidFill>
                  <a:srgbClr val="FF0000"/>
                </a:solidFill>
              </a:rPr>
              <a:t>dengan</a:t>
            </a:r>
            <a:r>
              <a:rPr lang="en-ID" b="1" dirty="0">
                <a:solidFill>
                  <a:srgbClr val="FF0000"/>
                </a:solidFill>
              </a:rPr>
              <a:t> </a:t>
            </a:r>
            <a:r>
              <a:rPr lang="en-ID" b="1" dirty="0" err="1">
                <a:solidFill>
                  <a:srgbClr val="FF0000"/>
                </a:solidFill>
              </a:rPr>
              <a:t>hak</a:t>
            </a:r>
            <a:r>
              <a:rPr lang="en-ID" b="1" dirty="0">
                <a:solidFill>
                  <a:srgbClr val="FF0000"/>
                </a:solidFill>
              </a:rPr>
              <a:t> </a:t>
            </a:r>
            <a:r>
              <a:rPr lang="en-ID" b="1" dirty="0" err="1">
                <a:solidFill>
                  <a:srgbClr val="FF0000"/>
                </a:solidFill>
              </a:rPr>
              <a:t>reproduksi</a:t>
            </a:r>
            <a:r>
              <a:rPr lang="en-ID" b="1" dirty="0">
                <a:solidFill>
                  <a:srgbClr val="FF0000"/>
                </a:solidFill>
              </a:rPr>
              <a:t> dan </a:t>
            </a:r>
            <a:r>
              <a:rPr lang="en-ID" b="1" dirty="0" err="1">
                <a:solidFill>
                  <a:srgbClr val="FF0000"/>
                </a:solidFill>
              </a:rPr>
              <a:t>keluarga</a:t>
            </a:r>
            <a:r>
              <a:rPr lang="en-ID" b="1" dirty="0">
                <a:solidFill>
                  <a:srgbClr val="FF0000"/>
                </a:solidFill>
              </a:rPr>
              <a:t> </a:t>
            </a:r>
            <a:r>
              <a:rPr lang="en-ID" b="1" dirty="0" err="1">
                <a:solidFill>
                  <a:srgbClr val="FF0000"/>
                </a:solidFill>
              </a:rPr>
              <a:t>berencana</a:t>
            </a:r>
            <a:r>
              <a:rPr lang="en-ID" b="1" dirty="0">
                <a:solidFill>
                  <a:srgbClr val="FF0000"/>
                </a:solidFill>
              </a:rPr>
              <a:t>:   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v"/>
            </a:pPr>
            <a:r>
              <a:rPr lang="en-ID" b="1" dirty="0">
                <a:solidFill>
                  <a:srgbClr val="FF0000"/>
                </a:solidFill>
              </a:rPr>
              <a:t> UU   No  10/1992  </a:t>
            </a:r>
            <a:r>
              <a:rPr lang="en-ID" b="1" dirty="0" err="1">
                <a:solidFill>
                  <a:srgbClr val="FF0000"/>
                </a:solidFill>
              </a:rPr>
              <a:t>tentang</a:t>
            </a:r>
            <a:r>
              <a:rPr lang="en-ID" b="1" dirty="0">
                <a:solidFill>
                  <a:srgbClr val="FF0000"/>
                </a:solidFill>
              </a:rPr>
              <a:t>  </a:t>
            </a:r>
            <a:r>
              <a:rPr lang="en-ID" b="1" dirty="0" err="1">
                <a:solidFill>
                  <a:srgbClr val="FF0000"/>
                </a:solidFill>
              </a:rPr>
              <a:t>pengembangan</a:t>
            </a:r>
            <a:r>
              <a:rPr lang="en-ID" b="1" dirty="0">
                <a:solidFill>
                  <a:srgbClr val="FF0000"/>
                </a:solidFill>
              </a:rPr>
              <a:t>  </a:t>
            </a:r>
            <a:r>
              <a:rPr lang="en-ID" b="1" dirty="0" err="1">
                <a:solidFill>
                  <a:srgbClr val="FF0000"/>
                </a:solidFill>
              </a:rPr>
              <a:t>kependudukan</a:t>
            </a:r>
            <a:r>
              <a:rPr lang="en-ID" b="1" dirty="0">
                <a:solidFill>
                  <a:srgbClr val="FF0000"/>
                </a:solidFill>
              </a:rPr>
              <a:t>  dan  </a:t>
            </a:r>
            <a:r>
              <a:rPr lang="en-ID" b="1" dirty="0" err="1">
                <a:solidFill>
                  <a:srgbClr val="FF0000"/>
                </a:solidFill>
              </a:rPr>
              <a:t>pembangunan</a:t>
            </a:r>
            <a:r>
              <a:rPr lang="en-ID" b="1" dirty="0">
                <a:solidFill>
                  <a:srgbClr val="FF0000"/>
                </a:solidFill>
              </a:rPr>
              <a:t> </a:t>
            </a:r>
            <a:r>
              <a:rPr lang="en-ID" b="1" dirty="0" err="1">
                <a:solidFill>
                  <a:srgbClr val="FF0000"/>
                </a:solidFill>
              </a:rPr>
              <a:t>keluarga</a:t>
            </a:r>
            <a:r>
              <a:rPr lang="en-ID" b="1" dirty="0">
                <a:solidFill>
                  <a:srgbClr val="FF0000"/>
                </a:solidFill>
              </a:rPr>
              <a:t> </a:t>
            </a:r>
            <a:r>
              <a:rPr lang="en-ID" b="1" dirty="0" err="1">
                <a:solidFill>
                  <a:srgbClr val="FF0000"/>
                </a:solidFill>
              </a:rPr>
              <a:t>sejahtera</a:t>
            </a:r>
            <a:r>
              <a:rPr lang="en-ID" b="1" dirty="0">
                <a:solidFill>
                  <a:srgbClr val="FF0000"/>
                </a:solidFill>
              </a:rPr>
              <a:t>     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v"/>
            </a:pPr>
            <a:r>
              <a:rPr lang="en-ID" b="1" dirty="0">
                <a:solidFill>
                  <a:srgbClr val="FF0000"/>
                </a:solidFill>
              </a:rPr>
              <a:t> UU  No.  23/2003  </a:t>
            </a:r>
            <a:r>
              <a:rPr lang="en-ID" b="1" dirty="0" err="1">
                <a:solidFill>
                  <a:srgbClr val="FF0000"/>
                </a:solidFill>
              </a:rPr>
              <a:t>tentang</a:t>
            </a:r>
            <a:r>
              <a:rPr lang="en-ID" b="1" dirty="0">
                <a:solidFill>
                  <a:srgbClr val="FF0000"/>
                </a:solidFill>
              </a:rPr>
              <a:t>  </a:t>
            </a:r>
            <a:r>
              <a:rPr lang="en-ID" b="1" dirty="0" err="1">
                <a:solidFill>
                  <a:srgbClr val="FF0000"/>
                </a:solidFill>
              </a:rPr>
              <a:t>penghapusan</a:t>
            </a:r>
            <a:r>
              <a:rPr lang="en-ID" b="1" dirty="0">
                <a:solidFill>
                  <a:srgbClr val="FF0000"/>
                </a:solidFill>
              </a:rPr>
              <a:t>  </a:t>
            </a:r>
            <a:r>
              <a:rPr lang="en-ID" b="1" dirty="0" err="1">
                <a:solidFill>
                  <a:srgbClr val="FF0000"/>
                </a:solidFill>
              </a:rPr>
              <a:t>kekerasan</a:t>
            </a:r>
            <a:r>
              <a:rPr lang="en-ID" b="1" dirty="0">
                <a:solidFill>
                  <a:srgbClr val="FF0000"/>
                </a:solidFill>
              </a:rPr>
              <a:t>  </a:t>
            </a:r>
            <a:r>
              <a:rPr lang="en-ID" b="1" dirty="0" err="1">
                <a:solidFill>
                  <a:srgbClr val="FF0000"/>
                </a:solidFill>
              </a:rPr>
              <a:t>terhadap</a:t>
            </a:r>
            <a:r>
              <a:rPr lang="en-ID" b="1" dirty="0">
                <a:solidFill>
                  <a:srgbClr val="FF0000"/>
                </a:solidFill>
              </a:rPr>
              <a:t>  </a:t>
            </a:r>
            <a:r>
              <a:rPr lang="en-ID" b="1" dirty="0" err="1">
                <a:solidFill>
                  <a:srgbClr val="FF0000"/>
                </a:solidFill>
              </a:rPr>
              <a:t>perempuan</a:t>
            </a:r>
            <a:r>
              <a:rPr lang="en-ID" b="1" dirty="0">
                <a:solidFill>
                  <a:srgbClr val="FF0000"/>
                </a:solidFill>
              </a:rPr>
              <a:t>  di  </a:t>
            </a:r>
            <a:r>
              <a:rPr lang="en-ID" b="1" dirty="0" err="1">
                <a:solidFill>
                  <a:srgbClr val="FF0000"/>
                </a:solidFill>
              </a:rPr>
              <a:t>Dalam</a:t>
            </a:r>
            <a:r>
              <a:rPr lang="en-ID" b="1" dirty="0">
                <a:solidFill>
                  <a:srgbClr val="FF0000"/>
                </a:solidFill>
              </a:rPr>
              <a:t> </a:t>
            </a:r>
            <a:r>
              <a:rPr lang="en-ID" b="1" dirty="0" err="1">
                <a:solidFill>
                  <a:srgbClr val="FF0000"/>
                </a:solidFill>
              </a:rPr>
              <a:t>Rumah</a:t>
            </a:r>
            <a:r>
              <a:rPr lang="en-ID" b="1" dirty="0">
                <a:solidFill>
                  <a:srgbClr val="FF0000"/>
                </a:solidFill>
              </a:rPr>
              <a:t> </a:t>
            </a:r>
            <a:r>
              <a:rPr lang="en-ID" b="1" dirty="0" err="1">
                <a:solidFill>
                  <a:srgbClr val="FF0000"/>
                </a:solidFill>
              </a:rPr>
              <a:t>Tangga</a:t>
            </a:r>
            <a:endParaRPr lang="en-ID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7131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F0A5B0A-FC91-94A2-8EC6-C352673388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/>
              <a:t>MANAJEMAN PELAYANAN KEBIDANAN DEFINISI OPERASIONAL </a:t>
            </a:r>
            <a:endParaRPr lang="en-ID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83A1E8E-5905-AEBA-7E40-4D589B92EA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468032"/>
            <a:ext cx="10469010" cy="3416300"/>
          </a:xfrm>
        </p:spPr>
        <p:txBody>
          <a:bodyPr>
            <a:normAutofit lnSpcReduction="10000"/>
          </a:bodyPr>
          <a:lstStyle/>
          <a:p>
            <a:r>
              <a:rPr lang="en-ID" b="1" dirty="0"/>
              <a:t>a.  </a:t>
            </a:r>
            <a:r>
              <a:rPr lang="en-ID" b="1" dirty="0" err="1"/>
              <a:t>Manajemen</a:t>
            </a:r>
            <a:r>
              <a:rPr lang="en-ID" b="1" dirty="0"/>
              <a:t>  </a:t>
            </a:r>
            <a:r>
              <a:rPr lang="en-ID" b="1" dirty="0" err="1"/>
              <a:t>adalah</a:t>
            </a:r>
            <a:r>
              <a:rPr lang="en-ID" b="1" dirty="0"/>
              <a:t>  </a:t>
            </a:r>
            <a:r>
              <a:rPr lang="en-ID" b="1" dirty="0" err="1"/>
              <a:t>ilmu</a:t>
            </a:r>
            <a:r>
              <a:rPr lang="en-ID" b="1" dirty="0"/>
              <a:t>  </a:t>
            </a:r>
            <a:r>
              <a:rPr lang="en-ID" b="1" dirty="0" err="1"/>
              <a:t>atau</a:t>
            </a:r>
            <a:r>
              <a:rPr lang="en-ID" b="1" dirty="0"/>
              <a:t>  </a:t>
            </a:r>
            <a:r>
              <a:rPr lang="en-ID" b="1" dirty="0" err="1"/>
              <a:t>seni</a:t>
            </a:r>
            <a:r>
              <a:rPr lang="en-ID" b="1" dirty="0"/>
              <a:t>  </a:t>
            </a:r>
            <a:r>
              <a:rPr lang="en-ID" b="1" dirty="0" err="1"/>
              <a:t>bagaimana</a:t>
            </a:r>
            <a:r>
              <a:rPr lang="en-ID" b="1" dirty="0"/>
              <a:t>  </a:t>
            </a:r>
            <a:r>
              <a:rPr lang="en-ID" b="1" dirty="0" err="1"/>
              <a:t>sumberdaya</a:t>
            </a:r>
            <a:r>
              <a:rPr lang="en-ID" b="1" dirty="0"/>
              <a:t>  </a:t>
            </a:r>
            <a:r>
              <a:rPr lang="en-ID" b="1" dirty="0" err="1"/>
              <a:t>secara</a:t>
            </a:r>
            <a:r>
              <a:rPr lang="en-ID" b="1" dirty="0"/>
              <a:t>  </a:t>
            </a:r>
            <a:r>
              <a:rPr lang="en-ID" b="1" dirty="0" err="1"/>
              <a:t>efisien</a:t>
            </a:r>
            <a:r>
              <a:rPr lang="en-ID" b="1" dirty="0"/>
              <a:t>, </a:t>
            </a:r>
            <a:r>
              <a:rPr lang="en-ID" b="1" dirty="0" err="1"/>
              <a:t>efektif</a:t>
            </a:r>
            <a:r>
              <a:rPr lang="en-ID" b="1" dirty="0"/>
              <a:t> dan </a:t>
            </a:r>
            <a:r>
              <a:rPr lang="en-ID" b="1" dirty="0" err="1"/>
              <a:t>rasional</a:t>
            </a:r>
            <a:r>
              <a:rPr lang="en-ID" b="1" dirty="0"/>
              <a:t> </a:t>
            </a:r>
            <a:r>
              <a:rPr lang="en-ID" b="1" dirty="0" err="1"/>
              <a:t>untuk</a:t>
            </a:r>
            <a:r>
              <a:rPr lang="en-ID" b="1" dirty="0"/>
              <a:t> </a:t>
            </a:r>
            <a:r>
              <a:rPr lang="en-ID" b="1" dirty="0" err="1"/>
              <a:t>mencapai</a:t>
            </a:r>
            <a:r>
              <a:rPr lang="en-ID" b="1" dirty="0"/>
              <a:t> </a:t>
            </a:r>
            <a:r>
              <a:rPr lang="en-ID" b="1" dirty="0" err="1"/>
              <a:t>tujuan</a:t>
            </a:r>
            <a:r>
              <a:rPr lang="en-ID" b="1" dirty="0"/>
              <a:t> </a:t>
            </a:r>
            <a:r>
              <a:rPr lang="en-ID" b="1" dirty="0" err="1"/>
              <a:t>organisasi</a:t>
            </a:r>
            <a:r>
              <a:rPr lang="en-ID" b="1" dirty="0"/>
              <a:t> yang </a:t>
            </a:r>
            <a:r>
              <a:rPr lang="en-ID" b="1" dirty="0" err="1"/>
              <a:t>telah</a:t>
            </a:r>
            <a:r>
              <a:rPr lang="en-ID" b="1" dirty="0"/>
              <a:t> </a:t>
            </a:r>
            <a:r>
              <a:rPr lang="en-ID" b="1" dirty="0" err="1"/>
              <a:t>ditetapkan</a:t>
            </a:r>
            <a:r>
              <a:rPr lang="en-ID" b="1" dirty="0"/>
              <a:t> </a:t>
            </a:r>
            <a:r>
              <a:rPr lang="en-ID" b="1" dirty="0" err="1"/>
              <a:t>sebelumnya</a:t>
            </a:r>
            <a:r>
              <a:rPr lang="en-ID" b="1" dirty="0"/>
              <a:t>. </a:t>
            </a:r>
          </a:p>
          <a:p>
            <a:r>
              <a:rPr lang="en-ID" b="1" dirty="0"/>
              <a:t>b.   </a:t>
            </a:r>
            <a:r>
              <a:rPr lang="en-ID" b="1" dirty="0" err="1"/>
              <a:t>Bidan</a:t>
            </a:r>
            <a:r>
              <a:rPr lang="en-ID" b="1" dirty="0"/>
              <a:t> </a:t>
            </a:r>
            <a:r>
              <a:rPr lang="en-ID" b="1" dirty="0" err="1"/>
              <a:t>adalah</a:t>
            </a:r>
            <a:r>
              <a:rPr lang="en-ID" b="1" dirty="0"/>
              <a:t> </a:t>
            </a:r>
            <a:r>
              <a:rPr lang="en-ID" b="1" dirty="0" err="1"/>
              <a:t>seorang</a:t>
            </a:r>
            <a:r>
              <a:rPr lang="en-ID" b="1" dirty="0"/>
              <a:t> </a:t>
            </a:r>
            <a:r>
              <a:rPr lang="en-ID" b="1" dirty="0" err="1"/>
              <a:t>wanita</a:t>
            </a:r>
            <a:r>
              <a:rPr lang="en-ID" b="1" dirty="0"/>
              <a:t> yang </a:t>
            </a:r>
            <a:r>
              <a:rPr lang="en-ID" b="1" dirty="0" err="1"/>
              <a:t>telah</a:t>
            </a:r>
            <a:r>
              <a:rPr lang="en-ID" b="1" dirty="0"/>
              <a:t> </a:t>
            </a:r>
            <a:r>
              <a:rPr lang="en-ID" b="1" dirty="0" err="1"/>
              <a:t>mengikuti</a:t>
            </a:r>
            <a:r>
              <a:rPr lang="en-ID" b="1" dirty="0"/>
              <a:t> dan lulus </a:t>
            </a:r>
            <a:r>
              <a:rPr lang="en-ID" b="1" dirty="0" err="1"/>
              <a:t>pendidikan</a:t>
            </a:r>
            <a:r>
              <a:rPr lang="en-ID" b="1" dirty="0"/>
              <a:t> </a:t>
            </a:r>
            <a:r>
              <a:rPr lang="en-ID" b="1" dirty="0" err="1"/>
              <a:t>bidan</a:t>
            </a:r>
            <a:r>
              <a:rPr lang="en-ID" b="1" dirty="0"/>
              <a:t>, </a:t>
            </a:r>
            <a:r>
              <a:rPr lang="en-ID" b="1" dirty="0" err="1"/>
              <a:t>mendapat</a:t>
            </a:r>
            <a:r>
              <a:rPr lang="en-ID" b="1" dirty="0"/>
              <a:t> </a:t>
            </a:r>
            <a:r>
              <a:rPr lang="en-ID" b="1" dirty="0" err="1"/>
              <a:t>izin</a:t>
            </a:r>
            <a:r>
              <a:rPr lang="en-ID" b="1" dirty="0"/>
              <a:t> dan </a:t>
            </a:r>
            <a:r>
              <a:rPr lang="en-ID" b="1" dirty="0" err="1"/>
              <a:t>terdaftar</a:t>
            </a:r>
            <a:r>
              <a:rPr lang="en-ID" b="1" dirty="0"/>
              <a:t> </a:t>
            </a:r>
            <a:r>
              <a:rPr lang="en-ID" b="1" dirty="0" err="1"/>
              <a:t>secara</a:t>
            </a:r>
            <a:r>
              <a:rPr lang="en-ID" b="1" dirty="0"/>
              <a:t> legal </a:t>
            </a:r>
            <a:r>
              <a:rPr lang="en-ID" b="1" dirty="0" err="1"/>
              <a:t>untuk</a:t>
            </a:r>
            <a:r>
              <a:rPr lang="en-ID" b="1" dirty="0"/>
              <a:t> </a:t>
            </a:r>
            <a:r>
              <a:rPr lang="en-ID" b="1" dirty="0" err="1"/>
              <a:t>melakukan</a:t>
            </a:r>
            <a:r>
              <a:rPr lang="en-ID" b="1" dirty="0"/>
              <a:t> </a:t>
            </a:r>
            <a:r>
              <a:rPr lang="en-ID" b="1" dirty="0" err="1"/>
              <a:t>praktek</a:t>
            </a:r>
            <a:r>
              <a:rPr lang="en-ID" b="1" dirty="0"/>
              <a:t> </a:t>
            </a:r>
            <a:r>
              <a:rPr lang="en-ID" b="1" dirty="0" err="1"/>
              <a:t>kebidanan</a:t>
            </a:r>
            <a:r>
              <a:rPr lang="en-ID" b="1" dirty="0"/>
              <a:t>. (ICM / WHO ) </a:t>
            </a:r>
          </a:p>
          <a:p>
            <a:r>
              <a:rPr lang="en-ID" b="1" dirty="0"/>
              <a:t>c.  </a:t>
            </a:r>
            <a:r>
              <a:rPr lang="en-ID" b="1" dirty="0" err="1"/>
              <a:t>Manajemen</a:t>
            </a:r>
            <a:r>
              <a:rPr lang="en-ID" b="1" dirty="0"/>
              <a:t>   </a:t>
            </a:r>
            <a:r>
              <a:rPr lang="en-ID" b="1" dirty="0" err="1"/>
              <a:t>pelayanan</a:t>
            </a:r>
            <a:r>
              <a:rPr lang="en-ID" b="1" dirty="0"/>
              <a:t>   </a:t>
            </a:r>
            <a:r>
              <a:rPr lang="en-ID" b="1" dirty="0" err="1"/>
              <a:t>kesehatan</a:t>
            </a:r>
            <a:r>
              <a:rPr lang="en-ID" b="1" dirty="0"/>
              <a:t>   </a:t>
            </a:r>
            <a:r>
              <a:rPr lang="en-ID" b="1" dirty="0" err="1"/>
              <a:t>adalah</a:t>
            </a:r>
            <a:r>
              <a:rPr lang="en-ID" b="1" dirty="0"/>
              <a:t>   :   </a:t>
            </a:r>
            <a:r>
              <a:rPr lang="en-ID" b="1" dirty="0" err="1"/>
              <a:t>Suatu</a:t>
            </a:r>
            <a:r>
              <a:rPr lang="en-ID" b="1" dirty="0"/>
              <a:t>   </a:t>
            </a:r>
            <a:r>
              <a:rPr lang="en-ID" b="1" dirty="0" err="1"/>
              <a:t>metode</a:t>
            </a:r>
            <a:r>
              <a:rPr lang="en-ID" b="1" dirty="0"/>
              <a:t>   </a:t>
            </a:r>
            <a:r>
              <a:rPr lang="en-ID" b="1" dirty="0" err="1"/>
              <a:t>pengaturan</a:t>
            </a:r>
            <a:r>
              <a:rPr lang="en-ID" b="1" dirty="0"/>
              <a:t>, </a:t>
            </a:r>
            <a:r>
              <a:rPr lang="en-ID" b="1" dirty="0" err="1"/>
              <a:t>pengorganisasian</a:t>
            </a:r>
            <a:r>
              <a:rPr lang="en-ID" b="1" dirty="0"/>
              <a:t> </a:t>
            </a:r>
            <a:r>
              <a:rPr lang="en-ID" b="1" dirty="0" err="1"/>
              <a:t>pikiran</a:t>
            </a:r>
            <a:r>
              <a:rPr lang="en-ID" b="1" dirty="0"/>
              <a:t> dan </a:t>
            </a:r>
            <a:r>
              <a:rPr lang="en-ID" b="1" dirty="0" err="1"/>
              <a:t>tindakan</a:t>
            </a:r>
            <a:r>
              <a:rPr lang="en-ID" b="1" dirty="0"/>
              <a:t> </a:t>
            </a:r>
            <a:r>
              <a:rPr lang="en-ID" b="1" dirty="0" err="1"/>
              <a:t>dalam</a:t>
            </a:r>
            <a:r>
              <a:rPr lang="en-ID" b="1" dirty="0"/>
              <a:t> </a:t>
            </a:r>
            <a:r>
              <a:rPr lang="en-ID" b="1" dirty="0" err="1"/>
              <a:t>suatu</a:t>
            </a:r>
            <a:r>
              <a:rPr lang="en-ID" b="1" dirty="0"/>
              <a:t> </a:t>
            </a:r>
            <a:r>
              <a:rPr lang="en-ID" b="1" dirty="0" err="1"/>
              <a:t>urutan</a:t>
            </a:r>
            <a:r>
              <a:rPr lang="en-ID" b="1" dirty="0"/>
              <a:t> yang </a:t>
            </a:r>
            <a:r>
              <a:rPr lang="en-ID" b="1" dirty="0" err="1"/>
              <a:t>logis</a:t>
            </a:r>
            <a:r>
              <a:rPr lang="en-ID" b="1" dirty="0"/>
              <a:t> dan </a:t>
            </a:r>
            <a:r>
              <a:rPr lang="en-ID" b="1" dirty="0" err="1"/>
              <a:t>menguntungkan</a:t>
            </a:r>
            <a:r>
              <a:rPr lang="en-ID" b="1" dirty="0"/>
              <a:t> </a:t>
            </a:r>
            <a:r>
              <a:rPr lang="en-ID" b="1" dirty="0" err="1"/>
              <a:t>baik</a:t>
            </a:r>
            <a:r>
              <a:rPr lang="en-ID" b="1" dirty="0"/>
              <a:t> </a:t>
            </a:r>
            <a:r>
              <a:rPr lang="en-ID" b="1" dirty="0" err="1"/>
              <a:t>bagi</a:t>
            </a:r>
            <a:r>
              <a:rPr lang="en-ID" b="1" dirty="0"/>
              <a:t> </a:t>
            </a:r>
            <a:r>
              <a:rPr lang="en-ID" b="1" dirty="0" err="1"/>
              <a:t>pasien</a:t>
            </a:r>
            <a:r>
              <a:rPr lang="en-ID" b="1" dirty="0"/>
              <a:t> </a:t>
            </a:r>
            <a:r>
              <a:rPr lang="en-ID" b="1" dirty="0" err="1"/>
              <a:t>maupun</a:t>
            </a:r>
            <a:r>
              <a:rPr lang="en-ID" b="1" dirty="0"/>
              <a:t> </a:t>
            </a:r>
            <a:r>
              <a:rPr lang="en-ID" b="1" dirty="0" err="1"/>
              <a:t>petugas</a:t>
            </a:r>
            <a:r>
              <a:rPr lang="en-ID" b="1" dirty="0"/>
              <a:t> </a:t>
            </a:r>
            <a:r>
              <a:rPr lang="en-ID" b="1" dirty="0" err="1"/>
              <a:t>kesehatan</a:t>
            </a:r>
            <a:r>
              <a:rPr lang="en-ID" b="1" dirty="0"/>
              <a:t>. Proses </a:t>
            </a:r>
            <a:r>
              <a:rPr lang="en-ID" b="1" dirty="0" err="1"/>
              <a:t>pemecahan</a:t>
            </a:r>
            <a:r>
              <a:rPr lang="en-ID" b="1" dirty="0"/>
              <a:t>  </a:t>
            </a:r>
            <a:r>
              <a:rPr lang="en-ID" b="1" dirty="0" err="1"/>
              <a:t>masalah</a:t>
            </a:r>
            <a:r>
              <a:rPr lang="en-ID" b="1" dirty="0"/>
              <a:t>  yang  di  </a:t>
            </a:r>
            <a:r>
              <a:rPr lang="en-ID" b="1" dirty="0" err="1"/>
              <a:t>gunakan</a:t>
            </a:r>
            <a:r>
              <a:rPr lang="en-ID" b="1" dirty="0"/>
              <a:t>  </a:t>
            </a:r>
            <a:r>
              <a:rPr lang="en-ID" b="1" dirty="0" err="1"/>
              <a:t>sebagai</a:t>
            </a:r>
            <a:r>
              <a:rPr lang="en-ID" b="1" dirty="0"/>
              <a:t>  </a:t>
            </a:r>
            <a:r>
              <a:rPr lang="en-ID" b="1" dirty="0" err="1"/>
              <a:t>metode</a:t>
            </a:r>
            <a:r>
              <a:rPr lang="en-ID" b="1" dirty="0"/>
              <a:t>  </a:t>
            </a:r>
            <a:r>
              <a:rPr lang="en-ID" b="1" dirty="0" err="1"/>
              <a:t>untuk</a:t>
            </a:r>
            <a:r>
              <a:rPr lang="en-ID" b="1" dirty="0"/>
              <a:t> </a:t>
            </a:r>
            <a:r>
              <a:rPr lang="en-ID" b="1" dirty="0" err="1"/>
              <a:t>mengorganisasikan</a:t>
            </a:r>
            <a:r>
              <a:rPr lang="en-ID" b="1" dirty="0"/>
              <a:t> </a:t>
            </a:r>
            <a:r>
              <a:rPr lang="en-ID" b="1" dirty="0" err="1"/>
              <a:t>pikiran</a:t>
            </a:r>
            <a:r>
              <a:rPr lang="en-ID" b="1" dirty="0"/>
              <a:t> dan </a:t>
            </a:r>
            <a:r>
              <a:rPr lang="en-ID" b="1" dirty="0" err="1"/>
              <a:t>tindakan</a:t>
            </a:r>
            <a:r>
              <a:rPr lang="en-ID" b="1" dirty="0"/>
              <a:t> </a:t>
            </a:r>
            <a:r>
              <a:rPr lang="en-ID" b="1" dirty="0" err="1"/>
              <a:t>berdasarkan</a:t>
            </a:r>
            <a:r>
              <a:rPr lang="en-ID" b="1" dirty="0"/>
              <a:t> </a:t>
            </a:r>
            <a:r>
              <a:rPr lang="en-ID" b="1" dirty="0" err="1"/>
              <a:t>teori</a:t>
            </a:r>
            <a:r>
              <a:rPr lang="en-ID" b="1" dirty="0"/>
              <a:t> </a:t>
            </a:r>
            <a:r>
              <a:rPr lang="en-ID" b="1" dirty="0" err="1"/>
              <a:t>ilmiah</a:t>
            </a:r>
            <a:r>
              <a:rPr lang="en-ID" b="1" dirty="0"/>
              <a:t> </a:t>
            </a:r>
            <a:r>
              <a:rPr lang="en-ID" b="1" dirty="0" err="1"/>
              <a:t>penemuan</a:t>
            </a:r>
            <a:r>
              <a:rPr lang="en-ID" b="1" dirty="0"/>
              <a:t>- </a:t>
            </a:r>
            <a:r>
              <a:rPr lang="en-ID" b="1" dirty="0" err="1"/>
              <a:t>penemuan</a:t>
            </a:r>
            <a:r>
              <a:rPr lang="en-ID" b="1" dirty="0"/>
              <a:t>, </a:t>
            </a:r>
            <a:r>
              <a:rPr lang="en-ID" b="1" dirty="0" err="1"/>
              <a:t>keterampilan</a:t>
            </a:r>
            <a:r>
              <a:rPr lang="en-ID" b="1" dirty="0"/>
              <a:t>, </a:t>
            </a:r>
            <a:r>
              <a:rPr lang="en-ID" b="1" dirty="0" err="1"/>
              <a:t>dalam</a:t>
            </a:r>
            <a:r>
              <a:rPr lang="en-ID" b="1" dirty="0"/>
              <a:t> </a:t>
            </a:r>
            <a:r>
              <a:rPr lang="en-ID" b="1" dirty="0" err="1"/>
              <a:t>rangkaian</a:t>
            </a:r>
            <a:r>
              <a:rPr lang="en-ID" b="1" dirty="0"/>
              <a:t> </a:t>
            </a:r>
            <a:r>
              <a:rPr lang="en-ID" b="1" dirty="0" err="1"/>
              <a:t>atau</a:t>
            </a:r>
            <a:r>
              <a:rPr lang="en-ID" b="1" dirty="0"/>
              <a:t> </a:t>
            </a:r>
            <a:r>
              <a:rPr lang="en-ID" b="1" dirty="0" err="1"/>
              <a:t>tahapan</a:t>
            </a:r>
            <a:r>
              <a:rPr lang="en-ID" b="1" dirty="0"/>
              <a:t> yang </a:t>
            </a:r>
            <a:r>
              <a:rPr lang="en-ID" b="1" dirty="0" err="1"/>
              <a:t>logis</a:t>
            </a:r>
            <a:r>
              <a:rPr lang="en-ID" b="1" dirty="0"/>
              <a:t> </a:t>
            </a:r>
            <a:r>
              <a:rPr lang="en-ID" b="1" dirty="0" err="1"/>
              <a:t>untuk</a:t>
            </a:r>
            <a:r>
              <a:rPr lang="en-ID" b="1" dirty="0"/>
              <a:t> </a:t>
            </a:r>
            <a:r>
              <a:rPr lang="en-ID" b="1" dirty="0" err="1"/>
              <a:t>pengambilan</a:t>
            </a:r>
            <a:r>
              <a:rPr lang="en-ID" b="1" dirty="0"/>
              <a:t> </a:t>
            </a:r>
            <a:r>
              <a:rPr lang="en-ID" b="1" dirty="0" err="1"/>
              <a:t>suatu</a:t>
            </a:r>
            <a:r>
              <a:rPr lang="en-ID" b="1" dirty="0"/>
              <a:t> </a:t>
            </a:r>
            <a:r>
              <a:rPr lang="en-ID" b="1" dirty="0" err="1"/>
              <a:t>keputusan</a:t>
            </a:r>
            <a:r>
              <a:rPr lang="en-ID" b="1" dirty="0"/>
              <a:t> dan </a:t>
            </a:r>
            <a:r>
              <a:rPr lang="en-ID" b="1" dirty="0" err="1"/>
              <a:t>berfokus</a:t>
            </a:r>
            <a:r>
              <a:rPr lang="en-ID" b="1" dirty="0"/>
              <a:t> pada </a:t>
            </a:r>
            <a:r>
              <a:rPr lang="en-ID" b="1" dirty="0" err="1"/>
              <a:t>klien</a:t>
            </a:r>
            <a:r>
              <a:rPr lang="en-ID" b="1" dirty="0"/>
              <a:t> (Varney, 1977) </a:t>
            </a:r>
          </a:p>
        </p:txBody>
      </p:sp>
    </p:spTree>
    <p:extLst>
      <p:ext uri="{BB962C8B-B14F-4D97-AF65-F5344CB8AC3E}">
        <p14:creationId xmlns:p14="http://schemas.microsoft.com/office/powerpoint/2010/main" val="4263771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56D08F5-90E1-0EDB-EF71-C21A043810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973668"/>
            <a:ext cx="9776282" cy="706964"/>
          </a:xfrm>
        </p:spPr>
        <p:txBody>
          <a:bodyPr/>
          <a:lstStyle/>
          <a:p>
            <a:r>
              <a:rPr lang="en-ID" sz="2800" b="1" dirty="0" err="1"/>
              <a:t>Perencanaan</a:t>
            </a:r>
            <a:r>
              <a:rPr lang="en-ID" sz="2800" b="1" dirty="0"/>
              <a:t> </a:t>
            </a:r>
            <a:r>
              <a:rPr lang="en-ID" sz="2800" b="1" dirty="0" err="1"/>
              <a:t>Dalam</a:t>
            </a:r>
            <a:r>
              <a:rPr lang="en-ID" sz="2800" b="1" dirty="0"/>
              <a:t> </a:t>
            </a:r>
            <a:r>
              <a:rPr lang="en-ID" sz="2800" b="1" dirty="0" err="1"/>
              <a:t>Manajemen</a:t>
            </a:r>
            <a:r>
              <a:rPr lang="en-ID" sz="2800" b="1" dirty="0"/>
              <a:t> </a:t>
            </a:r>
            <a:r>
              <a:rPr lang="en-ID" sz="2800" b="1" dirty="0" err="1"/>
              <a:t>Pelayanan</a:t>
            </a:r>
            <a:r>
              <a:rPr lang="en-ID" sz="2800" b="1" dirty="0"/>
              <a:t> </a:t>
            </a:r>
            <a:r>
              <a:rPr lang="en-ID" sz="2800" b="1" dirty="0" err="1"/>
              <a:t>Kebidanan</a:t>
            </a:r>
            <a:r>
              <a:rPr lang="en-ID" sz="2800" b="1" dirty="0"/>
              <a:t> </a:t>
            </a:r>
            <a:r>
              <a:rPr lang="en-ID" sz="2800" b="1" dirty="0" err="1"/>
              <a:t>Unsur</a:t>
            </a:r>
            <a:r>
              <a:rPr lang="en-ID" sz="2800" b="1" dirty="0"/>
              <a:t> </a:t>
            </a:r>
            <a:r>
              <a:rPr lang="en-ID" sz="2800" b="1" dirty="0" err="1"/>
              <a:t>Pokok</a:t>
            </a:r>
            <a:r>
              <a:rPr lang="en-ID" sz="2800" b="1" dirty="0"/>
              <a:t> </a:t>
            </a:r>
            <a:r>
              <a:rPr lang="en-ID" sz="2800" b="1" dirty="0" err="1"/>
              <a:t>Perencanaan</a:t>
            </a:r>
            <a:r>
              <a:rPr lang="en-ID" sz="2800" b="1" dirty="0"/>
              <a:t> </a:t>
            </a:r>
            <a:r>
              <a:rPr lang="en-ID" sz="2800" b="1" dirty="0" err="1"/>
              <a:t>Dalan</a:t>
            </a:r>
            <a:r>
              <a:rPr lang="en-ID" sz="2800" b="1" dirty="0"/>
              <a:t> </a:t>
            </a:r>
            <a:r>
              <a:rPr lang="en-ID" sz="2800" b="1" dirty="0" err="1"/>
              <a:t>Manajemen</a:t>
            </a:r>
            <a:r>
              <a:rPr lang="en-ID" sz="2800" b="1" dirty="0"/>
              <a:t> </a:t>
            </a:r>
            <a:r>
              <a:rPr lang="en-ID" sz="2800" b="1" dirty="0" err="1"/>
              <a:t>Pelayanan</a:t>
            </a:r>
            <a:r>
              <a:rPr lang="en-ID" sz="2800" b="1" dirty="0"/>
              <a:t> </a:t>
            </a:r>
            <a:r>
              <a:rPr lang="en-ID" sz="2800" b="1" dirty="0" err="1"/>
              <a:t>Kebidanan</a:t>
            </a:r>
            <a:endParaRPr lang="en-ID" sz="28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A2DD48C-9D88-A4D3-1D51-B42FCA9ECF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783609"/>
            <a:ext cx="10621410" cy="3416300"/>
          </a:xfrm>
        </p:spPr>
        <p:txBody>
          <a:bodyPr>
            <a:normAutofit fontScale="92500" lnSpcReduction="10000"/>
          </a:bodyPr>
          <a:lstStyle/>
          <a:p>
            <a:r>
              <a:rPr lang="en-ID" dirty="0"/>
              <a:t>A.  </a:t>
            </a:r>
            <a:r>
              <a:rPr lang="en-ID" b="1" dirty="0"/>
              <a:t>Input </a:t>
            </a:r>
            <a:r>
              <a:rPr lang="en-ID" b="1" dirty="0" err="1"/>
              <a:t>Input</a:t>
            </a:r>
            <a:r>
              <a:rPr lang="en-ID" b="1" dirty="0"/>
              <a:t> (</a:t>
            </a:r>
            <a:r>
              <a:rPr lang="en-ID" b="1" dirty="0" err="1"/>
              <a:t>struktur</a:t>
            </a:r>
            <a:r>
              <a:rPr lang="en-ID" b="1" dirty="0"/>
              <a:t>), </a:t>
            </a:r>
            <a:r>
              <a:rPr lang="en-ID" b="1" dirty="0" err="1"/>
              <a:t>ialah</a:t>
            </a:r>
            <a:r>
              <a:rPr lang="en-ID" b="1" dirty="0"/>
              <a:t> </a:t>
            </a:r>
            <a:r>
              <a:rPr lang="en-ID" b="1" dirty="0" err="1"/>
              <a:t>segala</a:t>
            </a:r>
            <a:r>
              <a:rPr lang="en-ID" b="1" dirty="0"/>
              <a:t> </a:t>
            </a:r>
            <a:r>
              <a:rPr lang="en-ID" b="1" dirty="0" err="1"/>
              <a:t>sumber</a:t>
            </a:r>
            <a:r>
              <a:rPr lang="en-ID" b="1" dirty="0"/>
              <a:t> </a:t>
            </a:r>
            <a:r>
              <a:rPr lang="en-ID" b="1" dirty="0" err="1"/>
              <a:t>daya</a:t>
            </a:r>
            <a:r>
              <a:rPr lang="en-ID" b="1" dirty="0"/>
              <a:t> yang </a:t>
            </a:r>
            <a:r>
              <a:rPr lang="en-ID" b="1" dirty="0" err="1"/>
              <a:t>diperlukan</a:t>
            </a:r>
            <a:r>
              <a:rPr lang="en-ID" b="1" dirty="0"/>
              <a:t> </a:t>
            </a:r>
            <a:r>
              <a:rPr lang="en-ID" b="1" dirty="0" err="1"/>
              <a:t>untuk</a:t>
            </a:r>
            <a:r>
              <a:rPr lang="en-ID" b="1" dirty="0"/>
              <a:t> </a:t>
            </a:r>
            <a:r>
              <a:rPr lang="en-ID" b="1" dirty="0" err="1"/>
              <a:t>melakukan</a:t>
            </a:r>
            <a:r>
              <a:rPr lang="en-ID" b="1" dirty="0"/>
              <a:t> </a:t>
            </a:r>
            <a:r>
              <a:rPr lang="en-ID" b="1" dirty="0" err="1"/>
              <a:t>pelayanan</a:t>
            </a:r>
            <a:r>
              <a:rPr lang="en-ID" b="1" dirty="0"/>
              <a:t> </a:t>
            </a:r>
            <a:r>
              <a:rPr lang="en-ID" b="1" dirty="0" err="1"/>
              <a:t>kesehatan</a:t>
            </a:r>
            <a:r>
              <a:rPr lang="en-ID" b="1" dirty="0"/>
              <a:t>, </a:t>
            </a:r>
            <a:r>
              <a:rPr lang="en-ID" b="1" dirty="0" err="1"/>
              <a:t>seperti</a:t>
            </a:r>
            <a:r>
              <a:rPr lang="en-ID" b="1" dirty="0"/>
              <a:t> SDM, dana, </a:t>
            </a:r>
            <a:r>
              <a:rPr lang="en-ID" b="1" dirty="0" err="1"/>
              <a:t>obat</a:t>
            </a:r>
            <a:r>
              <a:rPr lang="en-ID" b="1" dirty="0"/>
              <a:t>, </a:t>
            </a:r>
            <a:r>
              <a:rPr lang="en-ID" b="1" dirty="0" err="1"/>
              <a:t>fasilitas</a:t>
            </a:r>
            <a:r>
              <a:rPr lang="en-ID" b="1" dirty="0"/>
              <a:t>, </a:t>
            </a:r>
            <a:r>
              <a:rPr lang="en-ID" b="1" dirty="0" err="1"/>
              <a:t>peralatan</a:t>
            </a:r>
            <a:r>
              <a:rPr lang="en-ID" b="1" dirty="0"/>
              <a:t>, </a:t>
            </a:r>
            <a:r>
              <a:rPr lang="en-ID" b="1" dirty="0" err="1"/>
              <a:t>bahan</a:t>
            </a:r>
            <a:r>
              <a:rPr lang="en-ID" b="1" dirty="0"/>
              <a:t>, </a:t>
            </a:r>
            <a:r>
              <a:rPr lang="en-ID" b="1" dirty="0" err="1"/>
              <a:t>teknologi</a:t>
            </a:r>
            <a:r>
              <a:rPr lang="en-ID" b="1" dirty="0"/>
              <a:t>, </a:t>
            </a:r>
            <a:r>
              <a:rPr lang="en-ID" b="1" dirty="0" err="1"/>
              <a:t>organisasi</a:t>
            </a:r>
            <a:r>
              <a:rPr lang="en-ID" b="1" dirty="0"/>
              <a:t>, </a:t>
            </a:r>
            <a:r>
              <a:rPr lang="en-ID" b="1" dirty="0" err="1"/>
              <a:t>informasi</a:t>
            </a:r>
            <a:r>
              <a:rPr lang="en-ID" b="1" dirty="0"/>
              <a:t> dan lain-lain INPUT </a:t>
            </a:r>
            <a:r>
              <a:rPr lang="en-ID" b="1" dirty="0" err="1"/>
              <a:t>Merujuk</a:t>
            </a:r>
            <a:r>
              <a:rPr lang="en-ID" b="1" dirty="0"/>
              <a:t> pada </a:t>
            </a:r>
            <a:r>
              <a:rPr lang="en-ID" b="1" dirty="0" err="1"/>
              <a:t>sumber-sumber</a:t>
            </a:r>
            <a:r>
              <a:rPr lang="en-ID" b="1" dirty="0"/>
              <a:t> yang </a:t>
            </a:r>
            <a:r>
              <a:rPr lang="en-ID" b="1" dirty="0" err="1"/>
              <a:t>diperlukan</a:t>
            </a:r>
            <a:r>
              <a:rPr lang="en-ID" b="1" dirty="0"/>
              <a:t> </a:t>
            </a:r>
            <a:r>
              <a:rPr lang="en-ID" b="1" dirty="0" err="1"/>
              <a:t>untuk</a:t>
            </a:r>
            <a:r>
              <a:rPr lang="en-ID" b="1" dirty="0"/>
              <a:t> </a:t>
            </a:r>
            <a:r>
              <a:rPr lang="en-ID" b="1" dirty="0" err="1"/>
              <a:t>melaksanakan</a:t>
            </a:r>
            <a:r>
              <a:rPr lang="en-ID" b="1" dirty="0"/>
              <a:t> </a:t>
            </a:r>
            <a:r>
              <a:rPr lang="en-ID" b="1" dirty="0" err="1"/>
              <a:t>aktifitas</a:t>
            </a:r>
            <a:r>
              <a:rPr lang="en-ID" b="1" dirty="0"/>
              <a:t> yang </a:t>
            </a:r>
            <a:r>
              <a:rPr lang="en-ID" b="1" dirty="0" err="1"/>
              <a:t>meliputi</a:t>
            </a:r>
            <a:r>
              <a:rPr lang="en-ID" b="1" dirty="0"/>
              <a:t> : </a:t>
            </a:r>
          </a:p>
          <a:p>
            <a:r>
              <a:rPr lang="en-ID" b="1" dirty="0"/>
              <a:t>1. Man : Tenaga yang di </a:t>
            </a:r>
            <a:r>
              <a:rPr lang="en-ID" b="1" dirty="0" err="1"/>
              <a:t>manfaatkan</a:t>
            </a:r>
            <a:r>
              <a:rPr lang="en-ID" b="1" dirty="0"/>
              <a:t>. </a:t>
            </a:r>
            <a:r>
              <a:rPr lang="en-ID" b="1" dirty="0" err="1"/>
              <a:t>Contoh</a:t>
            </a:r>
            <a:r>
              <a:rPr lang="en-ID" b="1" dirty="0"/>
              <a:t> : Staf </a:t>
            </a:r>
            <a:r>
              <a:rPr lang="en-ID" b="1" dirty="0" err="1"/>
              <a:t>atau</a:t>
            </a:r>
            <a:r>
              <a:rPr lang="en-ID" b="1" dirty="0"/>
              <a:t> </a:t>
            </a:r>
            <a:r>
              <a:rPr lang="en-ID" b="1" dirty="0" err="1"/>
              <a:t>Bidan</a:t>
            </a:r>
            <a:r>
              <a:rPr lang="en-ID" b="1" dirty="0"/>
              <a:t> yang </a:t>
            </a:r>
            <a:r>
              <a:rPr lang="en-ID" b="1" dirty="0" err="1"/>
              <a:t>kompeten</a:t>
            </a:r>
            <a:r>
              <a:rPr lang="en-ID" b="1" dirty="0"/>
              <a:t> </a:t>
            </a:r>
          </a:p>
          <a:p>
            <a:r>
              <a:rPr lang="en-ID" b="1" dirty="0"/>
              <a:t>2. Money : </a:t>
            </a:r>
            <a:r>
              <a:rPr lang="en-ID" b="1" dirty="0" err="1"/>
              <a:t>Anggaran</a:t>
            </a:r>
            <a:r>
              <a:rPr lang="en-ID" b="1" dirty="0"/>
              <a:t> yang di </a:t>
            </a:r>
            <a:r>
              <a:rPr lang="en-ID" b="1" dirty="0" err="1"/>
              <a:t>butuhkan</a:t>
            </a:r>
            <a:r>
              <a:rPr lang="en-ID" b="1" dirty="0"/>
              <a:t> </a:t>
            </a:r>
            <a:r>
              <a:rPr lang="en-ID" b="1" dirty="0" err="1"/>
              <a:t>atau</a:t>
            </a:r>
            <a:r>
              <a:rPr lang="en-ID" b="1" dirty="0"/>
              <a:t> dana </a:t>
            </a:r>
            <a:r>
              <a:rPr lang="en-ID" b="1" dirty="0" err="1"/>
              <a:t>untuk</a:t>
            </a:r>
            <a:r>
              <a:rPr lang="en-ID" b="1" dirty="0"/>
              <a:t> program </a:t>
            </a:r>
          </a:p>
          <a:p>
            <a:r>
              <a:rPr lang="en-ID" b="1" dirty="0"/>
              <a:t>3. Material : </a:t>
            </a:r>
            <a:r>
              <a:rPr lang="en-ID" b="1" dirty="0" err="1"/>
              <a:t>Bakau</a:t>
            </a:r>
            <a:r>
              <a:rPr lang="en-ID" b="1" dirty="0"/>
              <a:t> </a:t>
            </a:r>
            <a:r>
              <a:rPr lang="en-ID" b="1" dirty="0" err="1"/>
              <a:t>atau</a:t>
            </a:r>
            <a:r>
              <a:rPr lang="en-ID" b="1" dirty="0"/>
              <a:t> </a:t>
            </a:r>
            <a:r>
              <a:rPr lang="en-ID" b="1" dirty="0" err="1"/>
              <a:t>materi</a:t>
            </a:r>
            <a:r>
              <a:rPr lang="en-ID" b="1" dirty="0"/>
              <a:t> ( </a:t>
            </a:r>
            <a:r>
              <a:rPr lang="en-ID" b="1" dirty="0" err="1"/>
              <a:t>sarana</a:t>
            </a:r>
            <a:r>
              <a:rPr lang="en-ID" b="1" dirty="0"/>
              <a:t> dan </a:t>
            </a:r>
            <a:r>
              <a:rPr lang="en-ID" b="1" dirty="0" err="1"/>
              <a:t>prasarana</a:t>
            </a:r>
            <a:r>
              <a:rPr lang="en-ID" b="1" dirty="0"/>
              <a:t> ) yang </a:t>
            </a:r>
            <a:r>
              <a:rPr lang="en-ID" b="1" dirty="0" err="1"/>
              <a:t>dibutuhkan</a:t>
            </a:r>
            <a:r>
              <a:rPr lang="en-ID" b="1" dirty="0"/>
              <a:t> </a:t>
            </a:r>
          </a:p>
          <a:p>
            <a:r>
              <a:rPr lang="en-ID" b="1" dirty="0"/>
              <a:t>4. </a:t>
            </a:r>
            <a:r>
              <a:rPr lang="en-ID" b="1" dirty="0" err="1"/>
              <a:t>Metode</a:t>
            </a:r>
            <a:r>
              <a:rPr lang="en-ID" b="1" dirty="0"/>
              <a:t> : Cara yang di </a:t>
            </a:r>
            <a:r>
              <a:rPr lang="en-ID" b="1" dirty="0" err="1"/>
              <a:t>pergunakan</a:t>
            </a:r>
            <a:r>
              <a:rPr lang="en-ID" b="1" dirty="0"/>
              <a:t> </a:t>
            </a:r>
            <a:r>
              <a:rPr lang="en-ID" b="1" dirty="0" err="1"/>
              <a:t>dalam</a:t>
            </a:r>
            <a:r>
              <a:rPr lang="en-ID" b="1" dirty="0"/>
              <a:t> </a:t>
            </a:r>
            <a:r>
              <a:rPr lang="en-ID" b="1" dirty="0" err="1"/>
              <a:t>bekerja</a:t>
            </a:r>
            <a:r>
              <a:rPr lang="en-ID" b="1" dirty="0"/>
              <a:t> </a:t>
            </a:r>
            <a:r>
              <a:rPr lang="en-ID" b="1" dirty="0" err="1"/>
              <a:t>atau</a:t>
            </a:r>
            <a:r>
              <a:rPr lang="en-ID" b="1" dirty="0"/>
              <a:t> </a:t>
            </a:r>
            <a:r>
              <a:rPr lang="en-ID" b="1" dirty="0" err="1"/>
              <a:t>prosedur</a:t>
            </a:r>
            <a:r>
              <a:rPr lang="en-ID" b="1" dirty="0"/>
              <a:t> </a:t>
            </a:r>
            <a:r>
              <a:rPr lang="en-ID" b="1" dirty="0" err="1"/>
              <a:t>kerja</a:t>
            </a:r>
            <a:r>
              <a:rPr lang="en-ID" b="1" dirty="0"/>
              <a:t> </a:t>
            </a:r>
          </a:p>
          <a:p>
            <a:r>
              <a:rPr lang="en-ID" b="1" dirty="0"/>
              <a:t>5. Minute / Time : </a:t>
            </a:r>
            <a:r>
              <a:rPr lang="en-ID" b="1" dirty="0" err="1"/>
              <a:t>Jangka</a:t>
            </a:r>
            <a:r>
              <a:rPr lang="en-ID" b="1" dirty="0"/>
              <a:t> </a:t>
            </a:r>
            <a:r>
              <a:rPr lang="en-ID" b="1" dirty="0" err="1"/>
              <a:t>waktu</a:t>
            </a:r>
            <a:r>
              <a:rPr lang="en-ID" b="1" dirty="0"/>
              <a:t> </a:t>
            </a:r>
            <a:r>
              <a:rPr lang="en-ID" b="1" dirty="0" err="1"/>
              <a:t>pelaksanaan</a:t>
            </a:r>
            <a:r>
              <a:rPr lang="en-ID" b="1" dirty="0"/>
              <a:t> </a:t>
            </a:r>
            <a:r>
              <a:rPr lang="en-ID" b="1" dirty="0" err="1"/>
              <a:t>kegiatan</a:t>
            </a:r>
            <a:r>
              <a:rPr lang="en-ID" b="1" dirty="0"/>
              <a:t> program </a:t>
            </a:r>
          </a:p>
          <a:p>
            <a:r>
              <a:rPr lang="en-ID" b="1" dirty="0"/>
              <a:t>6. Market : Pasar dan </a:t>
            </a:r>
            <a:r>
              <a:rPr lang="en-ID" b="1" dirty="0" err="1"/>
              <a:t>pemasaran</a:t>
            </a:r>
            <a:r>
              <a:rPr lang="en-ID" b="1" dirty="0"/>
              <a:t> </a:t>
            </a:r>
            <a:r>
              <a:rPr lang="en-ID" b="1" dirty="0" err="1"/>
              <a:t>atau</a:t>
            </a:r>
            <a:r>
              <a:rPr lang="en-ID" b="1" dirty="0"/>
              <a:t> </a:t>
            </a:r>
            <a:r>
              <a:rPr lang="en-ID" b="1" dirty="0" err="1"/>
              <a:t>sarana</a:t>
            </a:r>
            <a:r>
              <a:rPr lang="en-ID" b="1" dirty="0"/>
              <a:t> program </a:t>
            </a:r>
          </a:p>
        </p:txBody>
      </p:sp>
    </p:spTree>
    <p:extLst>
      <p:ext uri="{BB962C8B-B14F-4D97-AF65-F5344CB8AC3E}">
        <p14:creationId xmlns:p14="http://schemas.microsoft.com/office/powerpoint/2010/main" val="1561705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C734A69-6E88-6EAE-9A2F-BA7863A859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803564"/>
            <a:ext cx="5079591" cy="5638800"/>
          </a:xfrm>
        </p:spPr>
        <p:txBody>
          <a:bodyPr/>
          <a:lstStyle/>
          <a:p>
            <a:r>
              <a:rPr lang="en-ID" sz="2400" b="1" dirty="0"/>
              <a:t>b. Proses Proses </a:t>
            </a:r>
            <a:r>
              <a:rPr lang="en-ID" sz="2400" b="1" dirty="0" err="1"/>
              <a:t>adalah</a:t>
            </a:r>
            <a:r>
              <a:rPr lang="en-ID" sz="2400" b="1" dirty="0"/>
              <a:t> </a:t>
            </a:r>
            <a:r>
              <a:rPr lang="en-ID" sz="2400" b="1" dirty="0" err="1"/>
              <a:t>Interaksi</a:t>
            </a:r>
            <a:r>
              <a:rPr lang="en-ID" sz="2400" b="1" dirty="0"/>
              <a:t> </a:t>
            </a:r>
            <a:r>
              <a:rPr lang="en-ID" sz="2400" b="1" dirty="0" err="1"/>
              <a:t>profesional</a:t>
            </a:r>
            <a:r>
              <a:rPr lang="en-ID" sz="2400" b="1" dirty="0"/>
              <a:t> </a:t>
            </a:r>
            <a:r>
              <a:rPr lang="en-ID" sz="2400" b="1" dirty="0" err="1"/>
              <a:t>antara</a:t>
            </a:r>
            <a:r>
              <a:rPr lang="en-ID" sz="2400" b="1" dirty="0"/>
              <a:t> </a:t>
            </a:r>
            <a:r>
              <a:rPr lang="en-ID" sz="2400" b="1" dirty="0" err="1"/>
              <a:t>pemberi</a:t>
            </a:r>
            <a:r>
              <a:rPr lang="en-ID" sz="2400" b="1" dirty="0"/>
              <a:t> </a:t>
            </a:r>
            <a:r>
              <a:rPr lang="en-ID" sz="2400" b="1" dirty="0" err="1"/>
              <a:t>pelayanan</a:t>
            </a:r>
            <a:r>
              <a:rPr lang="en-ID" sz="2400" b="1" dirty="0"/>
              <a:t> </a:t>
            </a:r>
            <a:r>
              <a:rPr lang="en-ID" sz="2400" b="1" dirty="0" err="1"/>
              <a:t>dengan</a:t>
            </a:r>
            <a:r>
              <a:rPr lang="en-ID" sz="2400" b="1" dirty="0"/>
              <a:t> </a:t>
            </a:r>
            <a:r>
              <a:rPr lang="en-ID" sz="2400" b="1" dirty="0" err="1"/>
              <a:t>konsumen</a:t>
            </a:r>
            <a:r>
              <a:rPr lang="en-ID" sz="2400" b="1" dirty="0"/>
              <a:t>  (</a:t>
            </a:r>
            <a:r>
              <a:rPr lang="en-ID" sz="2400" b="1" dirty="0" err="1"/>
              <a:t>pasien</a:t>
            </a:r>
            <a:r>
              <a:rPr lang="en-ID" sz="2400" b="1" dirty="0"/>
              <a:t>/</a:t>
            </a:r>
            <a:r>
              <a:rPr lang="en-ID" sz="2400" b="1" dirty="0" err="1"/>
              <a:t>masyarakat</a:t>
            </a:r>
            <a:r>
              <a:rPr lang="en-ID" sz="2400" b="1" dirty="0"/>
              <a:t>)  (</a:t>
            </a:r>
            <a:r>
              <a:rPr lang="en-ID" sz="2400" b="1" dirty="0" err="1"/>
              <a:t>Depkes</a:t>
            </a:r>
            <a:r>
              <a:rPr lang="en-ID" sz="2400" b="1" dirty="0"/>
              <a:t>  RI,  2001).  Proses  </a:t>
            </a:r>
            <a:r>
              <a:rPr lang="en-ID" sz="2400" b="1" dirty="0" err="1"/>
              <a:t>adalah</a:t>
            </a:r>
            <a:r>
              <a:rPr lang="en-ID" sz="2400" b="1" dirty="0"/>
              <a:t>   </a:t>
            </a:r>
            <a:r>
              <a:rPr lang="en-ID" sz="2400" b="1" dirty="0" err="1"/>
              <a:t>Suatu</a:t>
            </a:r>
            <a:r>
              <a:rPr lang="en-ID" sz="2400" b="1" dirty="0"/>
              <a:t> </a:t>
            </a:r>
            <a:r>
              <a:rPr lang="en-ID" sz="2400" b="1" dirty="0" err="1"/>
              <a:t>bentuk</a:t>
            </a:r>
            <a:r>
              <a:rPr lang="en-ID" sz="2400" b="1" dirty="0"/>
              <a:t> </a:t>
            </a:r>
            <a:r>
              <a:rPr lang="en-ID" sz="2400" b="1" dirty="0" err="1"/>
              <a:t>kegiatan</a:t>
            </a:r>
            <a:r>
              <a:rPr lang="en-ID" sz="2400" b="1" dirty="0"/>
              <a:t> yang </a:t>
            </a:r>
            <a:r>
              <a:rPr lang="en-ID" sz="2400" b="1" dirty="0" err="1"/>
              <a:t>berjalan</a:t>
            </a:r>
            <a:r>
              <a:rPr lang="en-ID" sz="2400" b="1" dirty="0"/>
              <a:t> </a:t>
            </a:r>
            <a:r>
              <a:rPr lang="en-ID" sz="2400" b="1" dirty="0" err="1"/>
              <a:t>dengan</a:t>
            </a:r>
            <a:r>
              <a:rPr lang="en-ID" sz="2400" b="1" dirty="0"/>
              <a:t> dan </a:t>
            </a:r>
            <a:r>
              <a:rPr lang="en-ID" sz="2400" b="1" dirty="0" err="1"/>
              <a:t>antara</a:t>
            </a:r>
            <a:r>
              <a:rPr lang="en-ID" sz="2400" b="1" dirty="0"/>
              <a:t> </a:t>
            </a:r>
            <a:r>
              <a:rPr lang="en-ID" sz="2400" b="1" dirty="0" err="1"/>
              <a:t>dokter</a:t>
            </a:r>
            <a:r>
              <a:rPr lang="en-ID" sz="2400" b="1" dirty="0"/>
              <a:t> dan </a:t>
            </a:r>
            <a:r>
              <a:rPr lang="en-ID" sz="2400" b="1" dirty="0" err="1"/>
              <a:t>pasien</a:t>
            </a:r>
            <a:r>
              <a:rPr lang="en-ID" sz="2400" b="1" dirty="0"/>
              <a:t>”. (Donabedian, 1980). Proses, </a:t>
            </a:r>
            <a:r>
              <a:rPr lang="en-ID" sz="2400" b="1" dirty="0" err="1"/>
              <a:t>ialah</a:t>
            </a:r>
            <a:r>
              <a:rPr lang="en-ID" sz="2400" b="1" dirty="0"/>
              <a:t> </a:t>
            </a:r>
            <a:r>
              <a:rPr lang="en-ID" sz="2400" b="1" dirty="0" err="1"/>
              <a:t>interaksi</a:t>
            </a:r>
            <a:r>
              <a:rPr lang="en-ID" sz="2400" b="1" dirty="0"/>
              <a:t> professional </a:t>
            </a:r>
            <a:r>
              <a:rPr lang="en-ID" sz="2400" b="1" dirty="0" err="1"/>
              <a:t>antara</a:t>
            </a:r>
            <a:r>
              <a:rPr lang="en-ID" sz="2400" b="1" dirty="0"/>
              <a:t> </a:t>
            </a:r>
            <a:r>
              <a:rPr lang="en-ID" sz="2400" b="1" dirty="0" err="1"/>
              <a:t>pemberi</a:t>
            </a:r>
            <a:r>
              <a:rPr lang="en-ID" sz="2400" b="1" dirty="0"/>
              <a:t> </a:t>
            </a:r>
            <a:r>
              <a:rPr lang="en-ID" sz="2400" b="1" dirty="0" err="1"/>
              <a:t>layanan</a:t>
            </a:r>
            <a:r>
              <a:rPr lang="en-ID" sz="2400" b="1" dirty="0"/>
              <a:t>  </a:t>
            </a:r>
            <a:r>
              <a:rPr lang="en-ID" sz="2400" b="1" dirty="0" err="1"/>
              <a:t>dengan</a:t>
            </a:r>
            <a:r>
              <a:rPr lang="en-ID" sz="2400" b="1" dirty="0"/>
              <a:t>  </a:t>
            </a:r>
            <a:r>
              <a:rPr lang="en-ID" sz="2400" b="1" dirty="0" err="1"/>
              <a:t>konsumen</a:t>
            </a:r>
            <a:r>
              <a:rPr lang="en-ID" sz="2400" b="1" dirty="0"/>
              <a:t>  (</a:t>
            </a:r>
            <a:r>
              <a:rPr lang="en-ID" sz="2400" b="1" dirty="0" err="1"/>
              <a:t>pasien</a:t>
            </a:r>
            <a:r>
              <a:rPr lang="en-ID" sz="2400" b="1" dirty="0"/>
              <a:t>  /  </a:t>
            </a:r>
            <a:r>
              <a:rPr lang="en-ID" sz="2400" b="1" dirty="0" err="1"/>
              <a:t>masyarakat</a:t>
            </a:r>
            <a:r>
              <a:rPr lang="en-ID" sz="2400" b="1" dirty="0"/>
              <a:t>  ).</a:t>
            </a:r>
            <a:r>
              <a:rPr lang="en-ID" sz="1000" b="1" dirty="0"/>
              <a:t>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2E4889D-A4AD-D44C-8D42-AF7DCCF344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95559" y="1745672"/>
            <a:ext cx="4548296" cy="4239491"/>
          </a:xfrm>
        </p:spPr>
        <p:txBody>
          <a:bodyPr>
            <a:normAutofit lnSpcReduction="10000"/>
          </a:bodyPr>
          <a:lstStyle/>
          <a:p>
            <a:r>
              <a:rPr lang="en-ID" b="1" dirty="0" err="1">
                <a:solidFill>
                  <a:srgbClr val="FF0000"/>
                </a:solidFill>
              </a:rPr>
              <a:t>Meliputi</a:t>
            </a:r>
            <a:r>
              <a:rPr lang="en-ID" b="1" dirty="0">
                <a:solidFill>
                  <a:srgbClr val="FF0000"/>
                </a:solidFill>
              </a:rPr>
              <a:t> </a:t>
            </a:r>
            <a:r>
              <a:rPr lang="en-ID" b="1" dirty="0" err="1">
                <a:solidFill>
                  <a:srgbClr val="FF0000"/>
                </a:solidFill>
              </a:rPr>
              <a:t>Manajemen</a:t>
            </a:r>
            <a:r>
              <a:rPr lang="en-ID" b="1" dirty="0">
                <a:solidFill>
                  <a:srgbClr val="FF0000"/>
                </a:solidFill>
              </a:rPr>
              <a:t> </a:t>
            </a:r>
            <a:r>
              <a:rPr lang="en-ID" b="1" dirty="0" err="1">
                <a:solidFill>
                  <a:srgbClr val="FF0000"/>
                </a:solidFill>
              </a:rPr>
              <a:t>Operasional</a:t>
            </a:r>
            <a:r>
              <a:rPr lang="en-ID" b="1" dirty="0">
                <a:solidFill>
                  <a:srgbClr val="FF0000"/>
                </a:solidFill>
              </a:rPr>
              <a:t> dan </a:t>
            </a:r>
            <a:r>
              <a:rPr lang="en-ID" b="1" dirty="0" err="1">
                <a:solidFill>
                  <a:srgbClr val="FF0000"/>
                </a:solidFill>
              </a:rPr>
              <a:t>Manajemen</a:t>
            </a:r>
            <a:r>
              <a:rPr lang="en-ID" b="1" dirty="0">
                <a:solidFill>
                  <a:srgbClr val="FF0000"/>
                </a:solidFill>
              </a:rPr>
              <a:t> </a:t>
            </a:r>
            <a:r>
              <a:rPr lang="en-ID" b="1" dirty="0" err="1">
                <a:solidFill>
                  <a:srgbClr val="FF0000"/>
                </a:solidFill>
              </a:rPr>
              <a:t>asuhan</a:t>
            </a:r>
            <a:r>
              <a:rPr lang="en-ID" b="1" dirty="0">
                <a:solidFill>
                  <a:srgbClr val="FF0000"/>
                </a:solidFill>
              </a:rPr>
              <a:t>. </a:t>
            </a:r>
          </a:p>
          <a:p>
            <a:pPr marL="457200" indent="-457200">
              <a:buAutoNum type="alphaLcPeriod"/>
            </a:pPr>
            <a:r>
              <a:rPr lang="en-ID" b="1" dirty="0" err="1">
                <a:solidFill>
                  <a:srgbClr val="FF0000"/>
                </a:solidFill>
              </a:rPr>
              <a:t>Perencanaan</a:t>
            </a:r>
            <a:r>
              <a:rPr lang="en-ID" b="1" dirty="0">
                <a:solidFill>
                  <a:srgbClr val="FF0000"/>
                </a:solidFill>
              </a:rPr>
              <a:t> ( P1 ) </a:t>
            </a:r>
          </a:p>
          <a:p>
            <a:pPr marL="457200" indent="-457200">
              <a:buAutoNum type="alphaLcPeriod"/>
            </a:pPr>
            <a:r>
              <a:rPr lang="en-ID" b="1" dirty="0" err="1">
                <a:solidFill>
                  <a:srgbClr val="FF0000"/>
                </a:solidFill>
              </a:rPr>
              <a:t>Pengorganisasian</a:t>
            </a:r>
            <a:r>
              <a:rPr lang="en-ID" b="1" dirty="0">
                <a:solidFill>
                  <a:srgbClr val="FF0000"/>
                </a:solidFill>
              </a:rPr>
              <a:t> ( P2 ) </a:t>
            </a:r>
          </a:p>
          <a:p>
            <a:pPr marL="457200" indent="-457200">
              <a:buAutoNum type="alphaLcPeriod"/>
            </a:pPr>
            <a:r>
              <a:rPr lang="en-ID" b="1" dirty="0" err="1">
                <a:solidFill>
                  <a:srgbClr val="FF0000"/>
                </a:solidFill>
              </a:rPr>
              <a:t>Penggerakan</a:t>
            </a:r>
            <a:r>
              <a:rPr lang="en-ID" b="1" dirty="0">
                <a:solidFill>
                  <a:srgbClr val="FF0000"/>
                </a:solidFill>
              </a:rPr>
              <a:t>  dan  </a:t>
            </a:r>
            <a:r>
              <a:rPr lang="en-ID" b="1" dirty="0" err="1">
                <a:solidFill>
                  <a:srgbClr val="FF0000"/>
                </a:solidFill>
              </a:rPr>
              <a:t>pelaksanaan</a:t>
            </a:r>
            <a:r>
              <a:rPr lang="en-ID" b="1" dirty="0">
                <a:solidFill>
                  <a:srgbClr val="FF0000"/>
                </a:solidFill>
              </a:rPr>
              <a:t>,  </a:t>
            </a:r>
            <a:r>
              <a:rPr lang="en-ID" b="1" dirty="0" err="1">
                <a:solidFill>
                  <a:srgbClr val="FF0000"/>
                </a:solidFill>
              </a:rPr>
              <a:t>Pengawasan</a:t>
            </a:r>
            <a:r>
              <a:rPr lang="en-ID" b="1" dirty="0">
                <a:solidFill>
                  <a:srgbClr val="FF0000"/>
                </a:solidFill>
              </a:rPr>
              <a:t>  dan  </a:t>
            </a:r>
            <a:r>
              <a:rPr lang="en-ID" b="1" dirty="0" err="1">
                <a:solidFill>
                  <a:srgbClr val="FF0000"/>
                </a:solidFill>
              </a:rPr>
              <a:t>Pengendalian</a:t>
            </a:r>
            <a:r>
              <a:rPr lang="en-ID" b="1" dirty="0">
                <a:solidFill>
                  <a:srgbClr val="FF0000"/>
                </a:solidFill>
              </a:rPr>
              <a:t>  (  P3  )  </a:t>
            </a:r>
          </a:p>
          <a:p>
            <a:pPr marL="457200" indent="-457200">
              <a:buAutoNum type="alphaLcPeriod"/>
            </a:pPr>
            <a:r>
              <a:rPr lang="en-ID" b="1" dirty="0">
                <a:solidFill>
                  <a:srgbClr val="FF0000"/>
                </a:solidFill>
              </a:rPr>
              <a:t>Output   Output   </a:t>
            </a:r>
            <a:r>
              <a:rPr lang="en-ID" b="1" dirty="0" err="1">
                <a:solidFill>
                  <a:srgbClr val="FF0000"/>
                </a:solidFill>
              </a:rPr>
              <a:t>Yaitu</a:t>
            </a:r>
            <a:r>
              <a:rPr lang="en-ID" b="1" dirty="0">
                <a:solidFill>
                  <a:srgbClr val="FF0000"/>
                </a:solidFill>
              </a:rPr>
              <a:t>   yang   </a:t>
            </a:r>
            <a:r>
              <a:rPr lang="en-ID" b="1" dirty="0" err="1">
                <a:solidFill>
                  <a:srgbClr val="FF0000"/>
                </a:solidFill>
              </a:rPr>
              <a:t>menunjuk</a:t>
            </a:r>
            <a:r>
              <a:rPr lang="en-ID" b="1" dirty="0">
                <a:solidFill>
                  <a:srgbClr val="FF0000"/>
                </a:solidFill>
              </a:rPr>
              <a:t>   pada   </a:t>
            </a:r>
            <a:r>
              <a:rPr lang="en-ID" b="1" dirty="0" err="1">
                <a:solidFill>
                  <a:srgbClr val="FF0000"/>
                </a:solidFill>
              </a:rPr>
              <a:t>penampilan</a:t>
            </a:r>
            <a:r>
              <a:rPr lang="en-ID" b="1" dirty="0">
                <a:solidFill>
                  <a:srgbClr val="FF0000"/>
                </a:solidFill>
              </a:rPr>
              <a:t>   (</a:t>
            </a:r>
            <a:r>
              <a:rPr lang="en-ID" b="1" dirty="0" err="1">
                <a:solidFill>
                  <a:srgbClr val="FF0000"/>
                </a:solidFill>
              </a:rPr>
              <a:t>perfomance</a:t>
            </a:r>
            <a:r>
              <a:rPr lang="en-ID" b="1" dirty="0">
                <a:solidFill>
                  <a:srgbClr val="FF0000"/>
                </a:solidFill>
              </a:rPr>
              <a:t>) </a:t>
            </a:r>
            <a:r>
              <a:rPr lang="en-ID" b="1" dirty="0" err="1">
                <a:solidFill>
                  <a:srgbClr val="FF0000"/>
                </a:solidFill>
              </a:rPr>
              <a:t>pelayanan</a:t>
            </a:r>
            <a:r>
              <a:rPr lang="en-ID" b="1" dirty="0">
                <a:solidFill>
                  <a:srgbClr val="FF0000"/>
                </a:solidFill>
              </a:rPr>
              <a:t> </a:t>
            </a:r>
            <a:r>
              <a:rPr lang="en-ID" b="1" dirty="0" err="1">
                <a:solidFill>
                  <a:srgbClr val="FF0000"/>
                </a:solidFill>
              </a:rPr>
              <a:t>kesehatan</a:t>
            </a:r>
            <a:r>
              <a:rPr lang="en-ID" b="1" dirty="0">
                <a:solidFill>
                  <a:srgbClr val="FF0000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937432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766CDE6-4E7E-729B-7055-222AF84D9F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445" y="724286"/>
            <a:ext cx="8761413" cy="706964"/>
          </a:xfrm>
        </p:spPr>
        <p:txBody>
          <a:bodyPr/>
          <a:lstStyle/>
          <a:p>
            <a:r>
              <a:rPr lang="it-IT" b="1" dirty="0"/>
              <a:t>Akreditasi, Registrasi dan Lisensi Profesi Bidan</a:t>
            </a:r>
            <a:endParaRPr lang="en-ID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E7095B31-728E-9682-72BA-D218C45B86F8}"/>
              </a:ext>
            </a:extLst>
          </p:cNvPr>
          <p:cNvSpPr txBox="1"/>
          <p:nvPr/>
        </p:nvSpPr>
        <p:spPr>
          <a:xfrm>
            <a:off x="471054" y="2379069"/>
            <a:ext cx="10335492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sz="2000" b="1" dirty="0" err="1"/>
              <a:t>Selain</a:t>
            </a:r>
            <a:r>
              <a:rPr lang="en-ID" sz="2000" b="1" dirty="0"/>
              <a:t> </a:t>
            </a:r>
            <a:r>
              <a:rPr lang="en-ID" sz="2000" b="1" dirty="0" err="1"/>
              <a:t>pendidikan</a:t>
            </a:r>
            <a:r>
              <a:rPr lang="en-ID" sz="2000" b="1" dirty="0"/>
              <a:t>, </a:t>
            </a:r>
            <a:r>
              <a:rPr lang="en-ID" sz="2000" b="1" dirty="0" err="1"/>
              <a:t>pengembangan</a:t>
            </a:r>
            <a:r>
              <a:rPr lang="en-ID" sz="2000" b="1" dirty="0"/>
              <a:t> </a:t>
            </a:r>
            <a:r>
              <a:rPr lang="en-ID" sz="2000" b="1" dirty="0" err="1"/>
              <a:t>profesi</a:t>
            </a:r>
            <a:r>
              <a:rPr lang="en-ID" sz="2000" b="1" dirty="0"/>
              <a:t> </a:t>
            </a:r>
            <a:r>
              <a:rPr lang="en-ID" sz="2000" b="1" dirty="0" err="1"/>
              <a:t>bidan</a:t>
            </a:r>
            <a:r>
              <a:rPr lang="en-ID" sz="2000" b="1" dirty="0"/>
              <a:t> juga </a:t>
            </a:r>
            <a:r>
              <a:rPr lang="en-ID" sz="2000" b="1" dirty="0" err="1"/>
              <a:t>dilakukan</a:t>
            </a:r>
            <a:r>
              <a:rPr lang="en-ID" sz="2000" b="1" dirty="0"/>
              <a:t> </a:t>
            </a:r>
            <a:r>
              <a:rPr lang="en-ID" sz="2000" b="1" dirty="0" err="1"/>
              <a:t>dengan</a:t>
            </a:r>
            <a:r>
              <a:rPr lang="en-ID" sz="2000" b="1" dirty="0"/>
              <a:t> </a:t>
            </a:r>
            <a:r>
              <a:rPr lang="en-ID" sz="2000" b="1" dirty="0" err="1"/>
              <a:t>kegiatan</a:t>
            </a:r>
            <a:r>
              <a:rPr lang="en-ID" sz="2000" b="1" dirty="0"/>
              <a:t> </a:t>
            </a:r>
            <a:r>
              <a:rPr lang="en-ID" sz="2000" b="1" dirty="0" err="1"/>
              <a:t>sertifkasi</a:t>
            </a:r>
            <a:r>
              <a:rPr lang="en-ID" sz="2000" b="1" dirty="0"/>
              <a:t>, </a:t>
            </a:r>
            <a:r>
              <a:rPr lang="en-ID" sz="2000" b="1" dirty="0" err="1"/>
              <a:t>registrasi</a:t>
            </a:r>
            <a:r>
              <a:rPr lang="en-ID" sz="2000" b="1" dirty="0"/>
              <a:t> dan </a:t>
            </a:r>
            <a:r>
              <a:rPr lang="en-ID" sz="2000" b="1" dirty="0" err="1"/>
              <a:t>lisensi</a:t>
            </a:r>
            <a:r>
              <a:rPr lang="en-ID" sz="2000" b="1" dirty="0"/>
              <a:t>. </a:t>
            </a:r>
            <a:r>
              <a:rPr lang="en-ID" sz="2000" b="1" dirty="0" err="1"/>
              <a:t>Tidak</a:t>
            </a:r>
            <a:r>
              <a:rPr lang="en-ID" sz="2000" b="1" dirty="0"/>
              <a:t> </a:t>
            </a:r>
            <a:r>
              <a:rPr lang="en-ID" sz="2000" b="1" dirty="0" err="1"/>
              <a:t>dapat</a:t>
            </a:r>
            <a:r>
              <a:rPr lang="en-ID" sz="2000" b="1" dirty="0"/>
              <a:t> </a:t>
            </a:r>
            <a:r>
              <a:rPr lang="en-ID" sz="2000" b="1" dirty="0" err="1"/>
              <a:t>dipungkiri</a:t>
            </a:r>
            <a:r>
              <a:rPr lang="en-ID" sz="2000" b="1" dirty="0"/>
              <a:t> </a:t>
            </a:r>
            <a:r>
              <a:rPr lang="en-ID" sz="2000" b="1" dirty="0" err="1"/>
              <a:t>bahwa</a:t>
            </a:r>
            <a:r>
              <a:rPr lang="en-ID" sz="2000" b="1" dirty="0"/>
              <a:t> </a:t>
            </a:r>
            <a:r>
              <a:rPr lang="en-ID" sz="2000" b="1" dirty="0" err="1"/>
              <a:t>banyaknya</a:t>
            </a:r>
            <a:r>
              <a:rPr lang="en-ID" sz="2000" b="1" dirty="0"/>
              <a:t> </a:t>
            </a:r>
            <a:r>
              <a:rPr lang="en-ID" sz="2000" b="1" dirty="0" err="1"/>
              <a:t>institusi</a:t>
            </a:r>
            <a:r>
              <a:rPr lang="en-ID" sz="2000" b="1" dirty="0"/>
              <a:t> </a:t>
            </a:r>
            <a:r>
              <a:rPr lang="en-ID" sz="2000" b="1" dirty="0" err="1"/>
              <a:t>pendidikan</a:t>
            </a:r>
            <a:r>
              <a:rPr lang="en-ID" sz="2000" b="1" dirty="0"/>
              <a:t> </a:t>
            </a:r>
            <a:r>
              <a:rPr lang="en-ID" sz="2000" b="1" dirty="0" err="1"/>
              <a:t>kebidanan</a:t>
            </a:r>
            <a:r>
              <a:rPr lang="en-ID" sz="2000" b="1" dirty="0"/>
              <a:t> </a:t>
            </a:r>
            <a:r>
              <a:rPr lang="en-ID" sz="2000" b="1" dirty="0" err="1"/>
              <a:t>berpengaruh</a:t>
            </a:r>
            <a:r>
              <a:rPr lang="en-ID" sz="2000" b="1" dirty="0"/>
              <a:t> </a:t>
            </a:r>
            <a:r>
              <a:rPr lang="en-ID" sz="2000" b="1" dirty="0" err="1"/>
              <a:t>terhadap</a:t>
            </a:r>
            <a:r>
              <a:rPr lang="en-ID" sz="2000" b="1" dirty="0"/>
              <a:t> </a:t>
            </a:r>
            <a:r>
              <a:rPr lang="en-ID" sz="2000" b="1" dirty="0" err="1"/>
              <a:t>kualitas</a:t>
            </a:r>
            <a:r>
              <a:rPr lang="en-ID" sz="2000" b="1" dirty="0"/>
              <a:t> </a:t>
            </a:r>
            <a:r>
              <a:rPr lang="en-ID" sz="2000" b="1" dirty="0" err="1"/>
              <a:t>lulusan</a:t>
            </a:r>
            <a:r>
              <a:rPr lang="en-ID" sz="2000" b="1" dirty="0"/>
              <a:t> </a:t>
            </a:r>
            <a:r>
              <a:rPr lang="en-ID" sz="2000" b="1" dirty="0" err="1"/>
              <a:t>sehingga</a:t>
            </a:r>
            <a:r>
              <a:rPr lang="en-ID" sz="2000" b="1" dirty="0"/>
              <a:t> </a:t>
            </a:r>
            <a:r>
              <a:rPr lang="en-ID" sz="2000" b="1" dirty="0" err="1"/>
              <a:t>diperlukan</a:t>
            </a:r>
            <a:r>
              <a:rPr lang="en-ID" sz="2000" b="1" dirty="0"/>
              <a:t> </a:t>
            </a:r>
            <a:r>
              <a:rPr lang="en-ID" sz="2000" b="1" dirty="0" err="1"/>
              <a:t>suatu</a:t>
            </a:r>
            <a:r>
              <a:rPr lang="en-ID" sz="2000" b="1" dirty="0"/>
              <a:t> uji </a:t>
            </a:r>
            <a:r>
              <a:rPr lang="en-ID" sz="2000" b="1" dirty="0" err="1"/>
              <a:t>kompetensi</a:t>
            </a:r>
            <a:r>
              <a:rPr lang="en-ID" sz="2000" b="1" dirty="0"/>
              <a:t> yang </a:t>
            </a:r>
            <a:r>
              <a:rPr lang="en-ID" sz="2000" b="1" dirty="0" err="1"/>
              <a:t>dilakukan</a:t>
            </a:r>
            <a:r>
              <a:rPr lang="en-ID" sz="2000" b="1" dirty="0"/>
              <a:t> di </a:t>
            </a:r>
            <a:r>
              <a:rPr lang="en-ID" sz="2000" b="1" dirty="0" err="1"/>
              <a:t>seluruh</a:t>
            </a:r>
            <a:r>
              <a:rPr lang="en-ID" sz="2000" b="1" dirty="0"/>
              <a:t> wilayah Indonesia </a:t>
            </a:r>
            <a:r>
              <a:rPr lang="en-ID" sz="2000" b="1" dirty="0" err="1"/>
              <a:t>guna</a:t>
            </a:r>
            <a:r>
              <a:rPr lang="en-ID" sz="2000" b="1" dirty="0"/>
              <a:t> </a:t>
            </a:r>
            <a:r>
              <a:rPr lang="en-ID" sz="2000" b="1" dirty="0" err="1"/>
              <a:t>menyamakan</a:t>
            </a:r>
            <a:r>
              <a:rPr lang="en-ID" sz="2000" b="1" dirty="0"/>
              <a:t> </a:t>
            </a:r>
            <a:r>
              <a:rPr lang="en-ID" sz="2000" b="1" dirty="0" err="1"/>
              <a:t>standar</a:t>
            </a:r>
            <a:r>
              <a:rPr lang="en-ID" sz="2000" b="1" dirty="0"/>
              <a:t> </a:t>
            </a:r>
            <a:r>
              <a:rPr lang="en-ID" sz="2000" b="1" dirty="0" err="1"/>
              <a:t>pengetahuan</a:t>
            </a:r>
            <a:r>
              <a:rPr lang="en-ID" sz="2000" b="1" dirty="0"/>
              <a:t>, </a:t>
            </a:r>
            <a:r>
              <a:rPr lang="en-ID" sz="2000" b="1" dirty="0" err="1"/>
              <a:t>keterampilan</a:t>
            </a:r>
            <a:r>
              <a:rPr lang="en-ID" sz="2000" b="1" dirty="0"/>
              <a:t> dan </a:t>
            </a:r>
            <a:r>
              <a:rPr lang="en-ID" sz="2000" b="1" dirty="0" err="1"/>
              <a:t>perilaku</a:t>
            </a:r>
            <a:r>
              <a:rPr lang="en-ID" sz="2000" b="1" dirty="0"/>
              <a:t> </a:t>
            </a:r>
            <a:r>
              <a:rPr lang="en-ID" sz="2000" b="1" dirty="0" err="1"/>
              <a:t>lulusan</a:t>
            </a:r>
            <a:r>
              <a:rPr lang="en-ID" sz="2000" b="1" dirty="0"/>
              <a:t> </a:t>
            </a:r>
            <a:r>
              <a:rPr lang="en-ID" sz="2000" b="1" dirty="0" err="1"/>
              <a:t>pendidikan</a:t>
            </a:r>
            <a:r>
              <a:rPr lang="en-ID" sz="2000" b="1" dirty="0"/>
              <a:t> </a:t>
            </a:r>
            <a:r>
              <a:rPr lang="en-ID" sz="2000" b="1" dirty="0" err="1"/>
              <a:t>kebidanan</a:t>
            </a:r>
            <a:r>
              <a:rPr lang="en-ID" sz="2000" b="1" dirty="0"/>
              <a:t>. </a:t>
            </a:r>
            <a:r>
              <a:rPr lang="en-ID" sz="2000" b="1" dirty="0" err="1"/>
              <a:t>Kegiatan</a:t>
            </a:r>
            <a:r>
              <a:rPr lang="en-ID" sz="2000" b="1" dirty="0"/>
              <a:t> </a:t>
            </a:r>
            <a:r>
              <a:rPr lang="en-ID" sz="2000" b="1" dirty="0" err="1"/>
              <a:t>registrasi</a:t>
            </a:r>
            <a:r>
              <a:rPr lang="en-ID" sz="2000" b="1" dirty="0"/>
              <a:t> dan </a:t>
            </a:r>
            <a:r>
              <a:rPr lang="en-ID" sz="2000" b="1" dirty="0" err="1"/>
              <a:t>lisensi</a:t>
            </a:r>
            <a:r>
              <a:rPr lang="en-ID" sz="2000" b="1" dirty="0"/>
              <a:t> </a:t>
            </a:r>
            <a:r>
              <a:rPr lang="en-ID" sz="2000" b="1" dirty="0" err="1"/>
              <a:t>merupakan</a:t>
            </a:r>
            <a:r>
              <a:rPr lang="en-ID" sz="2000" b="1" dirty="0"/>
              <a:t> </a:t>
            </a:r>
            <a:r>
              <a:rPr lang="en-ID" sz="2000" b="1" dirty="0" err="1"/>
              <a:t>wujud</a:t>
            </a:r>
            <a:r>
              <a:rPr lang="en-ID" sz="2000" b="1" dirty="0"/>
              <a:t> </a:t>
            </a:r>
            <a:r>
              <a:rPr lang="en-ID" sz="2000" b="1" dirty="0" err="1"/>
              <a:t>peran</a:t>
            </a:r>
            <a:r>
              <a:rPr lang="en-ID" sz="2000" b="1" dirty="0"/>
              <a:t> negara </a:t>
            </a:r>
            <a:r>
              <a:rPr lang="en-ID" sz="2000" b="1" dirty="0" err="1"/>
              <a:t>dalam</a:t>
            </a:r>
            <a:r>
              <a:rPr lang="en-ID" sz="2000" b="1" dirty="0"/>
              <a:t> </a:t>
            </a:r>
            <a:r>
              <a:rPr lang="en-ID" sz="2000" b="1" dirty="0" err="1"/>
              <a:t>mengawasi</a:t>
            </a:r>
            <a:r>
              <a:rPr lang="en-ID" sz="2000" b="1" dirty="0"/>
              <a:t> </a:t>
            </a:r>
            <a:r>
              <a:rPr lang="en-ID" sz="2000" b="1" dirty="0" err="1"/>
              <a:t>pelaksanaan</a:t>
            </a:r>
            <a:r>
              <a:rPr lang="en-ID" sz="2000" b="1" dirty="0"/>
              <a:t> </a:t>
            </a:r>
            <a:r>
              <a:rPr lang="en-ID" sz="2000" b="1" dirty="0" err="1"/>
              <a:t>pelayanan</a:t>
            </a:r>
            <a:r>
              <a:rPr lang="en-ID" sz="2000" b="1" dirty="0"/>
              <a:t> </a:t>
            </a:r>
            <a:r>
              <a:rPr lang="en-ID" sz="2000" b="1" dirty="0" err="1"/>
              <a:t>kebidanan</a:t>
            </a:r>
            <a:r>
              <a:rPr lang="en-ID" sz="2000" b="1" dirty="0"/>
              <a:t> di Indonesia, </a:t>
            </a:r>
            <a:r>
              <a:rPr lang="en-ID" sz="2000" b="1" dirty="0" err="1"/>
              <a:t>meyakinkan</a:t>
            </a:r>
            <a:r>
              <a:rPr lang="en-ID" sz="2000" b="1" dirty="0"/>
              <a:t> </a:t>
            </a:r>
            <a:r>
              <a:rPr lang="en-ID" sz="2000" b="1" dirty="0" err="1"/>
              <a:t>kompetensi</a:t>
            </a:r>
            <a:r>
              <a:rPr lang="en-ID" sz="2000" b="1" dirty="0"/>
              <a:t> </a:t>
            </a:r>
            <a:r>
              <a:rPr lang="en-ID" sz="2000" b="1" dirty="0" err="1"/>
              <a:t>bidan</a:t>
            </a:r>
            <a:r>
              <a:rPr lang="en-ID" sz="2000" b="1" dirty="0"/>
              <a:t> </a:t>
            </a:r>
            <a:r>
              <a:rPr lang="en-ID" sz="2000" b="1" dirty="0" err="1"/>
              <a:t>guna</a:t>
            </a:r>
            <a:r>
              <a:rPr lang="en-ID" sz="2000" b="1" dirty="0"/>
              <a:t> </a:t>
            </a:r>
            <a:r>
              <a:rPr lang="en-ID" sz="2000" b="1" dirty="0" err="1"/>
              <a:t>melindungi</a:t>
            </a:r>
            <a:r>
              <a:rPr lang="en-ID" sz="2000" b="1" dirty="0"/>
              <a:t> </a:t>
            </a:r>
            <a:r>
              <a:rPr lang="en-ID" sz="2000" b="1" dirty="0" err="1"/>
              <a:t>masyarakat</a:t>
            </a:r>
            <a:r>
              <a:rPr lang="en-ID" sz="2000" b="1" dirty="0"/>
              <a:t> </a:t>
            </a:r>
            <a:r>
              <a:rPr lang="en-ID" sz="2000" b="1" dirty="0" err="1"/>
              <a:t>pengguna</a:t>
            </a:r>
            <a:r>
              <a:rPr lang="en-ID" sz="2000" b="1" dirty="0"/>
              <a:t> </a:t>
            </a:r>
            <a:r>
              <a:rPr lang="en-ID" sz="2000" b="1" dirty="0" err="1"/>
              <a:t>jasa</a:t>
            </a:r>
            <a:r>
              <a:rPr lang="en-ID" sz="2000" b="1" dirty="0"/>
              <a:t> </a:t>
            </a:r>
            <a:r>
              <a:rPr lang="en-ID" sz="2000" b="1" dirty="0" err="1"/>
              <a:t>bidan</a:t>
            </a:r>
            <a:r>
              <a:rPr lang="en-ID" sz="2000" b="1" dirty="0"/>
              <a:t>, </a:t>
            </a:r>
            <a:r>
              <a:rPr lang="en-ID" sz="2000" b="1" dirty="0" err="1"/>
              <a:t>meningkatkan</a:t>
            </a:r>
            <a:r>
              <a:rPr lang="en-ID" sz="2000" b="1" dirty="0"/>
              <a:t> </a:t>
            </a:r>
            <a:r>
              <a:rPr lang="en-ID" sz="2000" b="1" dirty="0" err="1"/>
              <a:t>mutu</a:t>
            </a:r>
            <a:r>
              <a:rPr lang="en-ID" sz="2000" b="1" dirty="0"/>
              <a:t> </a:t>
            </a:r>
            <a:r>
              <a:rPr lang="en-ID" sz="2000" b="1" dirty="0" err="1"/>
              <a:t>pelayanan</a:t>
            </a:r>
            <a:r>
              <a:rPr lang="en-ID" sz="2000" b="1" dirty="0"/>
              <a:t> dan </a:t>
            </a:r>
            <a:r>
              <a:rPr lang="en-ID" sz="2000" b="1" dirty="0" err="1"/>
              <a:t>memeratakan</a:t>
            </a:r>
            <a:endParaRPr lang="en-ID" sz="2000" b="1" dirty="0"/>
          </a:p>
          <a:p>
            <a:r>
              <a:rPr lang="en-ID" sz="2000" b="1" dirty="0" err="1"/>
              <a:t>jangkauan</a:t>
            </a:r>
            <a:r>
              <a:rPr lang="en-ID" sz="2000" b="1" dirty="0"/>
              <a:t> </a:t>
            </a:r>
            <a:r>
              <a:rPr lang="en-ID" sz="2000" b="1" dirty="0" err="1"/>
              <a:t>pelayanan</a:t>
            </a:r>
            <a:r>
              <a:rPr lang="en-ID" sz="2000" b="1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259875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505142B9-3633-A47F-7ED4-C328820F2064}"/>
              </a:ext>
            </a:extLst>
          </p:cNvPr>
          <p:cNvSpPr txBox="1"/>
          <p:nvPr/>
        </p:nvSpPr>
        <p:spPr>
          <a:xfrm>
            <a:off x="1094509" y="1181869"/>
            <a:ext cx="10002982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en-ID" sz="2400" b="1" dirty="0" err="1">
                <a:solidFill>
                  <a:srgbClr val="FF0000"/>
                </a:solidFill>
              </a:rPr>
              <a:t>Sertifikasi</a:t>
            </a:r>
            <a:r>
              <a:rPr lang="en-ID" sz="2400" b="1" dirty="0">
                <a:solidFill>
                  <a:srgbClr val="FF0000"/>
                </a:solidFill>
              </a:rPr>
              <a:t> </a:t>
            </a:r>
            <a:r>
              <a:rPr lang="en-ID" sz="2400" b="1" dirty="0" err="1">
                <a:solidFill>
                  <a:srgbClr val="FF0000"/>
                </a:solidFill>
              </a:rPr>
              <a:t>merupakan</a:t>
            </a:r>
            <a:r>
              <a:rPr lang="en-ID" sz="2400" b="1" dirty="0">
                <a:solidFill>
                  <a:srgbClr val="FF0000"/>
                </a:solidFill>
              </a:rPr>
              <a:t> </a:t>
            </a:r>
            <a:r>
              <a:rPr lang="en-ID" sz="2400" b="1" dirty="0" err="1"/>
              <a:t>kegiatan</a:t>
            </a:r>
            <a:r>
              <a:rPr lang="en-ID" sz="2400" b="1" dirty="0"/>
              <a:t> yang </a:t>
            </a:r>
            <a:r>
              <a:rPr lang="en-ID" sz="2400" b="1" dirty="0" err="1"/>
              <a:t>menunjukkan</a:t>
            </a:r>
            <a:r>
              <a:rPr lang="en-ID" sz="2400" b="1" dirty="0"/>
              <a:t> </a:t>
            </a:r>
            <a:r>
              <a:rPr lang="en-ID" sz="2400" b="1" dirty="0" err="1"/>
              <a:t>penguasaan</a:t>
            </a:r>
            <a:r>
              <a:rPr lang="en-ID" sz="2400" b="1" dirty="0"/>
              <a:t> </a:t>
            </a:r>
            <a:r>
              <a:rPr lang="en-ID" sz="2400" b="1" dirty="0" err="1"/>
              <a:t>kompetensi</a:t>
            </a:r>
            <a:r>
              <a:rPr lang="en-ID" sz="2400" b="1" dirty="0"/>
              <a:t> </a:t>
            </a:r>
            <a:r>
              <a:rPr lang="en-ID" sz="2400" b="1" dirty="0" err="1"/>
              <a:t>tertentu</a:t>
            </a:r>
            <a:r>
              <a:rPr lang="en-ID" sz="2400" b="1" dirty="0"/>
              <a:t>. </a:t>
            </a:r>
            <a:r>
              <a:rPr lang="en-ID" sz="2400" b="1" dirty="0" err="1"/>
              <a:t>Registrasi</a:t>
            </a:r>
            <a:r>
              <a:rPr lang="en-ID" sz="2400" b="1" dirty="0"/>
              <a:t> </a:t>
            </a:r>
            <a:r>
              <a:rPr lang="en-ID" sz="2400" b="1" dirty="0" err="1"/>
              <a:t>adalah</a:t>
            </a:r>
            <a:r>
              <a:rPr lang="en-ID" sz="2400" b="1" dirty="0"/>
              <a:t> </a:t>
            </a:r>
            <a:r>
              <a:rPr lang="en-ID" sz="2400" b="1" dirty="0" err="1"/>
              <a:t>sebuah</a:t>
            </a:r>
            <a:r>
              <a:rPr lang="en-ID" sz="2400" b="1" dirty="0"/>
              <a:t> proses </a:t>
            </a:r>
            <a:r>
              <a:rPr lang="en-ID" sz="2400" b="1" dirty="0" err="1"/>
              <a:t>dimana</a:t>
            </a:r>
            <a:r>
              <a:rPr lang="en-ID" sz="2400" b="1" dirty="0"/>
              <a:t> </a:t>
            </a:r>
            <a:r>
              <a:rPr lang="en-ID" sz="2400" b="1" dirty="0" err="1"/>
              <a:t>seseorang</a:t>
            </a:r>
            <a:r>
              <a:rPr lang="en-ID" sz="2400" b="1" dirty="0"/>
              <a:t> </a:t>
            </a:r>
            <a:r>
              <a:rPr lang="en-ID" sz="2400" b="1" dirty="0" err="1"/>
              <a:t>tenaga</a:t>
            </a:r>
            <a:r>
              <a:rPr lang="en-ID" sz="2400" b="1" dirty="0"/>
              <a:t> </a:t>
            </a:r>
            <a:r>
              <a:rPr lang="en-ID" sz="2400" b="1" dirty="0" err="1"/>
              <a:t>profesi</a:t>
            </a:r>
            <a:r>
              <a:rPr lang="en-ID" sz="2400" b="1" dirty="0"/>
              <a:t> </a:t>
            </a:r>
            <a:r>
              <a:rPr lang="en-ID" sz="2400" b="1" dirty="0" err="1"/>
              <a:t>harus</a:t>
            </a:r>
            <a:r>
              <a:rPr lang="en-ID" sz="2400" b="1" dirty="0"/>
              <a:t> </a:t>
            </a:r>
            <a:r>
              <a:rPr lang="en-ID" sz="2400" b="1" dirty="0" err="1"/>
              <a:t>mendaftarkan</a:t>
            </a:r>
            <a:r>
              <a:rPr lang="en-ID" sz="2400" b="1" dirty="0"/>
              <a:t> </a:t>
            </a:r>
            <a:r>
              <a:rPr lang="en-ID" sz="2400" b="1" dirty="0" err="1"/>
              <a:t>dirinya</a:t>
            </a:r>
            <a:r>
              <a:rPr lang="en-ID" sz="2400" b="1" dirty="0"/>
              <a:t> pada </a:t>
            </a:r>
            <a:r>
              <a:rPr lang="en-ID" sz="2400" b="1" dirty="0" err="1"/>
              <a:t>suatu</a:t>
            </a:r>
            <a:r>
              <a:rPr lang="en-ID" sz="2400" b="1" dirty="0"/>
              <a:t> badan </a:t>
            </a:r>
            <a:r>
              <a:rPr lang="en-ID" sz="2400" b="1" dirty="0" err="1"/>
              <a:t>tertentu</a:t>
            </a:r>
            <a:r>
              <a:rPr lang="en-ID" sz="2400" b="1" dirty="0"/>
              <a:t> </a:t>
            </a:r>
            <a:r>
              <a:rPr lang="en-ID" sz="2400" b="1" dirty="0" err="1"/>
              <a:t>secara</a:t>
            </a:r>
            <a:r>
              <a:rPr lang="en-ID" sz="2400" b="1" dirty="0"/>
              <a:t> periodic </a:t>
            </a:r>
            <a:r>
              <a:rPr lang="en-ID" sz="2400" b="1" dirty="0" err="1"/>
              <a:t>guna</a:t>
            </a:r>
            <a:r>
              <a:rPr lang="en-ID" sz="2400" b="1" dirty="0"/>
              <a:t> </a:t>
            </a:r>
            <a:r>
              <a:rPr lang="en-ID" sz="2400" b="1" dirty="0" err="1"/>
              <a:t>mendapatkan</a:t>
            </a:r>
            <a:r>
              <a:rPr lang="en-ID" sz="2400" b="1" dirty="0"/>
              <a:t> </a:t>
            </a:r>
            <a:r>
              <a:rPr lang="en-ID" sz="2400" b="1" dirty="0" err="1"/>
              <a:t>kewenangan</a:t>
            </a:r>
            <a:r>
              <a:rPr lang="en-ID" sz="2400" b="1" dirty="0"/>
              <a:t> dan </a:t>
            </a:r>
            <a:r>
              <a:rPr lang="en-ID" sz="2400" b="1" dirty="0" err="1"/>
              <a:t>hak</a:t>
            </a:r>
            <a:r>
              <a:rPr lang="en-ID" sz="2400" b="1" dirty="0"/>
              <a:t> </a:t>
            </a:r>
            <a:r>
              <a:rPr lang="en-ID" sz="2400" b="1" dirty="0" err="1"/>
              <a:t>untuk</a:t>
            </a:r>
            <a:endParaRPr lang="en-ID" sz="2400" b="1" dirty="0"/>
          </a:p>
          <a:p>
            <a:r>
              <a:rPr lang="en-ID" sz="2400" b="1" dirty="0" err="1"/>
              <a:t>melakukan</a:t>
            </a:r>
            <a:r>
              <a:rPr lang="en-ID" sz="2400" b="1" dirty="0"/>
              <a:t> </a:t>
            </a:r>
            <a:r>
              <a:rPr lang="en-ID" sz="2400" b="1" dirty="0" err="1"/>
              <a:t>tindakan</a:t>
            </a:r>
            <a:r>
              <a:rPr lang="en-ID" sz="2400" b="1" dirty="0"/>
              <a:t> </a:t>
            </a:r>
            <a:r>
              <a:rPr lang="en-ID" sz="2400" b="1" dirty="0" err="1"/>
              <a:t>profesionalnya</a:t>
            </a:r>
            <a:r>
              <a:rPr lang="en-ID" sz="2400" b="1" dirty="0"/>
              <a:t> </a:t>
            </a:r>
            <a:r>
              <a:rPr lang="en-ID" sz="2400" b="1" dirty="0" err="1"/>
              <a:t>setelah</a:t>
            </a:r>
            <a:r>
              <a:rPr lang="en-ID" sz="2400" b="1" dirty="0"/>
              <a:t> </a:t>
            </a:r>
            <a:r>
              <a:rPr lang="en-ID" sz="2400" b="1" dirty="0" err="1"/>
              <a:t>memenuhi</a:t>
            </a:r>
            <a:r>
              <a:rPr lang="en-ID" sz="2400" b="1" dirty="0"/>
              <a:t> </a:t>
            </a:r>
            <a:r>
              <a:rPr lang="en-ID" sz="2400" b="1" dirty="0" err="1"/>
              <a:t>syarat-syarat</a:t>
            </a:r>
            <a:r>
              <a:rPr lang="en-ID" sz="2400" b="1" dirty="0"/>
              <a:t> </a:t>
            </a:r>
            <a:r>
              <a:rPr lang="en-ID" sz="2400" b="1" dirty="0" err="1"/>
              <a:t>tertentu</a:t>
            </a:r>
            <a:r>
              <a:rPr lang="en-ID" sz="2400" b="1" dirty="0"/>
              <a:t> yang </a:t>
            </a:r>
            <a:r>
              <a:rPr lang="en-ID" sz="2400" b="1" dirty="0" err="1"/>
              <a:t>ditetapkan</a:t>
            </a:r>
            <a:r>
              <a:rPr lang="en-ID" sz="2400" b="1" dirty="0"/>
              <a:t> oleh badan </a:t>
            </a:r>
            <a:r>
              <a:rPr lang="en-ID" sz="2400" b="1" dirty="0" err="1"/>
              <a:t>tersebut</a:t>
            </a:r>
            <a:r>
              <a:rPr lang="en-ID" sz="2400" b="1" dirty="0"/>
              <a:t>.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ID" sz="2400" b="1" dirty="0"/>
              <a:t> </a:t>
            </a:r>
            <a:r>
              <a:rPr lang="en-ID" sz="2400" b="1" dirty="0" err="1">
                <a:solidFill>
                  <a:srgbClr val="FF0000"/>
                </a:solidFill>
              </a:rPr>
              <a:t>Registasi</a:t>
            </a:r>
            <a:r>
              <a:rPr lang="en-ID" sz="2400" b="1" dirty="0">
                <a:solidFill>
                  <a:srgbClr val="FF0000"/>
                </a:solidFill>
              </a:rPr>
              <a:t> </a:t>
            </a:r>
            <a:r>
              <a:rPr lang="en-ID" sz="2400" b="1" dirty="0" err="1">
                <a:solidFill>
                  <a:srgbClr val="FF0000"/>
                </a:solidFill>
              </a:rPr>
              <a:t>bidan</a:t>
            </a:r>
            <a:r>
              <a:rPr lang="en-ID" sz="2400" b="1" dirty="0">
                <a:solidFill>
                  <a:srgbClr val="FF0000"/>
                </a:solidFill>
              </a:rPr>
              <a:t> </a:t>
            </a:r>
            <a:r>
              <a:rPr lang="en-ID" sz="2400" b="1" dirty="0" err="1"/>
              <a:t>artinya</a:t>
            </a:r>
            <a:r>
              <a:rPr lang="en-ID" sz="2400" b="1" dirty="0"/>
              <a:t> proses </a:t>
            </a:r>
            <a:r>
              <a:rPr lang="en-ID" sz="2400" b="1" dirty="0" err="1"/>
              <a:t>pendaftaran</a:t>
            </a:r>
            <a:r>
              <a:rPr lang="en-ID" sz="2400" b="1" dirty="0"/>
              <a:t> </a:t>
            </a:r>
            <a:r>
              <a:rPr lang="en-ID" sz="2400" b="1" dirty="0" err="1"/>
              <a:t>pendokumentasian</a:t>
            </a:r>
            <a:r>
              <a:rPr lang="en-ID" sz="2400" b="1" dirty="0"/>
              <a:t> dan </a:t>
            </a:r>
            <a:r>
              <a:rPr lang="en-ID" sz="2400" b="1" dirty="0" err="1"/>
              <a:t>pengakuan</a:t>
            </a:r>
            <a:r>
              <a:rPr lang="en-ID" sz="2400" b="1" dirty="0"/>
              <a:t> </a:t>
            </a:r>
            <a:r>
              <a:rPr lang="en-ID" sz="2400" b="1" dirty="0" err="1"/>
              <a:t>terhadap</a:t>
            </a:r>
            <a:r>
              <a:rPr lang="en-ID" sz="2400" b="1" dirty="0"/>
              <a:t> </a:t>
            </a:r>
            <a:r>
              <a:rPr lang="en-ID" sz="2400" b="1" dirty="0" err="1"/>
              <a:t>bidan</a:t>
            </a:r>
            <a:r>
              <a:rPr lang="en-ID" sz="2400" b="1" dirty="0"/>
              <a:t> </a:t>
            </a:r>
            <a:r>
              <a:rPr lang="en-ID" sz="2400" b="1" dirty="0" err="1"/>
              <a:t>setelah</a:t>
            </a:r>
            <a:r>
              <a:rPr lang="en-ID" sz="2400" b="1" dirty="0"/>
              <a:t> </a:t>
            </a:r>
            <a:r>
              <a:rPr lang="en-ID" sz="2400" b="1" dirty="0" err="1"/>
              <a:t>dinyatakan</a:t>
            </a:r>
            <a:r>
              <a:rPr lang="en-ID" sz="2400" b="1" dirty="0"/>
              <a:t> </a:t>
            </a:r>
            <a:r>
              <a:rPr lang="en-ID" sz="2400" b="1" dirty="0" err="1"/>
              <a:t>memenuhi</a:t>
            </a:r>
            <a:endParaRPr lang="en-ID" sz="2400" b="1" dirty="0"/>
          </a:p>
          <a:p>
            <a:r>
              <a:rPr lang="en-ID" sz="2400" b="1" dirty="0"/>
              <a:t>minimal </a:t>
            </a:r>
            <a:r>
              <a:rPr lang="en-ID" sz="2400" b="1" dirty="0" err="1"/>
              <a:t>kompetensi</a:t>
            </a:r>
            <a:r>
              <a:rPr lang="en-ID" sz="2400" b="1" dirty="0"/>
              <a:t> inti </a:t>
            </a:r>
            <a:r>
              <a:rPr lang="en-ID" sz="2400" b="1" dirty="0" err="1"/>
              <a:t>atau</a:t>
            </a:r>
            <a:r>
              <a:rPr lang="en-ID" sz="2400" b="1" dirty="0"/>
              <a:t> </a:t>
            </a:r>
            <a:r>
              <a:rPr lang="en-ID" sz="2400" b="1" dirty="0" err="1"/>
              <a:t>standar</a:t>
            </a:r>
            <a:r>
              <a:rPr lang="en-ID" sz="2400" b="1" dirty="0"/>
              <a:t> </a:t>
            </a:r>
            <a:r>
              <a:rPr lang="en-ID" sz="2400" b="1" dirty="0" err="1"/>
              <a:t>penampilan</a:t>
            </a:r>
            <a:r>
              <a:rPr lang="en-ID" sz="2400" b="1" dirty="0"/>
              <a:t> minimal yang </a:t>
            </a:r>
            <a:r>
              <a:rPr lang="en-ID" sz="2400" b="1" dirty="0" err="1"/>
              <a:t>ditetapkan</a:t>
            </a:r>
            <a:r>
              <a:rPr lang="en-ID" sz="2400" b="1" dirty="0"/>
              <a:t> </a:t>
            </a:r>
            <a:r>
              <a:rPr lang="en-ID" sz="2400" b="1" dirty="0" err="1"/>
              <a:t>sehingga</a:t>
            </a:r>
            <a:r>
              <a:rPr lang="en-ID" sz="2400" b="1" dirty="0"/>
              <a:t> </a:t>
            </a:r>
            <a:r>
              <a:rPr lang="en-ID" sz="2400" b="1" dirty="0" err="1"/>
              <a:t>secara</a:t>
            </a:r>
            <a:r>
              <a:rPr lang="en-ID" sz="2400" b="1" dirty="0"/>
              <a:t> </a:t>
            </a:r>
            <a:r>
              <a:rPr lang="en-ID" sz="2400" b="1" dirty="0" err="1"/>
              <a:t>fsik</a:t>
            </a:r>
            <a:r>
              <a:rPr lang="en-ID" sz="2400" b="1" dirty="0"/>
              <a:t> dan mental </a:t>
            </a:r>
            <a:r>
              <a:rPr lang="en-ID" sz="2400" b="1" dirty="0" err="1"/>
              <a:t>mampu</a:t>
            </a:r>
            <a:r>
              <a:rPr lang="en-ID" sz="2400" b="1" dirty="0"/>
              <a:t> </a:t>
            </a:r>
            <a:r>
              <a:rPr lang="en-ID" sz="2400" b="1" dirty="0" err="1"/>
              <a:t>melaksanakan</a:t>
            </a:r>
            <a:r>
              <a:rPr lang="en-ID" sz="2400" b="1" dirty="0"/>
              <a:t> </a:t>
            </a:r>
            <a:r>
              <a:rPr lang="en-ID" sz="2400" b="1" dirty="0" err="1"/>
              <a:t>praktik</a:t>
            </a:r>
            <a:r>
              <a:rPr lang="en-ID" sz="2400" b="1" dirty="0"/>
              <a:t> </a:t>
            </a:r>
            <a:r>
              <a:rPr lang="en-ID" sz="2400" b="1" dirty="0" err="1"/>
              <a:t>profesinya</a:t>
            </a:r>
            <a:r>
              <a:rPr lang="en-ID" sz="2400" b="1" dirty="0"/>
              <a:t>. </a:t>
            </a:r>
            <a:r>
              <a:rPr lang="en-ID" sz="2400" b="1" dirty="0" err="1"/>
              <a:t>Dengan</a:t>
            </a:r>
            <a:r>
              <a:rPr lang="en-ID" sz="2400" b="1" dirty="0"/>
              <a:t> </a:t>
            </a:r>
            <a:r>
              <a:rPr lang="en-ID" sz="2400" b="1" dirty="0" err="1"/>
              <a:t>teregistasinya</a:t>
            </a:r>
            <a:r>
              <a:rPr lang="en-ID" sz="2400" b="1" dirty="0"/>
              <a:t> </a:t>
            </a:r>
            <a:r>
              <a:rPr lang="en-ID" sz="2400" b="1" dirty="0" err="1"/>
              <a:t>seorang</a:t>
            </a:r>
            <a:r>
              <a:rPr lang="en-ID" sz="2400" b="1" dirty="0"/>
              <a:t> </a:t>
            </a:r>
            <a:r>
              <a:rPr lang="en-ID" sz="2400" b="1" dirty="0" err="1"/>
              <a:t>tenaga</a:t>
            </a:r>
            <a:r>
              <a:rPr lang="en-ID" sz="2400" b="1" dirty="0"/>
              <a:t> </a:t>
            </a:r>
            <a:r>
              <a:rPr lang="en-ID" sz="2400" b="1" dirty="0" err="1"/>
              <a:t>profesi</a:t>
            </a:r>
            <a:r>
              <a:rPr lang="en-ID" sz="2400" b="1" dirty="0"/>
              <a:t> </a:t>
            </a:r>
            <a:r>
              <a:rPr lang="en-ID" sz="2400" b="1" dirty="0" err="1"/>
              <a:t>maka</a:t>
            </a:r>
            <a:r>
              <a:rPr lang="en-ID" sz="2400" b="1" dirty="0"/>
              <a:t> </a:t>
            </a:r>
            <a:r>
              <a:rPr lang="en-ID" sz="2400" b="1" dirty="0" err="1"/>
              <a:t>akan</a:t>
            </a:r>
            <a:r>
              <a:rPr lang="en-ID" sz="2400" b="1" dirty="0"/>
              <a:t> </a:t>
            </a:r>
            <a:r>
              <a:rPr lang="en-ID" sz="2400" b="1" dirty="0" err="1"/>
              <a:t>mendapatkan</a:t>
            </a:r>
            <a:r>
              <a:rPr lang="en-ID" sz="2400" b="1" dirty="0"/>
              <a:t> </a:t>
            </a:r>
            <a:r>
              <a:rPr lang="en-ID" sz="2400" b="1" dirty="0" err="1"/>
              <a:t>haknya</a:t>
            </a:r>
            <a:r>
              <a:rPr lang="en-ID" sz="2400" b="1" dirty="0"/>
              <a:t> </a:t>
            </a:r>
            <a:r>
              <a:rPr lang="en-ID" sz="2400" b="1" dirty="0" err="1"/>
              <a:t>untuk</a:t>
            </a:r>
            <a:r>
              <a:rPr lang="en-ID" sz="2400" b="1" dirty="0"/>
              <a:t> </a:t>
            </a:r>
            <a:r>
              <a:rPr lang="en-ID" sz="2400" b="1" dirty="0" err="1"/>
              <a:t>minta</a:t>
            </a:r>
            <a:r>
              <a:rPr lang="en-ID" sz="2400" b="1" dirty="0"/>
              <a:t> </a:t>
            </a:r>
            <a:r>
              <a:rPr lang="en-ID" sz="2400" b="1" dirty="0" err="1"/>
              <a:t>izin</a:t>
            </a:r>
            <a:r>
              <a:rPr lang="en-ID" sz="2400" b="1" dirty="0"/>
              <a:t> </a:t>
            </a:r>
            <a:r>
              <a:rPr lang="en-ID" sz="2400" b="1" dirty="0" err="1"/>
              <a:t>praktik</a:t>
            </a:r>
            <a:r>
              <a:rPr lang="en-ID" sz="2400" b="1" dirty="0"/>
              <a:t> (</a:t>
            </a:r>
            <a:r>
              <a:rPr lang="en-ID" sz="2400" b="1" dirty="0" err="1"/>
              <a:t>lisensi</a:t>
            </a:r>
            <a:r>
              <a:rPr lang="en-ID" sz="2400" b="1" dirty="0"/>
              <a:t>) </a:t>
            </a:r>
            <a:r>
              <a:rPr lang="en-ID" sz="2400" b="1" dirty="0" err="1"/>
              <a:t>setelah</a:t>
            </a:r>
            <a:r>
              <a:rPr lang="en-ID" sz="2400" b="1" dirty="0"/>
              <a:t> </a:t>
            </a:r>
            <a:r>
              <a:rPr lang="en-ID" sz="2400" b="1" dirty="0" err="1"/>
              <a:t>memenuhi</a:t>
            </a:r>
            <a:r>
              <a:rPr lang="en-ID" sz="2400" b="1" dirty="0"/>
              <a:t> </a:t>
            </a:r>
            <a:r>
              <a:rPr lang="en-ID" sz="2400" b="1" dirty="0" err="1"/>
              <a:t>beberapa</a:t>
            </a:r>
            <a:r>
              <a:rPr lang="en-ID" sz="2400" b="1" dirty="0"/>
              <a:t> </a:t>
            </a:r>
            <a:r>
              <a:rPr lang="en-ID" sz="2400" b="1" dirty="0" err="1"/>
              <a:t>persyaratan</a:t>
            </a:r>
            <a:r>
              <a:rPr lang="en-ID" sz="2400" b="1" dirty="0"/>
              <a:t> </a:t>
            </a:r>
            <a:r>
              <a:rPr lang="en-ID" sz="2400" b="1" dirty="0" err="1"/>
              <a:t>administrasi</a:t>
            </a:r>
            <a:r>
              <a:rPr lang="en-ID" sz="2400" b="1" dirty="0"/>
              <a:t> </a:t>
            </a:r>
            <a:r>
              <a:rPr lang="en-ID" sz="2400" b="1" dirty="0" err="1"/>
              <a:t>untuk</a:t>
            </a:r>
            <a:r>
              <a:rPr lang="en-ID" sz="2400" b="1" dirty="0"/>
              <a:t> </a:t>
            </a:r>
            <a:r>
              <a:rPr lang="en-ID" sz="2400" b="1" dirty="0" err="1"/>
              <a:t>lisensi</a:t>
            </a:r>
            <a:r>
              <a:rPr lang="en-ID" sz="24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67712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83</TotalTime>
  <Words>910</Words>
  <Application>Microsoft Office PowerPoint</Application>
  <PresentationFormat>Widescreen</PresentationFormat>
  <Paragraphs>54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Century Gothic</vt:lpstr>
      <vt:lpstr>Wingdings</vt:lpstr>
      <vt:lpstr>Wingdings 3</vt:lpstr>
      <vt:lpstr>Ion Boardroom</vt:lpstr>
      <vt:lpstr>Kelompok III Di Susun Oleh : Ketua : Andi Fitriah Ningsih Pembaca Materi : Salmawati Anggota : - Andi Nadima       - Sri Kusuma Wardani       - Syarifah Fikrah Baal </vt:lpstr>
      <vt:lpstr>Transisi dari mahasiswa ke otonom, bidan yang akuntabel dan pengembangan professional berkelanjutan, dan rencana belajar sepanjang hayat; keterampilan belajar mandiri membahas tentang otonomi bidan dalam memberikan pelayanan yang berstandar dan pendidikan berkelanjutan. </vt:lpstr>
      <vt:lpstr>Praktik kebidanan merupakan inti dari berbagai kegiatan bidan dalam penyelenggaraan   upaya   kesehatan   yang   harus   terus   menerus   ditingkatkan mutunya melalui: </vt:lpstr>
      <vt:lpstr>Beberapa Dasar Dalam Otonom Dan Aspek Legal Yang Mendasari Dan Terkait Dengan Pelayanan Kebidanan Antara Lain Sebagai Berikut : </vt:lpstr>
      <vt:lpstr>MANAJEMAN PELAYANAN KEBIDANAN DEFINISI OPERASIONAL </vt:lpstr>
      <vt:lpstr>Perencanaan Dalam Manajemen Pelayanan Kebidanan Unsur Pokok Perencanaan Dalan Manajemen Pelayanan Kebidanan</vt:lpstr>
      <vt:lpstr>b. Proses Proses adalah Interaksi profesional antara pemberi pelayanan dengan konsumen  (pasien/masyarakat)  (Depkes  RI,  2001).  Proses  adalah   Suatu bentuk kegiatan yang berjalan dengan dan antara dokter dan pasien”. (Donabedian, 1980). Proses, ialah interaksi professional antara pemberi layanan  dengan  konsumen  (pasien  /  masyarakat  ). </vt:lpstr>
      <vt:lpstr>Akreditasi, Registrasi dan Lisensi Profesi Bidan</vt:lpstr>
      <vt:lpstr>PowerPoint Presentation</vt:lpstr>
      <vt:lpstr>Terima kasih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ANDI FITRIANININGSIH NIM : 20211092151</dc:title>
  <dc:creator>andisuryanipatta123@outlook.com</dc:creator>
  <cp:lastModifiedBy>User</cp:lastModifiedBy>
  <cp:revision>5</cp:revision>
  <dcterms:created xsi:type="dcterms:W3CDTF">2022-10-19T13:50:01Z</dcterms:created>
  <dcterms:modified xsi:type="dcterms:W3CDTF">2022-10-23T00:58:30Z</dcterms:modified>
</cp:coreProperties>
</file>