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84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8DE38-B0EA-4A1A-856E-35E2D9C9C4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CA9F98C-CA0B-40B8-8B6B-51870F0EF3C2}">
      <dgm:prSet/>
      <dgm:spPr/>
      <dgm:t>
        <a:bodyPr/>
        <a:lstStyle/>
        <a:p>
          <a:r>
            <a:rPr lang="en-US"/>
            <a:t>Tujuan memproduksi barang yaitu  untuk memperoleh keuntungan</a:t>
          </a:r>
        </a:p>
      </dgm:t>
    </dgm:pt>
    <dgm:pt modelId="{96BA3510-37C6-44B3-81A8-FD3B3306A71E}" type="parTrans" cxnId="{6D9D1FAA-7523-41AC-A4BC-1A52EB078553}">
      <dgm:prSet/>
      <dgm:spPr/>
      <dgm:t>
        <a:bodyPr/>
        <a:lstStyle/>
        <a:p>
          <a:endParaRPr lang="en-US"/>
        </a:p>
      </dgm:t>
    </dgm:pt>
    <dgm:pt modelId="{81B67671-59CC-4544-95BA-2A4C3B2321BE}" type="sibTrans" cxnId="{6D9D1FAA-7523-41AC-A4BC-1A52EB078553}">
      <dgm:prSet/>
      <dgm:spPr/>
      <dgm:t>
        <a:bodyPr/>
        <a:lstStyle/>
        <a:p>
          <a:endParaRPr lang="en-US"/>
        </a:p>
      </dgm:t>
    </dgm:pt>
    <dgm:pt modelId="{CDBF87C2-9C32-49B6-900F-3945C6482DE6}">
      <dgm:prSet/>
      <dgm:spPr/>
      <dgm:t>
        <a:bodyPr/>
        <a:lstStyle/>
        <a:p>
          <a:r>
            <a:rPr lang="en-US"/>
            <a:t>Sangat mempertimbangkan jumlah  barang dan jasa yang diproduksi dan  bagaimana cara memproduksinya</a:t>
          </a:r>
        </a:p>
      </dgm:t>
    </dgm:pt>
    <dgm:pt modelId="{619722D5-4D17-45C8-9287-F2A9C823EDFA}" type="parTrans" cxnId="{B4C7CBB1-280C-4AB1-B1C0-75021DDF09B8}">
      <dgm:prSet/>
      <dgm:spPr/>
      <dgm:t>
        <a:bodyPr/>
        <a:lstStyle/>
        <a:p>
          <a:endParaRPr lang="en-US"/>
        </a:p>
      </dgm:t>
    </dgm:pt>
    <dgm:pt modelId="{830B34CA-630D-4530-8416-CE6CE4AB9BCD}" type="sibTrans" cxnId="{B4C7CBB1-280C-4AB1-B1C0-75021DDF09B8}">
      <dgm:prSet/>
      <dgm:spPr/>
      <dgm:t>
        <a:bodyPr/>
        <a:lstStyle/>
        <a:p>
          <a:endParaRPr lang="en-US"/>
        </a:p>
      </dgm:t>
    </dgm:pt>
    <dgm:pt modelId="{E7347DDA-18F5-4C61-AC7D-9F1BBAB34CE7}" type="pres">
      <dgm:prSet presAssocID="{0A98DE38-B0EA-4A1A-856E-35E2D9C9C4EF}" presName="linear" presStyleCnt="0">
        <dgm:presLayoutVars>
          <dgm:animLvl val="lvl"/>
          <dgm:resizeHandles val="exact"/>
        </dgm:presLayoutVars>
      </dgm:prSet>
      <dgm:spPr/>
    </dgm:pt>
    <dgm:pt modelId="{3AAC37F4-D40F-45DA-92EE-35C936E21875}" type="pres">
      <dgm:prSet presAssocID="{5CA9F98C-CA0B-40B8-8B6B-51870F0EF3C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1661353-E284-42F4-BEC1-F5F6832C0A98}" type="pres">
      <dgm:prSet presAssocID="{81B67671-59CC-4544-95BA-2A4C3B2321BE}" presName="spacer" presStyleCnt="0"/>
      <dgm:spPr/>
    </dgm:pt>
    <dgm:pt modelId="{55957B1D-EFCF-4DC8-A8C6-1016038C1952}" type="pres">
      <dgm:prSet presAssocID="{CDBF87C2-9C32-49B6-900F-3945C6482DE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0E19066-D5AE-4055-969B-5D83C5DF0CDB}" type="presOf" srcId="{5CA9F98C-CA0B-40B8-8B6B-51870F0EF3C2}" destId="{3AAC37F4-D40F-45DA-92EE-35C936E21875}" srcOrd="0" destOrd="0" presId="urn:microsoft.com/office/officeart/2005/8/layout/vList2"/>
    <dgm:cxn modelId="{BA5E5D57-509E-468F-99BA-DA59E8AC934A}" type="presOf" srcId="{CDBF87C2-9C32-49B6-900F-3945C6482DE6}" destId="{55957B1D-EFCF-4DC8-A8C6-1016038C1952}" srcOrd="0" destOrd="0" presId="urn:microsoft.com/office/officeart/2005/8/layout/vList2"/>
    <dgm:cxn modelId="{8C4E3E86-144C-4A0E-BF25-4FD88D4A8018}" type="presOf" srcId="{0A98DE38-B0EA-4A1A-856E-35E2D9C9C4EF}" destId="{E7347DDA-18F5-4C61-AC7D-9F1BBAB34CE7}" srcOrd="0" destOrd="0" presId="urn:microsoft.com/office/officeart/2005/8/layout/vList2"/>
    <dgm:cxn modelId="{6D9D1FAA-7523-41AC-A4BC-1A52EB078553}" srcId="{0A98DE38-B0EA-4A1A-856E-35E2D9C9C4EF}" destId="{5CA9F98C-CA0B-40B8-8B6B-51870F0EF3C2}" srcOrd="0" destOrd="0" parTransId="{96BA3510-37C6-44B3-81A8-FD3B3306A71E}" sibTransId="{81B67671-59CC-4544-95BA-2A4C3B2321BE}"/>
    <dgm:cxn modelId="{B4C7CBB1-280C-4AB1-B1C0-75021DDF09B8}" srcId="{0A98DE38-B0EA-4A1A-856E-35E2D9C9C4EF}" destId="{CDBF87C2-9C32-49B6-900F-3945C6482DE6}" srcOrd="1" destOrd="0" parTransId="{619722D5-4D17-45C8-9287-F2A9C823EDFA}" sibTransId="{830B34CA-630D-4530-8416-CE6CE4AB9BCD}"/>
    <dgm:cxn modelId="{A750E1CC-AB5E-44EF-B547-55DF6008BB00}" type="presParOf" srcId="{E7347DDA-18F5-4C61-AC7D-9F1BBAB34CE7}" destId="{3AAC37F4-D40F-45DA-92EE-35C936E21875}" srcOrd="0" destOrd="0" presId="urn:microsoft.com/office/officeart/2005/8/layout/vList2"/>
    <dgm:cxn modelId="{7C6EA8DB-9547-4295-B2C5-3A11775C77B2}" type="presParOf" srcId="{E7347DDA-18F5-4C61-AC7D-9F1BBAB34CE7}" destId="{81661353-E284-42F4-BEC1-F5F6832C0A98}" srcOrd="1" destOrd="0" presId="urn:microsoft.com/office/officeart/2005/8/layout/vList2"/>
    <dgm:cxn modelId="{98B0C853-1D39-4936-B673-5D8355147B9C}" type="presParOf" srcId="{E7347DDA-18F5-4C61-AC7D-9F1BBAB34CE7}" destId="{55957B1D-EFCF-4DC8-A8C6-1016038C195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C37F4-D40F-45DA-92EE-35C936E21875}">
      <dsp:nvSpPr>
        <dsp:cNvPr id="0" name=""/>
        <dsp:cNvSpPr/>
      </dsp:nvSpPr>
      <dsp:spPr>
        <a:xfrm>
          <a:off x="0" y="254818"/>
          <a:ext cx="7086600" cy="1957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Tujuan memproduksi barang yaitu  untuk memperoleh keuntungan</a:t>
          </a:r>
        </a:p>
      </dsp:txBody>
      <dsp:txXfrm>
        <a:off x="95578" y="350396"/>
        <a:ext cx="6895444" cy="1766765"/>
      </dsp:txXfrm>
    </dsp:sp>
    <dsp:sp modelId="{55957B1D-EFCF-4DC8-A8C6-1016038C1952}">
      <dsp:nvSpPr>
        <dsp:cNvPr id="0" name=""/>
        <dsp:cNvSpPr/>
      </dsp:nvSpPr>
      <dsp:spPr>
        <a:xfrm>
          <a:off x="0" y="2313540"/>
          <a:ext cx="7086600" cy="1957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Sangat mempertimbangkan jumlah  barang dan jasa yang diproduksi dan  bagaimana cara memproduksinya</a:t>
          </a:r>
        </a:p>
      </dsp:txBody>
      <dsp:txXfrm>
        <a:off x="95578" y="2409118"/>
        <a:ext cx="6895444" cy="1766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8140" y="1714500"/>
            <a:ext cx="8427719" cy="1643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85239" y="1639263"/>
            <a:ext cx="6944740" cy="4413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9060" y="3027679"/>
            <a:ext cx="6482334" cy="14734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10000" y="4724400"/>
            <a:ext cx="685800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286000" y="2514600"/>
            <a:ext cx="685800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172200" y="2743200"/>
            <a:ext cx="685800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1618" y="261556"/>
            <a:ext cx="5080762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7484" y="1506791"/>
            <a:ext cx="7749031" cy="1492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61680" y="6289059"/>
            <a:ext cx="274320" cy="227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5200" y="1785620"/>
            <a:ext cx="5410200" cy="1549142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200660" rIns="0" bIns="0" rtlCol="0">
            <a:spAutoFit/>
          </a:bodyPr>
          <a:lstStyle/>
          <a:p>
            <a:pPr marL="246379" marR="232410" indent="-3810" algn="ctr">
              <a:lnSpc>
                <a:spcPts val="3460"/>
              </a:lnSpc>
              <a:spcBef>
                <a:spcPts val="1580"/>
              </a:spcBef>
            </a:pPr>
            <a:r>
              <a:rPr sz="3200" b="1" spc="1814" dirty="0">
                <a:latin typeface="Times New Roman"/>
                <a:cs typeface="Times New Roman"/>
              </a:rPr>
              <a:t>KEGIATAN  </a:t>
            </a:r>
            <a:r>
              <a:rPr sz="3200" b="1" spc="1810" dirty="0">
                <a:latin typeface="Times New Roman"/>
                <a:cs typeface="Times New Roman"/>
              </a:rPr>
              <a:t>EKONOMI  </a:t>
            </a:r>
            <a:r>
              <a:rPr sz="3200" b="1" spc="2280" dirty="0">
                <a:latin typeface="Times New Roman"/>
                <a:cs typeface="Times New Roman"/>
              </a:rPr>
              <a:t>K</a:t>
            </a:r>
            <a:r>
              <a:rPr sz="3200" b="1" spc="1655" dirty="0">
                <a:latin typeface="Times New Roman"/>
                <a:cs typeface="Times New Roman"/>
              </a:rPr>
              <a:t>E</a:t>
            </a:r>
            <a:r>
              <a:rPr sz="3200" b="1" spc="1310" dirty="0">
                <a:latin typeface="Times New Roman"/>
                <a:cs typeface="Times New Roman"/>
              </a:rPr>
              <a:t>S</a:t>
            </a:r>
            <a:r>
              <a:rPr sz="3200" b="1" spc="1655" dirty="0">
                <a:latin typeface="Times New Roman"/>
                <a:cs typeface="Times New Roman"/>
              </a:rPr>
              <a:t>E</a:t>
            </a:r>
            <a:r>
              <a:rPr sz="3200" b="1" spc="2050" dirty="0">
                <a:latin typeface="Times New Roman"/>
                <a:cs typeface="Times New Roman"/>
              </a:rPr>
              <a:t>HAT</a:t>
            </a:r>
            <a:r>
              <a:rPr sz="3200" b="1" spc="2039" dirty="0">
                <a:latin typeface="Times New Roman"/>
                <a:cs typeface="Times New Roman"/>
              </a:rPr>
              <a:t>A</a:t>
            </a:r>
            <a:r>
              <a:rPr sz="3200" b="1" spc="1415" dirty="0">
                <a:latin typeface="Times New Roman"/>
                <a:cs typeface="Times New Roman"/>
              </a:rPr>
              <a:t>N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3676" y="315531"/>
            <a:ext cx="57473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3.KEGIATAN</a:t>
            </a:r>
            <a:r>
              <a:rPr spc="-140" dirty="0"/>
              <a:t> </a:t>
            </a:r>
            <a:r>
              <a:rPr spc="-405" dirty="0"/>
              <a:t>DISTRIBUSI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223515"/>
            <a:ext cx="6473825" cy="3639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29"/>
              </a:lnSpc>
              <a:spcBef>
                <a:spcPts val="100"/>
              </a:spcBef>
            </a:pPr>
            <a:r>
              <a:rPr sz="3200" spc="660" dirty="0">
                <a:latin typeface="Wingdings"/>
                <a:cs typeface="Wingdings"/>
              </a:rPr>
              <a:t></a:t>
            </a:r>
            <a:r>
              <a:rPr sz="3200" spc="660" dirty="0">
                <a:latin typeface="Arial"/>
                <a:cs typeface="Arial"/>
              </a:rPr>
              <a:t>Suatu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pekerjaan/kegiatan</a:t>
            </a:r>
            <a:endParaRPr sz="3200" dirty="0">
              <a:latin typeface="Arial"/>
              <a:cs typeface="Arial"/>
            </a:endParaRPr>
          </a:p>
          <a:p>
            <a:pPr marL="354965" marR="143510">
              <a:lnSpc>
                <a:spcPts val="3840"/>
              </a:lnSpc>
              <a:spcBef>
                <a:spcPts val="114"/>
              </a:spcBef>
            </a:pP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170" dirty="0">
                <a:latin typeface="Arial"/>
                <a:cs typeface="Arial"/>
              </a:rPr>
              <a:t>menyalurkan </a:t>
            </a:r>
            <a:r>
              <a:rPr sz="3200" spc="-95" dirty="0">
                <a:latin typeface="Arial"/>
                <a:cs typeface="Arial"/>
              </a:rPr>
              <a:t>produk </a:t>
            </a:r>
            <a:r>
              <a:rPr sz="3200" spc="-245" dirty="0">
                <a:latin typeface="Arial"/>
                <a:cs typeface="Arial"/>
              </a:rPr>
              <a:t>barang  </a:t>
            </a:r>
            <a:r>
              <a:rPr sz="3200" spc="-225" dirty="0">
                <a:latin typeface="Arial"/>
                <a:cs typeface="Arial"/>
              </a:rPr>
              <a:t>atau </a:t>
            </a:r>
            <a:r>
              <a:rPr sz="3200" spc="-325" dirty="0">
                <a:latin typeface="Arial"/>
                <a:cs typeface="Arial"/>
              </a:rPr>
              <a:t>jasa </a:t>
            </a:r>
            <a:r>
              <a:rPr sz="3200" spc="-100" dirty="0">
                <a:latin typeface="Arial"/>
                <a:cs typeface="Arial"/>
              </a:rPr>
              <a:t>dari </a:t>
            </a:r>
            <a:r>
              <a:rPr sz="3200" spc="-185" dirty="0">
                <a:latin typeface="Arial"/>
                <a:cs typeface="Arial"/>
              </a:rPr>
              <a:t>produsen </a:t>
            </a:r>
            <a:r>
              <a:rPr sz="3200" spc="-250" dirty="0">
                <a:latin typeface="Arial"/>
                <a:cs typeface="Arial"/>
              </a:rPr>
              <a:t>ke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konsumen</a:t>
            </a:r>
            <a:endParaRPr sz="3200" dirty="0">
              <a:latin typeface="Arial"/>
              <a:cs typeface="Arial"/>
            </a:endParaRPr>
          </a:p>
          <a:p>
            <a:pPr marL="354965" marR="5080" indent="-342900">
              <a:lnSpc>
                <a:spcPts val="3820"/>
              </a:lnSpc>
              <a:spcBef>
                <a:spcPts val="800"/>
              </a:spcBef>
            </a:pPr>
            <a:r>
              <a:rPr sz="3200" spc="380" dirty="0">
                <a:latin typeface="Wingdings"/>
                <a:cs typeface="Wingdings"/>
              </a:rPr>
              <a:t></a:t>
            </a:r>
            <a:r>
              <a:rPr sz="3200" spc="380" dirty="0">
                <a:latin typeface="Arial"/>
                <a:cs typeface="Arial"/>
              </a:rPr>
              <a:t>Kegiatan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165" dirty="0" err="1">
                <a:latin typeface="Arial"/>
                <a:cs typeface="Arial"/>
              </a:rPr>
              <a:t>menjembatani</a:t>
            </a:r>
            <a:r>
              <a:rPr lang="en-US" sz="3200" spc="-434" dirty="0">
                <a:latin typeface="Arial"/>
                <a:cs typeface="Arial"/>
              </a:rPr>
              <a:t> </a:t>
            </a:r>
            <a:r>
              <a:rPr lang="en-US" sz="3200" spc="-120" dirty="0" err="1">
                <a:latin typeface="Arial"/>
                <a:cs typeface="Arial"/>
              </a:rPr>
              <a:t>kegiatan</a:t>
            </a:r>
            <a:r>
              <a:rPr lang="en-US" sz="3200" spc="-120" dirty="0">
                <a:latin typeface="Arial"/>
                <a:cs typeface="Arial"/>
              </a:rPr>
              <a:t> </a:t>
            </a:r>
            <a:r>
              <a:rPr lang="en-US" sz="3200" spc="-120" dirty="0" err="1">
                <a:latin typeface="Arial"/>
                <a:cs typeface="Arial"/>
              </a:rPr>
              <a:t>p</a:t>
            </a:r>
            <a:r>
              <a:rPr sz="3200" spc="-120" dirty="0" err="1">
                <a:latin typeface="Arial"/>
                <a:cs typeface="Arial"/>
              </a:rPr>
              <a:t>roduksi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dan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konsumsi.</a:t>
            </a:r>
            <a:endParaRPr sz="3200" dirty="0">
              <a:latin typeface="Arial"/>
              <a:cs typeface="Arial"/>
            </a:endParaRPr>
          </a:p>
          <a:p>
            <a:pPr marL="354965" marR="519430" indent="-342900">
              <a:lnSpc>
                <a:spcPct val="100000"/>
              </a:lnSpc>
              <a:spcBef>
                <a:spcPts val="660"/>
              </a:spcBef>
            </a:pPr>
            <a:r>
              <a:rPr sz="3200" dirty="0">
                <a:latin typeface="Courier New"/>
                <a:cs typeface="Courier New"/>
              </a:rPr>
              <a:t>o</a:t>
            </a:r>
            <a:r>
              <a:rPr sz="3200" spc="-800" dirty="0">
                <a:latin typeface="Courier New"/>
                <a:cs typeface="Courier New"/>
              </a:rPr>
              <a:t> </a:t>
            </a:r>
            <a:r>
              <a:rPr sz="3200" spc="-229" dirty="0">
                <a:latin typeface="Arial"/>
                <a:cs typeface="Arial"/>
              </a:rPr>
              <a:t>Pelaku </a:t>
            </a:r>
            <a:r>
              <a:rPr sz="3200" spc="-204" dirty="0">
                <a:latin typeface="Arial"/>
                <a:cs typeface="Arial"/>
              </a:rPr>
              <a:t>kegiatan </a:t>
            </a:r>
            <a:r>
              <a:rPr sz="3200" spc="-165" dirty="0">
                <a:latin typeface="Arial"/>
                <a:cs typeface="Arial"/>
              </a:rPr>
              <a:t>disebut </a:t>
            </a:r>
            <a:r>
              <a:rPr sz="3200" spc="-60" dirty="0">
                <a:latin typeface="Arial"/>
                <a:cs typeface="Arial"/>
              </a:rPr>
              <a:t>distributor  </a:t>
            </a:r>
            <a:r>
              <a:rPr sz="3200" spc="-220" dirty="0">
                <a:latin typeface="Arial"/>
                <a:cs typeface="Arial"/>
              </a:rPr>
              <a:t>atau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penyalur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3676" y="315531"/>
            <a:ext cx="57473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3.KEGIATAN</a:t>
            </a:r>
            <a:r>
              <a:rPr spc="-140" dirty="0"/>
              <a:t> </a:t>
            </a:r>
            <a:r>
              <a:rPr spc="-405" dirty="0"/>
              <a:t>DISTRIBUSI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220848"/>
            <a:ext cx="6113780" cy="37325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5080" indent="-342900">
              <a:lnSpc>
                <a:spcPct val="100200"/>
              </a:lnSpc>
              <a:spcBef>
                <a:spcPts val="90"/>
              </a:spcBef>
              <a:buChar char="•"/>
              <a:tabLst>
                <a:tab pos="355600" algn="l"/>
              </a:tabLst>
            </a:pPr>
            <a:r>
              <a:rPr sz="3200" spc="-80" dirty="0">
                <a:latin typeface="Arial"/>
                <a:cs typeface="Arial"/>
              </a:rPr>
              <a:t>Distribusi </a:t>
            </a:r>
            <a:r>
              <a:rPr sz="3200" spc="-5" dirty="0">
                <a:latin typeface="Arial"/>
                <a:cs typeface="Arial"/>
              </a:rPr>
              <a:t>turut </a:t>
            </a:r>
            <a:r>
              <a:rPr sz="3200" spc="-260" dirty="0">
                <a:latin typeface="Arial"/>
                <a:cs typeface="Arial"/>
              </a:rPr>
              <a:t>serta </a:t>
            </a:r>
            <a:r>
              <a:rPr sz="3200" spc="-155" dirty="0">
                <a:latin typeface="Arial"/>
                <a:cs typeface="Arial"/>
              </a:rPr>
              <a:t>meningkatkan  </a:t>
            </a:r>
            <a:r>
              <a:rPr sz="3200" spc="-245" dirty="0">
                <a:latin typeface="Arial"/>
                <a:cs typeface="Arial"/>
              </a:rPr>
              <a:t>kegunaan </a:t>
            </a:r>
            <a:r>
              <a:rPr sz="3200" spc="-105" dirty="0">
                <a:latin typeface="Arial"/>
                <a:cs typeface="Arial"/>
              </a:rPr>
              <a:t>menurut </a:t>
            </a:r>
            <a:r>
              <a:rPr sz="3200" spc="-200" dirty="0">
                <a:latin typeface="Arial"/>
                <a:cs typeface="Arial"/>
              </a:rPr>
              <a:t>tempatnya  </a:t>
            </a:r>
            <a:r>
              <a:rPr sz="3200" spc="-345" dirty="0">
                <a:latin typeface="Arial"/>
                <a:cs typeface="Arial"/>
              </a:rPr>
              <a:t>(</a:t>
            </a:r>
            <a:r>
              <a:rPr sz="3200" i="1" spc="-345" dirty="0">
                <a:latin typeface="Arial"/>
                <a:cs typeface="Arial"/>
              </a:rPr>
              <a:t>place </a:t>
            </a:r>
            <a:r>
              <a:rPr sz="3200" i="1" spc="-70" dirty="0">
                <a:latin typeface="Arial"/>
                <a:cs typeface="Arial"/>
              </a:rPr>
              <a:t>utili</a:t>
            </a:r>
            <a:r>
              <a:rPr sz="3200" spc="-70" dirty="0">
                <a:latin typeface="Arial"/>
                <a:cs typeface="Arial"/>
              </a:rPr>
              <a:t>ty) </a:t>
            </a:r>
            <a:r>
              <a:rPr sz="3200" spc="-190" dirty="0">
                <a:latin typeface="Arial"/>
                <a:cs typeface="Arial"/>
              </a:rPr>
              <a:t>dan </a:t>
            </a:r>
            <a:r>
              <a:rPr sz="3200" spc="-100" dirty="0">
                <a:latin typeface="Arial"/>
                <a:cs typeface="Arial"/>
              </a:rPr>
              <a:t>menurut  </a:t>
            </a:r>
            <a:r>
              <a:rPr sz="3200" spc="-204" dirty="0">
                <a:latin typeface="Arial"/>
                <a:cs typeface="Arial"/>
              </a:rPr>
              <a:t>waktunya </a:t>
            </a:r>
            <a:r>
              <a:rPr sz="3200" spc="-254" dirty="0">
                <a:latin typeface="Arial"/>
                <a:cs typeface="Arial"/>
              </a:rPr>
              <a:t>(</a:t>
            </a:r>
            <a:r>
              <a:rPr sz="3200" i="1" spc="-254" dirty="0">
                <a:latin typeface="Arial"/>
                <a:cs typeface="Arial"/>
              </a:rPr>
              <a:t>time</a:t>
            </a:r>
            <a:r>
              <a:rPr sz="3200" i="1" spc="15" dirty="0">
                <a:latin typeface="Arial"/>
                <a:cs typeface="Arial"/>
              </a:rPr>
              <a:t> </a:t>
            </a:r>
            <a:r>
              <a:rPr sz="3200" i="1" spc="-95" dirty="0">
                <a:latin typeface="Arial"/>
                <a:cs typeface="Arial"/>
              </a:rPr>
              <a:t>utility</a:t>
            </a:r>
            <a:r>
              <a:rPr sz="3200" spc="-95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570" dirty="0">
                <a:latin typeface="Wingdings"/>
                <a:cs typeface="Wingdings"/>
              </a:rPr>
              <a:t></a:t>
            </a:r>
            <a:r>
              <a:rPr sz="3200" spc="570" dirty="0">
                <a:latin typeface="Arial"/>
                <a:cs typeface="Arial"/>
              </a:rPr>
              <a:t>Contoh;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765"/>
              </a:spcBef>
              <a:buChar char="–"/>
              <a:tabLst>
                <a:tab pos="757555" algn="l"/>
              </a:tabLst>
            </a:pPr>
            <a:r>
              <a:rPr sz="3200" spc="-229" dirty="0">
                <a:latin typeface="Arial"/>
                <a:cs typeface="Arial"/>
              </a:rPr>
              <a:t>Agen </a:t>
            </a:r>
            <a:r>
              <a:rPr sz="3200" spc="-185" dirty="0">
                <a:latin typeface="Arial"/>
                <a:cs typeface="Arial"/>
              </a:rPr>
              <a:t>peralatan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260" dirty="0">
                <a:latin typeface="Arial"/>
                <a:cs typeface="Arial"/>
              </a:rPr>
              <a:t>kesehatan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760"/>
              </a:spcBef>
              <a:buChar char="–"/>
              <a:tabLst>
                <a:tab pos="757555" algn="l"/>
              </a:tabLst>
            </a:pPr>
            <a:r>
              <a:rPr sz="3200" spc="-45" dirty="0">
                <a:latin typeface="Arial"/>
                <a:cs typeface="Arial"/>
              </a:rPr>
              <a:t>Distributor </a:t>
            </a:r>
            <a:r>
              <a:rPr sz="3200" spc="-175" dirty="0">
                <a:latin typeface="Arial"/>
                <a:cs typeface="Arial"/>
              </a:rPr>
              <a:t>obat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0729" y="53975"/>
            <a:ext cx="5157470" cy="1232535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 marR="5080" indent="259079">
              <a:lnSpc>
                <a:spcPct val="79900"/>
              </a:lnSpc>
              <a:spcBef>
                <a:spcPts val="1160"/>
              </a:spcBef>
            </a:pPr>
            <a:r>
              <a:rPr spc="-265" dirty="0"/>
              <a:t>PELAKU </a:t>
            </a:r>
            <a:r>
              <a:rPr spc="35" dirty="0"/>
              <a:t>– </a:t>
            </a:r>
            <a:r>
              <a:rPr spc="-265" dirty="0"/>
              <a:t>PELAKU  </a:t>
            </a:r>
            <a:r>
              <a:rPr spc="-260" dirty="0"/>
              <a:t>KEGIATAN</a:t>
            </a:r>
            <a:r>
              <a:rPr spc="-165" dirty="0"/>
              <a:t> </a:t>
            </a:r>
            <a:r>
              <a:rPr spc="-250" dirty="0"/>
              <a:t>EKONOMI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706879" y="2283460"/>
            <a:ext cx="1005840" cy="1424940"/>
            <a:chOff x="1706879" y="2283460"/>
            <a:chExt cx="1005840" cy="1424940"/>
          </a:xfrm>
        </p:grpSpPr>
        <p:sp>
          <p:nvSpPr>
            <p:cNvPr id="4" name="object 4"/>
            <p:cNvSpPr/>
            <p:nvPr/>
          </p:nvSpPr>
          <p:spPr>
            <a:xfrm>
              <a:off x="1719579" y="2296160"/>
              <a:ext cx="980440" cy="1399540"/>
            </a:xfrm>
            <a:custGeom>
              <a:avLst/>
              <a:gdLst/>
              <a:ahLst/>
              <a:cxnLst/>
              <a:rect l="l" t="t" r="r" b="b"/>
              <a:pathLst>
                <a:path w="980439" h="1399539">
                  <a:moveTo>
                    <a:pt x="980439" y="0"/>
                  </a:moveTo>
                  <a:lnTo>
                    <a:pt x="490219" y="490219"/>
                  </a:lnTo>
                  <a:lnTo>
                    <a:pt x="0" y="0"/>
                  </a:lnTo>
                  <a:lnTo>
                    <a:pt x="0" y="909319"/>
                  </a:lnTo>
                  <a:lnTo>
                    <a:pt x="490219" y="1399539"/>
                  </a:lnTo>
                  <a:lnTo>
                    <a:pt x="980439" y="909319"/>
                  </a:lnTo>
                  <a:lnTo>
                    <a:pt x="98043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19579" y="2296160"/>
              <a:ext cx="980440" cy="1399540"/>
            </a:xfrm>
            <a:custGeom>
              <a:avLst/>
              <a:gdLst/>
              <a:ahLst/>
              <a:cxnLst/>
              <a:rect l="l" t="t" r="r" b="b"/>
              <a:pathLst>
                <a:path w="980439" h="1399539">
                  <a:moveTo>
                    <a:pt x="980439" y="0"/>
                  </a:moveTo>
                  <a:lnTo>
                    <a:pt x="980439" y="909319"/>
                  </a:lnTo>
                  <a:lnTo>
                    <a:pt x="490219" y="1399539"/>
                  </a:lnTo>
                  <a:lnTo>
                    <a:pt x="0" y="909319"/>
                  </a:lnTo>
                  <a:lnTo>
                    <a:pt x="0" y="0"/>
                  </a:lnTo>
                  <a:lnTo>
                    <a:pt x="490219" y="490219"/>
                  </a:lnTo>
                  <a:lnTo>
                    <a:pt x="980439" y="0"/>
                  </a:lnTo>
                  <a:close/>
                </a:path>
              </a:pathLst>
            </a:custGeom>
            <a:ln w="25399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83054" y="2666936"/>
            <a:ext cx="254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682239" y="2275839"/>
            <a:ext cx="5331460" cy="934719"/>
            <a:chOff x="2682239" y="2275839"/>
            <a:chExt cx="5331460" cy="934719"/>
          </a:xfrm>
        </p:grpSpPr>
        <p:sp>
          <p:nvSpPr>
            <p:cNvPr id="8" name="object 8"/>
            <p:cNvSpPr/>
            <p:nvPr/>
          </p:nvSpPr>
          <p:spPr>
            <a:xfrm>
              <a:off x="2694939" y="2288539"/>
              <a:ext cx="5306060" cy="909319"/>
            </a:xfrm>
            <a:custGeom>
              <a:avLst/>
              <a:gdLst/>
              <a:ahLst/>
              <a:cxnLst/>
              <a:rect l="l" t="t" r="r" b="b"/>
              <a:pathLst>
                <a:path w="5306059" h="909319">
                  <a:moveTo>
                    <a:pt x="5154549" y="0"/>
                  </a:moveTo>
                  <a:lnTo>
                    <a:pt x="0" y="0"/>
                  </a:lnTo>
                  <a:lnTo>
                    <a:pt x="0" y="909320"/>
                  </a:lnTo>
                  <a:lnTo>
                    <a:pt x="5154549" y="909320"/>
                  </a:lnTo>
                  <a:lnTo>
                    <a:pt x="5202444" y="901597"/>
                  </a:lnTo>
                  <a:lnTo>
                    <a:pt x="5244036" y="880091"/>
                  </a:lnTo>
                  <a:lnTo>
                    <a:pt x="5276831" y="847296"/>
                  </a:lnTo>
                  <a:lnTo>
                    <a:pt x="5298337" y="805704"/>
                  </a:lnTo>
                  <a:lnTo>
                    <a:pt x="5306060" y="757809"/>
                  </a:lnTo>
                  <a:lnTo>
                    <a:pt x="5306060" y="151511"/>
                  </a:lnTo>
                  <a:lnTo>
                    <a:pt x="5298337" y="103615"/>
                  </a:lnTo>
                  <a:lnTo>
                    <a:pt x="5276831" y="62023"/>
                  </a:lnTo>
                  <a:lnTo>
                    <a:pt x="5244036" y="29228"/>
                  </a:lnTo>
                  <a:lnTo>
                    <a:pt x="5202444" y="7722"/>
                  </a:lnTo>
                  <a:lnTo>
                    <a:pt x="515454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94939" y="2288539"/>
              <a:ext cx="5306060" cy="909319"/>
            </a:xfrm>
            <a:custGeom>
              <a:avLst/>
              <a:gdLst/>
              <a:ahLst/>
              <a:cxnLst/>
              <a:rect l="l" t="t" r="r" b="b"/>
              <a:pathLst>
                <a:path w="5306059" h="909319">
                  <a:moveTo>
                    <a:pt x="5306060" y="151511"/>
                  </a:moveTo>
                  <a:lnTo>
                    <a:pt x="5306060" y="757809"/>
                  </a:lnTo>
                  <a:lnTo>
                    <a:pt x="5298337" y="805704"/>
                  </a:lnTo>
                  <a:lnTo>
                    <a:pt x="5276831" y="847296"/>
                  </a:lnTo>
                  <a:lnTo>
                    <a:pt x="5244036" y="880091"/>
                  </a:lnTo>
                  <a:lnTo>
                    <a:pt x="5202444" y="901597"/>
                  </a:lnTo>
                  <a:lnTo>
                    <a:pt x="5154549" y="909320"/>
                  </a:lnTo>
                  <a:lnTo>
                    <a:pt x="0" y="909320"/>
                  </a:lnTo>
                  <a:lnTo>
                    <a:pt x="0" y="0"/>
                  </a:lnTo>
                  <a:lnTo>
                    <a:pt x="5154549" y="0"/>
                  </a:lnTo>
                  <a:lnTo>
                    <a:pt x="5202444" y="7722"/>
                  </a:lnTo>
                  <a:lnTo>
                    <a:pt x="5244036" y="29228"/>
                  </a:lnTo>
                  <a:lnTo>
                    <a:pt x="5276831" y="62023"/>
                  </a:lnTo>
                  <a:lnTo>
                    <a:pt x="5298337" y="103615"/>
                  </a:lnTo>
                  <a:lnTo>
                    <a:pt x="5306060" y="151511"/>
                  </a:lnTo>
                  <a:close/>
                </a:path>
              </a:pathLst>
            </a:custGeom>
            <a:ln w="25400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938145" y="2414015"/>
            <a:ext cx="2943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5435">
              <a:lnSpc>
                <a:spcPct val="100000"/>
              </a:lnSpc>
              <a:spcBef>
                <a:spcPts val="100"/>
              </a:spcBef>
              <a:buSzPct val="97222"/>
              <a:buChar char="•"/>
              <a:tabLst>
                <a:tab pos="318135" algn="l"/>
              </a:tabLst>
            </a:pPr>
            <a:r>
              <a:rPr sz="3600" spc="-229" dirty="0">
                <a:solidFill>
                  <a:srgbClr val="FFFFFF"/>
                </a:solidFill>
                <a:latin typeface="Arial"/>
                <a:cs typeface="Arial"/>
              </a:rPr>
              <a:t>Rumah</a:t>
            </a:r>
            <a:r>
              <a:rPr sz="3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310" dirty="0">
                <a:solidFill>
                  <a:srgbClr val="FFFFFF"/>
                </a:solidFill>
                <a:latin typeface="Arial"/>
                <a:cs typeface="Arial"/>
              </a:rPr>
              <a:t>tangga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701800" y="3479800"/>
            <a:ext cx="1005840" cy="1422400"/>
            <a:chOff x="1701800" y="3479800"/>
            <a:chExt cx="1005840" cy="1422400"/>
          </a:xfrm>
        </p:grpSpPr>
        <p:sp>
          <p:nvSpPr>
            <p:cNvPr id="12" name="object 12"/>
            <p:cNvSpPr/>
            <p:nvPr/>
          </p:nvSpPr>
          <p:spPr>
            <a:xfrm>
              <a:off x="1714500" y="3492500"/>
              <a:ext cx="980440" cy="1397000"/>
            </a:xfrm>
            <a:custGeom>
              <a:avLst/>
              <a:gdLst/>
              <a:ahLst/>
              <a:cxnLst/>
              <a:rect l="l" t="t" r="r" b="b"/>
              <a:pathLst>
                <a:path w="980439" h="1397000">
                  <a:moveTo>
                    <a:pt x="980439" y="0"/>
                  </a:moveTo>
                  <a:lnTo>
                    <a:pt x="490219" y="490219"/>
                  </a:lnTo>
                  <a:lnTo>
                    <a:pt x="0" y="0"/>
                  </a:lnTo>
                  <a:lnTo>
                    <a:pt x="0" y="906780"/>
                  </a:lnTo>
                  <a:lnTo>
                    <a:pt x="490219" y="1397000"/>
                  </a:lnTo>
                  <a:lnTo>
                    <a:pt x="980439" y="906780"/>
                  </a:lnTo>
                  <a:lnTo>
                    <a:pt x="98043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14500" y="3492500"/>
              <a:ext cx="980440" cy="1397000"/>
            </a:xfrm>
            <a:custGeom>
              <a:avLst/>
              <a:gdLst/>
              <a:ahLst/>
              <a:cxnLst/>
              <a:rect l="l" t="t" r="r" b="b"/>
              <a:pathLst>
                <a:path w="980439" h="1397000">
                  <a:moveTo>
                    <a:pt x="980439" y="0"/>
                  </a:moveTo>
                  <a:lnTo>
                    <a:pt x="980439" y="906780"/>
                  </a:lnTo>
                  <a:lnTo>
                    <a:pt x="490219" y="1397000"/>
                  </a:lnTo>
                  <a:lnTo>
                    <a:pt x="0" y="906780"/>
                  </a:lnTo>
                  <a:lnTo>
                    <a:pt x="0" y="0"/>
                  </a:lnTo>
                  <a:lnTo>
                    <a:pt x="490219" y="490219"/>
                  </a:lnTo>
                  <a:lnTo>
                    <a:pt x="980439" y="0"/>
                  </a:lnTo>
                  <a:close/>
                </a:path>
              </a:pathLst>
            </a:custGeom>
            <a:ln w="25400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078354" y="3861689"/>
            <a:ext cx="254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661920" y="3507740"/>
            <a:ext cx="5334000" cy="934719"/>
            <a:chOff x="2661920" y="3507740"/>
            <a:chExt cx="5334000" cy="934719"/>
          </a:xfrm>
        </p:grpSpPr>
        <p:sp>
          <p:nvSpPr>
            <p:cNvPr id="16" name="object 16"/>
            <p:cNvSpPr/>
            <p:nvPr/>
          </p:nvSpPr>
          <p:spPr>
            <a:xfrm>
              <a:off x="2674620" y="3520440"/>
              <a:ext cx="5308600" cy="909319"/>
            </a:xfrm>
            <a:custGeom>
              <a:avLst/>
              <a:gdLst/>
              <a:ahLst/>
              <a:cxnLst/>
              <a:rect l="l" t="t" r="r" b="b"/>
              <a:pathLst>
                <a:path w="5308600" h="909320">
                  <a:moveTo>
                    <a:pt x="5157088" y="0"/>
                  </a:moveTo>
                  <a:lnTo>
                    <a:pt x="0" y="0"/>
                  </a:lnTo>
                  <a:lnTo>
                    <a:pt x="0" y="909320"/>
                  </a:lnTo>
                  <a:lnTo>
                    <a:pt x="5157088" y="909320"/>
                  </a:lnTo>
                  <a:lnTo>
                    <a:pt x="5204984" y="901597"/>
                  </a:lnTo>
                  <a:lnTo>
                    <a:pt x="5246576" y="880091"/>
                  </a:lnTo>
                  <a:lnTo>
                    <a:pt x="5279371" y="847296"/>
                  </a:lnTo>
                  <a:lnTo>
                    <a:pt x="5300877" y="805704"/>
                  </a:lnTo>
                  <a:lnTo>
                    <a:pt x="5308600" y="757809"/>
                  </a:lnTo>
                  <a:lnTo>
                    <a:pt x="5308600" y="151511"/>
                  </a:lnTo>
                  <a:lnTo>
                    <a:pt x="5300877" y="103615"/>
                  </a:lnTo>
                  <a:lnTo>
                    <a:pt x="5279371" y="62023"/>
                  </a:lnTo>
                  <a:lnTo>
                    <a:pt x="5246576" y="29228"/>
                  </a:lnTo>
                  <a:lnTo>
                    <a:pt x="5204984" y="7722"/>
                  </a:lnTo>
                  <a:lnTo>
                    <a:pt x="5157088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74620" y="3520440"/>
              <a:ext cx="5308600" cy="909319"/>
            </a:xfrm>
            <a:custGeom>
              <a:avLst/>
              <a:gdLst/>
              <a:ahLst/>
              <a:cxnLst/>
              <a:rect l="l" t="t" r="r" b="b"/>
              <a:pathLst>
                <a:path w="5308600" h="909320">
                  <a:moveTo>
                    <a:pt x="5308600" y="151511"/>
                  </a:moveTo>
                  <a:lnTo>
                    <a:pt x="5308600" y="757809"/>
                  </a:lnTo>
                  <a:lnTo>
                    <a:pt x="5300877" y="805704"/>
                  </a:lnTo>
                  <a:lnTo>
                    <a:pt x="5279371" y="847296"/>
                  </a:lnTo>
                  <a:lnTo>
                    <a:pt x="5246576" y="880091"/>
                  </a:lnTo>
                  <a:lnTo>
                    <a:pt x="5204984" y="901597"/>
                  </a:lnTo>
                  <a:lnTo>
                    <a:pt x="5157088" y="909320"/>
                  </a:lnTo>
                  <a:lnTo>
                    <a:pt x="0" y="909320"/>
                  </a:lnTo>
                  <a:lnTo>
                    <a:pt x="0" y="0"/>
                  </a:lnTo>
                  <a:lnTo>
                    <a:pt x="5157088" y="0"/>
                  </a:lnTo>
                  <a:lnTo>
                    <a:pt x="5204984" y="7722"/>
                  </a:lnTo>
                  <a:lnTo>
                    <a:pt x="5246576" y="29228"/>
                  </a:lnTo>
                  <a:lnTo>
                    <a:pt x="5279371" y="62023"/>
                  </a:lnTo>
                  <a:lnTo>
                    <a:pt x="5300877" y="103615"/>
                  </a:lnTo>
                  <a:lnTo>
                    <a:pt x="5308600" y="151511"/>
                  </a:lnTo>
                  <a:close/>
                </a:path>
              </a:pathLst>
            </a:custGeom>
            <a:ln w="25400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919729" y="3646423"/>
            <a:ext cx="23691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5435">
              <a:lnSpc>
                <a:spcPct val="100000"/>
              </a:lnSpc>
              <a:spcBef>
                <a:spcPts val="100"/>
              </a:spcBef>
              <a:buSzPct val="97222"/>
              <a:buChar char="•"/>
              <a:tabLst>
                <a:tab pos="318135" algn="l"/>
              </a:tabLst>
            </a:pPr>
            <a:r>
              <a:rPr sz="3600" spc="-68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600" spc="-28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600" spc="-19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600" spc="-320" dirty="0">
                <a:solidFill>
                  <a:srgbClr val="FFFFFF"/>
                </a:solidFill>
                <a:latin typeface="Arial"/>
                <a:cs typeface="Arial"/>
              </a:rPr>
              <a:t>usahaan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701800" y="4681220"/>
            <a:ext cx="1005840" cy="1424940"/>
            <a:chOff x="1701800" y="4681220"/>
            <a:chExt cx="1005840" cy="1424940"/>
          </a:xfrm>
        </p:grpSpPr>
        <p:sp>
          <p:nvSpPr>
            <p:cNvPr id="20" name="object 20"/>
            <p:cNvSpPr/>
            <p:nvPr/>
          </p:nvSpPr>
          <p:spPr>
            <a:xfrm>
              <a:off x="1714500" y="4693920"/>
              <a:ext cx="980440" cy="1399540"/>
            </a:xfrm>
            <a:custGeom>
              <a:avLst/>
              <a:gdLst/>
              <a:ahLst/>
              <a:cxnLst/>
              <a:rect l="l" t="t" r="r" b="b"/>
              <a:pathLst>
                <a:path w="980439" h="1399539">
                  <a:moveTo>
                    <a:pt x="980439" y="0"/>
                  </a:moveTo>
                  <a:lnTo>
                    <a:pt x="490219" y="490219"/>
                  </a:lnTo>
                  <a:lnTo>
                    <a:pt x="0" y="0"/>
                  </a:lnTo>
                  <a:lnTo>
                    <a:pt x="0" y="909319"/>
                  </a:lnTo>
                  <a:lnTo>
                    <a:pt x="490219" y="1399539"/>
                  </a:lnTo>
                  <a:lnTo>
                    <a:pt x="980439" y="909319"/>
                  </a:lnTo>
                  <a:lnTo>
                    <a:pt x="98043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14500" y="4693920"/>
              <a:ext cx="980440" cy="1399540"/>
            </a:xfrm>
            <a:custGeom>
              <a:avLst/>
              <a:gdLst/>
              <a:ahLst/>
              <a:cxnLst/>
              <a:rect l="l" t="t" r="r" b="b"/>
              <a:pathLst>
                <a:path w="980439" h="1399539">
                  <a:moveTo>
                    <a:pt x="980439" y="0"/>
                  </a:moveTo>
                  <a:lnTo>
                    <a:pt x="980439" y="909319"/>
                  </a:lnTo>
                  <a:lnTo>
                    <a:pt x="490219" y="1399539"/>
                  </a:lnTo>
                  <a:lnTo>
                    <a:pt x="0" y="909319"/>
                  </a:lnTo>
                  <a:lnTo>
                    <a:pt x="0" y="0"/>
                  </a:lnTo>
                  <a:lnTo>
                    <a:pt x="490219" y="490219"/>
                  </a:lnTo>
                  <a:lnTo>
                    <a:pt x="980439" y="0"/>
                  </a:lnTo>
                  <a:close/>
                </a:path>
              </a:pathLst>
            </a:custGeom>
            <a:ln w="25400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078354" y="5064442"/>
            <a:ext cx="254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682239" y="4681220"/>
            <a:ext cx="5331460" cy="934719"/>
            <a:chOff x="2682239" y="4681220"/>
            <a:chExt cx="5331460" cy="934719"/>
          </a:xfrm>
        </p:grpSpPr>
        <p:sp>
          <p:nvSpPr>
            <p:cNvPr id="24" name="object 24"/>
            <p:cNvSpPr/>
            <p:nvPr/>
          </p:nvSpPr>
          <p:spPr>
            <a:xfrm>
              <a:off x="2694939" y="4693920"/>
              <a:ext cx="5306060" cy="909319"/>
            </a:xfrm>
            <a:custGeom>
              <a:avLst/>
              <a:gdLst/>
              <a:ahLst/>
              <a:cxnLst/>
              <a:rect l="l" t="t" r="r" b="b"/>
              <a:pathLst>
                <a:path w="5306059" h="909320">
                  <a:moveTo>
                    <a:pt x="5154549" y="0"/>
                  </a:moveTo>
                  <a:lnTo>
                    <a:pt x="0" y="0"/>
                  </a:lnTo>
                  <a:lnTo>
                    <a:pt x="0" y="909319"/>
                  </a:lnTo>
                  <a:lnTo>
                    <a:pt x="5154549" y="909319"/>
                  </a:lnTo>
                  <a:lnTo>
                    <a:pt x="5202444" y="901597"/>
                  </a:lnTo>
                  <a:lnTo>
                    <a:pt x="5244036" y="880091"/>
                  </a:lnTo>
                  <a:lnTo>
                    <a:pt x="5276831" y="847296"/>
                  </a:lnTo>
                  <a:lnTo>
                    <a:pt x="5298337" y="805704"/>
                  </a:lnTo>
                  <a:lnTo>
                    <a:pt x="5306060" y="757808"/>
                  </a:lnTo>
                  <a:lnTo>
                    <a:pt x="5306060" y="151510"/>
                  </a:lnTo>
                  <a:lnTo>
                    <a:pt x="5298337" y="103615"/>
                  </a:lnTo>
                  <a:lnTo>
                    <a:pt x="5276831" y="62023"/>
                  </a:lnTo>
                  <a:lnTo>
                    <a:pt x="5244036" y="29228"/>
                  </a:lnTo>
                  <a:lnTo>
                    <a:pt x="5202444" y="7722"/>
                  </a:lnTo>
                  <a:lnTo>
                    <a:pt x="515454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694939" y="4693920"/>
              <a:ext cx="5306060" cy="909319"/>
            </a:xfrm>
            <a:custGeom>
              <a:avLst/>
              <a:gdLst/>
              <a:ahLst/>
              <a:cxnLst/>
              <a:rect l="l" t="t" r="r" b="b"/>
              <a:pathLst>
                <a:path w="5306059" h="909320">
                  <a:moveTo>
                    <a:pt x="5306060" y="151510"/>
                  </a:moveTo>
                  <a:lnTo>
                    <a:pt x="5306060" y="757808"/>
                  </a:lnTo>
                  <a:lnTo>
                    <a:pt x="5298337" y="805704"/>
                  </a:lnTo>
                  <a:lnTo>
                    <a:pt x="5276831" y="847296"/>
                  </a:lnTo>
                  <a:lnTo>
                    <a:pt x="5244036" y="880091"/>
                  </a:lnTo>
                  <a:lnTo>
                    <a:pt x="5202444" y="901597"/>
                  </a:lnTo>
                  <a:lnTo>
                    <a:pt x="5154549" y="909319"/>
                  </a:lnTo>
                  <a:lnTo>
                    <a:pt x="0" y="909319"/>
                  </a:lnTo>
                  <a:lnTo>
                    <a:pt x="0" y="0"/>
                  </a:lnTo>
                  <a:lnTo>
                    <a:pt x="5154549" y="0"/>
                  </a:lnTo>
                  <a:lnTo>
                    <a:pt x="5202444" y="7722"/>
                  </a:lnTo>
                  <a:lnTo>
                    <a:pt x="5244036" y="29228"/>
                  </a:lnTo>
                  <a:lnTo>
                    <a:pt x="5276831" y="62023"/>
                  </a:lnTo>
                  <a:lnTo>
                    <a:pt x="5298337" y="103615"/>
                  </a:lnTo>
                  <a:lnTo>
                    <a:pt x="5306060" y="151510"/>
                  </a:lnTo>
                  <a:close/>
                </a:path>
              </a:pathLst>
            </a:custGeom>
            <a:ln w="25400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938145" y="4819903"/>
            <a:ext cx="2401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5435">
              <a:lnSpc>
                <a:spcPct val="100000"/>
              </a:lnSpc>
              <a:spcBef>
                <a:spcPts val="100"/>
              </a:spcBef>
              <a:buSzPct val="97222"/>
              <a:buChar char="•"/>
              <a:tabLst>
                <a:tab pos="318135" algn="l"/>
              </a:tabLst>
            </a:pPr>
            <a:r>
              <a:rPr sz="3600" spc="-215" dirty="0">
                <a:solidFill>
                  <a:srgbClr val="FFFFFF"/>
                </a:solidFill>
                <a:latin typeface="Arial"/>
                <a:cs typeface="Arial"/>
              </a:rPr>
              <a:t>Pemerintah</a:t>
            </a:r>
            <a:endParaRPr sz="36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9470" y="261556"/>
            <a:ext cx="45319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70" dirty="0"/>
              <a:t>1.RUMAH</a:t>
            </a:r>
            <a:r>
              <a:rPr spc="-185" dirty="0"/>
              <a:t> </a:t>
            </a:r>
            <a:r>
              <a:rPr spc="-245" dirty="0"/>
              <a:t>TANGGA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44648"/>
            <a:ext cx="5732145" cy="3831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90" dirty="0">
                <a:latin typeface="Arial"/>
                <a:cs typeface="Arial"/>
              </a:rPr>
              <a:t>Rumah </a:t>
            </a:r>
            <a:r>
              <a:rPr sz="3200" spc="-280" dirty="0">
                <a:latin typeface="Arial"/>
                <a:cs typeface="Arial"/>
              </a:rPr>
              <a:t>tangga </a:t>
            </a:r>
            <a:r>
              <a:rPr sz="3200" spc="-225" dirty="0">
                <a:latin typeface="Arial"/>
                <a:cs typeface="Arial"/>
              </a:rPr>
              <a:t>adalah </a:t>
            </a:r>
            <a:r>
              <a:rPr sz="3200" spc="-60" dirty="0">
                <a:latin typeface="Arial"/>
                <a:cs typeface="Arial"/>
              </a:rPr>
              <a:t>pemilik  </a:t>
            </a:r>
            <a:r>
              <a:rPr sz="3200" spc="-100" dirty="0">
                <a:latin typeface="Arial"/>
                <a:cs typeface="Arial"/>
              </a:rPr>
              <a:t>dari </a:t>
            </a:r>
            <a:r>
              <a:rPr sz="3200" spc="-245" dirty="0">
                <a:latin typeface="Arial"/>
                <a:cs typeface="Arial"/>
              </a:rPr>
              <a:t>berbagai </a:t>
            </a:r>
            <a:r>
              <a:rPr sz="3200" spc="-85" dirty="0">
                <a:latin typeface="Arial"/>
                <a:cs typeface="Arial"/>
              </a:rPr>
              <a:t>faktor </a:t>
            </a:r>
            <a:r>
              <a:rPr sz="3200" spc="-120" dirty="0">
                <a:latin typeface="Arial"/>
                <a:cs typeface="Arial"/>
              </a:rPr>
              <a:t>produksi </a:t>
            </a:r>
            <a:r>
              <a:rPr sz="3200" spc="-190" dirty="0">
                <a:latin typeface="Arial"/>
                <a:cs typeface="Arial"/>
              </a:rPr>
              <a:t>dan  </a:t>
            </a:r>
            <a:r>
              <a:rPr sz="3200" spc="-229" dirty="0">
                <a:latin typeface="Arial"/>
                <a:cs typeface="Arial"/>
              </a:rPr>
              <a:t>penyedia </a:t>
            </a:r>
            <a:r>
              <a:rPr sz="3200" spc="-280" dirty="0">
                <a:latin typeface="Arial"/>
                <a:cs typeface="Arial"/>
              </a:rPr>
              <a:t>tenaga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75" dirty="0">
                <a:latin typeface="Arial"/>
                <a:cs typeface="Arial"/>
              </a:rPr>
              <a:t>kerja/usahawan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3200" spc="-70" dirty="0">
                <a:latin typeface="Arial"/>
                <a:cs typeface="Arial"/>
              </a:rPr>
              <a:t>Contoh;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har char="–"/>
              <a:tabLst>
                <a:tab pos="757555" algn="l"/>
              </a:tabLst>
            </a:pPr>
            <a:r>
              <a:rPr sz="3200" spc="-295" dirty="0">
                <a:latin typeface="Arial"/>
                <a:cs typeface="Arial"/>
              </a:rPr>
              <a:t>Tenaga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kerja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760"/>
              </a:spcBef>
              <a:buChar char="–"/>
              <a:tabLst>
                <a:tab pos="757555" algn="l"/>
              </a:tabLst>
            </a:pPr>
            <a:r>
              <a:rPr sz="3200" spc="-65" dirty="0">
                <a:latin typeface="Arial"/>
                <a:cs typeface="Arial"/>
              </a:rPr>
              <a:t>Alat </a:t>
            </a:r>
            <a:r>
              <a:rPr sz="3200" spc="-180" dirty="0">
                <a:latin typeface="Arial"/>
                <a:cs typeface="Arial"/>
              </a:rPr>
              <a:t>– </a:t>
            </a:r>
            <a:r>
              <a:rPr sz="3200" spc="-170" dirty="0">
                <a:latin typeface="Arial"/>
                <a:cs typeface="Arial"/>
              </a:rPr>
              <a:t>alat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modal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har char="–"/>
              <a:tabLst>
                <a:tab pos="757555" algn="l"/>
              </a:tabLst>
            </a:pPr>
            <a:r>
              <a:rPr sz="3200" spc="-120" dirty="0">
                <a:latin typeface="Arial"/>
                <a:cs typeface="Arial"/>
              </a:rPr>
              <a:t>Harta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180" dirty="0">
                <a:latin typeface="Arial"/>
                <a:cs typeface="Arial"/>
              </a:rPr>
              <a:t>tetap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9470" y="261556"/>
            <a:ext cx="45319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70" dirty="0"/>
              <a:t>1.RUMAH</a:t>
            </a:r>
            <a:r>
              <a:rPr spc="-185" dirty="0"/>
              <a:t> </a:t>
            </a:r>
            <a:r>
              <a:rPr spc="-245" dirty="0"/>
              <a:t>TANGGA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048521"/>
            <a:ext cx="6172200" cy="382905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KEGIATAN</a:t>
            </a:r>
            <a:r>
              <a:rPr sz="3200" spc="-35" dirty="0">
                <a:latin typeface="Arial"/>
                <a:cs typeface="Arial"/>
              </a:rPr>
              <a:t>;</a:t>
            </a:r>
            <a:endParaRPr sz="3200">
              <a:latin typeface="Arial"/>
              <a:cs typeface="Arial"/>
            </a:endParaRPr>
          </a:p>
          <a:p>
            <a:pPr marL="354965" marR="79502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195" dirty="0">
                <a:latin typeface="Arial"/>
                <a:cs typeface="Arial"/>
              </a:rPr>
              <a:t>Menyediakan </a:t>
            </a:r>
            <a:r>
              <a:rPr sz="3200" spc="-190" dirty="0">
                <a:latin typeface="Arial"/>
                <a:cs typeface="Arial"/>
              </a:rPr>
              <a:t>dan </a:t>
            </a:r>
            <a:r>
              <a:rPr sz="3200" spc="-225" dirty="0">
                <a:latin typeface="Arial"/>
                <a:cs typeface="Arial"/>
              </a:rPr>
              <a:t>menawarkan  </a:t>
            </a:r>
            <a:r>
              <a:rPr sz="3200" spc="-85" dirty="0">
                <a:latin typeface="Arial"/>
                <a:cs typeface="Arial"/>
              </a:rPr>
              <a:t>faktor </a:t>
            </a:r>
            <a:r>
              <a:rPr sz="3200" spc="-120" dirty="0">
                <a:latin typeface="Arial"/>
                <a:cs typeface="Arial"/>
              </a:rPr>
              <a:t>produksi </a:t>
            </a:r>
            <a:r>
              <a:rPr sz="3200" spc="-250" dirty="0">
                <a:latin typeface="Arial"/>
                <a:cs typeface="Arial"/>
              </a:rPr>
              <a:t>ke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254" dirty="0">
                <a:latin typeface="Arial"/>
                <a:cs typeface="Arial"/>
              </a:rPr>
              <a:t>perusahaan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</a:tabLst>
            </a:pPr>
            <a:r>
              <a:rPr sz="3200" spc="-160" dirty="0">
                <a:latin typeface="Arial"/>
                <a:cs typeface="Arial"/>
              </a:rPr>
              <a:t>Menerima </a:t>
            </a:r>
            <a:r>
              <a:rPr sz="3200" spc="-295" dirty="0">
                <a:latin typeface="Arial"/>
                <a:cs typeface="Arial"/>
              </a:rPr>
              <a:t>balas </a:t>
            </a:r>
            <a:r>
              <a:rPr sz="3200" spc="-180" dirty="0">
                <a:latin typeface="Arial"/>
                <a:cs typeface="Arial"/>
              </a:rPr>
              <a:t>jasa/pendapatan  </a:t>
            </a:r>
            <a:r>
              <a:rPr sz="3200" spc="-330" dirty="0">
                <a:latin typeface="Arial"/>
                <a:cs typeface="Arial"/>
              </a:rPr>
              <a:t>atas </a:t>
            </a:r>
            <a:r>
              <a:rPr sz="3200" spc="-85" dirty="0">
                <a:latin typeface="Arial"/>
                <a:cs typeface="Arial"/>
              </a:rPr>
              <a:t>faktor </a:t>
            </a:r>
            <a:r>
              <a:rPr sz="3200" spc="-120" dirty="0">
                <a:latin typeface="Arial"/>
                <a:cs typeface="Arial"/>
              </a:rPr>
              <a:t>produksi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165" dirty="0">
                <a:latin typeface="Arial"/>
                <a:cs typeface="Arial"/>
              </a:rPr>
              <a:t>digunakan  </a:t>
            </a:r>
            <a:r>
              <a:rPr sz="3200" spc="-140" dirty="0">
                <a:latin typeface="Arial"/>
                <a:cs typeface="Arial"/>
              </a:rPr>
              <a:t>oleh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254" dirty="0">
                <a:latin typeface="Arial"/>
                <a:cs typeface="Arial"/>
              </a:rPr>
              <a:t>perusahaan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3200" spc="-190" dirty="0">
                <a:latin typeface="Arial"/>
                <a:cs typeface="Arial"/>
              </a:rPr>
              <a:t>Mengkonsumsi </a:t>
            </a:r>
            <a:r>
              <a:rPr sz="3200" spc="-245" dirty="0">
                <a:latin typeface="Arial"/>
                <a:cs typeface="Arial"/>
              </a:rPr>
              <a:t>barang </a:t>
            </a:r>
            <a:r>
              <a:rPr sz="3200" spc="-195" dirty="0">
                <a:latin typeface="Arial"/>
                <a:cs typeface="Arial"/>
              </a:rPr>
              <a:t>dan</a:t>
            </a:r>
            <a:r>
              <a:rPr sz="3200" spc="185" dirty="0">
                <a:latin typeface="Arial"/>
                <a:cs typeface="Arial"/>
              </a:rPr>
              <a:t> </a:t>
            </a:r>
            <a:r>
              <a:rPr sz="3200" spc="-325" dirty="0">
                <a:latin typeface="Arial"/>
                <a:cs typeface="Arial"/>
              </a:rPr>
              <a:t>jasa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9470" y="261556"/>
            <a:ext cx="45319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70" dirty="0"/>
              <a:t>1.RUMAH</a:t>
            </a:r>
            <a:r>
              <a:rPr spc="-185" dirty="0"/>
              <a:t> </a:t>
            </a:r>
            <a:r>
              <a:rPr spc="-245" dirty="0"/>
              <a:t>TANGGA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048521"/>
            <a:ext cx="6085840" cy="33407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har char="•"/>
              <a:tabLst>
                <a:tab pos="355600" algn="l"/>
              </a:tabLst>
            </a:pPr>
            <a:r>
              <a:rPr sz="3200" spc="-240" dirty="0">
                <a:latin typeface="Arial"/>
                <a:cs typeface="Arial"/>
              </a:rPr>
              <a:t>Pendapatan </a:t>
            </a:r>
            <a:r>
              <a:rPr sz="3200" spc="-235" dirty="0">
                <a:latin typeface="Arial"/>
                <a:cs typeface="Arial"/>
              </a:rPr>
              <a:t>akan </a:t>
            </a:r>
            <a:r>
              <a:rPr sz="3200" spc="-165" dirty="0">
                <a:latin typeface="Arial"/>
                <a:cs typeface="Arial"/>
              </a:rPr>
              <a:t>digunakan</a:t>
            </a:r>
            <a:r>
              <a:rPr sz="3200" spc="150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untuk;</a:t>
            </a:r>
            <a:endParaRPr sz="3200">
              <a:latin typeface="Arial"/>
              <a:cs typeface="Arial"/>
            </a:endParaRPr>
          </a:p>
          <a:p>
            <a:pPr marL="756920" marR="60960" lvl="1" indent="-287655">
              <a:lnSpc>
                <a:spcPct val="100000"/>
              </a:lnSpc>
              <a:spcBef>
                <a:spcPts val="760"/>
              </a:spcBef>
              <a:buChar char="–"/>
              <a:tabLst>
                <a:tab pos="757555" algn="l"/>
              </a:tabLst>
            </a:pPr>
            <a:r>
              <a:rPr sz="3200" spc="-135" dirty="0">
                <a:latin typeface="Arial"/>
                <a:cs typeface="Arial"/>
              </a:rPr>
              <a:t>Membeli </a:t>
            </a:r>
            <a:r>
              <a:rPr sz="3200" spc="-245" dirty="0">
                <a:latin typeface="Arial"/>
                <a:cs typeface="Arial"/>
              </a:rPr>
              <a:t>berbagai </a:t>
            </a:r>
            <a:r>
              <a:rPr sz="3200" spc="-190" dirty="0">
                <a:latin typeface="Arial"/>
                <a:cs typeface="Arial"/>
              </a:rPr>
              <a:t>barang/jasa;  </a:t>
            </a:r>
            <a:r>
              <a:rPr sz="3200" spc="-315" dirty="0">
                <a:latin typeface="Arial"/>
                <a:cs typeface="Arial"/>
              </a:rPr>
              <a:t>sesuai </a:t>
            </a:r>
            <a:r>
              <a:rPr sz="3200" spc="-250" dirty="0">
                <a:latin typeface="Arial"/>
                <a:cs typeface="Arial"/>
              </a:rPr>
              <a:t>dengan </a:t>
            </a:r>
            <a:r>
              <a:rPr sz="3200" spc="-100" dirty="0">
                <a:latin typeface="Arial"/>
                <a:cs typeface="Arial"/>
              </a:rPr>
              <a:t>tingkat</a:t>
            </a:r>
            <a:r>
              <a:rPr sz="3200" spc="-28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kebutuhan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785"/>
              </a:spcBef>
              <a:buChar char="–"/>
              <a:tabLst>
                <a:tab pos="757555" algn="l"/>
              </a:tabLst>
            </a:pPr>
            <a:r>
              <a:rPr sz="3200" spc="-155" dirty="0">
                <a:latin typeface="Arial"/>
                <a:cs typeface="Arial"/>
              </a:rPr>
              <a:t>Menyimpan </a:t>
            </a:r>
            <a:r>
              <a:rPr sz="3200" spc="-225" dirty="0">
                <a:latin typeface="Arial"/>
                <a:cs typeface="Arial"/>
              </a:rPr>
              <a:t>atau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225" dirty="0">
                <a:latin typeface="Arial"/>
                <a:cs typeface="Arial"/>
              </a:rPr>
              <a:t>menabung</a:t>
            </a:r>
            <a:endParaRPr sz="3200">
              <a:latin typeface="Arial"/>
              <a:cs typeface="Arial"/>
            </a:endParaRPr>
          </a:p>
          <a:p>
            <a:pPr marL="354965" marR="779145" indent="-342900">
              <a:lnSpc>
                <a:spcPts val="3820"/>
              </a:lnSpc>
              <a:spcBef>
                <a:spcPts val="925"/>
              </a:spcBef>
            </a:pPr>
            <a:r>
              <a:rPr sz="3200" spc="200" dirty="0">
                <a:latin typeface="Wingdings"/>
                <a:cs typeface="Wingdings"/>
              </a:rPr>
              <a:t></a:t>
            </a:r>
            <a:r>
              <a:rPr sz="3200" spc="200" dirty="0">
                <a:latin typeface="Arial"/>
                <a:cs typeface="Arial"/>
              </a:rPr>
              <a:t>Pengeluaran </a:t>
            </a:r>
            <a:r>
              <a:rPr sz="3200" spc="-170" dirty="0">
                <a:latin typeface="Arial"/>
                <a:cs typeface="Arial"/>
              </a:rPr>
              <a:t>tergantung</a:t>
            </a:r>
            <a:r>
              <a:rPr sz="3200" spc="-434" dirty="0">
                <a:latin typeface="Arial"/>
                <a:cs typeface="Arial"/>
              </a:rPr>
              <a:t> </a:t>
            </a:r>
            <a:r>
              <a:rPr sz="3200" spc="-685" dirty="0">
                <a:latin typeface="Arial"/>
                <a:cs typeface="Arial"/>
              </a:rPr>
              <a:t>dari  </a:t>
            </a:r>
            <a:r>
              <a:rPr sz="3200" spc="-100" dirty="0">
                <a:latin typeface="Arial"/>
                <a:cs typeface="Arial"/>
              </a:rPr>
              <a:t>tingkat </a:t>
            </a:r>
            <a:r>
              <a:rPr sz="3200" spc="-130" dirty="0">
                <a:latin typeface="Arial"/>
                <a:cs typeface="Arial"/>
              </a:rPr>
              <a:t>ekonomi </a:t>
            </a:r>
            <a:r>
              <a:rPr sz="3200" spc="-140" dirty="0">
                <a:latin typeface="Arial"/>
                <a:cs typeface="Arial"/>
              </a:rPr>
              <a:t>rumah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280" dirty="0">
                <a:latin typeface="Arial"/>
                <a:cs typeface="Arial"/>
              </a:rPr>
              <a:t>tangga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0145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2.PERUSAHAAN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44648"/>
            <a:ext cx="5859145" cy="2464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285" dirty="0">
                <a:latin typeface="Arial"/>
                <a:cs typeface="Arial"/>
              </a:rPr>
              <a:t>Perusahaan </a:t>
            </a:r>
            <a:r>
              <a:rPr sz="3200" spc="-225" dirty="0">
                <a:latin typeface="Arial"/>
                <a:cs typeface="Arial"/>
              </a:rPr>
              <a:t>adalah organisasi </a:t>
            </a:r>
            <a:r>
              <a:rPr sz="3200" spc="-310" dirty="0">
                <a:latin typeface="Arial"/>
                <a:cs typeface="Arial"/>
              </a:rPr>
              <a:t>yang  </a:t>
            </a:r>
            <a:r>
              <a:rPr sz="3200" spc="-190" dirty="0">
                <a:latin typeface="Arial"/>
                <a:cs typeface="Arial"/>
              </a:rPr>
              <a:t>dikembangkan </a:t>
            </a:r>
            <a:r>
              <a:rPr sz="3200" spc="-140" dirty="0">
                <a:latin typeface="Arial"/>
                <a:cs typeface="Arial"/>
              </a:rPr>
              <a:t>oleh </a:t>
            </a:r>
            <a:r>
              <a:rPr sz="3200" spc="-185" dirty="0">
                <a:latin typeface="Arial"/>
                <a:cs typeface="Arial"/>
              </a:rPr>
              <a:t>sekumpulan  </a:t>
            </a:r>
            <a:r>
              <a:rPr sz="3200" spc="-204" dirty="0">
                <a:latin typeface="Arial"/>
                <a:cs typeface="Arial"/>
              </a:rPr>
              <a:t>orang </a:t>
            </a:r>
            <a:r>
              <a:rPr sz="3200" spc="-45" dirty="0">
                <a:latin typeface="Arial"/>
                <a:cs typeface="Arial"/>
              </a:rPr>
              <a:t>untuk </a:t>
            </a:r>
            <a:r>
              <a:rPr sz="3200" spc="-195" dirty="0">
                <a:latin typeface="Arial"/>
                <a:cs typeface="Arial"/>
              </a:rPr>
              <a:t>menghasilkan  </a:t>
            </a:r>
            <a:r>
              <a:rPr sz="3200" spc="-245" dirty="0">
                <a:latin typeface="Arial"/>
                <a:cs typeface="Arial"/>
              </a:rPr>
              <a:t>berbagai </a:t>
            </a:r>
            <a:r>
              <a:rPr sz="3200" spc="-160" dirty="0">
                <a:latin typeface="Arial"/>
                <a:cs typeface="Arial"/>
              </a:rPr>
              <a:t>jenis </a:t>
            </a:r>
            <a:r>
              <a:rPr sz="3200" spc="-245" dirty="0">
                <a:latin typeface="Arial"/>
                <a:cs typeface="Arial"/>
              </a:rPr>
              <a:t>barang </a:t>
            </a:r>
            <a:r>
              <a:rPr sz="3200" spc="-195" dirty="0">
                <a:latin typeface="Arial"/>
                <a:cs typeface="Arial"/>
              </a:rPr>
              <a:t>dan </a:t>
            </a:r>
            <a:r>
              <a:rPr sz="3200" spc="-325" dirty="0">
                <a:latin typeface="Arial"/>
                <a:cs typeface="Arial"/>
              </a:rPr>
              <a:t>jasa 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90" dirty="0">
                <a:latin typeface="Arial"/>
                <a:cs typeface="Arial"/>
              </a:rPr>
              <a:t>dibutuhkan</a:t>
            </a:r>
            <a:r>
              <a:rPr sz="3200" spc="155" dirty="0"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masyarakat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1618" y="261556"/>
            <a:ext cx="5080762" cy="696594"/>
          </a:xfrm>
        </p:spPr>
        <p:txBody>
          <a:bodyPr vert="horz" wrap="square" lIns="0" tIns="0" rIns="0" bIns="0" rtlCol="0">
            <a:normAutofit/>
          </a:bodyPr>
          <a:lstStyle/>
          <a:p>
            <a:pPr marL="1160145">
              <a:spcBef>
                <a:spcPts val="100"/>
              </a:spcBef>
            </a:pPr>
            <a:r>
              <a:rPr lang="en-US" b="0" i="0" spc="-275">
                <a:latin typeface="Arial"/>
                <a:ea typeface="+mj-ea"/>
                <a:cs typeface="Arial"/>
              </a:rPr>
              <a:t>2.PERUSAHAAN</a:t>
            </a:r>
          </a:p>
        </p:txBody>
      </p:sp>
      <p:sp>
        <p:nvSpPr>
          <p:cNvPr id="4" name="object 4" hidden="1"/>
          <p:cNvSpPr txBox="1">
            <a:spLocks noGrp="1"/>
          </p:cNvSpPr>
          <p:nvPr>
            <p:ph type="sldNum" sz="quarter" idx="7"/>
          </p:nvPr>
        </p:nvSpPr>
        <p:spPr>
          <a:xfrm>
            <a:off x="8361680" y="6289059"/>
            <a:ext cx="274320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  <a:spcAft>
                <a:spcPts val="600"/>
              </a:spcAft>
            </a:pPr>
            <a:fld id="{81D60167-4931-47E6-BA6A-407CBD079E47}" type="slidenum">
              <a:rPr spc="-5" dirty="0"/>
              <a:pPr marL="38100">
                <a:lnSpc>
                  <a:spcPts val="1670"/>
                </a:lnSpc>
                <a:spcAft>
                  <a:spcPts val="600"/>
                </a:spcAft>
              </a:pPr>
              <a:t>17</a:t>
            </a:fld>
            <a:endParaRPr lang="en-US" spc="-5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63F4B2D0-BE6A-D70A-4FBD-9EC282B2E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866352"/>
              </p:ext>
            </p:extLst>
          </p:nvPr>
        </p:nvGraphicFramePr>
        <p:xfrm>
          <a:off x="914400" y="1752600"/>
          <a:ext cx="7086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0145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2.PERUSAHAAN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915171"/>
            <a:ext cx="6211570" cy="441579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KEGIATAN</a:t>
            </a:r>
            <a:r>
              <a:rPr sz="3200" spc="-35" dirty="0">
                <a:latin typeface="Arial"/>
                <a:cs typeface="Arial"/>
              </a:rPr>
              <a:t>;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135" dirty="0">
                <a:latin typeface="Arial"/>
                <a:cs typeface="Arial"/>
              </a:rPr>
              <a:t>Memproduksi </a:t>
            </a:r>
            <a:r>
              <a:rPr sz="3200" spc="-245" dirty="0">
                <a:latin typeface="Arial"/>
                <a:cs typeface="Arial"/>
              </a:rPr>
              <a:t>barang </a:t>
            </a:r>
            <a:r>
              <a:rPr sz="3200" spc="-220" dirty="0">
                <a:latin typeface="Arial"/>
                <a:cs typeface="Arial"/>
              </a:rPr>
              <a:t>atau</a:t>
            </a:r>
            <a:r>
              <a:rPr sz="3200" spc="130" dirty="0">
                <a:latin typeface="Arial"/>
                <a:cs typeface="Arial"/>
              </a:rPr>
              <a:t> </a:t>
            </a:r>
            <a:r>
              <a:rPr sz="3200" spc="-325" dirty="0">
                <a:latin typeface="Arial"/>
                <a:cs typeface="Arial"/>
              </a:rPr>
              <a:t>jasa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</a:tabLst>
            </a:pPr>
            <a:r>
              <a:rPr sz="3200" spc="-235" dirty="0">
                <a:latin typeface="Arial"/>
                <a:cs typeface="Arial"/>
              </a:rPr>
              <a:t>Membayar </a:t>
            </a:r>
            <a:r>
              <a:rPr sz="3200" spc="-140" dirty="0">
                <a:latin typeface="Arial"/>
                <a:cs typeface="Arial"/>
              </a:rPr>
              <a:t>imbalan </a:t>
            </a:r>
            <a:r>
              <a:rPr sz="3200" spc="-330" dirty="0">
                <a:latin typeface="Arial"/>
                <a:cs typeface="Arial"/>
              </a:rPr>
              <a:t>atas </a:t>
            </a:r>
            <a:r>
              <a:rPr sz="3200" spc="-245" dirty="0">
                <a:latin typeface="Arial"/>
                <a:cs typeface="Arial"/>
              </a:rPr>
              <a:t>penggunaan  </a:t>
            </a:r>
            <a:r>
              <a:rPr sz="3200" spc="-85" dirty="0">
                <a:latin typeface="Arial"/>
                <a:cs typeface="Arial"/>
              </a:rPr>
              <a:t>faktor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produksi</a:t>
            </a:r>
            <a:endParaRPr sz="3200">
              <a:latin typeface="Arial"/>
              <a:cs typeface="Arial"/>
            </a:endParaRPr>
          </a:p>
          <a:p>
            <a:pPr marL="354965" marR="91694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110" dirty="0">
                <a:latin typeface="Arial"/>
                <a:cs typeface="Arial"/>
              </a:rPr>
              <a:t>Menjual </a:t>
            </a:r>
            <a:r>
              <a:rPr sz="3200" spc="-150" dirty="0">
                <a:latin typeface="Arial"/>
                <a:cs typeface="Arial"/>
              </a:rPr>
              <a:t>hasil </a:t>
            </a:r>
            <a:r>
              <a:rPr sz="3200" spc="-120" dirty="0">
                <a:latin typeface="Arial"/>
                <a:cs typeface="Arial"/>
              </a:rPr>
              <a:t>produksi </a:t>
            </a:r>
            <a:r>
              <a:rPr sz="3200" spc="-270" dirty="0">
                <a:latin typeface="Arial"/>
                <a:cs typeface="Arial"/>
              </a:rPr>
              <a:t>kepada  </a:t>
            </a:r>
            <a:r>
              <a:rPr sz="3200" spc="-140" dirty="0">
                <a:latin typeface="Arial"/>
                <a:cs typeface="Arial"/>
              </a:rPr>
              <a:t>rumah </a:t>
            </a:r>
            <a:r>
              <a:rPr sz="3200" spc="-280" dirty="0">
                <a:latin typeface="Arial"/>
                <a:cs typeface="Arial"/>
              </a:rPr>
              <a:t>tangga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konsumen</a:t>
            </a:r>
            <a:endParaRPr sz="3200">
              <a:latin typeface="Arial"/>
              <a:cs typeface="Arial"/>
            </a:endParaRPr>
          </a:p>
          <a:p>
            <a:pPr marL="354965" marR="144653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</a:tabLst>
            </a:pPr>
            <a:r>
              <a:rPr sz="3200" spc="-160" dirty="0">
                <a:latin typeface="Arial"/>
                <a:cs typeface="Arial"/>
              </a:rPr>
              <a:t>Menerima </a:t>
            </a:r>
            <a:r>
              <a:rPr sz="3200" spc="-250" dirty="0">
                <a:latin typeface="Arial"/>
                <a:cs typeface="Arial"/>
              </a:rPr>
              <a:t>pembayaran </a:t>
            </a:r>
            <a:r>
              <a:rPr sz="3200" spc="-330" dirty="0">
                <a:latin typeface="Arial"/>
                <a:cs typeface="Arial"/>
              </a:rPr>
              <a:t>atas  </a:t>
            </a:r>
            <a:r>
              <a:rPr sz="3200" spc="-155" dirty="0">
                <a:latin typeface="Arial"/>
                <a:cs typeface="Arial"/>
              </a:rPr>
              <a:t>penjualan </a:t>
            </a:r>
            <a:r>
              <a:rPr sz="3200" spc="-245" dirty="0">
                <a:latin typeface="Arial"/>
                <a:cs typeface="Arial"/>
              </a:rPr>
              <a:t>barang </a:t>
            </a:r>
            <a:r>
              <a:rPr sz="3200" spc="-220" dirty="0">
                <a:latin typeface="Arial"/>
                <a:cs typeface="Arial"/>
              </a:rPr>
              <a:t>atau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325" dirty="0">
                <a:latin typeface="Arial"/>
                <a:cs typeface="Arial"/>
              </a:rPr>
              <a:t>jasa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0251" y="261556"/>
            <a:ext cx="47510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5" dirty="0"/>
              <a:t>TIPE</a:t>
            </a:r>
            <a:r>
              <a:rPr spc="-185" dirty="0"/>
              <a:t> </a:t>
            </a:r>
            <a:r>
              <a:rPr spc="-270" dirty="0"/>
              <a:t>PERUSAHAAN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59180" y="1785620"/>
            <a:ext cx="6685280" cy="3929379"/>
            <a:chOff x="1059180" y="1785620"/>
            <a:chExt cx="6685280" cy="3929379"/>
          </a:xfrm>
        </p:grpSpPr>
        <p:sp>
          <p:nvSpPr>
            <p:cNvPr id="4" name="object 4"/>
            <p:cNvSpPr/>
            <p:nvPr/>
          </p:nvSpPr>
          <p:spPr>
            <a:xfrm>
              <a:off x="1612900" y="1785620"/>
              <a:ext cx="6131560" cy="3929379"/>
            </a:xfrm>
            <a:custGeom>
              <a:avLst/>
              <a:gdLst/>
              <a:ahLst/>
              <a:cxnLst/>
              <a:rect l="l" t="t" r="r" b="b"/>
              <a:pathLst>
                <a:path w="6131559" h="3929379">
                  <a:moveTo>
                    <a:pt x="4166870" y="0"/>
                  </a:moveTo>
                  <a:lnTo>
                    <a:pt x="4166870" y="982344"/>
                  </a:lnTo>
                  <a:lnTo>
                    <a:pt x="0" y="982344"/>
                  </a:lnTo>
                  <a:lnTo>
                    <a:pt x="0" y="2947035"/>
                  </a:lnTo>
                  <a:lnTo>
                    <a:pt x="4166870" y="2947035"/>
                  </a:lnTo>
                  <a:lnTo>
                    <a:pt x="4166870" y="3929379"/>
                  </a:lnTo>
                  <a:lnTo>
                    <a:pt x="6131559" y="1964689"/>
                  </a:lnTo>
                  <a:lnTo>
                    <a:pt x="4166870" y="0"/>
                  </a:lnTo>
                  <a:close/>
                </a:path>
              </a:pathLst>
            </a:custGeom>
            <a:solidFill>
              <a:srgbClr val="FF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1880" y="2964180"/>
              <a:ext cx="2164080" cy="1572260"/>
            </a:xfrm>
            <a:custGeom>
              <a:avLst/>
              <a:gdLst/>
              <a:ahLst/>
              <a:cxnLst/>
              <a:rect l="l" t="t" r="r" b="b"/>
              <a:pathLst>
                <a:path w="2164080" h="1572260">
                  <a:moveTo>
                    <a:pt x="1902078" y="0"/>
                  </a:moveTo>
                  <a:lnTo>
                    <a:pt x="262000" y="0"/>
                  </a:lnTo>
                  <a:lnTo>
                    <a:pt x="214911" y="4222"/>
                  </a:lnTo>
                  <a:lnTo>
                    <a:pt x="170588" y="16396"/>
                  </a:lnTo>
                  <a:lnTo>
                    <a:pt x="129773" y="35781"/>
                  </a:lnTo>
                  <a:lnTo>
                    <a:pt x="93205" y="61634"/>
                  </a:lnTo>
                  <a:lnTo>
                    <a:pt x="61626" y="93216"/>
                  </a:lnTo>
                  <a:lnTo>
                    <a:pt x="35775" y="129784"/>
                  </a:lnTo>
                  <a:lnTo>
                    <a:pt x="16393" y="170598"/>
                  </a:lnTo>
                  <a:lnTo>
                    <a:pt x="4221" y="214918"/>
                  </a:lnTo>
                  <a:lnTo>
                    <a:pt x="0" y="262000"/>
                  </a:lnTo>
                  <a:lnTo>
                    <a:pt x="0" y="1310259"/>
                  </a:lnTo>
                  <a:lnTo>
                    <a:pt x="4221" y="1357341"/>
                  </a:lnTo>
                  <a:lnTo>
                    <a:pt x="16393" y="1401661"/>
                  </a:lnTo>
                  <a:lnTo>
                    <a:pt x="35775" y="1442475"/>
                  </a:lnTo>
                  <a:lnTo>
                    <a:pt x="61626" y="1479043"/>
                  </a:lnTo>
                  <a:lnTo>
                    <a:pt x="93205" y="1510625"/>
                  </a:lnTo>
                  <a:lnTo>
                    <a:pt x="129773" y="1536478"/>
                  </a:lnTo>
                  <a:lnTo>
                    <a:pt x="170588" y="1555863"/>
                  </a:lnTo>
                  <a:lnTo>
                    <a:pt x="214911" y="1568037"/>
                  </a:lnTo>
                  <a:lnTo>
                    <a:pt x="262000" y="1572260"/>
                  </a:lnTo>
                  <a:lnTo>
                    <a:pt x="1902078" y="1572260"/>
                  </a:lnTo>
                  <a:lnTo>
                    <a:pt x="1949161" y="1568037"/>
                  </a:lnTo>
                  <a:lnTo>
                    <a:pt x="1993481" y="1555863"/>
                  </a:lnTo>
                  <a:lnTo>
                    <a:pt x="2034295" y="1536478"/>
                  </a:lnTo>
                  <a:lnTo>
                    <a:pt x="2070863" y="1510625"/>
                  </a:lnTo>
                  <a:lnTo>
                    <a:pt x="2102445" y="1479043"/>
                  </a:lnTo>
                  <a:lnTo>
                    <a:pt x="2128298" y="1442475"/>
                  </a:lnTo>
                  <a:lnTo>
                    <a:pt x="2147683" y="1401661"/>
                  </a:lnTo>
                  <a:lnTo>
                    <a:pt x="2159857" y="1357341"/>
                  </a:lnTo>
                  <a:lnTo>
                    <a:pt x="2164080" y="1310259"/>
                  </a:lnTo>
                  <a:lnTo>
                    <a:pt x="2164080" y="262000"/>
                  </a:lnTo>
                  <a:lnTo>
                    <a:pt x="2159857" y="214918"/>
                  </a:lnTo>
                  <a:lnTo>
                    <a:pt x="2147683" y="170598"/>
                  </a:lnTo>
                  <a:lnTo>
                    <a:pt x="2128298" y="129784"/>
                  </a:lnTo>
                  <a:lnTo>
                    <a:pt x="2102445" y="93216"/>
                  </a:lnTo>
                  <a:lnTo>
                    <a:pt x="2070863" y="61634"/>
                  </a:lnTo>
                  <a:lnTo>
                    <a:pt x="2034295" y="35781"/>
                  </a:lnTo>
                  <a:lnTo>
                    <a:pt x="1993481" y="16396"/>
                  </a:lnTo>
                  <a:lnTo>
                    <a:pt x="1949161" y="4222"/>
                  </a:lnTo>
                  <a:lnTo>
                    <a:pt x="1902078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1880" y="2964180"/>
              <a:ext cx="2164080" cy="1572260"/>
            </a:xfrm>
            <a:custGeom>
              <a:avLst/>
              <a:gdLst/>
              <a:ahLst/>
              <a:cxnLst/>
              <a:rect l="l" t="t" r="r" b="b"/>
              <a:pathLst>
                <a:path w="2164080" h="1572260">
                  <a:moveTo>
                    <a:pt x="0" y="262000"/>
                  </a:moveTo>
                  <a:lnTo>
                    <a:pt x="4221" y="214918"/>
                  </a:lnTo>
                  <a:lnTo>
                    <a:pt x="16393" y="170598"/>
                  </a:lnTo>
                  <a:lnTo>
                    <a:pt x="35775" y="129784"/>
                  </a:lnTo>
                  <a:lnTo>
                    <a:pt x="61626" y="93216"/>
                  </a:lnTo>
                  <a:lnTo>
                    <a:pt x="93205" y="61634"/>
                  </a:lnTo>
                  <a:lnTo>
                    <a:pt x="129773" y="35781"/>
                  </a:lnTo>
                  <a:lnTo>
                    <a:pt x="170588" y="16396"/>
                  </a:lnTo>
                  <a:lnTo>
                    <a:pt x="214911" y="4222"/>
                  </a:lnTo>
                  <a:lnTo>
                    <a:pt x="262000" y="0"/>
                  </a:lnTo>
                  <a:lnTo>
                    <a:pt x="1902078" y="0"/>
                  </a:lnTo>
                  <a:lnTo>
                    <a:pt x="1949161" y="4222"/>
                  </a:lnTo>
                  <a:lnTo>
                    <a:pt x="1993481" y="16396"/>
                  </a:lnTo>
                  <a:lnTo>
                    <a:pt x="2034295" y="35781"/>
                  </a:lnTo>
                  <a:lnTo>
                    <a:pt x="2070863" y="61634"/>
                  </a:lnTo>
                  <a:lnTo>
                    <a:pt x="2102445" y="93216"/>
                  </a:lnTo>
                  <a:lnTo>
                    <a:pt x="2128298" y="129784"/>
                  </a:lnTo>
                  <a:lnTo>
                    <a:pt x="2147683" y="170598"/>
                  </a:lnTo>
                  <a:lnTo>
                    <a:pt x="2159857" y="214918"/>
                  </a:lnTo>
                  <a:lnTo>
                    <a:pt x="2164080" y="262000"/>
                  </a:lnTo>
                  <a:lnTo>
                    <a:pt x="2164080" y="1310259"/>
                  </a:lnTo>
                  <a:lnTo>
                    <a:pt x="2159857" y="1357341"/>
                  </a:lnTo>
                  <a:lnTo>
                    <a:pt x="2147683" y="1401661"/>
                  </a:lnTo>
                  <a:lnTo>
                    <a:pt x="2128298" y="1442475"/>
                  </a:lnTo>
                  <a:lnTo>
                    <a:pt x="2102445" y="1479043"/>
                  </a:lnTo>
                  <a:lnTo>
                    <a:pt x="2070863" y="1510625"/>
                  </a:lnTo>
                  <a:lnTo>
                    <a:pt x="2034295" y="1536478"/>
                  </a:lnTo>
                  <a:lnTo>
                    <a:pt x="1993481" y="1555863"/>
                  </a:lnTo>
                  <a:lnTo>
                    <a:pt x="1949161" y="1568037"/>
                  </a:lnTo>
                  <a:lnTo>
                    <a:pt x="1902078" y="1572260"/>
                  </a:lnTo>
                  <a:lnTo>
                    <a:pt x="262000" y="1572260"/>
                  </a:lnTo>
                  <a:lnTo>
                    <a:pt x="214911" y="1568037"/>
                  </a:lnTo>
                  <a:lnTo>
                    <a:pt x="170588" y="1555863"/>
                  </a:lnTo>
                  <a:lnTo>
                    <a:pt x="129773" y="1536478"/>
                  </a:lnTo>
                  <a:lnTo>
                    <a:pt x="93205" y="1510625"/>
                  </a:lnTo>
                  <a:lnTo>
                    <a:pt x="61626" y="1479043"/>
                  </a:lnTo>
                  <a:lnTo>
                    <a:pt x="35775" y="1442475"/>
                  </a:lnTo>
                  <a:lnTo>
                    <a:pt x="16393" y="1401661"/>
                  </a:lnTo>
                  <a:lnTo>
                    <a:pt x="4221" y="1357341"/>
                  </a:lnTo>
                  <a:lnTo>
                    <a:pt x="0" y="1310259"/>
                  </a:lnTo>
                  <a:lnTo>
                    <a:pt x="0" y="2620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499235" y="3236595"/>
            <a:ext cx="1311275" cy="95313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11125" marR="5080" indent="-99060">
              <a:lnSpc>
                <a:spcPts val="3460"/>
              </a:lnSpc>
              <a:spcBef>
                <a:spcPts val="530"/>
              </a:spcBef>
            </a:pPr>
            <a:r>
              <a:rPr sz="3200" spc="16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-54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i  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primer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583940" y="2951479"/>
            <a:ext cx="2189480" cy="1597660"/>
            <a:chOff x="3583940" y="2951479"/>
            <a:chExt cx="2189480" cy="1597660"/>
          </a:xfrm>
        </p:grpSpPr>
        <p:sp>
          <p:nvSpPr>
            <p:cNvPr id="9" name="object 9"/>
            <p:cNvSpPr/>
            <p:nvPr/>
          </p:nvSpPr>
          <p:spPr>
            <a:xfrm>
              <a:off x="3596640" y="2964179"/>
              <a:ext cx="2164080" cy="1572260"/>
            </a:xfrm>
            <a:custGeom>
              <a:avLst/>
              <a:gdLst/>
              <a:ahLst/>
              <a:cxnLst/>
              <a:rect l="l" t="t" r="r" b="b"/>
              <a:pathLst>
                <a:path w="2164079" h="1572260">
                  <a:moveTo>
                    <a:pt x="1902079" y="0"/>
                  </a:moveTo>
                  <a:lnTo>
                    <a:pt x="262000" y="0"/>
                  </a:lnTo>
                  <a:lnTo>
                    <a:pt x="214918" y="4222"/>
                  </a:lnTo>
                  <a:lnTo>
                    <a:pt x="170598" y="16396"/>
                  </a:lnTo>
                  <a:lnTo>
                    <a:pt x="129784" y="35781"/>
                  </a:lnTo>
                  <a:lnTo>
                    <a:pt x="93216" y="61634"/>
                  </a:lnTo>
                  <a:lnTo>
                    <a:pt x="61634" y="93216"/>
                  </a:lnTo>
                  <a:lnTo>
                    <a:pt x="35781" y="129784"/>
                  </a:lnTo>
                  <a:lnTo>
                    <a:pt x="16396" y="170598"/>
                  </a:lnTo>
                  <a:lnTo>
                    <a:pt x="4222" y="214918"/>
                  </a:lnTo>
                  <a:lnTo>
                    <a:pt x="0" y="262000"/>
                  </a:lnTo>
                  <a:lnTo>
                    <a:pt x="0" y="1310259"/>
                  </a:lnTo>
                  <a:lnTo>
                    <a:pt x="4222" y="1357341"/>
                  </a:lnTo>
                  <a:lnTo>
                    <a:pt x="16396" y="1401661"/>
                  </a:lnTo>
                  <a:lnTo>
                    <a:pt x="35781" y="1442475"/>
                  </a:lnTo>
                  <a:lnTo>
                    <a:pt x="61634" y="1479043"/>
                  </a:lnTo>
                  <a:lnTo>
                    <a:pt x="93216" y="1510625"/>
                  </a:lnTo>
                  <a:lnTo>
                    <a:pt x="129784" y="1536478"/>
                  </a:lnTo>
                  <a:lnTo>
                    <a:pt x="170598" y="1555863"/>
                  </a:lnTo>
                  <a:lnTo>
                    <a:pt x="214918" y="1568037"/>
                  </a:lnTo>
                  <a:lnTo>
                    <a:pt x="262000" y="1572260"/>
                  </a:lnTo>
                  <a:lnTo>
                    <a:pt x="1902079" y="1572260"/>
                  </a:lnTo>
                  <a:lnTo>
                    <a:pt x="1949161" y="1568037"/>
                  </a:lnTo>
                  <a:lnTo>
                    <a:pt x="1993481" y="1555863"/>
                  </a:lnTo>
                  <a:lnTo>
                    <a:pt x="2034295" y="1536478"/>
                  </a:lnTo>
                  <a:lnTo>
                    <a:pt x="2070863" y="1510625"/>
                  </a:lnTo>
                  <a:lnTo>
                    <a:pt x="2102445" y="1479043"/>
                  </a:lnTo>
                  <a:lnTo>
                    <a:pt x="2128298" y="1442475"/>
                  </a:lnTo>
                  <a:lnTo>
                    <a:pt x="2147683" y="1401661"/>
                  </a:lnTo>
                  <a:lnTo>
                    <a:pt x="2159857" y="1357341"/>
                  </a:lnTo>
                  <a:lnTo>
                    <a:pt x="2164080" y="1310259"/>
                  </a:lnTo>
                  <a:lnTo>
                    <a:pt x="2164080" y="262000"/>
                  </a:lnTo>
                  <a:lnTo>
                    <a:pt x="2159857" y="214918"/>
                  </a:lnTo>
                  <a:lnTo>
                    <a:pt x="2147683" y="170598"/>
                  </a:lnTo>
                  <a:lnTo>
                    <a:pt x="2128298" y="129784"/>
                  </a:lnTo>
                  <a:lnTo>
                    <a:pt x="2102445" y="93216"/>
                  </a:lnTo>
                  <a:lnTo>
                    <a:pt x="2070863" y="61634"/>
                  </a:lnTo>
                  <a:lnTo>
                    <a:pt x="2034295" y="35781"/>
                  </a:lnTo>
                  <a:lnTo>
                    <a:pt x="1993481" y="16396"/>
                  </a:lnTo>
                  <a:lnTo>
                    <a:pt x="1949161" y="4222"/>
                  </a:lnTo>
                  <a:lnTo>
                    <a:pt x="1902079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96640" y="2964179"/>
              <a:ext cx="2164080" cy="1572260"/>
            </a:xfrm>
            <a:custGeom>
              <a:avLst/>
              <a:gdLst/>
              <a:ahLst/>
              <a:cxnLst/>
              <a:rect l="l" t="t" r="r" b="b"/>
              <a:pathLst>
                <a:path w="2164079" h="1572260">
                  <a:moveTo>
                    <a:pt x="0" y="262000"/>
                  </a:moveTo>
                  <a:lnTo>
                    <a:pt x="4222" y="214918"/>
                  </a:lnTo>
                  <a:lnTo>
                    <a:pt x="16396" y="170598"/>
                  </a:lnTo>
                  <a:lnTo>
                    <a:pt x="35781" y="129784"/>
                  </a:lnTo>
                  <a:lnTo>
                    <a:pt x="61634" y="93216"/>
                  </a:lnTo>
                  <a:lnTo>
                    <a:pt x="93216" y="61634"/>
                  </a:lnTo>
                  <a:lnTo>
                    <a:pt x="129784" y="35781"/>
                  </a:lnTo>
                  <a:lnTo>
                    <a:pt x="170598" y="16396"/>
                  </a:lnTo>
                  <a:lnTo>
                    <a:pt x="214918" y="4222"/>
                  </a:lnTo>
                  <a:lnTo>
                    <a:pt x="262000" y="0"/>
                  </a:lnTo>
                  <a:lnTo>
                    <a:pt x="1902079" y="0"/>
                  </a:lnTo>
                  <a:lnTo>
                    <a:pt x="1949161" y="4222"/>
                  </a:lnTo>
                  <a:lnTo>
                    <a:pt x="1993481" y="16396"/>
                  </a:lnTo>
                  <a:lnTo>
                    <a:pt x="2034295" y="35781"/>
                  </a:lnTo>
                  <a:lnTo>
                    <a:pt x="2070863" y="61634"/>
                  </a:lnTo>
                  <a:lnTo>
                    <a:pt x="2102445" y="93216"/>
                  </a:lnTo>
                  <a:lnTo>
                    <a:pt x="2128298" y="129784"/>
                  </a:lnTo>
                  <a:lnTo>
                    <a:pt x="2147683" y="170598"/>
                  </a:lnTo>
                  <a:lnTo>
                    <a:pt x="2159857" y="214918"/>
                  </a:lnTo>
                  <a:lnTo>
                    <a:pt x="2164080" y="262000"/>
                  </a:lnTo>
                  <a:lnTo>
                    <a:pt x="2164080" y="1310259"/>
                  </a:lnTo>
                  <a:lnTo>
                    <a:pt x="2159857" y="1357341"/>
                  </a:lnTo>
                  <a:lnTo>
                    <a:pt x="2147683" y="1401661"/>
                  </a:lnTo>
                  <a:lnTo>
                    <a:pt x="2128298" y="1442475"/>
                  </a:lnTo>
                  <a:lnTo>
                    <a:pt x="2102445" y="1479043"/>
                  </a:lnTo>
                  <a:lnTo>
                    <a:pt x="2070863" y="1510625"/>
                  </a:lnTo>
                  <a:lnTo>
                    <a:pt x="2034295" y="1536478"/>
                  </a:lnTo>
                  <a:lnTo>
                    <a:pt x="1993481" y="1555863"/>
                  </a:lnTo>
                  <a:lnTo>
                    <a:pt x="1949161" y="1568037"/>
                  </a:lnTo>
                  <a:lnTo>
                    <a:pt x="1902079" y="1572260"/>
                  </a:lnTo>
                  <a:lnTo>
                    <a:pt x="262000" y="1572260"/>
                  </a:lnTo>
                  <a:lnTo>
                    <a:pt x="214918" y="1568037"/>
                  </a:lnTo>
                  <a:lnTo>
                    <a:pt x="170598" y="1555863"/>
                  </a:lnTo>
                  <a:lnTo>
                    <a:pt x="129784" y="1536478"/>
                  </a:lnTo>
                  <a:lnTo>
                    <a:pt x="93216" y="1510625"/>
                  </a:lnTo>
                  <a:lnTo>
                    <a:pt x="61634" y="1479043"/>
                  </a:lnTo>
                  <a:lnTo>
                    <a:pt x="35781" y="1442475"/>
                  </a:lnTo>
                  <a:lnTo>
                    <a:pt x="16396" y="1401661"/>
                  </a:lnTo>
                  <a:lnTo>
                    <a:pt x="4222" y="1357341"/>
                  </a:lnTo>
                  <a:lnTo>
                    <a:pt x="0" y="1310259"/>
                  </a:lnTo>
                  <a:lnTo>
                    <a:pt x="0" y="2620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933825" y="3236595"/>
            <a:ext cx="1492885" cy="95313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indent="91440">
              <a:lnSpc>
                <a:spcPts val="3460"/>
              </a:lnSpc>
              <a:spcBef>
                <a:spcPts val="530"/>
              </a:spcBef>
            </a:pP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Industri  </a:t>
            </a:r>
            <a:r>
              <a:rPr sz="3200" spc="-345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3200" spc="-3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204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108700" y="2951479"/>
            <a:ext cx="2192020" cy="1597660"/>
            <a:chOff x="6108700" y="2951479"/>
            <a:chExt cx="2192020" cy="1597660"/>
          </a:xfrm>
        </p:grpSpPr>
        <p:sp>
          <p:nvSpPr>
            <p:cNvPr id="13" name="object 13"/>
            <p:cNvSpPr/>
            <p:nvPr/>
          </p:nvSpPr>
          <p:spPr>
            <a:xfrm>
              <a:off x="6121400" y="2964179"/>
              <a:ext cx="2166620" cy="1572260"/>
            </a:xfrm>
            <a:custGeom>
              <a:avLst/>
              <a:gdLst/>
              <a:ahLst/>
              <a:cxnLst/>
              <a:rect l="l" t="t" r="r" b="b"/>
              <a:pathLst>
                <a:path w="2166620" h="1572260">
                  <a:moveTo>
                    <a:pt x="1904619" y="0"/>
                  </a:moveTo>
                  <a:lnTo>
                    <a:pt x="262000" y="0"/>
                  </a:lnTo>
                  <a:lnTo>
                    <a:pt x="214918" y="4222"/>
                  </a:lnTo>
                  <a:lnTo>
                    <a:pt x="170598" y="16396"/>
                  </a:lnTo>
                  <a:lnTo>
                    <a:pt x="129784" y="35781"/>
                  </a:lnTo>
                  <a:lnTo>
                    <a:pt x="93216" y="61634"/>
                  </a:lnTo>
                  <a:lnTo>
                    <a:pt x="61634" y="93216"/>
                  </a:lnTo>
                  <a:lnTo>
                    <a:pt x="35781" y="129784"/>
                  </a:lnTo>
                  <a:lnTo>
                    <a:pt x="16396" y="170598"/>
                  </a:lnTo>
                  <a:lnTo>
                    <a:pt x="4222" y="214918"/>
                  </a:lnTo>
                  <a:lnTo>
                    <a:pt x="0" y="262000"/>
                  </a:lnTo>
                  <a:lnTo>
                    <a:pt x="0" y="1310259"/>
                  </a:lnTo>
                  <a:lnTo>
                    <a:pt x="4222" y="1357341"/>
                  </a:lnTo>
                  <a:lnTo>
                    <a:pt x="16396" y="1401661"/>
                  </a:lnTo>
                  <a:lnTo>
                    <a:pt x="35781" y="1442475"/>
                  </a:lnTo>
                  <a:lnTo>
                    <a:pt x="61634" y="1479043"/>
                  </a:lnTo>
                  <a:lnTo>
                    <a:pt x="93216" y="1510625"/>
                  </a:lnTo>
                  <a:lnTo>
                    <a:pt x="129784" y="1536478"/>
                  </a:lnTo>
                  <a:lnTo>
                    <a:pt x="170598" y="1555863"/>
                  </a:lnTo>
                  <a:lnTo>
                    <a:pt x="214918" y="1568037"/>
                  </a:lnTo>
                  <a:lnTo>
                    <a:pt x="262000" y="1572260"/>
                  </a:lnTo>
                  <a:lnTo>
                    <a:pt x="1904619" y="1572260"/>
                  </a:lnTo>
                  <a:lnTo>
                    <a:pt x="1951701" y="1568037"/>
                  </a:lnTo>
                  <a:lnTo>
                    <a:pt x="1996021" y="1555863"/>
                  </a:lnTo>
                  <a:lnTo>
                    <a:pt x="2036835" y="1536478"/>
                  </a:lnTo>
                  <a:lnTo>
                    <a:pt x="2073403" y="1510625"/>
                  </a:lnTo>
                  <a:lnTo>
                    <a:pt x="2104985" y="1479043"/>
                  </a:lnTo>
                  <a:lnTo>
                    <a:pt x="2130838" y="1442475"/>
                  </a:lnTo>
                  <a:lnTo>
                    <a:pt x="2150223" y="1401661"/>
                  </a:lnTo>
                  <a:lnTo>
                    <a:pt x="2162397" y="1357341"/>
                  </a:lnTo>
                  <a:lnTo>
                    <a:pt x="2166620" y="1310259"/>
                  </a:lnTo>
                  <a:lnTo>
                    <a:pt x="2166620" y="262000"/>
                  </a:lnTo>
                  <a:lnTo>
                    <a:pt x="2162397" y="214918"/>
                  </a:lnTo>
                  <a:lnTo>
                    <a:pt x="2150223" y="170598"/>
                  </a:lnTo>
                  <a:lnTo>
                    <a:pt x="2130838" y="129784"/>
                  </a:lnTo>
                  <a:lnTo>
                    <a:pt x="2104985" y="93216"/>
                  </a:lnTo>
                  <a:lnTo>
                    <a:pt x="2073403" y="61634"/>
                  </a:lnTo>
                  <a:lnTo>
                    <a:pt x="2036835" y="35781"/>
                  </a:lnTo>
                  <a:lnTo>
                    <a:pt x="1996021" y="16396"/>
                  </a:lnTo>
                  <a:lnTo>
                    <a:pt x="1951701" y="4222"/>
                  </a:lnTo>
                  <a:lnTo>
                    <a:pt x="1904619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121400" y="2964179"/>
              <a:ext cx="2166620" cy="1572260"/>
            </a:xfrm>
            <a:custGeom>
              <a:avLst/>
              <a:gdLst/>
              <a:ahLst/>
              <a:cxnLst/>
              <a:rect l="l" t="t" r="r" b="b"/>
              <a:pathLst>
                <a:path w="2166620" h="1572260">
                  <a:moveTo>
                    <a:pt x="0" y="262000"/>
                  </a:moveTo>
                  <a:lnTo>
                    <a:pt x="4222" y="214918"/>
                  </a:lnTo>
                  <a:lnTo>
                    <a:pt x="16396" y="170598"/>
                  </a:lnTo>
                  <a:lnTo>
                    <a:pt x="35781" y="129784"/>
                  </a:lnTo>
                  <a:lnTo>
                    <a:pt x="61634" y="93216"/>
                  </a:lnTo>
                  <a:lnTo>
                    <a:pt x="93216" y="61634"/>
                  </a:lnTo>
                  <a:lnTo>
                    <a:pt x="129784" y="35781"/>
                  </a:lnTo>
                  <a:lnTo>
                    <a:pt x="170598" y="16396"/>
                  </a:lnTo>
                  <a:lnTo>
                    <a:pt x="214918" y="4222"/>
                  </a:lnTo>
                  <a:lnTo>
                    <a:pt x="262000" y="0"/>
                  </a:lnTo>
                  <a:lnTo>
                    <a:pt x="1904619" y="0"/>
                  </a:lnTo>
                  <a:lnTo>
                    <a:pt x="1951701" y="4222"/>
                  </a:lnTo>
                  <a:lnTo>
                    <a:pt x="1996021" y="16396"/>
                  </a:lnTo>
                  <a:lnTo>
                    <a:pt x="2036835" y="35781"/>
                  </a:lnTo>
                  <a:lnTo>
                    <a:pt x="2073403" y="61634"/>
                  </a:lnTo>
                  <a:lnTo>
                    <a:pt x="2104985" y="93216"/>
                  </a:lnTo>
                  <a:lnTo>
                    <a:pt x="2130838" y="129784"/>
                  </a:lnTo>
                  <a:lnTo>
                    <a:pt x="2150223" y="170598"/>
                  </a:lnTo>
                  <a:lnTo>
                    <a:pt x="2162397" y="214918"/>
                  </a:lnTo>
                  <a:lnTo>
                    <a:pt x="2166620" y="262000"/>
                  </a:lnTo>
                  <a:lnTo>
                    <a:pt x="2166620" y="1310259"/>
                  </a:lnTo>
                  <a:lnTo>
                    <a:pt x="2162397" y="1357341"/>
                  </a:lnTo>
                  <a:lnTo>
                    <a:pt x="2150223" y="1401661"/>
                  </a:lnTo>
                  <a:lnTo>
                    <a:pt x="2130838" y="1442475"/>
                  </a:lnTo>
                  <a:lnTo>
                    <a:pt x="2104985" y="1479043"/>
                  </a:lnTo>
                  <a:lnTo>
                    <a:pt x="2073403" y="1510625"/>
                  </a:lnTo>
                  <a:lnTo>
                    <a:pt x="2036835" y="1536478"/>
                  </a:lnTo>
                  <a:lnTo>
                    <a:pt x="1996021" y="1555863"/>
                  </a:lnTo>
                  <a:lnTo>
                    <a:pt x="1951701" y="1568037"/>
                  </a:lnTo>
                  <a:lnTo>
                    <a:pt x="1904619" y="1572260"/>
                  </a:lnTo>
                  <a:lnTo>
                    <a:pt x="262000" y="1572260"/>
                  </a:lnTo>
                  <a:lnTo>
                    <a:pt x="214918" y="1568037"/>
                  </a:lnTo>
                  <a:lnTo>
                    <a:pt x="170598" y="1555863"/>
                  </a:lnTo>
                  <a:lnTo>
                    <a:pt x="129784" y="1536478"/>
                  </a:lnTo>
                  <a:lnTo>
                    <a:pt x="93216" y="1510625"/>
                  </a:lnTo>
                  <a:lnTo>
                    <a:pt x="61634" y="1479043"/>
                  </a:lnTo>
                  <a:lnTo>
                    <a:pt x="35781" y="1442475"/>
                  </a:lnTo>
                  <a:lnTo>
                    <a:pt x="16396" y="1401661"/>
                  </a:lnTo>
                  <a:lnTo>
                    <a:pt x="4222" y="1357341"/>
                  </a:lnTo>
                  <a:lnTo>
                    <a:pt x="0" y="1310259"/>
                  </a:lnTo>
                  <a:lnTo>
                    <a:pt x="0" y="2620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551294" y="3236595"/>
            <a:ext cx="1311275" cy="95313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61925" marR="5080" indent="-149860">
              <a:lnSpc>
                <a:spcPts val="3460"/>
              </a:lnSpc>
              <a:spcBef>
                <a:spcPts val="530"/>
              </a:spcBef>
            </a:pPr>
            <a:r>
              <a:rPr sz="3200" spc="16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-54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5" dirty="0">
                <a:solidFill>
                  <a:srgbClr val="FFFFFF"/>
                </a:solidFill>
                <a:latin typeface="Arial"/>
                <a:cs typeface="Arial"/>
              </a:rPr>
              <a:t>i  </a:t>
            </a:r>
            <a:r>
              <a:rPr sz="3200" spc="-165" dirty="0">
                <a:solidFill>
                  <a:srgbClr val="FFFFFF"/>
                </a:solidFill>
                <a:latin typeface="Arial"/>
                <a:cs typeface="Arial"/>
              </a:rPr>
              <a:t>tersier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0525" y="246316"/>
            <a:ext cx="44983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POKOK</a:t>
            </a:r>
            <a:r>
              <a:rPr spc="-190" dirty="0"/>
              <a:t> BAHASAN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23947"/>
            <a:ext cx="5996305" cy="353758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buChar char="•"/>
              <a:tabLst>
                <a:tab pos="355600" algn="l"/>
              </a:tabLst>
            </a:pPr>
            <a:r>
              <a:rPr sz="3200" spc="-190" dirty="0">
                <a:latin typeface="Arial"/>
                <a:cs typeface="Arial"/>
              </a:rPr>
              <a:t>Pendahuluan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3200" spc="-204" dirty="0">
                <a:latin typeface="Arial"/>
                <a:cs typeface="Arial"/>
              </a:rPr>
              <a:t>Kegiatan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ekonomi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</a:tabLst>
            </a:pPr>
            <a:r>
              <a:rPr sz="3200" spc="-229" dirty="0">
                <a:latin typeface="Arial"/>
                <a:cs typeface="Arial"/>
              </a:rPr>
              <a:t>Pelaku </a:t>
            </a:r>
            <a:r>
              <a:rPr sz="3200" spc="-180" dirty="0">
                <a:latin typeface="Arial"/>
                <a:cs typeface="Arial"/>
              </a:rPr>
              <a:t>– </a:t>
            </a:r>
            <a:r>
              <a:rPr sz="3200" spc="-175" dirty="0">
                <a:latin typeface="Arial"/>
                <a:cs typeface="Arial"/>
              </a:rPr>
              <a:t>pelaku </a:t>
            </a:r>
            <a:r>
              <a:rPr sz="3200" spc="-204" dirty="0">
                <a:latin typeface="Arial"/>
                <a:cs typeface="Arial"/>
              </a:rPr>
              <a:t>kegiatan</a:t>
            </a:r>
            <a:r>
              <a:rPr sz="3200" spc="155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ekonomi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100" dirty="0">
                <a:latin typeface="Arial"/>
                <a:cs typeface="Arial"/>
              </a:rPr>
              <a:t>Tujuan </a:t>
            </a:r>
            <a:r>
              <a:rPr sz="3200" spc="-185" dirty="0">
                <a:latin typeface="Arial"/>
                <a:cs typeface="Arial"/>
              </a:rPr>
              <a:t>campur </a:t>
            </a:r>
            <a:r>
              <a:rPr sz="3200" spc="-210" dirty="0">
                <a:latin typeface="Arial"/>
                <a:cs typeface="Arial"/>
              </a:rPr>
              <a:t>tangan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pemerintah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</a:tabLst>
            </a:pPr>
            <a:r>
              <a:rPr sz="3200" spc="-260" dirty="0">
                <a:latin typeface="Arial"/>
                <a:cs typeface="Arial"/>
              </a:rPr>
              <a:t>Peran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pemerintah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140" dirty="0">
                <a:latin typeface="Arial"/>
                <a:cs typeface="Arial"/>
              </a:rPr>
              <a:t>Sirkulasi </a:t>
            </a:r>
            <a:r>
              <a:rPr sz="3200" spc="-105" dirty="0">
                <a:latin typeface="Arial"/>
                <a:cs typeface="Arial"/>
              </a:rPr>
              <a:t>aliran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210" dirty="0">
                <a:latin typeface="Arial"/>
                <a:cs typeface="Arial"/>
              </a:rPr>
              <a:t>pendapatan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2051" y="261556"/>
            <a:ext cx="38862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a.Industri</a:t>
            </a:r>
            <a:r>
              <a:rPr spc="-175" dirty="0"/>
              <a:t> </a:t>
            </a:r>
            <a:r>
              <a:rPr spc="-90" dirty="0"/>
              <a:t>Primer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011298"/>
            <a:ext cx="6364605" cy="3636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1783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Yaitu </a:t>
            </a:r>
            <a:r>
              <a:rPr sz="3200" spc="-254" dirty="0">
                <a:latin typeface="Arial"/>
                <a:cs typeface="Arial"/>
              </a:rPr>
              <a:t>perusahaan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200" dirty="0">
                <a:latin typeface="Arial"/>
                <a:cs typeface="Arial"/>
              </a:rPr>
              <a:t>mengolah  </a:t>
            </a:r>
            <a:r>
              <a:rPr sz="3200" spc="-280" dirty="0">
                <a:latin typeface="Arial"/>
                <a:cs typeface="Arial"/>
              </a:rPr>
              <a:t>kekayaan </a:t>
            </a:r>
            <a:r>
              <a:rPr sz="3200" spc="-229" dirty="0">
                <a:latin typeface="Arial"/>
                <a:cs typeface="Arial"/>
              </a:rPr>
              <a:t>alam </a:t>
            </a:r>
            <a:r>
              <a:rPr sz="3200" spc="-190" dirty="0">
                <a:latin typeface="Arial"/>
                <a:cs typeface="Arial"/>
              </a:rPr>
              <a:t>dan </a:t>
            </a:r>
            <a:r>
              <a:rPr sz="3200" spc="-180" dirty="0">
                <a:latin typeface="Arial"/>
                <a:cs typeface="Arial"/>
              </a:rPr>
              <a:t>mengeksploiter  </a:t>
            </a:r>
            <a:r>
              <a:rPr sz="3200" spc="-85" dirty="0">
                <a:latin typeface="Arial"/>
                <a:cs typeface="Arial"/>
              </a:rPr>
              <a:t>faktor </a:t>
            </a:r>
            <a:r>
              <a:rPr sz="3200" spc="-180" dirty="0">
                <a:latin typeface="Arial"/>
                <a:cs typeface="Arial"/>
              </a:rPr>
              <a:t>– </a:t>
            </a:r>
            <a:r>
              <a:rPr sz="3200" spc="-85" dirty="0">
                <a:latin typeface="Arial"/>
                <a:cs typeface="Arial"/>
              </a:rPr>
              <a:t>faktor </a:t>
            </a:r>
            <a:r>
              <a:rPr sz="3200" spc="-120" dirty="0">
                <a:latin typeface="Arial"/>
                <a:cs typeface="Arial"/>
              </a:rPr>
              <a:t>produksi </a:t>
            </a:r>
            <a:r>
              <a:rPr sz="3200" spc="-310" dirty="0">
                <a:latin typeface="Arial"/>
                <a:cs typeface="Arial"/>
              </a:rPr>
              <a:t>yang  </a:t>
            </a:r>
            <a:r>
              <a:rPr sz="3200" spc="-190" dirty="0">
                <a:latin typeface="Arial"/>
                <a:cs typeface="Arial"/>
              </a:rPr>
              <a:t>disediakan </a:t>
            </a:r>
            <a:r>
              <a:rPr sz="3200" spc="-140" dirty="0">
                <a:latin typeface="Arial"/>
                <a:cs typeface="Arial"/>
              </a:rPr>
              <a:t>oleh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229" dirty="0">
                <a:latin typeface="Arial"/>
                <a:cs typeface="Arial"/>
              </a:rPr>
              <a:t>alam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3200" spc="-70" dirty="0">
                <a:latin typeface="Arial"/>
                <a:cs typeface="Arial"/>
              </a:rPr>
              <a:t>Contoh;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ts val="3820"/>
              </a:lnSpc>
              <a:spcBef>
                <a:spcPts val="944"/>
              </a:spcBef>
            </a:pPr>
            <a:r>
              <a:rPr sz="3200" spc="145" dirty="0">
                <a:latin typeface="Wingdings"/>
                <a:cs typeface="Wingdings"/>
              </a:rPr>
              <a:t></a:t>
            </a:r>
            <a:r>
              <a:rPr sz="3200" spc="145" dirty="0">
                <a:latin typeface="Arial"/>
                <a:cs typeface="Arial"/>
              </a:rPr>
              <a:t>Pertambangan, </a:t>
            </a:r>
            <a:r>
              <a:rPr sz="3200" spc="-135" dirty="0">
                <a:latin typeface="Arial"/>
                <a:cs typeface="Arial"/>
              </a:rPr>
              <a:t>pertanian,</a:t>
            </a:r>
            <a:r>
              <a:rPr sz="3200" spc="-380" dirty="0">
                <a:latin typeface="Arial"/>
                <a:cs typeface="Arial"/>
              </a:rPr>
              <a:t> </a:t>
            </a:r>
            <a:r>
              <a:rPr sz="3200" spc="-670" dirty="0">
                <a:latin typeface="Arial"/>
                <a:cs typeface="Arial"/>
              </a:rPr>
              <a:t>perikanan,  </a:t>
            </a:r>
            <a:r>
              <a:rPr sz="3200" spc="-150" dirty="0">
                <a:latin typeface="Arial"/>
                <a:cs typeface="Arial"/>
              </a:rPr>
              <a:t>perhutanan,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25" dirty="0">
                <a:latin typeface="Arial"/>
                <a:cs typeface="Arial"/>
              </a:rPr>
              <a:t>dll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2170" y="261556"/>
            <a:ext cx="45078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b.Industri</a:t>
            </a:r>
            <a:r>
              <a:rPr spc="-170" dirty="0"/>
              <a:t> </a:t>
            </a:r>
            <a:r>
              <a:rPr spc="-190" dirty="0"/>
              <a:t>Sekunder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011298"/>
            <a:ext cx="5884545" cy="314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Yaitu </a:t>
            </a:r>
            <a:r>
              <a:rPr sz="3200" spc="-254" dirty="0">
                <a:latin typeface="Arial"/>
                <a:cs typeface="Arial"/>
              </a:rPr>
              <a:t>perusahaan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200" dirty="0">
                <a:latin typeface="Arial"/>
                <a:cs typeface="Arial"/>
              </a:rPr>
              <a:t>mengolah  </a:t>
            </a:r>
            <a:r>
              <a:rPr sz="3200" spc="-220" dirty="0">
                <a:latin typeface="Arial"/>
                <a:cs typeface="Arial"/>
              </a:rPr>
              <a:t>bahan </a:t>
            </a:r>
            <a:r>
              <a:rPr sz="3200" spc="-170" dirty="0">
                <a:latin typeface="Arial"/>
                <a:cs typeface="Arial"/>
              </a:rPr>
              <a:t>mentah </a:t>
            </a:r>
            <a:r>
              <a:rPr sz="3200" spc="-135" dirty="0">
                <a:latin typeface="Arial"/>
                <a:cs typeface="Arial"/>
              </a:rPr>
              <a:t>menjadi </a:t>
            </a:r>
            <a:r>
              <a:rPr sz="3200" spc="-220" dirty="0">
                <a:latin typeface="Arial"/>
                <a:cs typeface="Arial"/>
              </a:rPr>
              <a:t>bahan </a:t>
            </a:r>
            <a:r>
              <a:rPr sz="3200" spc="-85" dirty="0">
                <a:latin typeface="Arial"/>
                <a:cs typeface="Arial"/>
              </a:rPr>
              <a:t>jadi  </a:t>
            </a:r>
            <a:r>
              <a:rPr sz="3200" spc="-225" dirty="0">
                <a:latin typeface="Arial"/>
                <a:cs typeface="Arial"/>
              </a:rPr>
              <a:t>atau </a:t>
            </a:r>
            <a:r>
              <a:rPr sz="3200" spc="-165" dirty="0">
                <a:latin typeface="Arial"/>
                <a:cs typeface="Arial"/>
              </a:rPr>
              <a:t>menciptakan </a:t>
            </a:r>
            <a:r>
              <a:rPr sz="3200" spc="-245" dirty="0">
                <a:latin typeface="Arial"/>
                <a:cs typeface="Arial"/>
              </a:rPr>
              <a:t>barang</a:t>
            </a:r>
            <a:r>
              <a:rPr sz="3200" spc="65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industri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70" dirty="0">
                <a:latin typeface="Arial"/>
                <a:cs typeface="Arial"/>
              </a:rPr>
              <a:t>Contoh;</a:t>
            </a:r>
            <a:endParaRPr sz="3200">
              <a:latin typeface="Arial"/>
              <a:cs typeface="Arial"/>
            </a:endParaRPr>
          </a:p>
          <a:p>
            <a:pPr marL="354965" marR="315595" indent="-342900">
              <a:lnSpc>
                <a:spcPts val="3820"/>
              </a:lnSpc>
              <a:spcBef>
                <a:spcPts val="950"/>
              </a:spcBef>
            </a:pPr>
            <a:r>
              <a:rPr sz="3200" spc="520" dirty="0">
                <a:latin typeface="Wingdings"/>
                <a:cs typeface="Wingdings"/>
              </a:rPr>
              <a:t></a:t>
            </a:r>
            <a:r>
              <a:rPr sz="3200" spc="520" dirty="0">
                <a:latin typeface="Arial"/>
                <a:cs typeface="Arial"/>
              </a:rPr>
              <a:t>Industri </a:t>
            </a:r>
            <a:r>
              <a:rPr sz="3200" spc="-155" dirty="0">
                <a:latin typeface="Arial"/>
                <a:cs typeface="Arial"/>
              </a:rPr>
              <a:t>baju, </a:t>
            </a:r>
            <a:r>
              <a:rPr sz="3200" spc="-240" dirty="0">
                <a:latin typeface="Arial"/>
                <a:cs typeface="Arial"/>
              </a:rPr>
              <a:t>sepatu,</a:t>
            </a:r>
            <a:r>
              <a:rPr sz="3200" spc="-625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mobil,  </a:t>
            </a:r>
            <a:r>
              <a:rPr sz="3200" spc="-95" dirty="0">
                <a:latin typeface="Arial"/>
                <a:cs typeface="Arial"/>
              </a:rPr>
              <a:t>air, </a:t>
            </a:r>
            <a:r>
              <a:rPr sz="3200" spc="-220" dirty="0">
                <a:latin typeface="Arial"/>
                <a:cs typeface="Arial"/>
              </a:rPr>
              <a:t>makanan </a:t>
            </a:r>
            <a:r>
              <a:rPr sz="3200" spc="-204" dirty="0">
                <a:latin typeface="Arial"/>
                <a:cs typeface="Arial"/>
              </a:rPr>
              <a:t>kaleng,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25" dirty="0">
                <a:latin typeface="Arial"/>
                <a:cs typeface="Arial"/>
              </a:rPr>
              <a:t>dll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0951" y="261556"/>
            <a:ext cx="37058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c.Industri</a:t>
            </a:r>
            <a:r>
              <a:rPr spc="-140" dirty="0"/>
              <a:t> </a:t>
            </a:r>
            <a:r>
              <a:rPr spc="-290" dirty="0"/>
              <a:t>Tersier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011298"/>
            <a:ext cx="6297930" cy="2174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Yaitu </a:t>
            </a:r>
            <a:r>
              <a:rPr sz="3200" spc="-254" dirty="0">
                <a:latin typeface="Arial"/>
                <a:cs typeface="Arial"/>
              </a:rPr>
              <a:t>perusahaan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195" dirty="0">
                <a:latin typeface="Arial"/>
                <a:cs typeface="Arial"/>
              </a:rPr>
              <a:t>menghasilkan  </a:t>
            </a:r>
            <a:r>
              <a:rPr sz="3200" spc="-325" dirty="0">
                <a:latin typeface="Arial"/>
                <a:cs typeface="Arial"/>
              </a:rPr>
              <a:t>jasa </a:t>
            </a:r>
            <a:r>
              <a:rPr sz="3200" spc="-220" dirty="0">
                <a:latin typeface="Arial"/>
                <a:cs typeface="Arial"/>
              </a:rPr>
              <a:t>atau</a:t>
            </a:r>
            <a:r>
              <a:rPr sz="3200" spc="-440" dirty="0">
                <a:latin typeface="Arial"/>
                <a:cs typeface="Arial"/>
              </a:rPr>
              <a:t> </a:t>
            </a:r>
            <a:r>
              <a:rPr sz="3200" spc="-240" dirty="0">
                <a:latin typeface="Arial"/>
                <a:cs typeface="Arial"/>
              </a:rPr>
              <a:t>pelayanan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70" dirty="0">
                <a:latin typeface="Arial"/>
                <a:cs typeface="Arial"/>
              </a:rPr>
              <a:t>Contoh;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3200" spc="685" dirty="0">
                <a:latin typeface="Wingdings"/>
                <a:cs typeface="Wingdings"/>
              </a:rPr>
              <a:t></a:t>
            </a:r>
            <a:r>
              <a:rPr sz="3200" spc="685" dirty="0">
                <a:latin typeface="Arial"/>
                <a:cs typeface="Arial"/>
              </a:rPr>
              <a:t>Rumah </a:t>
            </a:r>
            <a:r>
              <a:rPr sz="3200" spc="-155" dirty="0">
                <a:latin typeface="Arial"/>
                <a:cs typeface="Arial"/>
              </a:rPr>
              <a:t>sakit,</a:t>
            </a:r>
            <a:r>
              <a:rPr sz="3200" spc="-600" dirty="0">
                <a:latin typeface="Arial"/>
                <a:cs typeface="Arial"/>
              </a:rPr>
              <a:t> </a:t>
            </a:r>
            <a:r>
              <a:rPr sz="3200" spc="-335" dirty="0">
                <a:latin typeface="Arial"/>
                <a:cs typeface="Arial"/>
              </a:rPr>
              <a:t>Puskesmas, </a:t>
            </a:r>
            <a:r>
              <a:rPr sz="3200" spc="10" dirty="0">
                <a:latin typeface="Arial"/>
                <a:cs typeface="Arial"/>
              </a:rPr>
              <a:t>Klinik,  </a:t>
            </a:r>
            <a:r>
              <a:rPr sz="3200" spc="-800" dirty="0">
                <a:latin typeface="Arial"/>
                <a:cs typeface="Arial"/>
              </a:rPr>
              <a:t>dll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5871" y="286067"/>
            <a:ext cx="37204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90" dirty="0"/>
              <a:t>3.PEMERINTAH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44648"/>
            <a:ext cx="6586220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887470" algn="l"/>
              </a:tabLst>
            </a:pPr>
            <a:r>
              <a:rPr sz="3200" spc="-114" dirty="0">
                <a:latin typeface="Arial"/>
                <a:cs typeface="Arial"/>
              </a:rPr>
              <a:t>Yaitu </a:t>
            </a:r>
            <a:r>
              <a:rPr sz="3200" spc="-240" dirty="0">
                <a:latin typeface="Arial"/>
                <a:cs typeface="Arial"/>
              </a:rPr>
              <a:t>badan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80" dirty="0">
                <a:latin typeface="Arial"/>
                <a:cs typeface="Arial"/>
              </a:rPr>
              <a:t>–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badan	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80" dirty="0">
                <a:latin typeface="Arial"/>
                <a:cs typeface="Arial"/>
              </a:rPr>
              <a:t>diberi </a:t>
            </a:r>
            <a:r>
              <a:rPr sz="3200" spc="-285" dirty="0">
                <a:latin typeface="Arial"/>
                <a:cs typeface="Arial"/>
              </a:rPr>
              <a:t>tugas  </a:t>
            </a:r>
            <a:r>
              <a:rPr sz="3200" spc="-45" dirty="0">
                <a:latin typeface="Arial"/>
                <a:cs typeface="Arial"/>
              </a:rPr>
              <a:t>untuk </a:t>
            </a:r>
            <a:r>
              <a:rPr sz="3200" spc="-180" dirty="0">
                <a:latin typeface="Arial"/>
                <a:cs typeface="Arial"/>
              </a:rPr>
              <a:t>mengatur </a:t>
            </a:r>
            <a:r>
              <a:rPr sz="3200" spc="-204" dirty="0">
                <a:latin typeface="Arial"/>
                <a:cs typeface="Arial"/>
              </a:rPr>
              <a:t>kegiatan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ekonomi</a:t>
            </a:r>
            <a:endParaRPr sz="3200">
              <a:latin typeface="Arial"/>
              <a:cs typeface="Arial"/>
            </a:endParaRPr>
          </a:p>
          <a:p>
            <a:pPr marL="354965" marR="236854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254" dirty="0">
                <a:latin typeface="Arial"/>
                <a:cs typeface="Arial"/>
              </a:rPr>
              <a:t>Bertugas </a:t>
            </a:r>
            <a:r>
              <a:rPr sz="3200" spc="-285" dirty="0">
                <a:latin typeface="Arial"/>
                <a:cs typeface="Arial"/>
              </a:rPr>
              <a:t>mengawasi </a:t>
            </a:r>
            <a:r>
              <a:rPr sz="3200" spc="-204" dirty="0">
                <a:latin typeface="Arial"/>
                <a:cs typeface="Arial"/>
              </a:rPr>
              <a:t>kegiatan </a:t>
            </a:r>
            <a:r>
              <a:rPr sz="3200" spc="-180" dirty="0">
                <a:latin typeface="Arial"/>
                <a:cs typeface="Arial"/>
              </a:rPr>
              <a:t>–  </a:t>
            </a:r>
            <a:r>
              <a:rPr sz="3200" spc="-204" dirty="0">
                <a:latin typeface="Arial"/>
                <a:cs typeface="Arial"/>
              </a:rPr>
              <a:t>kegiatan </a:t>
            </a:r>
            <a:r>
              <a:rPr sz="3200" spc="-130" dirty="0">
                <a:latin typeface="Arial"/>
                <a:cs typeface="Arial"/>
              </a:rPr>
              <a:t>ekonomi </a:t>
            </a:r>
            <a:r>
              <a:rPr sz="3200" spc="-145" dirty="0">
                <a:latin typeface="Arial"/>
                <a:cs typeface="Arial"/>
              </a:rPr>
              <a:t>rumah </a:t>
            </a:r>
            <a:r>
              <a:rPr sz="3200" spc="-280" dirty="0">
                <a:latin typeface="Arial"/>
                <a:cs typeface="Arial"/>
              </a:rPr>
              <a:t>tangga </a:t>
            </a:r>
            <a:r>
              <a:rPr sz="3200" spc="-190" dirty="0">
                <a:latin typeface="Arial"/>
                <a:cs typeface="Arial"/>
              </a:rPr>
              <a:t>dan  </a:t>
            </a:r>
            <a:r>
              <a:rPr sz="3200" spc="-240" dirty="0">
                <a:latin typeface="Arial"/>
                <a:cs typeface="Arial"/>
              </a:rPr>
              <a:t>perusahaan, </a:t>
            </a:r>
            <a:r>
              <a:rPr sz="3200" spc="-315" dirty="0">
                <a:latin typeface="Arial"/>
                <a:cs typeface="Arial"/>
              </a:rPr>
              <a:t>agar </a:t>
            </a:r>
            <a:r>
              <a:rPr sz="3200" spc="-180" dirty="0">
                <a:latin typeface="Arial"/>
                <a:cs typeface="Arial"/>
              </a:rPr>
              <a:t>melakukan </a:t>
            </a:r>
            <a:r>
              <a:rPr sz="3200" spc="-204" dirty="0">
                <a:latin typeface="Arial"/>
                <a:cs typeface="Arial"/>
              </a:rPr>
              <a:t>kegiatan  </a:t>
            </a:r>
            <a:r>
              <a:rPr sz="3200" spc="-250" dirty="0">
                <a:latin typeface="Arial"/>
                <a:cs typeface="Arial"/>
              </a:rPr>
              <a:t>dengan </a:t>
            </a:r>
            <a:r>
              <a:rPr sz="3200" spc="-285" dirty="0">
                <a:latin typeface="Arial"/>
                <a:cs typeface="Arial"/>
              </a:rPr>
              <a:t>cara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204" dirty="0">
                <a:latin typeface="Arial"/>
                <a:cs typeface="Arial"/>
              </a:rPr>
              <a:t>wajar</a:t>
            </a:r>
            <a:r>
              <a:rPr sz="3200" spc="42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dan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3200" spc="-85" dirty="0">
                <a:latin typeface="Arial"/>
                <a:cs typeface="Arial"/>
              </a:rPr>
              <a:t>tidak </a:t>
            </a:r>
            <a:r>
              <a:rPr sz="3200" spc="-165" dirty="0">
                <a:latin typeface="Arial"/>
                <a:cs typeface="Arial"/>
              </a:rPr>
              <a:t>merugikan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masyarakat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6429" y="1968130"/>
            <a:ext cx="4939665" cy="1681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9800"/>
              </a:lnSpc>
              <a:spcBef>
                <a:spcPts val="95"/>
              </a:spcBef>
            </a:pPr>
            <a:r>
              <a:rPr sz="3200" spc="-265" dirty="0"/>
              <a:t>Mengapa </a:t>
            </a:r>
            <a:r>
              <a:rPr sz="3200" spc="-145" dirty="0"/>
              <a:t>pemerintah </a:t>
            </a:r>
            <a:r>
              <a:rPr sz="3200" spc="-110" dirty="0"/>
              <a:t>perlu  </a:t>
            </a:r>
            <a:r>
              <a:rPr sz="3200" spc="-185" dirty="0"/>
              <a:t>campur </a:t>
            </a:r>
            <a:r>
              <a:rPr sz="3200" spc="-210" dirty="0"/>
              <a:t>tangan </a:t>
            </a:r>
            <a:r>
              <a:rPr sz="3200" spc="-204" dirty="0"/>
              <a:t>dalam</a:t>
            </a:r>
            <a:r>
              <a:rPr sz="3200" spc="30" dirty="0"/>
              <a:t> </a:t>
            </a:r>
            <a:r>
              <a:rPr sz="3200" spc="-204" dirty="0"/>
              <a:t>kegiatan</a:t>
            </a:r>
            <a:endParaRPr sz="3200"/>
          </a:p>
          <a:p>
            <a:pPr marL="348615" algn="ctr">
              <a:lnSpc>
                <a:spcPct val="100000"/>
              </a:lnSpc>
            </a:pPr>
            <a:r>
              <a:rPr sz="3200" spc="-315" dirty="0"/>
              <a:t>perekonomian….???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6371" y="17716"/>
            <a:ext cx="3335020" cy="123317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 marR="5080" indent="779780">
              <a:lnSpc>
                <a:spcPct val="80000"/>
              </a:lnSpc>
              <a:spcBef>
                <a:spcPts val="1155"/>
              </a:spcBef>
            </a:pPr>
            <a:r>
              <a:rPr spc="-285" dirty="0"/>
              <a:t>PERAN  </a:t>
            </a:r>
            <a:r>
              <a:rPr spc="-395" dirty="0"/>
              <a:t>PEM</a:t>
            </a:r>
            <a:r>
              <a:rPr spc="-375" dirty="0"/>
              <a:t>E</a:t>
            </a:r>
            <a:r>
              <a:rPr spc="-215" dirty="0"/>
              <a:t>RINTAH</a:t>
            </a:r>
          </a:p>
        </p:txBody>
      </p:sp>
      <p:sp>
        <p:nvSpPr>
          <p:cNvPr id="3" name="object 3"/>
          <p:cNvSpPr/>
          <p:nvPr/>
        </p:nvSpPr>
        <p:spPr>
          <a:xfrm>
            <a:off x="1686560" y="1551939"/>
            <a:ext cx="5262880" cy="4970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73015" y="4575175"/>
            <a:ext cx="1330960" cy="95313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76860" marR="5080" indent="-264160">
              <a:lnSpc>
                <a:spcPts val="3460"/>
              </a:lnSpc>
              <a:spcBef>
                <a:spcPts val="530"/>
              </a:spcBef>
            </a:pPr>
            <a:r>
              <a:rPr sz="3200" spc="-600" dirty="0">
                <a:latin typeface="Arial"/>
                <a:cs typeface="Arial"/>
              </a:rPr>
              <a:t>P</a:t>
            </a:r>
            <a:r>
              <a:rPr sz="3200" spc="-260" dirty="0">
                <a:latin typeface="Arial"/>
                <a:cs typeface="Arial"/>
              </a:rPr>
              <a:t>embe</a:t>
            </a:r>
            <a:r>
              <a:rPr sz="3200" spc="-160" dirty="0">
                <a:latin typeface="Arial"/>
                <a:cs typeface="Arial"/>
              </a:rPr>
              <a:t>r</a:t>
            </a:r>
            <a:r>
              <a:rPr sz="3200" spc="155" dirty="0">
                <a:latin typeface="Arial"/>
                <a:cs typeface="Arial"/>
              </a:rPr>
              <a:t>i  </a:t>
            </a:r>
            <a:r>
              <a:rPr sz="3200" spc="-250" dirty="0">
                <a:latin typeface="Arial"/>
                <a:cs typeface="Arial"/>
              </a:rPr>
              <a:t>dana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112391" y="4575175"/>
            <a:ext cx="1569720" cy="95313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16205" marR="5080" indent="-104139">
              <a:lnSpc>
                <a:spcPts val="3460"/>
              </a:lnSpc>
              <a:spcBef>
                <a:spcPts val="530"/>
              </a:spcBef>
            </a:pPr>
            <a:r>
              <a:rPr sz="3200" spc="-600" dirty="0">
                <a:latin typeface="Arial"/>
                <a:cs typeface="Arial"/>
              </a:rPr>
              <a:t>P</a:t>
            </a:r>
            <a:r>
              <a:rPr sz="3200" spc="-229" dirty="0">
                <a:latin typeface="Arial"/>
                <a:cs typeface="Arial"/>
              </a:rPr>
              <a:t>el</a:t>
            </a:r>
            <a:r>
              <a:rPr sz="3200" spc="-310" dirty="0">
                <a:latin typeface="Arial"/>
                <a:cs typeface="Arial"/>
              </a:rPr>
              <a:t>a</a:t>
            </a:r>
            <a:r>
              <a:rPr sz="3200" spc="-260" dirty="0">
                <a:latin typeface="Arial"/>
                <a:cs typeface="Arial"/>
              </a:rPr>
              <a:t>ksa</a:t>
            </a:r>
            <a:r>
              <a:rPr sz="3200" spc="-265" dirty="0">
                <a:latin typeface="Arial"/>
                <a:cs typeface="Arial"/>
              </a:rPr>
              <a:t>n</a:t>
            </a:r>
            <a:r>
              <a:rPr sz="3200" spc="-285" dirty="0">
                <a:latin typeface="Arial"/>
                <a:cs typeface="Arial"/>
              </a:rPr>
              <a:t>a  </a:t>
            </a:r>
            <a:r>
              <a:rPr sz="3200" spc="-200" dirty="0">
                <a:latin typeface="Arial"/>
                <a:cs typeface="Arial"/>
              </a:rPr>
              <a:t>kegiatan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71465">
              <a:lnSpc>
                <a:spcPct val="100000"/>
              </a:lnSpc>
              <a:spcBef>
                <a:spcPts val="100"/>
              </a:spcBef>
            </a:pPr>
            <a:r>
              <a:rPr spc="-180" dirty="0"/>
              <a:t>(Kovner,</a:t>
            </a:r>
            <a:r>
              <a:rPr spc="-150" dirty="0"/>
              <a:t> </a:t>
            </a:r>
            <a:r>
              <a:rPr spc="-215" dirty="0"/>
              <a:t>1995)</a:t>
            </a:r>
          </a:p>
          <a:p>
            <a:pPr marL="2830830">
              <a:lnSpc>
                <a:spcPct val="100000"/>
              </a:lnSpc>
              <a:spcBef>
                <a:spcPts val="15"/>
              </a:spcBef>
            </a:pPr>
            <a:endParaRPr sz="3350"/>
          </a:p>
          <a:p>
            <a:pPr marL="2843530">
              <a:lnSpc>
                <a:spcPct val="100000"/>
              </a:lnSpc>
            </a:pPr>
            <a:r>
              <a:rPr spc="-185" dirty="0"/>
              <a:t>Regulator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1265" y="286067"/>
            <a:ext cx="27489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a.Regulator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44648"/>
            <a:ext cx="6618605" cy="302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25" dirty="0">
                <a:latin typeface="Arial"/>
                <a:cs typeface="Arial"/>
              </a:rPr>
              <a:t>Bertujuan </a:t>
            </a:r>
            <a:r>
              <a:rPr sz="3200" spc="-315" dirty="0">
                <a:latin typeface="Arial"/>
                <a:cs typeface="Arial"/>
              </a:rPr>
              <a:t>agar </a:t>
            </a:r>
            <a:r>
              <a:rPr sz="3200" spc="-204" dirty="0">
                <a:latin typeface="Arial"/>
                <a:cs typeface="Arial"/>
              </a:rPr>
              <a:t>kegiatan </a:t>
            </a:r>
            <a:r>
              <a:rPr sz="3200" spc="-130" dirty="0">
                <a:latin typeface="Arial"/>
                <a:cs typeface="Arial"/>
              </a:rPr>
              <a:t>ekonomi  </a:t>
            </a:r>
            <a:r>
              <a:rPr sz="3200" spc="-125" dirty="0">
                <a:latin typeface="Arial"/>
                <a:cs typeface="Arial"/>
              </a:rPr>
              <a:t>dijalankan </a:t>
            </a:r>
            <a:r>
              <a:rPr sz="3200" spc="-350" dirty="0">
                <a:latin typeface="Arial"/>
                <a:cs typeface="Arial"/>
              </a:rPr>
              <a:t>secara </a:t>
            </a:r>
            <a:r>
              <a:rPr sz="3200" spc="-204" dirty="0">
                <a:latin typeface="Arial"/>
                <a:cs typeface="Arial"/>
              </a:rPr>
              <a:t>wajar </a:t>
            </a:r>
            <a:r>
              <a:rPr sz="3200" spc="-190" dirty="0">
                <a:latin typeface="Arial"/>
                <a:cs typeface="Arial"/>
              </a:rPr>
              <a:t>dan </a:t>
            </a:r>
            <a:r>
              <a:rPr sz="3200" spc="-165" dirty="0">
                <a:latin typeface="Arial"/>
                <a:cs typeface="Arial"/>
              </a:rPr>
              <a:t>terciptanya  </a:t>
            </a:r>
            <a:r>
              <a:rPr sz="3200" spc="-315" dirty="0">
                <a:latin typeface="Arial"/>
                <a:cs typeface="Arial"/>
              </a:rPr>
              <a:t>kesamaan </a:t>
            </a:r>
            <a:r>
              <a:rPr sz="3200" spc="-175" dirty="0">
                <a:latin typeface="Arial"/>
                <a:cs typeface="Arial"/>
              </a:rPr>
              <a:t>hak </a:t>
            </a:r>
            <a:r>
              <a:rPr sz="3200" spc="-45" dirty="0">
                <a:latin typeface="Arial"/>
                <a:cs typeface="Arial"/>
              </a:rPr>
              <a:t>untuk </a:t>
            </a:r>
            <a:r>
              <a:rPr sz="3200" spc="-225" dirty="0">
                <a:latin typeface="Arial"/>
                <a:cs typeface="Arial"/>
              </a:rPr>
              <a:t>setiap</a:t>
            </a:r>
            <a:r>
              <a:rPr sz="3200" spc="-409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individu</a:t>
            </a:r>
            <a:endParaRPr sz="3200">
              <a:latin typeface="Arial"/>
              <a:cs typeface="Arial"/>
            </a:endParaRPr>
          </a:p>
          <a:p>
            <a:pPr marL="354965" marR="781685" indent="-342900" algn="just">
              <a:lnSpc>
                <a:spcPct val="100000"/>
              </a:lnSpc>
              <a:spcBef>
                <a:spcPts val="605"/>
              </a:spcBef>
              <a:buChar char="•"/>
              <a:tabLst>
                <a:tab pos="355600" algn="l"/>
              </a:tabLst>
            </a:pPr>
            <a:r>
              <a:rPr sz="3200" spc="-265" dirty="0">
                <a:latin typeface="Arial"/>
                <a:cs typeface="Arial"/>
              </a:rPr>
              <a:t>Mengawasi </a:t>
            </a:r>
            <a:r>
              <a:rPr sz="3200" spc="-315" dirty="0">
                <a:latin typeface="Arial"/>
                <a:cs typeface="Arial"/>
              </a:rPr>
              <a:t>agar </a:t>
            </a:r>
            <a:r>
              <a:rPr sz="3200" spc="-204" dirty="0">
                <a:latin typeface="Arial"/>
                <a:cs typeface="Arial"/>
              </a:rPr>
              <a:t>kegiatan </a:t>
            </a:r>
            <a:r>
              <a:rPr sz="3200" spc="-130" dirty="0">
                <a:latin typeface="Arial"/>
                <a:cs typeface="Arial"/>
              </a:rPr>
              <a:t>ekonomi 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165" dirty="0">
                <a:latin typeface="Arial"/>
                <a:cs typeface="Arial"/>
              </a:rPr>
              <a:t>merugikan </a:t>
            </a:r>
            <a:r>
              <a:rPr sz="3200" spc="-270" dirty="0">
                <a:latin typeface="Arial"/>
                <a:cs typeface="Arial"/>
              </a:rPr>
              <a:t>masyarakat </a:t>
            </a:r>
            <a:r>
              <a:rPr sz="3200" spc="-215" dirty="0">
                <a:latin typeface="Arial"/>
                <a:cs typeface="Arial"/>
              </a:rPr>
              <a:t>dapat  </a:t>
            </a:r>
            <a:r>
              <a:rPr sz="3200" spc="-35" dirty="0">
                <a:latin typeface="Arial"/>
                <a:cs typeface="Arial"/>
              </a:rPr>
              <a:t>dihindari </a:t>
            </a:r>
            <a:r>
              <a:rPr sz="3200" spc="-225" dirty="0">
                <a:latin typeface="Arial"/>
                <a:cs typeface="Arial"/>
              </a:rPr>
              <a:t>atau</a:t>
            </a:r>
            <a:r>
              <a:rPr sz="3200" spc="-105" dirty="0">
                <a:latin typeface="Arial"/>
                <a:cs typeface="Arial"/>
              </a:rPr>
              <a:t> dikurangi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1265" y="286067"/>
            <a:ext cx="27489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a.Regulator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068698"/>
            <a:ext cx="7451725" cy="228155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5600" algn="l"/>
              </a:tabLst>
            </a:pPr>
            <a:r>
              <a:rPr sz="3200" spc="-70" dirty="0">
                <a:latin typeface="Arial"/>
                <a:cs typeface="Arial"/>
              </a:rPr>
              <a:t>Contoh;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605"/>
              </a:spcBef>
              <a:buChar char="–"/>
              <a:tabLst>
                <a:tab pos="757555" algn="l"/>
              </a:tabLst>
            </a:pPr>
            <a:r>
              <a:rPr sz="3200" spc="-220" dirty="0">
                <a:latin typeface="Arial"/>
                <a:cs typeface="Arial"/>
              </a:rPr>
              <a:t>Pemberian </a:t>
            </a:r>
            <a:r>
              <a:rPr sz="3200" spc="-235" dirty="0">
                <a:latin typeface="Arial"/>
                <a:cs typeface="Arial"/>
              </a:rPr>
              <a:t>kompensasi </a:t>
            </a:r>
            <a:r>
              <a:rPr sz="3200" spc="-275" dirty="0">
                <a:latin typeface="Arial"/>
                <a:cs typeface="Arial"/>
              </a:rPr>
              <a:t>kepada</a:t>
            </a:r>
            <a:r>
              <a:rPr sz="3200" spc="185" dirty="0">
                <a:latin typeface="Arial"/>
                <a:cs typeface="Arial"/>
              </a:rPr>
              <a:t> </a:t>
            </a:r>
            <a:r>
              <a:rPr sz="3200" spc="-200" dirty="0">
                <a:latin typeface="Arial"/>
                <a:cs typeface="Arial"/>
              </a:rPr>
              <a:t>pekerja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600"/>
              </a:spcBef>
              <a:buChar char="–"/>
              <a:tabLst>
                <a:tab pos="757555" algn="l"/>
              </a:tabLst>
            </a:pPr>
            <a:r>
              <a:rPr sz="3200" spc="-185" dirty="0">
                <a:latin typeface="Arial"/>
                <a:cs typeface="Arial"/>
              </a:rPr>
              <a:t>Lokasi </a:t>
            </a:r>
            <a:r>
              <a:rPr sz="3200" spc="-260" dirty="0">
                <a:latin typeface="Arial"/>
                <a:cs typeface="Arial"/>
              </a:rPr>
              <a:t>pengembangan </a:t>
            </a:r>
            <a:r>
              <a:rPr sz="3200" spc="-55" dirty="0">
                <a:latin typeface="Arial"/>
                <a:cs typeface="Arial"/>
              </a:rPr>
              <a:t>industri</a:t>
            </a:r>
            <a:r>
              <a:rPr sz="3200" spc="200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(AMDAL)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600"/>
              </a:spcBef>
              <a:buChar char="–"/>
              <a:tabLst>
                <a:tab pos="757555" algn="l"/>
              </a:tabLst>
            </a:pPr>
            <a:r>
              <a:rPr sz="3200" spc="-204" dirty="0">
                <a:latin typeface="Arial"/>
                <a:cs typeface="Arial"/>
              </a:rPr>
              <a:t>Standar </a:t>
            </a:r>
            <a:r>
              <a:rPr sz="3200" spc="-275" dirty="0">
                <a:latin typeface="Arial"/>
                <a:cs typeface="Arial"/>
              </a:rPr>
              <a:t>Pelayanan </a:t>
            </a:r>
            <a:r>
              <a:rPr sz="3200" spc="-40" dirty="0">
                <a:latin typeface="Arial"/>
                <a:cs typeface="Arial"/>
              </a:rPr>
              <a:t>Minimal,</a:t>
            </a:r>
            <a:r>
              <a:rPr sz="3200" spc="165" dirty="0">
                <a:latin typeface="Arial"/>
                <a:cs typeface="Arial"/>
              </a:rPr>
              <a:t> </a:t>
            </a:r>
            <a:r>
              <a:rPr sz="3200" spc="25" dirty="0">
                <a:latin typeface="Arial"/>
                <a:cs typeface="Arial"/>
              </a:rPr>
              <a:t>dll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2083" y="286067"/>
            <a:ext cx="38652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b.Pemberi</a:t>
            </a:r>
            <a:r>
              <a:rPr spc="-145" dirty="0"/>
              <a:t> </a:t>
            </a:r>
            <a:r>
              <a:rPr spc="-95" dirty="0"/>
              <a:t>Dana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44648"/>
            <a:ext cx="6070600" cy="4124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352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Yaitu </a:t>
            </a:r>
            <a:r>
              <a:rPr sz="3200" spc="-195" dirty="0">
                <a:latin typeface="Arial"/>
                <a:cs typeface="Arial"/>
              </a:rPr>
              <a:t>menyangkut </a:t>
            </a:r>
            <a:r>
              <a:rPr sz="3200" spc="-245" dirty="0">
                <a:latin typeface="Arial"/>
                <a:cs typeface="Arial"/>
              </a:rPr>
              <a:t>pembiayaan  </a:t>
            </a:r>
            <a:r>
              <a:rPr sz="3200" spc="-145" dirty="0">
                <a:latin typeface="Arial"/>
                <a:cs typeface="Arial"/>
              </a:rPr>
              <a:t>pemerintah </a:t>
            </a:r>
            <a:r>
              <a:rPr sz="3200" spc="-225" dirty="0">
                <a:latin typeface="Arial"/>
                <a:cs typeface="Arial"/>
              </a:rPr>
              <a:t>bagi </a:t>
            </a:r>
            <a:r>
              <a:rPr sz="3200" spc="-180" dirty="0">
                <a:latin typeface="Arial"/>
                <a:cs typeface="Arial"/>
              </a:rPr>
              <a:t>sektor</a:t>
            </a:r>
            <a:r>
              <a:rPr sz="3200" spc="65" dirty="0">
                <a:latin typeface="Arial"/>
                <a:cs typeface="Arial"/>
              </a:rPr>
              <a:t> </a:t>
            </a:r>
            <a:r>
              <a:rPr sz="3200" spc="-260" dirty="0">
                <a:latin typeface="Arial"/>
                <a:cs typeface="Arial"/>
              </a:rPr>
              <a:t>kesehatan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125" dirty="0">
                <a:latin typeface="Arial"/>
                <a:cs typeface="Arial"/>
              </a:rPr>
              <a:t>Bertujuan </a:t>
            </a:r>
            <a:r>
              <a:rPr sz="3200" spc="-45" dirty="0">
                <a:latin typeface="Arial"/>
                <a:cs typeface="Arial"/>
              </a:rPr>
              <a:t>untuk </a:t>
            </a:r>
            <a:r>
              <a:rPr sz="3200" spc="-195" dirty="0">
                <a:latin typeface="Arial"/>
                <a:cs typeface="Arial"/>
              </a:rPr>
              <a:t>memudahkan </a:t>
            </a:r>
            <a:r>
              <a:rPr sz="3200" spc="-190" dirty="0">
                <a:latin typeface="Arial"/>
                <a:cs typeface="Arial"/>
              </a:rPr>
              <a:t>dan  </a:t>
            </a:r>
            <a:r>
              <a:rPr sz="3200" spc="-155" dirty="0">
                <a:latin typeface="Arial"/>
                <a:cs typeface="Arial"/>
              </a:rPr>
              <a:t>meningkatkan </a:t>
            </a:r>
            <a:r>
              <a:rPr sz="3200" spc="-400" dirty="0">
                <a:latin typeface="Arial"/>
                <a:cs typeface="Arial"/>
              </a:rPr>
              <a:t>akses </a:t>
            </a:r>
            <a:r>
              <a:rPr sz="3200" spc="-270" dirty="0">
                <a:latin typeface="Arial"/>
                <a:cs typeface="Arial"/>
              </a:rPr>
              <a:t>masyarakat  </a:t>
            </a:r>
            <a:r>
              <a:rPr sz="3200" spc="-185" dirty="0">
                <a:latin typeface="Arial"/>
                <a:cs typeface="Arial"/>
              </a:rPr>
              <a:t>terhadap </a:t>
            </a:r>
            <a:r>
              <a:rPr sz="3200" spc="-240" dirty="0">
                <a:latin typeface="Arial"/>
                <a:cs typeface="Arial"/>
              </a:rPr>
              <a:t>pelayanan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260" dirty="0">
                <a:latin typeface="Arial"/>
                <a:cs typeface="Arial"/>
              </a:rPr>
              <a:t>kesehatan</a:t>
            </a:r>
            <a:endParaRPr sz="3200">
              <a:latin typeface="Arial"/>
              <a:cs typeface="Arial"/>
            </a:endParaRPr>
          </a:p>
          <a:p>
            <a:pPr marL="354965" marR="18796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</a:tabLst>
            </a:pPr>
            <a:r>
              <a:rPr sz="3200" spc="-229" dirty="0">
                <a:latin typeface="Arial"/>
                <a:cs typeface="Arial"/>
              </a:rPr>
              <a:t>Sumber </a:t>
            </a:r>
            <a:r>
              <a:rPr sz="3200" spc="-250" dirty="0">
                <a:latin typeface="Arial"/>
                <a:cs typeface="Arial"/>
              </a:rPr>
              <a:t>dana </a:t>
            </a:r>
            <a:r>
              <a:rPr sz="3200" spc="-240" dirty="0">
                <a:latin typeface="Arial"/>
                <a:cs typeface="Arial"/>
              </a:rPr>
              <a:t>pelayanan </a:t>
            </a:r>
            <a:r>
              <a:rPr sz="3200" spc="-260" dirty="0">
                <a:latin typeface="Arial"/>
                <a:cs typeface="Arial"/>
              </a:rPr>
              <a:t>kesehatan  </a:t>
            </a:r>
            <a:r>
              <a:rPr sz="3200" spc="-210" dirty="0">
                <a:latin typeface="Arial"/>
                <a:cs typeface="Arial"/>
              </a:rPr>
              <a:t>dapat </a:t>
            </a:r>
            <a:r>
              <a:rPr sz="3200" spc="-270" dirty="0">
                <a:latin typeface="Arial"/>
                <a:cs typeface="Arial"/>
              </a:rPr>
              <a:t>berasal </a:t>
            </a:r>
            <a:r>
              <a:rPr sz="3200" spc="-100" dirty="0">
                <a:latin typeface="Arial"/>
                <a:cs typeface="Arial"/>
              </a:rPr>
              <a:t>dari </a:t>
            </a:r>
            <a:r>
              <a:rPr sz="3200" spc="-145" dirty="0">
                <a:latin typeface="Arial"/>
                <a:cs typeface="Arial"/>
              </a:rPr>
              <a:t>pemerintah  </a:t>
            </a:r>
            <a:r>
              <a:rPr sz="3200" spc="-225" dirty="0">
                <a:latin typeface="Arial"/>
                <a:cs typeface="Arial"/>
              </a:rPr>
              <a:t>pusat atau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daerah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2389" y="286067"/>
            <a:ext cx="50653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c.Pelaksana</a:t>
            </a:r>
            <a:r>
              <a:rPr spc="-135" dirty="0"/>
              <a:t> </a:t>
            </a:r>
            <a:r>
              <a:rPr spc="-95" dirty="0"/>
              <a:t>Kegiatan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44648"/>
            <a:ext cx="6227445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25" dirty="0">
                <a:latin typeface="Arial"/>
                <a:cs typeface="Arial"/>
              </a:rPr>
              <a:t>Bertujuan </a:t>
            </a:r>
            <a:r>
              <a:rPr sz="3200" spc="-45" dirty="0">
                <a:latin typeface="Arial"/>
                <a:cs typeface="Arial"/>
              </a:rPr>
              <a:t>untuk </a:t>
            </a:r>
            <a:r>
              <a:rPr sz="3200" spc="-190" dirty="0">
                <a:latin typeface="Arial"/>
                <a:cs typeface="Arial"/>
              </a:rPr>
              <a:t>mengurangi  </a:t>
            </a:r>
            <a:r>
              <a:rPr sz="3200" spc="-160" dirty="0">
                <a:latin typeface="Arial"/>
                <a:cs typeface="Arial"/>
              </a:rPr>
              <a:t>keuntungan </a:t>
            </a:r>
            <a:r>
              <a:rPr sz="3200" spc="-250" dirty="0">
                <a:latin typeface="Arial"/>
                <a:cs typeface="Arial"/>
              </a:rPr>
              <a:t>perseorangan </a:t>
            </a:r>
            <a:r>
              <a:rPr sz="3200" spc="-190" dirty="0">
                <a:latin typeface="Arial"/>
                <a:cs typeface="Arial"/>
              </a:rPr>
              <a:t>dan  </a:t>
            </a:r>
            <a:r>
              <a:rPr sz="3200" spc="-200" dirty="0">
                <a:latin typeface="Arial"/>
                <a:cs typeface="Arial"/>
              </a:rPr>
              <a:t>memaksimumkan </a:t>
            </a:r>
            <a:r>
              <a:rPr sz="3200" spc="-160" dirty="0">
                <a:latin typeface="Arial"/>
                <a:cs typeface="Arial"/>
              </a:rPr>
              <a:t>keuntungan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sosial</a:t>
            </a:r>
            <a:endParaRPr sz="3200">
              <a:latin typeface="Arial"/>
              <a:cs typeface="Arial"/>
            </a:endParaRPr>
          </a:p>
          <a:p>
            <a:pPr marL="354965" marR="47561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3200" spc="-195" dirty="0">
                <a:latin typeface="Arial"/>
                <a:cs typeface="Arial"/>
              </a:rPr>
              <a:t>Menyediakan </a:t>
            </a:r>
            <a:r>
              <a:rPr sz="3200" u="heavy" spc="-2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barang </a:t>
            </a:r>
            <a:r>
              <a:rPr sz="3200" u="heavy" spc="-2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bersama</a:t>
            </a:r>
            <a:r>
              <a:rPr sz="3200" spc="-275" dirty="0">
                <a:latin typeface="Arial"/>
                <a:cs typeface="Arial"/>
              </a:rPr>
              <a:t>,  </a:t>
            </a:r>
            <a:r>
              <a:rPr sz="3200" spc="-135" dirty="0">
                <a:latin typeface="Arial"/>
                <a:cs typeface="Arial"/>
              </a:rPr>
              <a:t>yaitu </a:t>
            </a:r>
            <a:r>
              <a:rPr sz="3200" spc="-245" dirty="0">
                <a:latin typeface="Arial"/>
                <a:cs typeface="Arial"/>
              </a:rPr>
              <a:t>barang </a:t>
            </a:r>
            <a:r>
              <a:rPr sz="3200" spc="-315" dirty="0">
                <a:latin typeface="Arial"/>
                <a:cs typeface="Arial"/>
              </a:rPr>
              <a:t>yang </a:t>
            </a:r>
            <a:r>
              <a:rPr sz="3200" spc="-254" dirty="0">
                <a:latin typeface="Arial"/>
                <a:cs typeface="Arial"/>
              </a:rPr>
              <a:t>penggunaannya  </a:t>
            </a:r>
            <a:r>
              <a:rPr sz="3200" spc="-110" dirty="0">
                <a:latin typeface="Arial"/>
                <a:cs typeface="Arial"/>
              </a:rPr>
              <a:t>dilakukan </a:t>
            </a:r>
            <a:r>
              <a:rPr sz="3200" spc="-350" dirty="0">
                <a:latin typeface="Arial"/>
                <a:cs typeface="Arial"/>
              </a:rPr>
              <a:t>secara </a:t>
            </a:r>
            <a:r>
              <a:rPr sz="3200" spc="-50" dirty="0">
                <a:latin typeface="Arial"/>
                <a:cs typeface="Arial"/>
              </a:rPr>
              <a:t>kolektif </a:t>
            </a:r>
            <a:r>
              <a:rPr sz="3200" spc="-140" dirty="0">
                <a:latin typeface="Arial"/>
                <a:cs typeface="Arial"/>
              </a:rPr>
              <a:t>oleh  </a:t>
            </a:r>
            <a:r>
              <a:rPr sz="3200" spc="-270" dirty="0">
                <a:latin typeface="Arial"/>
                <a:cs typeface="Arial"/>
              </a:rPr>
              <a:t>masyarakat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2610" y="279717"/>
            <a:ext cx="51574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KEGIATAN</a:t>
            </a:r>
            <a:r>
              <a:rPr spc="-160" dirty="0"/>
              <a:t> </a:t>
            </a:r>
            <a:r>
              <a:rPr spc="-250" dirty="0"/>
              <a:t>EKONOMI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92960" y="2199639"/>
            <a:ext cx="5387340" cy="1061720"/>
            <a:chOff x="2092960" y="2199639"/>
            <a:chExt cx="5387340" cy="1061720"/>
          </a:xfrm>
        </p:grpSpPr>
        <p:sp>
          <p:nvSpPr>
            <p:cNvPr id="4" name="object 4"/>
            <p:cNvSpPr/>
            <p:nvPr/>
          </p:nvSpPr>
          <p:spPr>
            <a:xfrm>
              <a:off x="2105660" y="2212339"/>
              <a:ext cx="5361940" cy="1036319"/>
            </a:xfrm>
            <a:custGeom>
              <a:avLst/>
              <a:gdLst/>
              <a:ahLst/>
              <a:cxnLst/>
              <a:rect l="l" t="t" r="r" b="b"/>
              <a:pathLst>
                <a:path w="5361940" h="1036319">
                  <a:moveTo>
                    <a:pt x="5361940" y="0"/>
                  </a:moveTo>
                  <a:lnTo>
                    <a:pt x="518159" y="0"/>
                  </a:lnTo>
                  <a:lnTo>
                    <a:pt x="0" y="518160"/>
                  </a:lnTo>
                  <a:lnTo>
                    <a:pt x="518159" y="1036320"/>
                  </a:lnTo>
                  <a:lnTo>
                    <a:pt x="5361940" y="1036320"/>
                  </a:lnTo>
                  <a:lnTo>
                    <a:pt x="5361940" y="0"/>
                  </a:lnTo>
                  <a:close/>
                </a:path>
              </a:pathLst>
            </a:custGeom>
            <a:solidFill>
              <a:srgbClr val="2C2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05660" y="2212339"/>
              <a:ext cx="5361940" cy="1036319"/>
            </a:xfrm>
            <a:custGeom>
              <a:avLst/>
              <a:gdLst/>
              <a:ahLst/>
              <a:cxnLst/>
              <a:rect l="l" t="t" r="r" b="b"/>
              <a:pathLst>
                <a:path w="5361940" h="1036319">
                  <a:moveTo>
                    <a:pt x="5361940" y="1036320"/>
                  </a:moveTo>
                  <a:lnTo>
                    <a:pt x="518159" y="1036320"/>
                  </a:lnTo>
                  <a:lnTo>
                    <a:pt x="0" y="518160"/>
                  </a:lnTo>
                  <a:lnTo>
                    <a:pt x="518159" y="0"/>
                  </a:lnTo>
                  <a:lnTo>
                    <a:pt x="5361940" y="0"/>
                  </a:lnTo>
                  <a:lnTo>
                    <a:pt x="5361940" y="103632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361054" y="2400680"/>
            <a:ext cx="3315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9" dirty="0">
                <a:solidFill>
                  <a:srgbClr val="FFFFFF"/>
                </a:solidFill>
                <a:latin typeface="Arial"/>
                <a:cs typeface="Arial"/>
              </a:rPr>
              <a:t>Kegiatan</a:t>
            </a:r>
            <a:r>
              <a:rPr sz="36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185" dirty="0">
                <a:solidFill>
                  <a:srgbClr val="FFFFFF"/>
                </a:solidFill>
                <a:latin typeface="Arial"/>
                <a:cs typeface="Arial"/>
              </a:rPr>
              <a:t>Produksi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92960" y="3545840"/>
            <a:ext cx="5387340" cy="1061720"/>
            <a:chOff x="2092960" y="3545840"/>
            <a:chExt cx="5387340" cy="1061720"/>
          </a:xfrm>
        </p:grpSpPr>
        <p:sp>
          <p:nvSpPr>
            <p:cNvPr id="8" name="object 8"/>
            <p:cNvSpPr/>
            <p:nvPr/>
          </p:nvSpPr>
          <p:spPr>
            <a:xfrm>
              <a:off x="2105660" y="3558540"/>
              <a:ext cx="5361940" cy="1036319"/>
            </a:xfrm>
            <a:custGeom>
              <a:avLst/>
              <a:gdLst/>
              <a:ahLst/>
              <a:cxnLst/>
              <a:rect l="l" t="t" r="r" b="b"/>
              <a:pathLst>
                <a:path w="5361940" h="1036320">
                  <a:moveTo>
                    <a:pt x="5361940" y="0"/>
                  </a:moveTo>
                  <a:lnTo>
                    <a:pt x="518159" y="0"/>
                  </a:lnTo>
                  <a:lnTo>
                    <a:pt x="0" y="518160"/>
                  </a:lnTo>
                  <a:lnTo>
                    <a:pt x="518159" y="1036320"/>
                  </a:lnTo>
                  <a:lnTo>
                    <a:pt x="5361940" y="1036320"/>
                  </a:lnTo>
                  <a:lnTo>
                    <a:pt x="5361940" y="0"/>
                  </a:lnTo>
                  <a:close/>
                </a:path>
              </a:pathLst>
            </a:custGeom>
            <a:solidFill>
              <a:srgbClr val="2C2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05660" y="3558540"/>
              <a:ext cx="5361940" cy="1036319"/>
            </a:xfrm>
            <a:custGeom>
              <a:avLst/>
              <a:gdLst/>
              <a:ahLst/>
              <a:cxnLst/>
              <a:rect l="l" t="t" r="r" b="b"/>
              <a:pathLst>
                <a:path w="5361940" h="1036320">
                  <a:moveTo>
                    <a:pt x="5361940" y="1036320"/>
                  </a:moveTo>
                  <a:lnTo>
                    <a:pt x="518159" y="1036320"/>
                  </a:lnTo>
                  <a:lnTo>
                    <a:pt x="0" y="518160"/>
                  </a:lnTo>
                  <a:lnTo>
                    <a:pt x="518159" y="0"/>
                  </a:lnTo>
                  <a:lnTo>
                    <a:pt x="5361940" y="0"/>
                  </a:lnTo>
                  <a:lnTo>
                    <a:pt x="5361940" y="103632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574800" y="2199639"/>
            <a:ext cx="1061720" cy="1061720"/>
            <a:chOff x="1574800" y="2199639"/>
            <a:chExt cx="1061720" cy="1061720"/>
          </a:xfrm>
        </p:grpSpPr>
        <p:sp>
          <p:nvSpPr>
            <p:cNvPr id="11" name="object 11"/>
            <p:cNvSpPr/>
            <p:nvPr/>
          </p:nvSpPr>
          <p:spPr>
            <a:xfrm>
              <a:off x="1587500" y="2212339"/>
              <a:ext cx="1036319" cy="1036319"/>
            </a:xfrm>
            <a:custGeom>
              <a:avLst/>
              <a:gdLst/>
              <a:ahLst/>
              <a:cxnLst/>
              <a:rect l="l" t="t" r="r" b="b"/>
              <a:pathLst>
                <a:path w="1036319" h="1036319">
                  <a:moveTo>
                    <a:pt x="518160" y="0"/>
                  </a:moveTo>
                  <a:lnTo>
                    <a:pt x="471002" y="2117"/>
                  </a:lnTo>
                  <a:lnTo>
                    <a:pt x="425030" y="8349"/>
                  </a:lnTo>
                  <a:lnTo>
                    <a:pt x="380426" y="18512"/>
                  </a:lnTo>
                  <a:lnTo>
                    <a:pt x="337373" y="32422"/>
                  </a:lnTo>
                  <a:lnTo>
                    <a:pt x="296054" y="49896"/>
                  </a:lnTo>
                  <a:lnTo>
                    <a:pt x="256652" y="70753"/>
                  </a:lnTo>
                  <a:lnTo>
                    <a:pt x="219351" y="94807"/>
                  </a:lnTo>
                  <a:lnTo>
                    <a:pt x="184332" y="121878"/>
                  </a:lnTo>
                  <a:lnTo>
                    <a:pt x="151780" y="151780"/>
                  </a:lnTo>
                  <a:lnTo>
                    <a:pt x="121878" y="184332"/>
                  </a:lnTo>
                  <a:lnTo>
                    <a:pt x="94807" y="219351"/>
                  </a:lnTo>
                  <a:lnTo>
                    <a:pt x="70753" y="256652"/>
                  </a:lnTo>
                  <a:lnTo>
                    <a:pt x="49896" y="296054"/>
                  </a:lnTo>
                  <a:lnTo>
                    <a:pt x="32422" y="337373"/>
                  </a:lnTo>
                  <a:lnTo>
                    <a:pt x="18512" y="380426"/>
                  </a:lnTo>
                  <a:lnTo>
                    <a:pt x="8349" y="425030"/>
                  </a:lnTo>
                  <a:lnTo>
                    <a:pt x="2117" y="471002"/>
                  </a:lnTo>
                  <a:lnTo>
                    <a:pt x="0" y="518160"/>
                  </a:lnTo>
                  <a:lnTo>
                    <a:pt x="2117" y="565317"/>
                  </a:lnTo>
                  <a:lnTo>
                    <a:pt x="8349" y="611289"/>
                  </a:lnTo>
                  <a:lnTo>
                    <a:pt x="18512" y="655893"/>
                  </a:lnTo>
                  <a:lnTo>
                    <a:pt x="32422" y="698946"/>
                  </a:lnTo>
                  <a:lnTo>
                    <a:pt x="49896" y="740265"/>
                  </a:lnTo>
                  <a:lnTo>
                    <a:pt x="70753" y="779667"/>
                  </a:lnTo>
                  <a:lnTo>
                    <a:pt x="94807" y="816968"/>
                  </a:lnTo>
                  <a:lnTo>
                    <a:pt x="121878" y="851987"/>
                  </a:lnTo>
                  <a:lnTo>
                    <a:pt x="151780" y="884539"/>
                  </a:lnTo>
                  <a:lnTo>
                    <a:pt x="184332" y="914441"/>
                  </a:lnTo>
                  <a:lnTo>
                    <a:pt x="219351" y="941512"/>
                  </a:lnTo>
                  <a:lnTo>
                    <a:pt x="256652" y="965566"/>
                  </a:lnTo>
                  <a:lnTo>
                    <a:pt x="296054" y="986423"/>
                  </a:lnTo>
                  <a:lnTo>
                    <a:pt x="337373" y="1003897"/>
                  </a:lnTo>
                  <a:lnTo>
                    <a:pt x="380426" y="1017807"/>
                  </a:lnTo>
                  <a:lnTo>
                    <a:pt x="425030" y="1027970"/>
                  </a:lnTo>
                  <a:lnTo>
                    <a:pt x="471002" y="1034202"/>
                  </a:lnTo>
                  <a:lnTo>
                    <a:pt x="518160" y="1036320"/>
                  </a:lnTo>
                  <a:lnTo>
                    <a:pt x="565317" y="1034202"/>
                  </a:lnTo>
                  <a:lnTo>
                    <a:pt x="611289" y="1027970"/>
                  </a:lnTo>
                  <a:lnTo>
                    <a:pt x="655893" y="1017807"/>
                  </a:lnTo>
                  <a:lnTo>
                    <a:pt x="698946" y="1003897"/>
                  </a:lnTo>
                  <a:lnTo>
                    <a:pt x="740265" y="986423"/>
                  </a:lnTo>
                  <a:lnTo>
                    <a:pt x="779667" y="965566"/>
                  </a:lnTo>
                  <a:lnTo>
                    <a:pt x="816968" y="941512"/>
                  </a:lnTo>
                  <a:lnTo>
                    <a:pt x="851987" y="914441"/>
                  </a:lnTo>
                  <a:lnTo>
                    <a:pt x="884539" y="884539"/>
                  </a:lnTo>
                  <a:lnTo>
                    <a:pt x="914441" y="851987"/>
                  </a:lnTo>
                  <a:lnTo>
                    <a:pt x="941512" y="816968"/>
                  </a:lnTo>
                  <a:lnTo>
                    <a:pt x="965566" y="779667"/>
                  </a:lnTo>
                  <a:lnTo>
                    <a:pt x="986423" y="740265"/>
                  </a:lnTo>
                  <a:lnTo>
                    <a:pt x="1003897" y="698946"/>
                  </a:lnTo>
                  <a:lnTo>
                    <a:pt x="1017807" y="655893"/>
                  </a:lnTo>
                  <a:lnTo>
                    <a:pt x="1027970" y="611289"/>
                  </a:lnTo>
                  <a:lnTo>
                    <a:pt x="1034202" y="565317"/>
                  </a:lnTo>
                  <a:lnTo>
                    <a:pt x="1036319" y="518160"/>
                  </a:lnTo>
                  <a:lnTo>
                    <a:pt x="1034202" y="471002"/>
                  </a:lnTo>
                  <a:lnTo>
                    <a:pt x="1027970" y="425030"/>
                  </a:lnTo>
                  <a:lnTo>
                    <a:pt x="1017807" y="380426"/>
                  </a:lnTo>
                  <a:lnTo>
                    <a:pt x="1003897" y="337373"/>
                  </a:lnTo>
                  <a:lnTo>
                    <a:pt x="986423" y="296054"/>
                  </a:lnTo>
                  <a:lnTo>
                    <a:pt x="965566" y="256652"/>
                  </a:lnTo>
                  <a:lnTo>
                    <a:pt x="941512" y="219351"/>
                  </a:lnTo>
                  <a:lnTo>
                    <a:pt x="914441" y="184332"/>
                  </a:lnTo>
                  <a:lnTo>
                    <a:pt x="884539" y="151780"/>
                  </a:lnTo>
                  <a:lnTo>
                    <a:pt x="851987" y="121878"/>
                  </a:lnTo>
                  <a:lnTo>
                    <a:pt x="816968" y="94807"/>
                  </a:lnTo>
                  <a:lnTo>
                    <a:pt x="779667" y="70753"/>
                  </a:lnTo>
                  <a:lnTo>
                    <a:pt x="740265" y="49896"/>
                  </a:lnTo>
                  <a:lnTo>
                    <a:pt x="698946" y="32422"/>
                  </a:lnTo>
                  <a:lnTo>
                    <a:pt x="655893" y="18512"/>
                  </a:lnTo>
                  <a:lnTo>
                    <a:pt x="611289" y="8349"/>
                  </a:lnTo>
                  <a:lnTo>
                    <a:pt x="565317" y="2117"/>
                  </a:lnTo>
                  <a:lnTo>
                    <a:pt x="518160" y="0"/>
                  </a:lnTo>
                  <a:close/>
                </a:path>
              </a:pathLst>
            </a:custGeom>
            <a:solidFill>
              <a:srgbClr val="BDBD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87500" y="2212339"/>
              <a:ext cx="1036319" cy="1036319"/>
            </a:xfrm>
            <a:custGeom>
              <a:avLst/>
              <a:gdLst/>
              <a:ahLst/>
              <a:cxnLst/>
              <a:rect l="l" t="t" r="r" b="b"/>
              <a:pathLst>
                <a:path w="1036319" h="1036319">
                  <a:moveTo>
                    <a:pt x="0" y="518160"/>
                  </a:moveTo>
                  <a:lnTo>
                    <a:pt x="2117" y="471002"/>
                  </a:lnTo>
                  <a:lnTo>
                    <a:pt x="8349" y="425030"/>
                  </a:lnTo>
                  <a:lnTo>
                    <a:pt x="18512" y="380426"/>
                  </a:lnTo>
                  <a:lnTo>
                    <a:pt x="32422" y="337373"/>
                  </a:lnTo>
                  <a:lnTo>
                    <a:pt x="49896" y="296054"/>
                  </a:lnTo>
                  <a:lnTo>
                    <a:pt x="70753" y="256652"/>
                  </a:lnTo>
                  <a:lnTo>
                    <a:pt x="94807" y="219351"/>
                  </a:lnTo>
                  <a:lnTo>
                    <a:pt x="121878" y="184332"/>
                  </a:lnTo>
                  <a:lnTo>
                    <a:pt x="151780" y="151780"/>
                  </a:lnTo>
                  <a:lnTo>
                    <a:pt x="184332" y="121878"/>
                  </a:lnTo>
                  <a:lnTo>
                    <a:pt x="219351" y="94807"/>
                  </a:lnTo>
                  <a:lnTo>
                    <a:pt x="256652" y="70753"/>
                  </a:lnTo>
                  <a:lnTo>
                    <a:pt x="296054" y="49896"/>
                  </a:lnTo>
                  <a:lnTo>
                    <a:pt x="337373" y="32422"/>
                  </a:lnTo>
                  <a:lnTo>
                    <a:pt x="380426" y="18512"/>
                  </a:lnTo>
                  <a:lnTo>
                    <a:pt x="425030" y="8349"/>
                  </a:lnTo>
                  <a:lnTo>
                    <a:pt x="471002" y="2117"/>
                  </a:lnTo>
                  <a:lnTo>
                    <a:pt x="518160" y="0"/>
                  </a:lnTo>
                  <a:lnTo>
                    <a:pt x="565317" y="2117"/>
                  </a:lnTo>
                  <a:lnTo>
                    <a:pt x="611289" y="8349"/>
                  </a:lnTo>
                  <a:lnTo>
                    <a:pt x="655893" y="18512"/>
                  </a:lnTo>
                  <a:lnTo>
                    <a:pt x="698946" y="32422"/>
                  </a:lnTo>
                  <a:lnTo>
                    <a:pt x="740265" y="49896"/>
                  </a:lnTo>
                  <a:lnTo>
                    <a:pt x="779667" y="70753"/>
                  </a:lnTo>
                  <a:lnTo>
                    <a:pt x="816968" y="94807"/>
                  </a:lnTo>
                  <a:lnTo>
                    <a:pt x="851987" y="121878"/>
                  </a:lnTo>
                  <a:lnTo>
                    <a:pt x="884539" y="151780"/>
                  </a:lnTo>
                  <a:lnTo>
                    <a:pt x="914441" y="184332"/>
                  </a:lnTo>
                  <a:lnTo>
                    <a:pt x="941512" y="219351"/>
                  </a:lnTo>
                  <a:lnTo>
                    <a:pt x="965566" y="256652"/>
                  </a:lnTo>
                  <a:lnTo>
                    <a:pt x="986423" y="296054"/>
                  </a:lnTo>
                  <a:lnTo>
                    <a:pt x="1003897" y="337373"/>
                  </a:lnTo>
                  <a:lnTo>
                    <a:pt x="1017807" y="380426"/>
                  </a:lnTo>
                  <a:lnTo>
                    <a:pt x="1027970" y="425030"/>
                  </a:lnTo>
                  <a:lnTo>
                    <a:pt x="1034202" y="471002"/>
                  </a:lnTo>
                  <a:lnTo>
                    <a:pt x="1036319" y="518160"/>
                  </a:lnTo>
                  <a:lnTo>
                    <a:pt x="1034202" y="565317"/>
                  </a:lnTo>
                  <a:lnTo>
                    <a:pt x="1027970" y="611289"/>
                  </a:lnTo>
                  <a:lnTo>
                    <a:pt x="1017807" y="655893"/>
                  </a:lnTo>
                  <a:lnTo>
                    <a:pt x="1003897" y="698946"/>
                  </a:lnTo>
                  <a:lnTo>
                    <a:pt x="986423" y="740265"/>
                  </a:lnTo>
                  <a:lnTo>
                    <a:pt x="965566" y="779667"/>
                  </a:lnTo>
                  <a:lnTo>
                    <a:pt x="941512" y="816968"/>
                  </a:lnTo>
                  <a:lnTo>
                    <a:pt x="914441" y="851987"/>
                  </a:lnTo>
                  <a:lnTo>
                    <a:pt x="884539" y="884539"/>
                  </a:lnTo>
                  <a:lnTo>
                    <a:pt x="851987" y="914441"/>
                  </a:lnTo>
                  <a:lnTo>
                    <a:pt x="816968" y="941512"/>
                  </a:lnTo>
                  <a:lnTo>
                    <a:pt x="779667" y="965566"/>
                  </a:lnTo>
                  <a:lnTo>
                    <a:pt x="740265" y="986423"/>
                  </a:lnTo>
                  <a:lnTo>
                    <a:pt x="698946" y="1003897"/>
                  </a:lnTo>
                  <a:lnTo>
                    <a:pt x="655893" y="1017807"/>
                  </a:lnTo>
                  <a:lnTo>
                    <a:pt x="611289" y="1027970"/>
                  </a:lnTo>
                  <a:lnTo>
                    <a:pt x="565317" y="1034202"/>
                  </a:lnTo>
                  <a:lnTo>
                    <a:pt x="518160" y="1036320"/>
                  </a:lnTo>
                  <a:lnTo>
                    <a:pt x="471002" y="1034202"/>
                  </a:lnTo>
                  <a:lnTo>
                    <a:pt x="425030" y="1027970"/>
                  </a:lnTo>
                  <a:lnTo>
                    <a:pt x="380426" y="1017807"/>
                  </a:lnTo>
                  <a:lnTo>
                    <a:pt x="337373" y="1003897"/>
                  </a:lnTo>
                  <a:lnTo>
                    <a:pt x="296054" y="986423"/>
                  </a:lnTo>
                  <a:lnTo>
                    <a:pt x="256652" y="965566"/>
                  </a:lnTo>
                  <a:lnTo>
                    <a:pt x="219351" y="941512"/>
                  </a:lnTo>
                  <a:lnTo>
                    <a:pt x="184332" y="914441"/>
                  </a:lnTo>
                  <a:lnTo>
                    <a:pt x="151780" y="884539"/>
                  </a:lnTo>
                  <a:lnTo>
                    <a:pt x="121878" y="851987"/>
                  </a:lnTo>
                  <a:lnTo>
                    <a:pt x="94807" y="816968"/>
                  </a:lnTo>
                  <a:lnTo>
                    <a:pt x="70753" y="779667"/>
                  </a:lnTo>
                  <a:lnTo>
                    <a:pt x="49896" y="740265"/>
                  </a:lnTo>
                  <a:lnTo>
                    <a:pt x="32422" y="698946"/>
                  </a:lnTo>
                  <a:lnTo>
                    <a:pt x="18512" y="655893"/>
                  </a:lnTo>
                  <a:lnTo>
                    <a:pt x="8349" y="611289"/>
                  </a:lnTo>
                  <a:lnTo>
                    <a:pt x="2117" y="565317"/>
                  </a:lnTo>
                  <a:lnTo>
                    <a:pt x="0" y="51816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85620" y="2428239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19" h="642619">
                  <a:moveTo>
                    <a:pt x="321310" y="0"/>
                  </a:moveTo>
                  <a:lnTo>
                    <a:pt x="273837" y="3484"/>
                  </a:lnTo>
                  <a:lnTo>
                    <a:pt x="228524" y="13606"/>
                  </a:lnTo>
                  <a:lnTo>
                    <a:pt x="185869" y="29869"/>
                  </a:lnTo>
                  <a:lnTo>
                    <a:pt x="146369" y="51774"/>
                  </a:lnTo>
                  <a:lnTo>
                    <a:pt x="110521" y="78823"/>
                  </a:lnTo>
                  <a:lnTo>
                    <a:pt x="78823" y="110521"/>
                  </a:lnTo>
                  <a:lnTo>
                    <a:pt x="51774" y="146369"/>
                  </a:lnTo>
                  <a:lnTo>
                    <a:pt x="29869" y="185869"/>
                  </a:lnTo>
                  <a:lnTo>
                    <a:pt x="13606" y="228524"/>
                  </a:lnTo>
                  <a:lnTo>
                    <a:pt x="3484" y="273837"/>
                  </a:lnTo>
                  <a:lnTo>
                    <a:pt x="0" y="321310"/>
                  </a:lnTo>
                  <a:lnTo>
                    <a:pt x="3484" y="368782"/>
                  </a:lnTo>
                  <a:lnTo>
                    <a:pt x="13606" y="414095"/>
                  </a:lnTo>
                  <a:lnTo>
                    <a:pt x="29869" y="456750"/>
                  </a:lnTo>
                  <a:lnTo>
                    <a:pt x="51774" y="496250"/>
                  </a:lnTo>
                  <a:lnTo>
                    <a:pt x="78823" y="532098"/>
                  </a:lnTo>
                  <a:lnTo>
                    <a:pt x="110521" y="563796"/>
                  </a:lnTo>
                  <a:lnTo>
                    <a:pt x="146369" y="590845"/>
                  </a:lnTo>
                  <a:lnTo>
                    <a:pt x="185869" y="612750"/>
                  </a:lnTo>
                  <a:lnTo>
                    <a:pt x="228524" y="629013"/>
                  </a:lnTo>
                  <a:lnTo>
                    <a:pt x="273837" y="639135"/>
                  </a:lnTo>
                  <a:lnTo>
                    <a:pt x="321310" y="642620"/>
                  </a:lnTo>
                  <a:lnTo>
                    <a:pt x="368782" y="639135"/>
                  </a:lnTo>
                  <a:lnTo>
                    <a:pt x="414095" y="629013"/>
                  </a:lnTo>
                  <a:lnTo>
                    <a:pt x="456750" y="612750"/>
                  </a:lnTo>
                  <a:lnTo>
                    <a:pt x="496250" y="590845"/>
                  </a:lnTo>
                  <a:lnTo>
                    <a:pt x="532098" y="563796"/>
                  </a:lnTo>
                  <a:lnTo>
                    <a:pt x="563796" y="532098"/>
                  </a:lnTo>
                  <a:lnTo>
                    <a:pt x="590845" y="496250"/>
                  </a:lnTo>
                  <a:lnTo>
                    <a:pt x="612750" y="456750"/>
                  </a:lnTo>
                  <a:lnTo>
                    <a:pt x="629013" y="414095"/>
                  </a:lnTo>
                  <a:lnTo>
                    <a:pt x="639135" y="368782"/>
                  </a:lnTo>
                  <a:lnTo>
                    <a:pt x="642619" y="321310"/>
                  </a:lnTo>
                  <a:lnTo>
                    <a:pt x="639135" y="273837"/>
                  </a:lnTo>
                  <a:lnTo>
                    <a:pt x="629013" y="228524"/>
                  </a:lnTo>
                  <a:lnTo>
                    <a:pt x="612750" y="185869"/>
                  </a:lnTo>
                  <a:lnTo>
                    <a:pt x="590845" y="146369"/>
                  </a:lnTo>
                  <a:lnTo>
                    <a:pt x="563796" y="110521"/>
                  </a:lnTo>
                  <a:lnTo>
                    <a:pt x="532098" y="78823"/>
                  </a:lnTo>
                  <a:lnTo>
                    <a:pt x="496250" y="51774"/>
                  </a:lnTo>
                  <a:lnTo>
                    <a:pt x="456750" y="29869"/>
                  </a:lnTo>
                  <a:lnTo>
                    <a:pt x="414095" y="13606"/>
                  </a:lnTo>
                  <a:lnTo>
                    <a:pt x="368782" y="3484"/>
                  </a:lnTo>
                  <a:lnTo>
                    <a:pt x="32131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85620" y="2428239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19" h="642619">
                  <a:moveTo>
                    <a:pt x="0" y="321310"/>
                  </a:moveTo>
                  <a:lnTo>
                    <a:pt x="3484" y="273837"/>
                  </a:lnTo>
                  <a:lnTo>
                    <a:pt x="13606" y="228524"/>
                  </a:lnTo>
                  <a:lnTo>
                    <a:pt x="29869" y="185869"/>
                  </a:lnTo>
                  <a:lnTo>
                    <a:pt x="51774" y="146369"/>
                  </a:lnTo>
                  <a:lnTo>
                    <a:pt x="78823" y="110521"/>
                  </a:lnTo>
                  <a:lnTo>
                    <a:pt x="110521" y="78823"/>
                  </a:lnTo>
                  <a:lnTo>
                    <a:pt x="146369" y="51774"/>
                  </a:lnTo>
                  <a:lnTo>
                    <a:pt x="185869" y="29869"/>
                  </a:lnTo>
                  <a:lnTo>
                    <a:pt x="228524" y="13606"/>
                  </a:lnTo>
                  <a:lnTo>
                    <a:pt x="273837" y="3484"/>
                  </a:lnTo>
                  <a:lnTo>
                    <a:pt x="321310" y="0"/>
                  </a:lnTo>
                  <a:lnTo>
                    <a:pt x="368782" y="3484"/>
                  </a:lnTo>
                  <a:lnTo>
                    <a:pt x="414095" y="13606"/>
                  </a:lnTo>
                  <a:lnTo>
                    <a:pt x="456750" y="29869"/>
                  </a:lnTo>
                  <a:lnTo>
                    <a:pt x="496250" y="51774"/>
                  </a:lnTo>
                  <a:lnTo>
                    <a:pt x="532098" y="78823"/>
                  </a:lnTo>
                  <a:lnTo>
                    <a:pt x="563796" y="110521"/>
                  </a:lnTo>
                  <a:lnTo>
                    <a:pt x="590845" y="146369"/>
                  </a:lnTo>
                  <a:lnTo>
                    <a:pt x="612750" y="185869"/>
                  </a:lnTo>
                  <a:lnTo>
                    <a:pt x="629013" y="228524"/>
                  </a:lnTo>
                  <a:lnTo>
                    <a:pt x="639135" y="273837"/>
                  </a:lnTo>
                  <a:lnTo>
                    <a:pt x="642619" y="321310"/>
                  </a:lnTo>
                  <a:lnTo>
                    <a:pt x="639135" y="368782"/>
                  </a:lnTo>
                  <a:lnTo>
                    <a:pt x="629013" y="414095"/>
                  </a:lnTo>
                  <a:lnTo>
                    <a:pt x="612750" y="456750"/>
                  </a:lnTo>
                  <a:lnTo>
                    <a:pt x="590845" y="496250"/>
                  </a:lnTo>
                  <a:lnTo>
                    <a:pt x="563796" y="532098"/>
                  </a:lnTo>
                  <a:lnTo>
                    <a:pt x="532098" y="563796"/>
                  </a:lnTo>
                  <a:lnTo>
                    <a:pt x="496250" y="590845"/>
                  </a:lnTo>
                  <a:lnTo>
                    <a:pt x="456750" y="612750"/>
                  </a:lnTo>
                  <a:lnTo>
                    <a:pt x="414095" y="629013"/>
                  </a:lnTo>
                  <a:lnTo>
                    <a:pt x="368782" y="639135"/>
                  </a:lnTo>
                  <a:lnTo>
                    <a:pt x="321310" y="642620"/>
                  </a:lnTo>
                  <a:lnTo>
                    <a:pt x="273837" y="639135"/>
                  </a:lnTo>
                  <a:lnTo>
                    <a:pt x="228524" y="629013"/>
                  </a:lnTo>
                  <a:lnTo>
                    <a:pt x="185869" y="612750"/>
                  </a:lnTo>
                  <a:lnTo>
                    <a:pt x="146369" y="590845"/>
                  </a:lnTo>
                  <a:lnTo>
                    <a:pt x="110521" y="563796"/>
                  </a:lnTo>
                  <a:lnTo>
                    <a:pt x="78823" y="532098"/>
                  </a:lnTo>
                  <a:lnTo>
                    <a:pt x="51774" y="496250"/>
                  </a:lnTo>
                  <a:lnTo>
                    <a:pt x="29869" y="456750"/>
                  </a:lnTo>
                  <a:lnTo>
                    <a:pt x="13606" y="414095"/>
                  </a:lnTo>
                  <a:lnTo>
                    <a:pt x="3484" y="368782"/>
                  </a:lnTo>
                  <a:lnTo>
                    <a:pt x="0" y="321310"/>
                  </a:lnTo>
                  <a:close/>
                </a:path>
              </a:pathLst>
            </a:custGeom>
            <a:ln w="25400">
              <a:solidFill>
                <a:srgbClr val="88A3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259454" y="3747389"/>
            <a:ext cx="35198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35" dirty="0">
                <a:solidFill>
                  <a:srgbClr val="FFFFFF"/>
                </a:solidFill>
                <a:latin typeface="Arial"/>
                <a:cs typeface="Arial"/>
              </a:rPr>
              <a:t>Kegiatan</a:t>
            </a:r>
            <a:r>
              <a:rPr sz="36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204" dirty="0">
                <a:solidFill>
                  <a:srgbClr val="FFFFFF"/>
                </a:solidFill>
                <a:latin typeface="Arial"/>
                <a:cs typeface="Arial"/>
              </a:rPr>
              <a:t>Konsumsi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092960" y="4892040"/>
            <a:ext cx="5387340" cy="1061720"/>
            <a:chOff x="2092960" y="4892040"/>
            <a:chExt cx="5387340" cy="1061720"/>
          </a:xfrm>
        </p:grpSpPr>
        <p:sp>
          <p:nvSpPr>
            <p:cNvPr id="17" name="object 17"/>
            <p:cNvSpPr/>
            <p:nvPr/>
          </p:nvSpPr>
          <p:spPr>
            <a:xfrm>
              <a:off x="2105660" y="4904740"/>
              <a:ext cx="5361940" cy="1036319"/>
            </a:xfrm>
            <a:custGeom>
              <a:avLst/>
              <a:gdLst/>
              <a:ahLst/>
              <a:cxnLst/>
              <a:rect l="l" t="t" r="r" b="b"/>
              <a:pathLst>
                <a:path w="5361940" h="1036320">
                  <a:moveTo>
                    <a:pt x="5361940" y="0"/>
                  </a:moveTo>
                  <a:lnTo>
                    <a:pt x="518159" y="0"/>
                  </a:lnTo>
                  <a:lnTo>
                    <a:pt x="0" y="518160"/>
                  </a:lnTo>
                  <a:lnTo>
                    <a:pt x="518159" y="1036320"/>
                  </a:lnTo>
                  <a:lnTo>
                    <a:pt x="5361940" y="1036320"/>
                  </a:lnTo>
                  <a:lnTo>
                    <a:pt x="5361940" y="0"/>
                  </a:lnTo>
                  <a:close/>
                </a:path>
              </a:pathLst>
            </a:custGeom>
            <a:solidFill>
              <a:srgbClr val="2C2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05660" y="4904740"/>
              <a:ext cx="5361940" cy="1036319"/>
            </a:xfrm>
            <a:custGeom>
              <a:avLst/>
              <a:gdLst/>
              <a:ahLst/>
              <a:cxnLst/>
              <a:rect l="l" t="t" r="r" b="b"/>
              <a:pathLst>
                <a:path w="5361940" h="1036320">
                  <a:moveTo>
                    <a:pt x="5361940" y="1036320"/>
                  </a:moveTo>
                  <a:lnTo>
                    <a:pt x="518159" y="1036320"/>
                  </a:lnTo>
                  <a:lnTo>
                    <a:pt x="0" y="518160"/>
                  </a:lnTo>
                  <a:lnTo>
                    <a:pt x="518159" y="0"/>
                  </a:lnTo>
                  <a:lnTo>
                    <a:pt x="5361940" y="0"/>
                  </a:lnTo>
                  <a:lnTo>
                    <a:pt x="5361940" y="103632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574800" y="3545840"/>
            <a:ext cx="1061720" cy="1061720"/>
            <a:chOff x="1574800" y="3545840"/>
            <a:chExt cx="1061720" cy="1061720"/>
          </a:xfrm>
        </p:grpSpPr>
        <p:sp>
          <p:nvSpPr>
            <p:cNvPr id="20" name="object 20"/>
            <p:cNvSpPr/>
            <p:nvPr/>
          </p:nvSpPr>
          <p:spPr>
            <a:xfrm>
              <a:off x="1587500" y="3558540"/>
              <a:ext cx="1036319" cy="1036319"/>
            </a:xfrm>
            <a:custGeom>
              <a:avLst/>
              <a:gdLst/>
              <a:ahLst/>
              <a:cxnLst/>
              <a:rect l="l" t="t" r="r" b="b"/>
              <a:pathLst>
                <a:path w="1036319" h="1036320">
                  <a:moveTo>
                    <a:pt x="518160" y="0"/>
                  </a:moveTo>
                  <a:lnTo>
                    <a:pt x="471002" y="2117"/>
                  </a:lnTo>
                  <a:lnTo>
                    <a:pt x="425030" y="8349"/>
                  </a:lnTo>
                  <a:lnTo>
                    <a:pt x="380426" y="18512"/>
                  </a:lnTo>
                  <a:lnTo>
                    <a:pt x="337373" y="32422"/>
                  </a:lnTo>
                  <a:lnTo>
                    <a:pt x="296054" y="49896"/>
                  </a:lnTo>
                  <a:lnTo>
                    <a:pt x="256652" y="70753"/>
                  </a:lnTo>
                  <a:lnTo>
                    <a:pt x="219351" y="94807"/>
                  </a:lnTo>
                  <a:lnTo>
                    <a:pt x="184332" y="121878"/>
                  </a:lnTo>
                  <a:lnTo>
                    <a:pt x="151780" y="151780"/>
                  </a:lnTo>
                  <a:lnTo>
                    <a:pt x="121878" y="184332"/>
                  </a:lnTo>
                  <a:lnTo>
                    <a:pt x="94807" y="219351"/>
                  </a:lnTo>
                  <a:lnTo>
                    <a:pt x="70753" y="256652"/>
                  </a:lnTo>
                  <a:lnTo>
                    <a:pt x="49896" y="296054"/>
                  </a:lnTo>
                  <a:lnTo>
                    <a:pt x="32422" y="337373"/>
                  </a:lnTo>
                  <a:lnTo>
                    <a:pt x="18512" y="380426"/>
                  </a:lnTo>
                  <a:lnTo>
                    <a:pt x="8349" y="425030"/>
                  </a:lnTo>
                  <a:lnTo>
                    <a:pt x="2117" y="471002"/>
                  </a:lnTo>
                  <a:lnTo>
                    <a:pt x="0" y="518160"/>
                  </a:lnTo>
                  <a:lnTo>
                    <a:pt x="2117" y="565317"/>
                  </a:lnTo>
                  <a:lnTo>
                    <a:pt x="8349" y="611289"/>
                  </a:lnTo>
                  <a:lnTo>
                    <a:pt x="18512" y="655893"/>
                  </a:lnTo>
                  <a:lnTo>
                    <a:pt x="32422" y="698946"/>
                  </a:lnTo>
                  <a:lnTo>
                    <a:pt x="49896" y="740265"/>
                  </a:lnTo>
                  <a:lnTo>
                    <a:pt x="70753" y="779667"/>
                  </a:lnTo>
                  <a:lnTo>
                    <a:pt x="94807" y="816968"/>
                  </a:lnTo>
                  <a:lnTo>
                    <a:pt x="121878" y="851987"/>
                  </a:lnTo>
                  <a:lnTo>
                    <a:pt x="151780" y="884539"/>
                  </a:lnTo>
                  <a:lnTo>
                    <a:pt x="184332" y="914441"/>
                  </a:lnTo>
                  <a:lnTo>
                    <a:pt x="219351" y="941512"/>
                  </a:lnTo>
                  <a:lnTo>
                    <a:pt x="256652" y="965566"/>
                  </a:lnTo>
                  <a:lnTo>
                    <a:pt x="296054" y="986423"/>
                  </a:lnTo>
                  <a:lnTo>
                    <a:pt x="337373" y="1003897"/>
                  </a:lnTo>
                  <a:lnTo>
                    <a:pt x="380426" y="1017807"/>
                  </a:lnTo>
                  <a:lnTo>
                    <a:pt x="425030" y="1027970"/>
                  </a:lnTo>
                  <a:lnTo>
                    <a:pt x="471002" y="1034202"/>
                  </a:lnTo>
                  <a:lnTo>
                    <a:pt x="518160" y="1036320"/>
                  </a:lnTo>
                  <a:lnTo>
                    <a:pt x="565317" y="1034202"/>
                  </a:lnTo>
                  <a:lnTo>
                    <a:pt x="611289" y="1027970"/>
                  </a:lnTo>
                  <a:lnTo>
                    <a:pt x="655893" y="1017807"/>
                  </a:lnTo>
                  <a:lnTo>
                    <a:pt x="698946" y="1003897"/>
                  </a:lnTo>
                  <a:lnTo>
                    <a:pt x="740265" y="986423"/>
                  </a:lnTo>
                  <a:lnTo>
                    <a:pt x="779667" y="965566"/>
                  </a:lnTo>
                  <a:lnTo>
                    <a:pt x="816968" y="941512"/>
                  </a:lnTo>
                  <a:lnTo>
                    <a:pt x="851987" y="914441"/>
                  </a:lnTo>
                  <a:lnTo>
                    <a:pt x="884539" y="884539"/>
                  </a:lnTo>
                  <a:lnTo>
                    <a:pt x="914441" y="851987"/>
                  </a:lnTo>
                  <a:lnTo>
                    <a:pt x="941512" y="816968"/>
                  </a:lnTo>
                  <a:lnTo>
                    <a:pt x="965566" y="779667"/>
                  </a:lnTo>
                  <a:lnTo>
                    <a:pt x="986423" y="740265"/>
                  </a:lnTo>
                  <a:lnTo>
                    <a:pt x="1003897" y="698946"/>
                  </a:lnTo>
                  <a:lnTo>
                    <a:pt x="1017807" y="655893"/>
                  </a:lnTo>
                  <a:lnTo>
                    <a:pt x="1027970" y="611289"/>
                  </a:lnTo>
                  <a:lnTo>
                    <a:pt x="1034202" y="565317"/>
                  </a:lnTo>
                  <a:lnTo>
                    <a:pt x="1036319" y="518160"/>
                  </a:lnTo>
                  <a:lnTo>
                    <a:pt x="1034202" y="471002"/>
                  </a:lnTo>
                  <a:lnTo>
                    <a:pt x="1027970" y="425030"/>
                  </a:lnTo>
                  <a:lnTo>
                    <a:pt x="1017807" y="380426"/>
                  </a:lnTo>
                  <a:lnTo>
                    <a:pt x="1003897" y="337373"/>
                  </a:lnTo>
                  <a:lnTo>
                    <a:pt x="986423" y="296054"/>
                  </a:lnTo>
                  <a:lnTo>
                    <a:pt x="965566" y="256652"/>
                  </a:lnTo>
                  <a:lnTo>
                    <a:pt x="941512" y="219351"/>
                  </a:lnTo>
                  <a:lnTo>
                    <a:pt x="914441" y="184332"/>
                  </a:lnTo>
                  <a:lnTo>
                    <a:pt x="884539" y="151780"/>
                  </a:lnTo>
                  <a:lnTo>
                    <a:pt x="851987" y="121878"/>
                  </a:lnTo>
                  <a:lnTo>
                    <a:pt x="816968" y="94807"/>
                  </a:lnTo>
                  <a:lnTo>
                    <a:pt x="779667" y="70753"/>
                  </a:lnTo>
                  <a:lnTo>
                    <a:pt x="740265" y="49896"/>
                  </a:lnTo>
                  <a:lnTo>
                    <a:pt x="698946" y="32422"/>
                  </a:lnTo>
                  <a:lnTo>
                    <a:pt x="655893" y="18512"/>
                  </a:lnTo>
                  <a:lnTo>
                    <a:pt x="611289" y="8349"/>
                  </a:lnTo>
                  <a:lnTo>
                    <a:pt x="565317" y="2117"/>
                  </a:lnTo>
                  <a:lnTo>
                    <a:pt x="518160" y="0"/>
                  </a:lnTo>
                  <a:close/>
                </a:path>
              </a:pathLst>
            </a:custGeom>
            <a:solidFill>
              <a:srgbClr val="BDBD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87500" y="3558540"/>
              <a:ext cx="1036319" cy="1036319"/>
            </a:xfrm>
            <a:custGeom>
              <a:avLst/>
              <a:gdLst/>
              <a:ahLst/>
              <a:cxnLst/>
              <a:rect l="l" t="t" r="r" b="b"/>
              <a:pathLst>
                <a:path w="1036319" h="1036320">
                  <a:moveTo>
                    <a:pt x="0" y="518160"/>
                  </a:moveTo>
                  <a:lnTo>
                    <a:pt x="2117" y="471002"/>
                  </a:lnTo>
                  <a:lnTo>
                    <a:pt x="8349" y="425030"/>
                  </a:lnTo>
                  <a:lnTo>
                    <a:pt x="18512" y="380426"/>
                  </a:lnTo>
                  <a:lnTo>
                    <a:pt x="32422" y="337373"/>
                  </a:lnTo>
                  <a:lnTo>
                    <a:pt x="49896" y="296054"/>
                  </a:lnTo>
                  <a:lnTo>
                    <a:pt x="70753" y="256652"/>
                  </a:lnTo>
                  <a:lnTo>
                    <a:pt x="94807" y="219351"/>
                  </a:lnTo>
                  <a:lnTo>
                    <a:pt x="121878" y="184332"/>
                  </a:lnTo>
                  <a:lnTo>
                    <a:pt x="151780" y="151780"/>
                  </a:lnTo>
                  <a:lnTo>
                    <a:pt x="184332" y="121878"/>
                  </a:lnTo>
                  <a:lnTo>
                    <a:pt x="219351" y="94807"/>
                  </a:lnTo>
                  <a:lnTo>
                    <a:pt x="256652" y="70753"/>
                  </a:lnTo>
                  <a:lnTo>
                    <a:pt x="296054" y="49896"/>
                  </a:lnTo>
                  <a:lnTo>
                    <a:pt x="337373" y="32422"/>
                  </a:lnTo>
                  <a:lnTo>
                    <a:pt x="380426" y="18512"/>
                  </a:lnTo>
                  <a:lnTo>
                    <a:pt x="425030" y="8349"/>
                  </a:lnTo>
                  <a:lnTo>
                    <a:pt x="471002" y="2117"/>
                  </a:lnTo>
                  <a:lnTo>
                    <a:pt x="518160" y="0"/>
                  </a:lnTo>
                  <a:lnTo>
                    <a:pt x="565317" y="2117"/>
                  </a:lnTo>
                  <a:lnTo>
                    <a:pt x="611289" y="8349"/>
                  </a:lnTo>
                  <a:lnTo>
                    <a:pt x="655893" y="18512"/>
                  </a:lnTo>
                  <a:lnTo>
                    <a:pt x="698946" y="32422"/>
                  </a:lnTo>
                  <a:lnTo>
                    <a:pt x="740265" y="49896"/>
                  </a:lnTo>
                  <a:lnTo>
                    <a:pt x="779667" y="70753"/>
                  </a:lnTo>
                  <a:lnTo>
                    <a:pt x="816968" y="94807"/>
                  </a:lnTo>
                  <a:lnTo>
                    <a:pt x="851987" y="121878"/>
                  </a:lnTo>
                  <a:lnTo>
                    <a:pt x="884539" y="151780"/>
                  </a:lnTo>
                  <a:lnTo>
                    <a:pt x="914441" y="184332"/>
                  </a:lnTo>
                  <a:lnTo>
                    <a:pt x="941512" y="219351"/>
                  </a:lnTo>
                  <a:lnTo>
                    <a:pt x="965566" y="256652"/>
                  </a:lnTo>
                  <a:lnTo>
                    <a:pt x="986423" y="296054"/>
                  </a:lnTo>
                  <a:lnTo>
                    <a:pt x="1003897" y="337373"/>
                  </a:lnTo>
                  <a:lnTo>
                    <a:pt x="1017807" y="380426"/>
                  </a:lnTo>
                  <a:lnTo>
                    <a:pt x="1027970" y="425030"/>
                  </a:lnTo>
                  <a:lnTo>
                    <a:pt x="1034202" y="471002"/>
                  </a:lnTo>
                  <a:lnTo>
                    <a:pt x="1036319" y="518160"/>
                  </a:lnTo>
                  <a:lnTo>
                    <a:pt x="1034202" y="565317"/>
                  </a:lnTo>
                  <a:lnTo>
                    <a:pt x="1027970" y="611289"/>
                  </a:lnTo>
                  <a:lnTo>
                    <a:pt x="1017807" y="655893"/>
                  </a:lnTo>
                  <a:lnTo>
                    <a:pt x="1003897" y="698946"/>
                  </a:lnTo>
                  <a:lnTo>
                    <a:pt x="986423" y="740265"/>
                  </a:lnTo>
                  <a:lnTo>
                    <a:pt x="965566" y="779667"/>
                  </a:lnTo>
                  <a:lnTo>
                    <a:pt x="941512" y="816968"/>
                  </a:lnTo>
                  <a:lnTo>
                    <a:pt x="914441" y="851987"/>
                  </a:lnTo>
                  <a:lnTo>
                    <a:pt x="884539" y="884539"/>
                  </a:lnTo>
                  <a:lnTo>
                    <a:pt x="851987" y="914441"/>
                  </a:lnTo>
                  <a:lnTo>
                    <a:pt x="816968" y="941512"/>
                  </a:lnTo>
                  <a:lnTo>
                    <a:pt x="779667" y="965566"/>
                  </a:lnTo>
                  <a:lnTo>
                    <a:pt x="740265" y="986423"/>
                  </a:lnTo>
                  <a:lnTo>
                    <a:pt x="698946" y="1003897"/>
                  </a:lnTo>
                  <a:lnTo>
                    <a:pt x="655893" y="1017807"/>
                  </a:lnTo>
                  <a:lnTo>
                    <a:pt x="611289" y="1027970"/>
                  </a:lnTo>
                  <a:lnTo>
                    <a:pt x="565317" y="1034202"/>
                  </a:lnTo>
                  <a:lnTo>
                    <a:pt x="518160" y="1036320"/>
                  </a:lnTo>
                  <a:lnTo>
                    <a:pt x="471002" y="1034202"/>
                  </a:lnTo>
                  <a:lnTo>
                    <a:pt x="425030" y="1027970"/>
                  </a:lnTo>
                  <a:lnTo>
                    <a:pt x="380426" y="1017807"/>
                  </a:lnTo>
                  <a:lnTo>
                    <a:pt x="337373" y="1003897"/>
                  </a:lnTo>
                  <a:lnTo>
                    <a:pt x="296054" y="986423"/>
                  </a:lnTo>
                  <a:lnTo>
                    <a:pt x="256652" y="965566"/>
                  </a:lnTo>
                  <a:lnTo>
                    <a:pt x="219351" y="941512"/>
                  </a:lnTo>
                  <a:lnTo>
                    <a:pt x="184332" y="914441"/>
                  </a:lnTo>
                  <a:lnTo>
                    <a:pt x="151780" y="884539"/>
                  </a:lnTo>
                  <a:lnTo>
                    <a:pt x="121878" y="851987"/>
                  </a:lnTo>
                  <a:lnTo>
                    <a:pt x="94807" y="816968"/>
                  </a:lnTo>
                  <a:lnTo>
                    <a:pt x="70753" y="779667"/>
                  </a:lnTo>
                  <a:lnTo>
                    <a:pt x="49896" y="740265"/>
                  </a:lnTo>
                  <a:lnTo>
                    <a:pt x="32422" y="698946"/>
                  </a:lnTo>
                  <a:lnTo>
                    <a:pt x="18512" y="655893"/>
                  </a:lnTo>
                  <a:lnTo>
                    <a:pt x="8349" y="611289"/>
                  </a:lnTo>
                  <a:lnTo>
                    <a:pt x="2117" y="565317"/>
                  </a:lnTo>
                  <a:lnTo>
                    <a:pt x="0" y="51816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85620" y="3787140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19" h="642620">
                  <a:moveTo>
                    <a:pt x="321310" y="0"/>
                  </a:moveTo>
                  <a:lnTo>
                    <a:pt x="273837" y="3484"/>
                  </a:lnTo>
                  <a:lnTo>
                    <a:pt x="228524" y="13606"/>
                  </a:lnTo>
                  <a:lnTo>
                    <a:pt x="185869" y="29869"/>
                  </a:lnTo>
                  <a:lnTo>
                    <a:pt x="146369" y="51774"/>
                  </a:lnTo>
                  <a:lnTo>
                    <a:pt x="110521" y="78823"/>
                  </a:lnTo>
                  <a:lnTo>
                    <a:pt x="78823" y="110521"/>
                  </a:lnTo>
                  <a:lnTo>
                    <a:pt x="51774" y="146369"/>
                  </a:lnTo>
                  <a:lnTo>
                    <a:pt x="29869" y="185869"/>
                  </a:lnTo>
                  <a:lnTo>
                    <a:pt x="13606" y="228524"/>
                  </a:lnTo>
                  <a:lnTo>
                    <a:pt x="3484" y="273837"/>
                  </a:lnTo>
                  <a:lnTo>
                    <a:pt x="0" y="321310"/>
                  </a:lnTo>
                  <a:lnTo>
                    <a:pt x="3484" y="368782"/>
                  </a:lnTo>
                  <a:lnTo>
                    <a:pt x="13606" y="414095"/>
                  </a:lnTo>
                  <a:lnTo>
                    <a:pt x="29869" y="456750"/>
                  </a:lnTo>
                  <a:lnTo>
                    <a:pt x="51774" y="496250"/>
                  </a:lnTo>
                  <a:lnTo>
                    <a:pt x="78823" y="532098"/>
                  </a:lnTo>
                  <a:lnTo>
                    <a:pt x="110521" y="563796"/>
                  </a:lnTo>
                  <a:lnTo>
                    <a:pt x="146369" y="590845"/>
                  </a:lnTo>
                  <a:lnTo>
                    <a:pt x="185869" y="612750"/>
                  </a:lnTo>
                  <a:lnTo>
                    <a:pt x="228524" y="629013"/>
                  </a:lnTo>
                  <a:lnTo>
                    <a:pt x="273837" y="639135"/>
                  </a:lnTo>
                  <a:lnTo>
                    <a:pt x="321310" y="642620"/>
                  </a:lnTo>
                  <a:lnTo>
                    <a:pt x="368782" y="639135"/>
                  </a:lnTo>
                  <a:lnTo>
                    <a:pt x="414095" y="629013"/>
                  </a:lnTo>
                  <a:lnTo>
                    <a:pt x="456750" y="612750"/>
                  </a:lnTo>
                  <a:lnTo>
                    <a:pt x="496250" y="590845"/>
                  </a:lnTo>
                  <a:lnTo>
                    <a:pt x="532098" y="563796"/>
                  </a:lnTo>
                  <a:lnTo>
                    <a:pt x="563796" y="532098"/>
                  </a:lnTo>
                  <a:lnTo>
                    <a:pt x="590845" y="496250"/>
                  </a:lnTo>
                  <a:lnTo>
                    <a:pt x="612750" y="456750"/>
                  </a:lnTo>
                  <a:lnTo>
                    <a:pt x="629013" y="414095"/>
                  </a:lnTo>
                  <a:lnTo>
                    <a:pt x="639135" y="368782"/>
                  </a:lnTo>
                  <a:lnTo>
                    <a:pt x="642619" y="321310"/>
                  </a:lnTo>
                  <a:lnTo>
                    <a:pt x="639135" y="273837"/>
                  </a:lnTo>
                  <a:lnTo>
                    <a:pt x="629013" y="228524"/>
                  </a:lnTo>
                  <a:lnTo>
                    <a:pt x="612750" y="185869"/>
                  </a:lnTo>
                  <a:lnTo>
                    <a:pt x="590845" y="146369"/>
                  </a:lnTo>
                  <a:lnTo>
                    <a:pt x="563796" y="110521"/>
                  </a:lnTo>
                  <a:lnTo>
                    <a:pt x="532098" y="78823"/>
                  </a:lnTo>
                  <a:lnTo>
                    <a:pt x="496250" y="51774"/>
                  </a:lnTo>
                  <a:lnTo>
                    <a:pt x="456750" y="29869"/>
                  </a:lnTo>
                  <a:lnTo>
                    <a:pt x="414095" y="13606"/>
                  </a:lnTo>
                  <a:lnTo>
                    <a:pt x="368782" y="3484"/>
                  </a:lnTo>
                  <a:lnTo>
                    <a:pt x="32131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85620" y="3787140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19" h="642620">
                  <a:moveTo>
                    <a:pt x="0" y="321310"/>
                  </a:moveTo>
                  <a:lnTo>
                    <a:pt x="3484" y="273837"/>
                  </a:lnTo>
                  <a:lnTo>
                    <a:pt x="13606" y="228524"/>
                  </a:lnTo>
                  <a:lnTo>
                    <a:pt x="29869" y="185869"/>
                  </a:lnTo>
                  <a:lnTo>
                    <a:pt x="51774" y="146369"/>
                  </a:lnTo>
                  <a:lnTo>
                    <a:pt x="78823" y="110521"/>
                  </a:lnTo>
                  <a:lnTo>
                    <a:pt x="110521" y="78823"/>
                  </a:lnTo>
                  <a:lnTo>
                    <a:pt x="146369" y="51774"/>
                  </a:lnTo>
                  <a:lnTo>
                    <a:pt x="185869" y="29869"/>
                  </a:lnTo>
                  <a:lnTo>
                    <a:pt x="228524" y="13606"/>
                  </a:lnTo>
                  <a:lnTo>
                    <a:pt x="273837" y="3484"/>
                  </a:lnTo>
                  <a:lnTo>
                    <a:pt x="321310" y="0"/>
                  </a:lnTo>
                  <a:lnTo>
                    <a:pt x="368782" y="3484"/>
                  </a:lnTo>
                  <a:lnTo>
                    <a:pt x="414095" y="13606"/>
                  </a:lnTo>
                  <a:lnTo>
                    <a:pt x="456750" y="29869"/>
                  </a:lnTo>
                  <a:lnTo>
                    <a:pt x="496250" y="51774"/>
                  </a:lnTo>
                  <a:lnTo>
                    <a:pt x="532098" y="78823"/>
                  </a:lnTo>
                  <a:lnTo>
                    <a:pt x="563796" y="110521"/>
                  </a:lnTo>
                  <a:lnTo>
                    <a:pt x="590845" y="146369"/>
                  </a:lnTo>
                  <a:lnTo>
                    <a:pt x="612750" y="185869"/>
                  </a:lnTo>
                  <a:lnTo>
                    <a:pt x="629013" y="228524"/>
                  </a:lnTo>
                  <a:lnTo>
                    <a:pt x="639135" y="273837"/>
                  </a:lnTo>
                  <a:lnTo>
                    <a:pt x="642619" y="321310"/>
                  </a:lnTo>
                  <a:lnTo>
                    <a:pt x="639135" y="368782"/>
                  </a:lnTo>
                  <a:lnTo>
                    <a:pt x="629013" y="414095"/>
                  </a:lnTo>
                  <a:lnTo>
                    <a:pt x="612750" y="456750"/>
                  </a:lnTo>
                  <a:lnTo>
                    <a:pt x="590845" y="496250"/>
                  </a:lnTo>
                  <a:lnTo>
                    <a:pt x="563796" y="532098"/>
                  </a:lnTo>
                  <a:lnTo>
                    <a:pt x="532098" y="563796"/>
                  </a:lnTo>
                  <a:lnTo>
                    <a:pt x="496250" y="590845"/>
                  </a:lnTo>
                  <a:lnTo>
                    <a:pt x="456750" y="612750"/>
                  </a:lnTo>
                  <a:lnTo>
                    <a:pt x="414095" y="629013"/>
                  </a:lnTo>
                  <a:lnTo>
                    <a:pt x="368782" y="639135"/>
                  </a:lnTo>
                  <a:lnTo>
                    <a:pt x="321310" y="642620"/>
                  </a:lnTo>
                  <a:lnTo>
                    <a:pt x="273837" y="639135"/>
                  </a:lnTo>
                  <a:lnTo>
                    <a:pt x="228524" y="629013"/>
                  </a:lnTo>
                  <a:lnTo>
                    <a:pt x="185869" y="612750"/>
                  </a:lnTo>
                  <a:lnTo>
                    <a:pt x="146369" y="590845"/>
                  </a:lnTo>
                  <a:lnTo>
                    <a:pt x="110521" y="563796"/>
                  </a:lnTo>
                  <a:lnTo>
                    <a:pt x="78823" y="532098"/>
                  </a:lnTo>
                  <a:lnTo>
                    <a:pt x="51774" y="496250"/>
                  </a:lnTo>
                  <a:lnTo>
                    <a:pt x="29869" y="456750"/>
                  </a:lnTo>
                  <a:lnTo>
                    <a:pt x="13606" y="414095"/>
                  </a:lnTo>
                  <a:lnTo>
                    <a:pt x="3484" y="368782"/>
                  </a:lnTo>
                  <a:lnTo>
                    <a:pt x="0" y="321310"/>
                  </a:lnTo>
                  <a:close/>
                </a:path>
              </a:pathLst>
            </a:custGeom>
            <a:ln w="25400">
              <a:solidFill>
                <a:srgbClr val="88A3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272154" y="5094351"/>
            <a:ext cx="34912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9" dirty="0">
                <a:solidFill>
                  <a:srgbClr val="FFFFFF"/>
                </a:solidFill>
                <a:latin typeface="Arial"/>
                <a:cs typeface="Arial"/>
              </a:rPr>
              <a:t>Kegiatan</a:t>
            </a:r>
            <a:r>
              <a:rPr sz="3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Distribusi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74800" y="4892040"/>
            <a:ext cx="1061720" cy="1061720"/>
            <a:chOff x="1574800" y="4892040"/>
            <a:chExt cx="1061720" cy="1061720"/>
          </a:xfrm>
        </p:grpSpPr>
        <p:sp>
          <p:nvSpPr>
            <p:cNvPr id="26" name="object 26"/>
            <p:cNvSpPr/>
            <p:nvPr/>
          </p:nvSpPr>
          <p:spPr>
            <a:xfrm>
              <a:off x="1587500" y="4904740"/>
              <a:ext cx="1036319" cy="1036319"/>
            </a:xfrm>
            <a:custGeom>
              <a:avLst/>
              <a:gdLst/>
              <a:ahLst/>
              <a:cxnLst/>
              <a:rect l="l" t="t" r="r" b="b"/>
              <a:pathLst>
                <a:path w="1036319" h="1036320">
                  <a:moveTo>
                    <a:pt x="518160" y="0"/>
                  </a:moveTo>
                  <a:lnTo>
                    <a:pt x="471002" y="2117"/>
                  </a:lnTo>
                  <a:lnTo>
                    <a:pt x="425030" y="8349"/>
                  </a:lnTo>
                  <a:lnTo>
                    <a:pt x="380426" y="18512"/>
                  </a:lnTo>
                  <a:lnTo>
                    <a:pt x="337373" y="32422"/>
                  </a:lnTo>
                  <a:lnTo>
                    <a:pt x="296054" y="49896"/>
                  </a:lnTo>
                  <a:lnTo>
                    <a:pt x="256652" y="70753"/>
                  </a:lnTo>
                  <a:lnTo>
                    <a:pt x="219351" y="94807"/>
                  </a:lnTo>
                  <a:lnTo>
                    <a:pt x="184332" y="121878"/>
                  </a:lnTo>
                  <a:lnTo>
                    <a:pt x="151780" y="151780"/>
                  </a:lnTo>
                  <a:lnTo>
                    <a:pt x="121878" y="184332"/>
                  </a:lnTo>
                  <a:lnTo>
                    <a:pt x="94807" y="219351"/>
                  </a:lnTo>
                  <a:lnTo>
                    <a:pt x="70753" y="256652"/>
                  </a:lnTo>
                  <a:lnTo>
                    <a:pt x="49896" y="296054"/>
                  </a:lnTo>
                  <a:lnTo>
                    <a:pt x="32422" y="337373"/>
                  </a:lnTo>
                  <a:lnTo>
                    <a:pt x="18512" y="380426"/>
                  </a:lnTo>
                  <a:lnTo>
                    <a:pt x="8349" y="425030"/>
                  </a:lnTo>
                  <a:lnTo>
                    <a:pt x="2117" y="471002"/>
                  </a:lnTo>
                  <a:lnTo>
                    <a:pt x="0" y="518160"/>
                  </a:lnTo>
                  <a:lnTo>
                    <a:pt x="2117" y="565322"/>
                  </a:lnTo>
                  <a:lnTo>
                    <a:pt x="8349" y="611299"/>
                  </a:lnTo>
                  <a:lnTo>
                    <a:pt x="18512" y="655906"/>
                  </a:lnTo>
                  <a:lnTo>
                    <a:pt x="32422" y="698961"/>
                  </a:lnTo>
                  <a:lnTo>
                    <a:pt x="49896" y="740281"/>
                  </a:lnTo>
                  <a:lnTo>
                    <a:pt x="70753" y="779684"/>
                  </a:lnTo>
                  <a:lnTo>
                    <a:pt x="94807" y="816985"/>
                  </a:lnTo>
                  <a:lnTo>
                    <a:pt x="121878" y="852002"/>
                  </a:lnTo>
                  <a:lnTo>
                    <a:pt x="151780" y="884553"/>
                  </a:lnTo>
                  <a:lnTo>
                    <a:pt x="184332" y="914454"/>
                  </a:lnTo>
                  <a:lnTo>
                    <a:pt x="219351" y="941522"/>
                  </a:lnTo>
                  <a:lnTo>
                    <a:pt x="256652" y="965575"/>
                  </a:lnTo>
                  <a:lnTo>
                    <a:pt x="296054" y="986429"/>
                  </a:lnTo>
                  <a:lnTo>
                    <a:pt x="337373" y="1003902"/>
                  </a:lnTo>
                  <a:lnTo>
                    <a:pt x="380426" y="1017810"/>
                  </a:lnTo>
                  <a:lnTo>
                    <a:pt x="425030" y="1027971"/>
                  </a:lnTo>
                  <a:lnTo>
                    <a:pt x="471002" y="1034202"/>
                  </a:lnTo>
                  <a:lnTo>
                    <a:pt x="518160" y="1036320"/>
                  </a:lnTo>
                  <a:lnTo>
                    <a:pt x="565317" y="1034202"/>
                  </a:lnTo>
                  <a:lnTo>
                    <a:pt x="611289" y="1027971"/>
                  </a:lnTo>
                  <a:lnTo>
                    <a:pt x="655893" y="1017810"/>
                  </a:lnTo>
                  <a:lnTo>
                    <a:pt x="698946" y="1003902"/>
                  </a:lnTo>
                  <a:lnTo>
                    <a:pt x="740265" y="986429"/>
                  </a:lnTo>
                  <a:lnTo>
                    <a:pt x="779667" y="965575"/>
                  </a:lnTo>
                  <a:lnTo>
                    <a:pt x="816968" y="941522"/>
                  </a:lnTo>
                  <a:lnTo>
                    <a:pt x="851987" y="914454"/>
                  </a:lnTo>
                  <a:lnTo>
                    <a:pt x="884539" y="884553"/>
                  </a:lnTo>
                  <a:lnTo>
                    <a:pt x="914441" y="852002"/>
                  </a:lnTo>
                  <a:lnTo>
                    <a:pt x="941512" y="816985"/>
                  </a:lnTo>
                  <a:lnTo>
                    <a:pt x="965566" y="779684"/>
                  </a:lnTo>
                  <a:lnTo>
                    <a:pt x="986423" y="740281"/>
                  </a:lnTo>
                  <a:lnTo>
                    <a:pt x="1003897" y="698961"/>
                  </a:lnTo>
                  <a:lnTo>
                    <a:pt x="1017807" y="655906"/>
                  </a:lnTo>
                  <a:lnTo>
                    <a:pt x="1027970" y="611299"/>
                  </a:lnTo>
                  <a:lnTo>
                    <a:pt x="1034202" y="565322"/>
                  </a:lnTo>
                  <a:lnTo>
                    <a:pt x="1036319" y="518160"/>
                  </a:lnTo>
                  <a:lnTo>
                    <a:pt x="1034202" y="471002"/>
                  </a:lnTo>
                  <a:lnTo>
                    <a:pt x="1027970" y="425030"/>
                  </a:lnTo>
                  <a:lnTo>
                    <a:pt x="1017807" y="380426"/>
                  </a:lnTo>
                  <a:lnTo>
                    <a:pt x="1003897" y="337373"/>
                  </a:lnTo>
                  <a:lnTo>
                    <a:pt x="986423" y="296054"/>
                  </a:lnTo>
                  <a:lnTo>
                    <a:pt x="965566" y="256652"/>
                  </a:lnTo>
                  <a:lnTo>
                    <a:pt x="941512" y="219351"/>
                  </a:lnTo>
                  <a:lnTo>
                    <a:pt x="914441" y="184332"/>
                  </a:lnTo>
                  <a:lnTo>
                    <a:pt x="884539" y="151780"/>
                  </a:lnTo>
                  <a:lnTo>
                    <a:pt x="851987" y="121878"/>
                  </a:lnTo>
                  <a:lnTo>
                    <a:pt x="816968" y="94807"/>
                  </a:lnTo>
                  <a:lnTo>
                    <a:pt x="779667" y="70753"/>
                  </a:lnTo>
                  <a:lnTo>
                    <a:pt x="740265" y="49896"/>
                  </a:lnTo>
                  <a:lnTo>
                    <a:pt x="698946" y="32422"/>
                  </a:lnTo>
                  <a:lnTo>
                    <a:pt x="655893" y="18512"/>
                  </a:lnTo>
                  <a:lnTo>
                    <a:pt x="611289" y="8349"/>
                  </a:lnTo>
                  <a:lnTo>
                    <a:pt x="565317" y="2117"/>
                  </a:lnTo>
                  <a:lnTo>
                    <a:pt x="518160" y="0"/>
                  </a:lnTo>
                  <a:close/>
                </a:path>
              </a:pathLst>
            </a:custGeom>
            <a:solidFill>
              <a:srgbClr val="BDBD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7500" y="4904740"/>
              <a:ext cx="1036319" cy="1036319"/>
            </a:xfrm>
            <a:custGeom>
              <a:avLst/>
              <a:gdLst/>
              <a:ahLst/>
              <a:cxnLst/>
              <a:rect l="l" t="t" r="r" b="b"/>
              <a:pathLst>
                <a:path w="1036319" h="1036320">
                  <a:moveTo>
                    <a:pt x="0" y="518160"/>
                  </a:moveTo>
                  <a:lnTo>
                    <a:pt x="2117" y="471002"/>
                  </a:lnTo>
                  <a:lnTo>
                    <a:pt x="8349" y="425030"/>
                  </a:lnTo>
                  <a:lnTo>
                    <a:pt x="18512" y="380426"/>
                  </a:lnTo>
                  <a:lnTo>
                    <a:pt x="32422" y="337373"/>
                  </a:lnTo>
                  <a:lnTo>
                    <a:pt x="49896" y="296054"/>
                  </a:lnTo>
                  <a:lnTo>
                    <a:pt x="70753" y="256652"/>
                  </a:lnTo>
                  <a:lnTo>
                    <a:pt x="94807" y="219351"/>
                  </a:lnTo>
                  <a:lnTo>
                    <a:pt x="121878" y="184332"/>
                  </a:lnTo>
                  <a:lnTo>
                    <a:pt x="151780" y="151780"/>
                  </a:lnTo>
                  <a:lnTo>
                    <a:pt x="184332" y="121878"/>
                  </a:lnTo>
                  <a:lnTo>
                    <a:pt x="219351" y="94807"/>
                  </a:lnTo>
                  <a:lnTo>
                    <a:pt x="256652" y="70753"/>
                  </a:lnTo>
                  <a:lnTo>
                    <a:pt x="296054" y="49896"/>
                  </a:lnTo>
                  <a:lnTo>
                    <a:pt x="337373" y="32422"/>
                  </a:lnTo>
                  <a:lnTo>
                    <a:pt x="380426" y="18512"/>
                  </a:lnTo>
                  <a:lnTo>
                    <a:pt x="425030" y="8349"/>
                  </a:lnTo>
                  <a:lnTo>
                    <a:pt x="471002" y="2117"/>
                  </a:lnTo>
                  <a:lnTo>
                    <a:pt x="518160" y="0"/>
                  </a:lnTo>
                  <a:lnTo>
                    <a:pt x="565317" y="2117"/>
                  </a:lnTo>
                  <a:lnTo>
                    <a:pt x="611289" y="8349"/>
                  </a:lnTo>
                  <a:lnTo>
                    <a:pt x="655893" y="18512"/>
                  </a:lnTo>
                  <a:lnTo>
                    <a:pt x="698946" y="32422"/>
                  </a:lnTo>
                  <a:lnTo>
                    <a:pt x="740265" y="49896"/>
                  </a:lnTo>
                  <a:lnTo>
                    <a:pt x="779667" y="70753"/>
                  </a:lnTo>
                  <a:lnTo>
                    <a:pt x="816968" y="94807"/>
                  </a:lnTo>
                  <a:lnTo>
                    <a:pt x="851987" y="121878"/>
                  </a:lnTo>
                  <a:lnTo>
                    <a:pt x="884539" y="151780"/>
                  </a:lnTo>
                  <a:lnTo>
                    <a:pt x="914441" y="184332"/>
                  </a:lnTo>
                  <a:lnTo>
                    <a:pt x="941512" y="219351"/>
                  </a:lnTo>
                  <a:lnTo>
                    <a:pt x="965566" y="256652"/>
                  </a:lnTo>
                  <a:lnTo>
                    <a:pt x="986423" y="296054"/>
                  </a:lnTo>
                  <a:lnTo>
                    <a:pt x="1003897" y="337373"/>
                  </a:lnTo>
                  <a:lnTo>
                    <a:pt x="1017807" y="380426"/>
                  </a:lnTo>
                  <a:lnTo>
                    <a:pt x="1027970" y="425030"/>
                  </a:lnTo>
                  <a:lnTo>
                    <a:pt x="1034202" y="471002"/>
                  </a:lnTo>
                  <a:lnTo>
                    <a:pt x="1036319" y="518160"/>
                  </a:lnTo>
                  <a:lnTo>
                    <a:pt x="1034202" y="565322"/>
                  </a:lnTo>
                  <a:lnTo>
                    <a:pt x="1027970" y="611299"/>
                  </a:lnTo>
                  <a:lnTo>
                    <a:pt x="1017807" y="655906"/>
                  </a:lnTo>
                  <a:lnTo>
                    <a:pt x="1003897" y="698961"/>
                  </a:lnTo>
                  <a:lnTo>
                    <a:pt x="986423" y="740281"/>
                  </a:lnTo>
                  <a:lnTo>
                    <a:pt x="965566" y="779684"/>
                  </a:lnTo>
                  <a:lnTo>
                    <a:pt x="941512" y="816985"/>
                  </a:lnTo>
                  <a:lnTo>
                    <a:pt x="914441" y="852002"/>
                  </a:lnTo>
                  <a:lnTo>
                    <a:pt x="884539" y="884553"/>
                  </a:lnTo>
                  <a:lnTo>
                    <a:pt x="851987" y="914454"/>
                  </a:lnTo>
                  <a:lnTo>
                    <a:pt x="816968" y="941522"/>
                  </a:lnTo>
                  <a:lnTo>
                    <a:pt x="779667" y="965575"/>
                  </a:lnTo>
                  <a:lnTo>
                    <a:pt x="740265" y="986429"/>
                  </a:lnTo>
                  <a:lnTo>
                    <a:pt x="698946" y="1003902"/>
                  </a:lnTo>
                  <a:lnTo>
                    <a:pt x="655893" y="1017810"/>
                  </a:lnTo>
                  <a:lnTo>
                    <a:pt x="611289" y="1027971"/>
                  </a:lnTo>
                  <a:lnTo>
                    <a:pt x="565317" y="1034202"/>
                  </a:lnTo>
                  <a:lnTo>
                    <a:pt x="518160" y="1036320"/>
                  </a:lnTo>
                  <a:lnTo>
                    <a:pt x="471002" y="1034202"/>
                  </a:lnTo>
                  <a:lnTo>
                    <a:pt x="425030" y="1027971"/>
                  </a:lnTo>
                  <a:lnTo>
                    <a:pt x="380426" y="1017810"/>
                  </a:lnTo>
                  <a:lnTo>
                    <a:pt x="337373" y="1003902"/>
                  </a:lnTo>
                  <a:lnTo>
                    <a:pt x="296054" y="986429"/>
                  </a:lnTo>
                  <a:lnTo>
                    <a:pt x="256652" y="965575"/>
                  </a:lnTo>
                  <a:lnTo>
                    <a:pt x="219351" y="941522"/>
                  </a:lnTo>
                  <a:lnTo>
                    <a:pt x="184332" y="914454"/>
                  </a:lnTo>
                  <a:lnTo>
                    <a:pt x="151780" y="884553"/>
                  </a:lnTo>
                  <a:lnTo>
                    <a:pt x="121878" y="852002"/>
                  </a:lnTo>
                  <a:lnTo>
                    <a:pt x="94807" y="816985"/>
                  </a:lnTo>
                  <a:lnTo>
                    <a:pt x="70753" y="779684"/>
                  </a:lnTo>
                  <a:lnTo>
                    <a:pt x="49896" y="740281"/>
                  </a:lnTo>
                  <a:lnTo>
                    <a:pt x="32422" y="698961"/>
                  </a:lnTo>
                  <a:lnTo>
                    <a:pt x="18512" y="655906"/>
                  </a:lnTo>
                  <a:lnTo>
                    <a:pt x="8349" y="611299"/>
                  </a:lnTo>
                  <a:lnTo>
                    <a:pt x="2117" y="565322"/>
                  </a:lnTo>
                  <a:lnTo>
                    <a:pt x="0" y="51816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85620" y="5072380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19" h="642620">
                  <a:moveTo>
                    <a:pt x="321310" y="0"/>
                  </a:moveTo>
                  <a:lnTo>
                    <a:pt x="273837" y="3484"/>
                  </a:lnTo>
                  <a:lnTo>
                    <a:pt x="228524" y="13606"/>
                  </a:lnTo>
                  <a:lnTo>
                    <a:pt x="185869" y="29869"/>
                  </a:lnTo>
                  <a:lnTo>
                    <a:pt x="146369" y="51774"/>
                  </a:lnTo>
                  <a:lnTo>
                    <a:pt x="110521" y="78823"/>
                  </a:lnTo>
                  <a:lnTo>
                    <a:pt x="78823" y="110521"/>
                  </a:lnTo>
                  <a:lnTo>
                    <a:pt x="51774" y="146369"/>
                  </a:lnTo>
                  <a:lnTo>
                    <a:pt x="29869" y="185869"/>
                  </a:lnTo>
                  <a:lnTo>
                    <a:pt x="13606" y="228524"/>
                  </a:lnTo>
                  <a:lnTo>
                    <a:pt x="3484" y="273837"/>
                  </a:lnTo>
                  <a:lnTo>
                    <a:pt x="0" y="321310"/>
                  </a:lnTo>
                  <a:lnTo>
                    <a:pt x="3484" y="368782"/>
                  </a:lnTo>
                  <a:lnTo>
                    <a:pt x="13606" y="414095"/>
                  </a:lnTo>
                  <a:lnTo>
                    <a:pt x="29869" y="456750"/>
                  </a:lnTo>
                  <a:lnTo>
                    <a:pt x="51774" y="496250"/>
                  </a:lnTo>
                  <a:lnTo>
                    <a:pt x="78823" y="532098"/>
                  </a:lnTo>
                  <a:lnTo>
                    <a:pt x="110521" y="563796"/>
                  </a:lnTo>
                  <a:lnTo>
                    <a:pt x="146369" y="590845"/>
                  </a:lnTo>
                  <a:lnTo>
                    <a:pt x="185869" y="612750"/>
                  </a:lnTo>
                  <a:lnTo>
                    <a:pt x="228524" y="629013"/>
                  </a:lnTo>
                  <a:lnTo>
                    <a:pt x="273837" y="639135"/>
                  </a:lnTo>
                  <a:lnTo>
                    <a:pt x="321310" y="642620"/>
                  </a:lnTo>
                  <a:lnTo>
                    <a:pt x="368782" y="639135"/>
                  </a:lnTo>
                  <a:lnTo>
                    <a:pt x="414095" y="629013"/>
                  </a:lnTo>
                  <a:lnTo>
                    <a:pt x="456750" y="612750"/>
                  </a:lnTo>
                  <a:lnTo>
                    <a:pt x="496250" y="590845"/>
                  </a:lnTo>
                  <a:lnTo>
                    <a:pt x="532098" y="563796"/>
                  </a:lnTo>
                  <a:lnTo>
                    <a:pt x="563796" y="532098"/>
                  </a:lnTo>
                  <a:lnTo>
                    <a:pt x="590845" y="496250"/>
                  </a:lnTo>
                  <a:lnTo>
                    <a:pt x="612750" y="456750"/>
                  </a:lnTo>
                  <a:lnTo>
                    <a:pt x="629013" y="414095"/>
                  </a:lnTo>
                  <a:lnTo>
                    <a:pt x="639135" y="368782"/>
                  </a:lnTo>
                  <a:lnTo>
                    <a:pt x="642619" y="321310"/>
                  </a:lnTo>
                  <a:lnTo>
                    <a:pt x="639135" y="273837"/>
                  </a:lnTo>
                  <a:lnTo>
                    <a:pt x="629013" y="228524"/>
                  </a:lnTo>
                  <a:lnTo>
                    <a:pt x="612750" y="185869"/>
                  </a:lnTo>
                  <a:lnTo>
                    <a:pt x="590845" y="146369"/>
                  </a:lnTo>
                  <a:lnTo>
                    <a:pt x="563796" y="110521"/>
                  </a:lnTo>
                  <a:lnTo>
                    <a:pt x="532098" y="78823"/>
                  </a:lnTo>
                  <a:lnTo>
                    <a:pt x="496250" y="51774"/>
                  </a:lnTo>
                  <a:lnTo>
                    <a:pt x="456750" y="29869"/>
                  </a:lnTo>
                  <a:lnTo>
                    <a:pt x="414095" y="13606"/>
                  </a:lnTo>
                  <a:lnTo>
                    <a:pt x="368782" y="3484"/>
                  </a:lnTo>
                  <a:lnTo>
                    <a:pt x="32131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85620" y="5072380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19" h="642620">
                  <a:moveTo>
                    <a:pt x="0" y="321310"/>
                  </a:moveTo>
                  <a:lnTo>
                    <a:pt x="3484" y="273837"/>
                  </a:lnTo>
                  <a:lnTo>
                    <a:pt x="13606" y="228524"/>
                  </a:lnTo>
                  <a:lnTo>
                    <a:pt x="29869" y="185869"/>
                  </a:lnTo>
                  <a:lnTo>
                    <a:pt x="51774" y="146369"/>
                  </a:lnTo>
                  <a:lnTo>
                    <a:pt x="78823" y="110521"/>
                  </a:lnTo>
                  <a:lnTo>
                    <a:pt x="110521" y="78823"/>
                  </a:lnTo>
                  <a:lnTo>
                    <a:pt x="146369" y="51774"/>
                  </a:lnTo>
                  <a:lnTo>
                    <a:pt x="185869" y="29869"/>
                  </a:lnTo>
                  <a:lnTo>
                    <a:pt x="228524" y="13606"/>
                  </a:lnTo>
                  <a:lnTo>
                    <a:pt x="273837" y="3484"/>
                  </a:lnTo>
                  <a:lnTo>
                    <a:pt x="321310" y="0"/>
                  </a:lnTo>
                  <a:lnTo>
                    <a:pt x="368782" y="3484"/>
                  </a:lnTo>
                  <a:lnTo>
                    <a:pt x="414095" y="13606"/>
                  </a:lnTo>
                  <a:lnTo>
                    <a:pt x="456750" y="29869"/>
                  </a:lnTo>
                  <a:lnTo>
                    <a:pt x="496250" y="51774"/>
                  </a:lnTo>
                  <a:lnTo>
                    <a:pt x="532098" y="78823"/>
                  </a:lnTo>
                  <a:lnTo>
                    <a:pt x="563796" y="110521"/>
                  </a:lnTo>
                  <a:lnTo>
                    <a:pt x="590845" y="146369"/>
                  </a:lnTo>
                  <a:lnTo>
                    <a:pt x="612750" y="185869"/>
                  </a:lnTo>
                  <a:lnTo>
                    <a:pt x="629013" y="228524"/>
                  </a:lnTo>
                  <a:lnTo>
                    <a:pt x="639135" y="273837"/>
                  </a:lnTo>
                  <a:lnTo>
                    <a:pt x="642619" y="321310"/>
                  </a:lnTo>
                  <a:lnTo>
                    <a:pt x="639135" y="368782"/>
                  </a:lnTo>
                  <a:lnTo>
                    <a:pt x="629013" y="414095"/>
                  </a:lnTo>
                  <a:lnTo>
                    <a:pt x="612750" y="456750"/>
                  </a:lnTo>
                  <a:lnTo>
                    <a:pt x="590845" y="496250"/>
                  </a:lnTo>
                  <a:lnTo>
                    <a:pt x="563796" y="532098"/>
                  </a:lnTo>
                  <a:lnTo>
                    <a:pt x="532098" y="563796"/>
                  </a:lnTo>
                  <a:lnTo>
                    <a:pt x="496250" y="590845"/>
                  </a:lnTo>
                  <a:lnTo>
                    <a:pt x="456750" y="612750"/>
                  </a:lnTo>
                  <a:lnTo>
                    <a:pt x="414095" y="629013"/>
                  </a:lnTo>
                  <a:lnTo>
                    <a:pt x="368782" y="639135"/>
                  </a:lnTo>
                  <a:lnTo>
                    <a:pt x="321310" y="642620"/>
                  </a:lnTo>
                  <a:lnTo>
                    <a:pt x="273837" y="639135"/>
                  </a:lnTo>
                  <a:lnTo>
                    <a:pt x="228524" y="629013"/>
                  </a:lnTo>
                  <a:lnTo>
                    <a:pt x="185869" y="612750"/>
                  </a:lnTo>
                  <a:lnTo>
                    <a:pt x="146369" y="590845"/>
                  </a:lnTo>
                  <a:lnTo>
                    <a:pt x="110521" y="563796"/>
                  </a:lnTo>
                  <a:lnTo>
                    <a:pt x="78823" y="532098"/>
                  </a:lnTo>
                  <a:lnTo>
                    <a:pt x="51774" y="496250"/>
                  </a:lnTo>
                  <a:lnTo>
                    <a:pt x="29869" y="456750"/>
                  </a:lnTo>
                  <a:lnTo>
                    <a:pt x="13606" y="414095"/>
                  </a:lnTo>
                  <a:lnTo>
                    <a:pt x="3484" y="368782"/>
                  </a:lnTo>
                  <a:lnTo>
                    <a:pt x="0" y="321310"/>
                  </a:lnTo>
                  <a:close/>
                </a:path>
              </a:pathLst>
            </a:custGeom>
            <a:ln w="25400">
              <a:solidFill>
                <a:srgbClr val="88A3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979929" y="2439034"/>
            <a:ext cx="254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>
                <a:latin typeface="Arial"/>
                <a:cs typeface="Arial"/>
              </a:rPr>
              <a:t>1</a:t>
            </a:r>
            <a:endParaRPr sz="36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1" name="object 31"/>
          <p:cNvSpPr txBox="1"/>
          <p:nvPr/>
        </p:nvSpPr>
        <p:spPr>
          <a:xfrm>
            <a:off x="1979929" y="3796347"/>
            <a:ext cx="254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>
                <a:latin typeface="Arial"/>
                <a:cs typeface="Arial"/>
              </a:rPr>
              <a:t>2</a:t>
            </a:r>
            <a:endParaRPr sz="3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9929" y="5083175"/>
            <a:ext cx="254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2389" y="286067"/>
            <a:ext cx="50653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c.Pelaksana</a:t>
            </a:r>
            <a:r>
              <a:rPr spc="-135" dirty="0"/>
              <a:t> </a:t>
            </a:r>
            <a:r>
              <a:rPr spc="-95" dirty="0"/>
              <a:t>Kegiatan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44648"/>
            <a:ext cx="6233160" cy="3831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95" dirty="0">
                <a:latin typeface="Arial"/>
                <a:cs typeface="Arial"/>
              </a:rPr>
              <a:t>Menyediakan </a:t>
            </a:r>
            <a:r>
              <a:rPr sz="3200" u="heavy" spc="-2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barang</a:t>
            </a:r>
            <a:r>
              <a:rPr sz="3200" u="heavy" spc="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penting</a:t>
            </a:r>
            <a:r>
              <a:rPr sz="3200" spc="-125" dirty="0">
                <a:latin typeface="Arial"/>
                <a:cs typeface="Arial"/>
              </a:rPr>
              <a:t>,</a:t>
            </a:r>
            <a:endParaRPr sz="3200">
              <a:latin typeface="Arial"/>
              <a:cs typeface="Arial"/>
            </a:endParaRPr>
          </a:p>
          <a:p>
            <a:pPr marL="354965" marR="5080">
              <a:lnSpc>
                <a:spcPct val="100000"/>
              </a:lnSpc>
            </a:pPr>
            <a:r>
              <a:rPr sz="3200" spc="-135" dirty="0">
                <a:latin typeface="Arial"/>
                <a:cs typeface="Arial"/>
              </a:rPr>
              <a:t>yaitu </a:t>
            </a:r>
            <a:r>
              <a:rPr sz="3200" spc="-245" dirty="0">
                <a:latin typeface="Arial"/>
                <a:cs typeface="Arial"/>
              </a:rPr>
              <a:t>barang </a:t>
            </a:r>
            <a:r>
              <a:rPr sz="3200" spc="-315" dirty="0">
                <a:latin typeface="Arial"/>
                <a:cs typeface="Arial"/>
              </a:rPr>
              <a:t>yang </a:t>
            </a:r>
            <a:r>
              <a:rPr sz="3200" spc="-295" dirty="0">
                <a:latin typeface="Arial"/>
                <a:cs typeface="Arial"/>
              </a:rPr>
              <a:t>sangat </a:t>
            </a:r>
            <a:r>
              <a:rPr sz="3200" spc="-90" dirty="0">
                <a:latin typeface="Arial"/>
                <a:cs typeface="Arial"/>
              </a:rPr>
              <a:t>dibutuhkan  </a:t>
            </a:r>
            <a:r>
              <a:rPr sz="3200" spc="-140" dirty="0">
                <a:latin typeface="Arial"/>
                <a:cs typeface="Arial"/>
              </a:rPr>
              <a:t>oleh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masyarakat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3200" spc="-70" dirty="0">
                <a:latin typeface="Arial"/>
                <a:cs typeface="Arial"/>
              </a:rPr>
              <a:t>Contoh;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har char="–"/>
              <a:tabLst>
                <a:tab pos="757555" algn="l"/>
              </a:tabLst>
            </a:pPr>
            <a:r>
              <a:rPr sz="3200" spc="-220" dirty="0">
                <a:latin typeface="Arial"/>
                <a:cs typeface="Arial"/>
              </a:rPr>
              <a:t>Pemberian </a:t>
            </a:r>
            <a:r>
              <a:rPr sz="3200" spc="-150" dirty="0">
                <a:latin typeface="Arial"/>
                <a:cs typeface="Arial"/>
              </a:rPr>
              <a:t>imunisasi </a:t>
            </a:r>
            <a:r>
              <a:rPr sz="3200" spc="5" dirty="0">
                <a:latin typeface="Arial"/>
                <a:cs typeface="Arial"/>
              </a:rPr>
              <a:t>di</a:t>
            </a:r>
            <a:r>
              <a:rPr sz="3200" spc="150" dirty="0"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Posyandu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760"/>
              </a:spcBef>
              <a:buChar char="–"/>
              <a:tabLst>
                <a:tab pos="757555" algn="l"/>
              </a:tabLst>
            </a:pPr>
            <a:r>
              <a:rPr sz="3200" spc="-260" dirty="0">
                <a:latin typeface="Arial"/>
                <a:cs typeface="Arial"/>
              </a:rPr>
              <a:t>Penyediaan </a:t>
            </a:r>
            <a:r>
              <a:rPr sz="3200" spc="-175" dirty="0">
                <a:latin typeface="Arial"/>
                <a:cs typeface="Arial"/>
              </a:rPr>
              <a:t>obat</a:t>
            </a:r>
            <a:r>
              <a:rPr sz="3200" spc="60" dirty="0">
                <a:latin typeface="Arial"/>
                <a:cs typeface="Arial"/>
              </a:rPr>
              <a:t> </a:t>
            </a:r>
            <a:r>
              <a:rPr sz="3200" spc="-105" dirty="0">
                <a:latin typeface="Arial"/>
                <a:cs typeface="Arial"/>
              </a:rPr>
              <a:t>gratis/murah</a:t>
            </a:r>
            <a:endParaRPr sz="3200">
              <a:latin typeface="Arial"/>
              <a:cs typeface="Arial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har char="–"/>
              <a:tabLst>
                <a:tab pos="757555" algn="l"/>
              </a:tabLst>
            </a:pPr>
            <a:r>
              <a:rPr sz="3200" spc="-254" dirty="0">
                <a:latin typeface="Arial"/>
                <a:cs typeface="Arial"/>
              </a:rPr>
              <a:t>Penyediaan </a:t>
            </a:r>
            <a:r>
              <a:rPr sz="3200" spc="-160" dirty="0">
                <a:latin typeface="Arial"/>
                <a:cs typeface="Arial"/>
              </a:rPr>
              <a:t>fasilitas </a:t>
            </a:r>
            <a:r>
              <a:rPr sz="3200" spc="-125" dirty="0">
                <a:latin typeface="Arial"/>
                <a:cs typeface="Arial"/>
              </a:rPr>
              <a:t>umum,</a:t>
            </a:r>
            <a:r>
              <a:rPr sz="3200" spc="110" dirty="0">
                <a:latin typeface="Arial"/>
                <a:cs typeface="Arial"/>
              </a:rPr>
              <a:t> </a:t>
            </a:r>
            <a:r>
              <a:rPr sz="3200" spc="25" dirty="0">
                <a:latin typeface="Arial"/>
                <a:cs typeface="Arial"/>
              </a:rPr>
              <a:t>dll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9470" y="0"/>
            <a:ext cx="4529455" cy="1232535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479425" marR="5080" indent="-467359">
              <a:lnSpc>
                <a:spcPct val="79900"/>
              </a:lnSpc>
              <a:spcBef>
                <a:spcPts val="1160"/>
              </a:spcBef>
            </a:pPr>
            <a:r>
              <a:rPr spc="-390" dirty="0"/>
              <a:t>SIRKULASI </a:t>
            </a:r>
            <a:r>
              <a:rPr spc="-175" dirty="0"/>
              <a:t>ALIRAN  PENDAPATAN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44648"/>
            <a:ext cx="6627495" cy="3542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5179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Yaitu </a:t>
            </a:r>
            <a:r>
              <a:rPr sz="3200" spc="-105" dirty="0">
                <a:latin typeface="Arial"/>
                <a:cs typeface="Arial"/>
              </a:rPr>
              <a:t>aliran </a:t>
            </a:r>
            <a:r>
              <a:rPr sz="3200" spc="-85" dirty="0">
                <a:latin typeface="Arial"/>
                <a:cs typeface="Arial"/>
              </a:rPr>
              <a:t>faktor </a:t>
            </a:r>
            <a:r>
              <a:rPr sz="3200" spc="-180" dirty="0">
                <a:latin typeface="Arial"/>
                <a:cs typeface="Arial"/>
              </a:rPr>
              <a:t>– </a:t>
            </a:r>
            <a:r>
              <a:rPr sz="3200" spc="-85" dirty="0">
                <a:latin typeface="Arial"/>
                <a:cs typeface="Arial"/>
              </a:rPr>
              <a:t>faktor </a:t>
            </a:r>
            <a:r>
              <a:rPr sz="3200" spc="-120" dirty="0">
                <a:latin typeface="Arial"/>
                <a:cs typeface="Arial"/>
              </a:rPr>
              <a:t>produksi,  </a:t>
            </a:r>
            <a:r>
              <a:rPr sz="3200" spc="-200" dirty="0">
                <a:latin typeface="Arial"/>
                <a:cs typeface="Arial"/>
              </a:rPr>
              <a:t>pendapatan, </a:t>
            </a:r>
            <a:r>
              <a:rPr sz="3200" spc="-245" dirty="0">
                <a:latin typeface="Arial"/>
                <a:cs typeface="Arial"/>
              </a:rPr>
              <a:t>barang </a:t>
            </a:r>
            <a:r>
              <a:rPr sz="3200" spc="-180" dirty="0">
                <a:latin typeface="Arial"/>
                <a:cs typeface="Arial"/>
              </a:rPr>
              <a:t>– </a:t>
            </a:r>
            <a:r>
              <a:rPr sz="3200" spc="-225" dirty="0">
                <a:latin typeface="Arial"/>
                <a:cs typeface="Arial"/>
              </a:rPr>
              <a:t>barang, </a:t>
            </a:r>
            <a:r>
              <a:rPr sz="3200" spc="-195" dirty="0">
                <a:latin typeface="Arial"/>
                <a:cs typeface="Arial"/>
              </a:rPr>
              <a:t>dan  </a:t>
            </a:r>
            <a:r>
              <a:rPr sz="3200" spc="-210" dirty="0">
                <a:latin typeface="Arial"/>
                <a:cs typeface="Arial"/>
              </a:rPr>
              <a:t>pengeluaran </a:t>
            </a:r>
            <a:r>
              <a:rPr sz="3200" spc="-150" dirty="0">
                <a:latin typeface="Arial"/>
                <a:cs typeface="Arial"/>
              </a:rPr>
              <a:t>diantara </a:t>
            </a:r>
            <a:r>
              <a:rPr sz="3200" spc="-180" dirty="0">
                <a:latin typeface="Arial"/>
                <a:cs typeface="Arial"/>
              </a:rPr>
              <a:t>sektor – sektor 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175" dirty="0">
                <a:latin typeface="Arial"/>
                <a:cs typeface="Arial"/>
              </a:rPr>
              <a:t>melakukan </a:t>
            </a:r>
            <a:r>
              <a:rPr sz="3200" spc="-204" dirty="0">
                <a:latin typeface="Arial"/>
                <a:cs typeface="Arial"/>
              </a:rPr>
              <a:t>kegiatan</a:t>
            </a:r>
            <a:r>
              <a:rPr sz="3200" spc="145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ekonomi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600"/>
              </a:lnSpc>
              <a:spcBef>
                <a:spcPts val="740"/>
              </a:spcBef>
              <a:buChar char="•"/>
              <a:tabLst>
                <a:tab pos="355600" algn="l"/>
              </a:tabLst>
            </a:pPr>
            <a:r>
              <a:rPr sz="3200" spc="-175" dirty="0">
                <a:latin typeface="Arial"/>
                <a:cs typeface="Arial"/>
              </a:rPr>
              <a:t>Pemerintah </a:t>
            </a:r>
            <a:r>
              <a:rPr sz="3200" spc="-85" dirty="0">
                <a:latin typeface="Arial"/>
                <a:cs typeface="Arial"/>
              </a:rPr>
              <a:t>tidak </a:t>
            </a:r>
            <a:r>
              <a:rPr sz="3200" spc="-110" dirty="0">
                <a:latin typeface="Arial"/>
                <a:cs typeface="Arial"/>
              </a:rPr>
              <a:t>wujud </a:t>
            </a:r>
            <a:r>
              <a:rPr sz="3200" spc="-190" dirty="0">
                <a:latin typeface="Arial"/>
                <a:cs typeface="Arial"/>
              </a:rPr>
              <a:t>dan </a:t>
            </a:r>
            <a:r>
              <a:rPr sz="3200" spc="-85" dirty="0">
                <a:latin typeface="Arial"/>
                <a:cs typeface="Arial"/>
              </a:rPr>
              <a:t>tidak  </a:t>
            </a:r>
            <a:r>
              <a:rPr sz="3200" spc="-180" dirty="0">
                <a:latin typeface="Arial"/>
                <a:cs typeface="Arial"/>
              </a:rPr>
              <a:t>melakukan </a:t>
            </a:r>
            <a:r>
              <a:rPr sz="3200" spc="-185" dirty="0">
                <a:latin typeface="Arial"/>
                <a:cs typeface="Arial"/>
              </a:rPr>
              <a:t>campur </a:t>
            </a:r>
            <a:r>
              <a:rPr sz="3200" spc="-210" dirty="0">
                <a:latin typeface="Arial"/>
                <a:cs typeface="Arial"/>
              </a:rPr>
              <a:t>tangan dalam  </a:t>
            </a:r>
            <a:r>
              <a:rPr sz="3200" spc="-204" dirty="0">
                <a:latin typeface="Arial"/>
                <a:cs typeface="Arial"/>
              </a:rPr>
              <a:t>kegiatan </a:t>
            </a:r>
            <a:r>
              <a:rPr sz="3200" spc="-160" dirty="0">
                <a:latin typeface="Arial"/>
                <a:cs typeface="Arial"/>
              </a:rPr>
              <a:t>perekonomian </a:t>
            </a:r>
            <a:r>
              <a:rPr sz="3200" spc="-235" dirty="0">
                <a:latin typeface="Arial"/>
                <a:cs typeface="Arial"/>
              </a:rPr>
              <a:t>(</a:t>
            </a:r>
            <a:r>
              <a:rPr sz="3200" i="1" spc="-235" dirty="0">
                <a:latin typeface="Arial"/>
                <a:cs typeface="Arial"/>
              </a:rPr>
              <a:t>Invisible</a:t>
            </a:r>
            <a:r>
              <a:rPr sz="3200" i="1" spc="125" dirty="0">
                <a:latin typeface="Arial"/>
                <a:cs typeface="Arial"/>
              </a:rPr>
              <a:t> </a:t>
            </a:r>
            <a:r>
              <a:rPr sz="3200" i="1" spc="-229" dirty="0">
                <a:latin typeface="Arial"/>
                <a:cs typeface="Arial"/>
              </a:rPr>
              <a:t>Hand</a:t>
            </a:r>
            <a:r>
              <a:rPr sz="3200" spc="-229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3529" y="0"/>
            <a:ext cx="4529455" cy="122999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479425" marR="5080" indent="-467359">
              <a:lnSpc>
                <a:spcPct val="79500"/>
              </a:lnSpc>
              <a:spcBef>
                <a:spcPts val="1180"/>
              </a:spcBef>
            </a:pPr>
            <a:r>
              <a:rPr spc="-390" dirty="0"/>
              <a:t>SIRKULASI </a:t>
            </a:r>
            <a:r>
              <a:rPr spc="-175" dirty="0"/>
              <a:t>ALIRAN  PENDAPATAN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4269" y="3735070"/>
            <a:ext cx="2362200" cy="685800"/>
          </a:xfrm>
          <a:prstGeom prst="rect">
            <a:avLst/>
          </a:prstGeom>
          <a:solidFill>
            <a:srgbClr val="FFFFFF"/>
          </a:solidFill>
          <a:ln w="58420">
            <a:solidFill>
              <a:srgbClr val="FF0066"/>
            </a:solidFill>
          </a:ln>
        </p:spPr>
        <p:txBody>
          <a:bodyPr vert="horz" wrap="square" lIns="0" tIns="14478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140"/>
              </a:spcBef>
            </a:pPr>
            <a:r>
              <a:rPr sz="2400" b="1" spc="-75" dirty="0">
                <a:latin typeface="Arial"/>
                <a:cs typeface="Arial"/>
              </a:rPr>
              <a:t>PERUSAHAAN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2870" y="3735070"/>
            <a:ext cx="2743200" cy="685800"/>
          </a:xfrm>
          <a:prstGeom prst="rect">
            <a:avLst/>
          </a:prstGeom>
          <a:solidFill>
            <a:srgbClr val="FFFFFF"/>
          </a:solidFill>
          <a:ln w="58419">
            <a:solidFill>
              <a:srgbClr val="FF0066"/>
            </a:solidFill>
          </a:ln>
        </p:spPr>
        <p:txBody>
          <a:bodyPr vert="horz" wrap="square" lIns="0" tIns="144780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1140"/>
              </a:spcBef>
            </a:pPr>
            <a:r>
              <a:rPr sz="2400" b="1" spc="40" dirty="0">
                <a:latin typeface="Arial"/>
                <a:cs typeface="Arial"/>
              </a:rPr>
              <a:t>RUMAH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spc="-65" dirty="0">
                <a:latin typeface="Arial"/>
                <a:cs typeface="Arial"/>
              </a:rPr>
              <a:t>TANGGA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504439" y="2867660"/>
            <a:ext cx="3926840" cy="867410"/>
            <a:chOff x="2504439" y="2867660"/>
            <a:chExt cx="3926840" cy="867410"/>
          </a:xfrm>
        </p:grpSpPr>
        <p:sp>
          <p:nvSpPr>
            <p:cNvPr id="6" name="object 6"/>
            <p:cNvSpPr/>
            <p:nvPr/>
          </p:nvSpPr>
          <p:spPr>
            <a:xfrm>
              <a:off x="2592069" y="2896870"/>
              <a:ext cx="3810000" cy="838200"/>
            </a:xfrm>
            <a:custGeom>
              <a:avLst/>
              <a:gdLst/>
              <a:ahLst/>
              <a:cxnLst/>
              <a:rect l="l" t="t" r="r" b="b"/>
              <a:pathLst>
                <a:path w="3810000" h="838200">
                  <a:moveTo>
                    <a:pt x="3810000" y="838199"/>
                  </a:moveTo>
                  <a:lnTo>
                    <a:pt x="3810000" y="0"/>
                  </a:lnTo>
                </a:path>
                <a:path w="3810000" h="838200">
                  <a:moveTo>
                    <a:pt x="0" y="0"/>
                  </a:moveTo>
                  <a:lnTo>
                    <a:pt x="3810000" y="0"/>
                  </a:lnTo>
                </a:path>
              </a:pathLst>
            </a:custGeom>
            <a:ln w="584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04439" y="2896870"/>
              <a:ext cx="175260" cy="838200"/>
            </a:xfrm>
            <a:custGeom>
              <a:avLst/>
              <a:gdLst/>
              <a:ahLst/>
              <a:cxnLst/>
              <a:rect l="l" t="t" r="r" b="b"/>
              <a:pathLst>
                <a:path w="175260" h="838200">
                  <a:moveTo>
                    <a:pt x="58420" y="662939"/>
                  </a:moveTo>
                  <a:lnTo>
                    <a:pt x="0" y="662939"/>
                  </a:lnTo>
                  <a:lnTo>
                    <a:pt x="87630" y="838199"/>
                  </a:lnTo>
                  <a:lnTo>
                    <a:pt x="160655" y="692150"/>
                  </a:lnTo>
                  <a:lnTo>
                    <a:pt x="58420" y="692150"/>
                  </a:lnTo>
                  <a:lnTo>
                    <a:pt x="58420" y="662939"/>
                  </a:lnTo>
                  <a:close/>
                </a:path>
                <a:path w="175260" h="838200">
                  <a:moveTo>
                    <a:pt x="116840" y="0"/>
                  </a:moveTo>
                  <a:lnTo>
                    <a:pt x="58420" y="0"/>
                  </a:lnTo>
                  <a:lnTo>
                    <a:pt x="58420" y="692150"/>
                  </a:lnTo>
                  <a:lnTo>
                    <a:pt x="116840" y="692150"/>
                  </a:lnTo>
                  <a:lnTo>
                    <a:pt x="116840" y="0"/>
                  </a:lnTo>
                  <a:close/>
                </a:path>
                <a:path w="175260" h="838200">
                  <a:moveTo>
                    <a:pt x="175260" y="662939"/>
                  </a:moveTo>
                  <a:lnTo>
                    <a:pt x="116840" y="662939"/>
                  </a:lnTo>
                  <a:lnTo>
                    <a:pt x="116840" y="692150"/>
                  </a:lnTo>
                  <a:lnTo>
                    <a:pt x="160655" y="692150"/>
                  </a:lnTo>
                  <a:lnTo>
                    <a:pt x="175260" y="6629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334260" y="2562860"/>
            <a:ext cx="4384040" cy="1172210"/>
            <a:chOff x="2334260" y="2562860"/>
            <a:chExt cx="4384040" cy="1172210"/>
          </a:xfrm>
        </p:grpSpPr>
        <p:sp>
          <p:nvSpPr>
            <p:cNvPr id="9" name="object 9"/>
            <p:cNvSpPr/>
            <p:nvPr/>
          </p:nvSpPr>
          <p:spPr>
            <a:xfrm>
              <a:off x="6543039" y="2592070"/>
              <a:ext cx="175260" cy="1143000"/>
            </a:xfrm>
            <a:custGeom>
              <a:avLst/>
              <a:gdLst/>
              <a:ahLst/>
              <a:cxnLst/>
              <a:rect l="l" t="t" r="r" b="b"/>
              <a:pathLst>
                <a:path w="175259" h="1143000">
                  <a:moveTo>
                    <a:pt x="58419" y="967739"/>
                  </a:moveTo>
                  <a:lnTo>
                    <a:pt x="0" y="967739"/>
                  </a:lnTo>
                  <a:lnTo>
                    <a:pt x="87629" y="1142999"/>
                  </a:lnTo>
                  <a:lnTo>
                    <a:pt x="160654" y="996950"/>
                  </a:lnTo>
                  <a:lnTo>
                    <a:pt x="58419" y="996950"/>
                  </a:lnTo>
                  <a:lnTo>
                    <a:pt x="58419" y="967739"/>
                  </a:lnTo>
                  <a:close/>
                </a:path>
                <a:path w="175259" h="1143000">
                  <a:moveTo>
                    <a:pt x="116839" y="0"/>
                  </a:moveTo>
                  <a:lnTo>
                    <a:pt x="58419" y="0"/>
                  </a:lnTo>
                  <a:lnTo>
                    <a:pt x="58419" y="996950"/>
                  </a:lnTo>
                  <a:lnTo>
                    <a:pt x="116839" y="996950"/>
                  </a:lnTo>
                  <a:lnTo>
                    <a:pt x="116839" y="0"/>
                  </a:lnTo>
                  <a:close/>
                </a:path>
                <a:path w="175259" h="1143000">
                  <a:moveTo>
                    <a:pt x="175259" y="967739"/>
                  </a:moveTo>
                  <a:lnTo>
                    <a:pt x="116839" y="967739"/>
                  </a:lnTo>
                  <a:lnTo>
                    <a:pt x="116839" y="996950"/>
                  </a:lnTo>
                  <a:lnTo>
                    <a:pt x="160654" y="996950"/>
                  </a:lnTo>
                  <a:lnTo>
                    <a:pt x="175259" y="9677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63470" y="2592070"/>
              <a:ext cx="4267200" cy="1143000"/>
            </a:xfrm>
            <a:custGeom>
              <a:avLst/>
              <a:gdLst/>
              <a:ahLst/>
              <a:cxnLst/>
              <a:rect l="l" t="t" r="r" b="b"/>
              <a:pathLst>
                <a:path w="4267200" h="1143000">
                  <a:moveTo>
                    <a:pt x="0" y="0"/>
                  </a:moveTo>
                  <a:lnTo>
                    <a:pt x="4267200" y="0"/>
                  </a:lnTo>
                </a:path>
                <a:path w="4267200" h="1143000">
                  <a:moveTo>
                    <a:pt x="0" y="1142999"/>
                  </a:moveTo>
                  <a:lnTo>
                    <a:pt x="0" y="0"/>
                  </a:lnTo>
                </a:path>
              </a:pathLst>
            </a:custGeom>
            <a:ln w="584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275839" y="4420870"/>
            <a:ext cx="4384040" cy="1172210"/>
            <a:chOff x="2275839" y="4420870"/>
            <a:chExt cx="4384040" cy="1172210"/>
          </a:xfrm>
        </p:grpSpPr>
        <p:sp>
          <p:nvSpPr>
            <p:cNvPr id="12" name="object 12"/>
            <p:cNvSpPr/>
            <p:nvPr/>
          </p:nvSpPr>
          <p:spPr>
            <a:xfrm>
              <a:off x="2592069" y="4420870"/>
              <a:ext cx="0" cy="838200"/>
            </a:xfrm>
            <a:custGeom>
              <a:avLst/>
              <a:gdLst/>
              <a:ahLst/>
              <a:cxnLst/>
              <a:rect l="l" t="t" r="r" b="b"/>
              <a:pathLst>
                <a:path h="838200">
                  <a:moveTo>
                    <a:pt x="0" y="838199"/>
                  </a:moveTo>
                  <a:lnTo>
                    <a:pt x="0" y="0"/>
                  </a:lnTo>
                </a:path>
              </a:pathLst>
            </a:custGeom>
            <a:ln w="584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14439" y="4420870"/>
              <a:ext cx="175260" cy="838200"/>
            </a:xfrm>
            <a:custGeom>
              <a:avLst/>
              <a:gdLst/>
              <a:ahLst/>
              <a:cxnLst/>
              <a:rect l="l" t="t" r="r" b="b"/>
              <a:pathLst>
                <a:path w="175260" h="838200">
                  <a:moveTo>
                    <a:pt x="116839" y="146049"/>
                  </a:moveTo>
                  <a:lnTo>
                    <a:pt x="58420" y="146049"/>
                  </a:lnTo>
                  <a:lnTo>
                    <a:pt x="58420" y="838199"/>
                  </a:lnTo>
                  <a:lnTo>
                    <a:pt x="116839" y="838199"/>
                  </a:lnTo>
                  <a:lnTo>
                    <a:pt x="116839" y="146049"/>
                  </a:lnTo>
                  <a:close/>
                </a:path>
                <a:path w="175260" h="838200">
                  <a:moveTo>
                    <a:pt x="87630" y="0"/>
                  </a:moveTo>
                  <a:lnTo>
                    <a:pt x="0" y="175259"/>
                  </a:lnTo>
                  <a:lnTo>
                    <a:pt x="58420" y="175259"/>
                  </a:lnTo>
                  <a:lnTo>
                    <a:pt x="58420" y="146049"/>
                  </a:lnTo>
                  <a:lnTo>
                    <a:pt x="160655" y="146049"/>
                  </a:lnTo>
                  <a:lnTo>
                    <a:pt x="87630" y="0"/>
                  </a:lnTo>
                  <a:close/>
                </a:path>
                <a:path w="175260" h="838200">
                  <a:moveTo>
                    <a:pt x="160655" y="146049"/>
                  </a:moveTo>
                  <a:lnTo>
                    <a:pt x="116839" y="146049"/>
                  </a:lnTo>
                  <a:lnTo>
                    <a:pt x="116839" y="175259"/>
                  </a:lnTo>
                  <a:lnTo>
                    <a:pt x="175260" y="175259"/>
                  </a:lnTo>
                  <a:lnTo>
                    <a:pt x="160655" y="14604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63469" y="4420870"/>
              <a:ext cx="4267200" cy="1143000"/>
            </a:xfrm>
            <a:custGeom>
              <a:avLst/>
              <a:gdLst/>
              <a:ahLst/>
              <a:cxnLst/>
              <a:rect l="l" t="t" r="r" b="b"/>
              <a:pathLst>
                <a:path w="4267200" h="1143000">
                  <a:moveTo>
                    <a:pt x="4267200" y="1142999"/>
                  </a:moveTo>
                  <a:lnTo>
                    <a:pt x="4267200" y="0"/>
                  </a:lnTo>
                </a:path>
                <a:path w="4267200" h="1143000">
                  <a:moveTo>
                    <a:pt x="0" y="1142999"/>
                  </a:moveTo>
                  <a:lnTo>
                    <a:pt x="4267200" y="1142999"/>
                  </a:lnTo>
                </a:path>
              </a:pathLst>
            </a:custGeom>
            <a:ln w="584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75839" y="4420870"/>
              <a:ext cx="175260" cy="1143000"/>
            </a:xfrm>
            <a:custGeom>
              <a:avLst/>
              <a:gdLst/>
              <a:ahLst/>
              <a:cxnLst/>
              <a:rect l="l" t="t" r="r" b="b"/>
              <a:pathLst>
                <a:path w="175260" h="1143000">
                  <a:moveTo>
                    <a:pt x="116840" y="146049"/>
                  </a:moveTo>
                  <a:lnTo>
                    <a:pt x="58420" y="146049"/>
                  </a:lnTo>
                  <a:lnTo>
                    <a:pt x="58420" y="1142999"/>
                  </a:lnTo>
                  <a:lnTo>
                    <a:pt x="116840" y="1142999"/>
                  </a:lnTo>
                  <a:lnTo>
                    <a:pt x="116840" y="146049"/>
                  </a:lnTo>
                  <a:close/>
                </a:path>
                <a:path w="175260" h="1143000">
                  <a:moveTo>
                    <a:pt x="87630" y="0"/>
                  </a:moveTo>
                  <a:lnTo>
                    <a:pt x="0" y="175259"/>
                  </a:lnTo>
                  <a:lnTo>
                    <a:pt x="58420" y="175259"/>
                  </a:lnTo>
                  <a:lnTo>
                    <a:pt x="58420" y="146049"/>
                  </a:lnTo>
                  <a:lnTo>
                    <a:pt x="160655" y="146049"/>
                  </a:lnTo>
                  <a:lnTo>
                    <a:pt x="87630" y="0"/>
                  </a:lnTo>
                  <a:close/>
                </a:path>
                <a:path w="175260" h="1143000">
                  <a:moveTo>
                    <a:pt x="160655" y="146049"/>
                  </a:moveTo>
                  <a:lnTo>
                    <a:pt x="116840" y="146049"/>
                  </a:lnTo>
                  <a:lnTo>
                    <a:pt x="116840" y="175259"/>
                  </a:lnTo>
                  <a:lnTo>
                    <a:pt x="175260" y="175259"/>
                  </a:lnTo>
                  <a:lnTo>
                    <a:pt x="160655" y="14604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592069" y="5259070"/>
              <a:ext cx="3810000" cy="0"/>
            </a:xfrm>
            <a:custGeom>
              <a:avLst/>
              <a:gdLst/>
              <a:ahLst/>
              <a:cxnLst/>
              <a:rect l="l" t="t" r="r" b="b"/>
              <a:pathLst>
                <a:path w="3810000">
                  <a:moveTo>
                    <a:pt x="0" y="0"/>
                  </a:moveTo>
                  <a:lnTo>
                    <a:pt x="3810000" y="0"/>
                  </a:lnTo>
                </a:path>
              </a:pathLst>
            </a:custGeom>
            <a:ln w="584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161283" y="4446206"/>
            <a:ext cx="2821940" cy="164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2865" algn="ctr">
              <a:lnSpc>
                <a:spcPct val="100000"/>
              </a:lnSpc>
              <a:spcBef>
                <a:spcPts val="100"/>
              </a:spcBef>
            </a:pPr>
            <a:r>
              <a:rPr sz="2400" b="1" spc="-215" dirty="0">
                <a:latin typeface="Arial"/>
                <a:cs typeface="Arial"/>
              </a:rPr>
              <a:t>Barang </a:t>
            </a:r>
            <a:r>
              <a:rPr sz="2400" b="1" spc="-135" dirty="0">
                <a:latin typeface="Arial"/>
                <a:cs typeface="Arial"/>
              </a:rPr>
              <a:t>– </a:t>
            </a:r>
            <a:r>
              <a:rPr sz="2400" b="1" spc="-240" dirty="0">
                <a:latin typeface="Arial"/>
                <a:cs typeface="Arial"/>
              </a:rPr>
              <a:t>barang</a:t>
            </a:r>
            <a:r>
              <a:rPr sz="2400" b="1" spc="105" dirty="0">
                <a:latin typeface="Arial"/>
                <a:cs typeface="Arial"/>
              </a:rPr>
              <a:t> </a:t>
            </a:r>
            <a:r>
              <a:rPr sz="2400" b="1" spc="-210" dirty="0">
                <a:latin typeface="Arial"/>
                <a:cs typeface="Arial"/>
              </a:rPr>
              <a:t>dan</a:t>
            </a:r>
            <a:endParaRPr sz="2400">
              <a:latin typeface="Arial"/>
              <a:cs typeface="Arial"/>
            </a:endParaRPr>
          </a:p>
          <a:p>
            <a:pPr marR="66040" algn="ctr">
              <a:lnSpc>
                <a:spcPct val="100000"/>
              </a:lnSpc>
              <a:spcBef>
                <a:spcPts val="5"/>
              </a:spcBef>
            </a:pPr>
            <a:r>
              <a:rPr sz="2400" b="1" spc="-305" dirty="0">
                <a:latin typeface="Arial"/>
                <a:cs typeface="Arial"/>
              </a:rPr>
              <a:t>jasa </a:t>
            </a:r>
            <a:r>
              <a:rPr sz="2400" b="1" spc="-135" dirty="0">
                <a:latin typeface="Arial"/>
                <a:cs typeface="Arial"/>
              </a:rPr>
              <a:t>–</a:t>
            </a:r>
            <a:r>
              <a:rPr sz="2400" b="1" spc="-200" dirty="0">
                <a:latin typeface="Arial"/>
                <a:cs typeface="Arial"/>
              </a:rPr>
              <a:t> </a:t>
            </a:r>
            <a:r>
              <a:rPr sz="2400" b="1" spc="-305" dirty="0">
                <a:latin typeface="Arial"/>
                <a:cs typeface="Arial"/>
              </a:rPr>
              <a:t>jasa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215" dirty="0">
                <a:latin typeface="Arial"/>
                <a:cs typeface="Arial"/>
              </a:rPr>
              <a:t>Pengeluaran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240" dirty="0">
                <a:latin typeface="Arial"/>
                <a:cs typeface="Arial"/>
              </a:rPr>
              <a:t>konsumsi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  <p:sp>
        <p:nvSpPr>
          <p:cNvPr id="18" name="object 18"/>
          <p:cNvSpPr txBox="1"/>
          <p:nvPr/>
        </p:nvSpPr>
        <p:spPr>
          <a:xfrm>
            <a:off x="2185670" y="2038096"/>
            <a:ext cx="4619625" cy="1603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105" dirty="0">
                <a:latin typeface="Arial"/>
                <a:cs typeface="Arial"/>
              </a:rPr>
              <a:t>Gaji, </a:t>
            </a:r>
            <a:r>
              <a:rPr sz="2400" b="1" spc="-165" dirty="0">
                <a:latin typeface="Arial"/>
                <a:cs typeface="Arial"/>
              </a:rPr>
              <a:t>upah, </a:t>
            </a:r>
            <a:r>
              <a:rPr sz="2400" b="1" spc="-305" dirty="0">
                <a:latin typeface="Arial"/>
                <a:cs typeface="Arial"/>
              </a:rPr>
              <a:t>sewa, </a:t>
            </a:r>
            <a:r>
              <a:rPr sz="2400" b="1" spc="-210" dirty="0">
                <a:latin typeface="Arial"/>
                <a:cs typeface="Arial"/>
              </a:rPr>
              <a:t>bunga,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keuntungan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50">
              <a:latin typeface="Arial"/>
              <a:cs typeface="Arial"/>
            </a:endParaRPr>
          </a:p>
          <a:p>
            <a:pPr marL="555625" marR="617220" algn="ctr">
              <a:lnSpc>
                <a:spcPct val="100000"/>
              </a:lnSpc>
              <a:spcBef>
                <a:spcPts val="5"/>
              </a:spcBef>
            </a:pPr>
            <a:r>
              <a:rPr sz="2400" b="1" spc="-265" dirty="0">
                <a:latin typeface="Arial"/>
                <a:cs typeface="Arial"/>
              </a:rPr>
              <a:t>Tenaga </a:t>
            </a:r>
            <a:r>
              <a:rPr sz="2400" b="1" spc="-140" dirty="0">
                <a:latin typeface="Arial"/>
                <a:cs typeface="Arial"/>
              </a:rPr>
              <a:t>kerja, </a:t>
            </a:r>
            <a:r>
              <a:rPr sz="2400" b="1" spc="-150" dirty="0">
                <a:latin typeface="Arial"/>
                <a:cs typeface="Arial"/>
              </a:rPr>
              <a:t>tanah, </a:t>
            </a:r>
            <a:r>
              <a:rPr sz="2400" b="1" spc="-170" dirty="0">
                <a:latin typeface="Arial"/>
                <a:cs typeface="Arial"/>
              </a:rPr>
              <a:t>modal,  keahlian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254" dirty="0">
                <a:latin typeface="Arial"/>
                <a:cs typeface="Arial"/>
              </a:rPr>
              <a:t>keusahawanan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33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8389" y="353631"/>
            <a:ext cx="55740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5" dirty="0"/>
              <a:t>1.KEGIATAN</a:t>
            </a:r>
            <a:r>
              <a:rPr spc="-160" dirty="0"/>
              <a:t> </a:t>
            </a:r>
            <a:r>
              <a:rPr spc="-360" dirty="0"/>
              <a:t>PRODUKSI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6" y="2223515"/>
            <a:ext cx="7579043" cy="314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29"/>
              </a:lnSpc>
              <a:spcBef>
                <a:spcPts val="100"/>
              </a:spcBef>
            </a:pPr>
            <a:r>
              <a:rPr sz="3200" spc="660" dirty="0">
                <a:latin typeface="Wingdings"/>
                <a:cs typeface="Wingdings"/>
              </a:rPr>
              <a:t></a:t>
            </a:r>
            <a:r>
              <a:rPr sz="3200" spc="660" dirty="0">
                <a:latin typeface="Arial"/>
                <a:cs typeface="Arial"/>
              </a:rPr>
              <a:t>Suatu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pekerjaan/kegiatan</a:t>
            </a:r>
            <a:endParaRPr sz="3200" dirty="0">
              <a:latin typeface="Arial"/>
              <a:cs typeface="Arial"/>
            </a:endParaRPr>
          </a:p>
          <a:p>
            <a:pPr marL="354965" marR="296545">
              <a:lnSpc>
                <a:spcPts val="3840"/>
              </a:lnSpc>
              <a:spcBef>
                <a:spcPts val="114"/>
              </a:spcBef>
            </a:pP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195" dirty="0">
                <a:latin typeface="Arial"/>
                <a:cs typeface="Arial"/>
              </a:rPr>
              <a:t>menghasilkan </a:t>
            </a:r>
            <a:r>
              <a:rPr sz="3200" spc="-90" dirty="0">
                <a:latin typeface="Arial"/>
                <a:cs typeface="Arial"/>
              </a:rPr>
              <a:t>produk </a:t>
            </a:r>
            <a:r>
              <a:rPr sz="3200" spc="-245" dirty="0">
                <a:latin typeface="Arial"/>
                <a:cs typeface="Arial"/>
              </a:rPr>
              <a:t>barang  </a:t>
            </a:r>
            <a:r>
              <a:rPr sz="3200" spc="-225" dirty="0">
                <a:latin typeface="Arial"/>
                <a:cs typeface="Arial"/>
              </a:rPr>
              <a:t>atau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325" dirty="0">
                <a:latin typeface="Arial"/>
                <a:cs typeface="Arial"/>
              </a:rPr>
              <a:t>jasa</a:t>
            </a:r>
            <a:endParaRPr sz="3200" dirty="0">
              <a:latin typeface="Arial"/>
              <a:cs typeface="Arial"/>
            </a:endParaRPr>
          </a:p>
          <a:p>
            <a:pPr marL="354965" marR="5080" indent="-342900">
              <a:lnSpc>
                <a:spcPts val="3820"/>
              </a:lnSpc>
              <a:spcBef>
                <a:spcPts val="800"/>
              </a:spcBef>
            </a:pPr>
            <a:r>
              <a:rPr sz="3200" spc="380" dirty="0">
                <a:latin typeface="Wingdings"/>
                <a:cs typeface="Wingdings"/>
              </a:rPr>
              <a:t></a:t>
            </a:r>
            <a:r>
              <a:rPr sz="3200" spc="380" dirty="0">
                <a:latin typeface="Arial"/>
                <a:cs typeface="Arial"/>
              </a:rPr>
              <a:t>Kegiatan </a:t>
            </a:r>
            <a:r>
              <a:rPr sz="3200" spc="-229" dirty="0">
                <a:latin typeface="Arial"/>
                <a:cs typeface="Arial"/>
              </a:rPr>
              <a:t>menambah </a:t>
            </a:r>
            <a:r>
              <a:rPr sz="3200" spc="-20" dirty="0" err="1">
                <a:latin typeface="Arial"/>
                <a:cs typeface="Arial"/>
              </a:rPr>
              <a:t>nilai</a:t>
            </a:r>
            <a:r>
              <a:rPr sz="3200" spc="-465" dirty="0">
                <a:latin typeface="Arial"/>
                <a:cs typeface="Arial"/>
              </a:rPr>
              <a:t> </a:t>
            </a:r>
            <a:r>
              <a:rPr lang="en-US" sz="3200" spc="-900" dirty="0">
                <a:latin typeface="Arial"/>
                <a:cs typeface="Arial"/>
              </a:rPr>
              <a:t> </a:t>
            </a:r>
            <a:r>
              <a:rPr sz="3200" spc="-220" dirty="0">
                <a:latin typeface="Arial"/>
                <a:cs typeface="Arial"/>
              </a:rPr>
              <a:t> </a:t>
            </a:r>
            <a:r>
              <a:rPr lang="en-US" sz="3200" spc="-220" dirty="0" err="1">
                <a:latin typeface="Arial"/>
                <a:cs typeface="Arial"/>
              </a:rPr>
              <a:t>kegunaan</a:t>
            </a:r>
            <a:r>
              <a:rPr lang="en-US" sz="3200" spc="-220" dirty="0">
                <a:latin typeface="Arial"/>
                <a:cs typeface="Arial"/>
              </a:rPr>
              <a:t> </a:t>
            </a:r>
            <a:r>
              <a:rPr lang="en-US" sz="3200" spc="-220" dirty="0" err="1">
                <a:latin typeface="Arial"/>
                <a:cs typeface="Arial"/>
              </a:rPr>
              <a:t>atau</a:t>
            </a:r>
            <a:r>
              <a:rPr lang="en-US" sz="3200" spc="-220" dirty="0">
                <a:latin typeface="Arial"/>
                <a:cs typeface="Arial"/>
              </a:rPr>
              <a:t> </a:t>
            </a:r>
            <a:r>
              <a:rPr sz="3200" spc="-190" dirty="0" err="1">
                <a:latin typeface="Arial"/>
                <a:cs typeface="Arial"/>
              </a:rPr>
              <a:t>manfaat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215" dirty="0">
                <a:latin typeface="Arial"/>
                <a:cs typeface="Arial"/>
              </a:rPr>
              <a:t>suatu</a:t>
            </a:r>
            <a:r>
              <a:rPr sz="3200" spc="85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barang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3200" dirty="0">
                <a:latin typeface="Courier New"/>
                <a:cs typeface="Courier New"/>
              </a:rPr>
              <a:t>o</a:t>
            </a:r>
            <a:r>
              <a:rPr sz="3200" spc="-785" dirty="0">
                <a:latin typeface="Courier New"/>
                <a:cs typeface="Courier New"/>
              </a:rPr>
              <a:t> </a:t>
            </a:r>
            <a:r>
              <a:rPr sz="3200" spc="-229" dirty="0">
                <a:latin typeface="Arial"/>
                <a:cs typeface="Arial"/>
              </a:rPr>
              <a:t>Pelaku </a:t>
            </a:r>
            <a:r>
              <a:rPr sz="3200" spc="-204" dirty="0">
                <a:latin typeface="Arial"/>
                <a:cs typeface="Arial"/>
              </a:rPr>
              <a:t>kegiatan </a:t>
            </a:r>
            <a:r>
              <a:rPr sz="3200" spc="-165" dirty="0">
                <a:latin typeface="Arial"/>
                <a:cs typeface="Arial"/>
              </a:rPr>
              <a:t>disebut </a:t>
            </a:r>
            <a:r>
              <a:rPr sz="3200" spc="-185" dirty="0">
                <a:latin typeface="Arial"/>
                <a:cs typeface="Arial"/>
              </a:rPr>
              <a:t>produsen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8389" y="353631"/>
            <a:ext cx="55740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5" dirty="0"/>
              <a:t>1.KEGIATAN</a:t>
            </a:r>
            <a:r>
              <a:rPr spc="-160" dirty="0"/>
              <a:t> </a:t>
            </a:r>
            <a:r>
              <a:rPr spc="-360" dirty="0"/>
              <a:t>PRODUKSI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922919"/>
            <a:ext cx="6884034" cy="386651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30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TUJUAN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5600" algn="l"/>
              </a:tabLst>
            </a:pPr>
            <a:r>
              <a:rPr sz="3000" spc="-165" dirty="0">
                <a:latin typeface="Arial"/>
                <a:cs typeface="Arial"/>
              </a:rPr>
              <a:t>Menghasilkan </a:t>
            </a:r>
            <a:r>
              <a:rPr sz="3000" spc="-225" dirty="0">
                <a:latin typeface="Arial"/>
                <a:cs typeface="Arial"/>
              </a:rPr>
              <a:t>barang </a:t>
            </a:r>
            <a:r>
              <a:rPr sz="3000" spc="-210" dirty="0">
                <a:latin typeface="Arial"/>
                <a:cs typeface="Arial"/>
              </a:rPr>
              <a:t>atau</a:t>
            </a:r>
            <a:r>
              <a:rPr sz="3000" spc="125" dirty="0">
                <a:latin typeface="Arial"/>
                <a:cs typeface="Arial"/>
              </a:rPr>
              <a:t> </a:t>
            </a:r>
            <a:r>
              <a:rPr sz="3000" spc="-305" dirty="0">
                <a:latin typeface="Arial"/>
                <a:cs typeface="Arial"/>
              </a:rPr>
              <a:t>jasa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5600" algn="l"/>
              </a:tabLst>
            </a:pPr>
            <a:r>
              <a:rPr sz="3000" spc="-125" dirty="0">
                <a:latin typeface="Arial"/>
                <a:cs typeface="Arial"/>
              </a:rPr>
              <a:t>Meningkatkan </a:t>
            </a:r>
            <a:r>
              <a:rPr sz="3000" spc="-15" dirty="0">
                <a:latin typeface="Arial"/>
                <a:cs typeface="Arial"/>
              </a:rPr>
              <a:t>nilai </a:t>
            </a:r>
            <a:r>
              <a:rPr sz="3000" spc="-229" dirty="0">
                <a:latin typeface="Arial"/>
                <a:cs typeface="Arial"/>
              </a:rPr>
              <a:t>guna </a:t>
            </a:r>
            <a:r>
              <a:rPr sz="3000" spc="-225" dirty="0">
                <a:latin typeface="Arial"/>
                <a:cs typeface="Arial"/>
              </a:rPr>
              <a:t>barang </a:t>
            </a:r>
            <a:r>
              <a:rPr sz="3000" spc="-210" dirty="0">
                <a:latin typeface="Arial"/>
                <a:cs typeface="Arial"/>
              </a:rPr>
              <a:t>atau</a:t>
            </a:r>
            <a:r>
              <a:rPr sz="3000" spc="105" dirty="0">
                <a:latin typeface="Arial"/>
                <a:cs typeface="Arial"/>
              </a:rPr>
              <a:t> </a:t>
            </a:r>
            <a:r>
              <a:rPr sz="3000" spc="-305" dirty="0">
                <a:latin typeface="Arial"/>
                <a:cs typeface="Arial"/>
              </a:rPr>
              <a:t>jasa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5600" algn="l"/>
              </a:tabLst>
            </a:pPr>
            <a:r>
              <a:rPr sz="3000" spc="-125" dirty="0">
                <a:latin typeface="Arial"/>
                <a:cs typeface="Arial"/>
              </a:rPr>
              <a:t>Meningkatkan</a:t>
            </a:r>
            <a:r>
              <a:rPr sz="3000" spc="-114" dirty="0">
                <a:latin typeface="Arial"/>
                <a:cs typeface="Arial"/>
              </a:rPr>
              <a:t> </a:t>
            </a:r>
            <a:r>
              <a:rPr sz="3000" spc="-150" dirty="0">
                <a:latin typeface="Arial"/>
                <a:cs typeface="Arial"/>
              </a:rPr>
              <a:t>keuntungan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</a:tabLst>
            </a:pPr>
            <a:r>
              <a:rPr sz="3000" spc="-185" dirty="0">
                <a:latin typeface="Arial"/>
                <a:cs typeface="Arial"/>
              </a:rPr>
              <a:t>Memperluas </a:t>
            </a:r>
            <a:r>
              <a:rPr sz="3000" spc="-210" dirty="0">
                <a:latin typeface="Arial"/>
                <a:cs typeface="Arial"/>
              </a:rPr>
              <a:t>lapangan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285" dirty="0">
                <a:latin typeface="Arial"/>
                <a:cs typeface="Arial"/>
              </a:rPr>
              <a:t>usaha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5600" algn="l"/>
              </a:tabLst>
            </a:pPr>
            <a:r>
              <a:rPr sz="3000" spc="-215" dirty="0">
                <a:latin typeface="Arial"/>
                <a:cs typeface="Arial"/>
              </a:rPr>
              <a:t>Menjaga </a:t>
            </a:r>
            <a:r>
              <a:rPr sz="3000" spc="-190" dirty="0">
                <a:latin typeface="Arial"/>
                <a:cs typeface="Arial"/>
              </a:rPr>
              <a:t>kesinambungan </a:t>
            </a:r>
            <a:r>
              <a:rPr sz="3000" spc="-285" dirty="0">
                <a:latin typeface="Arial"/>
                <a:cs typeface="Arial"/>
              </a:rPr>
              <a:t>usaha</a:t>
            </a:r>
            <a:r>
              <a:rPr sz="3000" spc="80" dirty="0">
                <a:latin typeface="Arial"/>
                <a:cs typeface="Arial"/>
              </a:rPr>
              <a:t> </a:t>
            </a:r>
            <a:r>
              <a:rPr sz="3000" spc="-235" dirty="0">
                <a:latin typeface="Arial"/>
                <a:cs typeface="Arial"/>
              </a:rPr>
              <a:t>perusahaan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5600" algn="l"/>
              </a:tabLst>
            </a:pPr>
            <a:r>
              <a:rPr sz="3000" spc="-125" dirty="0">
                <a:latin typeface="Arial"/>
                <a:cs typeface="Arial"/>
              </a:rPr>
              <a:t>Meningkatkan </a:t>
            </a:r>
            <a:r>
              <a:rPr sz="3000" spc="-170" dirty="0">
                <a:latin typeface="Arial"/>
                <a:cs typeface="Arial"/>
              </a:rPr>
              <a:t>kemakmuran</a:t>
            </a:r>
            <a:r>
              <a:rPr sz="3000" spc="-80" dirty="0">
                <a:latin typeface="Arial"/>
                <a:cs typeface="Arial"/>
              </a:rPr>
              <a:t> </a:t>
            </a:r>
            <a:r>
              <a:rPr sz="3000" spc="-250" dirty="0">
                <a:latin typeface="Arial"/>
                <a:cs typeface="Arial"/>
              </a:rPr>
              <a:t>masyarakat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8389" y="353631"/>
            <a:ext cx="55740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5" dirty="0"/>
              <a:t>1.KEGIATAN</a:t>
            </a:r>
            <a:r>
              <a:rPr spc="-160" dirty="0"/>
              <a:t> </a:t>
            </a:r>
            <a:r>
              <a:rPr spc="-360" dirty="0"/>
              <a:t>PRODUKSI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29281"/>
            <a:ext cx="6211570" cy="177609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3200" spc="570" dirty="0">
                <a:latin typeface="Wingdings"/>
                <a:cs typeface="Wingdings"/>
              </a:rPr>
              <a:t></a:t>
            </a:r>
            <a:r>
              <a:rPr sz="3200" spc="570" dirty="0">
                <a:latin typeface="Arial"/>
                <a:cs typeface="Arial"/>
              </a:rPr>
              <a:t>Contoh;</a:t>
            </a:r>
            <a:endParaRPr sz="3200">
              <a:latin typeface="Arial"/>
              <a:cs typeface="Arial"/>
            </a:endParaRPr>
          </a:p>
          <a:p>
            <a:pPr marL="756920" indent="-288290">
              <a:lnSpc>
                <a:spcPct val="100000"/>
              </a:lnSpc>
              <a:spcBef>
                <a:spcPts val="745"/>
              </a:spcBef>
              <a:buChar char="–"/>
              <a:tabLst>
                <a:tab pos="757555" algn="l"/>
              </a:tabLst>
            </a:pPr>
            <a:r>
              <a:rPr sz="3200" spc="-150" dirty="0">
                <a:latin typeface="Arial"/>
                <a:cs typeface="Arial"/>
              </a:rPr>
              <a:t>Memberikan </a:t>
            </a:r>
            <a:r>
              <a:rPr sz="3200" spc="-240" dirty="0">
                <a:latin typeface="Arial"/>
                <a:cs typeface="Arial"/>
              </a:rPr>
              <a:t>pelayanan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260" dirty="0">
                <a:latin typeface="Arial"/>
                <a:cs typeface="Arial"/>
              </a:rPr>
              <a:t>kesehatan</a:t>
            </a:r>
            <a:endParaRPr sz="3200">
              <a:latin typeface="Arial"/>
              <a:cs typeface="Arial"/>
            </a:endParaRPr>
          </a:p>
          <a:p>
            <a:pPr marL="756920" indent="-288290">
              <a:lnSpc>
                <a:spcPct val="100000"/>
              </a:lnSpc>
              <a:spcBef>
                <a:spcPts val="780"/>
              </a:spcBef>
              <a:buChar char="–"/>
              <a:tabLst>
                <a:tab pos="757555" algn="l"/>
              </a:tabLst>
            </a:pPr>
            <a:r>
              <a:rPr sz="3200" spc="-110" dirty="0">
                <a:latin typeface="Arial"/>
                <a:cs typeface="Arial"/>
              </a:rPr>
              <a:t>Menjual </a:t>
            </a:r>
            <a:r>
              <a:rPr sz="3200" spc="-85" dirty="0">
                <a:latin typeface="Arial"/>
                <a:cs typeface="Arial"/>
              </a:rPr>
              <a:t>obat/alat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260" dirty="0">
                <a:latin typeface="Arial"/>
                <a:cs typeface="Arial"/>
              </a:rPr>
              <a:t>kesehatan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7110" y="315531"/>
            <a:ext cx="5730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2.KEGIATAN</a:t>
            </a:r>
            <a:r>
              <a:rPr spc="-140" dirty="0"/>
              <a:t> </a:t>
            </a:r>
            <a:r>
              <a:rPr spc="-375" dirty="0"/>
              <a:t>KONSUMSI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2223515"/>
            <a:ext cx="8534400" cy="3437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191770" indent="-457200">
              <a:lnSpc>
                <a:spcPct val="99800"/>
              </a:lnSpc>
              <a:spcBef>
                <a:spcPts val="105"/>
              </a:spcBef>
              <a:buFont typeface="Wingdings" panose="05000000000000000000" pitchFamily="2" charset="2"/>
              <a:buChar char="Ø"/>
            </a:pPr>
            <a:r>
              <a:rPr sz="3200" spc="660" dirty="0" err="1">
                <a:latin typeface="Arial"/>
                <a:cs typeface="Arial"/>
              </a:rPr>
              <a:t>Suatu</a:t>
            </a:r>
            <a:r>
              <a:rPr sz="3200" spc="660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pekerjaan/kegiatan </a:t>
            </a:r>
            <a:r>
              <a:rPr sz="3200" spc="-315" dirty="0">
                <a:latin typeface="Arial"/>
                <a:cs typeface="Arial"/>
              </a:rPr>
              <a:t>yang  </a:t>
            </a:r>
            <a:r>
              <a:rPr sz="3200" spc="-235" dirty="0">
                <a:latin typeface="Arial"/>
                <a:cs typeface="Arial"/>
              </a:rPr>
              <a:t>menggunakan </a:t>
            </a:r>
            <a:r>
              <a:rPr sz="3200" spc="-215" dirty="0">
                <a:latin typeface="Arial"/>
                <a:cs typeface="Arial"/>
              </a:rPr>
              <a:t>suatu </a:t>
            </a:r>
            <a:r>
              <a:rPr sz="3200" spc="-95" dirty="0">
                <a:latin typeface="Arial"/>
                <a:cs typeface="Arial"/>
              </a:rPr>
              <a:t>produk </a:t>
            </a:r>
            <a:r>
              <a:rPr sz="3200" spc="-245" dirty="0">
                <a:latin typeface="Arial"/>
                <a:cs typeface="Arial"/>
              </a:rPr>
              <a:t>barang </a:t>
            </a:r>
            <a:r>
              <a:rPr sz="3200" spc="-225" dirty="0">
                <a:latin typeface="Arial"/>
                <a:cs typeface="Arial"/>
              </a:rPr>
              <a:t>atau  </a:t>
            </a:r>
            <a:r>
              <a:rPr sz="3200" spc="-325" dirty="0">
                <a:latin typeface="Arial"/>
                <a:cs typeface="Arial"/>
              </a:rPr>
              <a:t>jasa </a:t>
            </a:r>
            <a:r>
              <a:rPr sz="3200" spc="-310" dirty="0">
                <a:latin typeface="Arial"/>
                <a:cs typeface="Arial"/>
              </a:rPr>
              <a:t>yang </a:t>
            </a:r>
            <a:r>
              <a:rPr sz="3200" spc="-95" dirty="0">
                <a:latin typeface="Arial"/>
                <a:cs typeface="Arial"/>
              </a:rPr>
              <a:t>diproduksi </a:t>
            </a:r>
            <a:r>
              <a:rPr sz="3200" spc="-140" dirty="0">
                <a:latin typeface="Arial"/>
                <a:cs typeface="Arial"/>
              </a:rPr>
              <a:t>oleh</a:t>
            </a:r>
            <a:r>
              <a:rPr sz="3200" spc="-210" dirty="0">
                <a:latin typeface="Arial"/>
                <a:cs typeface="Arial"/>
              </a:rPr>
              <a:t> </a:t>
            </a:r>
            <a:r>
              <a:rPr sz="3200" spc="-185" dirty="0" err="1">
                <a:latin typeface="Arial"/>
                <a:cs typeface="Arial"/>
              </a:rPr>
              <a:t>prod</a:t>
            </a:r>
            <a:r>
              <a:rPr lang="en-US" sz="3200" spc="-185" dirty="0" err="1">
                <a:latin typeface="Arial"/>
                <a:cs typeface="Arial"/>
              </a:rPr>
              <a:t>usen</a:t>
            </a:r>
            <a:r>
              <a:rPr lang="en-US" sz="3200" spc="-185" dirty="0">
                <a:latin typeface="Arial"/>
                <a:cs typeface="Arial"/>
              </a:rPr>
              <a:t>.</a:t>
            </a:r>
          </a:p>
          <a:p>
            <a:pPr marL="469265" marR="191770" indent="-457200">
              <a:lnSpc>
                <a:spcPct val="99800"/>
              </a:lnSpc>
              <a:spcBef>
                <a:spcPts val="105"/>
              </a:spcBef>
              <a:buFont typeface="Wingdings" panose="05000000000000000000" pitchFamily="2" charset="2"/>
              <a:buChar char="Ø"/>
            </a:pPr>
            <a:r>
              <a:rPr sz="3200" spc="380" dirty="0" err="1">
                <a:latin typeface="Arial"/>
                <a:cs typeface="Arial"/>
              </a:rPr>
              <a:t>Kegiatan</a:t>
            </a:r>
            <a:r>
              <a:rPr sz="3200" spc="380" dirty="0">
                <a:latin typeface="Arial"/>
                <a:cs typeface="Arial"/>
              </a:rPr>
              <a:t> </a:t>
            </a:r>
            <a:r>
              <a:rPr sz="3200" spc="-190" dirty="0" err="1">
                <a:latin typeface="Arial"/>
                <a:cs typeface="Arial"/>
              </a:rPr>
              <a:t>mengurangi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225" dirty="0" err="1">
                <a:latin typeface="Arial"/>
                <a:cs typeface="Arial"/>
              </a:rPr>
              <a:t>atau</a:t>
            </a:r>
            <a:r>
              <a:rPr lang="en-US" sz="3200" spc="-465" dirty="0">
                <a:latin typeface="Arial"/>
                <a:cs typeface="Arial"/>
              </a:rPr>
              <a:t> </a:t>
            </a:r>
            <a:r>
              <a:rPr lang="en-US" sz="3200" spc="-20" dirty="0" err="1">
                <a:latin typeface="Arial"/>
                <a:cs typeface="Arial"/>
              </a:rPr>
              <a:t>menghabiskan</a:t>
            </a:r>
            <a:r>
              <a:rPr lang="en-US" sz="3200" spc="-20" dirty="0">
                <a:latin typeface="Arial"/>
                <a:cs typeface="Arial"/>
              </a:rPr>
              <a:t> </a:t>
            </a:r>
            <a:r>
              <a:rPr lang="en-US" sz="3200" spc="-20" dirty="0" err="1">
                <a:latin typeface="Arial"/>
                <a:cs typeface="Arial"/>
              </a:rPr>
              <a:t>n</a:t>
            </a:r>
            <a:r>
              <a:rPr sz="3200" spc="-20" dirty="0" err="1">
                <a:latin typeface="Arial"/>
                <a:cs typeface="Arial"/>
              </a:rPr>
              <a:t>ilai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guna/manfaat </a:t>
            </a:r>
            <a:r>
              <a:rPr sz="3200" spc="-215" dirty="0">
                <a:latin typeface="Arial"/>
                <a:cs typeface="Arial"/>
              </a:rPr>
              <a:t>suatu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barang</a:t>
            </a:r>
            <a:endParaRPr sz="3200" dirty="0">
              <a:latin typeface="Arial"/>
              <a:cs typeface="Arial"/>
            </a:endParaRPr>
          </a:p>
          <a:p>
            <a:pPr marL="354965">
              <a:lnSpc>
                <a:spcPts val="3720"/>
              </a:lnSpc>
            </a:pPr>
            <a:r>
              <a:rPr sz="3200" spc="-225" dirty="0" err="1">
                <a:latin typeface="Arial"/>
                <a:cs typeface="Arial"/>
              </a:rPr>
              <a:t>atau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325" dirty="0" err="1">
                <a:latin typeface="Arial"/>
                <a:cs typeface="Arial"/>
              </a:rPr>
              <a:t>jasa</a:t>
            </a:r>
            <a:r>
              <a:rPr lang="en-US" sz="3200" spc="-325" dirty="0">
                <a:latin typeface="Arial"/>
                <a:cs typeface="Arial"/>
              </a:rPr>
              <a:t>.</a:t>
            </a:r>
            <a:endParaRPr lang="en-US" sz="3200" dirty="0">
              <a:latin typeface="Arial"/>
              <a:cs typeface="Arial"/>
            </a:endParaRPr>
          </a:p>
          <a:p>
            <a:pPr marL="812165" indent="-457200">
              <a:lnSpc>
                <a:spcPts val="3720"/>
              </a:lnSpc>
              <a:buFont typeface="Wingdings" panose="05000000000000000000" pitchFamily="2" charset="2"/>
              <a:buChar char="Ø"/>
            </a:pPr>
            <a:r>
              <a:rPr sz="3200" spc="-229" dirty="0" err="1">
                <a:latin typeface="Arial"/>
                <a:cs typeface="Arial"/>
              </a:rPr>
              <a:t>Pelaku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kegiatan </a:t>
            </a:r>
            <a:r>
              <a:rPr sz="3200" spc="-165" dirty="0">
                <a:latin typeface="Arial"/>
                <a:cs typeface="Arial"/>
              </a:rPr>
              <a:t>disebut </a:t>
            </a:r>
            <a:r>
              <a:rPr sz="3200" spc="-185" dirty="0">
                <a:latin typeface="Arial"/>
                <a:cs typeface="Arial"/>
              </a:rPr>
              <a:t>konsumen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7110" y="315531"/>
            <a:ext cx="5730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2.KEGIATAN</a:t>
            </a:r>
            <a:r>
              <a:rPr spc="-140" dirty="0"/>
              <a:t> </a:t>
            </a:r>
            <a:r>
              <a:rPr spc="-375" dirty="0"/>
              <a:t>KONSUMSI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23947"/>
            <a:ext cx="7105015" cy="344106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TUJUAN</a:t>
            </a:r>
            <a:endParaRPr sz="3200">
              <a:latin typeface="Arial"/>
              <a:cs typeface="Arial"/>
            </a:endParaRPr>
          </a:p>
          <a:p>
            <a:pPr marL="354965" marR="192214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3200" spc="-170" dirty="0">
                <a:latin typeface="Arial"/>
                <a:cs typeface="Arial"/>
              </a:rPr>
              <a:t>Mengurangi </a:t>
            </a:r>
            <a:r>
              <a:rPr sz="3200" spc="-20" dirty="0">
                <a:latin typeface="Arial"/>
                <a:cs typeface="Arial"/>
              </a:rPr>
              <a:t>nilai </a:t>
            </a:r>
            <a:r>
              <a:rPr sz="3200" spc="-245" dirty="0">
                <a:latin typeface="Arial"/>
                <a:cs typeface="Arial"/>
              </a:rPr>
              <a:t>guna barang  </a:t>
            </a:r>
            <a:r>
              <a:rPr sz="3200" spc="-220" dirty="0">
                <a:latin typeface="Arial"/>
                <a:cs typeface="Arial"/>
              </a:rPr>
              <a:t>atau </a:t>
            </a:r>
            <a:r>
              <a:rPr sz="3200" spc="-325" dirty="0">
                <a:latin typeface="Arial"/>
                <a:cs typeface="Arial"/>
              </a:rPr>
              <a:t>jasa </a:t>
            </a:r>
            <a:r>
              <a:rPr sz="3200" spc="-350" dirty="0">
                <a:latin typeface="Arial"/>
                <a:cs typeface="Arial"/>
              </a:rPr>
              <a:t>secara </a:t>
            </a:r>
            <a:r>
              <a:rPr sz="3200" spc="-195" dirty="0">
                <a:latin typeface="Arial"/>
                <a:cs typeface="Arial"/>
              </a:rPr>
              <a:t>bertahap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</a:tabLst>
            </a:pPr>
            <a:r>
              <a:rPr sz="3200" spc="-204" dirty="0">
                <a:latin typeface="Arial"/>
                <a:cs typeface="Arial"/>
              </a:rPr>
              <a:t>Menghabiskan </a:t>
            </a:r>
            <a:r>
              <a:rPr sz="3200" spc="-20" dirty="0">
                <a:latin typeface="Arial"/>
                <a:cs typeface="Arial"/>
              </a:rPr>
              <a:t>nilai </a:t>
            </a:r>
            <a:r>
              <a:rPr sz="3200" spc="-245" dirty="0">
                <a:latin typeface="Arial"/>
                <a:cs typeface="Arial"/>
              </a:rPr>
              <a:t>guna barang</a:t>
            </a:r>
            <a:r>
              <a:rPr sz="3200" spc="150" dirty="0">
                <a:latin typeface="Arial"/>
                <a:cs typeface="Arial"/>
              </a:rPr>
              <a:t> </a:t>
            </a:r>
            <a:r>
              <a:rPr sz="3200" spc="-254" dirty="0">
                <a:latin typeface="Arial"/>
                <a:cs typeface="Arial"/>
              </a:rPr>
              <a:t>sekaligus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235" dirty="0">
                <a:latin typeface="Arial"/>
                <a:cs typeface="Arial"/>
              </a:rPr>
              <a:t>Memuaskan </a:t>
            </a:r>
            <a:r>
              <a:rPr sz="3200" spc="-150" dirty="0">
                <a:latin typeface="Arial"/>
                <a:cs typeface="Arial"/>
              </a:rPr>
              <a:t>kebutuhan </a:t>
            </a:r>
            <a:r>
              <a:rPr sz="3200" spc="-350" dirty="0">
                <a:latin typeface="Arial"/>
                <a:cs typeface="Arial"/>
              </a:rPr>
              <a:t>secara</a:t>
            </a:r>
            <a:r>
              <a:rPr sz="3200" spc="130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fisik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</a:tabLst>
            </a:pPr>
            <a:r>
              <a:rPr sz="3200" spc="-235" dirty="0">
                <a:latin typeface="Arial"/>
                <a:cs typeface="Arial"/>
              </a:rPr>
              <a:t>Memuaskan </a:t>
            </a:r>
            <a:r>
              <a:rPr sz="3200" spc="-145" dirty="0">
                <a:latin typeface="Arial"/>
                <a:cs typeface="Arial"/>
              </a:rPr>
              <a:t>kebutuhan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85" dirty="0">
                <a:latin typeface="Arial"/>
                <a:cs typeface="Arial"/>
              </a:rPr>
              <a:t>rohani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7110" y="315531"/>
            <a:ext cx="5730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2.KEGIATAN</a:t>
            </a:r>
            <a:r>
              <a:rPr spc="-140" dirty="0"/>
              <a:t> </a:t>
            </a:r>
            <a:r>
              <a:rPr spc="-375" dirty="0"/>
              <a:t>KONSUMSI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7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2129281"/>
            <a:ext cx="5888355" cy="177609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3200" spc="570" dirty="0">
                <a:latin typeface="Wingdings"/>
                <a:cs typeface="Wingdings"/>
              </a:rPr>
              <a:t></a:t>
            </a:r>
            <a:r>
              <a:rPr sz="3200" spc="570" dirty="0">
                <a:latin typeface="Arial"/>
                <a:cs typeface="Arial"/>
              </a:rPr>
              <a:t>Contoh;</a:t>
            </a:r>
            <a:endParaRPr sz="3200">
              <a:latin typeface="Arial"/>
              <a:cs typeface="Arial"/>
            </a:endParaRPr>
          </a:p>
          <a:p>
            <a:pPr marL="756920" indent="-288290">
              <a:lnSpc>
                <a:spcPct val="100000"/>
              </a:lnSpc>
              <a:spcBef>
                <a:spcPts val="745"/>
              </a:spcBef>
              <a:buChar char="–"/>
              <a:tabLst>
                <a:tab pos="757555" algn="l"/>
              </a:tabLst>
            </a:pPr>
            <a:r>
              <a:rPr sz="3200" spc="-185" dirty="0">
                <a:latin typeface="Arial"/>
                <a:cs typeface="Arial"/>
              </a:rPr>
              <a:t>Berobat </a:t>
            </a:r>
            <a:r>
              <a:rPr sz="3200" spc="-250" dirty="0">
                <a:latin typeface="Arial"/>
                <a:cs typeface="Arial"/>
              </a:rPr>
              <a:t>ke </a:t>
            </a:r>
            <a:r>
              <a:rPr sz="3200" spc="-240" dirty="0">
                <a:latin typeface="Arial"/>
                <a:cs typeface="Arial"/>
              </a:rPr>
              <a:t>pelayanan</a:t>
            </a:r>
            <a:r>
              <a:rPr sz="3200" spc="60" dirty="0">
                <a:latin typeface="Arial"/>
                <a:cs typeface="Arial"/>
              </a:rPr>
              <a:t> </a:t>
            </a:r>
            <a:r>
              <a:rPr sz="3200" spc="-260" dirty="0">
                <a:latin typeface="Arial"/>
                <a:cs typeface="Arial"/>
              </a:rPr>
              <a:t>kesehatan</a:t>
            </a:r>
            <a:endParaRPr sz="3200">
              <a:latin typeface="Arial"/>
              <a:cs typeface="Arial"/>
            </a:endParaRPr>
          </a:p>
          <a:p>
            <a:pPr marL="756920" indent="-288290">
              <a:lnSpc>
                <a:spcPct val="100000"/>
              </a:lnSpc>
              <a:spcBef>
                <a:spcPts val="780"/>
              </a:spcBef>
              <a:buChar char="–"/>
              <a:tabLst>
                <a:tab pos="757555" algn="l"/>
              </a:tabLst>
            </a:pPr>
            <a:r>
              <a:rPr sz="3200" spc="-135" dirty="0">
                <a:latin typeface="Arial"/>
                <a:cs typeface="Arial"/>
              </a:rPr>
              <a:t>Membeli </a:t>
            </a:r>
            <a:r>
              <a:rPr sz="3200" spc="-175" dirty="0">
                <a:latin typeface="Arial"/>
                <a:cs typeface="Arial"/>
              </a:rPr>
              <a:t>obat </a:t>
            </a:r>
            <a:r>
              <a:rPr sz="3200" dirty="0">
                <a:latin typeface="Arial"/>
                <a:cs typeface="Arial"/>
              </a:rPr>
              <a:t>di</a:t>
            </a:r>
            <a:r>
              <a:rPr sz="3200" spc="40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apotik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816</Words>
  <Application>Microsoft Office PowerPoint</Application>
  <PresentationFormat>On-screen Show (4:3)</PresentationFormat>
  <Paragraphs>186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  <vt:lpstr>POKOK BAHASAN</vt:lpstr>
      <vt:lpstr>KEGIATAN EKONOMI</vt:lpstr>
      <vt:lpstr>1.KEGIATAN PRODUKSI</vt:lpstr>
      <vt:lpstr>1.KEGIATAN PRODUKSI</vt:lpstr>
      <vt:lpstr>1.KEGIATAN PRODUKSI</vt:lpstr>
      <vt:lpstr>2.KEGIATAN KONSUMSI</vt:lpstr>
      <vt:lpstr>2.KEGIATAN KONSUMSI</vt:lpstr>
      <vt:lpstr>2.KEGIATAN KONSUMSI</vt:lpstr>
      <vt:lpstr>3.KEGIATAN DISTRIBUSI</vt:lpstr>
      <vt:lpstr>3.KEGIATAN DISTRIBUSI</vt:lpstr>
      <vt:lpstr>PELAKU – PELAKU  KEGIATAN EKONOMI</vt:lpstr>
      <vt:lpstr>1.RUMAH TANGGA</vt:lpstr>
      <vt:lpstr>1.RUMAH TANGGA</vt:lpstr>
      <vt:lpstr>1.RUMAH TANGGA</vt:lpstr>
      <vt:lpstr>2.PERUSAHAAN</vt:lpstr>
      <vt:lpstr>2.PERUSAHAAN</vt:lpstr>
      <vt:lpstr>2.PERUSAHAAN</vt:lpstr>
      <vt:lpstr>TIPE PERUSAHAAN</vt:lpstr>
      <vt:lpstr>a.Industri Primer</vt:lpstr>
      <vt:lpstr>b.Industri Sekunder</vt:lpstr>
      <vt:lpstr>c.Industri Tersier</vt:lpstr>
      <vt:lpstr>3.PEMERINTAH</vt:lpstr>
      <vt:lpstr>Mengapa pemerintah perlu  campur tangan dalam kegiatan perekonomian….???</vt:lpstr>
      <vt:lpstr>PERAN  PEMERINTAH</vt:lpstr>
      <vt:lpstr>a.Regulator</vt:lpstr>
      <vt:lpstr>a.Regulator</vt:lpstr>
      <vt:lpstr>b.Pemberi Dana</vt:lpstr>
      <vt:lpstr>c.Pelaksana Kegiatan</vt:lpstr>
      <vt:lpstr>c.Pelaksana Kegiatan</vt:lpstr>
      <vt:lpstr>SIRKULASI ALIRAN  PENDAPATAN</vt:lpstr>
      <vt:lpstr>SIRKULASI ALIRAN  PENDAPATAN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Muhammad Tahir</cp:lastModifiedBy>
  <cp:revision>2</cp:revision>
  <dcterms:created xsi:type="dcterms:W3CDTF">2022-03-21T01:43:58Z</dcterms:created>
  <dcterms:modified xsi:type="dcterms:W3CDTF">2022-03-21T02:06:05Z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2022-03-21T00:00:00Z</vt:filetime>
  </property>
</Properties>
</file>